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96" r:id="rId2"/>
    <p:sldId id="257" r:id="rId3"/>
    <p:sldId id="259" r:id="rId4"/>
    <p:sldId id="270" r:id="rId5"/>
    <p:sldId id="261" r:id="rId6"/>
    <p:sldId id="262" r:id="rId7"/>
    <p:sldId id="269" r:id="rId8"/>
    <p:sldId id="271" r:id="rId9"/>
    <p:sldId id="283" r:id="rId10"/>
    <p:sldId id="295" r:id="rId11"/>
    <p:sldId id="318" r:id="rId12"/>
    <p:sldId id="305" r:id="rId13"/>
    <p:sldId id="301" r:id="rId14"/>
    <p:sldId id="311" r:id="rId15"/>
    <p:sldId id="316" r:id="rId16"/>
    <p:sldId id="290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25" y="5229225"/>
            <a:ext cx="2598738" cy="1439863"/>
          </a:xfrm>
        </p:spPr>
        <p:txBody>
          <a:bodyPr>
            <a:normAutofit fontScale="92500"/>
          </a:bodyPr>
          <a:lstStyle/>
          <a:p>
            <a:pPr marR="0"/>
            <a:r>
              <a:rPr lang="en-US" b="1" dirty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</a:rPr>
              <a:t>WWW.MMIS.RU</a:t>
            </a:r>
          </a:p>
          <a:p>
            <a:pPr marR="0"/>
            <a:r>
              <a:rPr lang="ru-RU" b="1" dirty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</a:rPr>
              <a:t>г. Шахты</a:t>
            </a:r>
          </a:p>
          <a:p>
            <a:pPr marR="0"/>
            <a:r>
              <a:rPr lang="en-US" sz="2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</a:rPr>
              <a:t>manager@mmis.ru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611188" y="1052513"/>
            <a:ext cx="896937" cy="1439862"/>
            <a:chOff x="3107" y="845"/>
            <a:chExt cx="565" cy="907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97" t="4120" r="8395" b="23418"/>
            <a:stretch>
              <a:fillRect/>
            </a:stretch>
          </p:blipFill>
          <p:spPr bwMode="auto">
            <a:xfrm>
              <a:off x="3107" y="845"/>
              <a:ext cx="565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/>
            <a:srcRect l="6897" t="80402" r="8395" b="5930"/>
            <a:stretch>
              <a:fillRect/>
            </a:stretch>
          </p:blipFill>
          <p:spPr bwMode="auto">
            <a:xfrm>
              <a:off x="3107" y="1616"/>
              <a:ext cx="5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19250" y="836613"/>
            <a:ext cx="547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Лаборатория</a:t>
            </a:r>
            <a:r>
              <a:rPr lang="ru-RU" sz="6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587500" y="1701800"/>
            <a:ext cx="255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ММИС</a:t>
            </a:r>
          </a:p>
        </p:txBody>
      </p:sp>
      <p:sp>
        <p:nvSpPr>
          <p:cNvPr id="13322" name="Подзаголовок 2"/>
          <p:cNvSpPr>
            <a:spLocks/>
          </p:cNvSpPr>
          <p:nvPr/>
        </p:nvSpPr>
        <p:spPr bwMode="auto">
          <a:xfrm>
            <a:off x="395288" y="3500438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800" b="0" i="0" dirty="0">
                <a:effectLst/>
                <a:latin typeface="Arial" panose="020B0604020202020204" pitchFamily="34" charset="0"/>
              </a:rPr>
              <a:t>Обзор решений автоматизации в области образования от лаборатории ММИС.</a:t>
            </a:r>
            <a:endParaRPr lang="en-US" sz="2600" b="1" dirty="0">
              <a:effectLst>
                <a:outerShdw blurRad="38100" dist="38100" dir="2700000" algn="tl">
                  <a:srgbClr val="04617B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9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Учет контингента образовательной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2987660"/>
            <a:ext cx="1584176" cy="369332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Деканат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852937"/>
            <a:ext cx="1728192" cy="646331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Приемная комиссия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2987660"/>
            <a:ext cx="1584176" cy="369332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Ведомости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4869160"/>
            <a:ext cx="1656184" cy="923330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Визуальная студия тестирования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2780929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80113" y="2780929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звернутая стрелка 9"/>
          <p:cNvSpPr/>
          <p:nvPr/>
        </p:nvSpPr>
        <p:spPr>
          <a:xfrm rot="5400000">
            <a:off x="7308304" y="3789040"/>
            <a:ext cx="2520280" cy="108012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508105" y="4869160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1920" y="5014917"/>
            <a:ext cx="1584176" cy="646331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Диплом Мастер</a:t>
            </a:r>
          </a:p>
        </p:txBody>
      </p:sp>
      <p:sp>
        <p:nvSpPr>
          <p:cNvPr id="13" name="Выгнутая вправо стрелка 12"/>
          <p:cNvSpPr/>
          <p:nvPr/>
        </p:nvSpPr>
        <p:spPr>
          <a:xfrm rot="16200000">
            <a:off x="5652120" y="1124745"/>
            <a:ext cx="576064" cy="2448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5400000">
            <a:off x="5580112" y="2780928"/>
            <a:ext cx="576064" cy="2448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Объект 14" descr="74eec0530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255076"/>
            <a:ext cx="3312368" cy="1550188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10800000">
            <a:off x="7236296" y="3501008"/>
            <a:ext cx="504056" cy="1152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1421651" y="3519010"/>
            <a:ext cx="684075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3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Приемная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Создание электронного личного дела абитуриента</a:t>
            </a:r>
          </a:p>
          <a:p>
            <a:r>
              <a:rPr lang="ru-RU" dirty="0"/>
              <a:t> Учет результатов вступительных испытаний </a:t>
            </a:r>
          </a:p>
          <a:p>
            <a:r>
              <a:rPr lang="ru-RU" dirty="0"/>
              <a:t> Проверка документов в федеральной базе свидетельств ЕГЭ</a:t>
            </a:r>
          </a:p>
          <a:p>
            <a:r>
              <a:rPr lang="ru-RU" dirty="0"/>
              <a:t>Создание сводной ведомости на зачисление </a:t>
            </a:r>
          </a:p>
          <a:p>
            <a:r>
              <a:rPr lang="ru-RU" dirty="0"/>
              <a:t> Подготовка различных отчетов и статистических данных</a:t>
            </a:r>
          </a:p>
          <a:p>
            <a:r>
              <a:rPr lang="ru-RU" dirty="0"/>
              <a:t>Выгрузку данных в ФИС ЕГЭ и приема</a:t>
            </a:r>
          </a:p>
          <a:p>
            <a:r>
              <a:rPr lang="ru-RU" dirty="0"/>
              <a:t>Интеграция с </a:t>
            </a:r>
            <a:r>
              <a:rPr lang="ru-RU" dirty="0" err="1"/>
              <a:t>суперсервисом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Деканат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88632" cy="489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47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Ведомости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046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617B"/>
                </a:solidFill>
              </a:rPr>
              <a:t>Visual Testing Studio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48464" cy="44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25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4617B"/>
                </a:solidFill>
              </a:rPr>
              <a:t>Диплом-мастер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56784" cy="499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8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4617B"/>
                </a:solidFill>
              </a:rPr>
              <a:t>Интернет-расширение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6" y="2060848"/>
            <a:ext cx="8745672" cy="365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7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667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Лаборатория ММИС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0" y="1700808"/>
            <a:ext cx="8950724" cy="43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4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Разумная ценовая политика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3" y="1700808"/>
            <a:ext cx="89002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Этапы планирования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2937719"/>
            <a:ext cx="1584176" cy="646331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Разработка РПД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937719"/>
            <a:ext cx="1728192" cy="646331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Заказ на специалистов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2793702"/>
            <a:ext cx="1584176" cy="923330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Создание учебного плана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4953942"/>
            <a:ext cx="1584176" cy="923330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Формирова-ние</a:t>
            </a:r>
            <a:r>
              <a:rPr lang="ru-RU" dirty="0"/>
              <a:t> учебной нагрузки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411760" y="2865711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88024" y="2865711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звернутая стрелка 9"/>
          <p:cNvSpPr/>
          <p:nvPr/>
        </p:nvSpPr>
        <p:spPr>
          <a:xfrm rot="5400000">
            <a:off x="6516216" y="3873822"/>
            <a:ext cx="2520280" cy="108012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788024" y="4953942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953942"/>
            <a:ext cx="1584176" cy="923330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Составлениерасписания</a:t>
            </a:r>
            <a:r>
              <a:rPr lang="ru-RU" dirty="0"/>
              <a:t> занятий</a:t>
            </a:r>
          </a:p>
        </p:txBody>
      </p:sp>
      <p:sp>
        <p:nvSpPr>
          <p:cNvPr id="13" name="Выгнутая вправо стрелка 12"/>
          <p:cNvSpPr/>
          <p:nvPr/>
        </p:nvSpPr>
        <p:spPr>
          <a:xfrm rot="16200000">
            <a:off x="4860032" y="1209527"/>
            <a:ext cx="576064" cy="2448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5400000">
            <a:off x="4788024" y="2865710"/>
            <a:ext cx="576064" cy="2448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6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Учебные планы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37288"/>
            <a:ext cx="2808312" cy="23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232248" cy="20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656184" cy="188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059832" y="2204864"/>
            <a:ext cx="64807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>
            <a:off x="3167844" y="4905165"/>
            <a:ext cx="64807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8159"/>
            <a:ext cx="3024336" cy="253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Стрелка вправо 11"/>
          <p:cNvSpPr/>
          <p:nvPr/>
        </p:nvSpPr>
        <p:spPr>
          <a:xfrm>
            <a:off x="5251293" y="3632977"/>
            <a:ext cx="1048899" cy="660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952328" cy="116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" y="6165304"/>
            <a:ext cx="347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Учет пожеланий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42100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Учебные планы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Макеты учебных планов СПО, ВО и ДО</a:t>
            </a:r>
          </a:p>
          <a:p>
            <a:endParaRPr lang="ru-RU" dirty="0"/>
          </a:p>
          <a:p>
            <a:r>
              <a:rPr lang="ru-RU" dirty="0"/>
              <a:t>Четкое соответствие макетов учебных планов нормативным документам федерального уровня</a:t>
            </a:r>
          </a:p>
          <a:p>
            <a:endParaRPr lang="ru-RU" dirty="0"/>
          </a:p>
          <a:p>
            <a:r>
              <a:rPr lang="ru-RU" dirty="0"/>
              <a:t>Гибкая настройка макета учебных планов с учетом пожеланий образовательных организаций</a:t>
            </a:r>
          </a:p>
          <a:p>
            <a:endParaRPr lang="ru-RU" dirty="0"/>
          </a:p>
          <a:p>
            <a:r>
              <a:rPr lang="ru-RU" dirty="0"/>
              <a:t>Проверка учебных планов СПО и ВО на соответствие нормативным документам</a:t>
            </a:r>
          </a:p>
        </p:txBody>
      </p:sp>
    </p:spTree>
    <p:extLst>
      <p:ext uri="{BB962C8B-B14F-4D97-AF65-F5344CB8AC3E}">
        <p14:creationId xmlns:p14="http://schemas.microsoft.com/office/powerpoint/2010/main" val="9064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Рабочие программы дисциплин и программы практик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0110"/>
            <a:ext cx="2798658" cy="188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103239"/>
            <a:ext cx="236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Учебные планы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403452" cy="36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Стрелка вправо 4"/>
          <p:cNvSpPr/>
          <p:nvPr/>
        </p:nvSpPr>
        <p:spPr>
          <a:xfrm>
            <a:off x="3059832" y="2852936"/>
            <a:ext cx="136815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3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95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АС Нагрузка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627784" y="3068960"/>
            <a:ext cx="4248472" cy="2952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-468560" y="6813376"/>
            <a:ext cx="698477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91880" y="4149080"/>
            <a:ext cx="2592288" cy="18722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563888" y="4365104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067944" y="4365104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572000" y="4365104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5076056" y="4365104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580112" y="4365104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91880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Дисциплины, практики, аттестация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6309320"/>
            <a:ext cx="2592288" cy="2964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1880" y="63000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Контингент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2276872"/>
            <a:ext cx="2592288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91880" y="24208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Нормы времени</a:t>
            </a:r>
          </a:p>
        </p:txBody>
      </p:sp>
      <p:sp>
        <p:nvSpPr>
          <p:cNvPr id="21" name="Стрелка вверх 20"/>
          <p:cNvSpPr/>
          <p:nvPr/>
        </p:nvSpPr>
        <p:spPr>
          <a:xfrm>
            <a:off x="4283968" y="1700808"/>
            <a:ext cx="100811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779912" y="13314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Учебная нагрузка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8576" y="3928988"/>
            <a:ext cx="207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331800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Авторасписание</a:t>
            </a:r>
            <a:r>
              <a:rPr lang="ru-RU" dirty="0"/>
              <a:t> </a:t>
            </a:r>
            <a:r>
              <a:rPr lang="en-US" dirty="0"/>
              <a:t>AVTOR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sz="2800" b="1" dirty="0"/>
              <a:t>оптимальные расписания </a:t>
            </a:r>
            <a:r>
              <a:rPr lang="ru-RU" altLang="ru-RU" sz="2800" dirty="0"/>
              <a:t>занятий для учебных групп</a:t>
            </a:r>
            <a:endParaRPr lang="en-US" altLang="ru-RU" sz="2800" dirty="0"/>
          </a:p>
          <a:p>
            <a:r>
              <a:rPr lang="ru-RU" altLang="ru-RU" sz="2800" b="1" dirty="0"/>
              <a:t>оптимальные расписания,</a:t>
            </a:r>
            <a:r>
              <a:rPr lang="ru-RU" altLang="ru-RU" sz="2800" dirty="0"/>
              <a:t> с минимальным количеством </a:t>
            </a:r>
            <a:r>
              <a:rPr lang="en-US" altLang="ru-RU" sz="2800" dirty="0"/>
              <a:t>“</a:t>
            </a:r>
            <a:r>
              <a:rPr lang="ru-RU" altLang="ru-RU" sz="2800" dirty="0"/>
              <a:t>окон</a:t>
            </a:r>
            <a:r>
              <a:rPr lang="en-US" altLang="ru-RU" sz="2800" dirty="0"/>
              <a:t>” </a:t>
            </a:r>
            <a:r>
              <a:rPr lang="ru-RU" altLang="ru-RU" sz="2800" dirty="0"/>
              <a:t>для преподавателей и студентов</a:t>
            </a:r>
            <a:endParaRPr lang="en-US" altLang="ru-RU" sz="2800" dirty="0"/>
          </a:p>
          <a:p>
            <a:r>
              <a:rPr lang="ru-RU" altLang="ru-RU" sz="2800" b="1" dirty="0"/>
              <a:t>оптимальное размещение занятий по аудиториям</a:t>
            </a:r>
            <a:r>
              <a:rPr lang="ru-RU" altLang="ru-RU" sz="2800" dirty="0"/>
              <a:t> и учебным корпусам с учетом всех особенностей учебных групп</a:t>
            </a:r>
            <a:r>
              <a:rPr lang="en-US" altLang="ru-RU" sz="2800" dirty="0"/>
              <a:t>, </a:t>
            </a:r>
            <a:r>
              <a:rPr lang="ru-RU" altLang="ru-RU" sz="2800" dirty="0"/>
              <a:t>факультетов, преподавателей и дисциплин, а также вместимости аудиторий</a:t>
            </a:r>
            <a:r>
              <a:rPr lang="en-US" altLang="ru-RU" sz="2800" dirty="0"/>
              <a:t> </a:t>
            </a:r>
            <a:r>
              <a:rPr lang="ru-RU" altLang="ru-RU" sz="2800" dirty="0"/>
              <a:t>и времени переезда между удаленными учебными корпусами</a:t>
            </a:r>
          </a:p>
          <a:p>
            <a:r>
              <a:rPr lang="ru-RU" altLang="ru-RU" sz="2800" b="1" dirty="0"/>
              <a:t>различные пожелания</a:t>
            </a:r>
            <a:r>
              <a:rPr lang="ru-RU" altLang="ru-RU" sz="2800" dirty="0"/>
              <a:t> к расписанию как штатных сотрудников, так и совместителей</a:t>
            </a:r>
            <a:endParaRPr lang="ru-RU" altLang="ru-RU" sz="2800" dirty="0">
              <a:latin typeface="Monotype Sorts" pitchFamily="2" charset="2"/>
              <a:cs typeface="Times New Roman" pitchFamily="18" charset="0"/>
            </a:endParaRPr>
          </a:p>
          <a:p>
            <a:r>
              <a:rPr lang="ru-RU" altLang="ru-RU" sz="2800" dirty="0"/>
              <a:t>готовые расписания в сети Интернет и на мобильных телефонах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958</TotalTime>
  <Words>254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Monotype Sorts</vt:lpstr>
      <vt:lpstr>Tahoma</vt:lpstr>
      <vt:lpstr>Wingdings 2</vt:lpstr>
      <vt:lpstr>Поток</vt:lpstr>
      <vt:lpstr>Презентация PowerPoint</vt:lpstr>
      <vt:lpstr>Лаборатория ММИС  </vt:lpstr>
      <vt:lpstr>Разумная ценовая политика</vt:lpstr>
      <vt:lpstr>Этапы планирования учебного процесса</vt:lpstr>
      <vt:lpstr>Учебные планы</vt:lpstr>
      <vt:lpstr>Учебные планы</vt:lpstr>
      <vt:lpstr>Рабочие программы дисциплин и программы практик</vt:lpstr>
      <vt:lpstr>АС Нагрузка </vt:lpstr>
      <vt:lpstr>Авторасписание AVTOR</vt:lpstr>
      <vt:lpstr>Учет контингента образовательной организации</vt:lpstr>
      <vt:lpstr>Приемная комиссия</vt:lpstr>
      <vt:lpstr>Деканат</vt:lpstr>
      <vt:lpstr>Ведомости</vt:lpstr>
      <vt:lpstr>Visual Testing Studio</vt:lpstr>
      <vt:lpstr>Диплом-мастер</vt:lpstr>
      <vt:lpstr>Интернет-расширение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Михайлов</dc:creator>
  <cp:lastModifiedBy>Ямов Валерий</cp:lastModifiedBy>
  <cp:revision>130</cp:revision>
  <dcterms:created xsi:type="dcterms:W3CDTF">2017-11-17T06:35:34Z</dcterms:created>
  <dcterms:modified xsi:type="dcterms:W3CDTF">2021-10-05T10:04:33Z</dcterms:modified>
</cp:coreProperties>
</file>