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DB"/>
          </a:solidFill>
        </a:fill>
      </a:tcStyle>
    </a:wholeTbl>
    <a:band2H>
      <a:tcTxStyle/>
      <a:tcStyle>
        <a:tcBdr/>
        <a:fill>
          <a:solidFill>
            <a:srgbClr val="F0F2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7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EE9"/>
          </a:solidFill>
        </a:fill>
      </a:tcStyle>
    </a:wholeTbl>
    <a:band2H>
      <a:tcTxStyle/>
      <a:tcStyle>
        <a:tcBdr/>
        <a:fill>
          <a:solidFill>
            <a:srgbClr val="ECEF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848291" y="6972300"/>
            <a:ext cx="6858061" cy="321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half" idx="21"/>
          </p:nvPr>
        </p:nvSpPr>
        <p:spPr>
          <a:xfrm>
            <a:off x="5810251" y="1181100"/>
            <a:ext cx="13544549" cy="5657850"/>
          </a:xfrm>
          <a:prstGeom prst="rect">
            <a:avLst/>
          </a:prstGeom>
          <a:ln w="12700"/>
        </p:spPr>
        <p:txBody>
          <a:bodyPr anchor="ctr"/>
          <a:lstStyle/>
          <a:p>
            <a:pPr marL="0" indent="0">
              <a:spcBef>
                <a:spcPts val="1300"/>
              </a:spcBef>
              <a:buClrTx/>
              <a:buSzTx/>
              <a:buNone/>
              <a:tabLst/>
              <a:defRPr sz="5600" b="1">
                <a:solidFill>
                  <a:srgbClr val="DD7E0E"/>
                </a:solidFill>
              </a:defRPr>
            </a:pPr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4020800" y="12344400"/>
            <a:ext cx="42672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sz="8000" cap="all"/>
            </a:lvl1pPr>
          </a:lstStyle>
          <a:p>
            <a:r>
              <a:t>Текст заголовка</a:t>
            </a:r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92625" y="2114550"/>
            <a:ext cx="15544801" cy="6699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1pPr>
            <a:lvl2pPr marL="0" indent="4572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2pPr>
            <a:lvl3pPr marL="0" indent="9144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3pPr>
            <a:lvl4pPr marL="0" indent="13716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4pPr>
            <a:lvl5pPr marL="0" indent="18288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558786" y="13025464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 marL="358776" indent="-358776">
              <a:spcBef>
                <a:spcPts val="900"/>
              </a:spcBef>
              <a:defRPr sz="4000"/>
            </a:lvl1pPr>
            <a:lvl2pPr marL="871890" indent="-606777">
              <a:spcBef>
                <a:spcPts val="900"/>
              </a:spcBef>
              <a:defRPr sz="4000"/>
            </a:lvl2pPr>
            <a:lvl3pPr marL="986632" indent="-448470">
              <a:spcBef>
                <a:spcPts val="900"/>
              </a:spcBef>
              <a:defRPr sz="4000"/>
            </a:lvl3pPr>
            <a:lvl4pPr marL="1230087" indent="-512537">
              <a:spcBef>
                <a:spcPts val="900"/>
              </a:spcBef>
              <a:defRPr sz="4000"/>
            </a:lvl4pPr>
            <a:lvl5pPr marL="1583417" indent="-780142">
              <a:spcBef>
                <a:spcPts val="900"/>
              </a:spcBef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497188" y="13001768"/>
            <a:ext cx="478106" cy="466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ClrTx/>
              <a:buSzTx/>
              <a:buNone/>
              <a:defRPr sz="4800" b="1"/>
            </a:lvl1pPr>
            <a:lvl2pPr marL="0" indent="457200">
              <a:spcBef>
                <a:spcPts val="1100"/>
              </a:spcBef>
              <a:buClrTx/>
              <a:buSzTx/>
              <a:buNone/>
              <a:defRPr sz="4800" b="1"/>
            </a:lvl2pPr>
            <a:lvl3pPr marL="0" indent="914400">
              <a:spcBef>
                <a:spcPts val="1100"/>
              </a:spcBef>
              <a:buClrTx/>
              <a:buSzTx/>
              <a:buNone/>
              <a:defRPr sz="4800" b="1"/>
            </a:lvl3pPr>
            <a:lvl4pPr marL="0" indent="1371600">
              <a:spcBef>
                <a:spcPts val="1100"/>
              </a:spcBef>
              <a:buClrTx/>
              <a:buSzTx/>
              <a:buNone/>
              <a:defRPr sz="4800" b="1"/>
            </a:lvl4pPr>
            <a:lvl5pPr marL="0" indent="1828800">
              <a:spcBef>
                <a:spcPts val="1100"/>
              </a:spcBef>
              <a:buClrTx/>
              <a:buSzTx/>
              <a:buNone/>
              <a:defRPr sz="4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Текст 4"/>
          <p:cNvSpPr>
            <a:spLocks noGrp="1"/>
          </p:cNvSpPr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100"/>
              </a:spcBef>
              <a:buClrTx/>
              <a:buSzTx/>
              <a:buNone/>
              <a:defRPr sz="4800" b="1"/>
            </a:pPr>
            <a:endParaRPr/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558786" y="13025464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558786" y="13025464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886" y="12930678"/>
            <a:ext cx="478106" cy="466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962400" y="1993065"/>
            <a:ext cx="6016627" cy="2039183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t>Текст заголовка</a:t>
            </a:r>
          </a:p>
        </p:txBody>
      </p:sp>
      <p:sp>
        <p:nvSpPr>
          <p:cNvPr id="7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198100" y="1981200"/>
            <a:ext cx="10223500" cy="102711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/>
            </a:lvl1pPr>
            <a:lvl2pPr marL="889227" indent="-624114">
              <a:spcBef>
                <a:spcPts val="1500"/>
              </a:spcBef>
              <a:defRPr sz="6400"/>
            </a:lvl2pPr>
            <a:lvl3pPr marL="1016530" indent="-478367">
              <a:spcBef>
                <a:spcPts val="1500"/>
              </a:spcBef>
              <a:defRPr sz="6400"/>
            </a:lvl3pPr>
            <a:lvl4pPr marL="1291591" indent="-574041">
              <a:spcBef>
                <a:spcPts val="1500"/>
              </a:spcBef>
              <a:defRPr sz="6400"/>
            </a:lvl4pPr>
            <a:lvl5pPr marL="1677035" indent="-873760">
              <a:spcBef>
                <a:spcPts val="1500"/>
              </a:spcBef>
              <a:defRPr sz="6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Текст 3"/>
          <p:cNvSpPr>
            <a:spLocks noGrp="1"/>
          </p:cNvSpPr>
          <p:nvPr>
            <p:ph type="body" sz="quarter" idx="21"/>
          </p:nvPr>
        </p:nvSpPr>
        <p:spPr>
          <a:xfrm>
            <a:off x="3962400" y="4020382"/>
            <a:ext cx="6016627" cy="8231945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ClrTx/>
              <a:buSzTx/>
              <a:buNone/>
              <a:defRPr sz="2800"/>
            </a:pPr>
            <a:endParaRPr/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68278" y="13001768"/>
            <a:ext cx="478107" cy="466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00" y="9601200"/>
            <a:ext cx="17221200" cy="1133476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t>Текст заголовка</a:t>
            </a:r>
          </a:p>
        </p:txBody>
      </p:sp>
      <p:sp>
        <p:nvSpPr>
          <p:cNvPr id="84" name="Рисунок 2"/>
          <p:cNvSpPr>
            <a:spLocks noGrp="1"/>
          </p:cNvSpPr>
          <p:nvPr>
            <p:ph type="pic" idx="21"/>
          </p:nvPr>
        </p:nvSpPr>
        <p:spPr>
          <a:xfrm>
            <a:off x="3714750" y="1225550"/>
            <a:ext cx="17106900" cy="82296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57600" y="10734675"/>
            <a:ext cx="17221200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91976" y="12978070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962400" y="320675"/>
            <a:ext cx="16916400" cy="1774826"/>
          </a:xfrm>
          <a:prstGeom prst="rect">
            <a:avLst/>
          </a:prstGeom>
          <a:ln w="25400">
            <a:miter lim="400000"/>
          </a:ln>
          <a:effectLst>
            <a:outerShdw blurRad="50800" dist="50800" dir="2400000" rotWithShape="0">
              <a:srgbClr val="595959">
                <a:alpha val="71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962400" y="2152650"/>
            <a:ext cx="16916400" cy="10099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449794" y="12978072"/>
            <a:ext cx="478106" cy="46667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ctr">
              <a:defRPr sz="2000">
                <a:solidFill>
                  <a:srgbClr val="26262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 descr="Picture 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548637" y="12662048"/>
            <a:ext cx="2552701" cy="581027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58775" marR="0" indent="-358775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80000"/>
        <a:buFontTx/>
        <a:buChar char="▪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94191" marR="0" indent="-429078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–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31478" marR="0" indent="-493316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81340" marR="0" indent="-56379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–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804458" marR="0" indent="-1001183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»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7889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2461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7033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1605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5"/>
          <p:cNvSpPr txBox="1">
            <a:spLocks noGrp="1"/>
          </p:cNvSpPr>
          <p:nvPr>
            <p:ph type="subTitle" sz="quarter" idx="1"/>
          </p:nvPr>
        </p:nvSpPr>
        <p:spPr>
          <a:xfrm>
            <a:off x="5740682" y="3216798"/>
            <a:ext cx="13792201" cy="283437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100"/>
              </a:spcBef>
              <a:tabLst/>
              <a:defRPr sz="4800" b="1">
                <a:solidFill>
                  <a:srgbClr val="262626"/>
                </a:solidFill>
              </a:defRPr>
            </a:lvl1pPr>
          </a:lstStyle>
          <a:p>
            <a:r>
              <a:t>Опыт внедрения 1С:Университет в рамках Приемной кампании 2021 года</a:t>
            </a:r>
          </a:p>
        </p:txBody>
      </p:sp>
      <p:pic>
        <p:nvPicPr>
          <p:cNvPr id="9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8025" y="12360275"/>
            <a:ext cx="4978400" cy="113347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4999990" y="536576"/>
            <a:ext cx="16244570" cy="1309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defRPr sz="4000" b="1">
                <a:solidFill>
                  <a:srgbClr val="DC7402"/>
                </a:solidFill>
              </a:defRPr>
            </a:lvl1pPr>
          </a:lstStyle>
          <a:p>
            <a:r>
              <a:t>Санкт-Петербургский государственный университет телекоммуникаций им. проф. М.А. Бонч-Бруевича</a:t>
            </a:r>
          </a:p>
        </p:txBody>
      </p:sp>
      <p:sp>
        <p:nvSpPr>
          <p:cNvPr id="98" name="TextBox 2"/>
          <p:cNvSpPr txBox="1"/>
          <p:nvPr/>
        </p:nvSpPr>
        <p:spPr>
          <a:xfrm>
            <a:off x="2029967" y="7249588"/>
            <a:ext cx="8887969" cy="29546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lnSpc>
                <a:spcPts val="7200"/>
              </a:lnSpc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Руководитель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 </a:t>
            </a:r>
            <a:r>
              <a:rPr dirty="0" err="1"/>
              <a:t>сопровождения</a:t>
            </a:r>
            <a:r>
              <a:rPr dirty="0"/>
              <a:t> </a:t>
            </a:r>
          </a:p>
          <a:p>
            <a:pPr defTabSz="914400">
              <a:lnSpc>
                <a:spcPts val="7200"/>
              </a:lnSpc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разработок</a:t>
            </a:r>
            <a:r>
              <a:rPr dirty="0"/>
              <a:t> и </a:t>
            </a:r>
            <a:r>
              <a:rPr dirty="0" err="1"/>
              <a:t>внедрения</a:t>
            </a:r>
            <a:r>
              <a:rPr dirty="0"/>
              <a:t> </a:t>
            </a:r>
            <a:r>
              <a:rPr dirty="0" err="1"/>
              <a:t>СПбГУТ</a:t>
            </a:r>
            <a:endParaRPr dirty="0"/>
          </a:p>
          <a:p>
            <a:pPr defTabSz="914400"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Рахматуллина</a:t>
            </a:r>
            <a:r>
              <a:rPr dirty="0"/>
              <a:t> Евгения </a:t>
            </a:r>
            <a:r>
              <a:rPr dirty="0" err="1"/>
              <a:t>Робертовна</a:t>
            </a:r>
            <a:endParaRPr dirty="0"/>
          </a:p>
          <a:p>
            <a:pPr>
              <a:defRPr sz="2800">
                <a:solidFill>
                  <a:srgbClr val="262626"/>
                </a:solidFill>
              </a:defRPr>
            </a:pPr>
            <a:r>
              <a:rPr dirty="0"/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4493" y="268253"/>
            <a:ext cx="19175014" cy="1317949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91517" y="12930678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04" name="Презентация СПбГУТ (1) (перетянутый).pdf" descr="Презентация СПбГУТ (1) (перетянутый).pdf"/>
          <p:cNvPicPr>
            <a:picLocks noChangeAspect="1"/>
          </p:cNvPicPr>
          <p:nvPr/>
        </p:nvPicPr>
        <p:blipFill>
          <a:blip r:embed="rId2">
            <a:extLst/>
          </a:blip>
          <a:srcRect l="11123" t="22057" r="11123"/>
          <a:stretch>
            <a:fillRect/>
          </a:stretch>
        </p:blipFill>
        <p:spPr>
          <a:xfrm>
            <a:off x="16400" y="-11510"/>
            <a:ext cx="24365512" cy="1373912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АИС «Кибейя»"/>
          <p:cNvSpPr txBox="1">
            <a:spLocks noGrp="1"/>
          </p:cNvSpPr>
          <p:nvPr>
            <p:ph type="body" sz="quarter" idx="4294967295"/>
          </p:nvPr>
        </p:nvSpPr>
        <p:spPr>
          <a:xfrm>
            <a:off x="6025858" y="10884455"/>
            <a:ext cx="4854198" cy="1535145"/>
          </a:xfrm>
          <a:prstGeom prst="rect">
            <a:avLst/>
          </a:prstGeom>
          <a:solidFill>
            <a:srgbClr val="F8CBAD"/>
          </a:solidFill>
          <a:ln w="19050">
            <a:solidFill>
              <a:srgbClr val="F3953D"/>
            </a:solidFill>
            <a:round/>
          </a:ln>
        </p:spPr>
        <p:txBody>
          <a:bodyPr anchor="ctr">
            <a:noAutofit/>
          </a:bodyPr>
          <a:lstStyle>
            <a:lvl1pPr marL="0" indent="0" algn="ctr">
              <a:buClrTx/>
              <a:buSzTx/>
              <a:buNone/>
              <a:defRPr b="1"/>
            </a:lvl1pPr>
          </a:lstStyle>
          <a:p>
            <a:r>
              <a:t>АИС «Кибейя»</a:t>
            </a:r>
          </a:p>
        </p:txBody>
      </p:sp>
      <p:sp>
        <p:nvSpPr>
          <p:cNvPr id="106" name="Прямоугольник"/>
          <p:cNvSpPr/>
          <p:nvPr/>
        </p:nvSpPr>
        <p:spPr>
          <a:xfrm>
            <a:off x="4932029" y="12431861"/>
            <a:ext cx="618490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107" name="Шина данных"/>
          <p:cNvSpPr txBox="1"/>
          <p:nvPr/>
        </p:nvSpPr>
        <p:spPr>
          <a:xfrm>
            <a:off x="9157737" y="5963427"/>
            <a:ext cx="6599120" cy="1535146"/>
          </a:xfrm>
          <a:prstGeom prst="rect">
            <a:avLst/>
          </a:prstGeom>
          <a:solidFill>
            <a:srgbClr val="F8CBAD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spcBef>
                <a:spcPts val="1000"/>
              </a:spcBef>
              <a:tabLst>
                <a:tab pos="355600" algn="l"/>
              </a:tabLst>
              <a:defRPr sz="4400" b="1"/>
            </a:lvl1pPr>
          </a:lstStyle>
          <a:p>
            <a:r>
              <a:t>Шина данных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Личный кабинет абитуриента от компании 1С"/>
          <p:cNvSpPr txBox="1">
            <a:spLocks noGrp="1"/>
          </p:cNvSpPr>
          <p:nvPr>
            <p:ph type="title"/>
          </p:nvPr>
        </p:nvSpPr>
        <p:spPr>
          <a:xfrm>
            <a:off x="3094892" y="1010981"/>
            <a:ext cx="19079307" cy="24280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buClr>
                <a:srgbClr val="DD7E0E"/>
              </a:buClr>
              <a:buFont typeface="Wingdings"/>
              <a:defRPr sz="6500"/>
            </a:lvl1pPr>
          </a:lstStyle>
          <a:p>
            <a:r>
              <a:rPr lang="ru-RU" sz="4900" dirty="0" smtClean="0"/>
              <a:t>Недостатки личного кабинета абитуриента от компании 1С</a:t>
            </a:r>
            <a:endParaRPr sz="4900" dirty="0"/>
          </a:p>
        </p:txBody>
      </p:sp>
      <p:sp>
        <p:nvSpPr>
          <p:cNvPr id="110" name="Личный кабинет абитуриента 1С не устроил, так как существующий в вузе имеет больший функционал, в том числе:…"/>
          <p:cNvSpPr txBox="1">
            <a:spLocks noGrp="1"/>
          </p:cNvSpPr>
          <p:nvPr>
            <p:ph type="body" idx="1"/>
          </p:nvPr>
        </p:nvSpPr>
        <p:spPr>
          <a:xfrm>
            <a:off x="2538449" y="3439031"/>
            <a:ext cx="20192192" cy="7847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smtClean="0"/>
              <a:t>Отсутствие п</a:t>
            </a:r>
            <a:r>
              <a:rPr sz="4500" dirty="0" err="1" smtClean="0"/>
              <a:t>роведени</a:t>
            </a:r>
            <a:r>
              <a:rPr lang="ru-RU" sz="4500" dirty="0" smtClean="0"/>
              <a:t>я</a:t>
            </a:r>
            <a:r>
              <a:rPr sz="4500" dirty="0" smtClean="0"/>
              <a:t> </a:t>
            </a:r>
            <a:r>
              <a:rPr sz="4500" dirty="0" err="1"/>
              <a:t>дистанционных</a:t>
            </a:r>
            <a:r>
              <a:rPr sz="4500" dirty="0"/>
              <a:t> </a:t>
            </a:r>
            <a:r>
              <a:rPr sz="4500" dirty="0" err="1"/>
              <a:t>вступительных</a:t>
            </a:r>
            <a:r>
              <a:rPr sz="4500" dirty="0"/>
              <a:t> </a:t>
            </a:r>
            <a:r>
              <a:rPr sz="4500" dirty="0" err="1"/>
              <a:t>испытаний</a:t>
            </a:r>
            <a:r>
              <a:rPr sz="4500" dirty="0"/>
              <a:t>;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Отсутствие проведения </a:t>
            </a:r>
            <a:r>
              <a:rPr lang="ru-RU" sz="4500" dirty="0" smtClean="0"/>
              <a:t>д</a:t>
            </a:r>
            <a:r>
              <a:rPr sz="4500" dirty="0" err="1" smtClean="0"/>
              <a:t>истанционно</a:t>
            </a:r>
            <a:r>
              <a:rPr lang="ru-RU" sz="4500" dirty="0" err="1" smtClean="0"/>
              <a:t>го</a:t>
            </a:r>
            <a:r>
              <a:rPr sz="4500" dirty="0" smtClean="0"/>
              <a:t> </a:t>
            </a:r>
            <a:r>
              <a:rPr sz="4500" dirty="0" err="1" smtClean="0"/>
              <a:t>заселени</a:t>
            </a:r>
            <a:r>
              <a:rPr lang="ru-RU" sz="4500" dirty="0" smtClean="0"/>
              <a:t>я</a:t>
            </a:r>
            <a:r>
              <a:rPr sz="4500" dirty="0" smtClean="0"/>
              <a:t> </a:t>
            </a:r>
            <a:r>
              <a:rPr sz="4500" dirty="0"/>
              <a:t>в </a:t>
            </a:r>
            <a:r>
              <a:rPr sz="4500" dirty="0" err="1" smtClean="0"/>
              <a:t>общежити</a:t>
            </a:r>
            <a:r>
              <a:rPr lang="ru-RU" sz="4500" dirty="0" smtClean="0"/>
              <a:t>я</a:t>
            </a:r>
            <a:r>
              <a:rPr sz="4500" dirty="0" smtClean="0"/>
              <a:t>;</a:t>
            </a:r>
            <a:endParaRPr sz="4500" dirty="0"/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smtClean="0"/>
              <a:t>Отсутствие в</a:t>
            </a:r>
            <a:r>
              <a:rPr sz="4500" dirty="0" err="1" smtClean="0"/>
              <a:t>озможност</a:t>
            </a:r>
            <a:r>
              <a:rPr lang="ru-RU" sz="4500" dirty="0" smtClean="0"/>
              <a:t>и</a:t>
            </a:r>
            <a:r>
              <a:rPr sz="4500" dirty="0" smtClean="0"/>
              <a:t> </a:t>
            </a:r>
            <a:r>
              <a:rPr sz="4500" dirty="0" err="1"/>
              <a:t>автоматического</a:t>
            </a:r>
            <a:r>
              <a:rPr sz="4500" dirty="0"/>
              <a:t> </a:t>
            </a:r>
            <a:r>
              <a:rPr sz="4500" dirty="0" err="1"/>
              <a:t>создания</a:t>
            </a:r>
            <a:r>
              <a:rPr sz="4500" dirty="0"/>
              <a:t> </a:t>
            </a:r>
            <a:r>
              <a:rPr sz="4500" dirty="0" err="1"/>
              <a:t>личного</a:t>
            </a:r>
            <a:r>
              <a:rPr sz="4500" dirty="0"/>
              <a:t> </a:t>
            </a:r>
            <a:r>
              <a:rPr sz="4500" dirty="0" err="1"/>
              <a:t>кабинета</a:t>
            </a:r>
            <a:r>
              <a:rPr sz="4500" dirty="0"/>
              <a:t> </a:t>
            </a:r>
            <a:r>
              <a:rPr sz="4500" dirty="0" err="1"/>
              <a:t>студента</a:t>
            </a:r>
            <a:r>
              <a:rPr sz="4500" dirty="0"/>
              <a:t> </a:t>
            </a:r>
            <a:r>
              <a:rPr sz="4500" dirty="0" err="1"/>
              <a:t>после</a:t>
            </a:r>
            <a:r>
              <a:rPr sz="4500" dirty="0"/>
              <a:t> </a:t>
            </a:r>
            <a:r>
              <a:rPr sz="4500" dirty="0" err="1" smtClean="0"/>
              <a:t>зачисления</a:t>
            </a:r>
            <a:r>
              <a:rPr lang="ru-RU" sz="4500" dirty="0" smtClean="0"/>
              <a:t>.</a:t>
            </a:r>
            <a:r>
              <a:rPr sz="4500" dirty="0" smtClean="0"/>
              <a:t> </a:t>
            </a:r>
            <a:endParaRPr sz="4500" dirty="0"/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buAutoNum type="arabicPeriod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 smtClean="0"/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Tx/>
              <a:buNone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smtClean="0"/>
              <a:t>Как следствие: 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Tx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smtClean="0"/>
              <a:t>Использование старого личного кабинета абитуриента;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Tx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err="1"/>
              <a:t>Р</a:t>
            </a:r>
            <a:r>
              <a:rPr sz="4500" dirty="0" err="1" smtClean="0"/>
              <a:t>азработк</a:t>
            </a:r>
            <a:r>
              <a:rPr lang="ru-RU" sz="4500" dirty="0" smtClean="0"/>
              <a:t>а</a:t>
            </a:r>
            <a:r>
              <a:rPr sz="4500" dirty="0" smtClean="0"/>
              <a:t> </a:t>
            </a:r>
            <a:r>
              <a:rPr sz="4500" dirty="0" err="1"/>
              <a:t>собственной</a:t>
            </a:r>
            <a:r>
              <a:rPr sz="4500" dirty="0"/>
              <a:t> </a:t>
            </a:r>
            <a:r>
              <a:rPr sz="4500" dirty="0" err="1"/>
              <a:t>подсистемы</a:t>
            </a:r>
            <a:r>
              <a:rPr sz="4500" dirty="0"/>
              <a:t> </a:t>
            </a:r>
            <a:r>
              <a:rPr sz="4500" dirty="0" err="1" smtClean="0"/>
              <a:t>модератора</a:t>
            </a:r>
            <a:r>
              <a:rPr lang="ru-RU" sz="4500" dirty="0" smtClean="0"/>
              <a:t>.</a:t>
            </a:r>
            <a:endParaRPr sz="4500" dirty="0"/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рудности при интеграции"/>
          <p:cNvSpPr txBox="1">
            <a:spLocks noGrp="1"/>
          </p:cNvSpPr>
          <p:nvPr>
            <p:ph type="title"/>
          </p:nvPr>
        </p:nvSpPr>
        <p:spPr>
          <a:xfrm>
            <a:off x="3962400" y="1617785"/>
            <a:ext cx="16916400" cy="13012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7300"/>
            </a:lvl1pPr>
          </a:lstStyle>
          <a:p>
            <a:r>
              <a:rPr lang="ru-RU" sz="4900" dirty="0" smtClean="0"/>
              <a:t>Проблемы при реализации</a:t>
            </a:r>
            <a:endParaRPr sz="4900" dirty="0"/>
          </a:p>
        </p:txBody>
      </p:sp>
      <p:sp>
        <p:nvSpPr>
          <p:cNvPr id="114" name="Инструкция пользователя написана недостаточно подробно, поэтому некоторые процессы кажутся неочевидным и трудно разобраться самостоятельно.…"/>
          <p:cNvSpPr txBox="1">
            <a:spLocks noGrp="1"/>
          </p:cNvSpPr>
          <p:nvPr>
            <p:ph type="body" sz="half" idx="1"/>
          </p:nvPr>
        </p:nvSpPr>
        <p:spPr>
          <a:xfrm>
            <a:off x="1790700" y="3314700"/>
            <a:ext cx="21278850" cy="899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19250" indent="-89535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952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500" dirty="0" err="1" smtClean="0"/>
              <a:t>Инструкция</a:t>
            </a:r>
            <a:r>
              <a:rPr lang="ru-RU" sz="4500" dirty="0" smtClean="0"/>
              <a:t> для настройки приемной кампании о</a:t>
            </a:r>
            <a:r>
              <a:rPr sz="4500" dirty="0" err="1" smtClean="0"/>
              <a:t>писана</a:t>
            </a:r>
            <a:r>
              <a:rPr sz="4500" dirty="0" smtClean="0"/>
              <a:t> </a:t>
            </a:r>
            <a:r>
              <a:rPr sz="4500" dirty="0" err="1"/>
              <a:t>недостаточно</a:t>
            </a:r>
            <a:r>
              <a:rPr sz="4500" dirty="0"/>
              <a:t> </a:t>
            </a:r>
            <a:r>
              <a:rPr lang="ru-RU" sz="4500" dirty="0" smtClean="0"/>
              <a:t>полно</a:t>
            </a:r>
            <a:r>
              <a:rPr sz="4500" dirty="0" smtClean="0"/>
              <a:t>, </a:t>
            </a:r>
            <a:r>
              <a:rPr sz="4500" dirty="0" err="1" smtClean="0"/>
              <a:t>процессы</a:t>
            </a:r>
            <a:r>
              <a:rPr sz="4500" dirty="0" smtClean="0"/>
              <a:t> </a:t>
            </a:r>
            <a:r>
              <a:rPr sz="4500" dirty="0" err="1"/>
              <a:t>кажутся</a:t>
            </a:r>
            <a:r>
              <a:rPr sz="4500" dirty="0"/>
              <a:t> </a:t>
            </a:r>
            <a:r>
              <a:rPr sz="4500" dirty="0" err="1" smtClean="0"/>
              <a:t>неочевидным</a:t>
            </a:r>
            <a:r>
              <a:rPr lang="ru-RU" sz="4500" dirty="0" smtClean="0"/>
              <a:t>, при настройке сложно </a:t>
            </a:r>
            <a:r>
              <a:rPr sz="4500" dirty="0" err="1" smtClean="0"/>
              <a:t>разобраться</a:t>
            </a:r>
            <a:r>
              <a:rPr sz="4500" dirty="0" smtClean="0"/>
              <a:t> </a:t>
            </a:r>
            <a:r>
              <a:rPr sz="4500" dirty="0" err="1" smtClean="0"/>
              <a:t>самостоятельно</a:t>
            </a:r>
            <a:r>
              <a:rPr lang="ru-RU" sz="4500" dirty="0" smtClean="0"/>
              <a:t>;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smtClean="0"/>
              <a:t>Отсутствие возможности гибкой настройки пользовательских ролей (прав);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smtClean="0"/>
              <a:t>Необходимость </a:t>
            </a:r>
            <a:r>
              <a:rPr lang="ru-RU" sz="4500" dirty="0"/>
              <a:t>синхронизации изменения данных между 1С:Университет и АИС «</a:t>
            </a:r>
            <a:r>
              <a:rPr lang="ru-RU" sz="4500" dirty="0" err="1"/>
              <a:t>Кибейя</a:t>
            </a:r>
            <a:r>
              <a:rPr lang="ru-RU" sz="4500" dirty="0"/>
              <a:t>» для корректного отображения данных в обеих системах,  Личном кабинете абитуриента</a:t>
            </a:r>
            <a:r>
              <a:rPr lang="ru-RU" sz="4500" dirty="0" smtClean="0"/>
              <a:t>;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 smtClean="0"/>
              <a:t>Организация </a:t>
            </a:r>
            <a:r>
              <a:rPr lang="ru-RU" sz="4500" dirty="0"/>
              <a:t>р</a:t>
            </a:r>
            <a:r>
              <a:rPr lang="ru-RU" sz="4500" dirty="0" smtClean="0"/>
              <a:t>аботы пользователей.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 smtClean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 smtClean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 smtClean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 smtClean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 smtClean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500" dirty="0"/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Суперсервис…"/>
          <p:cNvSpPr txBox="1">
            <a:spLocks noGrp="1"/>
          </p:cNvSpPr>
          <p:nvPr>
            <p:ph type="title"/>
          </p:nvPr>
        </p:nvSpPr>
        <p:spPr>
          <a:xfrm>
            <a:off x="3733800" y="818308"/>
            <a:ext cx="16916400" cy="1774825"/>
          </a:xfrm>
          <a:prstGeom prst="rect">
            <a:avLst/>
          </a:prstGeom>
          <a:effectLst/>
        </p:spPr>
        <p:txBody>
          <a:bodyPr>
            <a:normAutofit fontScale="90000"/>
          </a:bodyPr>
          <a:lstStyle/>
          <a:p>
            <a:pPr defTabSz="1773936">
              <a:defRPr sz="5432"/>
            </a:pPr>
            <a:r>
              <a:rPr lang="ru-RU" dirty="0" smtClean="0"/>
              <a:t>Недостатки при работе с </a:t>
            </a:r>
            <a:r>
              <a:rPr dirty="0" err="1" smtClean="0"/>
              <a:t>Суперсервис</a:t>
            </a:r>
            <a:r>
              <a:rPr lang="ru-RU" dirty="0" smtClean="0"/>
              <a:t>ом </a:t>
            </a:r>
            <a:br>
              <a:rPr lang="ru-RU" dirty="0" smtClean="0"/>
            </a:br>
            <a:r>
              <a:rPr dirty="0" smtClean="0"/>
              <a:t>«</a:t>
            </a:r>
            <a:r>
              <a:rPr dirty="0" err="1" smtClean="0"/>
              <a:t>Поступление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/>
              <a:t>вуз</a:t>
            </a:r>
            <a:r>
              <a:rPr dirty="0"/>
              <a:t> </a:t>
            </a:r>
            <a:r>
              <a:rPr dirty="0" err="1"/>
              <a:t>онлайн</a:t>
            </a:r>
            <a:r>
              <a:rPr dirty="0" smtClean="0"/>
              <a:t>»</a:t>
            </a:r>
            <a:endParaRPr dirty="0"/>
          </a:p>
        </p:txBody>
      </p:sp>
      <p:sp>
        <p:nvSpPr>
          <p:cNvPr id="118" name="Необходимость обработки каждого заявления абитуриента с уже подтвержденными суперсервисом данными;…"/>
          <p:cNvSpPr txBox="1">
            <a:spLocks noGrp="1"/>
          </p:cNvSpPr>
          <p:nvPr>
            <p:ph type="body" sz="half" idx="1"/>
          </p:nvPr>
        </p:nvSpPr>
        <p:spPr>
          <a:xfrm>
            <a:off x="1712259" y="4183177"/>
            <a:ext cx="9908241" cy="58371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Tx/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700" dirty="0" err="1"/>
              <a:t>Необходимость</a:t>
            </a:r>
            <a:r>
              <a:rPr sz="3700" dirty="0"/>
              <a:t> </a:t>
            </a:r>
            <a:r>
              <a:rPr sz="3700" dirty="0" err="1"/>
              <a:t>обработки</a:t>
            </a:r>
            <a:r>
              <a:rPr sz="3700" dirty="0"/>
              <a:t> </a:t>
            </a:r>
            <a:r>
              <a:rPr sz="3700" dirty="0" err="1"/>
              <a:t>каждого</a:t>
            </a:r>
            <a:r>
              <a:rPr sz="3700" dirty="0"/>
              <a:t> </a:t>
            </a:r>
            <a:r>
              <a:rPr sz="3700" dirty="0" err="1"/>
              <a:t>заявления</a:t>
            </a:r>
            <a:r>
              <a:rPr sz="3700" dirty="0"/>
              <a:t> </a:t>
            </a:r>
            <a:r>
              <a:rPr sz="3700" dirty="0" err="1"/>
              <a:t>абитуриента</a:t>
            </a:r>
            <a:r>
              <a:rPr sz="3700" dirty="0"/>
              <a:t> </a:t>
            </a:r>
            <a:r>
              <a:rPr sz="3700" dirty="0" smtClean="0"/>
              <a:t>с </a:t>
            </a:r>
            <a:r>
              <a:rPr lang="ru-RU" sz="3700" dirty="0" smtClean="0"/>
              <a:t>ранее подтвержденными данными на стороне С</a:t>
            </a:r>
            <a:r>
              <a:rPr sz="3700" dirty="0" err="1" smtClean="0"/>
              <a:t>уперсервис</a:t>
            </a:r>
            <a:r>
              <a:rPr lang="ru-RU" sz="3700" dirty="0" smtClean="0"/>
              <a:t>а</a:t>
            </a:r>
            <a:r>
              <a:rPr sz="3700" dirty="0" smtClean="0"/>
              <a:t>;</a:t>
            </a:r>
            <a:endParaRPr sz="3700" dirty="0"/>
          </a:p>
          <a:p>
            <a:pPr algn="just">
              <a:buClrTx/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 smtClean="0"/>
              <a:t>Для за</a:t>
            </a:r>
            <a:r>
              <a:rPr sz="3700" dirty="0" err="1" smtClean="0"/>
              <a:t>грузк</a:t>
            </a:r>
            <a:r>
              <a:rPr lang="ru-RU" sz="3700" dirty="0" smtClean="0"/>
              <a:t>и</a:t>
            </a:r>
            <a:r>
              <a:rPr sz="3700" dirty="0" smtClean="0"/>
              <a:t> </a:t>
            </a:r>
            <a:r>
              <a:rPr sz="3700" dirty="0" err="1"/>
              <a:t>файлов</a:t>
            </a:r>
            <a:r>
              <a:rPr sz="3700" dirty="0"/>
              <a:t> </a:t>
            </a:r>
            <a:r>
              <a:rPr sz="3700" dirty="0" err="1"/>
              <a:t>абитуриентов</a:t>
            </a:r>
            <a:r>
              <a:rPr sz="3700" dirty="0"/>
              <a:t> </a:t>
            </a:r>
            <a:r>
              <a:rPr lang="ru-RU" sz="3700" dirty="0" smtClean="0"/>
              <a:t>необходимо запросить их через заявление и прикрепить соответственно</a:t>
            </a:r>
            <a:r>
              <a:rPr sz="3700" dirty="0" smtClean="0"/>
              <a:t>;</a:t>
            </a:r>
            <a:endParaRPr sz="3700" dirty="0"/>
          </a:p>
          <a:p>
            <a:pPr algn="just">
              <a:buClrTx/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 smtClean="0"/>
              <a:t>Файлы </a:t>
            </a:r>
            <a:r>
              <a:rPr sz="3700" dirty="0" err="1" smtClean="0"/>
              <a:t>абитуриентов</a:t>
            </a:r>
            <a:r>
              <a:rPr lang="ru-RU" sz="3700" dirty="0" smtClean="0"/>
              <a:t> дублировались</a:t>
            </a:r>
            <a:r>
              <a:rPr sz="3700" dirty="0" smtClean="0"/>
              <a:t>: </a:t>
            </a:r>
            <a:r>
              <a:rPr sz="3700" dirty="0" err="1"/>
              <a:t>зашифрованный</a:t>
            </a:r>
            <a:r>
              <a:rPr sz="3700" dirty="0"/>
              <a:t> </a:t>
            </a:r>
            <a:r>
              <a:rPr sz="3700" dirty="0" err="1"/>
              <a:t>вид</a:t>
            </a:r>
            <a:r>
              <a:rPr sz="3700" dirty="0"/>
              <a:t>, </a:t>
            </a:r>
            <a:r>
              <a:rPr sz="3700" dirty="0" err="1"/>
              <a:t>расшифрованный</a:t>
            </a:r>
            <a:r>
              <a:rPr sz="3700" dirty="0"/>
              <a:t>, </a:t>
            </a:r>
            <a:r>
              <a:rPr sz="3700" dirty="0" err="1"/>
              <a:t>дублированный</a:t>
            </a:r>
            <a:r>
              <a:rPr sz="3700" dirty="0"/>
              <a:t> </a:t>
            </a:r>
            <a:r>
              <a:rPr sz="3700" dirty="0" err="1"/>
              <a:t>расшифрованный</a:t>
            </a:r>
            <a:r>
              <a:rPr sz="3700" dirty="0"/>
              <a:t>.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67819" y="13001768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0" name="Полное изменение API по сравнению с первым этапом пилотного тестирования 2020 года, что сделало невозможным использование наработок прошлого года;…"/>
          <p:cNvSpPr txBox="1"/>
          <p:nvPr/>
        </p:nvSpPr>
        <p:spPr>
          <a:xfrm>
            <a:off x="12858749" y="4183176"/>
            <a:ext cx="10275571" cy="71692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Внесение существенных изменений в </a:t>
            </a:r>
            <a:r>
              <a:rPr lang="ru-RU" sz="3700" dirty="0" smtClean="0"/>
              <a:t>спецификацию, </a:t>
            </a:r>
            <a:r>
              <a:rPr lang="ru-RU" sz="3700" dirty="0"/>
              <a:t>что сделало невозможным использование наработок прошлого года; </a:t>
            </a:r>
            <a:endParaRPr lang="ru-RU" sz="3700" dirty="0" smtClean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 smtClean="0"/>
              <a:t>Невозможно оперативно определить какое изменение в личном кабинете внес поступающий, повторная обработка заявления;</a:t>
            </a:r>
            <a:endParaRPr lang="ru-RU" sz="3700" dirty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 smtClean="0"/>
              <a:t>Процесс </a:t>
            </a:r>
            <a:r>
              <a:rPr lang="ru-RU" sz="3700" dirty="0"/>
              <a:t>разработки </a:t>
            </a:r>
            <a:r>
              <a:rPr lang="ru-RU" sz="3700" dirty="0" err="1"/>
              <a:t>суперсервиса</a:t>
            </a:r>
            <a:r>
              <a:rPr lang="ru-RU" sz="3700" dirty="0"/>
              <a:t> затянулся до начала июня, а его доработка производилась до конца основного этапа Приёмной кампании;</a:t>
            </a:r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dirty="0" smtClean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21" name="На стороне 1С:Университет"/>
          <p:cNvSpPr txBox="1"/>
          <p:nvPr/>
        </p:nvSpPr>
        <p:spPr>
          <a:xfrm>
            <a:off x="1712259" y="2672863"/>
            <a:ext cx="10117791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5600" b="1"/>
            </a:lvl1pPr>
          </a:lstStyle>
          <a:p>
            <a:r>
              <a:rPr sz="4500" dirty="0" err="1"/>
              <a:t>На</a:t>
            </a:r>
            <a:r>
              <a:rPr sz="4500" dirty="0"/>
              <a:t> </a:t>
            </a:r>
            <a:r>
              <a:rPr sz="4500" dirty="0" err="1"/>
              <a:t>стороне</a:t>
            </a:r>
            <a:r>
              <a:rPr sz="4500" dirty="0"/>
              <a:t> 1С:Университет</a:t>
            </a:r>
          </a:p>
        </p:txBody>
      </p:sp>
      <p:sp>
        <p:nvSpPr>
          <p:cNvPr id="122" name="На стороне суперсервиса"/>
          <p:cNvSpPr txBox="1"/>
          <p:nvPr/>
        </p:nvSpPr>
        <p:spPr>
          <a:xfrm>
            <a:off x="12439650" y="2672863"/>
            <a:ext cx="10382250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5600" b="1"/>
            </a:lvl1pPr>
          </a:lstStyle>
          <a:p>
            <a:r>
              <a:rPr sz="4500" dirty="0" err="1"/>
              <a:t>На</a:t>
            </a:r>
            <a:r>
              <a:rPr sz="4500" dirty="0"/>
              <a:t> </a:t>
            </a:r>
            <a:r>
              <a:rPr sz="4500" dirty="0" err="1"/>
              <a:t>стороне</a:t>
            </a:r>
            <a:r>
              <a:rPr sz="4500" dirty="0"/>
              <a:t> </a:t>
            </a:r>
            <a:r>
              <a:rPr lang="ru-RU" sz="4500" dirty="0"/>
              <a:t>С</a:t>
            </a:r>
            <a:r>
              <a:rPr sz="4500" dirty="0" err="1" smtClean="0"/>
              <a:t>уперсервиса</a:t>
            </a:r>
            <a:endParaRPr sz="4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4779" y="10676535"/>
            <a:ext cx="214144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286000">
              <a:lnSpc>
                <a:spcPct val="125000"/>
              </a:lnSpc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800" dirty="0"/>
              <a:t>Как следствие</a:t>
            </a:r>
            <a:r>
              <a:rPr lang="ru-RU" sz="2800" dirty="0" smtClean="0"/>
              <a:t>: </a:t>
            </a:r>
            <a:r>
              <a:rPr lang="ru-RU" sz="2800" dirty="0" smtClean="0">
                <a:sym typeface="Times New Roman"/>
              </a:rPr>
              <a:t>доработка </a:t>
            </a:r>
            <a:r>
              <a:rPr lang="ru-RU" sz="2800" dirty="0">
                <a:sym typeface="Times New Roman"/>
              </a:rPr>
              <a:t>процесса формирования заявлений абитуриентов из </a:t>
            </a:r>
            <a:r>
              <a:rPr lang="ru-RU" sz="2800" dirty="0" err="1">
                <a:sym typeface="Times New Roman"/>
              </a:rPr>
              <a:t>С</a:t>
            </a:r>
            <a:r>
              <a:rPr lang="ru-RU" sz="2800" dirty="0" err="1" smtClean="0">
                <a:sym typeface="Times New Roman"/>
              </a:rPr>
              <a:t>уперсервиса</a:t>
            </a:r>
            <a:r>
              <a:rPr lang="ru-RU" sz="2800" dirty="0">
                <a:sym typeface="Times New Roman"/>
              </a:rPr>
              <a:t>, </a:t>
            </a:r>
            <a:r>
              <a:rPr lang="ru-RU" sz="2800" dirty="0" smtClean="0">
                <a:sym typeface="Times New Roman"/>
              </a:rPr>
              <a:t>(кнопка </a:t>
            </a:r>
            <a:r>
              <a:rPr lang="ru-RU" sz="2800" dirty="0">
                <a:sym typeface="Times New Roman"/>
              </a:rPr>
              <a:t>автоматического запроса </a:t>
            </a:r>
            <a:r>
              <a:rPr lang="ru-RU" sz="2800" dirty="0" smtClean="0">
                <a:sym typeface="Times New Roman"/>
              </a:rPr>
              <a:t>файлов всех </a:t>
            </a:r>
            <a:r>
              <a:rPr lang="ru-RU" sz="2800" dirty="0">
                <a:sym typeface="Times New Roman"/>
              </a:rPr>
              <a:t>заявлений в очереди пакетов и кнопка автоматического формирования заявлений, содержащихся в очереди и имеющих прикрепленные документы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ФИС ГИА и Приёма"/>
          <p:cNvSpPr txBox="1">
            <a:spLocks noGrp="1"/>
          </p:cNvSpPr>
          <p:nvPr>
            <p:ph type="title"/>
          </p:nvPr>
        </p:nvSpPr>
        <p:spPr>
          <a:xfrm>
            <a:off x="3733800" y="818308"/>
            <a:ext cx="16916400" cy="1774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ru-RU" sz="4900" dirty="0"/>
              <a:t>Недостатки при работе </a:t>
            </a:r>
            <a:r>
              <a:rPr lang="ru-RU" sz="4900" dirty="0" smtClean="0"/>
              <a:t>с </a:t>
            </a:r>
            <a:r>
              <a:rPr sz="4900" dirty="0" smtClean="0"/>
              <a:t>ФИС </a:t>
            </a:r>
            <a:r>
              <a:rPr sz="4900" dirty="0"/>
              <a:t>ГИА и </a:t>
            </a:r>
            <a:r>
              <a:rPr sz="4900" dirty="0" err="1"/>
              <a:t>Приёма</a:t>
            </a:r>
            <a:endParaRPr sz="4900" dirty="0"/>
          </a:p>
        </p:txBody>
      </p:sp>
      <p:sp>
        <p:nvSpPr>
          <p:cNvPr id="129" name="Долгий процесс формирования пакетов;…"/>
          <p:cNvSpPr txBox="1">
            <a:spLocks noGrp="1"/>
          </p:cNvSpPr>
          <p:nvPr>
            <p:ph type="body" sz="half" idx="1"/>
          </p:nvPr>
        </p:nvSpPr>
        <p:spPr>
          <a:xfrm>
            <a:off x="1787879" y="4527417"/>
            <a:ext cx="9560402" cy="90519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457200" algn="just">
              <a:buClrTx/>
              <a:buSzPct val="100000"/>
              <a:buFont typeface="Wingdings" panose="05000000000000000000" pitchFamily="2" charset="2"/>
              <a:buChar char="§"/>
              <a:tabLst>
                <a:tab pos="7239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700" dirty="0" smtClean="0"/>
              <a:t>Д</a:t>
            </a:r>
            <a:r>
              <a:rPr lang="ru-RU" sz="3700" dirty="0" err="1" smtClean="0"/>
              <a:t>лительный</a:t>
            </a:r>
            <a:r>
              <a:rPr lang="ru-RU" sz="3700" dirty="0" smtClean="0"/>
              <a:t> </a:t>
            </a:r>
            <a:r>
              <a:rPr sz="3700" dirty="0" err="1" smtClean="0"/>
              <a:t>процесс</a:t>
            </a:r>
            <a:r>
              <a:rPr sz="3700" dirty="0" smtClean="0"/>
              <a:t> </a:t>
            </a:r>
            <a:r>
              <a:rPr sz="3700" dirty="0" err="1"/>
              <a:t>формирования</a:t>
            </a:r>
            <a:r>
              <a:rPr sz="3700" dirty="0"/>
              <a:t> </a:t>
            </a:r>
            <a:r>
              <a:rPr sz="3700" dirty="0" err="1"/>
              <a:t>пакетов</a:t>
            </a:r>
            <a:r>
              <a:rPr sz="3700" dirty="0"/>
              <a:t>;</a:t>
            </a:r>
          </a:p>
          <a:p>
            <a:pPr marL="533400" indent="457200" algn="just">
              <a:buClrTx/>
              <a:buSzPct val="100000"/>
              <a:buFont typeface="Wingdings" panose="05000000000000000000" pitchFamily="2" charset="2"/>
              <a:buChar char="§"/>
              <a:tabLst>
                <a:tab pos="7239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700" dirty="0" err="1"/>
              <a:t>Трудоёмкий</a:t>
            </a:r>
            <a:r>
              <a:rPr sz="3700" dirty="0"/>
              <a:t> </a:t>
            </a:r>
            <a:r>
              <a:rPr sz="3700" dirty="0" err="1"/>
              <a:t>процесс</a:t>
            </a:r>
            <a:r>
              <a:rPr sz="3700" dirty="0"/>
              <a:t> </a:t>
            </a:r>
            <a:r>
              <a:rPr sz="3700" dirty="0" err="1"/>
              <a:t>передачи</a:t>
            </a:r>
            <a:r>
              <a:rPr sz="3700" dirty="0"/>
              <a:t> </a:t>
            </a:r>
            <a:r>
              <a:rPr sz="3700" dirty="0" err="1"/>
              <a:t>всех</a:t>
            </a:r>
            <a:r>
              <a:rPr sz="3700" dirty="0"/>
              <a:t> </a:t>
            </a:r>
            <a:r>
              <a:rPr sz="3700" dirty="0" err="1"/>
              <a:t>данных</a:t>
            </a:r>
            <a:r>
              <a:rPr sz="3700" dirty="0"/>
              <a:t> </a:t>
            </a:r>
            <a:r>
              <a:rPr sz="3700" dirty="0" err="1"/>
              <a:t>без</a:t>
            </a:r>
            <a:r>
              <a:rPr sz="3700" dirty="0"/>
              <a:t> </a:t>
            </a:r>
            <a:r>
              <a:rPr sz="3700" dirty="0" err="1"/>
              <a:t>возможности</a:t>
            </a:r>
            <a:r>
              <a:rPr sz="3700" dirty="0"/>
              <a:t> </a:t>
            </a:r>
            <a:r>
              <a:rPr sz="3700" dirty="0" err="1"/>
              <a:t>их</a:t>
            </a:r>
            <a:r>
              <a:rPr sz="3700" dirty="0"/>
              <a:t> </a:t>
            </a:r>
            <a:r>
              <a:rPr sz="3700" dirty="0" err="1"/>
              <a:t>отключения</a:t>
            </a:r>
            <a:r>
              <a:rPr sz="3700" dirty="0"/>
              <a:t>, </a:t>
            </a:r>
            <a:r>
              <a:rPr sz="3700" dirty="0" err="1"/>
              <a:t>то</a:t>
            </a:r>
            <a:r>
              <a:rPr sz="3700" dirty="0"/>
              <a:t> </a:t>
            </a:r>
            <a:r>
              <a:rPr sz="3700" dirty="0" err="1"/>
              <a:t>есть</a:t>
            </a:r>
            <a:r>
              <a:rPr sz="3700" dirty="0"/>
              <a:t> </a:t>
            </a:r>
            <a:r>
              <a:rPr sz="3700" dirty="0" err="1"/>
              <a:t>если</a:t>
            </a:r>
            <a:r>
              <a:rPr sz="3700" dirty="0"/>
              <a:t> </a:t>
            </a:r>
            <a:r>
              <a:rPr sz="3700" dirty="0" err="1"/>
              <a:t>проверка</a:t>
            </a:r>
            <a:r>
              <a:rPr sz="3700" dirty="0"/>
              <a:t> </a:t>
            </a:r>
            <a:r>
              <a:rPr sz="3700" dirty="0" err="1"/>
              <a:t>находит</a:t>
            </a:r>
            <a:r>
              <a:rPr sz="3700" dirty="0"/>
              <a:t> в </a:t>
            </a:r>
            <a:r>
              <a:rPr sz="3700" dirty="0" err="1"/>
              <a:t>личном</a:t>
            </a:r>
            <a:r>
              <a:rPr sz="3700" dirty="0"/>
              <a:t> </a:t>
            </a:r>
            <a:r>
              <a:rPr sz="3700" dirty="0" err="1"/>
              <a:t>деле</a:t>
            </a:r>
            <a:r>
              <a:rPr sz="3700" dirty="0"/>
              <a:t> </a:t>
            </a:r>
            <a:r>
              <a:rPr sz="3700" dirty="0" err="1"/>
              <a:t>документ</a:t>
            </a:r>
            <a:r>
              <a:rPr sz="3700" dirty="0"/>
              <a:t>, </a:t>
            </a:r>
            <a:r>
              <a:rPr sz="3700" dirty="0" err="1"/>
              <a:t>то</a:t>
            </a:r>
            <a:r>
              <a:rPr sz="3700" dirty="0"/>
              <a:t> </a:t>
            </a:r>
            <a:r>
              <a:rPr sz="3700" dirty="0" err="1"/>
              <a:t>он</a:t>
            </a:r>
            <a:r>
              <a:rPr sz="3700" dirty="0"/>
              <a:t> </a:t>
            </a:r>
            <a:r>
              <a:rPr sz="3700" dirty="0" err="1"/>
              <a:t>пойдет</a:t>
            </a:r>
            <a:r>
              <a:rPr sz="3700" dirty="0"/>
              <a:t> в </a:t>
            </a:r>
            <a:r>
              <a:rPr sz="3700" dirty="0" err="1"/>
              <a:t>пакет</a:t>
            </a:r>
            <a:r>
              <a:rPr sz="3700" dirty="0"/>
              <a:t> и </a:t>
            </a:r>
            <a:r>
              <a:rPr sz="3700" dirty="0" err="1"/>
              <a:t>должен</a:t>
            </a:r>
            <a:r>
              <a:rPr sz="3700" dirty="0"/>
              <a:t> </a:t>
            </a:r>
            <a:r>
              <a:rPr sz="3700" dirty="0" err="1"/>
              <a:t>быть</a:t>
            </a:r>
            <a:r>
              <a:rPr sz="3700" dirty="0"/>
              <a:t> </a:t>
            </a:r>
            <a:r>
              <a:rPr sz="3700" dirty="0" err="1"/>
              <a:t>полностью</a:t>
            </a:r>
            <a:r>
              <a:rPr sz="3700" dirty="0"/>
              <a:t> </a:t>
            </a:r>
            <a:r>
              <a:rPr sz="3700" dirty="0" err="1"/>
              <a:t>заполнен</a:t>
            </a:r>
            <a:r>
              <a:rPr sz="3700" dirty="0"/>
              <a:t>.</a:t>
            </a:r>
          </a:p>
        </p:txBody>
      </p:sp>
      <p:sp>
        <p:nvSpPr>
          <p:cNvPr id="1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67819" y="13001768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31" name="Долгое ожидание ответа на отправленный пакет данных;…"/>
          <p:cNvSpPr txBox="1"/>
          <p:nvPr/>
        </p:nvSpPr>
        <p:spPr>
          <a:xfrm>
            <a:off x="12677849" y="4527417"/>
            <a:ext cx="9560402" cy="56833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 smtClean="0"/>
              <a:t>Длительное</a:t>
            </a:r>
            <a:r>
              <a:rPr dirty="0" smtClean="0"/>
              <a:t> </a:t>
            </a:r>
            <a:r>
              <a:rPr dirty="0" err="1"/>
              <a:t>ожидание</a:t>
            </a:r>
            <a:r>
              <a:rPr dirty="0"/>
              <a:t> </a:t>
            </a:r>
            <a:r>
              <a:rPr dirty="0" err="1"/>
              <a:t>ответа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sz="3700" dirty="0" err="1"/>
              <a:t>отправленный</a:t>
            </a:r>
            <a:r>
              <a:rPr sz="3700" dirty="0"/>
              <a:t> </a:t>
            </a:r>
            <a:r>
              <a:rPr sz="3700" dirty="0" err="1" smtClean="0"/>
              <a:t>пакет</a:t>
            </a:r>
            <a:r>
              <a:rPr sz="3700" dirty="0" smtClean="0"/>
              <a:t>;</a:t>
            </a:r>
            <a:endParaRPr sz="3700" dirty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 smtClean="0"/>
              <a:t>Отсутствие оперативного</a:t>
            </a:r>
            <a:r>
              <a:rPr sz="3700" dirty="0" smtClean="0"/>
              <a:t> </a:t>
            </a:r>
            <a:r>
              <a:rPr lang="ru-RU" sz="3700" dirty="0" smtClean="0"/>
              <a:t>реагирования</a:t>
            </a:r>
            <a:r>
              <a:rPr sz="3700" dirty="0" smtClean="0"/>
              <a:t> </a:t>
            </a:r>
            <a:r>
              <a:rPr sz="3700" dirty="0" err="1"/>
              <a:t>технической</a:t>
            </a:r>
            <a:r>
              <a:rPr sz="3700" dirty="0"/>
              <a:t> </a:t>
            </a:r>
            <a:r>
              <a:rPr sz="3700" dirty="0" err="1" smtClean="0"/>
              <a:t>поддержки</a:t>
            </a:r>
            <a:r>
              <a:rPr sz="3700" dirty="0" smtClean="0"/>
              <a:t>;</a:t>
            </a:r>
            <a:endParaRPr sz="3700" dirty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700" dirty="0" err="1"/>
              <a:t>Неудобный</a:t>
            </a:r>
            <a:r>
              <a:rPr sz="3700" dirty="0"/>
              <a:t> </a:t>
            </a:r>
            <a:r>
              <a:rPr sz="3700" dirty="0" err="1"/>
              <a:t>функционал</a:t>
            </a:r>
            <a:r>
              <a:rPr sz="3700" dirty="0"/>
              <a:t> </a:t>
            </a:r>
            <a:r>
              <a:rPr sz="3700" dirty="0" err="1"/>
              <a:t>показа</a:t>
            </a:r>
            <a:r>
              <a:rPr sz="3700" dirty="0"/>
              <a:t> </a:t>
            </a:r>
            <a:r>
              <a:rPr sz="3700" dirty="0" err="1"/>
              <a:t>ошибок</a:t>
            </a:r>
            <a:r>
              <a:rPr sz="3700" dirty="0"/>
              <a:t>, </a:t>
            </a:r>
            <a:r>
              <a:rPr sz="3700" dirty="0" err="1"/>
              <a:t>который</a:t>
            </a:r>
            <a:r>
              <a:rPr sz="3700" dirty="0"/>
              <a:t> </a:t>
            </a:r>
            <a:r>
              <a:rPr sz="3700" dirty="0" err="1"/>
              <a:t>выдаёт</a:t>
            </a:r>
            <a:r>
              <a:rPr sz="3700" dirty="0"/>
              <a:t> </a:t>
            </a:r>
            <a:r>
              <a:rPr sz="3700" dirty="0" err="1"/>
              <a:t>отчет</a:t>
            </a:r>
            <a:r>
              <a:rPr sz="3700" dirty="0"/>
              <a:t> </a:t>
            </a:r>
            <a:r>
              <a:rPr sz="3700" dirty="0" err="1"/>
              <a:t>отдельно</a:t>
            </a:r>
            <a:r>
              <a:rPr sz="3700" dirty="0"/>
              <a:t> </a:t>
            </a:r>
            <a:r>
              <a:rPr sz="3700" dirty="0" err="1"/>
              <a:t>по</a:t>
            </a:r>
            <a:r>
              <a:rPr sz="3700" dirty="0"/>
              <a:t> </a:t>
            </a:r>
            <a:r>
              <a:rPr sz="3700" dirty="0" err="1"/>
              <a:t>каждому</a:t>
            </a:r>
            <a:r>
              <a:rPr sz="3700" dirty="0"/>
              <a:t> </a:t>
            </a:r>
            <a:r>
              <a:rPr sz="3700" dirty="0" err="1"/>
              <a:t>пакету</a:t>
            </a:r>
            <a:r>
              <a:rPr sz="3700" dirty="0"/>
              <a:t> </a:t>
            </a:r>
            <a:r>
              <a:rPr sz="3700" dirty="0" err="1"/>
              <a:t>по</a:t>
            </a:r>
            <a:r>
              <a:rPr sz="3700" dirty="0"/>
              <a:t> UID </a:t>
            </a:r>
            <a:r>
              <a:rPr sz="3700" dirty="0" err="1"/>
              <a:t>заявления</a:t>
            </a:r>
            <a:r>
              <a:rPr sz="3700" dirty="0"/>
              <a:t> </a:t>
            </a:r>
            <a:r>
              <a:rPr sz="3700" dirty="0" err="1"/>
              <a:t>абитуриента</a:t>
            </a:r>
            <a:r>
              <a:rPr sz="3700" dirty="0"/>
              <a:t>, </a:t>
            </a:r>
            <a:r>
              <a:rPr sz="3700" dirty="0" err="1"/>
              <a:t>которое</a:t>
            </a:r>
            <a:r>
              <a:rPr sz="3700" dirty="0"/>
              <a:t> </a:t>
            </a:r>
            <a:r>
              <a:rPr sz="3700" dirty="0" err="1"/>
              <a:t>тяжело</a:t>
            </a:r>
            <a:r>
              <a:rPr sz="3700" dirty="0"/>
              <a:t> </a:t>
            </a:r>
            <a:r>
              <a:rPr sz="3700" dirty="0" err="1"/>
              <a:t>быстро</a:t>
            </a:r>
            <a:r>
              <a:rPr sz="3700" dirty="0"/>
              <a:t> </a:t>
            </a:r>
            <a:r>
              <a:rPr sz="3700" dirty="0" err="1"/>
              <a:t>идентифицировать</a:t>
            </a:r>
            <a:r>
              <a:rPr sz="3700" dirty="0"/>
              <a:t>.</a:t>
            </a:r>
          </a:p>
        </p:txBody>
      </p:sp>
      <p:sp>
        <p:nvSpPr>
          <p:cNvPr id="132" name="На стороне 1С:Университет"/>
          <p:cNvSpPr txBox="1"/>
          <p:nvPr/>
        </p:nvSpPr>
        <p:spPr>
          <a:xfrm>
            <a:off x="1145239" y="2424047"/>
            <a:ext cx="10845682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5600" b="1"/>
            </a:lvl1pPr>
          </a:lstStyle>
          <a:p>
            <a:r>
              <a:rPr sz="4500" dirty="0" err="1"/>
              <a:t>На</a:t>
            </a:r>
            <a:r>
              <a:rPr sz="4500" dirty="0"/>
              <a:t> </a:t>
            </a:r>
            <a:r>
              <a:rPr sz="4500" dirty="0" err="1"/>
              <a:t>стороне</a:t>
            </a:r>
            <a:r>
              <a:rPr sz="4500" dirty="0"/>
              <a:t> 1С:Университет</a:t>
            </a:r>
          </a:p>
        </p:txBody>
      </p:sp>
      <p:sp>
        <p:nvSpPr>
          <p:cNvPr id="133" name="На стороне ФИС ГИА и Приёма"/>
          <p:cNvSpPr txBox="1"/>
          <p:nvPr/>
        </p:nvSpPr>
        <p:spPr>
          <a:xfrm>
            <a:off x="12035209" y="2424047"/>
            <a:ext cx="10845682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 defTabSz="1773936">
              <a:defRPr sz="5432" b="1"/>
            </a:lvl1pPr>
          </a:lstStyle>
          <a:p>
            <a:r>
              <a:rPr sz="4500" dirty="0" err="1"/>
              <a:t>На</a:t>
            </a:r>
            <a:r>
              <a:rPr sz="4500" dirty="0"/>
              <a:t> </a:t>
            </a:r>
            <a:r>
              <a:rPr sz="4500" dirty="0" err="1"/>
              <a:t>стороне</a:t>
            </a:r>
            <a:r>
              <a:rPr sz="4500" dirty="0"/>
              <a:t> ФИС ГИА и </a:t>
            </a:r>
            <a:r>
              <a:rPr sz="4500" dirty="0" err="1"/>
              <a:t>Приёма</a:t>
            </a:r>
            <a:endParaRPr sz="4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36" name="Выводы"/>
          <p:cNvSpPr txBox="1"/>
          <p:nvPr/>
        </p:nvSpPr>
        <p:spPr>
          <a:xfrm>
            <a:off x="3733800" y="1275509"/>
            <a:ext cx="16916400" cy="13069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6600" b="1">
                <a:solidFill>
                  <a:srgbClr val="DD7E0E"/>
                </a:solidFill>
              </a:defRPr>
            </a:lvl1pPr>
          </a:lstStyle>
          <a:p>
            <a:endParaRPr dirty="0"/>
          </a:p>
        </p:txBody>
      </p:sp>
      <p:sp>
        <p:nvSpPr>
          <p:cNvPr id="137" name="Переходом на 1С:Университет удалось снизить нагрузку на АИС «Кибейя», обеспечив бесперебойную работу личных кабинетов абитуриентов даже в пиковые часы;…"/>
          <p:cNvSpPr txBox="1">
            <a:spLocks noGrp="1"/>
          </p:cNvSpPr>
          <p:nvPr>
            <p:ph type="body" idx="1"/>
          </p:nvPr>
        </p:nvSpPr>
        <p:spPr>
          <a:xfrm>
            <a:off x="1988058" y="5084064"/>
            <a:ext cx="21088350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инструкцию пользователя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более гибкой настройки пользовательских прав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</a:t>
            </a:r>
            <a:r>
              <a:rPr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бработк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Суперсервис</a:t>
            </a:r>
            <a:r>
              <a:rPr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Поступай</a:t>
            </a:r>
            <a:r>
              <a:rPr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  <a:r>
              <a:rPr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полуавтоматическом</a:t>
            </a:r>
            <a:r>
              <a:rPr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пожелания пользователей, донести до разработчиков </a:t>
            </a:r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Суперсервиса</a:t>
            </a: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ФИС ГИА и Приёма"/>
          <p:cNvSpPr txBox="1">
            <a:spLocks noGrp="1"/>
          </p:cNvSpPr>
          <p:nvPr>
            <p:ph type="title"/>
          </p:nvPr>
        </p:nvSpPr>
        <p:spPr>
          <a:xfrm>
            <a:off x="3946017" y="2958004"/>
            <a:ext cx="16916400" cy="13069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ru-RU" sz="4900" dirty="0" smtClean="0"/>
              <a:t>Пожелания разработчику</a:t>
            </a:r>
            <a:endParaRPr sz="4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Текст 5"/>
          <p:cNvSpPr txBox="1"/>
          <p:nvPr/>
        </p:nvSpPr>
        <p:spPr>
          <a:xfrm>
            <a:off x="2345034" y="3785783"/>
            <a:ext cx="19693932" cy="54657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defTabSz="914400">
              <a:lnSpc>
                <a:spcPts val="8800"/>
              </a:lnSpc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Руководитель</a:t>
            </a:r>
            <a:r>
              <a:rPr dirty="0"/>
              <a:t> </a:t>
            </a:r>
            <a:r>
              <a:rPr dirty="0" err="1"/>
              <a:t>группы</a:t>
            </a:r>
            <a:r>
              <a:rPr dirty="0"/>
              <a:t> </a:t>
            </a:r>
            <a:r>
              <a:rPr dirty="0" err="1"/>
              <a:t>сопровождения</a:t>
            </a:r>
            <a:r>
              <a:rPr dirty="0"/>
              <a:t> </a:t>
            </a:r>
            <a:r>
              <a:rPr dirty="0" err="1"/>
              <a:t>разработок</a:t>
            </a:r>
            <a:r>
              <a:rPr dirty="0"/>
              <a:t> и </a:t>
            </a:r>
            <a:r>
              <a:rPr dirty="0" err="1"/>
              <a:t>внедрения</a:t>
            </a:r>
            <a:r>
              <a:rPr dirty="0"/>
              <a:t> </a:t>
            </a:r>
            <a:r>
              <a:rPr dirty="0" err="1"/>
              <a:t>СПбГУТ</a:t>
            </a:r>
            <a:endParaRPr dirty="0"/>
          </a:p>
          <a:p>
            <a:pPr defTabSz="914400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Рахматуллина</a:t>
            </a:r>
            <a:r>
              <a:rPr dirty="0"/>
              <a:t> Евгения </a:t>
            </a:r>
            <a:r>
              <a:rPr dirty="0" err="1"/>
              <a:t>Робертовна</a:t>
            </a:r>
            <a:endParaRPr dirty="0"/>
          </a:p>
          <a:p>
            <a:pPr>
              <a:defRPr sz="4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</a:t>
            </a:r>
            <a:br>
              <a:rPr dirty="0"/>
            </a:br>
            <a:r>
              <a:rPr dirty="0" err="1"/>
              <a:t>пр</a:t>
            </a:r>
            <a:r>
              <a:rPr dirty="0"/>
              <a:t>. </a:t>
            </a:r>
            <a:r>
              <a:rPr dirty="0" err="1"/>
              <a:t>Большевиков</a:t>
            </a:r>
            <a:r>
              <a:rPr dirty="0"/>
              <a:t> 22, к.1, </a:t>
            </a:r>
            <a:r>
              <a:rPr dirty="0" err="1"/>
              <a:t>каб</a:t>
            </a:r>
            <a:r>
              <a:rPr dirty="0"/>
              <a:t>. 330</a:t>
            </a:r>
            <a:br>
              <a:rPr dirty="0"/>
            </a:br>
            <a:r>
              <a:rPr dirty="0" err="1"/>
              <a:t>моб</a:t>
            </a:r>
            <a:r>
              <a:rPr dirty="0"/>
              <a:t>. </a:t>
            </a:r>
            <a:r>
              <a:rPr dirty="0" err="1"/>
              <a:t>тел</a:t>
            </a:r>
            <a:r>
              <a:rPr dirty="0"/>
              <a:t>.: 8 (921) 649-20-28</a:t>
            </a:r>
          </a:p>
          <a:p>
            <a:pPr>
              <a:lnSpc>
                <a:spcPct val="125000"/>
              </a:lnSpc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E-mail: ck@sut.ru</a:t>
            </a:r>
          </a:p>
        </p:txBody>
      </p:sp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884" y="13025466"/>
            <a:ext cx="478107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1" name="Контакты"/>
          <p:cNvSpPr txBox="1">
            <a:spLocks noGrp="1"/>
          </p:cNvSpPr>
          <p:nvPr>
            <p:ph type="title"/>
          </p:nvPr>
        </p:nvSpPr>
        <p:spPr>
          <a:xfrm>
            <a:off x="3733800" y="1945998"/>
            <a:ext cx="16916400" cy="1889125"/>
          </a:xfrm>
          <a:prstGeom prst="rect">
            <a:avLst/>
          </a:prstGeom>
          <a:effectLst/>
        </p:spPr>
        <p:txBody>
          <a:bodyPr/>
          <a:lstStyle>
            <a:lvl1pPr>
              <a:defRPr sz="6600">
                <a:solidFill>
                  <a:srgbClr val="DC740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Контакты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438</Words>
  <Application>Microsoft Office PowerPoint</Application>
  <PresentationFormat>Произвольный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Недостатки личного кабинета абитуриента от компании 1С</vt:lpstr>
      <vt:lpstr>Проблемы при реализации</vt:lpstr>
      <vt:lpstr>Недостатки при работе с Суперсервисом  «Поступление в вуз онлайн»</vt:lpstr>
      <vt:lpstr>Недостатки при работе с ФИС ГИА и Приёма</vt:lpstr>
      <vt:lpstr>Пожелания разработчику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12</cp:revision>
  <dcterms:modified xsi:type="dcterms:W3CDTF">2021-10-06T19:35:32Z</dcterms:modified>
</cp:coreProperties>
</file>