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274" r:id="rId4"/>
    <p:sldId id="275" r:id="rId5"/>
    <p:sldId id="280" r:id="rId6"/>
    <p:sldId id="285" r:id="rId7"/>
    <p:sldId id="294" r:id="rId8"/>
    <p:sldId id="287" r:id="rId9"/>
    <p:sldId id="284" r:id="rId10"/>
    <p:sldId id="286" r:id="rId11"/>
    <p:sldId id="283" r:id="rId12"/>
    <p:sldId id="295" r:id="rId13"/>
    <p:sldId id="296" r:id="rId14"/>
    <p:sldId id="297" r:id="rId15"/>
    <p:sldId id="298" r:id="rId16"/>
    <p:sldId id="300" r:id="rId17"/>
    <p:sldId id="299" r:id="rId18"/>
    <p:sldId id="292" r:id="rId19"/>
    <p:sldId id="293" r:id="rId20"/>
    <p:sldId id="301" r:id="rId21"/>
    <p:sldId id="302" r:id="rId22"/>
    <p:sldId id="281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09" autoAdjust="0"/>
  </p:normalViewPr>
  <p:slideViewPr>
    <p:cSldViewPr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8F48-BEB1-423F-AF3F-7123A12BFF1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171CB-8B73-439E-AF2F-BE7D90D4E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71CB-8B73-439E-AF2F-BE7D90D4EC0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ACB507-FD3D-4361-B7B8-74209150A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5046091" cy="17923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571744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автоматизации </a:t>
            </a:r>
          </a:p>
          <a:p>
            <a:pPr algn="ctr"/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приема абитуриентов с использованием</a:t>
            </a:r>
          </a:p>
          <a:p>
            <a:pPr algn="ctr"/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1С:Колледж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2564904"/>
            <a:ext cx="5783615" cy="427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8134C-75F1-468C-B8A9-073A6B85313B}"/>
              </a:ext>
            </a:extLst>
          </p:cNvPr>
          <p:cNvSpPr txBox="1"/>
          <p:nvPr/>
        </p:nvSpPr>
        <p:spPr>
          <a:xfrm>
            <a:off x="251520" y="304968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приемной кампании</a:t>
            </a: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Рабочее место с 1С:Колледж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Подключение к сети ЕМТС и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 с </a:t>
            </a:r>
            <a:r>
              <a:rPr lang="ru-RU" sz="24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 «Петербургское образование»</a:t>
            </a: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ФИС ГИА и Приема</a:t>
            </a: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и модерация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заявлений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оригиналов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аттестатов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0619" y="2564904"/>
            <a:ext cx="578788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73F459-CCEB-475C-94B2-B1A07FBEB14B}"/>
              </a:ext>
            </a:extLst>
          </p:cNvPr>
          <p:cNvSpPr txBox="1"/>
          <p:nvPr/>
        </p:nvSpPr>
        <p:spPr>
          <a:xfrm>
            <a:off x="251520" y="304968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приемной кампании</a:t>
            </a: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Рабочее место с 1С:Колледж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Подключение к сети ЕМТС и Интеграция с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 «Петербургское образование»</a:t>
            </a: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ФИС ГИА и Приема</a:t>
            </a: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и модерация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заявлений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оригиналов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аттестатов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A81DEB-3EEC-467C-98B1-D5CE1CC5E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564904"/>
            <a:ext cx="5796136" cy="4320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277847-FEDD-4882-AB0C-9FF021D0383B}"/>
              </a:ext>
            </a:extLst>
          </p:cNvPr>
          <p:cNvSpPr txBox="1"/>
          <p:nvPr/>
        </p:nvSpPr>
        <p:spPr>
          <a:xfrm>
            <a:off x="251520" y="304968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приемной кампании</a:t>
            </a: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Рабочее место с 1С:Колледж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Подключение к сети ЕМТС и Интеграция с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 «Петербургское образование»</a:t>
            </a:r>
          </a:p>
          <a:p>
            <a:pPr marL="354013" indent="-354013" algn="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ФИС ГИА и Приема</a:t>
            </a: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и модерация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заявлений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оригиналов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аттестатов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0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0A689C-09B4-4A7E-8F24-F1C5057B3CAB}"/>
              </a:ext>
            </a:extLst>
          </p:cNvPr>
          <p:cNvSpPr txBox="1"/>
          <p:nvPr/>
        </p:nvSpPr>
        <p:spPr>
          <a:xfrm>
            <a:off x="251520" y="304968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приемной кампании</a:t>
            </a: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Рабочее место с 1С:Колледж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Подключение к сети ЕМТС и Интеграция с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 «Петербургское образование»</a:t>
            </a: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ФИС ГИА и Приема</a:t>
            </a:r>
          </a:p>
          <a:p>
            <a:pPr marL="354013" indent="-354013" algn="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и модерация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заявлений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оригиналов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аттестатов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35DCDA-8DED-4849-A313-988C1C87FA9A}"/>
              </a:ext>
            </a:extLst>
          </p:cNvPr>
          <p:cNvSpPr txBox="1"/>
          <p:nvPr/>
        </p:nvSpPr>
        <p:spPr>
          <a:xfrm>
            <a:off x="4283968" y="2636912"/>
            <a:ext cx="424010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r">
              <a:buFontTx/>
              <a:buChar char="-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Согласование подключения к ЕМТС одноразовое, но может потребоваться целый месяц;</a:t>
            </a:r>
          </a:p>
          <a:p>
            <a:pPr marL="342900" indent="-342900" algn="r">
              <a:buFontTx/>
              <a:buChar char="-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Сложно формализуемый алгоритм взаимодействия с ФИС ГИА и Приема</a:t>
            </a:r>
          </a:p>
        </p:txBody>
      </p:sp>
    </p:spTree>
    <p:extLst>
      <p:ext uri="{BB962C8B-B14F-4D97-AF65-F5344CB8AC3E}">
        <p14:creationId xmlns:p14="http://schemas.microsoft.com/office/powerpoint/2010/main" val="1358362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D8B35F-9DD8-4B20-9A71-128C54F8A51C}"/>
              </a:ext>
            </a:extLst>
          </p:cNvPr>
          <p:cNvSpPr txBox="1"/>
          <p:nvPr/>
        </p:nvSpPr>
        <p:spPr>
          <a:xfrm>
            <a:off x="251520" y="304968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приемной кампании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и модерация заявлений абитуриентов</a:t>
            </a:r>
          </a:p>
          <a:p>
            <a:pPr algn="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заявлений очно и с </a:t>
            </a:r>
            <a:r>
              <a:rPr lang="ru-RU" sz="24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Модерация заявлений с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Отправка анкет в ФИС ГИА и Приема</a:t>
            </a: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оригиналов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аттестатов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C9D645-06D5-4D5A-BDEB-8BB572CE3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555052"/>
            <a:ext cx="5940151" cy="36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2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6648B-77F3-4A4B-ABDC-FEC68CB3A6AA}"/>
              </a:ext>
            </a:extLst>
          </p:cNvPr>
          <p:cNvSpPr txBox="1"/>
          <p:nvPr/>
        </p:nvSpPr>
        <p:spPr>
          <a:xfrm>
            <a:off x="251520" y="304968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приемной кампании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и модерация заявлений абитуриентов</a:t>
            </a: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заявлений очно и с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Модерация заявлений с </a:t>
            </a:r>
            <a:r>
              <a:rPr lang="ru-RU" sz="24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Отправка анкет в ФИС ГИА и Приема</a:t>
            </a: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оригиналов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аттестатов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6B3774-7E5E-4FF7-9C94-CBC682510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644296"/>
            <a:ext cx="5940152" cy="38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20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625C38-8363-4457-9CDE-4B2221E1EC7E}"/>
              </a:ext>
            </a:extLst>
          </p:cNvPr>
          <p:cNvSpPr txBox="1"/>
          <p:nvPr/>
        </p:nvSpPr>
        <p:spPr>
          <a:xfrm>
            <a:off x="251520" y="304968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приемной кампании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и модерация заявлений абитуриентов</a:t>
            </a: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заявлений очно и с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Модерация заявлений с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Отправка анкет в ФИС ГИА и Приема</a:t>
            </a: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оригиналов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аттестатов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B9EE8-E67F-4E15-8FDC-AF24B0891A42}"/>
              </a:ext>
            </a:extLst>
          </p:cNvPr>
          <p:cNvSpPr txBox="1"/>
          <p:nvPr/>
        </p:nvSpPr>
        <p:spPr>
          <a:xfrm>
            <a:off x="3419872" y="2595676"/>
            <a:ext cx="510420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r">
              <a:buFontTx/>
              <a:buChar char="-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 вовремя отправлять данные в ФИС, при отправке устранять выявленные ошибки</a:t>
            </a:r>
          </a:p>
        </p:txBody>
      </p:sp>
    </p:spTree>
    <p:extLst>
      <p:ext uri="{BB962C8B-B14F-4D97-AF65-F5344CB8AC3E}">
        <p14:creationId xmlns:p14="http://schemas.microsoft.com/office/powerpoint/2010/main" val="221717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36EC8C-2308-4ADF-B234-DCDC9AB2E4FE}"/>
              </a:ext>
            </a:extLst>
          </p:cNvPr>
          <p:cNvSpPr txBox="1"/>
          <p:nvPr/>
        </p:nvSpPr>
        <p:spPr>
          <a:xfrm>
            <a:off x="251520" y="304968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приемной кампании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и модерация заявлений абитуриентов</a:t>
            </a: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заявлений очно и с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Модерация заявлений с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Отправка анкет в ФИС ГИА и Приема</a:t>
            </a:r>
          </a:p>
          <a:p>
            <a:pPr algn="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оригиналов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аттестатов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742B0-0CC1-4EE3-9B0E-7391C74FD78D}"/>
              </a:ext>
            </a:extLst>
          </p:cNvPr>
          <p:cNvSpPr txBox="1"/>
          <p:nvPr/>
        </p:nvSpPr>
        <p:spPr>
          <a:xfrm>
            <a:off x="3419872" y="2595676"/>
            <a:ext cx="5104204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r">
              <a:buFontTx/>
              <a:buChar char="-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Графические файлы от абитуриентов не всегда стандартных форматов;</a:t>
            </a:r>
          </a:p>
          <a:p>
            <a:pPr marL="342900" indent="-342900" algn="r">
              <a:buFontTx/>
              <a:buChar char="-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выбранных бюджетных направлений в анкете бывает больше нормы;</a:t>
            </a:r>
          </a:p>
          <a:p>
            <a:pPr marL="342900" indent="-342900" algn="r">
              <a:buFontTx/>
              <a:buChar char="-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Отдельное принятие решения о проведении Анкет для корректной работы ФИС ГИА и Приема;</a:t>
            </a:r>
          </a:p>
          <a:p>
            <a:pPr marL="342900" indent="-342900" algn="r">
              <a:buFontTx/>
              <a:buChar char="-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из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структурирован</a:t>
            </a:r>
          </a:p>
        </p:txBody>
      </p:sp>
    </p:spTree>
    <p:extLst>
      <p:ext uri="{BB962C8B-B14F-4D97-AF65-F5344CB8AC3E}">
        <p14:creationId xmlns:p14="http://schemas.microsoft.com/office/powerpoint/2010/main" val="3695002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53" y="214303"/>
            <a:ext cx="8755211" cy="652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6167461" cy="645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0398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САНКТ-ПЕТЕРБУРГА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НАУКЕ И ВЫСШЕЙ ШКОЛЕ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Санкт-Петербургское государственное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профессиональное образовательное учреждение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промышленных технологий»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СПб ГБПОУ «АПТ»)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4308771" cy="2389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368702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Труда, д. 1/7, литера 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Колпино, 196655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461 5044, 461 6724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комиссия: +7-953-144-03-19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https://kolpino-sppk.ru/abiturients/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sppk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kolpino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66802"/>
            <a:ext cx="896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№ 4482 от 09.07.2021 г.; свидетельство о государственной аккредитации № 1591 от 12.02.2021 г.</a:t>
            </a:r>
          </a:p>
        </p:txBody>
      </p:sp>
    </p:spTree>
    <p:extLst>
      <p:ext uri="{BB962C8B-B14F-4D97-AF65-F5344CB8AC3E}">
        <p14:creationId xmlns:p14="http://schemas.microsoft.com/office/powerpoint/2010/main" val="1125782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6F411D-0D0B-4884-AB8B-1F9873E14C85}"/>
              </a:ext>
            </a:extLst>
          </p:cNvPr>
          <p:cNvSpPr txBox="1"/>
          <p:nvPr/>
        </p:nvSpPr>
        <p:spPr>
          <a:xfrm>
            <a:off x="251520" y="30496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приемной кампании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и модерация заявлений 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 публикация рейтингов абитуриентов</a:t>
            </a:r>
          </a:p>
          <a:p>
            <a:pPr algn="r"/>
            <a:r>
              <a:rPr lang="ru-RU" sz="24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Рейтинги абитуриентов формировались</a:t>
            </a:r>
            <a:br>
              <a:rPr lang="ru-RU" sz="24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раза в неделю и публиковались на сайте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оригиналов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аттестатов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DCC94F-3D8C-4DF1-97E2-D601EF99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762946"/>
            <a:ext cx="6804248" cy="40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9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C10230-1F3D-468A-9CC3-308E299E132A}"/>
              </a:ext>
            </a:extLst>
          </p:cNvPr>
          <p:cNvSpPr txBox="1"/>
          <p:nvPr/>
        </p:nvSpPr>
        <p:spPr>
          <a:xfrm>
            <a:off x="251520" y="30496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приемной кампании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и модерация заявлений 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 публикация рейтингов 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оригиналов аттестатов и зачисление</a:t>
            </a: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Оригиналы аттестатов чаще всего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сдавались не сразу, поэтому был установлен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последний срок приема аттестатов – 15 августа;</a:t>
            </a:r>
          </a:p>
          <a:p>
            <a:pPr marL="342900" indent="-342900" algn="r">
              <a:buFontTx/>
              <a:buChar char="-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приказ о зачислении могли попасть только те,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вовремя сдал аттестаты;</a:t>
            </a:r>
          </a:p>
          <a:p>
            <a:pPr marL="342900" indent="-342900" algn="r">
              <a:buFontTx/>
              <a:buChar char="-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Завершающие выгрузки в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 ФИС ГИА и Приема</a:t>
            </a:r>
          </a:p>
        </p:txBody>
      </p:sp>
    </p:spTree>
    <p:extLst>
      <p:ext uri="{BB962C8B-B14F-4D97-AF65-F5344CB8AC3E}">
        <p14:creationId xmlns:p14="http://schemas.microsoft.com/office/powerpoint/2010/main" val="3171912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285860"/>
          <a:ext cx="7929618" cy="4352949"/>
        </p:xfrm>
        <a:graphic>
          <a:graphicData uri="http://schemas.openxmlformats.org/drawingml/2006/table">
            <a:tbl>
              <a:tblPr/>
              <a:tblGrid>
                <a:gridCol w="387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2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Источник заявления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Количество абитуриентов</a:t>
                      </a:r>
                    </a:p>
                    <a:p>
                      <a:pPr algn="ctr" fontAlgn="b"/>
                      <a:r>
                        <a:rPr lang="ru-RU" sz="2000" b="0" i="0" u="none" strike="noStrike" dirty="0">
                          <a:latin typeface="Arial"/>
                        </a:rPr>
                        <a:t>(из них анкет прошедших</a:t>
                      </a:r>
                      <a:r>
                        <a:rPr lang="ru-RU" sz="2000" b="0" i="0" u="none" strike="noStrike" baseline="0" dirty="0">
                          <a:latin typeface="Arial"/>
                        </a:rPr>
                        <a:t> модерацию / с оригиналами</a:t>
                      </a:r>
                      <a:r>
                        <a:rPr lang="ru-RU" sz="2000" b="0" i="0" u="none" strike="noStrike" dirty="0"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8B008B"/>
                          </a:solidFill>
                          <a:latin typeface="Arial"/>
                        </a:rPr>
                        <a:t> 1 337 (965 / 363)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6400"/>
                          </a:solidFill>
                          <a:latin typeface="Arial"/>
                        </a:rPr>
                        <a:t>Лично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8B008B"/>
                          </a:solidFill>
                          <a:latin typeface="Arial"/>
                        </a:rPr>
                        <a:t> 191 (191 / 118)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6400"/>
                          </a:solidFill>
                          <a:latin typeface="Arial"/>
                        </a:rPr>
                        <a:t>Кабинет абитуриента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8B008B"/>
                          </a:solidFill>
                          <a:latin typeface="Arial"/>
                        </a:rPr>
                        <a:t> 513 (425 / 221)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6400"/>
                          </a:solidFill>
                          <a:latin typeface="Arial"/>
                        </a:rPr>
                        <a:t>Сайт ЕПГУ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8B008B"/>
                          </a:solidFill>
                          <a:latin typeface="Arial"/>
                        </a:rPr>
                        <a:t> 633 (349 / 24)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20158" y="642526"/>
            <a:ext cx="564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КАМПАНИЯ 2023 (числа примерные)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0BDE4-FEEA-4EFC-A576-26C650F64D8C}"/>
              </a:ext>
            </a:extLst>
          </p:cNvPr>
          <p:cNvSpPr txBox="1"/>
          <p:nvPr/>
        </p:nvSpPr>
        <p:spPr>
          <a:xfrm>
            <a:off x="395536" y="5912811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2022 году с сайта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было подано в 10 раз меньше анкет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1164" y="2780928"/>
            <a:ext cx="6882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86396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538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СПЕЦИАЛЬНОСТЕЙ 2023-2024 год.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57972"/>
            <a:ext cx="734481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за счёт средств бюджета (очное)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основного общего образования (9 классов):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575136"/>
              </p:ext>
            </p:extLst>
          </p:nvPr>
        </p:nvGraphicFramePr>
        <p:xfrm>
          <a:off x="899592" y="1303871"/>
          <a:ext cx="7582233" cy="50903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82965">
                  <a:extLst>
                    <a:ext uri="{9D8B030D-6E8A-4147-A177-3AD203B41FA5}">
                      <a16:colId xmlns:a16="http://schemas.microsoft.com/office/drawing/2014/main" val="359636022"/>
                    </a:ext>
                  </a:extLst>
                </a:gridCol>
                <a:gridCol w="3448113">
                  <a:extLst>
                    <a:ext uri="{9D8B030D-6E8A-4147-A177-3AD203B41FA5}">
                      <a16:colId xmlns:a16="http://schemas.microsoft.com/office/drawing/2014/main" val="2161936897"/>
                    </a:ext>
                  </a:extLst>
                </a:gridCol>
                <a:gridCol w="1178099">
                  <a:extLst>
                    <a:ext uri="{9D8B030D-6E8A-4147-A177-3AD203B41FA5}">
                      <a16:colId xmlns:a16="http://schemas.microsoft.com/office/drawing/2014/main" val="2910669098"/>
                    </a:ext>
                  </a:extLst>
                </a:gridCol>
                <a:gridCol w="1773056">
                  <a:extLst>
                    <a:ext uri="{9D8B030D-6E8A-4147-A177-3AD203B41FA5}">
                      <a16:colId xmlns:a16="http://schemas.microsoft.com/office/drawing/2014/main" val="4227212711"/>
                    </a:ext>
                  </a:extLst>
                </a:gridCol>
              </a:tblGrid>
              <a:tr h="40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 обучения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24314"/>
                  </a:ext>
                </a:extLst>
              </a:tr>
              <a:tr h="40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08.02.08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и эксплуатация оборудования и систем газоснабжения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3г 10мес.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501125"/>
                  </a:ext>
                </a:extLst>
              </a:tr>
              <a:tr h="377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10.02.05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информационной безопасности автоматизированных  систем</a:t>
                      </a: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3г 10мес.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 по защите информатизации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787608"/>
                  </a:ext>
                </a:extLst>
              </a:tr>
              <a:tr h="566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13.02.11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эксплуатация и обслуживание электрического и электромеханического оборудования (по отраслям).</a:t>
                      </a: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3г 10мес.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012290"/>
                  </a:ext>
                </a:extLst>
              </a:tr>
              <a:tr h="351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машиностроения.</a:t>
                      </a: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3г 6</a:t>
                      </a:r>
                      <a:r>
                        <a:rPr lang="ru-RU" sz="1400" baseline="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87630"/>
                  </a:ext>
                </a:extLst>
              </a:tr>
              <a:tr h="351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23.02.02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Автомобиле- и тракторостроение</a:t>
                      </a: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3г 10мес.</a:t>
                      </a: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</a:t>
                      </a: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09784"/>
                  </a:ext>
                </a:extLst>
              </a:tr>
              <a:tr h="40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27.02.07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качеством продукции, процессов и услуг (по отраслям)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3г 10мес.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014777"/>
                  </a:ext>
                </a:extLst>
              </a:tr>
              <a:tr h="351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22.02.05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металлов давлением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3г 10мес.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07683"/>
                  </a:ext>
                </a:extLst>
              </a:tr>
              <a:tr h="351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22.02.06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Сварочное производство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3г 10мес.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104254"/>
                  </a:ext>
                </a:extLst>
              </a:tr>
              <a:tr h="566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38.02.01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и бухгалтерский учет (по отраслям).</a:t>
                      </a: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3г 10мес.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налогообложению</a:t>
                      </a: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241354"/>
                  </a:ext>
                </a:extLst>
              </a:tr>
              <a:tr h="479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40.02.02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 деятельность</a:t>
                      </a: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3г 6мес.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Юрист</a:t>
                      </a:r>
                    </a:p>
                  </a:txBody>
                  <a:tcPr marL="62081" marR="62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503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50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6632"/>
            <a:ext cx="61024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за счёт средств бюджета (заочное) 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общего образования (11 классов):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103628"/>
              </p:ext>
            </p:extLst>
          </p:nvPr>
        </p:nvGraphicFramePr>
        <p:xfrm>
          <a:off x="1187624" y="908720"/>
          <a:ext cx="7461737" cy="5394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64165">
                  <a:extLst>
                    <a:ext uri="{9D8B030D-6E8A-4147-A177-3AD203B41FA5}">
                      <a16:colId xmlns:a16="http://schemas.microsoft.com/office/drawing/2014/main" val="2255330312"/>
                    </a:ext>
                  </a:extLst>
                </a:gridCol>
                <a:gridCol w="3393316">
                  <a:extLst>
                    <a:ext uri="{9D8B030D-6E8A-4147-A177-3AD203B41FA5}">
                      <a16:colId xmlns:a16="http://schemas.microsoft.com/office/drawing/2014/main" val="1994767102"/>
                    </a:ext>
                  </a:extLst>
                </a:gridCol>
                <a:gridCol w="1159377">
                  <a:extLst>
                    <a:ext uri="{9D8B030D-6E8A-4147-A177-3AD203B41FA5}">
                      <a16:colId xmlns:a16="http://schemas.microsoft.com/office/drawing/2014/main" val="837736146"/>
                    </a:ext>
                  </a:extLst>
                </a:gridCol>
                <a:gridCol w="1744879">
                  <a:extLst>
                    <a:ext uri="{9D8B030D-6E8A-4147-A177-3AD203B41FA5}">
                      <a16:colId xmlns:a16="http://schemas.microsoft.com/office/drawing/2014/main" val="3140177717"/>
                    </a:ext>
                  </a:extLst>
                </a:gridCol>
              </a:tblGrid>
              <a:tr h="539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38.02.06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г. 6мес.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Финансист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81212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7624" y="1536000"/>
            <a:ext cx="727280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Коммерческое отделение (очное)</a:t>
            </a:r>
            <a:endParaRPr lang="ru-RU" sz="14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основного общего образования (9 классов):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632077"/>
              </p:ext>
            </p:extLst>
          </p:nvPr>
        </p:nvGraphicFramePr>
        <p:xfrm>
          <a:off x="1187624" y="2353240"/>
          <a:ext cx="7461737" cy="5042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64166">
                  <a:extLst>
                    <a:ext uri="{9D8B030D-6E8A-4147-A177-3AD203B41FA5}">
                      <a16:colId xmlns:a16="http://schemas.microsoft.com/office/drawing/2014/main" val="1940244983"/>
                    </a:ext>
                  </a:extLst>
                </a:gridCol>
                <a:gridCol w="3557144">
                  <a:extLst>
                    <a:ext uri="{9D8B030D-6E8A-4147-A177-3AD203B41FA5}">
                      <a16:colId xmlns:a16="http://schemas.microsoft.com/office/drawing/2014/main" val="525386194"/>
                    </a:ext>
                  </a:extLst>
                </a:gridCol>
                <a:gridCol w="1184885">
                  <a:extLst>
                    <a:ext uri="{9D8B030D-6E8A-4147-A177-3AD203B41FA5}">
                      <a16:colId xmlns:a16="http://schemas.microsoft.com/office/drawing/2014/main" val="4120685162"/>
                    </a:ext>
                  </a:extLst>
                </a:gridCol>
                <a:gridCol w="1555542">
                  <a:extLst>
                    <a:ext uri="{9D8B030D-6E8A-4147-A177-3AD203B41FA5}">
                      <a16:colId xmlns:a16="http://schemas.microsoft.com/office/drawing/2014/main" val="4020128767"/>
                    </a:ext>
                  </a:extLst>
                </a:gridCol>
              </a:tblGrid>
              <a:tr h="503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38.02.03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деятельность в логистике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г. 10 мес.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Операционный логист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2606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83768" y="2962893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Коммерческое отделение (очное)</a:t>
            </a:r>
            <a:endParaRPr lang="ru-RU" sz="14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общего образования (11 классов):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418589"/>
              </p:ext>
            </p:extLst>
          </p:nvPr>
        </p:nvGraphicFramePr>
        <p:xfrm>
          <a:off x="1197881" y="3774235"/>
          <a:ext cx="7451480" cy="9231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62565">
                  <a:extLst>
                    <a:ext uri="{9D8B030D-6E8A-4147-A177-3AD203B41FA5}">
                      <a16:colId xmlns:a16="http://schemas.microsoft.com/office/drawing/2014/main" val="2003923916"/>
                    </a:ext>
                  </a:extLst>
                </a:gridCol>
                <a:gridCol w="3566231">
                  <a:extLst>
                    <a:ext uri="{9D8B030D-6E8A-4147-A177-3AD203B41FA5}">
                      <a16:colId xmlns:a16="http://schemas.microsoft.com/office/drawing/2014/main" val="3951379523"/>
                    </a:ext>
                  </a:extLst>
                </a:gridCol>
                <a:gridCol w="1178170">
                  <a:extLst>
                    <a:ext uri="{9D8B030D-6E8A-4147-A177-3AD203B41FA5}">
                      <a16:colId xmlns:a16="http://schemas.microsoft.com/office/drawing/2014/main" val="835320114"/>
                    </a:ext>
                  </a:extLst>
                </a:gridCol>
                <a:gridCol w="1544514">
                  <a:extLst>
                    <a:ext uri="{9D8B030D-6E8A-4147-A177-3AD203B41FA5}">
                      <a16:colId xmlns:a16="http://schemas.microsoft.com/office/drawing/2014/main" val="3109470643"/>
                    </a:ext>
                  </a:extLst>
                </a:gridCol>
              </a:tblGrid>
              <a:tr h="923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10.02.05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информационной безопасности автоматизированных  систем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г. 10мес.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 по защите информации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188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84884" y="4852441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Коммерческое отделение (очно-заочное)</a:t>
            </a:r>
            <a:endParaRPr lang="ru-RU" sz="14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общего образования (11 классов):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58819"/>
              </p:ext>
            </p:extLst>
          </p:nvPr>
        </p:nvGraphicFramePr>
        <p:xfrm>
          <a:off x="1197881" y="5805264"/>
          <a:ext cx="7461737" cy="5042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64166">
                  <a:extLst>
                    <a:ext uri="{9D8B030D-6E8A-4147-A177-3AD203B41FA5}">
                      <a16:colId xmlns:a16="http://schemas.microsoft.com/office/drawing/2014/main" val="3352648312"/>
                    </a:ext>
                  </a:extLst>
                </a:gridCol>
                <a:gridCol w="3557144">
                  <a:extLst>
                    <a:ext uri="{9D8B030D-6E8A-4147-A177-3AD203B41FA5}">
                      <a16:colId xmlns:a16="http://schemas.microsoft.com/office/drawing/2014/main" val="1927065029"/>
                    </a:ext>
                  </a:extLst>
                </a:gridCol>
                <a:gridCol w="1184885">
                  <a:extLst>
                    <a:ext uri="{9D8B030D-6E8A-4147-A177-3AD203B41FA5}">
                      <a16:colId xmlns:a16="http://schemas.microsoft.com/office/drawing/2014/main" val="2371464868"/>
                    </a:ext>
                  </a:extLst>
                </a:gridCol>
                <a:gridCol w="1555542">
                  <a:extLst>
                    <a:ext uri="{9D8B030D-6E8A-4147-A177-3AD203B41FA5}">
                      <a16:colId xmlns:a16="http://schemas.microsoft.com/office/drawing/2014/main" val="3655751107"/>
                    </a:ext>
                  </a:extLst>
                </a:gridCol>
              </a:tblGrid>
              <a:tr h="503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38.02.03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деятельность в логистике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г. 6 мес.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Операционный логист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176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18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61661B-9C69-4798-9F19-C6526CC4A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88640"/>
            <a:ext cx="8640962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836712"/>
            <a:ext cx="64294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автоматизации приема абитуриентов с использованием 1С:Колледж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32525F-901D-46E8-A0DF-3C27024057A8}"/>
              </a:ext>
            </a:extLst>
          </p:cNvPr>
          <p:cNvSpPr txBox="1"/>
          <p:nvPr/>
        </p:nvSpPr>
        <p:spPr>
          <a:xfrm>
            <a:off x="1357290" y="305068"/>
            <a:ext cx="64294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приемной кампании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и модерация заявлений абитуриентов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 публикация рейтингов абитуриентов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оригиналов аттестатов и зачисление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E1C644-3CBA-4D6C-8BA5-4B7D51EE9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91" y="2542942"/>
            <a:ext cx="5589437" cy="4270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A0A637-6EDA-4682-A46C-7B941ACC4043}"/>
              </a:ext>
            </a:extLst>
          </p:cNvPr>
          <p:cNvSpPr txBox="1"/>
          <p:nvPr/>
        </p:nvSpPr>
        <p:spPr>
          <a:xfrm>
            <a:off x="251520" y="304968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приемной кампании</a:t>
            </a:r>
          </a:p>
          <a:p>
            <a:pPr marL="354013" indent="-354013" algn="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Рабочее место с 1С:Колледж </a:t>
            </a:r>
            <a:r>
              <a:rPr lang="ru-RU" sz="24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Подключение к сети ЕМТС и Интеграция с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 «Петербургское образование»</a:t>
            </a: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ФИС ГИА и Приема</a:t>
            </a: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и модерация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заявлений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оригиналов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аттестатов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878" y="2571342"/>
            <a:ext cx="5767014" cy="424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DAE4F-CE20-4631-A9DA-A945D9144612}"/>
              </a:ext>
            </a:extLst>
          </p:cNvPr>
          <p:cNvSpPr txBox="1"/>
          <p:nvPr/>
        </p:nvSpPr>
        <p:spPr>
          <a:xfrm>
            <a:off x="251520" y="304968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приемной кампании</a:t>
            </a: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Рабочее место с 1С:Колледж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4013" indent="-354013" algn="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Подключение к сети ЕМТС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Интеграция с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ЕПГУ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 «Петербургское образование»</a:t>
            </a: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ФИС ГИА и Приема</a:t>
            </a:r>
          </a:p>
          <a:p>
            <a:pPr marL="354013" indent="-354013"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Трудности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и модерация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заявлений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абитуриентов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оригиналов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аттестатов 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1099</Words>
  <Application>Microsoft Office PowerPoint</Application>
  <PresentationFormat>Экран (4:3)</PresentationFormat>
  <Paragraphs>208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Сергеевна</dc:creator>
  <cp:lastModifiedBy>Admin</cp:lastModifiedBy>
  <cp:revision>43</cp:revision>
  <dcterms:created xsi:type="dcterms:W3CDTF">2022-06-14T18:18:53Z</dcterms:created>
  <dcterms:modified xsi:type="dcterms:W3CDTF">2024-03-27T10:45:08Z</dcterms:modified>
</cp:coreProperties>
</file>