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669075" cy="9926625"/>
  <p:embeddedFontLst>
    <p:embeddedFont>
      <p:font typeface="Roboto Medium"/>
      <p:regular r:id="rId31"/>
      <p:bold r:id="rId32"/>
      <p:italic r:id="rId33"/>
      <p:boldItalic r:id="rId34"/>
    </p:embeddedFont>
    <p:embeddedFont>
      <p:font typeface="Montserrat"/>
      <p:regular r:id="rId35"/>
      <p:bold r:id="rId36"/>
      <p:italic r:id="rId37"/>
      <p:boldItalic r:id="rId38"/>
    </p:embeddedFont>
    <p:embeddedFont>
      <p:font typeface="Poppins"/>
      <p:regular r:id="rId39"/>
      <p:bold r:id="rId40"/>
      <p:italic r:id="rId41"/>
      <p:boldItalic r:id="rId42"/>
    </p:embeddedFont>
    <p:embeddedFont>
      <p:font typeface="Noto Sans"/>
      <p:regular r:id="rId43"/>
      <p:bold r:id="rId44"/>
      <p:italic r:id="rId45"/>
      <p:boldItalic r:id="rId46"/>
    </p:embeddedFont>
    <p:embeddedFont>
      <p:font typeface="Quattrocento Sans"/>
      <p:regular r:id="rId47"/>
      <p:bold r:id="rId48"/>
      <p:italic r:id="rId49"/>
      <p:boldItalic r:id="rId50"/>
    </p:embeddedFont>
    <p:embeddedFont>
      <p:font typeface="Arial Black"/>
      <p:regular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68">
          <p15:clr>
            <a:srgbClr val="747775"/>
          </p15:clr>
        </p15:guide>
        <p15:guide id="2" pos="2745">
          <p15:clr>
            <a:srgbClr val="747775"/>
          </p15:clr>
        </p15:guide>
      </p15:sldGuideLst>
    </p:ext>
    <p:ext uri="GoogleSlidesCustomDataVersion2">
      <go:slidesCustomData xmlns:go="http://customooxmlschemas.google.com/" r:id="rId52" roundtripDataSignature="AMtx7miIHhmaDxEhIjaQieVZZONfsRZC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68" orient="horz"/>
        <p:guide pos="274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-bold.fntdata"/><Relationship Id="rId42" Type="http://schemas.openxmlformats.org/officeDocument/2006/relationships/font" Target="fonts/Poppins-boldItalic.fntdata"/><Relationship Id="rId41" Type="http://schemas.openxmlformats.org/officeDocument/2006/relationships/font" Target="fonts/Poppins-italic.fntdata"/><Relationship Id="rId44" Type="http://schemas.openxmlformats.org/officeDocument/2006/relationships/font" Target="fonts/NotoSans-bold.fntdata"/><Relationship Id="rId43" Type="http://schemas.openxmlformats.org/officeDocument/2006/relationships/font" Target="fonts/NotoSans-regular.fntdata"/><Relationship Id="rId46" Type="http://schemas.openxmlformats.org/officeDocument/2006/relationships/font" Target="fonts/NotoSans-boldItalic.fntdata"/><Relationship Id="rId45" Type="http://schemas.openxmlformats.org/officeDocument/2006/relationships/font" Target="fonts/NotoSa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QuattrocentoSans-bold.fntdata"/><Relationship Id="rId47" Type="http://schemas.openxmlformats.org/officeDocument/2006/relationships/font" Target="fonts/QuattrocentoSans-regular.fntdata"/><Relationship Id="rId49" Type="http://schemas.openxmlformats.org/officeDocument/2006/relationships/font" Target="fonts/QuattrocentoSans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Medium-regular.fntdata"/><Relationship Id="rId30" Type="http://schemas.openxmlformats.org/officeDocument/2006/relationships/slide" Target="slides/slide24.xml"/><Relationship Id="rId33" Type="http://schemas.openxmlformats.org/officeDocument/2006/relationships/font" Target="fonts/RobotoMedium-italic.fntdata"/><Relationship Id="rId32" Type="http://schemas.openxmlformats.org/officeDocument/2006/relationships/font" Target="fonts/RobotoMedium-bold.fntdata"/><Relationship Id="rId35" Type="http://schemas.openxmlformats.org/officeDocument/2006/relationships/font" Target="fonts/Montserrat-regular.fntdata"/><Relationship Id="rId34" Type="http://schemas.openxmlformats.org/officeDocument/2006/relationships/font" Target="fonts/RobotoMedium-boldItalic.fntdata"/><Relationship Id="rId37" Type="http://schemas.openxmlformats.org/officeDocument/2006/relationships/font" Target="fonts/Montserrat-italic.fntdata"/><Relationship Id="rId36" Type="http://schemas.openxmlformats.org/officeDocument/2006/relationships/font" Target="fonts/Montserrat-bold.fntdata"/><Relationship Id="rId39" Type="http://schemas.openxmlformats.org/officeDocument/2006/relationships/font" Target="fonts/Poppins-regular.fntdata"/><Relationship Id="rId38" Type="http://schemas.openxmlformats.org/officeDocument/2006/relationships/font" Target="fonts/Montserrat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ArialBlack-regular.fntdata"/><Relationship Id="rId50" Type="http://schemas.openxmlformats.org/officeDocument/2006/relationships/font" Target="fonts/QuattrocentoSans-boldItalic.fntdata"/><Relationship Id="rId52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69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/>
          <p:nvPr>
            <p:ph idx="2" type="sldImg"/>
          </p:nvPr>
        </p:nvSpPr>
        <p:spPr>
          <a:xfrm>
            <a:off x="26988" y="744538"/>
            <a:ext cx="6615112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1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Добрый день Уважаемый коллеги. Тема моего доклада: Актуальные вопросы построения ИТ ландшафта вуза с использованием "1С:Шина" и анализ данных приемной кампании с помощью BI системы "1С:Аналитика“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своем докладе я хочу рассказать о нашем опыте использования продукта 1С:Аналитика и Расширения «Мониторинг ПК», а таже о планах по реализации проекта внедрения интеграционной шины данных «1С:Шина». Целях и задачах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/>
          <p:nvPr>
            <p:ph idx="2" type="sldImg"/>
          </p:nvPr>
        </p:nvSpPr>
        <p:spPr>
          <a:xfrm>
            <a:off x="269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10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Мы  поставили следующие цели, которые хотим получить после завершения проекта: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1:notes"/>
          <p:cNvSpPr/>
          <p:nvPr>
            <p:ph idx="2" type="sldImg"/>
          </p:nvPr>
        </p:nvSpPr>
        <p:spPr>
          <a:xfrm>
            <a:off x="269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11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 текущий момент у нас достаточно разнородные обмены, которые сложно контролировать.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Часть обменов пользователи запускают вручную, часть идет по регламентным заданиям. Есть информационные системы где совсем нет обменов и приходит вручную вносить нужную информацию.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Так же достаточно много обменов реализованных с использование технологии COM объектов. В этом случае при отказе от операционных систем Win и переходе на Linux данные обмены будут совсем неработоспособны, это создает риски по актуализации данных в связанных система.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:notes"/>
          <p:cNvSpPr/>
          <p:nvPr>
            <p:ph idx="2" type="sldImg"/>
          </p:nvPr>
        </p:nvSpPr>
        <p:spPr>
          <a:xfrm>
            <a:off x="269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12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-RU"/>
              <a:t>Схема потоков данных и применяемые технологии обмена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3:notes"/>
          <p:cNvSpPr/>
          <p:nvPr>
            <p:ph idx="2" type="sldImg"/>
          </p:nvPr>
        </p:nvSpPr>
        <p:spPr>
          <a:xfrm>
            <a:off x="269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13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Планируем получить результаты: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Повышение стабильности и скорости работы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Снижение трудоёмкости поддержки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Единая точка входа\выхода для всех информационных систем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Единое окно мониторинга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Лёгкость в разработке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:notes"/>
          <p:cNvSpPr/>
          <p:nvPr>
            <p:ph idx="2" type="sldImg"/>
          </p:nvPr>
        </p:nvSpPr>
        <p:spPr>
          <a:xfrm>
            <a:off x="269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14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результате внедрения все информационные потоки между системами должны проходить через интеграционную систему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5:notes"/>
          <p:cNvSpPr/>
          <p:nvPr>
            <p:ph idx="2" type="sldImg"/>
          </p:nvPr>
        </p:nvSpPr>
        <p:spPr>
          <a:xfrm>
            <a:off x="269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15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Мы видим для себя следующие основные этапы выполнения проекта: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Описание потоков на каждую систему (когда возникает, направление)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Согласование формата сообщений.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Разработка (тестовый контур)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Подготовка инструкций для пользователей.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Поэтапный переход на промышленный контур.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Дальнейшее сопровождение и развитие системы.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Внедрение можно производить поэтапно, запуская по отдельности интеграционные контуры.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6:notes"/>
          <p:cNvSpPr/>
          <p:nvPr>
            <p:ph idx="2" type="sldImg"/>
          </p:nvPr>
        </p:nvSpPr>
        <p:spPr>
          <a:xfrm>
            <a:off x="269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p16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Теперь я бы хотел немного рассказать о нашем опыте использования BI систем.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прошлом 2023 году мы  приобрели продукт 1С:Аналитика и к нему расширение Экспонента: Мониторинг приемной компании.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Ранее мы у нас был небольшой опыт применения BI-систем от известного западного вендора, поэтому принципы работы были примерно схожы…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что понравилось в 1с Аналитики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Что понравилось в расширении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7:notes"/>
          <p:cNvSpPr/>
          <p:nvPr>
            <p:ph idx="2" type="sldImg"/>
          </p:nvPr>
        </p:nvSpPr>
        <p:spPr>
          <a:xfrm>
            <a:off x="269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p17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Какие данные мы смогли анализировать:?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Статистика по поданным заявлениям в разрезах направлений подготовки.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География поступающих.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Анализ среднего балла ЕГЭ абитуриентов и зачисленных студентов.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Конкурс на места поступления.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Динамика поступлений по годам.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Анализ поступивших иностранных студентов.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8:notes"/>
          <p:cNvSpPr/>
          <p:nvPr>
            <p:ph idx="2" type="sldImg"/>
          </p:nvPr>
        </p:nvSpPr>
        <p:spPr>
          <a:xfrm>
            <a:off x="269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p18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 нам было важно:</a:t>
            </a:r>
            <a:b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Просмотр актуальных данных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Просмотр наполняемости мест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Отслеживать конкурсную ситуацию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Видеть динамику по заявлениям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 многое другое.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9:notes"/>
          <p:cNvSpPr/>
          <p:nvPr>
            <p:ph idx="2" type="sldImg"/>
          </p:nvPr>
        </p:nvSpPr>
        <p:spPr>
          <a:xfrm>
            <a:off x="269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p19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Все это позволили сделать продукты 1С:Аналитика+Мониторинг приемной кампании.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Мы получили набор готовых дашбордов. Нам не нужно было тратить время самим  на их разработку и настройку. Что оказалось очень удобно.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 в короткие сроки мы получили BI систему для приемной кампании.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Примеры дашбордов и отчётов показаны на слайдах. 20-23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/>
          <p:nvPr>
            <p:ph idx="2" type="sldImg"/>
          </p:nvPr>
        </p:nvSpPr>
        <p:spPr>
          <a:xfrm>
            <a:off x="269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2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Основанный в 1832 году, он имеет уникальное прошлое, гордится настоящим, с уверенностью смотрит в будущее.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Кампус из шести зданий центре Санкт-Петербурга и учебная база в пригороде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0:notes"/>
          <p:cNvSpPr/>
          <p:nvPr>
            <p:ph idx="2" type="sldImg"/>
          </p:nvPr>
        </p:nvSpPr>
        <p:spPr>
          <a:xfrm>
            <a:off x="269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20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1:notes"/>
          <p:cNvSpPr/>
          <p:nvPr>
            <p:ph idx="2" type="sldImg"/>
          </p:nvPr>
        </p:nvSpPr>
        <p:spPr>
          <a:xfrm>
            <a:off x="269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p21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2:notes"/>
          <p:cNvSpPr/>
          <p:nvPr>
            <p:ph idx="2" type="sldImg"/>
          </p:nvPr>
        </p:nvSpPr>
        <p:spPr>
          <a:xfrm>
            <a:off x="269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p22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:notes"/>
          <p:cNvSpPr/>
          <p:nvPr>
            <p:ph idx="2" type="sldImg"/>
          </p:nvPr>
        </p:nvSpPr>
        <p:spPr>
          <a:xfrm>
            <a:off x="269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p23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4:notes"/>
          <p:cNvSpPr/>
          <p:nvPr>
            <p:ph idx="2" type="sldImg"/>
          </p:nvPr>
        </p:nvSpPr>
        <p:spPr>
          <a:xfrm>
            <a:off x="26988" y="744538"/>
            <a:ext cx="6615112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p24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-RU"/>
              <a:t>Немного рассказать про планы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/>
          <p:nvPr>
            <p:ph idx="2" type="sldImg"/>
          </p:nvPr>
        </p:nvSpPr>
        <p:spPr>
          <a:xfrm>
            <a:off x="269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3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-RU"/>
              <a:t>В прошлом году была разработана большая и долгосрочная «Программа развития….», в которой достаточно внимания уделено цифровой трансформации, совершенствованию процессов управления, мониторинга….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-RU"/>
              <a:t>В рамках Программы … проект развития… и подпроект с целью…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/>
          <p:nvPr>
            <p:ph idx="2" type="sldImg"/>
          </p:nvPr>
        </p:nvSpPr>
        <p:spPr>
          <a:xfrm>
            <a:off x="269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4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Основные задачи построения интеграционного взаимодействия между системами, которые мы хотим решить: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«Концентрация обмена сообщениями между различными системами через единую точку»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«Формирование единого стандарта данных»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«Устранение рассинхронизации данных»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«Упрощение процесса масштабирования»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«Формирование одного (единого) инструмента для доступа ко всем нужным данным»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/>
          <p:nvPr>
            <p:ph idx="2" type="sldImg"/>
          </p:nvPr>
        </p:nvSpPr>
        <p:spPr>
          <a:xfrm>
            <a:off x="269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5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дальнейшем мы планируем развивать проект в части построения BI систем для анализа данных вуза.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/>
          <p:nvPr>
            <p:ph idx="2" type="sldImg"/>
          </p:nvPr>
        </p:nvSpPr>
        <p:spPr>
          <a:xfrm>
            <a:off x="269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6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 решения поставленных задач мы используем продукты фирмы 1С.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1С:Аналитика, приобрели в прошлом году для запуска Мониторинга приемной кампании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 в этом году начался проект по внедрению интеграционной шины данных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Информационная система ВУЗа, помимо прочих систем, использует решения, разработанные на платформе «1С:Предприятие 8». На текущий момент в ВУЗе используются решения разработанные на платформе «1С:Предприятие 8»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1С:Университет ПРОФ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1С:БГУ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1С:ЗКГУ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1С:Документооборот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1С:ЗКГУ - Расчет стипендий.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Учет в общежитиях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Ключевым функционалом является: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личный кабинет студента и сотрудника;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платное обучение студентов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передача данных на главный сайт вуза.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Всего активных пользователей порядка 300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:notes"/>
          <p:cNvSpPr/>
          <p:nvPr>
            <p:ph idx="2" type="sldImg"/>
          </p:nvPr>
        </p:nvSpPr>
        <p:spPr>
          <a:xfrm>
            <a:off x="269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7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Выполнение проекта по внедрению 1С:Шины происходит при поддержке компании «Экспонента». Компания имеет опыт аналогичных проектов в вузах и коммерческих организациях. А так же внедрение Экспонента нам помогали внедрять 1C:Аналитику и Мониторинг ПК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:notes"/>
          <p:cNvSpPr/>
          <p:nvPr>
            <p:ph idx="2" type="sldImg"/>
          </p:nvPr>
        </p:nvSpPr>
        <p:spPr>
          <a:xfrm>
            <a:off x="269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8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Мы рассматривали несколько продуктов для организации интеграции и остановили свой выбор на отечественном решении 1С:Шина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Т.к. данный продует имеет ряд преимуществ: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Быстрый запуск;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Хорошая и достаточно подробная документация;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Приемлемая для ВУЗов стоимость;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Наличие специалистов;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Наличие тех поддержки от разработчика фирмы «1С».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/>
          <p:nvPr>
            <p:ph idx="2" type="sldImg"/>
          </p:nvPr>
        </p:nvSpPr>
        <p:spPr>
          <a:xfrm>
            <a:off x="269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9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Как мы все знаем, практически в каждом вузе достаточно большое число информационных систем. Наш вуз не исключение. И при организации обменов возникает мысль о создания интегрирующей среды.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Интегрирующая среда - это необходимость, в существующих реалиях!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Интеграционная шина данных представляет собой программное обеспечение, позволяющее объединять большое число информационных систем и приложений, а также организовать взаимодействие между ними.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«1С:Шина» - программный продукт для организации интегрирующей среды;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/>
          <p:nvPr>
            <p:ph type="ctrTitle"/>
          </p:nvPr>
        </p:nvSpPr>
        <p:spPr>
          <a:xfrm>
            <a:off x="1143000" y="992222"/>
            <a:ext cx="6858000" cy="164025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" name="Google Shape;14;p2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Google Shape;15;p2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6" name="Google Shape;16;p26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текст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3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" name="Google Shape;67;p3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3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3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0_2">
  <p:cSld name="1_0_2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3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3" name="Google Shape;73;p36"/>
          <p:cNvSpPr txBox="1"/>
          <p:nvPr>
            <p:ph type="title"/>
          </p:nvPr>
        </p:nvSpPr>
        <p:spPr>
          <a:xfrm>
            <a:off x="656035" y="574202"/>
            <a:ext cx="7019926" cy="5988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13500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36"/>
          <p:cNvSpPr txBox="1"/>
          <p:nvPr>
            <p:ph idx="1" type="body"/>
          </p:nvPr>
        </p:nvSpPr>
        <p:spPr>
          <a:xfrm>
            <a:off x="656035" y="1437085"/>
            <a:ext cx="3781425" cy="31599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 Medium"/>
              <a:buNone/>
              <a:defRPr b="0" i="0" sz="1000"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285750" lvl="3" marL="18288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D22630"/>
              </a:buClr>
              <a:buSzPts val="9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D22630"/>
              </a:buClr>
              <a:buSzPts val="800"/>
              <a:buFont typeface="Quattrocento Sans"/>
              <a:buChar char="–"/>
              <a:defRPr sz="800"/>
            </a:lvl5pPr>
            <a:lvl6pPr indent="-228600" lvl="5" marL="2743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D22630"/>
              </a:buClr>
              <a:buSzPts val="1400"/>
              <a:buFont typeface="Calibri"/>
              <a:buNone/>
              <a:defRPr b="1">
                <a:solidFill>
                  <a:srgbClr val="D22630"/>
                </a:solidFill>
              </a:defRPr>
            </a:lvl6pPr>
            <a:lvl7pPr indent="-3175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" name="Google Shape;75;p36"/>
          <p:cNvSpPr txBox="1"/>
          <p:nvPr>
            <p:ph idx="2" type="body"/>
          </p:nvPr>
        </p:nvSpPr>
        <p:spPr>
          <a:xfrm>
            <a:off x="4706540" y="1437085"/>
            <a:ext cx="3781425" cy="31599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 Medium"/>
              <a:buNone/>
              <a:defRPr b="0" i="0" sz="1000"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285750" lvl="3" marL="18288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D22630"/>
              </a:buClr>
              <a:buSzPts val="9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D22630"/>
              </a:buClr>
              <a:buSzPts val="800"/>
              <a:buFont typeface="Quattrocento Sans"/>
              <a:buChar char="–"/>
              <a:defRPr sz="800"/>
            </a:lvl5pPr>
            <a:lvl6pPr indent="-228600" lvl="5" marL="2743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D22630"/>
              </a:buClr>
              <a:buSzPts val="1400"/>
              <a:buFont typeface="Calibri"/>
              <a:buNone/>
              <a:defRPr b="1">
                <a:solidFill>
                  <a:srgbClr val="D22630"/>
                </a:solidFill>
              </a:defRPr>
            </a:lvl6pPr>
            <a:lvl7pPr indent="-3175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>
  <p:cSld name="标题幻灯片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81"/>
            <a:ext cx="9144000" cy="5143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Пользовательский макет">
  <p:cSld name="6_Пользовательский макет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9"/>
          <p:cNvSpPr/>
          <p:nvPr/>
        </p:nvSpPr>
        <p:spPr>
          <a:xfrm>
            <a:off x="7204500" y="0"/>
            <a:ext cx="2104925" cy="514502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9"/>
          <p:cNvSpPr txBox="1"/>
          <p:nvPr>
            <p:ph type="title"/>
          </p:nvPr>
        </p:nvSpPr>
        <p:spPr>
          <a:xfrm>
            <a:off x="352451" y="281334"/>
            <a:ext cx="5029549" cy="50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39"/>
          <p:cNvSpPr txBox="1"/>
          <p:nvPr>
            <p:ph idx="1" type="body"/>
          </p:nvPr>
        </p:nvSpPr>
        <p:spPr>
          <a:xfrm>
            <a:off x="352060" y="985838"/>
            <a:ext cx="5029549" cy="158591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" name="Google Shape;83;p39"/>
          <p:cNvSpPr/>
          <p:nvPr>
            <p:ph idx="2" type="pic"/>
          </p:nvPr>
        </p:nvSpPr>
        <p:spPr>
          <a:xfrm>
            <a:off x="5549969" y="273844"/>
            <a:ext cx="2970782" cy="45958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0"/>
          <p:cNvSpPr txBox="1"/>
          <p:nvPr>
            <p:ph type="title"/>
          </p:nvPr>
        </p:nvSpPr>
        <p:spPr>
          <a:xfrm>
            <a:off x="485775" y="19383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40"/>
          <p:cNvSpPr txBox="1"/>
          <p:nvPr>
            <p:ph idx="1" type="body"/>
          </p:nvPr>
        </p:nvSpPr>
        <p:spPr>
          <a:xfrm>
            <a:off x="485775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100"/>
              <a:buNone/>
              <a:defRPr sz="21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40"/>
          <p:cNvSpPr txBox="1"/>
          <p:nvPr>
            <p:ph idx="2" type="body"/>
          </p:nvPr>
        </p:nvSpPr>
        <p:spPr>
          <a:xfrm>
            <a:off x="4486275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100"/>
              <a:buNone/>
              <a:defRPr b="0" i="0" sz="2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 sz="1800">
                <a:solidFill>
                  <a:srgbClr val="3F3F3F"/>
                </a:solidFill>
              </a:defRPr>
            </a:lvl2pPr>
            <a:lvl3pPr indent="-323850" lvl="2" marL="1371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 sz="1500">
                <a:solidFill>
                  <a:srgbClr val="3F3F3F"/>
                </a:solidFill>
              </a:defRPr>
            </a:lvl3pPr>
            <a:lvl4pPr indent="-323850" lvl="3" marL="18288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 sz="1500">
                <a:solidFill>
                  <a:srgbClr val="3F3F3F"/>
                </a:solidFill>
              </a:defRPr>
            </a:lvl4pPr>
            <a:lvl5pPr indent="-323850" lvl="4" marL="22860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 sz="1500">
                <a:solidFill>
                  <a:srgbClr val="3F3F3F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4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4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4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7" name="Google Shape;97;p4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1" name="Google Shape;101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5" name="Google Shape;105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8" name="Google Shape;108;p4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9" name="Google Shape;109;p4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0" name="Google Shape;110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/>
          <p:nvPr>
            <p:ph type="title"/>
          </p:nvPr>
        </p:nvSpPr>
        <p:spPr>
          <a:xfrm>
            <a:off x="485060" y="95250"/>
            <a:ext cx="31239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sz="2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27"/>
          <p:cNvSpPr/>
          <p:nvPr>
            <p:ph idx="2" type="pic"/>
          </p:nvPr>
        </p:nvSpPr>
        <p:spPr>
          <a:xfrm>
            <a:off x="3888000" y="574765"/>
            <a:ext cx="4363031" cy="3820834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27"/>
          <p:cNvSpPr txBox="1"/>
          <p:nvPr>
            <p:ph idx="1" type="body"/>
          </p:nvPr>
        </p:nvSpPr>
        <p:spPr>
          <a:xfrm>
            <a:off x="488870" y="1543050"/>
            <a:ext cx="3123900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1" name="Google Shape;21;p2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p2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2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3" name="Google Shape;113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6" name="Google Shape;116;p4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7" name="Google Shape;117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0" name="Google Shape;120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4" name="Google Shape;124;p4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5" name="Google Shape;125;p4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6" name="Google Shape;126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29" name="Google Shape;129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2" name="Google Shape;132;p5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3" name="Google Shape;133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8"/>
          <p:cNvSpPr txBox="1"/>
          <p:nvPr>
            <p:ph type="title"/>
          </p:nvPr>
        </p:nvSpPr>
        <p:spPr>
          <a:xfrm>
            <a:off x="485775" y="19383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1" sz="33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" name="Google Shape;26;p28"/>
          <p:cNvSpPr txBox="1"/>
          <p:nvPr>
            <p:ph idx="1" type="body"/>
          </p:nvPr>
        </p:nvSpPr>
        <p:spPr>
          <a:xfrm>
            <a:off x="485775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100"/>
              <a:buNone/>
              <a:defRPr sz="21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" name="Google Shape;27;p2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2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_3">
  <p:cSld name="1_2_3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" name="Google Shape;32;p2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3" name="Google Shape;33;p29"/>
          <p:cNvSpPr txBox="1"/>
          <p:nvPr>
            <p:ph type="title"/>
          </p:nvPr>
        </p:nvSpPr>
        <p:spPr>
          <a:xfrm>
            <a:off x="656035" y="573643"/>
            <a:ext cx="7019926" cy="5988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13500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Google Shape;34;p29"/>
          <p:cNvSpPr txBox="1"/>
          <p:nvPr>
            <p:ph idx="1" type="body"/>
          </p:nvPr>
        </p:nvSpPr>
        <p:spPr>
          <a:xfrm>
            <a:off x="656034" y="1437085"/>
            <a:ext cx="7019926" cy="320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ttrocento Sans"/>
              <a:buNone/>
              <a:defRPr b="1" i="0" sz="1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857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22630"/>
              </a:buClr>
              <a:buSzPts val="9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D22630"/>
              </a:buClr>
              <a:buSzPts val="800"/>
              <a:buFont typeface="Quattrocento Sans"/>
              <a:buChar char="–"/>
              <a:defRPr sz="800"/>
            </a:lvl5pPr>
            <a:lvl6pPr indent="-228600" lvl="5" marL="2743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D22630"/>
              </a:buClr>
              <a:buSzPts val="1400"/>
              <a:buFont typeface="Calibri"/>
              <a:buNone/>
              <a:defRPr b="1">
                <a:solidFill>
                  <a:srgbClr val="D22630"/>
                </a:solidFill>
              </a:defRPr>
            </a:lvl6pPr>
            <a:lvl7pPr indent="-3175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" name="Google Shape;35;p29"/>
          <p:cNvSpPr txBox="1"/>
          <p:nvPr>
            <p:ph idx="2" type="body"/>
          </p:nvPr>
        </p:nvSpPr>
        <p:spPr>
          <a:xfrm>
            <a:off x="656035" y="2005013"/>
            <a:ext cx="2457450" cy="25919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 Medium"/>
              <a:buNone/>
              <a:defRPr b="0" i="0" sz="1000"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285750" lvl="3" marL="18288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D22630"/>
              </a:buClr>
              <a:buSzPts val="9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D22630"/>
              </a:buClr>
              <a:buSzPts val="800"/>
              <a:buFont typeface="Quattrocento Sans"/>
              <a:buChar char="–"/>
              <a:defRPr sz="800"/>
            </a:lvl5pPr>
            <a:lvl6pPr indent="-228600" lvl="5" marL="2743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D22630"/>
              </a:buClr>
              <a:buSzPts val="1400"/>
              <a:buFont typeface="Calibri"/>
              <a:buNone/>
              <a:defRPr b="1">
                <a:solidFill>
                  <a:srgbClr val="D22630"/>
                </a:solidFill>
              </a:defRPr>
            </a:lvl6pPr>
            <a:lvl7pPr indent="-3175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" name="Google Shape;36;p29"/>
          <p:cNvSpPr txBox="1"/>
          <p:nvPr>
            <p:ph idx="3" type="body"/>
          </p:nvPr>
        </p:nvSpPr>
        <p:spPr>
          <a:xfrm>
            <a:off x="3359468" y="2005013"/>
            <a:ext cx="2428160" cy="25919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 Medium"/>
              <a:buNone/>
              <a:defRPr b="0" i="0" sz="1000"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285750" lvl="3" marL="18288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D22630"/>
              </a:buClr>
              <a:buSzPts val="9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D22630"/>
              </a:buClr>
              <a:buSzPts val="800"/>
              <a:buFont typeface="Quattrocento Sans"/>
              <a:buChar char="–"/>
              <a:defRPr sz="800"/>
            </a:lvl5pPr>
            <a:lvl6pPr indent="-228600" lvl="5" marL="2743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D22630"/>
              </a:buClr>
              <a:buSzPts val="1400"/>
              <a:buFont typeface="Calibri"/>
              <a:buNone/>
              <a:defRPr b="1">
                <a:solidFill>
                  <a:srgbClr val="D22630"/>
                </a:solidFill>
              </a:defRPr>
            </a:lvl6pPr>
            <a:lvl7pPr indent="-3175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" name="Google Shape;37;p29"/>
          <p:cNvSpPr txBox="1"/>
          <p:nvPr>
            <p:ph idx="4" type="body"/>
          </p:nvPr>
        </p:nvSpPr>
        <p:spPr>
          <a:xfrm>
            <a:off x="6033612" y="2005013"/>
            <a:ext cx="2428160" cy="25919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 Medium"/>
              <a:buNone/>
              <a:defRPr b="0" i="0" sz="1000"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285750" lvl="3" marL="18288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D22630"/>
              </a:buClr>
              <a:buSzPts val="9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D22630"/>
              </a:buClr>
              <a:buSzPts val="800"/>
              <a:buFont typeface="Quattrocento Sans"/>
              <a:buChar char="–"/>
              <a:defRPr sz="800"/>
            </a:lvl5pPr>
            <a:lvl6pPr indent="-228600" lvl="5" marL="2743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D22630"/>
              </a:buClr>
              <a:buSzPts val="1400"/>
              <a:buFont typeface="Calibri"/>
              <a:buNone/>
              <a:defRPr b="1">
                <a:solidFill>
                  <a:srgbClr val="D22630"/>
                </a:solidFill>
              </a:defRPr>
            </a:lvl6pPr>
            <a:lvl7pPr indent="-3175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0"/>
          <p:cNvSpPr txBox="1"/>
          <p:nvPr>
            <p:ph type="title"/>
          </p:nvPr>
        </p:nvSpPr>
        <p:spPr>
          <a:xfrm>
            <a:off x="623888" y="2813209"/>
            <a:ext cx="7382351" cy="60864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" name="Google Shape;40;p30"/>
          <p:cNvSpPr txBox="1"/>
          <p:nvPr>
            <p:ph idx="1" type="body"/>
          </p:nvPr>
        </p:nvSpPr>
        <p:spPr>
          <a:xfrm>
            <a:off x="623888" y="3457521"/>
            <a:ext cx="5491162" cy="485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3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" name="Google Shape;42;p3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p3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/>
          <p:nvPr>
            <p:ph type="title"/>
          </p:nvPr>
        </p:nvSpPr>
        <p:spPr>
          <a:xfrm>
            <a:off x="628650" y="207466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sz="33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" name="Google Shape;46;p3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3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" name="Google Shape;51;p3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3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3"/>
          <p:cNvSpPr txBox="1"/>
          <p:nvPr>
            <p:ph type="title"/>
          </p:nvPr>
        </p:nvSpPr>
        <p:spPr>
          <a:xfrm rot="5400000">
            <a:off x="5762417" y="1879790"/>
            <a:ext cx="4358879" cy="1146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" name="Google Shape;55;p33"/>
          <p:cNvSpPr txBox="1"/>
          <p:nvPr>
            <p:ph idx="1" type="body"/>
          </p:nvPr>
        </p:nvSpPr>
        <p:spPr>
          <a:xfrm rot="5400000">
            <a:off x="1779195" y="-876701"/>
            <a:ext cx="4358879" cy="6659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" name="Google Shape;56;p3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3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3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>
  <p:cSld name="Conten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3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3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3" name="Google Shape;63;p34"/>
          <p:cNvSpPr txBox="1"/>
          <p:nvPr>
            <p:ph idx="1" type="body"/>
          </p:nvPr>
        </p:nvSpPr>
        <p:spPr>
          <a:xfrm>
            <a:off x="628650" y="413657"/>
            <a:ext cx="7886700" cy="416922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4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Relationship Id="rId4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Relationship Id="rId4" Type="http://schemas.openxmlformats.org/officeDocument/2006/relationships/image" Target="../media/image26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Relationship Id="rId4" Type="http://schemas.openxmlformats.org/officeDocument/2006/relationships/image" Target="../media/image3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Relationship Id="rId4" Type="http://schemas.openxmlformats.org/officeDocument/2006/relationships/image" Target="../media/image27.png"/><Relationship Id="rId5" Type="http://schemas.openxmlformats.org/officeDocument/2006/relationships/image" Target="../media/image3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png"/><Relationship Id="rId4" Type="http://schemas.openxmlformats.org/officeDocument/2006/relationships/image" Target="../media/image12.jp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29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5.png"/><Relationship Id="rId5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2.jpg"/><Relationship Id="rId5" Type="http://schemas.openxmlformats.org/officeDocument/2006/relationships/image" Target="../media/image2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"/>
          <p:cNvSpPr txBox="1"/>
          <p:nvPr>
            <p:ph type="ctrTitle"/>
          </p:nvPr>
        </p:nvSpPr>
        <p:spPr>
          <a:xfrm>
            <a:off x="101419" y="143713"/>
            <a:ext cx="8851052" cy="136271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1" lang="ru-RU" sz="1779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Актуальные вопросы построения ИТ ландшафта вуза с использованием "1С:Шина" и анализ данных приемной кампании с помощью BI системы "1С:Аналитика"</a:t>
            </a:r>
            <a:endParaRPr/>
          </a:p>
        </p:txBody>
      </p:sp>
      <p:sp>
        <p:nvSpPr>
          <p:cNvPr id="141" name="Google Shape;141;p1"/>
          <p:cNvSpPr/>
          <p:nvPr/>
        </p:nvSpPr>
        <p:spPr>
          <a:xfrm rot="-5400000">
            <a:off x="4554854" y="-2870320"/>
            <a:ext cx="34289" cy="9144002"/>
          </a:xfrm>
          <a:prstGeom prst="rect">
            <a:avLst/>
          </a:prstGeom>
          <a:solidFill>
            <a:srgbClr val="C14524"/>
          </a:solidFill>
          <a:ln cap="flat" cmpd="sng" w="25400">
            <a:solidFill>
              <a:srgbClr val="BF2E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catherineasquithgallery.com/uploads/posts/2021-03/1614571238_5-p-gorod-na-belom-fone-6.png" id="142" name="Google Shape;14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8105" y="1977498"/>
            <a:ext cx="4155971" cy="264998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"/>
          <p:cNvSpPr/>
          <p:nvPr/>
        </p:nvSpPr>
        <p:spPr>
          <a:xfrm>
            <a:off x="145234" y="2117424"/>
            <a:ext cx="4826685" cy="1383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Соловьев Сергей Александрович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C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Начальник УИСиТ</a:t>
            </a:r>
            <a:endParaRPr b="1" i="0" sz="1400" u="none" cap="none" strike="noStrike">
              <a:solidFill>
                <a:srgbClr val="C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C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Санкт-Петербургский государственный архитектурно-строительный университет</a:t>
            </a:r>
            <a:endParaRPr/>
          </a:p>
        </p:txBody>
      </p:sp>
      <p:pic>
        <p:nvPicPr>
          <p:cNvPr descr="cko" id="144" name="Google Shape;14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7765" y="4234815"/>
            <a:ext cx="1550670" cy="6883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uth_logo" id="145" name="Google Shape;145;p1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5595" y="3657600"/>
            <a:ext cx="1119505" cy="141351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46" name="Google Shape;146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62760" y="4367530"/>
            <a:ext cx="594360" cy="48958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43815" y="-1905"/>
            <a:ext cx="7639050" cy="645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«1C:ШИНА»</a:t>
            </a:r>
            <a:r>
              <a:rPr b="1" i="0" lang="ru-RU" sz="1800" u="none" cap="none" strike="noStrike">
                <a:solidFill>
                  <a:srgbClr val="2F5597"/>
                </a:solidFill>
                <a:latin typeface="Montserrat"/>
                <a:ea typeface="Montserrat"/>
                <a:cs typeface="Montserrat"/>
                <a:sym typeface="Montserrat"/>
              </a:rPr>
              <a:t> - программный продукт для организации интегрирующей среды;</a:t>
            </a:r>
            <a:endParaRPr/>
          </a:p>
        </p:txBody>
      </p:sp>
      <p:pic>
        <p:nvPicPr>
          <p:cNvPr id="258" name="Google Shape;258;p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8890" y="3896360"/>
            <a:ext cx="936625" cy="936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0"/>
          <p:cNvSpPr/>
          <p:nvPr/>
        </p:nvSpPr>
        <p:spPr>
          <a:xfrm>
            <a:off x="1" y="605341"/>
            <a:ext cx="8715374" cy="37598"/>
          </a:xfrm>
          <a:custGeom>
            <a:rect b="b" l="l" r="r" t="t"/>
            <a:pathLst>
              <a:path extrusionOk="0" h="93617" w="11620499">
                <a:moveTo>
                  <a:pt x="0" y="12030"/>
                </a:moveTo>
                <a:lnTo>
                  <a:pt x="6095999" y="12030"/>
                </a:lnTo>
                <a:lnTo>
                  <a:pt x="6095999" y="88230"/>
                </a:lnTo>
                <a:lnTo>
                  <a:pt x="0" y="88230"/>
                </a:lnTo>
                <a:close/>
                <a:moveTo>
                  <a:pt x="11561217" y="12028"/>
                </a:moveTo>
                <a:lnTo>
                  <a:pt x="11620499" y="12028"/>
                </a:lnTo>
                <a:lnTo>
                  <a:pt x="11620499" y="76201"/>
                </a:lnTo>
                <a:lnTo>
                  <a:pt x="11561217" y="76201"/>
                </a:lnTo>
                <a:close/>
                <a:moveTo>
                  <a:pt x="10599192" y="12028"/>
                </a:moveTo>
                <a:lnTo>
                  <a:pt x="10658474" y="12028"/>
                </a:lnTo>
                <a:lnTo>
                  <a:pt x="10658474" y="76201"/>
                </a:lnTo>
                <a:lnTo>
                  <a:pt x="10599192" y="76201"/>
                </a:lnTo>
                <a:close/>
                <a:moveTo>
                  <a:pt x="7208204" y="6641"/>
                </a:moveTo>
                <a:lnTo>
                  <a:pt x="7647464" y="6641"/>
                </a:lnTo>
                <a:lnTo>
                  <a:pt x="7647464" y="93617"/>
                </a:lnTo>
                <a:lnTo>
                  <a:pt x="7208204" y="93617"/>
                </a:lnTo>
                <a:close/>
                <a:moveTo>
                  <a:pt x="7961788" y="1254"/>
                </a:moveTo>
                <a:lnTo>
                  <a:pt x="8334373" y="1254"/>
                </a:lnTo>
                <a:lnTo>
                  <a:pt x="8334373" y="76202"/>
                </a:lnTo>
                <a:lnTo>
                  <a:pt x="7961788" y="76202"/>
                </a:lnTo>
                <a:close/>
                <a:moveTo>
                  <a:pt x="6285389" y="1253"/>
                </a:moveTo>
                <a:lnTo>
                  <a:pt x="6724649" y="1253"/>
                </a:lnTo>
                <a:lnTo>
                  <a:pt x="6724649" y="88229"/>
                </a:lnTo>
                <a:lnTo>
                  <a:pt x="6285389" y="88229"/>
                </a:lnTo>
                <a:close/>
                <a:moveTo>
                  <a:pt x="9748836" y="0"/>
                </a:moveTo>
                <a:lnTo>
                  <a:pt x="9901236" y="0"/>
                </a:lnTo>
                <a:lnTo>
                  <a:pt x="9901236" y="76201"/>
                </a:lnTo>
                <a:lnTo>
                  <a:pt x="9748836" y="76201"/>
                </a:lnTo>
                <a:close/>
                <a:moveTo>
                  <a:pt x="8946354" y="0"/>
                </a:moveTo>
                <a:lnTo>
                  <a:pt x="9098754" y="0"/>
                </a:lnTo>
                <a:lnTo>
                  <a:pt x="9098754" y="76201"/>
                </a:lnTo>
                <a:lnTo>
                  <a:pt x="8946354" y="76201"/>
                </a:lnTo>
                <a:close/>
              </a:path>
            </a:pathLst>
          </a:custGeom>
          <a:solidFill>
            <a:srgbClr val="C14524"/>
          </a:solidFill>
          <a:ln cap="flat" cmpd="sng" w="25400">
            <a:solidFill>
              <a:srgbClr val="C145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5422" y="45371"/>
            <a:ext cx="819906" cy="81990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0"/>
          <p:cNvSpPr txBox="1"/>
          <p:nvPr/>
        </p:nvSpPr>
        <p:spPr>
          <a:xfrm>
            <a:off x="1090295" y="1279525"/>
            <a:ext cx="6941185" cy="2500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27051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Цель проекта внедрения интеграционной шины:</a:t>
            </a:r>
            <a:endParaRPr/>
          </a:p>
          <a:p>
            <a:pPr indent="27051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2F559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1" marL="1714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1" i="0" lang="ru-RU" sz="1400" u="none" cap="none" strike="noStrike">
                <a:solidFill>
                  <a:srgbClr val="2F5597"/>
                </a:solidFill>
                <a:latin typeface="Noto Sans"/>
                <a:ea typeface="Noto Sans"/>
                <a:cs typeface="Noto Sans"/>
                <a:sym typeface="Noto Sans"/>
              </a:rPr>
              <a:t>Организация централизованного управления потоками данных;</a:t>
            </a:r>
            <a:endParaRPr/>
          </a:p>
          <a:p>
            <a:pPr indent="-171450" lvl="1" marL="1714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1" i="0" lang="ru-RU" sz="1400" u="none" cap="none" strike="noStrike">
                <a:solidFill>
                  <a:srgbClr val="2F5597"/>
                </a:solidFill>
                <a:latin typeface="Noto Sans"/>
                <a:ea typeface="Noto Sans"/>
                <a:cs typeface="Noto Sans"/>
                <a:sym typeface="Noto Sans"/>
              </a:rPr>
              <a:t>Стандартизация существующих обменов; </a:t>
            </a:r>
            <a:endParaRPr/>
          </a:p>
          <a:p>
            <a:pPr indent="-171450" lvl="1" marL="1714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1" i="0" lang="ru-RU" sz="1400" u="none" cap="none" strike="noStrike">
                <a:solidFill>
                  <a:srgbClr val="2F5597"/>
                </a:solidFill>
                <a:latin typeface="Noto Sans"/>
                <a:ea typeface="Noto Sans"/>
                <a:cs typeface="Noto Sans"/>
                <a:sym typeface="Noto Sans"/>
              </a:rPr>
              <a:t>Настройка контроля процессов обмена через единый интерфейс; </a:t>
            </a:r>
            <a:endParaRPr/>
          </a:p>
          <a:p>
            <a:pPr indent="-171450" lvl="1" marL="1714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1" i="0" lang="ru-RU" sz="1400" u="none" cap="none" strike="noStrike">
                <a:solidFill>
                  <a:srgbClr val="2F5597"/>
                </a:solidFill>
                <a:latin typeface="Noto Sans"/>
                <a:ea typeface="Noto Sans"/>
                <a:cs typeface="Noto Sans"/>
                <a:sym typeface="Noto Sans"/>
              </a:rPr>
              <a:t>Передача сообщений в режиме «реального времени»; </a:t>
            </a:r>
            <a:endParaRPr/>
          </a:p>
          <a:p>
            <a:pPr indent="-171450" lvl="1" marL="1714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1" i="0" lang="ru-RU" sz="1400" u="none" cap="none" strike="noStrike">
                <a:solidFill>
                  <a:srgbClr val="2F5597"/>
                </a:solidFill>
                <a:latin typeface="Noto Sans"/>
                <a:ea typeface="Noto Sans"/>
                <a:cs typeface="Noto Sans"/>
                <a:sym typeface="Noto Sans"/>
              </a:rPr>
              <a:t>Уменьшение трудозатрат при разработке новых обменов; </a:t>
            </a:r>
            <a:endParaRPr/>
          </a:p>
        </p:txBody>
      </p:sp>
      <p:sp>
        <p:nvSpPr>
          <p:cNvPr id="262" name="Google Shape;262;p1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"/>
          <p:cNvSpPr/>
          <p:nvPr/>
        </p:nvSpPr>
        <p:spPr>
          <a:xfrm>
            <a:off x="1614488" y="1369219"/>
            <a:ext cx="5915025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68" name="Google Shape;268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2915" y="1061720"/>
            <a:ext cx="4282440" cy="302069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1"/>
          <p:cNvSpPr txBox="1"/>
          <p:nvPr/>
        </p:nvSpPr>
        <p:spPr>
          <a:xfrm>
            <a:off x="0" y="-63500"/>
            <a:ext cx="8242300" cy="706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Схема «точка-точка» </a:t>
            </a:r>
            <a:br>
              <a:rPr b="1" i="0" lang="ru-RU" sz="2000" u="none" cap="none" strike="noStrike">
                <a:solidFill>
                  <a:srgbClr val="2F559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ru-RU" sz="2000" u="none" cap="none" strike="noStrike">
                <a:solidFill>
                  <a:srgbClr val="2F5597"/>
                </a:solidFill>
                <a:latin typeface="Montserrat"/>
                <a:ea typeface="Montserrat"/>
                <a:cs typeface="Montserrat"/>
                <a:sym typeface="Montserrat"/>
              </a:rPr>
              <a:t>простейший вид интеграции со своими проблемами</a:t>
            </a:r>
            <a:endParaRPr b="1" i="0" sz="2400" u="none" cap="none" strike="noStrike">
              <a:solidFill>
                <a:srgbClr val="F1A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1"/>
          <p:cNvSpPr/>
          <p:nvPr/>
        </p:nvSpPr>
        <p:spPr>
          <a:xfrm>
            <a:off x="5111115" y="1674495"/>
            <a:ext cx="3832860" cy="265303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-171450" lvl="1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Noto Sans Symbols"/>
              <a:buChar char="✔"/>
            </a:pPr>
            <a:r>
              <a:rPr b="1" i="0" lang="ru-RU" sz="1400" u="none" cap="none" strike="noStrike">
                <a:solidFill>
                  <a:srgbClr val="2F5597"/>
                </a:solidFill>
                <a:latin typeface="Noto Sans"/>
                <a:ea typeface="Noto Sans"/>
                <a:cs typeface="Noto Sans"/>
                <a:sym typeface="Noto Sans"/>
              </a:rPr>
              <a:t>Нестабильность работы</a:t>
            </a:r>
            <a:endParaRPr/>
          </a:p>
          <a:p>
            <a:pPr indent="-171450" lvl="1" marL="1714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Noto Sans Symbols"/>
              <a:buChar char="✔"/>
            </a:pPr>
            <a:r>
              <a:rPr b="1" i="0" lang="ru-RU" sz="1400" u="none" cap="none" strike="noStrike">
                <a:solidFill>
                  <a:srgbClr val="2F5597"/>
                </a:solidFill>
                <a:latin typeface="Noto Sans"/>
                <a:ea typeface="Noto Sans"/>
                <a:cs typeface="Noto Sans"/>
                <a:sym typeface="Noto Sans"/>
              </a:rPr>
              <a:t>Высокая трудоёмкость поддержки</a:t>
            </a:r>
            <a:endParaRPr/>
          </a:p>
          <a:p>
            <a:pPr indent="-171450" lvl="1" marL="1714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Noto Sans Symbols"/>
              <a:buChar char="✔"/>
            </a:pPr>
            <a:r>
              <a:rPr b="1" i="0" lang="ru-RU" sz="1400" u="none" cap="none" strike="noStrike">
                <a:solidFill>
                  <a:srgbClr val="2F5597"/>
                </a:solidFill>
                <a:latin typeface="Noto Sans"/>
                <a:ea typeface="Noto Sans"/>
                <a:cs typeface="Noto Sans"/>
                <a:sym typeface="Noto Sans"/>
              </a:rPr>
              <a:t>Отсутствие единого стандарта данных</a:t>
            </a:r>
            <a:endParaRPr/>
          </a:p>
          <a:p>
            <a:pPr indent="-171450" lvl="1" marL="1714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Noto Sans Symbols"/>
              <a:buChar char="✔"/>
            </a:pPr>
            <a:r>
              <a:rPr b="1" i="0" lang="ru-RU" sz="1400" u="none" cap="none" strike="noStrike">
                <a:solidFill>
                  <a:srgbClr val="2F5597"/>
                </a:solidFill>
                <a:latin typeface="Noto Sans"/>
                <a:ea typeface="Noto Sans"/>
                <a:cs typeface="Noto Sans"/>
                <a:sym typeface="Noto Sans"/>
              </a:rPr>
              <a:t>Сложность в понимании местонахождения и статуса сообщений в момент времени</a:t>
            </a:r>
            <a:endParaRPr/>
          </a:p>
          <a:p>
            <a:pPr indent="-171450" lvl="1" marL="1714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Noto Sans Symbols"/>
              <a:buChar char="✔"/>
            </a:pPr>
            <a:r>
              <a:rPr b="1" i="0" lang="ru-RU" sz="1400" u="none" cap="none" strike="noStrike">
                <a:solidFill>
                  <a:srgbClr val="2F5597"/>
                </a:solidFill>
                <a:latin typeface="Noto Sans"/>
                <a:ea typeface="Noto Sans"/>
                <a:cs typeface="Noto Sans"/>
                <a:sym typeface="Noto Sans"/>
              </a:rPr>
              <a:t>Рассинхронизация НСИ</a:t>
            </a:r>
            <a:endParaRPr/>
          </a:p>
          <a:p>
            <a:pPr indent="-171450" lvl="1" marL="1714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Noto Sans Symbols"/>
              <a:buChar char="✔"/>
            </a:pPr>
            <a:r>
              <a:rPr b="1" i="0" lang="ru-RU" sz="1400" u="none" cap="none" strike="noStrike">
                <a:solidFill>
                  <a:srgbClr val="2F5597"/>
                </a:solidFill>
                <a:latin typeface="Noto Sans"/>
                <a:ea typeface="Noto Sans"/>
                <a:cs typeface="Noto Sans"/>
                <a:sym typeface="Noto Sans"/>
              </a:rPr>
              <a:t>Сложно масштабировать</a:t>
            </a:r>
            <a:endParaRPr/>
          </a:p>
        </p:txBody>
      </p:sp>
      <p:sp>
        <p:nvSpPr>
          <p:cNvPr id="271" name="Google Shape;271;p11"/>
          <p:cNvSpPr/>
          <p:nvPr/>
        </p:nvSpPr>
        <p:spPr>
          <a:xfrm>
            <a:off x="1" y="605341"/>
            <a:ext cx="8715374" cy="37598"/>
          </a:xfrm>
          <a:custGeom>
            <a:rect b="b" l="l" r="r" t="t"/>
            <a:pathLst>
              <a:path extrusionOk="0" h="93617" w="11620499">
                <a:moveTo>
                  <a:pt x="0" y="12030"/>
                </a:moveTo>
                <a:lnTo>
                  <a:pt x="6095999" y="12030"/>
                </a:lnTo>
                <a:lnTo>
                  <a:pt x="6095999" y="88230"/>
                </a:lnTo>
                <a:lnTo>
                  <a:pt x="0" y="88230"/>
                </a:lnTo>
                <a:close/>
                <a:moveTo>
                  <a:pt x="11561217" y="12028"/>
                </a:moveTo>
                <a:lnTo>
                  <a:pt x="11620499" y="12028"/>
                </a:lnTo>
                <a:lnTo>
                  <a:pt x="11620499" y="76201"/>
                </a:lnTo>
                <a:lnTo>
                  <a:pt x="11561217" y="76201"/>
                </a:lnTo>
                <a:close/>
                <a:moveTo>
                  <a:pt x="10599192" y="12028"/>
                </a:moveTo>
                <a:lnTo>
                  <a:pt x="10658474" y="12028"/>
                </a:lnTo>
                <a:lnTo>
                  <a:pt x="10658474" y="76201"/>
                </a:lnTo>
                <a:lnTo>
                  <a:pt x="10599192" y="76201"/>
                </a:lnTo>
                <a:close/>
                <a:moveTo>
                  <a:pt x="7208204" y="6641"/>
                </a:moveTo>
                <a:lnTo>
                  <a:pt x="7647464" y="6641"/>
                </a:lnTo>
                <a:lnTo>
                  <a:pt x="7647464" y="93617"/>
                </a:lnTo>
                <a:lnTo>
                  <a:pt x="7208204" y="93617"/>
                </a:lnTo>
                <a:close/>
                <a:moveTo>
                  <a:pt x="7961788" y="1254"/>
                </a:moveTo>
                <a:lnTo>
                  <a:pt x="8334373" y="1254"/>
                </a:lnTo>
                <a:lnTo>
                  <a:pt x="8334373" y="76202"/>
                </a:lnTo>
                <a:lnTo>
                  <a:pt x="7961788" y="76202"/>
                </a:lnTo>
                <a:close/>
                <a:moveTo>
                  <a:pt x="6285389" y="1253"/>
                </a:moveTo>
                <a:lnTo>
                  <a:pt x="6724649" y="1253"/>
                </a:lnTo>
                <a:lnTo>
                  <a:pt x="6724649" y="88229"/>
                </a:lnTo>
                <a:lnTo>
                  <a:pt x="6285389" y="88229"/>
                </a:lnTo>
                <a:close/>
                <a:moveTo>
                  <a:pt x="9748836" y="0"/>
                </a:moveTo>
                <a:lnTo>
                  <a:pt x="9901236" y="0"/>
                </a:lnTo>
                <a:lnTo>
                  <a:pt x="9901236" y="76201"/>
                </a:lnTo>
                <a:lnTo>
                  <a:pt x="9748836" y="76201"/>
                </a:lnTo>
                <a:close/>
                <a:moveTo>
                  <a:pt x="8946354" y="0"/>
                </a:moveTo>
                <a:lnTo>
                  <a:pt x="9098754" y="0"/>
                </a:lnTo>
                <a:lnTo>
                  <a:pt x="9098754" y="76201"/>
                </a:lnTo>
                <a:lnTo>
                  <a:pt x="8946354" y="76201"/>
                </a:lnTo>
                <a:close/>
              </a:path>
            </a:pathLst>
          </a:custGeom>
          <a:solidFill>
            <a:srgbClr val="C14524"/>
          </a:solidFill>
          <a:ln cap="flat" cmpd="sng" w="25400">
            <a:solidFill>
              <a:srgbClr val="C145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5422" y="45371"/>
            <a:ext cx="819906" cy="81990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"/>
          <p:cNvSpPr/>
          <p:nvPr/>
        </p:nvSpPr>
        <p:spPr>
          <a:xfrm>
            <a:off x="43815" y="-1905"/>
            <a:ext cx="7639050" cy="645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«1C:ШИНА»</a:t>
            </a:r>
            <a:r>
              <a:rPr b="1" i="0" lang="ru-RU" sz="1800" u="none" cap="none" strike="noStrike">
                <a:solidFill>
                  <a:srgbClr val="2F5597"/>
                </a:solidFill>
                <a:latin typeface="Montserrat"/>
                <a:ea typeface="Montserrat"/>
                <a:cs typeface="Montserrat"/>
                <a:sym typeface="Montserrat"/>
              </a:rPr>
              <a:t> - программный продукт для организации интегрирующей среды;</a:t>
            </a:r>
            <a:endParaRPr/>
          </a:p>
        </p:txBody>
      </p:sp>
      <p:sp>
        <p:nvSpPr>
          <p:cNvPr id="279" name="Google Shape;279;p12"/>
          <p:cNvSpPr/>
          <p:nvPr/>
        </p:nvSpPr>
        <p:spPr>
          <a:xfrm>
            <a:off x="1" y="605341"/>
            <a:ext cx="8715374" cy="37598"/>
          </a:xfrm>
          <a:custGeom>
            <a:rect b="b" l="l" r="r" t="t"/>
            <a:pathLst>
              <a:path extrusionOk="0" h="93617" w="11620499">
                <a:moveTo>
                  <a:pt x="0" y="12030"/>
                </a:moveTo>
                <a:lnTo>
                  <a:pt x="6095999" y="12030"/>
                </a:lnTo>
                <a:lnTo>
                  <a:pt x="6095999" y="88230"/>
                </a:lnTo>
                <a:lnTo>
                  <a:pt x="0" y="88230"/>
                </a:lnTo>
                <a:close/>
                <a:moveTo>
                  <a:pt x="11561217" y="12028"/>
                </a:moveTo>
                <a:lnTo>
                  <a:pt x="11620499" y="12028"/>
                </a:lnTo>
                <a:lnTo>
                  <a:pt x="11620499" y="76201"/>
                </a:lnTo>
                <a:lnTo>
                  <a:pt x="11561217" y="76201"/>
                </a:lnTo>
                <a:close/>
                <a:moveTo>
                  <a:pt x="10599192" y="12028"/>
                </a:moveTo>
                <a:lnTo>
                  <a:pt x="10658474" y="12028"/>
                </a:lnTo>
                <a:lnTo>
                  <a:pt x="10658474" y="76201"/>
                </a:lnTo>
                <a:lnTo>
                  <a:pt x="10599192" y="76201"/>
                </a:lnTo>
                <a:close/>
                <a:moveTo>
                  <a:pt x="7208204" y="6641"/>
                </a:moveTo>
                <a:lnTo>
                  <a:pt x="7647464" y="6641"/>
                </a:lnTo>
                <a:lnTo>
                  <a:pt x="7647464" y="93617"/>
                </a:lnTo>
                <a:lnTo>
                  <a:pt x="7208204" y="93617"/>
                </a:lnTo>
                <a:close/>
                <a:moveTo>
                  <a:pt x="7961788" y="1254"/>
                </a:moveTo>
                <a:lnTo>
                  <a:pt x="8334373" y="1254"/>
                </a:lnTo>
                <a:lnTo>
                  <a:pt x="8334373" y="76202"/>
                </a:lnTo>
                <a:lnTo>
                  <a:pt x="7961788" y="76202"/>
                </a:lnTo>
                <a:close/>
                <a:moveTo>
                  <a:pt x="6285389" y="1253"/>
                </a:moveTo>
                <a:lnTo>
                  <a:pt x="6724649" y="1253"/>
                </a:lnTo>
                <a:lnTo>
                  <a:pt x="6724649" y="88229"/>
                </a:lnTo>
                <a:lnTo>
                  <a:pt x="6285389" y="88229"/>
                </a:lnTo>
                <a:close/>
                <a:moveTo>
                  <a:pt x="9748836" y="0"/>
                </a:moveTo>
                <a:lnTo>
                  <a:pt x="9901236" y="0"/>
                </a:lnTo>
                <a:lnTo>
                  <a:pt x="9901236" y="76201"/>
                </a:lnTo>
                <a:lnTo>
                  <a:pt x="9748836" y="76201"/>
                </a:lnTo>
                <a:close/>
                <a:moveTo>
                  <a:pt x="8946354" y="0"/>
                </a:moveTo>
                <a:lnTo>
                  <a:pt x="9098754" y="0"/>
                </a:lnTo>
                <a:lnTo>
                  <a:pt x="9098754" y="76201"/>
                </a:lnTo>
                <a:lnTo>
                  <a:pt x="8946354" y="76201"/>
                </a:lnTo>
                <a:close/>
              </a:path>
            </a:pathLst>
          </a:custGeom>
          <a:solidFill>
            <a:srgbClr val="C14524"/>
          </a:solidFill>
          <a:ln cap="flat" cmpd="sng" w="25400">
            <a:solidFill>
              <a:srgbClr val="C145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5422" y="45371"/>
            <a:ext cx="819906" cy="819906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2"/>
          <p:cNvSpPr/>
          <p:nvPr/>
        </p:nvSpPr>
        <p:spPr>
          <a:xfrm>
            <a:off x="1643380" y="1077595"/>
            <a:ext cx="1544955" cy="66929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1С:БГУ</a:t>
            </a:r>
            <a:endParaRPr/>
          </a:p>
        </p:txBody>
      </p:sp>
      <p:sp>
        <p:nvSpPr>
          <p:cNvPr id="282" name="Google Shape;282;p12"/>
          <p:cNvSpPr/>
          <p:nvPr/>
        </p:nvSpPr>
        <p:spPr>
          <a:xfrm>
            <a:off x="3427095" y="3405505"/>
            <a:ext cx="1544955" cy="66929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1С:Университет</a:t>
            </a:r>
            <a:endParaRPr/>
          </a:p>
        </p:txBody>
      </p:sp>
      <p:sp>
        <p:nvSpPr>
          <p:cNvPr id="283" name="Google Shape;283;p12"/>
          <p:cNvSpPr/>
          <p:nvPr/>
        </p:nvSpPr>
        <p:spPr>
          <a:xfrm>
            <a:off x="696595" y="3018790"/>
            <a:ext cx="1544955" cy="66929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1С:Кампус</a:t>
            </a:r>
            <a:endParaRPr/>
          </a:p>
        </p:txBody>
      </p:sp>
      <p:sp>
        <p:nvSpPr>
          <p:cNvPr id="284" name="Google Shape;284;p12"/>
          <p:cNvSpPr/>
          <p:nvPr/>
        </p:nvSpPr>
        <p:spPr>
          <a:xfrm>
            <a:off x="4584065" y="4185285"/>
            <a:ext cx="1544955" cy="66929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1С:Документооборот</a:t>
            </a:r>
            <a:endParaRPr/>
          </a:p>
        </p:txBody>
      </p:sp>
      <p:sp>
        <p:nvSpPr>
          <p:cNvPr id="285" name="Google Shape;285;p12"/>
          <p:cNvSpPr/>
          <p:nvPr/>
        </p:nvSpPr>
        <p:spPr>
          <a:xfrm>
            <a:off x="6760210" y="1790700"/>
            <a:ext cx="1544955" cy="66929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1С:ЗКГУ</a:t>
            </a:r>
            <a:endParaRPr/>
          </a:p>
        </p:txBody>
      </p:sp>
      <p:sp>
        <p:nvSpPr>
          <p:cNvPr id="286" name="Google Shape;286;p12"/>
          <p:cNvSpPr/>
          <p:nvPr/>
        </p:nvSpPr>
        <p:spPr>
          <a:xfrm>
            <a:off x="5142865" y="924560"/>
            <a:ext cx="1544955" cy="66929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Личный кабинет</a:t>
            </a:r>
            <a:endParaRPr/>
          </a:p>
        </p:txBody>
      </p:sp>
      <p:sp>
        <p:nvSpPr>
          <p:cNvPr id="287" name="Google Shape;287;p12"/>
          <p:cNvSpPr/>
          <p:nvPr/>
        </p:nvSpPr>
        <p:spPr>
          <a:xfrm>
            <a:off x="6974205" y="3816350"/>
            <a:ext cx="1544955" cy="66929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</a:t>
            </a:r>
            <a:endParaRPr/>
          </a:p>
        </p:txBody>
      </p:sp>
      <p:cxnSp>
        <p:nvCxnSpPr>
          <p:cNvPr id="288" name="Google Shape;288;p12"/>
          <p:cNvCxnSpPr>
            <a:stCxn id="281" idx="2"/>
            <a:endCxn id="283" idx="0"/>
          </p:cNvCxnSpPr>
          <p:nvPr/>
        </p:nvCxnSpPr>
        <p:spPr>
          <a:xfrm rot="5400000">
            <a:off x="1306458" y="1909485"/>
            <a:ext cx="1272000" cy="946800"/>
          </a:xfrm>
          <a:prstGeom prst="curvedConnector3">
            <a:avLst>
              <a:gd fmla="val 50021" name="adj1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89" name="Google Shape;289;p12"/>
          <p:cNvSpPr/>
          <p:nvPr/>
        </p:nvSpPr>
        <p:spPr>
          <a:xfrm>
            <a:off x="1838325" y="2110105"/>
            <a:ext cx="948690" cy="507365"/>
          </a:xfrm>
          <a:prstGeom prst="ellipse">
            <a:avLst/>
          </a:prstGeom>
          <a:solidFill>
            <a:srgbClr val="C4E0B2"/>
          </a:solidFill>
          <a:ln cap="flat" cmpd="sng" w="2540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900" u="none" cap="none" strike="noStrike">
                <a:solidFill>
                  <a:srgbClr val="C00000"/>
                </a:solidFill>
                <a:latin typeface="Noto Sans"/>
                <a:ea typeface="Noto Sans"/>
                <a:cs typeface="Noto Sans"/>
                <a:sym typeface="Noto Sans"/>
              </a:rPr>
              <a:t>План обмена</a:t>
            </a:r>
            <a:endParaRPr/>
          </a:p>
        </p:txBody>
      </p:sp>
      <p:cxnSp>
        <p:nvCxnSpPr>
          <p:cNvPr id="290" name="Google Shape;290;p12"/>
          <p:cNvCxnSpPr>
            <a:stCxn id="282" idx="0"/>
            <a:endCxn id="281" idx="3"/>
          </p:cNvCxnSpPr>
          <p:nvPr/>
        </p:nvCxnSpPr>
        <p:spPr>
          <a:xfrm flipH="1" rot="5400000">
            <a:off x="2697323" y="1903255"/>
            <a:ext cx="1993200" cy="1011300"/>
          </a:xfrm>
          <a:prstGeom prst="curvedConnector2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91" name="Google Shape;291;p12"/>
          <p:cNvCxnSpPr>
            <a:stCxn id="285" idx="2"/>
            <a:endCxn id="284" idx="3"/>
          </p:cNvCxnSpPr>
          <p:nvPr/>
        </p:nvCxnSpPr>
        <p:spPr>
          <a:xfrm rot="5400000">
            <a:off x="5800938" y="2788040"/>
            <a:ext cx="2059800" cy="1403700"/>
          </a:xfrm>
          <a:prstGeom prst="curvedConnector2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92" name="Google Shape;292;p12"/>
          <p:cNvCxnSpPr/>
          <p:nvPr/>
        </p:nvCxnSpPr>
        <p:spPr>
          <a:xfrm flipH="1">
            <a:off x="4972075" y="2292985"/>
            <a:ext cx="1851000" cy="1243200"/>
          </a:xfrm>
          <a:prstGeom prst="curvedConnector3">
            <a:avLst>
              <a:gd fmla="val 49984" name="adj1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93" name="Google Shape;293;p12"/>
          <p:cNvCxnSpPr/>
          <p:nvPr/>
        </p:nvCxnSpPr>
        <p:spPr>
          <a:xfrm rot="-5400000">
            <a:off x="4099050" y="1974205"/>
            <a:ext cx="1809000" cy="1015500"/>
          </a:xfrm>
          <a:prstGeom prst="curvedConnector3">
            <a:avLst>
              <a:gd fmla="val 49985" name="adj1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94" name="Google Shape;294;p12"/>
          <p:cNvSpPr/>
          <p:nvPr/>
        </p:nvSpPr>
        <p:spPr>
          <a:xfrm>
            <a:off x="3575050" y="1746885"/>
            <a:ext cx="948690" cy="507365"/>
          </a:xfrm>
          <a:prstGeom prst="ellipse">
            <a:avLst/>
          </a:prstGeom>
          <a:solidFill>
            <a:srgbClr val="DDEAF6"/>
          </a:solidFill>
          <a:ln cap="flat" cmpd="sng" w="2540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900" u="none" cap="none" strike="noStrike">
                <a:solidFill>
                  <a:srgbClr val="C00000"/>
                </a:solidFill>
                <a:latin typeface="Noto Sans"/>
                <a:ea typeface="Noto Sans"/>
                <a:cs typeface="Noto Sans"/>
                <a:sym typeface="Noto Sans"/>
              </a:rPr>
              <a:t>COM</a:t>
            </a:r>
            <a:endParaRPr/>
          </a:p>
        </p:txBody>
      </p:sp>
      <p:cxnSp>
        <p:nvCxnSpPr>
          <p:cNvPr id="295" name="Google Shape;295;p12"/>
          <p:cNvCxnSpPr>
            <a:stCxn id="285" idx="1"/>
          </p:cNvCxnSpPr>
          <p:nvPr/>
        </p:nvCxnSpPr>
        <p:spPr>
          <a:xfrm rot="10800000">
            <a:off x="3194710" y="1194445"/>
            <a:ext cx="3565500" cy="930900"/>
          </a:xfrm>
          <a:prstGeom prst="curvedConnector3">
            <a:avLst>
              <a:gd fmla="val 50009" name="adj1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96" name="Google Shape;296;p12"/>
          <p:cNvSpPr/>
          <p:nvPr/>
        </p:nvSpPr>
        <p:spPr>
          <a:xfrm>
            <a:off x="3978910" y="1073150"/>
            <a:ext cx="993140" cy="500380"/>
          </a:xfrm>
          <a:prstGeom prst="ellipse">
            <a:avLst/>
          </a:prstGeom>
          <a:solidFill>
            <a:srgbClr val="FFF2CC"/>
          </a:solidFill>
          <a:ln cap="flat" cmpd="sng" w="2540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900" u="none" cap="none" strike="noStrike">
                <a:solidFill>
                  <a:srgbClr val="C00000"/>
                </a:solidFill>
                <a:latin typeface="Noto Sans"/>
                <a:ea typeface="Noto Sans"/>
                <a:cs typeface="Noto Sans"/>
                <a:sym typeface="Noto Sans"/>
              </a:rPr>
              <a:t>Ручной</a:t>
            </a:r>
            <a:endParaRPr/>
          </a:p>
        </p:txBody>
      </p:sp>
      <p:sp>
        <p:nvSpPr>
          <p:cNvPr id="297" name="Google Shape;297;p12"/>
          <p:cNvSpPr/>
          <p:nvPr/>
        </p:nvSpPr>
        <p:spPr>
          <a:xfrm>
            <a:off x="6687820" y="2966720"/>
            <a:ext cx="993140" cy="500380"/>
          </a:xfrm>
          <a:prstGeom prst="ellipse">
            <a:avLst/>
          </a:prstGeom>
          <a:solidFill>
            <a:srgbClr val="FFF2CC"/>
          </a:solidFill>
          <a:ln cap="flat" cmpd="sng" w="2540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900" u="none" cap="none" strike="noStrike">
                <a:solidFill>
                  <a:srgbClr val="C00000"/>
                </a:solidFill>
                <a:latin typeface="Noto Sans"/>
                <a:ea typeface="Noto Sans"/>
                <a:cs typeface="Noto Sans"/>
                <a:sym typeface="Noto Sans"/>
              </a:rPr>
              <a:t>Ручной</a:t>
            </a:r>
            <a:endParaRPr/>
          </a:p>
        </p:txBody>
      </p:sp>
      <p:sp>
        <p:nvSpPr>
          <p:cNvPr id="298" name="Google Shape;298;p12"/>
          <p:cNvSpPr/>
          <p:nvPr/>
        </p:nvSpPr>
        <p:spPr>
          <a:xfrm>
            <a:off x="4299585" y="2498725"/>
            <a:ext cx="993140" cy="500380"/>
          </a:xfrm>
          <a:prstGeom prst="ellipse">
            <a:avLst/>
          </a:prstGeom>
          <a:solidFill>
            <a:srgbClr val="F4B081"/>
          </a:solidFill>
          <a:ln cap="flat" cmpd="sng" w="2540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900" u="none" cap="none" strike="noStrike">
                <a:solidFill>
                  <a:srgbClr val="C00000"/>
                </a:solidFill>
                <a:latin typeface="Noto Sans"/>
                <a:ea typeface="Noto Sans"/>
                <a:cs typeface="Noto Sans"/>
                <a:sym typeface="Noto Sans"/>
              </a:rPr>
              <a:t>XML</a:t>
            </a:r>
            <a:endParaRPr/>
          </a:p>
        </p:txBody>
      </p:sp>
      <p:sp>
        <p:nvSpPr>
          <p:cNvPr id="299" name="Google Shape;299;p12"/>
          <p:cNvSpPr/>
          <p:nvPr/>
        </p:nvSpPr>
        <p:spPr>
          <a:xfrm>
            <a:off x="5194300" y="1746885"/>
            <a:ext cx="993140" cy="500380"/>
          </a:xfrm>
          <a:prstGeom prst="ellipse">
            <a:avLst/>
          </a:prstGeom>
          <a:solidFill>
            <a:srgbClr val="9CC2E5"/>
          </a:solidFill>
          <a:ln cap="flat" cmpd="sng" w="2540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900" u="none" cap="none" strike="noStrike">
                <a:solidFill>
                  <a:srgbClr val="C00000"/>
                </a:solidFill>
                <a:latin typeface="Noto Sans"/>
                <a:ea typeface="Noto Sans"/>
                <a:cs typeface="Noto Sans"/>
                <a:sym typeface="Noto Sans"/>
              </a:rPr>
              <a:t>WEB</a:t>
            </a:r>
            <a:endParaRPr/>
          </a:p>
        </p:txBody>
      </p:sp>
      <p:cxnSp>
        <p:nvCxnSpPr>
          <p:cNvPr id="300" name="Google Shape;300;p12"/>
          <p:cNvCxnSpPr>
            <a:stCxn id="282" idx="1"/>
            <a:endCxn id="283" idx="3"/>
          </p:cNvCxnSpPr>
          <p:nvPr/>
        </p:nvCxnSpPr>
        <p:spPr>
          <a:xfrm rot="10800000">
            <a:off x="2241495" y="3353450"/>
            <a:ext cx="1185600" cy="386700"/>
          </a:xfrm>
          <a:prstGeom prst="curvedConnector3">
            <a:avLst>
              <a:gd fmla="val 49971" name="adj1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01" name="Google Shape;301;p12"/>
          <p:cNvSpPr/>
          <p:nvPr/>
        </p:nvSpPr>
        <p:spPr>
          <a:xfrm>
            <a:off x="2329180" y="3308985"/>
            <a:ext cx="948690" cy="507365"/>
          </a:xfrm>
          <a:prstGeom prst="ellipse">
            <a:avLst/>
          </a:prstGeom>
          <a:solidFill>
            <a:srgbClr val="DDEAF6"/>
          </a:solidFill>
          <a:ln cap="flat" cmpd="sng" w="2540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900" u="none" cap="none" strike="noStrike">
                <a:solidFill>
                  <a:srgbClr val="C00000"/>
                </a:solidFill>
                <a:latin typeface="Noto Sans"/>
                <a:ea typeface="Noto Sans"/>
                <a:cs typeface="Noto Sans"/>
                <a:sym typeface="Noto Sans"/>
              </a:rPr>
              <a:t>COM</a:t>
            </a:r>
            <a:endParaRPr/>
          </a:p>
        </p:txBody>
      </p:sp>
      <p:cxnSp>
        <p:nvCxnSpPr>
          <p:cNvPr id="302" name="Google Shape;302;p12"/>
          <p:cNvCxnSpPr>
            <a:endCxn id="287" idx="1"/>
          </p:cNvCxnSpPr>
          <p:nvPr/>
        </p:nvCxnSpPr>
        <p:spPr>
          <a:xfrm>
            <a:off x="4915605" y="3703395"/>
            <a:ext cx="2058600" cy="447600"/>
          </a:xfrm>
          <a:prstGeom prst="curvedConnector3">
            <a:avLst>
              <a:gd fmla="val 50029" name="adj1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03" name="Google Shape;303;p12"/>
          <p:cNvCxnSpPr/>
          <p:nvPr/>
        </p:nvCxnSpPr>
        <p:spPr>
          <a:xfrm flipH="1" rot="-5400000">
            <a:off x="7380090" y="2886590"/>
            <a:ext cx="1346100" cy="492900"/>
          </a:xfrm>
          <a:prstGeom prst="curvedConnector3">
            <a:avLst>
              <a:gd fmla="val 50051" name="adj1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04" name="Google Shape;304;p12"/>
          <p:cNvSpPr/>
          <p:nvPr/>
        </p:nvSpPr>
        <p:spPr>
          <a:xfrm>
            <a:off x="5401310" y="3572510"/>
            <a:ext cx="993140" cy="500380"/>
          </a:xfrm>
          <a:prstGeom prst="ellipse">
            <a:avLst/>
          </a:prstGeom>
          <a:solidFill>
            <a:srgbClr val="00B0F0"/>
          </a:solidFill>
          <a:ln cap="flat" cmpd="sng" w="2540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900" u="none" cap="none" strike="noStrike">
                <a:solidFill>
                  <a:srgbClr val="C00000"/>
                </a:solidFill>
                <a:latin typeface="Noto Sans"/>
                <a:ea typeface="Noto Sans"/>
                <a:cs typeface="Noto Sans"/>
                <a:sym typeface="Noto Sans"/>
              </a:rPr>
              <a:t>SQL</a:t>
            </a: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7806690" y="3026410"/>
            <a:ext cx="993140" cy="500380"/>
          </a:xfrm>
          <a:prstGeom prst="ellipse">
            <a:avLst/>
          </a:prstGeom>
          <a:solidFill>
            <a:srgbClr val="00B0F0"/>
          </a:solidFill>
          <a:ln cap="flat" cmpd="sng" w="2540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900" u="none" cap="none" strike="noStrike">
                <a:solidFill>
                  <a:srgbClr val="C00000"/>
                </a:solidFill>
                <a:latin typeface="Noto Sans"/>
                <a:ea typeface="Noto Sans"/>
                <a:cs typeface="Noto Sans"/>
                <a:sym typeface="Noto Sans"/>
              </a:rPr>
              <a:t>SQL</a:t>
            </a:r>
            <a:endParaRPr/>
          </a:p>
        </p:txBody>
      </p:sp>
      <p:sp>
        <p:nvSpPr>
          <p:cNvPr id="306" name="Google Shape;306;p1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3"/>
          <p:cNvSpPr/>
          <p:nvPr/>
        </p:nvSpPr>
        <p:spPr>
          <a:xfrm>
            <a:off x="1614488" y="1369219"/>
            <a:ext cx="5915025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2" name="Google Shape;312;p13"/>
          <p:cNvSpPr txBox="1"/>
          <p:nvPr>
            <p:ph type="title"/>
          </p:nvPr>
        </p:nvSpPr>
        <p:spPr>
          <a:xfrm>
            <a:off x="102870" y="45085"/>
            <a:ext cx="7930515" cy="553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b="1" lang="ru-RU" sz="2000" strike="noStrike">
                <a:solidFill>
                  <a:srgbClr val="2F5597"/>
                </a:solidFill>
                <a:latin typeface="Montserrat"/>
                <a:ea typeface="Montserrat"/>
                <a:cs typeface="Montserrat"/>
                <a:sym typeface="Montserrat"/>
              </a:rPr>
              <a:t>Использование «1С:Шины»</a:t>
            </a:r>
            <a:r>
              <a:rPr b="1" lang="ru-RU" sz="2000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 - экономия времени и денег</a:t>
            </a:r>
            <a:endParaRPr/>
          </a:p>
        </p:txBody>
      </p:sp>
      <p:sp>
        <p:nvSpPr>
          <p:cNvPr id="313" name="Google Shape;313;p13"/>
          <p:cNvSpPr/>
          <p:nvPr/>
        </p:nvSpPr>
        <p:spPr>
          <a:xfrm>
            <a:off x="5761990" y="1799590"/>
            <a:ext cx="3181985" cy="265493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-171450" lvl="1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Noto Sans Symbols"/>
              <a:buChar char="✔"/>
            </a:pPr>
            <a:r>
              <a:rPr b="1" i="0" lang="ru-RU" sz="1400" u="none" cap="none" strike="noStrike">
                <a:solidFill>
                  <a:srgbClr val="2F5597"/>
                </a:solidFill>
                <a:latin typeface="Noto Sans"/>
                <a:ea typeface="Noto Sans"/>
                <a:cs typeface="Noto Sans"/>
                <a:sym typeface="Noto Sans"/>
              </a:rPr>
              <a:t>Повышение стабильности и скорости работы</a:t>
            </a:r>
            <a:endParaRPr/>
          </a:p>
          <a:p>
            <a:pPr indent="-171450" lvl="1" marL="1714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Noto Sans Symbols"/>
              <a:buChar char="✔"/>
            </a:pPr>
            <a:r>
              <a:rPr b="1" i="0" lang="ru-RU" sz="1400" u="none" cap="none" strike="noStrike">
                <a:solidFill>
                  <a:srgbClr val="2F5597"/>
                </a:solidFill>
                <a:latin typeface="Noto Sans"/>
                <a:ea typeface="Noto Sans"/>
                <a:cs typeface="Noto Sans"/>
                <a:sym typeface="Noto Sans"/>
              </a:rPr>
              <a:t>Снижение трудоёмкости поддержки</a:t>
            </a:r>
            <a:endParaRPr/>
          </a:p>
          <a:p>
            <a:pPr indent="-171450" lvl="1" marL="1714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Noto Sans Symbols"/>
              <a:buChar char="✔"/>
            </a:pPr>
            <a:r>
              <a:rPr b="1" i="0" lang="ru-RU" sz="1400" u="none" cap="none" strike="noStrike">
                <a:solidFill>
                  <a:srgbClr val="2F5597"/>
                </a:solidFill>
                <a:latin typeface="Noto Sans"/>
                <a:ea typeface="Noto Sans"/>
                <a:cs typeface="Noto Sans"/>
                <a:sym typeface="Noto Sans"/>
              </a:rPr>
              <a:t>Единая точка входа\выхода для всех информационных систем</a:t>
            </a:r>
            <a:endParaRPr/>
          </a:p>
          <a:p>
            <a:pPr indent="-171450" lvl="1" marL="1714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Noto Sans Symbols"/>
              <a:buChar char="✔"/>
            </a:pPr>
            <a:r>
              <a:rPr b="1" i="0" lang="ru-RU" sz="1400" u="none" cap="none" strike="noStrike">
                <a:solidFill>
                  <a:srgbClr val="2F5597"/>
                </a:solidFill>
                <a:latin typeface="Noto Sans"/>
                <a:ea typeface="Noto Sans"/>
                <a:cs typeface="Noto Sans"/>
                <a:sym typeface="Noto Sans"/>
              </a:rPr>
              <a:t>Единое окно мониторинга</a:t>
            </a:r>
            <a:endParaRPr/>
          </a:p>
          <a:p>
            <a:pPr indent="-171450" lvl="1" marL="1714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Noto Sans Symbols"/>
              <a:buChar char="✔"/>
            </a:pPr>
            <a:r>
              <a:rPr b="1" i="0" lang="ru-RU" sz="1400" u="none" cap="none" strike="noStrike">
                <a:solidFill>
                  <a:srgbClr val="2F5597"/>
                </a:solidFill>
                <a:latin typeface="Noto Sans"/>
                <a:ea typeface="Noto Sans"/>
                <a:cs typeface="Noto Sans"/>
                <a:sym typeface="Noto Sans"/>
              </a:rPr>
              <a:t>Лёгкость в разработке</a:t>
            </a:r>
            <a:endParaRPr/>
          </a:p>
        </p:txBody>
      </p:sp>
      <p:pic>
        <p:nvPicPr>
          <p:cNvPr id="314" name="Google Shape;31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180" y="1464830"/>
            <a:ext cx="5112000" cy="244656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3"/>
          <p:cNvSpPr/>
          <p:nvPr/>
        </p:nvSpPr>
        <p:spPr>
          <a:xfrm>
            <a:off x="1" y="605341"/>
            <a:ext cx="8715374" cy="37598"/>
          </a:xfrm>
          <a:custGeom>
            <a:rect b="b" l="l" r="r" t="t"/>
            <a:pathLst>
              <a:path extrusionOk="0" h="93617" w="11620499">
                <a:moveTo>
                  <a:pt x="0" y="12030"/>
                </a:moveTo>
                <a:lnTo>
                  <a:pt x="6095999" y="12030"/>
                </a:lnTo>
                <a:lnTo>
                  <a:pt x="6095999" y="88230"/>
                </a:lnTo>
                <a:lnTo>
                  <a:pt x="0" y="88230"/>
                </a:lnTo>
                <a:close/>
                <a:moveTo>
                  <a:pt x="11561217" y="12028"/>
                </a:moveTo>
                <a:lnTo>
                  <a:pt x="11620499" y="12028"/>
                </a:lnTo>
                <a:lnTo>
                  <a:pt x="11620499" y="76201"/>
                </a:lnTo>
                <a:lnTo>
                  <a:pt x="11561217" y="76201"/>
                </a:lnTo>
                <a:close/>
                <a:moveTo>
                  <a:pt x="10599192" y="12028"/>
                </a:moveTo>
                <a:lnTo>
                  <a:pt x="10658474" y="12028"/>
                </a:lnTo>
                <a:lnTo>
                  <a:pt x="10658474" y="76201"/>
                </a:lnTo>
                <a:lnTo>
                  <a:pt x="10599192" y="76201"/>
                </a:lnTo>
                <a:close/>
                <a:moveTo>
                  <a:pt x="7208204" y="6641"/>
                </a:moveTo>
                <a:lnTo>
                  <a:pt x="7647464" y="6641"/>
                </a:lnTo>
                <a:lnTo>
                  <a:pt x="7647464" y="93617"/>
                </a:lnTo>
                <a:lnTo>
                  <a:pt x="7208204" y="93617"/>
                </a:lnTo>
                <a:close/>
                <a:moveTo>
                  <a:pt x="7961788" y="1254"/>
                </a:moveTo>
                <a:lnTo>
                  <a:pt x="8334373" y="1254"/>
                </a:lnTo>
                <a:lnTo>
                  <a:pt x="8334373" y="76202"/>
                </a:lnTo>
                <a:lnTo>
                  <a:pt x="7961788" y="76202"/>
                </a:lnTo>
                <a:close/>
                <a:moveTo>
                  <a:pt x="6285389" y="1253"/>
                </a:moveTo>
                <a:lnTo>
                  <a:pt x="6724649" y="1253"/>
                </a:lnTo>
                <a:lnTo>
                  <a:pt x="6724649" y="88229"/>
                </a:lnTo>
                <a:lnTo>
                  <a:pt x="6285389" y="88229"/>
                </a:lnTo>
                <a:close/>
                <a:moveTo>
                  <a:pt x="9748836" y="0"/>
                </a:moveTo>
                <a:lnTo>
                  <a:pt x="9901236" y="0"/>
                </a:lnTo>
                <a:lnTo>
                  <a:pt x="9901236" y="76201"/>
                </a:lnTo>
                <a:lnTo>
                  <a:pt x="9748836" y="76201"/>
                </a:lnTo>
                <a:close/>
                <a:moveTo>
                  <a:pt x="8946354" y="0"/>
                </a:moveTo>
                <a:lnTo>
                  <a:pt x="9098754" y="0"/>
                </a:lnTo>
                <a:lnTo>
                  <a:pt x="9098754" y="76201"/>
                </a:lnTo>
                <a:lnTo>
                  <a:pt x="8946354" y="76201"/>
                </a:lnTo>
                <a:close/>
              </a:path>
            </a:pathLst>
          </a:custGeom>
          <a:solidFill>
            <a:srgbClr val="C14524"/>
          </a:solidFill>
          <a:ln cap="flat" cmpd="sng" w="25400">
            <a:solidFill>
              <a:srgbClr val="C145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5422" y="45371"/>
            <a:ext cx="819906" cy="819906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4"/>
          <p:cNvSpPr/>
          <p:nvPr/>
        </p:nvSpPr>
        <p:spPr>
          <a:xfrm>
            <a:off x="1614488" y="1369219"/>
            <a:ext cx="5915025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3" name="Google Shape;323;p14"/>
          <p:cNvSpPr txBox="1"/>
          <p:nvPr>
            <p:ph type="title"/>
          </p:nvPr>
        </p:nvSpPr>
        <p:spPr>
          <a:xfrm>
            <a:off x="0" y="-132715"/>
            <a:ext cx="8455025" cy="737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b="1" lang="ru-RU" sz="2000" strike="noStrike">
                <a:solidFill>
                  <a:srgbClr val="2F5597"/>
                </a:solidFill>
                <a:latin typeface="Montserrat"/>
                <a:ea typeface="Montserrat"/>
                <a:cs typeface="Montserrat"/>
                <a:sym typeface="Montserrat"/>
              </a:rPr>
              <a:t>Использование «1С:Шины»</a:t>
            </a:r>
            <a:r>
              <a:rPr b="1" lang="ru-RU" sz="2000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 - экономия времени и денег</a:t>
            </a:r>
            <a:endParaRPr/>
          </a:p>
        </p:txBody>
      </p:sp>
      <p:sp>
        <p:nvSpPr>
          <p:cNvPr id="324" name="Google Shape;324;p14"/>
          <p:cNvSpPr/>
          <p:nvPr/>
        </p:nvSpPr>
        <p:spPr>
          <a:xfrm>
            <a:off x="1" y="605341"/>
            <a:ext cx="8715374" cy="37598"/>
          </a:xfrm>
          <a:custGeom>
            <a:rect b="b" l="l" r="r" t="t"/>
            <a:pathLst>
              <a:path extrusionOk="0" h="93617" w="11620499">
                <a:moveTo>
                  <a:pt x="0" y="12030"/>
                </a:moveTo>
                <a:lnTo>
                  <a:pt x="6095999" y="12030"/>
                </a:lnTo>
                <a:lnTo>
                  <a:pt x="6095999" y="88230"/>
                </a:lnTo>
                <a:lnTo>
                  <a:pt x="0" y="88230"/>
                </a:lnTo>
                <a:close/>
                <a:moveTo>
                  <a:pt x="11561217" y="12028"/>
                </a:moveTo>
                <a:lnTo>
                  <a:pt x="11620499" y="12028"/>
                </a:lnTo>
                <a:lnTo>
                  <a:pt x="11620499" y="76201"/>
                </a:lnTo>
                <a:lnTo>
                  <a:pt x="11561217" y="76201"/>
                </a:lnTo>
                <a:close/>
                <a:moveTo>
                  <a:pt x="10599192" y="12028"/>
                </a:moveTo>
                <a:lnTo>
                  <a:pt x="10658474" y="12028"/>
                </a:lnTo>
                <a:lnTo>
                  <a:pt x="10658474" y="76201"/>
                </a:lnTo>
                <a:lnTo>
                  <a:pt x="10599192" y="76201"/>
                </a:lnTo>
                <a:close/>
                <a:moveTo>
                  <a:pt x="7208204" y="6641"/>
                </a:moveTo>
                <a:lnTo>
                  <a:pt x="7647464" y="6641"/>
                </a:lnTo>
                <a:lnTo>
                  <a:pt x="7647464" y="93617"/>
                </a:lnTo>
                <a:lnTo>
                  <a:pt x="7208204" y="93617"/>
                </a:lnTo>
                <a:close/>
                <a:moveTo>
                  <a:pt x="7961788" y="1254"/>
                </a:moveTo>
                <a:lnTo>
                  <a:pt x="8334373" y="1254"/>
                </a:lnTo>
                <a:lnTo>
                  <a:pt x="8334373" y="76202"/>
                </a:lnTo>
                <a:lnTo>
                  <a:pt x="7961788" y="76202"/>
                </a:lnTo>
                <a:close/>
                <a:moveTo>
                  <a:pt x="6285389" y="1253"/>
                </a:moveTo>
                <a:lnTo>
                  <a:pt x="6724649" y="1253"/>
                </a:lnTo>
                <a:lnTo>
                  <a:pt x="6724649" y="88229"/>
                </a:lnTo>
                <a:lnTo>
                  <a:pt x="6285389" y="88229"/>
                </a:lnTo>
                <a:close/>
                <a:moveTo>
                  <a:pt x="9748836" y="0"/>
                </a:moveTo>
                <a:lnTo>
                  <a:pt x="9901236" y="0"/>
                </a:lnTo>
                <a:lnTo>
                  <a:pt x="9901236" y="76201"/>
                </a:lnTo>
                <a:lnTo>
                  <a:pt x="9748836" y="76201"/>
                </a:lnTo>
                <a:close/>
                <a:moveTo>
                  <a:pt x="8946354" y="0"/>
                </a:moveTo>
                <a:lnTo>
                  <a:pt x="9098754" y="0"/>
                </a:lnTo>
                <a:lnTo>
                  <a:pt x="9098754" y="76201"/>
                </a:lnTo>
                <a:lnTo>
                  <a:pt x="8946354" y="76201"/>
                </a:lnTo>
                <a:close/>
              </a:path>
            </a:pathLst>
          </a:custGeom>
          <a:solidFill>
            <a:srgbClr val="C14524"/>
          </a:solidFill>
          <a:ln cap="flat" cmpd="sng" w="25400">
            <a:solidFill>
              <a:srgbClr val="C145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5422" y="45371"/>
            <a:ext cx="819906" cy="819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1707" y="865277"/>
            <a:ext cx="6833562" cy="4100137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5"/>
          <p:cNvSpPr/>
          <p:nvPr/>
        </p:nvSpPr>
        <p:spPr>
          <a:xfrm>
            <a:off x="1614488" y="1369219"/>
            <a:ext cx="5915025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3" name="Google Shape;333;p15"/>
          <p:cNvSpPr txBox="1"/>
          <p:nvPr>
            <p:ph type="title"/>
          </p:nvPr>
        </p:nvSpPr>
        <p:spPr>
          <a:xfrm>
            <a:off x="0" y="-132715"/>
            <a:ext cx="8455025" cy="737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b="1" lang="ru-RU" sz="2000" strike="noStrike">
                <a:solidFill>
                  <a:srgbClr val="2F5597"/>
                </a:solidFill>
                <a:latin typeface="Montserrat"/>
                <a:ea typeface="Montserrat"/>
                <a:cs typeface="Montserrat"/>
                <a:sym typeface="Montserrat"/>
              </a:rPr>
              <a:t>Использование «1С:Шины»</a:t>
            </a:r>
            <a:r>
              <a:rPr b="1" lang="ru-RU" sz="2000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 - экономия времени и денег</a:t>
            </a:r>
            <a:endParaRPr/>
          </a:p>
        </p:txBody>
      </p:sp>
      <p:sp>
        <p:nvSpPr>
          <p:cNvPr id="334" name="Google Shape;334;p15"/>
          <p:cNvSpPr/>
          <p:nvPr/>
        </p:nvSpPr>
        <p:spPr>
          <a:xfrm>
            <a:off x="1" y="605341"/>
            <a:ext cx="8715374" cy="37598"/>
          </a:xfrm>
          <a:custGeom>
            <a:rect b="b" l="l" r="r" t="t"/>
            <a:pathLst>
              <a:path extrusionOk="0" h="93617" w="11620499">
                <a:moveTo>
                  <a:pt x="0" y="12030"/>
                </a:moveTo>
                <a:lnTo>
                  <a:pt x="6095999" y="12030"/>
                </a:lnTo>
                <a:lnTo>
                  <a:pt x="6095999" y="88230"/>
                </a:lnTo>
                <a:lnTo>
                  <a:pt x="0" y="88230"/>
                </a:lnTo>
                <a:close/>
                <a:moveTo>
                  <a:pt x="11561217" y="12028"/>
                </a:moveTo>
                <a:lnTo>
                  <a:pt x="11620499" y="12028"/>
                </a:lnTo>
                <a:lnTo>
                  <a:pt x="11620499" y="76201"/>
                </a:lnTo>
                <a:lnTo>
                  <a:pt x="11561217" y="76201"/>
                </a:lnTo>
                <a:close/>
                <a:moveTo>
                  <a:pt x="10599192" y="12028"/>
                </a:moveTo>
                <a:lnTo>
                  <a:pt x="10658474" y="12028"/>
                </a:lnTo>
                <a:lnTo>
                  <a:pt x="10658474" y="76201"/>
                </a:lnTo>
                <a:lnTo>
                  <a:pt x="10599192" y="76201"/>
                </a:lnTo>
                <a:close/>
                <a:moveTo>
                  <a:pt x="7208204" y="6641"/>
                </a:moveTo>
                <a:lnTo>
                  <a:pt x="7647464" y="6641"/>
                </a:lnTo>
                <a:lnTo>
                  <a:pt x="7647464" y="93617"/>
                </a:lnTo>
                <a:lnTo>
                  <a:pt x="7208204" y="93617"/>
                </a:lnTo>
                <a:close/>
                <a:moveTo>
                  <a:pt x="7961788" y="1254"/>
                </a:moveTo>
                <a:lnTo>
                  <a:pt x="8334373" y="1254"/>
                </a:lnTo>
                <a:lnTo>
                  <a:pt x="8334373" y="76202"/>
                </a:lnTo>
                <a:lnTo>
                  <a:pt x="7961788" y="76202"/>
                </a:lnTo>
                <a:close/>
                <a:moveTo>
                  <a:pt x="6285389" y="1253"/>
                </a:moveTo>
                <a:lnTo>
                  <a:pt x="6724649" y="1253"/>
                </a:lnTo>
                <a:lnTo>
                  <a:pt x="6724649" y="88229"/>
                </a:lnTo>
                <a:lnTo>
                  <a:pt x="6285389" y="88229"/>
                </a:lnTo>
                <a:close/>
                <a:moveTo>
                  <a:pt x="9748836" y="0"/>
                </a:moveTo>
                <a:lnTo>
                  <a:pt x="9901236" y="0"/>
                </a:lnTo>
                <a:lnTo>
                  <a:pt x="9901236" y="76201"/>
                </a:lnTo>
                <a:lnTo>
                  <a:pt x="9748836" y="76201"/>
                </a:lnTo>
                <a:close/>
                <a:moveTo>
                  <a:pt x="8946354" y="0"/>
                </a:moveTo>
                <a:lnTo>
                  <a:pt x="9098754" y="0"/>
                </a:lnTo>
                <a:lnTo>
                  <a:pt x="9098754" y="76201"/>
                </a:lnTo>
                <a:lnTo>
                  <a:pt x="8946354" y="76201"/>
                </a:lnTo>
                <a:close/>
              </a:path>
            </a:pathLst>
          </a:custGeom>
          <a:solidFill>
            <a:srgbClr val="C14524"/>
          </a:solidFill>
          <a:ln cap="flat" cmpd="sng" w="25400">
            <a:solidFill>
              <a:srgbClr val="C145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5422" y="45371"/>
            <a:ext cx="819906" cy="819906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5"/>
          <p:cNvSpPr txBox="1"/>
          <p:nvPr/>
        </p:nvSpPr>
        <p:spPr>
          <a:xfrm>
            <a:off x="649605" y="1369060"/>
            <a:ext cx="7600950" cy="27679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r>
              <a:rPr b="1" i="0" lang="ru-RU" sz="20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Основные этапы выполнения проекта:</a:t>
            </a:r>
            <a:endParaRPr/>
          </a:p>
          <a:p>
            <a:pPr indent="-82550" lvl="1" marL="1714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t/>
            </a:r>
            <a:endParaRPr b="1" i="0" sz="1400" u="none" cap="none" strike="noStrike">
              <a:solidFill>
                <a:srgbClr val="2F5597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171450" lvl="1" marL="1714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1" i="0" lang="ru-RU" sz="1400" u="none" cap="none" strike="noStrike">
                <a:solidFill>
                  <a:srgbClr val="2F5597"/>
                </a:solidFill>
                <a:latin typeface="Noto Sans"/>
                <a:ea typeface="Noto Sans"/>
                <a:cs typeface="Noto Sans"/>
                <a:sym typeface="Noto Sans"/>
              </a:rPr>
              <a:t>Описание потоков на каждую систему (когда возникает, направление)</a:t>
            </a:r>
            <a:endParaRPr/>
          </a:p>
          <a:p>
            <a:pPr indent="-171450" lvl="1" marL="1714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1" i="0" lang="ru-RU" sz="1400" u="none" cap="none" strike="noStrike">
                <a:solidFill>
                  <a:srgbClr val="2F5597"/>
                </a:solidFill>
                <a:latin typeface="Noto Sans"/>
                <a:ea typeface="Noto Sans"/>
                <a:cs typeface="Noto Sans"/>
                <a:sym typeface="Noto Sans"/>
              </a:rPr>
              <a:t>Согласование формата сообщений.</a:t>
            </a:r>
            <a:endParaRPr/>
          </a:p>
          <a:p>
            <a:pPr indent="-171450" lvl="1" marL="1714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1" i="0" lang="ru-RU" sz="1400" u="none" cap="none" strike="noStrike">
                <a:solidFill>
                  <a:srgbClr val="2F5597"/>
                </a:solidFill>
                <a:latin typeface="Noto Sans"/>
                <a:ea typeface="Noto Sans"/>
                <a:cs typeface="Noto Sans"/>
                <a:sym typeface="Noto Sans"/>
              </a:rPr>
              <a:t>Разработка (тестовый контур)</a:t>
            </a:r>
            <a:endParaRPr/>
          </a:p>
          <a:p>
            <a:pPr indent="-171450" lvl="1" marL="1714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1" i="0" lang="ru-RU" sz="1400" u="none" cap="none" strike="noStrike">
                <a:solidFill>
                  <a:srgbClr val="2F5597"/>
                </a:solidFill>
                <a:latin typeface="Noto Sans"/>
                <a:ea typeface="Noto Sans"/>
                <a:cs typeface="Noto Sans"/>
                <a:sym typeface="Noto Sans"/>
              </a:rPr>
              <a:t>Подготовка инструкций для пользователей.</a:t>
            </a:r>
            <a:endParaRPr/>
          </a:p>
          <a:p>
            <a:pPr indent="-171450" lvl="1" marL="1714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1" i="0" lang="ru-RU" sz="1400" u="none" cap="none" strike="noStrike">
                <a:solidFill>
                  <a:srgbClr val="2F5597"/>
                </a:solidFill>
                <a:latin typeface="Noto Sans"/>
                <a:ea typeface="Noto Sans"/>
                <a:cs typeface="Noto Sans"/>
                <a:sym typeface="Noto Sans"/>
              </a:rPr>
              <a:t>Поэтапный переход на промышленный контур.</a:t>
            </a:r>
            <a:endParaRPr/>
          </a:p>
          <a:p>
            <a:pPr indent="-171450" lvl="1" marL="1714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1" i="0" lang="ru-RU" sz="1400" u="none" cap="none" strike="noStrike">
                <a:solidFill>
                  <a:srgbClr val="2F5597"/>
                </a:solidFill>
                <a:latin typeface="Noto Sans"/>
                <a:ea typeface="Noto Sans"/>
                <a:cs typeface="Noto Sans"/>
                <a:sym typeface="Noto Sans"/>
              </a:rPr>
              <a:t>Дальнейшее сопровождение и развитие системы.</a:t>
            </a:r>
            <a:endParaRPr b="1" i="0" sz="1400" u="none" cap="none" strike="noStrike">
              <a:solidFill>
                <a:srgbClr val="2F5597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337" name="Google Shape;337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6"/>
          <p:cNvSpPr/>
          <p:nvPr/>
        </p:nvSpPr>
        <p:spPr>
          <a:xfrm>
            <a:off x="1614488" y="1369219"/>
            <a:ext cx="5915025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3" name="Google Shape;343;p16"/>
          <p:cNvSpPr txBox="1"/>
          <p:nvPr/>
        </p:nvSpPr>
        <p:spPr>
          <a:xfrm>
            <a:off x="535305" y="133350"/>
            <a:ext cx="7432675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«1С:Аналитика»</a:t>
            </a:r>
            <a:r>
              <a:rPr b="1" i="0" lang="ru-RU" sz="2000" u="none" cap="none" strike="noStrike">
                <a:solidFill>
                  <a:srgbClr val="2F5597"/>
                </a:solidFill>
                <a:latin typeface="Montserrat"/>
                <a:ea typeface="Montserrat"/>
                <a:cs typeface="Montserrat"/>
                <a:sym typeface="Montserrat"/>
              </a:rPr>
              <a:t> - оперативный анализ данных</a:t>
            </a:r>
            <a:endParaRPr/>
          </a:p>
        </p:txBody>
      </p:sp>
      <p:sp>
        <p:nvSpPr>
          <p:cNvPr id="344" name="Google Shape;344;p16"/>
          <p:cNvSpPr/>
          <p:nvPr/>
        </p:nvSpPr>
        <p:spPr>
          <a:xfrm>
            <a:off x="1" y="605341"/>
            <a:ext cx="8715374" cy="37598"/>
          </a:xfrm>
          <a:custGeom>
            <a:rect b="b" l="l" r="r" t="t"/>
            <a:pathLst>
              <a:path extrusionOk="0" h="93617" w="11620499">
                <a:moveTo>
                  <a:pt x="0" y="12030"/>
                </a:moveTo>
                <a:lnTo>
                  <a:pt x="6095999" y="12030"/>
                </a:lnTo>
                <a:lnTo>
                  <a:pt x="6095999" y="88230"/>
                </a:lnTo>
                <a:lnTo>
                  <a:pt x="0" y="88230"/>
                </a:lnTo>
                <a:close/>
                <a:moveTo>
                  <a:pt x="11561217" y="12028"/>
                </a:moveTo>
                <a:lnTo>
                  <a:pt x="11620499" y="12028"/>
                </a:lnTo>
                <a:lnTo>
                  <a:pt x="11620499" y="76201"/>
                </a:lnTo>
                <a:lnTo>
                  <a:pt x="11561217" y="76201"/>
                </a:lnTo>
                <a:close/>
                <a:moveTo>
                  <a:pt x="10599192" y="12028"/>
                </a:moveTo>
                <a:lnTo>
                  <a:pt x="10658474" y="12028"/>
                </a:lnTo>
                <a:lnTo>
                  <a:pt x="10658474" y="76201"/>
                </a:lnTo>
                <a:lnTo>
                  <a:pt x="10599192" y="76201"/>
                </a:lnTo>
                <a:close/>
                <a:moveTo>
                  <a:pt x="7208204" y="6641"/>
                </a:moveTo>
                <a:lnTo>
                  <a:pt x="7647464" y="6641"/>
                </a:lnTo>
                <a:lnTo>
                  <a:pt x="7647464" y="93617"/>
                </a:lnTo>
                <a:lnTo>
                  <a:pt x="7208204" y="93617"/>
                </a:lnTo>
                <a:close/>
                <a:moveTo>
                  <a:pt x="7961788" y="1254"/>
                </a:moveTo>
                <a:lnTo>
                  <a:pt x="8334373" y="1254"/>
                </a:lnTo>
                <a:lnTo>
                  <a:pt x="8334373" y="76202"/>
                </a:lnTo>
                <a:lnTo>
                  <a:pt x="7961788" y="76202"/>
                </a:lnTo>
                <a:close/>
                <a:moveTo>
                  <a:pt x="6285389" y="1253"/>
                </a:moveTo>
                <a:lnTo>
                  <a:pt x="6724649" y="1253"/>
                </a:lnTo>
                <a:lnTo>
                  <a:pt x="6724649" y="88229"/>
                </a:lnTo>
                <a:lnTo>
                  <a:pt x="6285389" y="88229"/>
                </a:lnTo>
                <a:close/>
                <a:moveTo>
                  <a:pt x="9748836" y="0"/>
                </a:moveTo>
                <a:lnTo>
                  <a:pt x="9901236" y="0"/>
                </a:lnTo>
                <a:lnTo>
                  <a:pt x="9901236" y="76201"/>
                </a:lnTo>
                <a:lnTo>
                  <a:pt x="9748836" y="76201"/>
                </a:lnTo>
                <a:close/>
                <a:moveTo>
                  <a:pt x="8946354" y="0"/>
                </a:moveTo>
                <a:lnTo>
                  <a:pt x="9098754" y="0"/>
                </a:lnTo>
                <a:lnTo>
                  <a:pt x="9098754" y="76201"/>
                </a:lnTo>
                <a:lnTo>
                  <a:pt x="8946354" y="76201"/>
                </a:lnTo>
                <a:close/>
              </a:path>
            </a:pathLst>
          </a:custGeom>
          <a:solidFill>
            <a:srgbClr val="C14524"/>
          </a:solidFill>
          <a:ln cap="flat" cmpd="sng" w="25400">
            <a:solidFill>
              <a:srgbClr val="C145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5422" y="45371"/>
            <a:ext cx="819906" cy="819906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6"/>
          <p:cNvSpPr txBox="1"/>
          <p:nvPr/>
        </p:nvSpPr>
        <p:spPr>
          <a:xfrm>
            <a:off x="3182620" y="821690"/>
            <a:ext cx="352806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Приемная кампания</a:t>
            </a:r>
            <a:endParaRPr/>
          </a:p>
        </p:txBody>
      </p:sp>
      <p:sp>
        <p:nvSpPr>
          <p:cNvPr id="347" name="Google Shape;347;p16"/>
          <p:cNvSpPr txBox="1"/>
          <p:nvPr/>
        </p:nvSpPr>
        <p:spPr>
          <a:xfrm>
            <a:off x="1614170" y="1369060"/>
            <a:ext cx="6977380" cy="3403600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3" marL="45021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263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330200" lvl="3" marL="450215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D22630"/>
              </a:buClr>
              <a:buSzPts val="1600"/>
              <a:buFont typeface="Arial"/>
              <a:buChar char="•"/>
            </a:pPr>
            <a:r>
              <a:rPr b="1" i="0" lang="ru-RU" sz="1600" u="none" cap="none" strike="noStrik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Статистика по поданным заявлениям в разрезах направлений подготовки.</a:t>
            </a:r>
            <a:endParaRPr/>
          </a:p>
          <a:p>
            <a:pPr indent="-330200" lvl="3" marL="45021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2630"/>
              </a:buClr>
              <a:buSzPts val="1600"/>
              <a:buFont typeface="Arial"/>
              <a:buChar char="•"/>
            </a:pPr>
            <a:r>
              <a:rPr b="1" i="0" lang="ru-RU" sz="1600" u="none" cap="none" strike="noStrik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География поступающих.</a:t>
            </a:r>
            <a:endParaRPr/>
          </a:p>
          <a:p>
            <a:pPr indent="-330200" lvl="3" marL="45021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2630"/>
              </a:buClr>
              <a:buSzPts val="1600"/>
              <a:buFont typeface="Arial"/>
              <a:buChar char="•"/>
            </a:pPr>
            <a:r>
              <a:rPr b="1" i="0" lang="ru-RU" sz="1600" u="none" cap="none" strike="noStrik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Анализ среднего балла ЕГЭ абитуриентов и зачисленных студентов.</a:t>
            </a:r>
            <a:endParaRPr/>
          </a:p>
          <a:p>
            <a:pPr indent="-330200" lvl="3" marL="45021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2630"/>
              </a:buClr>
              <a:buSzPts val="1600"/>
              <a:buFont typeface="Arial"/>
              <a:buChar char="•"/>
            </a:pPr>
            <a:r>
              <a:rPr b="1" i="0" lang="ru-RU" sz="1600" u="none" cap="none" strike="noStrik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Конкурс на места поступления.</a:t>
            </a:r>
            <a:endParaRPr/>
          </a:p>
          <a:p>
            <a:pPr indent="-330200" lvl="3" marL="45021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2630"/>
              </a:buClr>
              <a:buSzPts val="1600"/>
              <a:buFont typeface="Arial"/>
              <a:buChar char="•"/>
            </a:pPr>
            <a:r>
              <a:rPr b="1" i="0" lang="ru-RU" sz="1600" u="none" cap="none" strike="noStrik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Динамика поступлений по годам.</a:t>
            </a:r>
            <a:endParaRPr/>
          </a:p>
          <a:p>
            <a:pPr indent="-330200" lvl="3" marL="45021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2630"/>
              </a:buClr>
              <a:buSzPts val="1600"/>
              <a:buFont typeface="Arial"/>
              <a:buChar char="•"/>
            </a:pPr>
            <a:r>
              <a:rPr b="1" i="0" lang="ru-RU" sz="1600" u="none" cap="none" strike="noStrik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Анализ поступивших иностранных студентов.</a:t>
            </a:r>
            <a:endParaRPr/>
          </a:p>
          <a:p>
            <a:pPr indent="0" lvl="1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48" name="Google Shape;348;p16"/>
          <p:cNvGrpSpPr/>
          <p:nvPr/>
        </p:nvGrpSpPr>
        <p:grpSpPr>
          <a:xfrm>
            <a:off x="343535" y="2385378"/>
            <a:ext cx="808355" cy="685800"/>
            <a:chOff x="8977313" y="2563813"/>
            <a:chExt cx="819150" cy="573088"/>
          </a:xfrm>
        </p:grpSpPr>
        <p:sp>
          <p:nvSpPr>
            <p:cNvPr id="349" name="Google Shape;349;p16"/>
            <p:cNvSpPr/>
            <p:nvPr/>
          </p:nvSpPr>
          <p:spPr>
            <a:xfrm>
              <a:off x="8977313" y="2563813"/>
              <a:ext cx="819150" cy="573088"/>
            </a:xfrm>
            <a:custGeom>
              <a:rect b="b" l="l" r="r" t="t"/>
              <a:pathLst>
                <a:path extrusionOk="0" h="721" w="1032">
                  <a:moveTo>
                    <a:pt x="1026" y="226"/>
                  </a:moveTo>
                  <a:lnTo>
                    <a:pt x="512" y="0"/>
                  </a:lnTo>
                  <a:lnTo>
                    <a:pt x="512" y="0"/>
                  </a:lnTo>
                  <a:lnTo>
                    <a:pt x="508" y="0"/>
                  </a:lnTo>
                  <a:lnTo>
                    <a:pt x="504" y="0"/>
                  </a:lnTo>
                  <a:lnTo>
                    <a:pt x="7" y="217"/>
                  </a:lnTo>
                  <a:lnTo>
                    <a:pt x="7" y="217"/>
                  </a:lnTo>
                  <a:lnTo>
                    <a:pt x="4" y="219"/>
                  </a:lnTo>
                  <a:lnTo>
                    <a:pt x="1" y="221"/>
                  </a:lnTo>
                  <a:lnTo>
                    <a:pt x="0" y="224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0" y="229"/>
                  </a:lnTo>
                  <a:lnTo>
                    <a:pt x="1" y="231"/>
                  </a:lnTo>
                  <a:lnTo>
                    <a:pt x="4" y="234"/>
                  </a:lnTo>
                  <a:lnTo>
                    <a:pt x="7" y="235"/>
                  </a:lnTo>
                  <a:lnTo>
                    <a:pt x="215" y="327"/>
                  </a:lnTo>
                  <a:lnTo>
                    <a:pt x="215" y="552"/>
                  </a:lnTo>
                  <a:lnTo>
                    <a:pt x="215" y="552"/>
                  </a:lnTo>
                  <a:lnTo>
                    <a:pt x="216" y="557"/>
                  </a:lnTo>
                  <a:lnTo>
                    <a:pt x="216" y="557"/>
                  </a:lnTo>
                  <a:lnTo>
                    <a:pt x="225" y="574"/>
                  </a:lnTo>
                  <a:lnTo>
                    <a:pt x="237" y="588"/>
                  </a:lnTo>
                  <a:lnTo>
                    <a:pt x="251" y="602"/>
                  </a:lnTo>
                  <a:lnTo>
                    <a:pt x="266" y="615"/>
                  </a:lnTo>
                  <a:lnTo>
                    <a:pt x="283" y="627"/>
                  </a:lnTo>
                  <a:lnTo>
                    <a:pt x="301" y="638"/>
                  </a:lnTo>
                  <a:lnTo>
                    <a:pt x="320" y="647"/>
                  </a:lnTo>
                  <a:lnTo>
                    <a:pt x="341" y="657"/>
                  </a:lnTo>
                  <a:lnTo>
                    <a:pt x="363" y="663"/>
                  </a:lnTo>
                  <a:lnTo>
                    <a:pt x="385" y="669"/>
                  </a:lnTo>
                  <a:lnTo>
                    <a:pt x="407" y="676"/>
                  </a:lnTo>
                  <a:lnTo>
                    <a:pt x="430" y="680"/>
                  </a:lnTo>
                  <a:lnTo>
                    <a:pt x="452" y="684"/>
                  </a:lnTo>
                  <a:lnTo>
                    <a:pt x="475" y="685"/>
                  </a:lnTo>
                  <a:lnTo>
                    <a:pt x="499" y="688"/>
                  </a:lnTo>
                  <a:lnTo>
                    <a:pt x="521" y="688"/>
                  </a:lnTo>
                  <a:lnTo>
                    <a:pt x="521" y="688"/>
                  </a:lnTo>
                  <a:lnTo>
                    <a:pt x="527" y="688"/>
                  </a:lnTo>
                  <a:lnTo>
                    <a:pt x="527" y="688"/>
                  </a:lnTo>
                  <a:lnTo>
                    <a:pt x="548" y="686"/>
                  </a:lnTo>
                  <a:lnTo>
                    <a:pt x="567" y="685"/>
                  </a:lnTo>
                  <a:lnTo>
                    <a:pt x="589" y="682"/>
                  </a:lnTo>
                  <a:lnTo>
                    <a:pt x="610" y="680"/>
                  </a:lnTo>
                  <a:lnTo>
                    <a:pt x="630" y="676"/>
                  </a:lnTo>
                  <a:lnTo>
                    <a:pt x="651" y="671"/>
                  </a:lnTo>
                  <a:lnTo>
                    <a:pt x="672" y="664"/>
                  </a:lnTo>
                  <a:lnTo>
                    <a:pt x="691" y="657"/>
                  </a:lnTo>
                  <a:lnTo>
                    <a:pt x="711" y="649"/>
                  </a:lnTo>
                  <a:lnTo>
                    <a:pt x="729" y="640"/>
                  </a:lnTo>
                  <a:lnTo>
                    <a:pt x="745" y="628"/>
                  </a:lnTo>
                  <a:lnTo>
                    <a:pt x="762" y="616"/>
                  </a:lnTo>
                  <a:lnTo>
                    <a:pt x="776" y="604"/>
                  </a:lnTo>
                  <a:lnTo>
                    <a:pt x="789" y="589"/>
                  </a:lnTo>
                  <a:lnTo>
                    <a:pt x="801" y="574"/>
                  </a:lnTo>
                  <a:lnTo>
                    <a:pt x="811" y="557"/>
                  </a:lnTo>
                  <a:lnTo>
                    <a:pt x="811" y="557"/>
                  </a:lnTo>
                  <a:lnTo>
                    <a:pt x="813" y="552"/>
                  </a:lnTo>
                  <a:lnTo>
                    <a:pt x="813" y="333"/>
                  </a:lnTo>
                  <a:lnTo>
                    <a:pt x="890" y="301"/>
                  </a:lnTo>
                  <a:lnTo>
                    <a:pt x="890" y="609"/>
                  </a:lnTo>
                  <a:lnTo>
                    <a:pt x="831" y="706"/>
                  </a:lnTo>
                  <a:lnTo>
                    <a:pt x="831" y="706"/>
                  </a:lnTo>
                  <a:lnTo>
                    <a:pt x="829" y="711"/>
                  </a:lnTo>
                  <a:lnTo>
                    <a:pt x="831" y="716"/>
                  </a:lnTo>
                  <a:lnTo>
                    <a:pt x="831" y="716"/>
                  </a:lnTo>
                  <a:lnTo>
                    <a:pt x="835" y="720"/>
                  </a:lnTo>
                  <a:lnTo>
                    <a:pt x="840" y="721"/>
                  </a:lnTo>
                  <a:lnTo>
                    <a:pt x="969" y="721"/>
                  </a:lnTo>
                  <a:lnTo>
                    <a:pt x="969" y="721"/>
                  </a:lnTo>
                  <a:lnTo>
                    <a:pt x="974" y="720"/>
                  </a:lnTo>
                  <a:lnTo>
                    <a:pt x="978" y="716"/>
                  </a:lnTo>
                  <a:lnTo>
                    <a:pt x="978" y="716"/>
                  </a:lnTo>
                  <a:lnTo>
                    <a:pt x="979" y="711"/>
                  </a:lnTo>
                  <a:lnTo>
                    <a:pt x="977" y="706"/>
                  </a:lnTo>
                  <a:lnTo>
                    <a:pt x="911" y="609"/>
                  </a:lnTo>
                  <a:lnTo>
                    <a:pt x="911" y="292"/>
                  </a:lnTo>
                  <a:lnTo>
                    <a:pt x="1026" y="244"/>
                  </a:lnTo>
                  <a:lnTo>
                    <a:pt x="1026" y="244"/>
                  </a:lnTo>
                  <a:lnTo>
                    <a:pt x="1028" y="243"/>
                  </a:lnTo>
                  <a:lnTo>
                    <a:pt x="1030" y="240"/>
                  </a:lnTo>
                  <a:lnTo>
                    <a:pt x="1031" y="238"/>
                  </a:lnTo>
                  <a:lnTo>
                    <a:pt x="1032" y="235"/>
                  </a:lnTo>
                  <a:lnTo>
                    <a:pt x="1032" y="235"/>
                  </a:lnTo>
                  <a:lnTo>
                    <a:pt x="1031" y="233"/>
                  </a:lnTo>
                  <a:lnTo>
                    <a:pt x="1030" y="230"/>
                  </a:lnTo>
                  <a:lnTo>
                    <a:pt x="1028" y="228"/>
                  </a:lnTo>
                  <a:lnTo>
                    <a:pt x="1026" y="226"/>
                  </a:lnTo>
                  <a:lnTo>
                    <a:pt x="1026" y="226"/>
                  </a:lnTo>
                  <a:close/>
                  <a:moveTo>
                    <a:pt x="949" y="700"/>
                  </a:moveTo>
                  <a:lnTo>
                    <a:pt x="858" y="700"/>
                  </a:lnTo>
                  <a:lnTo>
                    <a:pt x="902" y="631"/>
                  </a:lnTo>
                  <a:lnTo>
                    <a:pt x="949" y="700"/>
                  </a:lnTo>
                  <a:close/>
                  <a:moveTo>
                    <a:pt x="792" y="549"/>
                  </a:moveTo>
                  <a:lnTo>
                    <a:pt x="792" y="549"/>
                  </a:lnTo>
                  <a:lnTo>
                    <a:pt x="783" y="565"/>
                  </a:lnTo>
                  <a:lnTo>
                    <a:pt x="773" y="579"/>
                  </a:lnTo>
                  <a:lnTo>
                    <a:pt x="760" y="592"/>
                  </a:lnTo>
                  <a:lnTo>
                    <a:pt x="745" y="604"/>
                  </a:lnTo>
                  <a:lnTo>
                    <a:pt x="731" y="614"/>
                  </a:lnTo>
                  <a:lnTo>
                    <a:pt x="714" y="624"/>
                  </a:lnTo>
                  <a:lnTo>
                    <a:pt x="698" y="632"/>
                  </a:lnTo>
                  <a:lnTo>
                    <a:pt x="681" y="640"/>
                  </a:lnTo>
                  <a:lnTo>
                    <a:pt x="661" y="646"/>
                  </a:lnTo>
                  <a:lnTo>
                    <a:pt x="643" y="651"/>
                  </a:lnTo>
                  <a:lnTo>
                    <a:pt x="624" y="657"/>
                  </a:lnTo>
                  <a:lnTo>
                    <a:pt x="605" y="660"/>
                  </a:lnTo>
                  <a:lnTo>
                    <a:pt x="584" y="663"/>
                  </a:lnTo>
                  <a:lnTo>
                    <a:pt x="565" y="666"/>
                  </a:lnTo>
                  <a:lnTo>
                    <a:pt x="527" y="667"/>
                  </a:lnTo>
                  <a:lnTo>
                    <a:pt x="527" y="667"/>
                  </a:lnTo>
                  <a:lnTo>
                    <a:pt x="521" y="667"/>
                  </a:lnTo>
                  <a:lnTo>
                    <a:pt x="521" y="667"/>
                  </a:lnTo>
                  <a:lnTo>
                    <a:pt x="500" y="667"/>
                  </a:lnTo>
                  <a:lnTo>
                    <a:pt x="478" y="666"/>
                  </a:lnTo>
                  <a:lnTo>
                    <a:pt x="456" y="663"/>
                  </a:lnTo>
                  <a:lnTo>
                    <a:pt x="435" y="660"/>
                  </a:lnTo>
                  <a:lnTo>
                    <a:pt x="413" y="657"/>
                  </a:lnTo>
                  <a:lnTo>
                    <a:pt x="393" y="651"/>
                  </a:lnTo>
                  <a:lnTo>
                    <a:pt x="372" y="646"/>
                  </a:lnTo>
                  <a:lnTo>
                    <a:pt x="353" y="638"/>
                  </a:lnTo>
                  <a:lnTo>
                    <a:pt x="333" y="631"/>
                  </a:lnTo>
                  <a:lnTo>
                    <a:pt x="315" y="623"/>
                  </a:lnTo>
                  <a:lnTo>
                    <a:pt x="299" y="613"/>
                  </a:lnTo>
                  <a:lnTo>
                    <a:pt x="282" y="602"/>
                  </a:lnTo>
                  <a:lnTo>
                    <a:pt x="268" y="591"/>
                  </a:lnTo>
                  <a:lnTo>
                    <a:pt x="255" y="578"/>
                  </a:lnTo>
                  <a:lnTo>
                    <a:pt x="244" y="565"/>
                  </a:lnTo>
                  <a:lnTo>
                    <a:pt x="234" y="549"/>
                  </a:lnTo>
                  <a:lnTo>
                    <a:pt x="234" y="336"/>
                  </a:lnTo>
                  <a:lnTo>
                    <a:pt x="510" y="456"/>
                  </a:lnTo>
                  <a:lnTo>
                    <a:pt x="510" y="456"/>
                  </a:lnTo>
                  <a:lnTo>
                    <a:pt x="514" y="458"/>
                  </a:lnTo>
                  <a:lnTo>
                    <a:pt x="514" y="458"/>
                  </a:lnTo>
                  <a:lnTo>
                    <a:pt x="518" y="456"/>
                  </a:lnTo>
                  <a:lnTo>
                    <a:pt x="620" y="414"/>
                  </a:lnTo>
                  <a:lnTo>
                    <a:pt x="620" y="614"/>
                  </a:lnTo>
                  <a:lnTo>
                    <a:pt x="620" y="614"/>
                  </a:lnTo>
                  <a:lnTo>
                    <a:pt x="621" y="619"/>
                  </a:lnTo>
                  <a:lnTo>
                    <a:pt x="624" y="622"/>
                  </a:lnTo>
                  <a:lnTo>
                    <a:pt x="624" y="622"/>
                  </a:lnTo>
                  <a:lnTo>
                    <a:pt x="628" y="624"/>
                  </a:lnTo>
                  <a:lnTo>
                    <a:pt x="630" y="624"/>
                  </a:lnTo>
                  <a:lnTo>
                    <a:pt x="630" y="624"/>
                  </a:lnTo>
                  <a:lnTo>
                    <a:pt x="633" y="624"/>
                  </a:lnTo>
                  <a:lnTo>
                    <a:pt x="633" y="624"/>
                  </a:lnTo>
                  <a:lnTo>
                    <a:pt x="649" y="620"/>
                  </a:lnTo>
                  <a:lnTo>
                    <a:pt x="663" y="615"/>
                  </a:lnTo>
                  <a:lnTo>
                    <a:pt x="676" y="610"/>
                  </a:lnTo>
                  <a:lnTo>
                    <a:pt x="690" y="604"/>
                  </a:lnTo>
                  <a:lnTo>
                    <a:pt x="701" y="597"/>
                  </a:lnTo>
                  <a:lnTo>
                    <a:pt x="713" y="589"/>
                  </a:lnTo>
                  <a:lnTo>
                    <a:pt x="725" y="580"/>
                  </a:lnTo>
                  <a:lnTo>
                    <a:pt x="735" y="573"/>
                  </a:lnTo>
                  <a:lnTo>
                    <a:pt x="735" y="573"/>
                  </a:lnTo>
                  <a:lnTo>
                    <a:pt x="738" y="569"/>
                  </a:lnTo>
                  <a:lnTo>
                    <a:pt x="738" y="565"/>
                  </a:lnTo>
                  <a:lnTo>
                    <a:pt x="738" y="365"/>
                  </a:lnTo>
                  <a:lnTo>
                    <a:pt x="792" y="343"/>
                  </a:lnTo>
                  <a:lnTo>
                    <a:pt x="792" y="549"/>
                  </a:lnTo>
                  <a:close/>
                  <a:moveTo>
                    <a:pt x="717" y="374"/>
                  </a:moveTo>
                  <a:lnTo>
                    <a:pt x="717" y="560"/>
                  </a:lnTo>
                  <a:lnTo>
                    <a:pt x="717" y="560"/>
                  </a:lnTo>
                  <a:lnTo>
                    <a:pt x="701" y="573"/>
                  </a:lnTo>
                  <a:lnTo>
                    <a:pt x="682" y="584"/>
                  </a:lnTo>
                  <a:lnTo>
                    <a:pt x="663" y="593"/>
                  </a:lnTo>
                  <a:lnTo>
                    <a:pt x="641" y="601"/>
                  </a:lnTo>
                  <a:lnTo>
                    <a:pt x="641" y="405"/>
                  </a:lnTo>
                  <a:lnTo>
                    <a:pt x="717" y="374"/>
                  </a:lnTo>
                  <a:close/>
                  <a:moveTo>
                    <a:pt x="899" y="275"/>
                  </a:moveTo>
                  <a:lnTo>
                    <a:pt x="567" y="219"/>
                  </a:lnTo>
                  <a:lnTo>
                    <a:pt x="567" y="219"/>
                  </a:lnTo>
                  <a:lnTo>
                    <a:pt x="565" y="211"/>
                  </a:lnTo>
                  <a:lnTo>
                    <a:pt x="562" y="203"/>
                  </a:lnTo>
                  <a:lnTo>
                    <a:pt x="557" y="197"/>
                  </a:lnTo>
                  <a:lnTo>
                    <a:pt x="550" y="191"/>
                  </a:lnTo>
                  <a:lnTo>
                    <a:pt x="543" y="186"/>
                  </a:lnTo>
                  <a:lnTo>
                    <a:pt x="534" y="182"/>
                  </a:lnTo>
                  <a:lnTo>
                    <a:pt x="525" y="180"/>
                  </a:lnTo>
                  <a:lnTo>
                    <a:pt x="514" y="180"/>
                  </a:lnTo>
                  <a:lnTo>
                    <a:pt x="514" y="180"/>
                  </a:lnTo>
                  <a:lnTo>
                    <a:pt x="504" y="180"/>
                  </a:lnTo>
                  <a:lnTo>
                    <a:pt x="495" y="182"/>
                  </a:lnTo>
                  <a:lnTo>
                    <a:pt x="486" y="186"/>
                  </a:lnTo>
                  <a:lnTo>
                    <a:pt x="478" y="191"/>
                  </a:lnTo>
                  <a:lnTo>
                    <a:pt x="472" y="198"/>
                  </a:lnTo>
                  <a:lnTo>
                    <a:pt x="466" y="206"/>
                  </a:lnTo>
                  <a:lnTo>
                    <a:pt x="464" y="213"/>
                  </a:lnTo>
                  <a:lnTo>
                    <a:pt x="463" y="222"/>
                  </a:lnTo>
                  <a:lnTo>
                    <a:pt x="463" y="222"/>
                  </a:lnTo>
                  <a:lnTo>
                    <a:pt x="464" y="230"/>
                  </a:lnTo>
                  <a:lnTo>
                    <a:pt x="466" y="239"/>
                  </a:lnTo>
                  <a:lnTo>
                    <a:pt x="472" y="246"/>
                  </a:lnTo>
                  <a:lnTo>
                    <a:pt x="478" y="252"/>
                  </a:lnTo>
                  <a:lnTo>
                    <a:pt x="486" y="257"/>
                  </a:lnTo>
                  <a:lnTo>
                    <a:pt x="495" y="261"/>
                  </a:lnTo>
                  <a:lnTo>
                    <a:pt x="504" y="264"/>
                  </a:lnTo>
                  <a:lnTo>
                    <a:pt x="514" y="265"/>
                  </a:lnTo>
                  <a:lnTo>
                    <a:pt x="514" y="265"/>
                  </a:lnTo>
                  <a:lnTo>
                    <a:pt x="522" y="265"/>
                  </a:lnTo>
                  <a:lnTo>
                    <a:pt x="530" y="264"/>
                  </a:lnTo>
                  <a:lnTo>
                    <a:pt x="537" y="261"/>
                  </a:lnTo>
                  <a:lnTo>
                    <a:pt x="544" y="257"/>
                  </a:lnTo>
                  <a:lnTo>
                    <a:pt x="549" y="253"/>
                  </a:lnTo>
                  <a:lnTo>
                    <a:pt x="554" y="250"/>
                  </a:lnTo>
                  <a:lnTo>
                    <a:pt x="559" y="244"/>
                  </a:lnTo>
                  <a:lnTo>
                    <a:pt x="562" y="239"/>
                  </a:lnTo>
                  <a:lnTo>
                    <a:pt x="864" y="290"/>
                  </a:lnTo>
                  <a:lnTo>
                    <a:pt x="723" y="348"/>
                  </a:lnTo>
                  <a:lnTo>
                    <a:pt x="723" y="348"/>
                  </a:lnTo>
                  <a:lnTo>
                    <a:pt x="723" y="348"/>
                  </a:lnTo>
                  <a:lnTo>
                    <a:pt x="627" y="389"/>
                  </a:lnTo>
                  <a:lnTo>
                    <a:pt x="627" y="389"/>
                  </a:lnTo>
                  <a:lnTo>
                    <a:pt x="514" y="436"/>
                  </a:lnTo>
                  <a:lnTo>
                    <a:pt x="36" y="226"/>
                  </a:lnTo>
                  <a:lnTo>
                    <a:pt x="508" y="21"/>
                  </a:lnTo>
                  <a:lnTo>
                    <a:pt x="996" y="235"/>
                  </a:lnTo>
                  <a:lnTo>
                    <a:pt x="899" y="275"/>
                  </a:lnTo>
                  <a:close/>
                  <a:moveTo>
                    <a:pt x="514" y="244"/>
                  </a:moveTo>
                  <a:lnTo>
                    <a:pt x="514" y="244"/>
                  </a:lnTo>
                  <a:lnTo>
                    <a:pt x="508" y="244"/>
                  </a:lnTo>
                  <a:lnTo>
                    <a:pt x="503" y="243"/>
                  </a:lnTo>
                  <a:lnTo>
                    <a:pt x="497" y="240"/>
                  </a:lnTo>
                  <a:lnTo>
                    <a:pt x="492" y="238"/>
                  </a:lnTo>
                  <a:lnTo>
                    <a:pt x="488" y="234"/>
                  </a:lnTo>
                  <a:lnTo>
                    <a:pt x="486" y="231"/>
                  </a:lnTo>
                  <a:lnTo>
                    <a:pt x="483" y="226"/>
                  </a:lnTo>
                  <a:lnTo>
                    <a:pt x="483" y="222"/>
                  </a:lnTo>
                  <a:lnTo>
                    <a:pt x="483" y="222"/>
                  </a:lnTo>
                  <a:lnTo>
                    <a:pt x="483" y="217"/>
                  </a:lnTo>
                  <a:lnTo>
                    <a:pt x="486" y="213"/>
                  </a:lnTo>
                  <a:lnTo>
                    <a:pt x="488" y="209"/>
                  </a:lnTo>
                  <a:lnTo>
                    <a:pt x="492" y="206"/>
                  </a:lnTo>
                  <a:lnTo>
                    <a:pt x="497" y="203"/>
                  </a:lnTo>
                  <a:lnTo>
                    <a:pt x="503" y="202"/>
                  </a:lnTo>
                  <a:lnTo>
                    <a:pt x="508" y="200"/>
                  </a:lnTo>
                  <a:lnTo>
                    <a:pt x="514" y="199"/>
                  </a:lnTo>
                  <a:lnTo>
                    <a:pt x="514" y="199"/>
                  </a:lnTo>
                  <a:lnTo>
                    <a:pt x="521" y="200"/>
                  </a:lnTo>
                  <a:lnTo>
                    <a:pt x="527" y="202"/>
                  </a:lnTo>
                  <a:lnTo>
                    <a:pt x="532" y="203"/>
                  </a:lnTo>
                  <a:lnTo>
                    <a:pt x="537" y="206"/>
                  </a:lnTo>
                  <a:lnTo>
                    <a:pt x="541" y="209"/>
                  </a:lnTo>
                  <a:lnTo>
                    <a:pt x="544" y="213"/>
                  </a:lnTo>
                  <a:lnTo>
                    <a:pt x="545" y="217"/>
                  </a:lnTo>
                  <a:lnTo>
                    <a:pt x="547" y="222"/>
                  </a:lnTo>
                  <a:lnTo>
                    <a:pt x="547" y="222"/>
                  </a:lnTo>
                  <a:lnTo>
                    <a:pt x="545" y="226"/>
                  </a:lnTo>
                  <a:lnTo>
                    <a:pt x="544" y="231"/>
                  </a:lnTo>
                  <a:lnTo>
                    <a:pt x="541" y="234"/>
                  </a:lnTo>
                  <a:lnTo>
                    <a:pt x="537" y="238"/>
                  </a:lnTo>
                  <a:lnTo>
                    <a:pt x="532" y="240"/>
                  </a:lnTo>
                  <a:lnTo>
                    <a:pt x="527" y="243"/>
                  </a:lnTo>
                  <a:lnTo>
                    <a:pt x="521" y="244"/>
                  </a:lnTo>
                  <a:lnTo>
                    <a:pt x="514" y="244"/>
                  </a:lnTo>
                  <a:lnTo>
                    <a:pt x="514" y="244"/>
                  </a:lnTo>
                  <a:close/>
                </a:path>
              </a:pathLst>
            </a:custGeom>
            <a:solidFill>
              <a:srgbClr val="D226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6"/>
            <p:cNvSpPr/>
            <p:nvPr/>
          </p:nvSpPr>
          <p:spPr>
            <a:xfrm>
              <a:off x="9070976" y="2606675"/>
              <a:ext cx="323850" cy="147638"/>
            </a:xfrm>
            <a:custGeom>
              <a:rect b="b" l="l" r="r" t="t"/>
              <a:pathLst>
                <a:path extrusionOk="0" h="185" w="407">
                  <a:moveTo>
                    <a:pt x="1" y="179"/>
                  </a:moveTo>
                  <a:lnTo>
                    <a:pt x="1" y="179"/>
                  </a:lnTo>
                  <a:lnTo>
                    <a:pt x="3" y="181"/>
                  </a:lnTo>
                  <a:lnTo>
                    <a:pt x="5" y="183"/>
                  </a:lnTo>
                  <a:lnTo>
                    <a:pt x="8" y="184"/>
                  </a:lnTo>
                  <a:lnTo>
                    <a:pt x="10" y="185"/>
                  </a:lnTo>
                  <a:lnTo>
                    <a:pt x="10" y="185"/>
                  </a:lnTo>
                  <a:lnTo>
                    <a:pt x="14" y="184"/>
                  </a:lnTo>
                  <a:lnTo>
                    <a:pt x="400" y="20"/>
                  </a:lnTo>
                  <a:lnTo>
                    <a:pt x="400" y="20"/>
                  </a:lnTo>
                  <a:lnTo>
                    <a:pt x="404" y="17"/>
                  </a:lnTo>
                  <a:lnTo>
                    <a:pt x="407" y="15"/>
                  </a:lnTo>
                  <a:lnTo>
                    <a:pt x="407" y="11"/>
                  </a:lnTo>
                  <a:lnTo>
                    <a:pt x="407" y="7"/>
                  </a:lnTo>
                  <a:lnTo>
                    <a:pt x="407" y="7"/>
                  </a:lnTo>
                  <a:lnTo>
                    <a:pt x="404" y="3"/>
                  </a:lnTo>
                  <a:lnTo>
                    <a:pt x="400" y="2"/>
                  </a:lnTo>
                  <a:lnTo>
                    <a:pt x="397" y="0"/>
                  </a:lnTo>
                  <a:lnTo>
                    <a:pt x="393" y="2"/>
                  </a:lnTo>
                  <a:lnTo>
                    <a:pt x="6" y="165"/>
                  </a:lnTo>
                  <a:lnTo>
                    <a:pt x="6" y="165"/>
                  </a:lnTo>
                  <a:lnTo>
                    <a:pt x="4" y="167"/>
                  </a:lnTo>
                  <a:lnTo>
                    <a:pt x="1" y="171"/>
                  </a:lnTo>
                  <a:lnTo>
                    <a:pt x="0" y="175"/>
                  </a:lnTo>
                  <a:lnTo>
                    <a:pt x="1" y="179"/>
                  </a:lnTo>
                  <a:lnTo>
                    <a:pt x="1" y="179"/>
                  </a:lnTo>
                  <a:close/>
                </a:path>
              </a:pathLst>
            </a:custGeom>
            <a:solidFill>
              <a:srgbClr val="D226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1" name="Google Shape;351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2875" y="1314450"/>
            <a:ext cx="7195185" cy="3709035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7"/>
          <p:cNvSpPr/>
          <p:nvPr/>
        </p:nvSpPr>
        <p:spPr>
          <a:xfrm>
            <a:off x="1614488" y="1369219"/>
            <a:ext cx="5915025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8" name="Google Shape;358;p17"/>
          <p:cNvSpPr/>
          <p:nvPr/>
        </p:nvSpPr>
        <p:spPr>
          <a:xfrm flipH="1" rot="10800000">
            <a:off x="0" y="163721"/>
            <a:ext cx="9144600" cy="273000"/>
          </a:xfrm>
          <a:prstGeom prst="rect">
            <a:avLst/>
          </a:prstGeom>
          <a:solidFill>
            <a:srgbClr val="2F5597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Лого Экспонента" id="359" name="Google Shape;35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15350" y="103346"/>
            <a:ext cx="428624" cy="428624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7"/>
          <p:cNvSpPr txBox="1"/>
          <p:nvPr/>
        </p:nvSpPr>
        <p:spPr>
          <a:xfrm>
            <a:off x="44768" y="200025"/>
            <a:ext cx="964800" cy="1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ЭКСПОНЕНТА</a:t>
            </a:r>
            <a:endParaRPr b="1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7"/>
          <p:cNvSpPr txBox="1"/>
          <p:nvPr/>
        </p:nvSpPr>
        <p:spPr>
          <a:xfrm>
            <a:off x="153035" y="600710"/>
            <a:ext cx="8790940" cy="645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в 2023 году приобрели «1С:Аналитику» и расширение «Мониторинг приемной кампании»</a:t>
            </a:r>
            <a:endParaRPr/>
          </a:p>
        </p:txBody>
      </p:sp>
      <p:sp>
        <p:nvSpPr>
          <p:cNvPr id="362" name="Google Shape;362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catherineasquithgallery.com/uploads/posts/2021-03/1614571238_5-p-gorod-na-belom-fone-6.png" id="367" name="Google Shape;36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4405" y="532065"/>
            <a:ext cx="6873538" cy="4378308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8"/>
          <p:cNvSpPr/>
          <p:nvPr/>
        </p:nvSpPr>
        <p:spPr>
          <a:xfrm>
            <a:off x="1614488" y="1369219"/>
            <a:ext cx="5915025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9" name="Google Shape;369;p18"/>
          <p:cNvSpPr txBox="1"/>
          <p:nvPr/>
        </p:nvSpPr>
        <p:spPr>
          <a:xfrm>
            <a:off x="499110" y="1228090"/>
            <a:ext cx="7270750" cy="3263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Возможность ответственому секретарю приемной комиссии в любой момент времени наблюдать за ходом приема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2F559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1" marL="1714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Noto Sans Symbols"/>
              <a:buChar char="✔"/>
            </a:pPr>
            <a:r>
              <a:rPr b="1" i="0" lang="ru-RU" sz="1200" u="none" cap="none" strike="noStrike">
                <a:solidFill>
                  <a:srgbClr val="2F5597"/>
                </a:solidFill>
                <a:latin typeface="Noto Sans"/>
                <a:ea typeface="Noto Sans"/>
                <a:cs typeface="Noto Sans"/>
                <a:sym typeface="Noto Sans"/>
              </a:rPr>
              <a:t>Видеть свежие актуальные данные, желательно напрямую из ИС</a:t>
            </a:r>
            <a:endParaRPr b="1" i="0" sz="1200" u="none" cap="none" strike="noStrike">
              <a:solidFill>
                <a:srgbClr val="2F5597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171450" lvl="1" marL="1714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Noto Sans Symbols"/>
              <a:buChar char="✔"/>
            </a:pPr>
            <a:r>
              <a:rPr b="1" i="0" lang="ru-RU" sz="1200" u="none" cap="none" strike="noStrike">
                <a:solidFill>
                  <a:srgbClr val="2F5597"/>
                </a:solidFill>
                <a:latin typeface="Noto Sans"/>
                <a:ea typeface="Noto Sans"/>
                <a:cs typeface="Noto Sans"/>
                <a:sym typeface="Noto Sans"/>
              </a:rPr>
              <a:t>Не ждать построения отчета, а сразу его видеть на экране</a:t>
            </a:r>
            <a:endParaRPr b="1" i="0" sz="1200" u="none" cap="none" strike="noStrike">
              <a:solidFill>
                <a:srgbClr val="2F5597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171450" lvl="1" marL="1714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Noto Sans Symbols"/>
              <a:buChar char="✔"/>
            </a:pPr>
            <a:r>
              <a:rPr b="1" i="0" lang="ru-RU" sz="1200" u="none" cap="none" strike="noStrike">
                <a:solidFill>
                  <a:srgbClr val="2F5597"/>
                </a:solidFill>
                <a:latin typeface="Noto Sans"/>
                <a:ea typeface="Noto Sans"/>
                <a:cs typeface="Noto Sans"/>
                <a:sym typeface="Noto Sans"/>
              </a:rPr>
              <a:t>Напрямую работать с системой, а не зависеть от программистов</a:t>
            </a:r>
            <a:endParaRPr b="1" i="0" sz="1200" u="none" cap="none" strike="noStrike">
              <a:solidFill>
                <a:srgbClr val="2F5597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171450" lvl="1" marL="1714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Noto Sans Symbols"/>
              <a:buChar char="✔"/>
            </a:pPr>
            <a:r>
              <a:rPr b="1" i="0" lang="ru-RU" sz="1200" u="none" cap="none" strike="noStrike">
                <a:solidFill>
                  <a:srgbClr val="2F5597"/>
                </a:solidFill>
                <a:latin typeface="Noto Sans"/>
                <a:ea typeface="Noto Sans"/>
                <a:cs typeface="Noto Sans"/>
                <a:sym typeface="Noto Sans"/>
              </a:rPr>
              <a:t>Всегда и везде: видеть данные с любого устройства (компьютер, планшет, телефон) </a:t>
            </a:r>
            <a:endParaRPr b="1" i="0" sz="1200" u="none" cap="none" strike="noStrike">
              <a:solidFill>
                <a:srgbClr val="2F5597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171450" lvl="1" marL="1714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Noto Sans Symbols"/>
              <a:buChar char="✔"/>
            </a:pPr>
            <a:r>
              <a:rPr b="1" i="0" lang="ru-RU" sz="1200" u="none" cap="none" strike="noStrike">
                <a:solidFill>
                  <a:srgbClr val="2F5597"/>
                </a:solidFill>
                <a:latin typeface="Noto Sans"/>
                <a:ea typeface="Noto Sans"/>
                <a:cs typeface="Noto Sans"/>
                <a:sym typeface="Noto Sans"/>
              </a:rPr>
              <a:t>Возможность получить ответ на вопросы по показанным данным</a:t>
            </a:r>
            <a:endParaRPr b="1" i="0" sz="1200" u="none" cap="none" strike="noStrike">
              <a:solidFill>
                <a:srgbClr val="2F5597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171450" lvl="1" marL="1714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Noto Sans Symbols"/>
              <a:buChar char="✔"/>
            </a:pPr>
            <a:r>
              <a:rPr b="1" i="0" lang="ru-RU" sz="1200" u="none" cap="none" strike="noStrike">
                <a:solidFill>
                  <a:srgbClr val="2F5597"/>
                </a:solidFill>
                <a:latin typeface="Noto Sans"/>
                <a:ea typeface="Noto Sans"/>
                <a:cs typeface="Noto Sans"/>
                <a:sym typeface="Noto Sans"/>
              </a:rPr>
              <a:t>Не только смотреть отчеты, но и «крутить» данные со всех сторон</a:t>
            </a:r>
            <a:endParaRPr b="1" i="0" sz="1200" u="none" cap="none" strike="noStrike">
              <a:solidFill>
                <a:srgbClr val="2F5597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171450" lvl="1" marL="1714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Noto Sans Symbols"/>
              <a:buChar char="✔"/>
            </a:pPr>
            <a:r>
              <a:rPr b="1" i="0" lang="ru-RU" sz="1200" u="none" cap="none" strike="noStrike">
                <a:solidFill>
                  <a:srgbClr val="2F5597"/>
                </a:solidFill>
                <a:latin typeface="Noto Sans"/>
                <a:ea typeface="Noto Sans"/>
                <a:cs typeface="Noto Sans"/>
                <a:sym typeface="Noto Sans"/>
              </a:rPr>
              <a:t>От сводных отчетов проваливаться до уровня сырых данных, транзакций, документов</a:t>
            </a:r>
            <a:endParaRPr/>
          </a:p>
        </p:txBody>
      </p:sp>
      <p:sp>
        <p:nvSpPr>
          <p:cNvPr id="370" name="Google Shape;370;p18"/>
          <p:cNvSpPr txBox="1"/>
          <p:nvPr/>
        </p:nvSpPr>
        <p:spPr>
          <a:xfrm>
            <a:off x="535305" y="133350"/>
            <a:ext cx="7432675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«1С:Аналитика»</a:t>
            </a:r>
            <a:r>
              <a:rPr b="1" i="0" lang="ru-RU" sz="2000" u="none" cap="none" strike="noStrike">
                <a:solidFill>
                  <a:srgbClr val="2F5597"/>
                </a:solidFill>
                <a:latin typeface="Montserrat"/>
                <a:ea typeface="Montserrat"/>
                <a:cs typeface="Montserrat"/>
                <a:sym typeface="Montserrat"/>
              </a:rPr>
              <a:t> - оперативный анализ данных</a:t>
            </a:r>
            <a:endParaRPr/>
          </a:p>
        </p:txBody>
      </p:sp>
      <p:sp>
        <p:nvSpPr>
          <p:cNvPr id="371" name="Google Shape;371;p18"/>
          <p:cNvSpPr/>
          <p:nvPr/>
        </p:nvSpPr>
        <p:spPr>
          <a:xfrm>
            <a:off x="1" y="605341"/>
            <a:ext cx="8715374" cy="37598"/>
          </a:xfrm>
          <a:custGeom>
            <a:rect b="b" l="l" r="r" t="t"/>
            <a:pathLst>
              <a:path extrusionOk="0" h="93617" w="11620499">
                <a:moveTo>
                  <a:pt x="0" y="12030"/>
                </a:moveTo>
                <a:lnTo>
                  <a:pt x="6095999" y="12030"/>
                </a:lnTo>
                <a:lnTo>
                  <a:pt x="6095999" y="88230"/>
                </a:lnTo>
                <a:lnTo>
                  <a:pt x="0" y="88230"/>
                </a:lnTo>
                <a:close/>
                <a:moveTo>
                  <a:pt x="11561217" y="12028"/>
                </a:moveTo>
                <a:lnTo>
                  <a:pt x="11620499" y="12028"/>
                </a:lnTo>
                <a:lnTo>
                  <a:pt x="11620499" y="76201"/>
                </a:lnTo>
                <a:lnTo>
                  <a:pt x="11561217" y="76201"/>
                </a:lnTo>
                <a:close/>
                <a:moveTo>
                  <a:pt x="10599192" y="12028"/>
                </a:moveTo>
                <a:lnTo>
                  <a:pt x="10658474" y="12028"/>
                </a:lnTo>
                <a:lnTo>
                  <a:pt x="10658474" y="76201"/>
                </a:lnTo>
                <a:lnTo>
                  <a:pt x="10599192" y="76201"/>
                </a:lnTo>
                <a:close/>
                <a:moveTo>
                  <a:pt x="7208204" y="6641"/>
                </a:moveTo>
                <a:lnTo>
                  <a:pt x="7647464" y="6641"/>
                </a:lnTo>
                <a:lnTo>
                  <a:pt x="7647464" y="93617"/>
                </a:lnTo>
                <a:lnTo>
                  <a:pt x="7208204" y="93617"/>
                </a:lnTo>
                <a:close/>
                <a:moveTo>
                  <a:pt x="7961788" y="1254"/>
                </a:moveTo>
                <a:lnTo>
                  <a:pt x="8334373" y="1254"/>
                </a:lnTo>
                <a:lnTo>
                  <a:pt x="8334373" y="76202"/>
                </a:lnTo>
                <a:lnTo>
                  <a:pt x="7961788" y="76202"/>
                </a:lnTo>
                <a:close/>
                <a:moveTo>
                  <a:pt x="6285389" y="1253"/>
                </a:moveTo>
                <a:lnTo>
                  <a:pt x="6724649" y="1253"/>
                </a:lnTo>
                <a:lnTo>
                  <a:pt x="6724649" y="88229"/>
                </a:lnTo>
                <a:lnTo>
                  <a:pt x="6285389" y="88229"/>
                </a:lnTo>
                <a:close/>
                <a:moveTo>
                  <a:pt x="9748836" y="0"/>
                </a:moveTo>
                <a:lnTo>
                  <a:pt x="9901236" y="0"/>
                </a:lnTo>
                <a:lnTo>
                  <a:pt x="9901236" y="76201"/>
                </a:lnTo>
                <a:lnTo>
                  <a:pt x="9748836" y="76201"/>
                </a:lnTo>
                <a:close/>
                <a:moveTo>
                  <a:pt x="8946354" y="0"/>
                </a:moveTo>
                <a:lnTo>
                  <a:pt x="9098754" y="0"/>
                </a:lnTo>
                <a:lnTo>
                  <a:pt x="9098754" y="76201"/>
                </a:lnTo>
                <a:lnTo>
                  <a:pt x="8946354" y="76201"/>
                </a:lnTo>
                <a:close/>
              </a:path>
            </a:pathLst>
          </a:custGeom>
          <a:solidFill>
            <a:srgbClr val="C14524"/>
          </a:solidFill>
          <a:ln cap="flat" cmpd="sng" w="25400">
            <a:solidFill>
              <a:srgbClr val="C145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5422" y="45371"/>
            <a:ext cx="819906" cy="819906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18"/>
          <p:cNvSpPr txBox="1"/>
          <p:nvPr/>
        </p:nvSpPr>
        <p:spPr>
          <a:xfrm>
            <a:off x="535305" y="751205"/>
            <a:ext cx="352806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Приемная кампания</a:t>
            </a:r>
            <a:endParaRPr/>
          </a:p>
        </p:txBody>
      </p:sp>
      <p:sp>
        <p:nvSpPr>
          <p:cNvPr id="374" name="Google Shape;374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catherineasquithgallery.com/uploads/posts/2021-03/1614571238_5-p-gorod-na-belom-fone-6.png" id="379" name="Google Shape;37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4405" y="532065"/>
            <a:ext cx="6873538" cy="4378308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9"/>
          <p:cNvSpPr/>
          <p:nvPr/>
        </p:nvSpPr>
        <p:spPr>
          <a:xfrm>
            <a:off x="1614488" y="1369219"/>
            <a:ext cx="5915025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1" name="Google Shape;381;p19"/>
          <p:cNvSpPr txBox="1"/>
          <p:nvPr/>
        </p:nvSpPr>
        <p:spPr>
          <a:xfrm>
            <a:off x="702310" y="1369060"/>
            <a:ext cx="7590790" cy="2557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2F559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Для оперативного принятия решений необходимо иметь возможность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2F559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1" marL="1714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b="1" i="0" lang="ru-RU" sz="1200" u="none" cap="none" strike="noStrike">
                <a:solidFill>
                  <a:srgbClr val="2F5597"/>
                </a:solidFill>
                <a:latin typeface="Noto Sans"/>
                <a:ea typeface="Noto Sans"/>
                <a:cs typeface="Noto Sans"/>
                <a:sym typeface="Noto Sans"/>
              </a:rPr>
              <a:t>В реальном времени отслеживать ход приема заявлений</a:t>
            </a:r>
            <a:endParaRPr b="1" i="0" sz="1200" u="none" cap="none" strike="noStrike">
              <a:solidFill>
                <a:srgbClr val="2F5597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171450" lvl="1" marL="1714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b="1" i="0" lang="ru-RU" sz="1200" u="none" cap="none" strike="noStrike">
                <a:solidFill>
                  <a:srgbClr val="2F5597"/>
                </a:solidFill>
                <a:latin typeface="Noto Sans"/>
                <a:ea typeface="Noto Sans"/>
                <a:cs typeface="Noto Sans"/>
                <a:sym typeface="Noto Sans"/>
              </a:rPr>
              <a:t>Конкурсную ситуацию</a:t>
            </a:r>
            <a:endParaRPr b="1" i="0" sz="1200" u="none" cap="none" strike="noStrike">
              <a:solidFill>
                <a:srgbClr val="2F5597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171450" lvl="1" marL="1714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b="1" i="0" lang="ru-RU" sz="1200" u="none" cap="none" strike="noStrike">
                <a:solidFill>
                  <a:srgbClr val="2F5597"/>
                </a:solidFill>
                <a:latin typeface="Noto Sans"/>
                <a:ea typeface="Noto Sans"/>
                <a:cs typeface="Noto Sans"/>
                <a:sym typeface="Noto Sans"/>
              </a:rPr>
              <a:t>Иметь возможность сравнивать текущие показатели с предыдущими годами приема</a:t>
            </a:r>
            <a:endParaRPr b="1" i="0" sz="1200" u="none" cap="none" strike="noStrike">
              <a:solidFill>
                <a:srgbClr val="2F5597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171450" lvl="1" marL="1714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b="1" i="0" lang="ru-RU" sz="1200" u="none" cap="none" strike="noStrike">
                <a:solidFill>
                  <a:srgbClr val="2F5597"/>
                </a:solidFill>
                <a:latin typeface="Noto Sans"/>
                <a:ea typeface="Noto Sans"/>
                <a:cs typeface="Noto Sans"/>
                <a:sym typeface="Noto Sans"/>
              </a:rPr>
              <a:t>Прогнозировать изменения конкурса и проходной балл.</a:t>
            </a:r>
            <a:endParaRPr/>
          </a:p>
        </p:txBody>
      </p:sp>
      <p:pic>
        <p:nvPicPr>
          <p:cNvPr id="382" name="Google Shape;382;p1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6365" y="3170555"/>
            <a:ext cx="1658620" cy="165862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383" name="Google Shape;383;p19"/>
          <p:cNvSpPr txBox="1"/>
          <p:nvPr/>
        </p:nvSpPr>
        <p:spPr>
          <a:xfrm>
            <a:off x="535305" y="133350"/>
            <a:ext cx="7432675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«1С:Аналитика»</a:t>
            </a:r>
            <a:r>
              <a:rPr b="1" i="0" lang="ru-RU" sz="2000" u="none" cap="none" strike="noStrike">
                <a:solidFill>
                  <a:srgbClr val="2F5597"/>
                </a:solidFill>
                <a:latin typeface="Montserrat"/>
                <a:ea typeface="Montserrat"/>
                <a:cs typeface="Montserrat"/>
                <a:sym typeface="Montserrat"/>
              </a:rPr>
              <a:t> - оперативный анализ данных</a:t>
            </a:r>
            <a:endParaRPr/>
          </a:p>
        </p:txBody>
      </p:sp>
      <p:sp>
        <p:nvSpPr>
          <p:cNvPr id="384" name="Google Shape;384;p19"/>
          <p:cNvSpPr/>
          <p:nvPr/>
        </p:nvSpPr>
        <p:spPr>
          <a:xfrm>
            <a:off x="1" y="605341"/>
            <a:ext cx="8715374" cy="37598"/>
          </a:xfrm>
          <a:custGeom>
            <a:rect b="b" l="l" r="r" t="t"/>
            <a:pathLst>
              <a:path extrusionOk="0" h="93617" w="11620499">
                <a:moveTo>
                  <a:pt x="0" y="12030"/>
                </a:moveTo>
                <a:lnTo>
                  <a:pt x="6095999" y="12030"/>
                </a:lnTo>
                <a:lnTo>
                  <a:pt x="6095999" y="88230"/>
                </a:lnTo>
                <a:lnTo>
                  <a:pt x="0" y="88230"/>
                </a:lnTo>
                <a:close/>
                <a:moveTo>
                  <a:pt x="11561217" y="12028"/>
                </a:moveTo>
                <a:lnTo>
                  <a:pt x="11620499" y="12028"/>
                </a:lnTo>
                <a:lnTo>
                  <a:pt x="11620499" y="76201"/>
                </a:lnTo>
                <a:lnTo>
                  <a:pt x="11561217" y="76201"/>
                </a:lnTo>
                <a:close/>
                <a:moveTo>
                  <a:pt x="10599192" y="12028"/>
                </a:moveTo>
                <a:lnTo>
                  <a:pt x="10658474" y="12028"/>
                </a:lnTo>
                <a:lnTo>
                  <a:pt x="10658474" y="76201"/>
                </a:lnTo>
                <a:lnTo>
                  <a:pt x="10599192" y="76201"/>
                </a:lnTo>
                <a:close/>
                <a:moveTo>
                  <a:pt x="7208204" y="6641"/>
                </a:moveTo>
                <a:lnTo>
                  <a:pt x="7647464" y="6641"/>
                </a:lnTo>
                <a:lnTo>
                  <a:pt x="7647464" y="93617"/>
                </a:lnTo>
                <a:lnTo>
                  <a:pt x="7208204" y="93617"/>
                </a:lnTo>
                <a:close/>
                <a:moveTo>
                  <a:pt x="7961788" y="1254"/>
                </a:moveTo>
                <a:lnTo>
                  <a:pt x="8334373" y="1254"/>
                </a:lnTo>
                <a:lnTo>
                  <a:pt x="8334373" y="76202"/>
                </a:lnTo>
                <a:lnTo>
                  <a:pt x="7961788" y="76202"/>
                </a:lnTo>
                <a:close/>
                <a:moveTo>
                  <a:pt x="6285389" y="1253"/>
                </a:moveTo>
                <a:lnTo>
                  <a:pt x="6724649" y="1253"/>
                </a:lnTo>
                <a:lnTo>
                  <a:pt x="6724649" y="88229"/>
                </a:lnTo>
                <a:lnTo>
                  <a:pt x="6285389" y="88229"/>
                </a:lnTo>
                <a:close/>
                <a:moveTo>
                  <a:pt x="9748836" y="0"/>
                </a:moveTo>
                <a:lnTo>
                  <a:pt x="9901236" y="0"/>
                </a:lnTo>
                <a:lnTo>
                  <a:pt x="9901236" y="76201"/>
                </a:lnTo>
                <a:lnTo>
                  <a:pt x="9748836" y="76201"/>
                </a:lnTo>
                <a:close/>
                <a:moveTo>
                  <a:pt x="8946354" y="0"/>
                </a:moveTo>
                <a:lnTo>
                  <a:pt x="9098754" y="0"/>
                </a:lnTo>
                <a:lnTo>
                  <a:pt x="9098754" y="76201"/>
                </a:lnTo>
                <a:lnTo>
                  <a:pt x="8946354" y="76201"/>
                </a:lnTo>
                <a:close/>
              </a:path>
            </a:pathLst>
          </a:custGeom>
          <a:solidFill>
            <a:srgbClr val="C14524"/>
          </a:solidFill>
          <a:ln cap="flat" cmpd="sng" w="25400">
            <a:solidFill>
              <a:srgbClr val="C145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5" name="Google Shape;38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05422" y="45371"/>
            <a:ext cx="819906" cy="819906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19"/>
          <p:cNvSpPr txBox="1"/>
          <p:nvPr/>
        </p:nvSpPr>
        <p:spPr>
          <a:xfrm>
            <a:off x="753745" y="716280"/>
            <a:ext cx="352806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Приемная кампания</a:t>
            </a:r>
            <a:endParaRPr/>
          </a:p>
        </p:txBody>
      </p:sp>
      <p:sp>
        <p:nvSpPr>
          <p:cNvPr id="387" name="Google Shape;387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catherineasquithgallery.com/uploads/posts/2021-03/1614571238_5-p-gorod-na-belom-fone-6.png" id="152" name="Google Shape;152;p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8755" y="668655"/>
            <a:ext cx="6459855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"/>
          <p:cNvSpPr/>
          <p:nvPr/>
        </p:nvSpPr>
        <p:spPr>
          <a:xfrm>
            <a:off x="1614488" y="1369219"/>
            <a:ext cx="5915025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4" name="Google Shape;154;p2"/>
          <p:cNvSpPr/>
          <p:nvPr/>
        </p:nvSpPr>
        <p:spPr>
          <a:xfrm>
            <a:off x="1" y="605341"/>
            <a:ext cx="8715374" cy="37598"/>
          </a:xfrm>
          <a:custGeom>
            <a:rect b="b" l="l" r="r" t="t"/>
            <a:pathLst>
              <a:path extrusionOk="0" h="93617" w="11620499">
                <a:moveTo>
                  <a:pt x="0" y="12030"/>
                </a:moveTo>
                <a:lnTo>
                  <a:pt x="6095999" y="12030"/>
                </a:lnTo>
                <a:lnTo>
                  <a:pt x="6095999" y="88230"/>
                </a:lnTo>
                <a:lnTo>
                  <a:pt x="0" y="88230"/>
                </a:lnTo>
                <a:close/>
                <a:moveTo>
                  <a:pt x="11561217" y="12028"/>
                </a:moveTo>
                <a:lnTo>
                  <a:pt x="11620499" y="12028"/>
                </a:lnTo>
                <a:lnTo>
                  <a:pt x="11620499" y="76201"/>
                </a:lnTo>
                <a:lnTo>
                  <a:pt x="11561217" y="76201"/>
                </a:lnTo>
                <a:close/>
                <a:moveTo>
                  <a:pt x="10599192" y="12028"/>
                </a:moveTo>
                <a:lnTo>
                  <a:pt x="10658474" y="12028"/>
                </a:lnTo>
                <a:lnTo>
                  <a:pt x="10658474" y="76201"/>
                </a:lnTo>
                <a:lnTo>
                  <a:pt x="10599192" y="76201"/>
                </a:lnTo>
                <a:close/>
                <a:moveTo>
                  <a:pt x="7208204" y="6641"/>
                </a:moveTo>
                <a:lnTo>
                  <a:pt x="7647464" y="6641"/>
                </a:lnTo>
                <a:lnTo>
                  <a:pt x="7647464" y="93617"/>
                </a:lnTo>
                <a:lnTo>
                  <a:pt x="7208204" y="93617"/>
                </a:lnTo>
                <a:close/>
                <a:moveTo>
                  <a:pt x="7961788" y="1254"/>
                </a:moveTo>
                <a:lnTo>
                  <a:pt x="8334373" y="1254"/>
                </a:lnTo>
                <a:lnTo>
                  <a:pt x="8334373" y="76202"/>
                </a:lnTo>
                <a:lnTo>
                  <a:pt x="7961788" y="76202"/>
                </a:lnTo>
                <a:close/>
                <a:moveTo>
                  <a:pt x="6285389" y="1253"/>
                </a:moveTo>
                <a:lnTo>
                  <a:pt x="6724649" y="1253"/>
                </a:lnTo>
                <a:lnTo>
                  <a:pt x="6724649" y="88229"/>
                </a:lnTo>
                <a:lnTo>
                  <a:pt x="6285389" y="88229"/>
                </a:lnTo>
                <a:close/>
                <a:moveTo>
                  <a:pt x="9748836" y="0"/>
                </a:moveTo>
                <a:lnTo>
                  <a:pt x="9901236" y="0"/>
                </a:lnTo>
                <a:lnTo>
                  <a:pt x="9901236" y="76201"/>
                </a:lnTo>
                <a:lnTo>
                  <a:pt x="9748836" y="76201"/>
                </a:lnTo>
                <a:close/>
                <a:moveTo>
                  <a:pt x="8946354" y="0"/>
                </a:moveTo>
                <a:lnTo>
                  <a:pt x="9098754" y="0"/>
                </a:lnTo>
                <a:lnTo>
                  <a:pt x="9098754" y="76201"/>
                </a:lnTo>
                <a:lnTo>
                  <a:pt x="8946354" y="76201"/>
                </a:lnTo>
                <a:close/>
              </a:path>
            </a:pathLst>
          </a:custGeom>
          <a:solidFill>
            <a:srgbClr val="C14524"/>
          </a:solidFill>
          <a:ln cap="flat" cmpd="sng" w="25400">
            <a:solidFill>
              <a:srgbClr val="C145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5422" y="45371"/>
            <a:ext cx="819906" cy="81990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"/>
          <p:cNvSpPr txBox="1"/>
          <p:nvPr/>
        </p:nvSpPr>
        <p:spPr>
          <a:xfrm>
            <a:off x="284480" y="89535"/>
            <a:ext cx="3798570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О вузе</a:t>
            </a:r>
            <a:endParaRPr/>
          </a:p>
        </p:txBody>
      </p:sp>
      <p:sp>
        <p:nvSpPr>
          <p:cNvPr id="157" name="Google Shape;157;p2"/>
          <p:cNvSpPr txBox="1"/>
          <p:nvPr/>
        </p:nvSpPr>
        <p:spPr>
          <a:xfrm>
            <a:off x="814705" y="942205"/>
            <a:ext cx="799655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Санкт-Петербургский государственный архитектурно-строительный университет — крупный учебный и научный центр, старейший в России технический ВУЗ архитектурно-строительного профиля. Единственный на Северо-Западе, осуществляющий комплексную подготовку специалистов в области строительства, архитектуры, транспорта и инженерно-экологических систем</a:t>
            </a:r>
            <a:endParaRPr b="0" i="0" sz="1200" u="none" cap="none" strike="noStrike">
              <a:solidFill>
                <a:srgbClr val="C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8" name="Google Shape;15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04415" y="4459875"/>
            <a:ext cx="4666615" cy="6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"/>
          <p:cNvPicPr preferRelativeResize="0"/>
          <p:nvPr/>
        </p:nvPicPr>
        <p:blipFill rotWithShape="1">
          <a:blip r:embed="rId6">
            <a:alphaModFix/>
          </a:blip>
          <a:srcRect b="0" l="0" r="0" t="6921"/>
          <a:stretch/>
        </p:blipFill>
        <p:spPr>
          <a:xfrm>
            <a:off x="2051685" y="2125823"/>
            <a:ext cx="5172075" cy="2410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57822" y="197771"/>
            <a:ext cx="819906" cy="81990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0"/>
          <p:cNvSpPr txBox="1"/>
          <p:nvPr/>
        </p:nvSpPr>
        <p:spPr>
          <a:xfrm>
            <a:off x="154940" y="166370"/>
            <a:ext cx="3798570" cy="306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C00000"/>
                </a:solidFill>
                <a:latin typeface="Noto Sans"/>
                <a:ea typeface="Noto Sans"/>
                <a:cs typeface="Noto Sans"/>
                <a:sym typeface="Noto Sans"/>
              </a:rPr>
              <a:t>Один из вариантов визуализации</a:t>
            </a:r>
            <a:endParaRPr/>
          </a:p>
        </p:txBody>
      </p:sp>
      <p:sp>
        <p:nvSpPr>
          <p:cNvPr id="393" name="Google Shape;393;p20"/>
          <p:cNvSpPr txBox="1"/>
          <p:nvPr/>
        </p:nvSpPr>
        <p:spPr>
          <a:xfrm>
            <a:off x="389890" y="4418330"/>
            <a:ext cx="8554085" cy="645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900" u="none" cap="none" strike="noStrike">
                <a:solidFill>
                  <a:srgbClr val="2F5597"/>
                </a:solidFill>
                <a:latin typeface="Noto Sans"/>
                <a:ea typeface="Noto Sans"/>
                <a:cs typeface="Noto Sans"/>
                <a:sym typeface="Noto Sans"/>
              </a:rPr>
              <a:t>На мониторе отображаются основные показатели по количеству абитуриентов, в том числе в разрезе гражданства - иностранные студенты и граждане РФ. Контрольные цифры приёма, количество поданных и отозванных заявлений. Количество зачисленных абитуриентов. Количество заявлений и КЦП в разрезе направлений подготовки. Заявления в разрезе форм обучения, финансирования, уровней подготовки. Способы подачи заявлений -Лично, Суперсервис, ЛК.</a:t>
            </a:r>
            <a:endParaRPr/>
          </a:p>
        </p:txBody>
      </p:sp>
      <p:sp>
        <p:nvSpPr>
          <p:cNvPr id="394" name="Google Shape;394;p20"/>
          <p:cNvSpPr/>
          <p:nvPr/>
        </p:nvSpPr>
        <p:spPr>
          <a:xfrm>
            <a:off x="1" y="605341"/>
            <a:ext cx="8715374" cy="37598"/>
          </a:xfrm>
          <a:custGeom>
            <a:rect b="b" l="l" r="r" t="t"/>
            <a:pathLst>
              <a:path extrusionOk="0" h="93617" w="11620499">
                <a:moveTo>
                  <a:pt x="0" y="12030"/>
                </a:moveTo>
                <a:lnTo>
                  <a:pt x="6095999" y="12030"/>
                </a:lnTo>
                <a:lnTo>
                  <a:pt x="6095999" y="88230"/>
                </a:lnTo>
                <a:lnTo>
                  <a:pt x="0" y="88230"/>
                </a:lnTo>
                <a:close/>
                <a:moveTo>
                  <a:pt x="11561217" y="12028"/>
                </a:moveTo>
                <a:lnTo>
                  <a:pt x="11620499" y="12028"/>
                </a:lnTo>
                <a:lnTo>
                  <a:pt x="11620499" y="76201"/>
                </a:lnTo>
                <a:lnTo>
                  <a:pt x="11561217" y="76201"/>
                </a:lnTo>
                <a:close/>
                <a:moveTo>
                  <a:pt x="10599192" y="12028"/>
                </a:moveTo>
                <a:lnTo>
                  <a:pt x="10658474" y="12028"/>
                </a:lnTo>
                <a:lnTo>
                  <a:pt x="10658474" y="76201"/>
                </a:lnTo>
                <a:lnTo>
                  <a:pt x="10599192" y="76201"/>
                </a:lnTo>
                <a:close/>
                <a:moveTo>
                  <a:pt x="7208204" y="6641"/>
                </a:moveTo>
                <a:lnTo>
                  <a:pt x="7647464" y="6641"/>
                </a:lnTo>
                <a:lnTo>
                  <a:pt x="7647464" y="93617"/>
                </a:lnTo>
                <a:lnTo>
                  <a:pt x="7208204" y="93617"/>
                </a:lnTo>
                <a:close/>
                <a:moveTo>
                  <a:pt x="7961788" y="1254"/>
                </a:moveTo>
                <a:lnTo>
                  <a:pt x="8334373" y="1254"/>
                </a:lnTo>
                <a:lnTo>
                  <a:pt x="8334373" y="76202"/>
                </a:lnTo>
                <a:lnTo>
                  <a:pt x="7961788" y="76202"/>
                </a:lnTo>
                <a:close/>
                <a:moveTo>
                  <a:pt x="6285389" y="1253"/>
                </a:moveTo>
                <a:lnTo>
                  <a:pt x="6724649" y="1253"/>
                </a:lnTo>
                <a:lnTo>
                  <a:pt x="6724649" y="88229"/>
                </a:lnTo>
                <a:lnTo>
                  <a:pt x="6285389" y="88229"/>
                </a:lnTo>
                <a:close/>
                <a:moveTo>
                  <a:pt x="9748836" y="0"/>
                </a:moveTo>
                <a:lnTo>
                  <a:pt x="9901236" y="0"/>
                </a:lnTo>
                <a:lnTo>
                  <a:pt x="9901236" y="76201"/>
                </a:lnTo>
                <a:lnTo>
                  <a:pt x="9748836" y="76201"/>
                </a:lnTo>
                <a:close/>
                <a:moveTo>
                  <a:pt x="8946354" y="0"/>
                </a:moveTo>
                <a:lnTo>
                  <a:pt x="9098754" y="0"/>
                </a:lnTo>
                <a:lnTo>
                  <a:pt x="9098754" y="76201"/>
                </a:lnTo>
                <a:lnTo>
                  <a:pt x="8946354" y="76201"/>
                </a:lnTo>
                <a:close/>
              </a:path>
            </a:pathLst>
          </a:custGeom>
          <a:solidFill>
            <a:srgbClr val="C14524"/>
          </a:solidFill>
          <a:ln cap="flat" cmpd="sng" w="25400">
            <a:solidFill>
              <a:srgbClr val="C145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5" name="Google Shape;39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5422" y="45371"/>
            <a:ext cx="819906" cy="819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8009" y="794018"/>
            <a:ext cx="8090027" cy="365887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1"/>
          <p:cNvSpPr txBox="1"/>
          <p:nvPr/>
        </p:nvSpPr>
        <p:spPr>
          <a:xfrm>
            <a:off x="154940" y="166370"/>
            <a:ext cx="800062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C00000"/>
                </a:solidFill>
                <a:latin typeface="Noto Sans"/>
                <a:ea typeface="Noto Sans"/>
                <a:cs typeface="Noto Sans"/>
                <a:sym typeface="Noto Sans"/>
              </a:rPr>
              <a:t>Готовые дашборды для оперативного отслеживания хода приемной кампании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C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403" name="Google Shape;403;p21"/>
          <p:cNvSpPr/>
          <p:nvPr/>
        </p:nvSpPr>
        <p:spPr>
          <a:xfrm>
            <a:off x="1" y="605341"/>
            <a:ext cx="8715374" cy="37598"/>
          </a:xfrm>
          <a:custGeom>
            <a:rect b="b" l="l" r="r" t="t"/>
            <a:pathLst>
              <a:path extrusionOk="0" h="93617" w="11620499">
                <a:moveTo>
                  <a:pt x="0" y="12030"/>
                </a:moveTo>
                <a:lnTo>
                  <a:pt x="6095999" y="12030"/>
                </a:lnTo>
                <a:lnTo>
                  <a:pt x="6095999" y="88230"/>
                </a:lnTo>
                <a:lnTo>
                  <a:pt x="0" y="88230"/>
                </a:lnTo>
                <a:close/>
                <a:moveTo>
                  <a:pt x="11561217" y="12028"/>
                </a:moveTo>
                <a:lnTo>
                  <a:pt x="11620499" y="12028"/>
                </a:lnTo>
                <a:lnTo>
                  <a:pt x="11620499" y="76201"/>
                </a:lnTo>
                <a:lnTo>
                  <a:pt x="11561217" y="76201"/>
                </a:lnTo>
                <a:close/>
                <a:moveTo>
                  <a:pt x="10599192" y="12028"/>
                </a:moveTo>
                <a:lnTo>
                  <a:pt x="10658474" y="12028"/>
                </a:lnTo>
                <a:lnTo>
                  <a:pt x="10658474" y="76201"/>
                </a:lnTo>
                <a:lnTo>
                  <a:pt x="10599192" y="76201"/>
                </a:lnTo>
                <a:close/>
                <a:moveTo>
                  <a:pt x="7208204" y="6641"/>
                </a:moveTo>
                <a:lnTo>
                  <a:pt x="7647464" y="6641"/>
                </a:lnTo>
                <a:lnTo>
                  <a:pt x="7647464" y="93617"/>
                </a:lnTo>
                <a:lnTo>
                  <a:pt x="7208204" y="93617"/>
                </a:lnTo>
                <a:close/>
                <a:moveTo>
                  <a:pt x="7961788" y="1254"/>
                </a:moveTo>
                <a:lnTo>
                  <a:pt x="8334373" y="1254"/>
                </a:lnTo>
                <a:lnTo>
                  <a:pt x="8334373" y="76202"/>
                </a:lnTo>
                <a:lnTo>
                  <a:pt x="7961788" y="76202"/>
                </a:lnTo>
                <a:close/>
                <a:moveTo>
                  <a:pt x="6285389" y="1253"/>
                </a:moveTo>
                <a:lnTo>
                  <a:pt x="6724649" y="1253"/>
                </a:lnTo>
                <a:lnTo>
                  <a:pt x="6724649" y="88229"/>
                </a:lnTo>
                <a:lnTo>
                  <a:pt x="6285389" y="88229"/>
                </a:lnTo>
                <a:close/>
                <a:moveTo>
                  <a:pt x="9748836" y="0"/>
                </a:moveTo>
                <a:lnTo>
                  <a:pt x="9901236" y="0"/>
                </a:lnTo>
                <a:lnTo>
                  <a:pt x="9901236" y="76201"/>
                </a:lnTo>
                <a:lnTo>
                  <a:pt x="9748836" y="76201"/>
                </a:lnTo>
                <a:close/>
                <a:moveTo>
                  <a:pt x="8946354" y="0"/>
                </a:moveTo>
                <a:lnTo>
                  <a:pt x="9098754" y="0"/>
                </a:lnTo>
                <a:lnTo>
                  <a:pt x="9098754" y="76201"/>
                </a:lnTo>
                <a:lnTo>
                  <a:pt x="8946354" y="76201"/>
                </a:lnTo>
                <a:close/>
              </a:path>
            </a:pathLst>
          </a:custGeom>
          <a:solidFill>
            <a:srgbClr val="C14524"/>
          </a:solidFill>
          <a:ln cap="flat" cmpd="sng" w="25400">
            <a:solidFill>
              <a:srgbClr val="C145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4" name="Google Shape;40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5422" y="45371"/>
            <a:ext cx="819906" cy="819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828" y="913766"/>
            <a:ext cx="8365187" cy="3844724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406" name="Google Shape;406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2"/>
          <p:cNvSpPr txBox="1"/>
          <p:nvPr/>
        </p:nvSpPr>
        <p:spPr>
          <a:xfrm>
            <a:off x="154940" y="166370"/>
            <a:ext cx="800062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C00000"/>
                </a:solidFill>
                <a:latin typeface="Noto Sans"/>
                <a:ea typeface="Noto Sans"/>
                <a:cs typeface="Noto Sans"/>
                <a:sym typeface="Noto Sans"/>
              </a:rPr>
              <a:t>Готовые дашборды для оперативного отслеживания хода приемной кампании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C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412" name="Google Shape;412;p22"/>
          <p:cNvSpPr/>
          <p:nvPr/>
        </p:nvSpPr>
        <p:spPr>
          <a:xfrm>
            <a:off x="1" y="605341"/>
            <a:ext cx="8715374" cy="37598"/>
          </a:xfrm>
          <a:custGeom>
            <a:rect b="b" l="l" r="r" t="t"/>
            <a:pathLst>
              <a:path extrusionOk="0" h="93617" w="11620499">
                <a:moveTo>
                  <a:pt x="0" y="12030"/>
                </a:moveTo>
                <a:lnTo>
                  <a:pt x="6095999" y="12030"/>
                </a:lnTo>
                <a:lnTo>
                  <a:pt x="6095999" y="88230"/>
                </a:lnTo>
                <a:lnTo>
                  <a:pt x="0" y="88230"/>
                </a:lnTo>
                <a:close/>
                <a:moveTo>
                  <a:pt x="11561217" y="12028"/>
                </a:moveTo>
                <a:lnTo>
                  <a:pt x="11620499" y="12028"/>
                </a:lnTo>
                <a:lnTo>
                  <a:pt x="11620499" y="76201"/>
                </a:lnTo>
                <a:lnTo>
                  <a:pt x="11561217" y="76201"/>
                </a:lnTo>
                <a:close/>
                <a:moveTo>
                  <a:pt x="10599192" y="12028"/>
                </a:moveTo>
                <a:lnTo>
                  <a:pt x="10658474" y="12028"/>
                </a:lnTo>
                <a:lnTo>
                  <a:pt x="10658474" y="76201"/>
                </a:lnTo>
                <a:lnTo>
                  <a:pt x="10599192" y="76201"/>
                </a:lnTo>
                <a:close/>
                <a:moveTo>
                  <a:pt x="7208204" y="6641"/>
                </a:moveTo>
                <a:lnTo>
                  <a:pt x="7647464" y="6641"/>
                </a:lnTo>
                <a:lnTo>
                  <a:pt x="7647464" y="93617"/>
                </a:lnTo>
                <a:lnTo>
                  <a:pt x="7208204" y="93617"/>
                </a:lnTo>
                <a:close/>
                <a:moveTo>
                  <a:pt x="7961788" y="1254"/>
                </a:moveTo>
                <a:lnTo>
                  <a:pt x="8334373" y="1254"/>
                </a:lnTo>
                <a:lnTo>
                  <a:pt x="8334373" y="76202"/>
                </a:lnTo>
                <a:lnTo>
                  <a:pt x="7961788" y="76202"/>
                </a:lnTo>
                <a:close/>
                <a:moveTo>
                  <a:pt x="6285389" y="1253"/>
                </a:moveTo>
                <a:lnTo>
                  <a:pt x="6724649" y="1253"/>
                </a:lnTo>
                <a:lnTo>
                  <a:pt x="6724649" y="88229"/>
                </a:lnTo>
                <a:lnTo>
                  <a:pt x="6285389" y="88229"/>
                </a:lnTo>
                <a:close/>
                <a:moveTo>
                  <a:pt x="9748836" y="0"/>
                </a:moveTo>
                <a:lnTo>
                  <a:pt x="9901236" y="0"/>
                </a:lnTo>
                <a:lnTo>
                  <a:pt x="9901236" y="76201"/>
                </a:lnTo>
                <a:lnTo>
                  <a:pt x="9748836" y="76201"/>
                </a:lnTo>
                <a:close/>
                <a:moveTo>
                  <a:pt x="8946354" y="0"/>
                </a:moveTo>
                <a:lnTo>
                  <a:pt x="9098754" y="0"/>
                </a:lnTo>
                <a:lnTo>
                  <a:pt x="9098754" y="76201"/>
                </a:lnTo>
                <a:lnTo>
                  <a:pt x="8946354" y="76201"/>
                </a:lnTo>
                <a:close/>
              </a:path>
            </a:pathLst>
          </a:custGeom>
          <a:solidFill>
            <a:srgbClr val="C14524"/>
          </a:solidFill>
          <a:ln cap="flat" cmpd="sng" w="25400">
            <a:solidFill>
              <a:srgbClr val="C145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3" name="Google Shape;41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5422" y="45371"/>
            <a:ext cx="819906" cy="819906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22"/>
          <p:cNvSpPr txBox="1"/>
          <p:nvPr/>
        </p:nvSpPr>
        <p:spPr>
          <a:xfrm>
            <a:off x="2320925" y="3757930"/>
            <a:ext cx="1275715" cy="306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C00000"/>
                </a:solidFill>
                <a:latin typeface="Noto Sans"/>
                <a:ea typeface="Noto Sans"/>
                <a:cs typeface="Noto Sans"/>
                <a:sym typeface="Noto Sans"/>
              </a:rPr>
              <a:t>Анализ ЕГЭ</a:t>
            </a:r>
            <a:endParaRPr/>
          </a:p>
        </p:txBody>
      </p:sp>
      <p:sp>
        <p:nvSpPr>
          <p:cNvPr id="415" name="Google Shape;415;p22"/>
          <p:cNvSpPr txBox="1"/>
          <p:nvPr/>
        </p:nvSpPr>
        <p:spPr>
          <a:xfrm>
            <a:off x="5406390" y="1106805"/>
            <a:ext cx="3048000" cy="306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C00000"/>
                </a:solidFill>
                <a:latin typeface="Noto Sans"/>
                <a:ea typeface="Noto Sans"/>
                <a:cs typeface="Noto Sans"/>
                <a:sym typeface="Noto Sans"/>
              </a:rPr>
              <a:t>Сравнение по годам</a:t>
            </a:r>
            <a:endParaRPr/>
          </a:p>
        </p:txBody>
      </p:sp>
      <p:sp>
        <p:nvSpPr>
          <p:cNvPr id="416" name="Google Shape;416;p22"/>
          <p:cNvSpPr/>
          <p:nvPr/>
        </p:nvSpPr>
        <p:spPr>
          <a:xfrm>
            <a:off x="2903855" y="4219575"/>
            <a:ext cx="833120" cy="499745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007BD3"/>
              </a:gs>
              <a:gs pos="44000">
                <a:srgbClr val="2F5597"/>
              </a:gs>
              <a:gs pos="100000">
                <a:srgbClr val="2F5597"/>
              </a:gs>
            </a:gsLst>
            <a:lin ang="0" scaled="0"/>
          </a:gradFill>
          <a:ln cap="flat" cmpd="sng" w="2540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22"/>
          <p:cNvSpPr/>
          <p:nvPr/>
        </p:nvSpPr>
        <p:spPr>
          <a:xfrm rot="10800000">
            <a:off x="5406390" y="1550670"/>
            <a:ext cx="810260" cy="499745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007BD3"/>
              </a:gs>
              <a:gs pos="44000">
                <a:srgbClr val="2F5597"/>
              </a:gs>
              <a:gs pos="100000">
                <a:srgbClr val="2F5597"/>
              </a:gs>
            </a:gsLst>
            <a:lin ang="0" scaled="0"/>
          </a:gradFill>
          <a:ln cap="flat" cmpd="sng" w="2540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8" name="Google Shape;41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210" y="979886"/>
            <a:ext cx="5195340" cy="23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88517" y="2565400"/>
            <a:ext cx="5111643" cy="2290585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3"/>
          <p:cNvSpPr txBox="1"/>
          <p:nvPr/>
        </p:nvSpPr>
        <p:spPr>
          <a:xfrm>
            <a:off x="154940" y="166370"/>
            <a:ext cx="800062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C00000"/>
                </a:solidFill>
                <a:latin typeface="Noto Sans"/>
                <a:ea typeface="Noto Sans"/>
                <a:cs typeface="Noto Sans"/>
                <a:sym typeface="Noto Sans"/>
              </a:rPr>
              <a:t>Готовые дашборды для оперативного отслеживания хода приемной кампании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C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426" name="Google Shape;426;p23"/>
          <p:cNvSpPr/>
          <p:nvPr/>
        </p:nvSpPr>
        <p:spPr>
          <a:xfrm>
            <a:off x="1" y="605341"/>
            <a:ext cx="8715374" cy="37598"/>
          </a:xfrm>
          <a:custGeom>
            <a:rect b="b" l="l" r="r" t="t"/>
            <a:pathLst>
              <a:path extrusionOk="0" h="93617" w="11620499">
                <a:moveTo>
                  <a:pt x="0" y="12030"/>
                </a:moveTo>
                <a:lnTo>
                  <a:pt x="6095999" y="12030"/>
                </a:lnTo>
                <a:lnTo>
                  <a:pt x="6095999" y="88230"/>
                </a:lnTo>
                <a:lnTo>
                  <a:pt x="0" y="88230"/>
                </a:lnTo>
                <a:close/>
                <a:moveTo>
                  <a:pt x="11561217" y="12028"/>
                </a:moveTo>
                <a:lnTo>
                  <a:pt x="11620499" y="12028"/>
                </a:lnTo>
                <a:lnTo>
                  <a:pt x="11620499" y="76201"/>
                </a:lnTo>
                <a:lnTo>
                  <a:pt x="11561217" y="76201"/>
                </a:lnTo>
                <a:close/>
                <a:moveTo>
                  <a:pt x="10599192" y="12028"/>
                </a:moveTo>
                <a:lnTo>
                  <a:pt x="10658474" y="12028"/>
                </a:lnTo>
                <a:lnTo>
                  <a:pt x="10658474" y="76201"/>
                </a:lnTo>
                <a:lnTo>
                  <a:pt x="10599192" y="76201"/>
                </a:lnTo>
                <a:close/>
                <a:moveTo>
                  <a:pt x="7208204" y="6641"/>
                </a:moveTo>
                <a:lnTo>
                  <a:pt x="7647464" y="6641"/>
                </a:lnTo>
                <a:lnTo>
                  <a:pt x="7647464" y="93617"/>
                </a:lnTo>
                <a:lnTo>
                  <a:pt x="7208204" y="93617"/>
                </a:lnTo>
                <a:close/>
                <a:moveTo>
                  <a:pt x="7961788" y="1254"/>
                </a:moveTo>
                <a:lnTo>
                  <a:pt x="8334373" y="1254"/>
                </a:lnTo>
                <a:lnTo>
                  <a:pt x="8334373" y="76202"/>
                </a:lnTo>
                <a:lnTo>
                  <a:pt x="7961788" y="76202"/>
                </a:lnTo>
                <a:close/>
                <a:moveTo>
                  <a:pt x="6285389" y="1253"/>
                </a:moveTo>
                <a:lnTo>
                  <a:pt x="6724649" y="1253"/>
                </a:lnTo>
                <a:lnTo>
                  <a:pt x="6724649" y="88229"/>
                </a:lnTo>
                <a:lnTo>
                  <a:pt x="6285389" y="88229"/>
                </a:lnTo>
                <a:close/>
                <a:moveTo>
                  <a:pt x="9748836" y="0"/>
                </a:moveTo>
                <a:lnTo>
                  <a:pt x="9901236" y="0"/>
                </a:lnTo>
                <a:lnTo>
                  <a:pt x="9901236" y="76201"/>
                </a:lnTo>
                <a:lnTo>
                  <a:pt x="9748836" y="76201"/>
                </a:lnTo>
                <a:close/>
                <a:moveTo>
                  <a:pt x="8946354" y="0"/>
                </a:moveTo>
                <a:lnTo>
                  <a:pt x="9098754" y="0"/>
                </a:lnTo>
                <a:lnTo>
                  <a:pt x="9098754" y="76201"/>
                </a:lnTo>
                <a:lnTo>
                  <a:pt x="8946354" y="76201"/>
                </a:lnTo>
                <a:close/>
              </a:path>
            </a:pathLst>
          </a:custGeom>
          <a:solidFill>
            <a:srgbClr val="C14524"/>
          </a:solidFill>
          <a:ln cap="flat" cmpd="sng" w="25400">
            <a:solidFill>
              <a:srgbClr val="C145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7" name="Google Shape;42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5422" y="45371"/>
            <a:ext cx="819906" cy="819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50640" y="2291715"/>
            <a:ext cx="5093335" cy="2545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Страны мира (3)" id="429" name="Google Shape;429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6400" y="905510"/>
            <a:ext cx="5182235" cy="2378075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23"/>
          <p:cNvSpPr txBox="1"/>
          <p:nvPr/>
        </p:nvSpPr>
        <p:spPr>
          <a:xfrm>
            <a:off x="5803900" y="1106805"/>
            <a:ext cx="3048000" cy="306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C00000"/>
                </a:solidFill>
                <a:latin typeface="Noto Sans"/>
                <a:ea typeface="Noto Sans"/>
                <a:cs typeface="Noto Sans"/>
                <a:sym typeface="Noto Sans"/>
              </a:rPr>
              <a:t>Карта мира</a:t>
            </a:r>
            <a:endParaRPr/>
          </a:p>
        </p:txBody>
      </p:sp>
      <p:sp>
        <p:nvSpPr>
          <p:cNvPr id="431" name="Google Shape;431;p23"/>
          <p:cNvSpPr/>
          <p:nvPr/>
        </p:nvSpPr>
        <p:spPr>
          <a:xfrm rot="10800000">
            <a:off x="5803900" y="1550670"/>
            <a:ext cx="810260" cy="499745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007BD3"/>
              </a:gs>
              <a:gs pos="44000">
                <a:srgbClr val="2F5597"/>
              </a:gs>
              <a:gs pos="100000">
                <a:srgbClr val="2F5597"/>
              </a:gs>
            </a:gsLst>
            <a:lin ang="0" scaled="0"/>
          </a:gradFill>
          <a:ln cap="flat" cmpd="sng" w="2540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23"/>
          <p:cNvSpPr txBox="1"/>
          <p:nvPr/>
        </p:nvSpPr>
        <p:spPr>
          <a:xfrm>
            <a:off x="1614805" y="3512820"/>
            <a:ext cx="2010410" cy="306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C00000"/>
                </a:solidFill>
                <a:latin typeface="Noto Sans"/>
                <a:ea typeface="Noto Sans"/>
                <a:cs typeface="Noto Sans"/>
                <a:sym typeface="Noto Sans"/>
              </a:rPr>
              <a:t>Карта регионов РФ</a:t>
            </a:r>
            <a:endParaRPr/>
          </a:p>
        </p:txBody>
      </p:sp>
      <p:sp>
        <p:nvSpPr>
          <p:cNvPr id="433" name="Google Shape;433;p23"/>
          <p:cNvSpPr/>
          <p:nvPr/>
        </p:nvSpPr>
        <p:spPr>
          <a:xfrm>
            <a:off x="2814955" y="3919220"/>
            <a:ext cx="810260" cy="499745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007BD3"/>
              </a:gs>
              <a:gs pos="44000">
                <a:srgbClr val="2F5597"/>
              </a:gs>
              <a:gs pos="100000">
                <a:srgbClr val="2F5597"/>
              </a:gs>
            </a:gsLst>
            <a:lin ang="0" scaled="0"/>
          </a:gradFill>
          <a:ln cap="flat" cmpd="sng" w="2540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4"/>
          <p:cNvSpPr txBox="1"/>
          <p:nvPr>
            <p:ph type="ctrTitle"/>
          </p:nvPr>
        </p:nvSpPr>
        <p:spPr>
          <a:xfrm>
            <a:off x="101600" y="162003"/>
            <a:ext cx="8851265" cy="70040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38888"/>
              <a:buNone/>
            </a:pPr>
            <a:r>
              <a:rPr b="1" lang="ru-RU" sz="360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Спасибо за внимание!</a:t>
            </a:r>
            <a:endParaRPr/>
          </a:p>
        </p:txBody>
      </p:sp>
      <p:sp>
        <p:nvSpPr>
          <p:cNvPr id="440" name="Google Shape;440;p24"/>
          <p:cNvSpPr/>
          <p:nvPr/>
        </p:nvSpPr>
        <p:spPr>
          <a:xfrm rot="-5400000">
            <a:off x="4554854" y="-3467479"/>
            <a:ext cx="34289" cy="9144002"/>
          </a:xfrm>
          <a:prstGeom prst="rect">
            <a:avLst/>
          </a:prstGeom>
          <a:solidFill>
            <a:srgbClr val="C14524"/>
          </a:solidFill>
          <a:ln cap="flat" cmpd="sng" w="25400">
            <a:solidFill>
              <a:srgbClr val="BF2E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catherineasquithgallery.com/uploads/posts/2021-03/1614571238_5-p-gorod-na-belom-fone-6.png" id="441" name="Google Shape;44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8105" y="1977498"/>
            <a:ext cx="4155971" cy="2649988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24"/>
          <p:cNvSpPr/>
          <p:nvPr/>
        </p:nvSpPr>
        <p:spPr>
          <a:xfrm>
            <a:off x="145234" y="1423950"/>
            <a:ext cx="4826685" cy="18158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Соловьев Сергей Александрович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C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Начальник УИСиТ</a:t>
            </a:r>
            <a:endParaRPr b="1" i="0" sz="1400" u="none" cap="none" strike="noStrike">
              <a:solidFill>
                <a:srgbClr val="C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C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Санкт-Петербургский государственный архитектурно-строительный университет</a:t>
            </a:r>
            <a:endParaRPr b="1" i="0" sz="1400" u="none" cap="none" strike="noStrike">
              <a:solidFill>
                <a:srgbClr val="C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C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solowiov@spbgasu.ru</a:t>
            </a:r>
            <a:endParaRPr b="1" i="0" sz="1400" u="none" cap="none" strike="noStrike">
              <a:solidFill>
                <a:srgbClr val="C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Лого Экспонента" id="443" name="Google Shape;44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3248" y="7472493"/>
            <a:ext cx="171850" cy="2370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ko" id="444" name="Google Shape;444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52531" y="4374539"/>
            <a:ext cx="1235904" cy="5486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uth_logo" id="445" name="Google Shape;445;p24"/>
          <p:cNvPicPr preferRelativeResize="0"/>
          <p:nvPr>
            <p:ph idx="2" type="pic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5595" y="3657600"/>
            <a:ext cx="1119505" cy="141351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http://qrcoder.ru/code/?https%3A%2F%2Fwww.spbgasu.ru%2Funiversity%2Fdivisions%2Fupravlenie-informatsionnykh-sistem-i-tekhnologiy%2F&amp;4&amp;0" id="446" name="Google Shape;446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74025" y="2920482"/>
            <a:ext cx="887672" cy="887672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catherineasquithgallery.com/uploads/posts/2021-03/1614571238_5-p-gorod-na-belom-fone-6.png" id="166" name="Google Shape;166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8755" y="668655"/>
            <a:ext cx="6459855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"/>
          <p:cNvSpPr/>
          <p:nvPr/>
        </p:nvSpPr>
        <p:spPr>
          <a:xfrm>
            <a:off x="1614488" y="1369219"/>
            <a:ext cx="5915025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" name="Google Shape;168;p3"/>
          <p:cNvSpPr txBox="1"/>
          <p:nvPr/>
        </p:nvSpPr>
        <p:spPr>
          <a:xfrm>
            <a:off x="337184" y="1500505"/>
            <a:ext cx="638111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2F5597"/>
                </a:solidFill>
                <a:latin typeface="Montserrat"/>
                <a:ea typeface="Montserrat"/>
                <a:cs typeface="Montserrat"/>
                <a:sym typeface="Montserrat"/>
              </a:rPr>
              <a:t>«Совершенствование внутренних процессов, цифровая трансформация…..»</a:t>
            </a:r>
            <a:endParaRPr b="0" i="0" sz="24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2135357" y="3308961"/>
            <a:ext cx="6783367" cy="10681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2F5597"/>
                </a:solidFill>
                <a:latin typeface="Montserrat"/>
                <a:ea typeface="Montserrat"/>
                <a:cs typeface="Montserrat"/>
                <a:sym typeface="Montserrat"/>
              </a:rPr>
              <a:t>«Создание единой точки входа\выхода для всех информационных систем, а также создание одного (единого) инструмента управления и мониторинга»</a:t>
            </a:r>
            <a:endParaRPr/>
          </a:p>
        </p:txBody>
      </p:sp>
      <p:sp>
        <p:nvSpPr>
          <p:cNvPr id="170" name="Google Shape;170;p3"/>
          <p:cNvSpPr txBox="1"/>
          <p:nvPr/>
        </p:nvSpPr>
        <p:spPr>
          <a:xfrm>
            <a:off x="598974" y="2477191"/>
            <a:ext cx="595740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Подпроект «Информационная база данных университета»</a:t>
            </a:r>
            <a:endParaRPr b="1" i="0" sz="2000" u="none" cap="none" strike="noStrike">
              <a:solidFill>
                <a:srgbClr val="C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337184" y="681394"/>
            <a:ext cx="6825615" cy="709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Проект развития «Открытый цифровой университет</a:t>
            </a: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1" y="605341"/>
            <a:ext cx="8715374" cy="37598"/>
          </a:xfrm>
          <a:custGeom>
            <a:rect b="b" l="l" r="r" t="t"/>
            <a:pathLst>
              <a:path extrusionOk="0" h="93617" w="11620499">
                <a:moveTo>
                  <a:pt x="0" y="12030"/>
                </a:moveTo>
                <a:lnTo>
                  <a:pt x="6095999" y="12030"/>
                </a:lnTo>
                <a:lnTo>
                  <a:pt x="6095999" y="88230"/>
                </a:lnTo>
                <a:lnTo>
                  <a:pt x="0" y="88230"/>
                </a:lnTo>
                <a:close/>
                <a:moveTo>
                  <a:pt x="11561217" y="12028"/>
                </a:moveTo>
                <a:lnTo>
                  <a:pt x="11620499" y="12028"/>
                </a:lnTo>
                <a:lnTo>
                  <a:pt x="11620499" y="76201"/>
                </a:lnTo>
                <a:lnTo>
                  <a:pt x="11561217" y="76201"/>
                </a:lnTo>
                <a:close/>
                <a:moveTo>
                  <a:pt x="10599192" y="12028"/>
                </a:moveTo>
                <a:lnTo>
                  <a:pt x="10658474" y="12028"/>
                </a:lnTo>
                <a:lnTo>
                  <a:pt x="10658474" y="76201"/>
                </a:lnTo>
                <a:lnTo>
                  <a:pt x="10599192" y="76201"/>
                </a:lnTo>
                <a:close/>
                <a:moveTo>
                  <a:pt x="7208204" y="6641"/>
                </a:moveTo>
                <a:lnTo>
                  <a:pt x="7647464" y="6641"/>
                </a:lnTo>
                <a:lnTo>
                  <a:pt x="7647464" y="93617"/>
                </a:lnTo>
                <a:lnTo>
                  <a:pt x="7208204" y="93617"/>
                </a:lnTo>
                <a:close/>
                <a:moveTo>
                  <a:pt x="7961788" y="1254"/>
                </a:moveTo>
                <a:lnTo>
                  <a:pt x="8334373" y="1254"/>
                </a:lnTo>
                <a:lnTo>
                  <a:pt x="8334373" y="76202"/>
                </a:lnTo>
                <a:lnTo>
                  <a:pt x="7961788" y="76202"/>
                </a:lnTo>
                <a:close/>
                <a:moveTo>
                  <a:pt x="6285389" y="1253"/>
                </a:moveTo>
                <a:lnTo>
                  <a:pt x="6724649" y="1253"/>
                </a:lnTo>
                <a:lnTo>
                  <a:pt x="6724649" y="88229"/>
                </a:lnTo>
                <a:lnTo>
                  <a:pt x="6285389" y="88229"/>
                </a:lnTo>
                <a:close/>
                <a:moveTo>
                  <a:pt x="9748836" y="0"/>
                </a:moveTo>
                <a:lnTo>
                  <a:pt x="9901236" y="0"/>
                </a:lnTo>
                <a:lnTo>
                  <a:pt x="9901236" y="76201"/>
                </a:lnTo>
                <a:lnTo>
                  <a:pt x="9748836" y="76201"/>
                </a:lnTo>
                <a:close/>
                <a:moveTo>
                  <a:pt x="8946354" y="0"/>
                </a:moveTo>
                <a:lnTo>
                  <a:pt x="9098754" y="0"/>
                </a:lnTo>
                <a:lnTo>
                  <a:pt x="9098754" y="76201"/>
                </a:lnTo>
                <a:lnTo>
                  <a:pt x="8946354" y="76201"/>
                </a:lnTo>
                <a:close/>
              </a:path>
            </a:pathLst>
          </a:custGeom>
          <a:solidFill>
            <a:srgbClr val="C14524"/>
          </a:solidFill>
          <a:ln cap="flat" cmpd="sng" w="25400">
            <a:solidFill>
              <a:srgbClr val="C145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5422" y="45371"/>
            <a:ext cx="819906" cy="81990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"/>
          <p:cNvSpPr txBox="1"/>
          <p:nvPr/>
        </p:nvSpPr>
        <p:spPr>
          <a:xfrm>
            <a:off x="280035" y="57785"/>
            <a:ext cx="737806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«Программа развития СПбГАСУ на 2023 – 2032 гг»</a:t>
            </a:r>
            <a:endParaRPr b="1" i="0" sz="2000" u="none" cap="none" strike="noStrike">
              <a:solidFill>
                <a:srgbClr val="C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catherineasquithgallery.com/uploads/posts/2021-03/1614571238_5-p-gorod-na-belom-fone-6.png" id="180" name="Google Shape;180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8755" y="668655"/>
            <a:ext cx="6459855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4"/>
          <p:cNvSpPr/>
          <p:nvPr/>
        </p:nvSpPr>
        <p:spPr>
          <a:xfrm>
            <a:off x="1614488" y="1369219"/>
            <a:ext cx="5915025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2" name="Google Shape;182;p4"/>
          <p:cNvSpPr/>
          <p:nvPr/>
        </p:nvSpPr>
        <p:spPr>
          <a:xfrm>
            <a:off x="1" y="719641"/>
            <a:ext cx="8715374" cy="37598"/>
          </a:xfrm>
          <a:custGeom>
            <a:rect b="b" l="l" r="r" t="t"/>
            <a:pathLst>
              <a:path extrusionOk="0" h="93617" w="11620499">
                <a:moveTo>
                  <a:pt x="0" y="12030"/>
                </a:moveTo>
                <a:lnTo>
                  <a:pt x="6095999" y="12030"/>
                </a:lnTo>
                <a:lnTo>
                  <a:pt x="6095999" y="88230"/>
                </a:lnTo>
                <a:lnTo>
                  <a:pt x="0" y="88230"/>
                </a:lnTo>
                <a:close/>
                <a:moveTo>
                  <a:pt x="11561217" y="12028"/>
                </a:moveTo>
                <a:lnTo>
                  <a:pt x="11620499" y="12028"/>
                </a:lnTo>
                <a:lnTo>
                  <a:pt x="11620499" y="76201"/>
                </a:lnTo>
                <a:lnTo>
                  <a:pt x="11561217" y="76201"/>
                </a:lnTo>
                <a:close/>
                <a:moveTo>
                  <a:pt x="10599192" y="12028"/>
                </a:moveTo>
                <a:lnTo>
                  <a:pt x="10658474" y="12028"/>
                </a:lnTo>
                <a:lnTo>
                  <a:pt x="10658474" y="76201"/>
                </a:lnTo>
                <a:lnTo>
                  <a:pt x="10599192" y="76201"/>
                </a:lnTo>
                <a:close/>
                <a:moveTo>
                  <a:pt x="7208204" y="6641"/>
                </a:moveTo>
                <a:lnTo>
                  <a:pt x="7647464" y="6641"/>
                </a:lnTo>
                <a:lnTo>
                  <a:pt x="7647464" y="93617"/>
                </a:lnTo>
                <a:lnTo>
                  <a:pt x="7208204" y="93617"/>
                </a:lnTo>
                <a:close/>
                <a:moveTo>
                  <a:pt x="7961788" y="1254"/>
                </a:moveTo>
                <a:lnTo>
                  <a:pt x="8334373" y="1254"/>
                </a:lnTo>
                <a:lnTo>
                  <a:pt x="8334373" y="76202"/>
                </a:lnTo>
                <a:lnTo>
                  <a:pt x="7961788" y="76202"/>
                </a:lnTo>
                <a:close/>
                <a:moveTo>
                  <a:pt x="6285389" y="1253"/>
                </a:moveTo>
                <a:lnTo>
                  <a:pt x="6724649" y="1253"/>
                </a:lnTo>
                <a:lnTo>
                  <a:pt x="6724649" y="88229"/>
                </a:lnTo>
                <a:lnTo>
                  <a:pt x="6285389" y="88229"/>
                </a:lnTo>
                <a:close/>
                <a:moveTo>
                  <a:pt x="9748836" y="0"/>
                </a:moveTo>
                <a:lnTo>
                  <a:pt x="9901236" y="0"/>
                </a:lnTo>
                <a:lnTo>
                  <a:pt x="9901236" y="76201"/>
                </a:lnTo>
                <a:lnTo>
                  <a:pt x="9748836" y="76201"/>
                </a:lnTo>
                <a:close/>
                <a:moveTo>
                  <a:pt x="8946354" y="0"/>
                </a:moveTo>
                <a:lnTo>
                  <a:pt x="9098754" y="0"/>
                </a:lnTo>
                <a:lnTo>
                  <a:pt x="9098754" y="76201"/>
                </a:lnTo>
                <a:lnTo>
                  <a:pt x="8946354" y="76201"/>
                </a:lnTo>
                <a:close/>
              </a:path>
            </a:pathLst>
          </a:custGeom>
          <a:solidFill>
            <a:srgbClr val="C14524"/>
          </a:solidFill>
          <a:ln cap="flat" cmpd="sng" w="25400">
            <a:solidFill>
              <a:srgbClr val="C145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5422" y="45371"/>
            <a:ext cx="819906" cy="81990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4"/>
          <p:cNvSpPr txBox="1"/>
          <p:nvPr/>
        </p:nvSpPr>
        <p:spPr>
          <a:xfrm>
            <a:off x="280035" y="57785"/>
            <a:ext cx="737806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«Информационная база данных университета» как развития ИТ ландшафта</a:t>
            </a:r>
            <a:endParaRPr b="1" i="0" sz="2000" u="none" cap="none" strike="noStrike">
              <a:solidFill>
                <a:srgbClr val="2F559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4"/>
          <p:cNvSpPr txBox="1"/>
          <p:nvPr/>
        </p:nvSpPr>
        <p:spPr>
          <a:xfrm>
            <a:off x="354330" y="1099820"/>
            <a:ext cx="8013700" cy="3247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1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Noto Sans Symbols"/>
              <a:buChar char="✔"/>
            </a:pPr>
            <a:r>
              <a:rPr b="1" i="0" lang="ru-RU" sz="1400" u="none" cap="none" strike="noStrike">
                <a:solidFill>
                  <a:srgbClr val="2F5597"/>
                </a:solidFill>
                <a:latin typeface="Noto Sans"/>
                <a:ea typeface="Noto Sans"/>
                <a:cs typeface="Noto Sans"/>
                <a:sym typeface="Noto Sans"/>
              </a:rPr>
              <a:t>«Концентрация обмена сообщениями между различными системами через единую точку»</a:t>
            </a:r>
            <a:endParaRPr b="1" i="0" sz="1400" u="none" cap="none" strike="noStrike">
              <a:solidFill>
                <a:srgbClr val="2F5597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82550" lvl="1" marL="1714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Noto Sans Symbols"/>
              <a:buNone/>
            </a:pPr>
            <a:r>
              <a:t/>
            </a:r>
            <a:endParaRPr b="1" i="0" sz="1400" u="none" cap="none" strike="noStrike">
              <a:solidFill>
                <a:srgbClr val="2F5597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171450" lvl="1" marL="1714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Noto Sans Symbols"/>
              <a:buChar char="✔"/>
            </a:pPr>
            <a:r>
              <a:rPr b="1" i="0" lang="ru-RU" sz="1400" u="none" cap="none" strike="noStrike">
                <a:solidFill>
                  <a:srgbClr val="2F5597"/>
                </a:solidFill>
                <a:latin typeface="Noto Sans"/>
                <a:ea typeface="Noto Sans"/>
                <a:cs typeface="Noto Sans"/>
                <a:sym typeface="Noto Sans"/>
              </a:rPr>
              <a:t>«Формирование единого стандарта данных»</a:t>
            </a:r>
            <a:endParaRPr b="1" i="0" sz="1400" u="none" cap="none" strike="noStrike">
              <a:solidFill>
                <a:srgbClr val="2F5597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82550" lvl="1" marL="1714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Noto Sans Symbols"/>
              <a:buNone/>
            </a:pPr>
            <a:r>
              <a:t/>
            </a:r>
            <a:endParaRPr b="1" i="0" sz="1400" u="none" cap="none" strike="noStrike">
              <a:solidFill>
                <a:srgbClr val="2F5597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171450" lvl="1" marL="1714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Noto Sans Symbols"/>
              <a:buChar char="✔"/>
            </a:pPr>
            <a:r>
              <a:rPr b="1" i="0" lang="ru-RU" sz="1400" u="none" cap="none" strike="noStrike">
                <a:solidFill>
                  <a:srgbClr val="2F5597"/>
                </a:solidFill>
                <a:latin typeface="Noto Sans"/>
                <a:ea typeface="Noto Sans"/>
                <a:cs typeface="Noto Sans"/>
                <a:sym typeface="Noto Sans"/>
              </a:rPr>
              <a:t>«Устранение рассинхронизации данных»</a:t>
            </a:r>
            <a:endParaRPr b="1" i="0" sz="1400" u="none" cap="none" strike="noStrike">
              <a:solidFill>
                <a:srgbClr val="2F5597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82550" lvl="1" marL="1714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Noto Sans Symbols"/>
              <a:buNone/>
            </a:pPr>
            <a:r>
              <a:t/>
            </a:r>
            <a:endParaRPr b="1" i="0" sz="1400" u="none" cap="none" strike="noStrike">
              <a:solidFill>
                <a:srgbClr val="2F5597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171450" lvl="1" marL="1714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Noto Sans Symbols"/>
              <a:buChar char="✔"/>
            </a:pPr>
            <a:r>
              <a:rPr b="1" i="0" lang="ru-RU" sz="1400" u="none" cap="none" strike="noStrike">
                <a:solidFill>
                  <a:srgbClr val="2F5597"/>
                </a:solidFill>
                <a:latin typeface="Noto Sans"/>
                <a:ea typeface="Noto Sans"/>
                <a:cs typeface="Noto Sans"/>
                <a:sym typeface="Noto Sans"/>
              </a:rPr>
              <a:t>«Упрощение процесса масштабирования»</a:t>
            </a:r>
            <a:endParaRPr b="1" i="0" sz="1400" u="none" cap="none" strike="noStrike">
              <a:solidFill>
                <a:srgbClr val="2F5597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82550" lvl="1" marL="1714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Noto Sans Symbols"/>
              <a:buNone/>
            </a:pPr>
            <a:r>
              <a:t/>
            </a:r>
            <a:endParaRPr b="1" i="0" sz="1400" u="none" cap="none" strike="noStrike">
              <a:solidFill>
                <a:srgbClr val="2F5597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171450" lvl="1" marL="1714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Noto Sans Symbols"/>
              <a:buChar char="✔"/>
            </a:pPr>
            <a:r>
              <a:rPr b="1" i="0" lang="ru-RU" sz="1400" u="none" cap="none" strike="noStrike">
                <a:solidFill>
                  <a:srgbClr val="2F5597"/>
                </a:solidFill>
                <a:latin typeface="Noto Sans"/>
                <a:ea typeface="Noto Sans"/>
                <a:cs typeface="Noto Sans"/>
                <a:sym typeface="Noto Sans"/>
              </a:rPr>
              <a:t>«Формирование одного (единого) инструмента для доступа ко всем нужным данным»</a:t>
            </a:r>
            <a:endParaRPr/>
          </a:p>
        </p:txBody>
      </p:sp>
      <p:sp>
        <p:nvSpPr>
          <p:cNvPr id="186" name="Google Shape;186;p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catherineasquithgallery.com/uploads/posts/2021-03/1614571238_5-p-gorod-na-belom-fone-6.png" id="191" name="Google Shape;19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8755" y="668655"/>
            <a:ext cx="6459855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5"/>
          <p:cNvSpPr/>
          <p:nvPr/>
        </p:nvSpPr>
        <p:spPr>
          <a:xfrm>
            <a:off x="1" y="605341"/>
            <a:ext cx="8715374" cy="37598"/>
          </a:xfrm>
          <a:custGeom>
            <a:rect b="b" l="l" r="r" t="t"/>
            <a:pathLst>
              <a:path extrusionOk="0" h="93617" w="11620499">
                <a:moveTo>
                  <a:pt x="0" y="12030"/>
                </a:moveTo>
                <a:lnTo>
                  <a:pt x="6095999" y="12030"/>
                </a:lnTo>
                <a:lnTo>
                  <a:pt x="6095999" y="88230"/>
                </a:lnTo>
                <a:lnTo>
                  <a:pt x="0" y="88230"/>
                </a:lnTo>
                <a:close/>
                <a:moveTo>
                  <a:pt x="11561217" y="12028"/>
                </a:moveTo>
                <a:lnTo>
                  <a:pt x="11620499" y="12028"/>
                </a:lnTo>
                <a:lnTo>
                  <a:pt x="11620499" y="76201"/>
                </a:lnTo>
                <a:lnTo>
                  <a:pt x="11561217" y="76201"/>
                </a:lnTo>
                <a:close/>
                <a:moveTo>
                  <a:pt x="10599192" y="12028"/>
                </a:moveTo>
                <a:lnTo>
                  <a:pt x="10658474" y="12028"/>
                </a:lnTo>
                <a:lnTo>
                  <a:pt x="10658474" y="76201"/>
                </a:lnTo>
                <a:lnTo>
                  <a:pt x="10599192" y="76201"/>
                </a:lnTo>
                <a:close/>
                <a:moveTo>
                  <a:pt x="7208204" y="6641"/>
                </a:moveTo>
                <a:lnTo>
                  <a:pt x="7647464" y="6641"/>
                </a:lnTo>
                <a:lnTo>
                  <a:pt x="7647464" y="93617"/>
                </a:lnTo>
                <a:lnTo>
                  <a:pt x="7208204" y="93617"/>
                </a:lnTo>
                <a:close/>
                <a:moveTo>
                  <a:pt x="7961788" y="1254"/>
                </a:moveTo>
                <a:lnTo>
                  <a:pt x="8334373" y="1254"/>
                </a:lnTo>
                <a:lnTo>
                  <a:pt x="8334373" y="76202"/>
                </a:lnTo>
                <a:lnTo>
                  <a:pt x="7961788" y="76202"/>
                </a:lnTo>
                <a:close/>
                <a:moveTo>
                  <a:pt x="6285389" y="1253"/>
                </a:moveTo>
                <a:lnTo>
                  <a:pt x="6724649" y="1253"/>
                </a:lnTo>
                <a:lnTo>
                  <a:pt x="6724649" y="88229"/>
                </a:lnTo>
                <a:lnTo>
                  <a:pt x="6285389" y="88229"/>
                </a:lnTo>
                <a:close/>
                <a:moveTo>
                  <a:pt x="9748836" y="0"/>
                </a:moveTo>
                <a:lnTo>
                  <a:pt x="9901236" y="0"/>
                </a:lnTo>
                <a:lnTo>
                  <a:pt x="9901236" y="76201"/>
                </a:lnTo>
                <a:lnTo>
                  <a:pt x="9748836" y="76201"/>
                </a:lnTo>
                <a:close/>
                <a:moveTo>
                  <a:pt x="8946354" y="0"/>
                </a:moveTo>
                <a:lnTo>
                  <a:pt x="9098754" y="0"/>
                </a:lnTo>
                <a:lnTo>
                  <a:pt x="9098754" y="76201"/>
                </a:lnTo>
                <a:lnTo>
                  <a:pt x="8946354" y="76201"/>
                </a:lnTo>
                <a:close/>
              </a:path>
            </a:pathLst>
          </a:custGeom>
          <a:solidFill>
            <a:srgbClr val="C14524"/>
          </a:solidFill>
          <a:ln cap="flat" cmpd="sng" w="25400">
            <a:solidFill>
              <a:srgbClr val="C145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5422" y="45371"/>
            <a:ext cx="819906" cy="81990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5"/>
          <p:cNvSpPr txBox="1"/>
          <p:nvPr/>
        </p:nvSpPr>
        <p:spPr>
          <a:xfrm>
            <a:off x="403225" y="865505"/>
            <a:ext cx="8013700" cy="15722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1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Noto Sans Symbols"/>
              <a:buChar char="✔"/>
            </a:pPr>
            <a:r>
              <a:rPr b="1" i="0" lang="ru-RU" sz="1400" u="none" cap="none" strike="noStrike">
                <a:solidFill>
                  <a:srgbClr val="2F5597"/>
                </a:solidFill>
                <a:latin typeface="Noto Sans"/>
                <a:ea typeface="Noto Sans"/>
                <a:cs typeface="Noto Sans"/>
                <a:sym typeface="Noto Sans"/>
              </a:rPr>
              <a:t>«Внутренние процессы обеспечения жизнедеятельности ВУЗа»​</a:t>
            </a:r>
            <a:endParaRPr/>
          </a:p>
          <a:p>
            <a:pPr indent="-82550" lvl="1" marL="1714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Noto Sans Symbols"/>
              <a:buNone/>
            </a:pPr>
            <a:r>
              <a:t/>
            </a:r>
            <a:endParaRPr b="1" i="0" sz="1400" u="none" cap="none" strike="noStrike">
              <a:solidFill>
                <a:srgbClr val="2F5597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171450" lvl="1" marL="1714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Noto Sans Symbols"/>
              <a:buChar char="✔"/>
            </a:pPr>
            <a:r>
              <a:rPr b="1" i="0" lang="ru-RU" sz="1400" u="none" cap="none" strike="noStrike">
                <a:solidFill>
                  <a:srgbClr val="2F5597"/>
                </a:solidFill>
                <a:latin typeface="Noto Sans"/>
                <a:ea typeface="Noto Sans"/>
                <a:cs typeface="Noto Sans"/>
                <a:sym typeface="Noto Sans"/>
              </a:rPr>
              <a:t>«Аналитические исследования»​</a:t>
            </a:r>
            <a:endParaRPr/>
          </a:p>
          <a:p>
            <a:pPr indent="-82550" lvl="1" marL="1714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Noto Sans Symbols"/>
              <a:buNone/>
            </a:pPr>
            <a:r>
              <a:t/>
            </a:r>
            <a:endParaRPr b="1" i="0" sz="1400" u="none" cap="none" strike="noStrike">
              <a:solidFill>
                <a:srgbClr val="2F5597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171450" lvl="1" marL="1714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Noto Sans Symbols"/>
              <a:buChar char="✔"/>
            </a:pPr>
            <a:r>
              <a:rPr b="1" i="0" lang="ru-RU" sz="1400" u="none" cap="none" strike="noStrike">
                <a:solidFill>
                  <a:srgbClr val="2F5597"/>
                </a:solidFill>
                <a:latin typeface="Noto Sans"/>
                <a:ea typeface="Noto Sans"/>
                <a:cs typeface="Noto Sans"/>
                <a:sym typeface="Noto Sans"/>
              </a:rPr>
              <a:t>«Формирование отчетов»​</a:t>
            </a:r>
            <a:endParaRPr/>
          </a:p>
        </p:txBody>
      </p:sp>
      <p:sp>
        <p:nvSpPr>
          <p:cNvPr id="195" name="Google Shape;195;p5"/>
          <p:cNvSpPr txBox="1"/>
          <p:nvPr/>
        </p:nvSpPr>
        <p:spPr>
          <a:xfrm>
            <a:off x="354330" y="116205"/>
            <a:ext cx="746633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Область использования и применения результатов</a:t>
            </a:r>
            <a:endParaRPr b="1" i="0" sz="1800" u="none" cap="none" strike="noStrike">
              <a:solidFill>
                <a:srgbClr val="2F559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6" name="Google Shape;196;p5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0" r="1474" t="0"/>
          <a:stretch/>
        </p:blipFill>
        <p:spPr>
          <a:xfrm>
            <a:off x="760352" y="2398069"/>
            <a:ext cx="6972043" cy="217393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catherineasquithgallery.com/uploads/posts/2021-03/1614571238_5-p-gorod-na-belom-fone-6.png" id="202" name="Google Shape;20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4405" y="532065"/>
            <a:ext cx="6873538" cy="4378308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6"/>
          <p:cNvSpPr/>
          <p:nvPr/>
        </p:nvSpPr>
        <p:spPr>
          <a:xfrm>
            <a:off x="1614488" y="1369219"/>
            <a:ext cx="5915025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2969909" y="1981685"/>
            <a:ext cx="3122129" cy="800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C00000"/>
                </a:solidFill>
                <a:latin typeface="Noto Sans"/>
                <a:ea typeface="Noto Sans"/>
                <a:cs typeface="Noto Sans"/>
                <a:sym typeface="Noto Sans"/>
              </a:rPr>
              <a:t>2023 год - «1С:Аналитика»</a:t>
            </a:r>
            <a:endParaRPr/>
          </a:p>
          <a:p>
            <a:pPr indent="-285750" lvl="0" marL="2857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Noto Sans Symbols"/>
              <a:buChar char="✔"/>
            </a:pPr>
            <a:r>
              <a:rPr b="1" i="0" lang="ru-RU" sz="1400" u="none" cap="none" strike="noStrike">
                <a:solidFill>
                  <a:srgbClr val="2F5597"/>
                </a:solidFill>
                <a:latin typeface="Noto Sans"/>
                <a:ea typeface="Noto Sans"/>
                <a:cs typeface="Noto Sans"/>
                <a:sym typeface="Noto Sans"/>
              </a:rPr>
              <a:t>построение BI системы для Приемной кампании</a:t>
            </a:r>
            <a:endParaRPr/>
          </a:p>
        </p:txBody>
      </p:sp>
      <p:pic>
        <p:nvPicPr>
          <p:cNvPr id="205" name="Google Shape;205;p6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2815" y="1477645"/>
            <a:ext cx="2037080" cy="178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06920" y="3191510"/>
            <a:ext cx="1198245" cy="119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6"/>
          <p:cNvSpPr/>
          <p:nvPr/>
        </p:nvSpPr>
        <p:spPr>
          <a:xfrm>
            <a:off x="2969895" y="3382010"/>
            <a:ext cx="4089400" cy="1109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C00000"/>
                </a:solidFill>
                <a:latin typeface="Noto Sans"/>
                <a:ea typeface="Noto Sans"/>
                <a:cs typeface="Noto Sans"/>
                <a:sym typeface="Noto Sans"/>
              </a:rPr>
              <a:t>2024 год - «1С:Шина»</a:t>
            </a:r>
            <a:endParaRPr/>
          </a:p>
          <a:p>
            <a:pPr indent="-285750" lvl="0" marL="2857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Noto Sans Symbols"/>
              <a:buChar char="✔"/>
            </a:pPr>
            <a:r>
              <a:rPr b="1" i="0" lang="ru-RU" sz="1400" u="none" cap="none" strike="noStrike">
                <a:solidFill>
                  <a:srgbClr val="2F5597"/>
                </a:solidFill>
                <a:latin typeface="Noto Sans"/>
                <a:ea typeface="Noto Sans"/>
                <a:cs typeface="Noto Sans"/>
                <a:sym typeface="Noto Sans"/>
              </a:rPr>
              <a:t>единая точка входа/выхода для ИС</a:t>
            </a:r>
            <a:endParaRPr/>
          </a:p>
          <a:p>
            <a:pPr indent="-285750" lvl="0" marL="2857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Noto Sans Symbols"/>
              <a:buChar char="✔"/>
            </a:pPr>
            <a:r>
              <a:rPr b="1" i="0" lang="ru-RU" sz="1400" u="none" cap="none" strike="noStrike">
                <a:solidFill>
                  <a:srgbClr val="2F5597"/>
                </a:solidFill>
                <a:latin typeface="Noto Sans"/>
                <a:ea typeface="Noto Sans"/>
                <a:cs typeface="Noto Sans"/>
                <a:sym typeface="Noto Sans"/>
              </a:rPr>
              <a:t>инструмент мониторинга</a:t>
            </a:r>
            <a:endParaRPr/>
          </a:p>
        </p:txBody>
      </p:sp>
      <p:sp>
        <p:nvSpPr>
          <p:cNvPr id="208" name="Google Shape;208;p6"/>
          <p:cNvSpPr txBox="1"/>
          <p:nvPr/>
        </p:nvSpPr>
        <p:spPr>
          <a:xfrm>
            <a:off x="354330" y="116205"/>
            <a:ext cx="746633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ИТ ландшафт вуза и анализ данных</a:t>
            </a:r>
            <a:r>
              <a:rPr b="1" i="0" lang="ru-RU" sz="1800" u="none" cap="none" strike="noStrike">
                <a:solidFill>
                  <a:srgbClr val="2F559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  <p:sp>
        <p:nvSpPr>
          <p:cNvPr id="209" name="Google Shape;209;p6"/>
          <p:cNvSpPr/>
          <p:nvPr/>
        </p:nvSpPr>
        <p:spPr>
          <a:xfrm>
            <a:off x="1" y="605341"/>
            <a:ext cx="8715374" cy="37598"/>
          </a:xfrm>
          <a:custGeom>
            <a:rect b="b" l="l" r="r" t="t"/>
            <a:pathLst>
              <a:path extrusionOk="0" h="93617" w="11620499">
                <a:moveTo>
                  <a:pt x="0" y="12030"/>
                </a:moveTo>
                <a:lnTo>
                  <a:pt x="6095999" y="12030"/>
                </a:lnTo>
                <a:lnTo>
                  <a:pt x="6095999" y="88230"/>
                </a:lnTo>
                <a:lnTo>
                  <a:pt x="0" y="88230"/>
                </a:lnTo>
                <a:close/>
                <a:moveTo>
                  <a:pt x="11561217" y="12028"/>
                </a:moveTo>
                <a:lnTo>
                  <a:pt x="11620499" y="12028"/>
                </a:lnTo>
                <a:lnTo>
                  <a:pt x="11620499" y="76201"/>
                </a:lnTo>
                <a:lnTo>
                  <a:pt x="11561217" y="76201"/>
                </a:lnTo>
                <a:close/>
                <a:moveTo>
                  <a:pt x="10599192" y="12028"/>
                </a:moveTo>
                <a:lnTo>
                  <a:pt x="10658474" y="12028"/>
                </a:lnTo>
                <a:lnTo>
                  <a:pt x="10658474" y="76201"/>
                </a:lnTo>
                <a:lnTo>
                  <a:pt x="10599192" y="76201"/>
                </a:lnTo>
                <a:close/>
                <a:moveTo>
                  <a:pt x="7208204" y="6641"/>
                </a:moveTo>
                <a:lnTo>
                  <a:pt x="7647464" y="6641"/>
                </a:lnTo>
                <a:lnTo>
                  <a:pt x="7647464" y="93617"/>
                </a:lnTo>
                <a:lnTo>
                  <a:pt x="7208204" y="93617"/>
                </a:lnTo>
                <a:close/>
                <a:moveTo>
                  <a:pt x="7961788" y="1254"/>
                </a:moveTo>
                <a:lnTo>
                  <a:pt x="8334373" y="1254"/>
                </a:lnTo>
                <a:lnTo>
                  <a:pt x="8334373" y="76202"/>
                </a:lnTo>
                <a:lnTo>
                  <a:pt x="7961788" y="76202"/>
                </a:lnTo>
                <a:close/>
                <a:moveTo>
                  <a:pt x="6285389" y="1253"/>
                </a:moveTo>
                <a:lnTo>
                  <a:pt x="6724649" y="1253"/>
                </a:lnTo>
                <a:lnTo>
                  <a:pt x="6724649" y="88229"/>
                </a:lnTo>
                <a:lnTo>
                  <a:pt x="6285389" y="88229"/>
                </a:lnTo>
                <a:close/>
                <a:moveTo>
                  <a:pt x="9748836" y="0"/>
                </a:moveTo>
                <a:lnTo>
                  <a:pt x="9901236" y="0"/>
                </a:lnTo>
                <a:lnTo>
                  <a:pt x="9901236" y="76201"/>
                </a:lnTo>
                <a:lnTo>
                  <a:pt x="9748836" y="76201"/>
                </a:lnTo>
                <a:close/>
                <a:moveTo>
                  <a:pt x="8946354" y="0"/>
                </a:moveTo>
                <a:lnTo>
                  <a:pt x="9098754" y="0"/>
                </a:lnTo>
                <a:lnTo>
                  <a:pt x="9098754" y="76201"/>
                </a:lnTo>
                <a:lnTo>
                  <a:pt x="8946354" y="76201"/>
                </a:lnTo>
                <a:close/>
              </a:path>
            </a:pathLst>
          </a:custGeom>
          <a:solidFill>
            <a:srgbClr val="C14524"/>
          </a:solidFill>
          <a:ln cap="flat" cmpd="sng" w="25400">
            <a:solidFill>
              <a:srgbClr val="C145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05422" y="45371"/>
            <a:ext cx="819906" cy="81990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6"/>
          <p:cNvSpPr txBox="1"/>
          <p:nvPr/>
        </p:nvSpPr>
        <p:spPr>
          <a:xfrm>
            <a:off x="3411855" y="925830"/>
            <a:ext cx="4631690" cy="645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2F5597"/>
                </a:solidFill>
                <a:latin typeface="Montserrat"/>
                <a:ea typeface="Montserrat"/>
                <a:cs typeface="Montserrat"/>
                <a:sym typeface="Montserrat"/>
              </a:rPr>
              <a:t>Выбор продуктов фирмы «1С» для решения поставленных задач.</a:t>
            </a:r>
            <a:endParaRPr/>
          </a:p>
        </p:txBody>
      </p:sp>
      <p:sp>
        <p:nvSpPr>
          <p:cNvPr id="212" name="Google Shape;212;p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"/>
          <p:cNvSpPr/>
          <p:nvPr/>
        </p:nvSpPr>
        <p:spPr>
          <a:xfrm>
            <a:off x="1614488" y="1369219"/>
            <a:ext cx="5915025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8" name="Google Shape;218;p7"/>
          <p:cNvSpPr/>
          <p:nvPr/>
        </p:nvSpPr>
        <p:spPr>
          <a:xfrm>
            <a:off x="1" y="605341"/>
            <a:ext cx="8715374" cy="37598"/>
          </a:xfrm>
          <a:custGeom>
            <a:rect b="b" l="l" r="r" t="t"/>
            <a:pathLst>
              <a:path extrusionOk="0" h="93617" w="11620499">
                <a:moveTo>
                  <a:pt x="0" y="12030"/>
                </a:moveTo>
                <a:lnTo>
                  <a:pt x="6095999" y="12030"/>
                </a:lnTo>
                <a:lnTo>
                  <a:pt x="6095999" y="88230"/>
                </a:lnTo>
                <a:lnTo>
                  <a:pt x="0" y="88230"/>
                </a:lnTo>
                <a:close/>
                <a:moveTo>
                  <a:pt x="11561217" y="12028"/>
                </a:moveTo>
                <a:lnTo>
                  <a:pt x="11620499" y="12028"/>
                </a:lnTo>
                <a:lnTo>
                  <a:pt x="11620499" y="76201"/>
                </a:lnTo>
                <a:lnTo>
                  <a:pt x="11561217" y="76201"/>
                </a:lnTo>
                <a:close/>
                <a:moveTo>
                  <a:pt x="10599192" y="12028"/>
                </a:moveTo>
                <a:lnTo>
                  <a:pt x="10658474" y="12028"/>
                </a:lnTo>
                <a:lnTo>
                  <a:pt x="10658474" y="76201"/>
                </a:lnTo>
                <a:lnTo>
                  <a:pt x="10599192" y="76201"/>
                </a:lnTo>
                <a:close/>
                <a:moveTo>
                  <a:pt x="7208204" y="6641"/>
                </a:moveTo>
                <a:lnTo>
                  <a:pt x="7647464" y="6641"/>
                </a:lnTo>
                <a:lnTo>
                  <a:pt x="7647464" y="93617"/>
                </a:lnTo>
                <a:lnTo>
                  <a:pt x="7208204" y="93617"/>
                </a:lnTo>
                <a:close/>
                <a:moveTo>
                  <a:pt x="7961788" y="1254"/>
                </a:moveTo>
                <a:lnTo>
                  <a:pt x="8334373" y="1254"/>
                </a:lnTo>
                <a:lnTo>
                  <a:pt x="8334373" y="76202"/>
                </a:lnTo>
                <a:lnTo>
                  <a:pt x="7961788" y="76202"/>
                </a:lnTo>
                <a:close/>
                <a:moveTo>
                  <a:pt x="6285389" y="1253"/>
                </a:moveTo>
                <a:lnTo>
                  <a:pt x="6724649" y="1253"/>
                </a:lnTo>
                <a:lnTo>
                  <a:pt x="6724649" y="88229"/>
                </a:lnTo>
                <a:lnTo>
                  <a:pt x="6285389" y="88229"/>
                </a:lnTo>
                <a:close/>
                <a:moveTo>
                  <a:pt x="9748836" y="0"/>
                </a:moveTo>
                <a:lnTo>
                  <a:pt x="9901236" y="0"/>
                </a:lnTo>
                <a:lnTo>
                  <a:pt x="9901236" y="76201"/>
                </a:lnTo>
                <a:lnTo>
                  <a:pt x="9748836" y="76201"/>
                </a:lnTo>
                <a:close/>
                <a:moveTo>
                  <a:pt x="8946354" y="0"/>
                </a:moveTo>
                <a:lnTo>
                  <a:pt x="9098754" y="0"/>
                </a:lnTo>
                <a:lnTo>
                  <a:pt x="9098754" y="76201"/>
                </a:lnTo>
                <a:lnTo>
                  <a:pt x="8946354" y="76201"/>
                </a:lnTo>
                <a:close/>
              </a:path>
            </a:pathLst>
          </a:custGeom>
          <a:solidFill>
            <a:srgbClr val="C14524"/>
          </a:solidFill>
          <a:ln cap="flat" cmpd="sng" w="25400">
            <a:solidFill>
              <a:srgbClr val="C145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5422" y="45371"/>
            <a:ext cx="819906" cy="8199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Лого Экспонента" id="220" name="Google Shape;22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580" y="2330450"/>
            <a:ext cx="1620520" cy="148526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7"/>
          <p:cNvSpPr/>
          <p:nvPr/>
        </p:nvSpPr>
        <p:spPr>
          <a:xfrm>
            <a:off x="2263140" y="2330450"/>
            <a:ext cx="2452370" cy="6578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8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800"/>
              <a:buFont typeface="Arial"/>
              <a:buNone/>
            </a:pPr>
            <a:r>
              <a:rPr b="1" i="0" lang="ru-RU" sz="1200" u="none" cap="none" strike="noStrike">
                <a:solidFill>
                  <a:srgbClr val="C00000"/>
                </a:solidFill>
                <a:latin typeface="Noto Sans"/>
                <a:ea typeface="Noto Sans"/>
                <a:cs typeface="Noto Sans"/>
                <a:sym typeface="Noto Sans"/>
              </a:rPr>
              <a:t>Киселева Нина Сергеевна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800"/>
              <a:buFont typeface="Arial"/>
              <a:buNone/>
            </a:pPr>
            <a:r>
              <a:rPr b="1" i="0" lang="ru-RU" sz="1200" u="none" cap="none" strike="noStrike">
                <a:solidFill>
                  <a:srgbClr val="C00000"/>
                </a:solidFill>
                <a:latin typeface="Noto Sans"/>
                <a:ea typeface="Noto Sans"/>
                <a:cs typeface="Noto Sans"/>
                <a:sym typeface="Noto Sans"/>
              </a:rPr>
              <a:t>директор ГК «Экспонента»</a:t>
            </a:r>
            <a:endParaRPr b="1" i="0" sz="1200" u="none" cap="none" strike="noStrike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8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8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8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cko" id="222" name="Google Shape;22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9580" y="3944620"/>
            <a:ext cx="1550670" cy="68834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7"/>
          <p:cNvSpPr txBox="1"/>
          <p:nvPr/>
        </p:nvSpPr>
        <p:spPr>
          <a:xfrm>
            <a:off x="2263140" y="3045460"/>
            <a:ext cx="2308860" cy="737235"/>
          </a:xfrm>
          <a:prstGeom prst="rect">
            <a:avLst/>
          </a:prstGeom>
          <a:noFill/>
          <a:ln cap="flat" cmpd="sng" w="19050">
            <a:solidFill>
              <a:srgbClr val="D226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35000" spcFirstLastPara="1" rIns="135000" wrap="square" tIns="108000">
            <a:noAutofit/>
          </a:bodyPr>
          <a:lstStyle/>
          <a:p>
            <a:pPr indent="-12700" lvl="3" marL="7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2630"/>
              </a:buClr>
              <a:buSzPts val="9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7"/>
          <p:cNvSpPr/>
          <p:nvPr/>
        </p:nvSpPr>
        <p:spPr>
          <a:xfrm>
            <a:off x="2439509" y="3392781"/>
            <a:ext cx="17817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8 (910) 751-06-47</a:t>
            </a:r>
            <a:endParaRPr/>
          </a:p>
        </p:txBody>
      </p:sp>
      <p:sp>
        <p:nvSpPr>
          <p:cNvPr id="225" name="Google Shape;225;p7"/>
          <p:cNvSpPr/>
          <p:nvPr/>
        </p:nvSpPr>
        <p:spPr>
          <a:xfrm>
            <a:off x="2439826" y="3098776"/>
            <a:ext cx="15897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mail@expo1c.ru</a:t>
            </a:r>
            <a:endParaRPr/>
          </a:p>
        </p:txBody>
      </p:sp>
      <p:pic>
        <p:nvPicPr>
          <p:cNvPr id="226" name="Google Shape;226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99810" y="3266440"/>
            <a:ext cx="1312545" cy="143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20305" y="3266440"/>
            <a:ext cx="1298575" cy="143446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7"/>
          <p:cNvSpPr txBox="1"/>
          <p:nvPr/>
        </p:nvSpPr>
        <p:spPr>
          <a:xfrm>
            <a:off x="7176135" y="3759200"/>
            <a:ext cx="730250" cy="245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Группа</a:t>
            </a:r>
            <a:endParaRPr/>
          </a:p>
        </p:txBody>
      </p:sp>
      <p:sp>
        <p:nvSpPr>
          <p:cNvPr id="229" name="Google Shape;229;p7"/>
          <p:cNvSpPr txBox="1"/>
          <p:nvPr/>
        </p:nvSpPr>
        <p:spPr>
          <a:xfrm>
            <a:off x="8104505" y="3776980"/>
            <a:ext cx="746760" cy="245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Аккаунт</a:t>
            </a:r>
            <a:endParaRPr/>
          </a:p>
        </p:txBody>
      </p:sp>
      <p:sp>
        <p:nvSpPr>
          <p:cNvPr id="230" name="Google Shape;230;p7"/>
          <p:cNvSpPr txBox="1"/>
          <p:nvPr>
            <p:ph type="title"/>
          </p:nvPr>
        </p:nvSpPr>
        <p:spPr>
          <a:xfrm>
            <a:off x="363855" y="970280"/>
            <a:ext cx="8455025" cy="737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54000" spcFirstLastPara="1" rIns="540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b="1" lang="ru-RU" sz="2000" strike="noStrike">
                <a:solidFill>
                  <a:srgbClr val="2F5597"/>
                </a:solidFill>
                <a:latin typeface="Montserrat"/>
                <a:ea typeface="Montserrat"/>
                <a:cs typeface="Montserrat"/>
                <a:sym typeface="Montserrat"/>
              </a:rPr>
              <a:t>Выполнение проекта по внедрению при поддержке компании </a:t>
            </a:r>
            <a:r>
              <a:rPr b="1" lang="ru-RU" sz="2000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ГК «ЭКСПОНЕНТА» 1С:ЦКО</a:t>
            </a:r>
            <a:endParaRPr/>
          </a:p>
        </p:txBody>
      </p:sp>
      <p:sp>
        <p:nvSpPr>
          <p:cNvPr id="231" name="Google Shape;231;p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"/>
          <p:cNvSpPr/>
          <p:nvPr/>
        </p:nvSpPr>
        <p:spPr>
          <a:xfrm>
            <a:off x="43815" y="-1905"/>
            <a:ext cx="7639050" cy="645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«1C:ШИНА»</a:t>
            </a:r>
            <a:r>
              <a:rPr b="1" i="0" lang="ru-RU" sz="1800" u="none" cap="none" strike="noStrike">
                <a:solidFill>
                  <a:srgbClr val="2F5597"/>
                </a:solidFill>
                <a:latin typeface="Montserrat"/>
                <a:ea typeface="Montserrat"/>
                <a:cs typeface="Montserrat"/>
                <a:sym typeface="Montserrat"/>
              </a:rPr>
              <a:t> - программный продукт для организации интегрирующей среды;</a:t>
            </a:r>
            <a:endParaRPr/>
          </a:p>
        </p:txBody>
      </p:sp>
      <p:sp>
        <p:nvSpPr>
          <p:cNvPr id="237" name="Google Shape;237;p8"/>
          <p:cNvSpPr/>
          <p:nvPr/>
        </p:nvSpPr>
        <p:spPr>
          <a:xfrm>
            <a:off x="1" y="605341"/>
            <a:ext cx="8715374" cy="37598"/>
          </a:xfrm>
          <a:custGeom>
            <a:rect b="b" l="l" r="r" t="t"/>
            <a:pathLst>
              <a:path extrusionOk="0" h="93617" w="11620499">
                <a:moveTo>
                  <a:pt x="0" y="12030"/>
                </a:moveTo>
                <a:lnTo>
                  <a:pt x="6095999" y="12030"/>
                </a:lnTo>
                <a:lnTo>
                  <a:pt x="6095999" y="88230"/>
                </a:lnTo>
                <a:lnTo>
                  <a:pt x="0" y="88230"/>
                </a:lnTo>
                <a:close/>
                <a:moveTo>
                  <a:pt x="11561217" y="12028"/>
                </a:moveTo>
                <a:lnTo>
                  <a:pt x="11620499" y="12028"/>
                </a:lnTo>
                <a:lnTo>
                  <a:pt x="11620499" y="76201"/>
                </a:lnTo>
                <a:lnTo>
                  <a:pt x="11561217" y="76201"/>
                </a:lnTo>
                <a:close/>
                <a:moveTo>
                  <a:pt x="10599192" y="12028"/>
                </a:moveTo>
                <a:lnTo>
                  <a:pt x="10658474" y="12028"/>
                </a:lnTo>
                <a:lnTo>
                  <a:pt x="10658474" y="76201"/>
                </a:lnTo>
                <a:lnTo>
                  <a:pt x="10599192" y="76201"/>
                </a:lnTo>
                <a:close/>
                <a:moveTo>
                  <a:pt x="7208204" y="6641"/>
                </a:moveTo>
                <a:lnTo>
                  <a:pt x="7647464" y="6641"/>
                </a:lnTo>
                <a:lnTo>
                  <a:pt x="7647464" y="93617"/>
                </a:lnTo>
                <a:lnTo>
                  <a:pt x="7208204" y="93617"/>
                </a:lnTo>
                <a:close/>
                <a:moveTo>
                  <a:pt x="7961788" y="1254"/>
                </a:moveTo>
                <a:lnTo>
                  <a:pt x="8334373" y="1254"/>
                </a:lnTo>
                <a:lnTo>
                  <a:pt x="8334373" y="76202"/>
                </a:lnTo>
                <a:lnTo>
                  <a:pt x="7961788" y="76202"/>
                </a:lnTo>
                <a:close/>
                <a:moveTo>
                  <a:pt x="6285389" y="1253"/>
                </a:moveTo>
                <a:lnTo>
                  <a:pt x="6724649" y="1253"/>
                </a:lnTo>
                <a:lnTo>
                  <a:pt x="6724649" y="88229"/>
                </a:lnTo>
                <a:lnTo>
                  <a:pt x="6285389" y="88229"/>
                </a:lnTo>
                <a:close/>
                <a:moveTo>
                  <a:pt x="9748836" y="0"/>
                </a:moveTo>
                <a:lnTo>
                  <a:pt x="9901236" y="0"/>
                </a:lnTo>
                <a:lnTo>
                  <a:pt x="9901236" y="76201"/>
                </a:lnTo>
                <a:lnTo>
                  <a:pt x="9748836" y="76201"/>
                </a:lnTo>
                <a:close/>
                <a:moveTo>
                  <a:pt x="8946354" y="0"/>
                </a:moveTo>
                <a:lnTo>
                  <a:pt x="9098754" y="0"/>
                </a:lnTo>
                <a:lnTo>
                  <a:pt x="9098754" y="76201"/>
                </a:lnTo>
                <a:lnTo>
                  <a:pt x="8946354" y="76201"/>
                </a:lnTo>
                <a:close/>
              </a:path>
            </a:pathLst>
          </a:custGeom>
          <a:solidFill>
            <a:srgbClr val="C14524"/>
          </a:solidFill>
          <a:ln cap="flat" cmpd="sng" w="25400">
            <a:solidFill>
              <a:srgbClr val="C145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5422" y="45371"/>
            <a:ext cx="819906" cy="819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8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065" y="1165860"/>
            <a:ext cx="4330065" cy="360172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40" name="Google Shape;240;p8"/>
          <p:cNvSpPr txBox="1"/>
          <p:nvPr/>
        </p:nvSpPr>
        <p:spPr>
          <a:xfrm>
            <a:off x="5381625" y="1988185"/>
            <a:ext cx="3287395" cy="27559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Преимущества внедрения:</a:t>
            </a:r>
            <a:endParaRPr b="1" i="0" sz="1200" u="none" cap="none" strike="noStrike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41" name="Google Shape;241;p8"/>
          <p:cNvSpPr txBox="1"/>
          <p:nvPr/>
        </p:nvSpPr>
        <p:spPr>
          <a:xfrm>
            <a:off x="5382895" y="2317750"/>
            <a:ext cx="3286760" cy="1558925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ru-RU" sz="10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Быстрый запуск</a:t>
            </a:r>
            <a:endParaRPr b="0" i="0" sz="1000" u="none" cap="none" strike="noStrik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ru-RU" sz="10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Подробная документация</a:t>
            </a:r>
            <a:endParaRPr b="0" i="0" sz="1000" u="none" cap="none" strike="noStrik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ru-RU" sz="10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Низкая стоимость</a:t>
            </a:r>
            <a:endParaRPr b="0" i="0" sz="1000" u="none" cap="none" strike="noStrik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ru-RU" sz="10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Наличие специалистов</a:t>
            </a:r>
            <a:endParaRPr b="0" i="0" sz="1000" u="none" cap="none" strike="noStrik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ru-RU" sz="10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Наличие тех поддержки от разработчика фирмы «1С»</a:t>
            </a:r>
            <a:endParaRPr b="0" i="0" sz="1000" u="none" cap="none" strike="noStrik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1079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42" name="Google Shape;242;p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"/>
          <p:cNvSpPr/>
          <p:nvPr/>
        </p:nvSpPr>
        <p:spPr>
          <a:xfrm>
            <a:off x="768985" y="1849755"/>
            <a:ext cx="7913370" cy="1884045"/>
          </a:xfrm>
          <a:prstGeom prst="rect">
            <a:avLst/>
          </a:prstGeom>
          <a:solidFill>
            <a:srgbClr val="2F5597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Интеграционная шина данных представляет собой программное обеспечение, позволяющее объединять большое число информационных систем и приложений, а также организовать взаимодействие между ними.</a:t>
            </a:r>
            <a:endParaRPr b="1" i="0" sz="1400" u="none" cap="none" strike="noStrike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48" name="Google Shape;248;p9"/>
          <p:cNvSpPr/>
          <p:nvPr/>
        </p:nvSpPr>
        <p:spPr>
          <a:xfrm>
            <a:off x="43815" y="-1905"/>
            <a:ext cx="7639050" cy="645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«1C:ШИНА»</a:t>
            </a:r>
            <a:r>
              <a:rPr b="1" i="0" lang="ru-RU" sz="1800" u="none" cap="none" strike="noStrike">
                <a:solidFill>
                  <a:srgbClr val="2F5597"/>
                </a:solidFill>
                <a:latin typeface="Montserrat"/>
                <a:ea typeface="Montserrat"/>
                <a:cs typeface="Montserrat"/>
                <a:sym typeface="Montserrat"/>
              </a:rPr>
              <a:t> - программный продукт для организации интегрирующей среды;</a:t>
            </a:r>
            <a:endParaRPr/>
          </a:p>
        </p:txBody>
      </p:sp>
      <p:pic>
        <p:nvPicPr>
          <p:cNvPr id="249" name="Google Shape;249;p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8890" y="3896360"/>
            <a:ext cx="936625" cy="936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9"/>
          <p:cNvSpPr/>
          <p:nvPr/>
        </p:nvSpPr>
        <p:spPr>
          <a:xfrm>
            <a:off x="1" y="605341"/>
            <a:ext cx="8715374" cy="37598"/>
          </a:xfrm>
          <a:custGeom>
            <a:rect b="b" l="l" r="r" t="t"/>
            <a:pathLst>
              <a:path extrusionOk="0" h="93617" w="11620499">
                <a:moveTo>
                  <a:pt x="0" y="12030"/>
                </a:moveTo>
                <a:lnTo>
                  <a:pt x="6095999" y="12030"/>
                </a:lnTo>
                <a:lnTo>
                  <a:pt x="6095999" y="88230"/>
                </a:lnTo>
                <a:lnTo>
                  <a:pt x="0" y="88230"/>
                </a:lnTo>
                <a:close/>
                <a:moveTo>
                  <a:pt x="11561217" y="12028"/>
                </a:moveTo>
                <a:lnTo>
                  <a:pt x="11620499" y="12028"/>
                </a:lnTo>
                <a:lnTo>
                  <a:pt x="11620499" y="76201"/>
                </a:lnTo>
                <a:lnTo>
                  <a:pt x="11561217" y="76201"/>
                </a:lnTo>
                <a:close/>
                <a:moveTo>
                  <a:pt x="10599192" y="12028"/>
                </a:moveTo>
                <a:lnTo>
                  <a:pt x="10658474" y="12028"/>
                </a:lnTo>
                <a:lnTo>
                  <a:pt x="10658474" y="76201"/>
                </a:lnTo>
                <a:lnTo>
                  <a:pt x="10599192" y="76201"/>
                </a:lnTo>
                <a:close/>
                <a:moveTo>
                  <a:pt x="7208204" y="6641"/>
                </a:moveTo>
                <a:lnTo>
                  <a:pt x="7647464" y="6641"/>
                </a:lnTo>
                <a:lnTo>
                  <a:pt x="7647464" y="93617"/>
                </a:lnTo>
                <a:lnTo>
                  <a:pt x="7208204" y="93617"/>
                </a:lnTo>
                <a:close/>
                <a:moveTo>
                  <a:pt x="7961788" y="1254"/>
                </a:moveTo>
                <a:lnTo>
                  <a:pt x="8334373" y="1254"/>
                </a:lnTo>
                <a:lnTo>
                  <a:pt x="8334373" y="76202"/>
                </a:lnTo>
                <a:lnTo>
                  <a:pt x="7961788" y="76202"/>
                </a:lnTo>
                <a:close/>
                <a:moveTo>
                  <a:pt x="6285389" y="1253"/>
                </a:moveTo>
                <a:lnTo>
                  <a:pt x="6724649" y="1253"/>
                </a:lnTo>
                <a:lnTo>
                  <a:pt x="6724649" y="88229"/>
                </a:lnTo>
                <a:lnTo>
                  <a:pt x="6285389" y="88229"/>
                </a:lnTo>
                <a:close/>
                <a:moveTo>
                  <a:pt x="9748836" y="0"/>
                </a:moveTo>
                <a:lnTo>
                  <a:pt x="9901236" y="0"/>
                </a:lnTo>
                <a:lnTo>
                  <a:pt x="9901236" y="76201"/>
                </a:lnTo>
                <a:lnTo>
                  <a:pt x="9748836" y="76201"/>
                </a:lnTo>
                <a:close/>
                <a:moveTo>
                  <a:pt x="8946354" y="0"/>
                </a:moveTo>
                <a:lnTo>
                  <a:pt x="9098754" y="0"/>
                </a:lnTo>
                <a:lnTo>
                  <a:pt x="9098754" y="76201"/>
                </a:lnTo>
                <a:lnTo>
                  <a:pt x="8946354" y="76201"/>
                </a:lnTo>
                <a:close/>
              </a:path>
            </a:pathLst>
          </a:custGeom>
          <a:solidFill>
            <a:srgbClr val="C14524"/>
          </a:solidFill>
          <a:ln cap="flat" cmpd="sng" w="25400">
            <a:solidFill>
              <a:srgbClr val="C145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5422" y="45371"/>
            <a:ext cx="819906" cy="819906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2023-11-08T18:04:00Z</dcterms:created>
  <dc:creator>Svetlana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B9EA1BB7AB0E4BBFBE971A40D2F401FA_13</vt:lpwstr>
  </property>
  <property fmtid="{D5CDD505-2E9C-101B-9397-08002B2CF9AE}" pid="3" name="KSOProductBuildVer">
    <vt:lpwstr>1049-12.2.0.13489</vt:lpwstr>
  </property>
</Properties>
</file>