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  <p:sldMasterId id="2147483672" r:id="rId2"/>
  </p:sldMasterIdLst>
  <p:notesMasterIdLst>
    <p:notesMasterId r:id="rId51"/>
  </p:notesMasterIdLst>
  <p:sldIdLst>
    <p:sldId id="256" r:id="rId3"/>
    <p:sldId id="323" r:id="rId4"/>
    <p:sldId id="306" r:id="rId5"/>
    <p:sldId id="266" r:id="rId6"/>
    <p:sldId id="267" r:id="rId7"/>
    <p:sldId id="271" r:id="rId8"/>
    <p:sldId id="273" r:id="rId9"/>
    <p:sldId id="274" r:id="rId10"/>
    <p:sldId id="272" r:id="rId11"/>
    <p:sldId id="257" r:id="rId12"/>
    <p:sldId id="258" r:id="rId13"/>
    <p:sldId id="259" r:id="rId14"/>
    <p:sldId id="260" r:id="rId15"/>
    <p:sldId id="261" r:id="rId16"/>
    <p:sldId id="263" r:id="rId17"/>
    <p:sldId id="262" r:id="rId18"/>
    <p:sldId id="292" r:id="rId19"/>
    <p:sldId id="276" r:id="rId20"/>
    <p:sldId id="277" r:id="rId21"/>
    <p:sldId id="313" r:id="rId22"/>
    <p:sldId id="310" r:id="rId23"/>
    <p:sldId id="281" r:id="rId24"/>
    <p:sldId id="300" r:id="rId25"/>
    <p:sldId id="308" r:id="rId26"/>
    <p:sldId id="307" r:id="rId27"/>
    <p:sldId id="284" r:id="rId28"/>
    <p:sldId id="309" r:id="rId29"/>
    <p:sldId id="303" r:id="rId30"/>
    <p:sldId id="314" r:id="rId31"/>
    <p:sldId id="315" r:id="rId32"/>
    <p:sldId id="319" r:id="rId33"/>
    <p:sldId id="286" r:id="rId34"/>
    <p:sldId id="287" r:id="rId35"/>
    <p:sldId id="316" r:id="rId36"/>
    <p:sldId id="317" r:id="rId37"/>
    <p:sldId id="318" r:id="rId38"/>
    <p:sldId id="291" r:id="rId39"/>
    <p:sldId id="320" r:id="rId40"/>
    <p:sldId id="290" r:id="rId41"/>
    <p:sldId id="321" r:id="rId42"/>
    <p:sldId id="322" r:id="rId43"/>
    <p:sldId id="293" r:id="rId44"/>
    <p:sldId id="294" r:id="rId45"/>
    <p:sldId id="295" r:id="rId46"/>
    <p:sldId id="296" r:id="rId47"/>
    <p:sldId id="299" r:id="rId48"/>
    <p:sldId id="298" r:id="rId49"/>
    <p:sldId id="29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04EB6B4-5A90-4B7E-7F5C-9D15AC2DE2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636DAEA-2254-6CD4-653F-6A62C45192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AFE48ED-32E5-0381-5CCD-506AEF1843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AC0884B-4D86-450F-5ACF-F632000F75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8192B0A-9D41-5D49-7A0D-0988861109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4265F1E-DB64-6A72-0269-38E347AD1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9661C2-0BF7-4640-8A00-0E400F186F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3AAB13-43FE-F3A9-EEEC-70E93F09C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A0F5E-8CD7-E445-9092-67675890A78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BD14F8A-9EC8-98EB-873E-421A33BEC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BD5C2AD-5E76-F479-8B78-F8D78E30A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3EBA1A-5AC9-3945-73FF-9EE2F22B2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B3983-DFB5-5647-9395-B98350CA9D0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4D6CD1-242D-28B8-0BE5-F5B36677A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CC6FD60-62AD-633D-978E-2454BCD39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4B74FB-B4CA-BF6C-0A41-9E0332F2B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053B0-18F2-D940-BED9-D7CE4E106BE1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CFB9949-82E4-AAEF-9B67-11EFA4141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E5FB218-1594-71EE-C169-C29BD0E9B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2B7227-7B94-332A-79C7-2EA2AFD21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8B369-7B1A-344D-B7C8-9E0351106C08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624C1A0-E651-2D9E-F397-D0D4814CB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75343BE-8369-1B81-28FE-3FBE17FD5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26F32E-DBAA-FF85-5C3B-02A954E50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083A5-BFF2-2E4C-BD4C-9D66A090C81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953FD84-62B2-9930-AF95-5A525CDC3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4754C7D-0179-8906-E11C-3E0E33089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77F2E4-1BF0-CF3B-E334-F0C43BFC6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410A2-D05A-064E-8B43-C4828EF54F9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83BD011-9DE3-0E4D-CE19-ACCD430F1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EB54C88-8BDD-E9FA-B644-34A858FB0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7E810B-3589-4216-67AF-B2E74CEAB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03456-430C-1649-B9AD-3017A8FFD0B4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E0ECD3B-09B3-B903-BB22-5E63AD6CB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A6955C5-D049-38C0-3242-4E8700E20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C50116-5A51-802B-0A46-32CAB5B7E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74CA6-9E43-8141-9CA1-7B1D0D8957D1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A91DCEC-BAAF-420A-EE21-E57362830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A55438C-52B9-9565-A08B-FBDA31EB5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D8464C-0FD1-075B-9D14-F6B816650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127D-EE52-0740-A375-B13C3B95B27F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13B89B3-D502-AA84-937F-23F1D08D1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DA01DF8-B4D3-338D-11C6-F2E47DDA7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7E5ED4-3A08-5A82-759A-028FB25EE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2008D-626F-5D41-854D-D1D9D3ED7852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DC588341-1AFC-5853-A4DC-EB252EBFB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4CB7205-40BE-82C8-2F80-55B943CB3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BF5468-21A6-7F41-A6E9-FD72E43F2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3E49-1360-9D4A-8A89-2B956CECE826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FCC0A46-FC13-E5F0-3E36-217983AAA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70E7EA0-AA01-C3DA-0401-C61C953EC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A49AC9-F2C9-60B1-959A-9003C06DE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68D92-FBCA-6B49-8D36-32123D1131C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06BEDF9-D754-906F-2DC5-8F9ADE004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F5390C-1090-27E4-A986-5F253B497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BBE754-C862-135A-CAF8-176BCD81D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0A903-BFD8-8B42-8058-81DD35086A88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51037B9-FC70-A12D-CE31-8D7CA51E0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EFFE68B-9C5F-86D8-3515-A18646C07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B9A7EE-7325-4814-57A3-BFB60D6B5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DF88-7C66-3042-87EE-5CF88EB74D44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230338B-5D8C-7A7D-34DC-45AD0E7A5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85A31F-1147-E036-D4D3-A1813F513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AAC52D-0FB0-E504-3C4A-36C0D6DF3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685AD-DA42-4F48-BE0B-51E2FDE50B2E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236DE81-4BD2-F64A-BAA4-6892E2DFB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A1388DB-DCD2-41CB-4D32-256A7E61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621891-C970-2FDE-C64C-C61163D18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9D73A-55BE-234C-9CC3-F14DDFA9F2A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D5CCA-C82C-A979-0DA2-27F0C7CD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6FF3269-66DB-F9CF-6EAB-05D4CE0B7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E8760B-D3B5-165D-1DC5-2D44ED537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C1C5-8C5C-AD4B-A9AC-5321B43F2FA8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F09A1B-1445-F93C-2C53-609CAFF42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FB7775E-2D9A-65CB-D77B-E4E139535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992DAF-047D-179D-B048-D0ED501AE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81A07-AE3A-5144-9E52-6BDAD0B4364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1768325-F743-E12B-B3B4-5918B826E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300BA2D-0C9D-A338-B617-E2364E30C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B6D045-5811-B6BA-1968-DB910AE33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F5EB4-BC11-0842-A0DE-50B09503DD26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FE9B693-0102-742E-9C76-CB4B0BE7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CEE7024-F860-349E-171B-6FF5F4733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04A12D-ED9E-0A09-84C5-82A25023F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4DAB6-96EA-3747-BDB3-549A3414B7FF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7539968-AE53-E59A-1403-BC7EE54C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6F8B804-D53E-C0F3-0BC7-9231D4126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8190D0-6502-D566-6991-375A2A1C8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D3CAA-0200-744D-81E6-B9DF0FC3F0D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29A8BEB-E08C-9477-3E90-929AAD50F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AEDB36E-7697-0253-FAA1-D42F3B9D3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556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843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1" y="160340"/>
            <a:ext cx="2112963" cy="59642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40"/>
            <a:ext cx="6191250" cy="59642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022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DA64F-1FEB-4A64-822E-F64E45A64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84B8-6913-4F97-B4A1-FF5C3284C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31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093ED-6F37-4927-8877-F3A67A2741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1C17-5007-4EF7-B510-E21AE832F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00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86595-0B84-48A5-B6BD-B4B40252FF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1552-0AC8-41AB-BB9A-98FCA18F0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90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076325"/>
            <a:ext cx="4151313" cy="5048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1076325"/>
            <a:ext cx="4152900" cy="5048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4A2B80-4F9D-4565-B1D1-A5DA6842F0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E3F1-6428-4169-AADE-6DC5C8E9E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22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DD30FF-FDD1-48A0-8245-880233753D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4F0C-3023-4858-9C8D-ABC7BC80D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00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58674F2-E942-4692-A6CF-E89CC1C13E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A867-7A3D-4F87-A825-646A405C3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205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945D7E2-744D-42A2-86F9-C7B7429FD5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905B-EACE-4D57-9EDA-6EA47790F6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901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744DF2-33AE-45F5-AD8D-963B87AF93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EFFC-15F7-4BD3-BDEB-EBF4478E5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72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25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96663D-C7CA-4A11-9003-E3B233FC48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1A86-02D5-48CF-80E2-F3C6EECFB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68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212BD-7C21-4576-91B1-D26465C8FD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0074-6A72-424E-B363-6B618E72C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79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1" y="160340"/>
            <a:ext cx="2112963" cy="59642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40"/>
            <a:ext cx="6191250" cy="59642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06E39-D144-4EB5-82C1-1376D881F8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FD1C-44BF-4AD2-9900-6B310AB19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89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19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076325"/>
            <a:ext cx="4151313" cy="5048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1076325"/>
            <a:ext cx="4152900" cy="5048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8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8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16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9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72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4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E3DFEF8-40A3-4A0C-AC12-D964B3732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60340"/>
            <a:ext cx="84566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F707C03-315B-4406-9B81-02C58652D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076325"/>
            <a:ext cx="8456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9236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2288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25717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9146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336947" rtl="0" eaLnBrk="1" fontAlgn="base" hangingPunct="1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5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336947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07FB5D4-E68D-446C-947C-55766D8CD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60340"/>
            <a:ext cx="84566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4AF7936-6CFC-417A-B601-315C7DB54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076325"/>
            <a:ext cx="8456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411E774-7124-4EA9-BDEA-719CE79BFB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43939" y="6446840"/>
            <a:ext cx="4603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75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5B0D9DD9-1E70-49B6-AFF1-414E7A504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1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2288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25717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914650" indent="-171450" algn="l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336947" rtl="0" eaLnBrk="1" fontAlgn="base" hangingPunct="1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5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336947" rtl="0" eaLnBrk="1" fontAlgn="base" hangingPunct="1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336947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User\OneDrive\&#1058;&#1077;&#1084;&#1072;%2027%20&#1044;&#1077;&#1081;&#1089;&#1090;&#1074;&#1080;&#1103;%20&#1087;&#1088;&#1080;%20&#1072;&#1074;&#1072;&#1088;&#1080;&#1103;&#1093;,%20&#1082;&#1072;&#1090;&#1072;&#1089;&#1090;&#1088;&#1086;&#1092;&#1072;&#1093;%20&#1080;%20&#1087;&#1086;&#1078;&#1072;&#1088;&#1072;&#1093;\&#1060;&#1086;&#1090;&#1086;%20&#1074;&#1080;&#1076;&#1077;&#1086;\&#1042;&#1079;&#1088;&#1099;&#1074;.mp4" TargetMode="External"/><Relationship Id="rId1" Type="http://schemas.microsoft.com/office/2007/relationships/media" Target="file:///C:\Users\User\OneDrive\&#1058;&#1077;&#1084;&#1072;%2027%20&#1044;&#1077;&#1081;&#1089;&#1090;&#1074;&#1080;&#1103;%20&#1087;&#1088;&#1080;%20&#1072;&#1074;&#1072;&#1088;&#1080;&#1103;&#1093;,%20&#1082;&#1072;&#1090;&#1072;&#1089;&#1090;&#1088;&#1086;&#1092;&#1072;&#1093;%20&#1080;%20&#1087;&#1086;&#1078;&#1072;&#1088;&#1072;&#1093;\&#1060;&#1086;&#1090;&#1086;%20&#1074;&#1080;&#1076;&#1077;&#1086;\&#1042;&#1079;&#1088;&#1099;&#1074;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User\OneDrive\&#1058;&#1077;&#1084;&#1072;%2027%20&#1044;&#1077;&#1081;&#1089;&#1090;&#1074;&#1080;&#1103;%20&#1087;&#1088;&#1080;%20&#1072;&#1074;&#1072;&#1088;&#1080;&#1103;&#1093;,%20&#1082;&#1072;&#1090;&#1072;&#1089;&#1090;&#1088;&#1086;&#1092;&#1072;&#1093;%20&#1080;%20&#1087;&#1086;&#1078;&#1072;&#1088;&#1072;&#1093;\&#1060;&#1086;&#1090;&#1086;%20&#1074;&#1080;&#1076;&#1077;&#1086;\&#1054;&#1073;&#1088;&#1091;&#1096;&#1077;&#1085;&#1080;&#1103;%20&#1076;&#1086;&#1084;&#1086;&#1074;.mp4" TargetMode="External"/><Relationship Id="rId1" Type="http://schemas.microsoft.com/office/2007/relationships/media" Target="file:///C:\Users\User\OneDrive\&#1058;&#1077;&#1084;&#1072;%2027%20&#1044;&#1077;&#1081;&#1089;&#1090;&#1074;&#1080;&#1103;%20&#1087;&#1088;&#1080;%20&#1072;&#1074;&#1072;&#1088;&#1080;&#1103;&#1093;,%20&#1082;&#1072;&#1090;&#1072;&#1089;&#1090;&#1088;&#1086;&#1092;&#1072;&#1093;%20&#1080;%20&#1087;&#1086;&#1078;&#1072;&#1088;&#1072;&#1093;\&#1060;&#1086;&#1090;&#1086;%20&#1074;&#1080;&#1076;&#1077;&#1086;\&#1054;&#1073;&#1088;&#1091;&#1096;&#1077;&#1085;&#1080;&#1103;%20&#1076;&#1086;&#1084;&#1086;&#1074;.mp4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microsoft.com/office/2007/relationships/media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6;&#1075;&#1085;&#1077;&#1085;&#1085;&#1099;&#1081;%20&#1096;&#1090;&#1086;&#1088;&#1084;%201.mp4" TargetMode="Externa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jpeg"/><Relationship Id="rId2" Type="http://schemas.openxmlformats.org/officeDocument/2006/relationships/video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5;&#1080;&#1079;&#1086;&#1074;&#1086;&#1081;%20&#1087;&#1086;&#1078;&#1072;&#1088;.mp4" TargetMode="External"/><Relationship Id="rId1" Type="http://schemas.microsoft.com/office/2007/relationships/media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5;&#1080;&#1079;&#1086;&#1074;&#1086;&#1081;%20&#1087;&#1086;&#1078;&#1072;&#1088;.mp4" TargetMode="External"/><Relationship Id="rId6" Type="http://schemas.openxmlformats.org/officeDocument/2006/relationships/video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3;&#1077;&#1089;&#1085;&#1086;&#1081;%20&#1087;&#1086;&#1078;&#1072;&#1088;%20&#1080;&#1079;&#1085;&#1091;&#1090;&#1088;&#1080;.mp4" TargetMode="External"/><Relationship Id="rId11" Type="http://schemas.openxmlformats.org/officeDocument/2006/relationships/image" Target="../media/image25.jpeg"/><Relationship Id="rId5" Type="http://schemas.microsoft.com/office/2007/relationships/media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3;&#1077;&#1089;&#1085;&#1086;&#1081;%20&#1087;&#1086;&#1078;&#1072;&#1088;%20&#1080;&#1079;&#1085;&#1091;&#1090;&#1088;&#1080;.mp4" TargetMode="External"/><Relationship Id="rId10" Type="http://schemas.openxmlformats.org/officeDocument/2006/relationships/image" Target="../media/image24.jpeg"/><Relationship Id="rId4" Type="http://schemas.openxmlformats.org/officeDocument/2006/relationships/video" Target="file:///C:\Users\pavlov\OneDrive\&#1058;&#1077;&#1084;&#1072;%2024%20&#1063;&#1057;%20&#1093;&#1072;&#1088;&#1072;&#1082;&#1090;&#1077;&#1088;&#1085;&#1099;&#1077;%20&#1076;&#1083;&#1103;%20&#1088;&#1077;&#1075;&#1080;&#1086;&#1085;&#1072;\&#1092;&#1086;&#1090;&#1086;%20&#1074;&#1080;&#1076;&#1077;&#1086;\&#1086;&#1075;&#1085;&#1077;&#1085;&#1085;&#1099;&#1081;%20&#1096;&#1090;&#1086;&#1088;&#1084;%201.mp4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9C002E2-DFD5-E554-B327-D85A88D809D7}"/>
              </a:ext>
            </a:extLst>
          </p:cNvPr>
          <p:cNvSpPr>
            <a:spLocks/>
          </p:cNvSpPr>
          <p:nvPr/>
        </p:nvSpPr>
        <p:spPr bwMode="auto">
          <a:xfrm>
            <a:off x="468313" y="2924175"/>
            <a:ext cx="842486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/>
              <a:t>Тема 4:</a:t>
            </a:r>
            <a:r>
              <a:rPr lang="en-US" altLang="ru-RU" dirty="0"/>
              <a:t> </a:t>
            </a:r>
            <a:r>
              <a:rPr lang="ru-RU" altLang="ru-RU" dirty="0"/>
              <a:t>Действия работников при аварии, катастрофе и пожаре на территории организации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7419E94-B82C-4A98-3826-C8CD74670E1E}"/>
              </a:ext>
            </a:extLst>
          </p:cNvPr>
          <p:cNvSpPr>
            <a:spLocks/>
          </p:cNvSpPr>
          <p:nvPr/>
        </p:nvSpPr>
        <p:spPr bwMode="auto">
          <a:xfrm>
            <a:off x="468313" y="2924175"/>
            <a:ext cx="84248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Вопрос 2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4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dirty="0"/>
              <a:t>Действия работников при аварии, катастрофе на территории организации.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70A39C6-DC9C-833F-DB81-91915E7106B7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000" b="1"/>
              <a:t>Взрывы и их последствия.  Действия при взрывах.</a:t>
            </a:r>
          </a:p>
        </p:txBody>
      </p:sp>
      <p:sp>
        <p:nvSpPr>
          <p:cNvPr id="5124" name="AutoShape 4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DF6A39B6-3843-ECBE-EE58-EE64CF28D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6" name="Picture 6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7247A43E-EDC2-5CB9-4B3A-FE27FCC0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32035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059D1C5F-6E00-2A55-EC73-6C6E3E3E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5175"/>
            <a:ext cx="586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 b="1">
                <a:solidFill>
                  <a:srgbClr val="A50021"/>
                </a:solidFill>
              </a:rPr>
              <a:t>Взрыв</a:t>
            </a:r>
            <a:r>
              <a:rPr lang="ru-RU" altLang="ru-RU" sz="2000"/>
              <a:t> – </a:t>
            </a:r>
            <a:r>
              <a:rPr lang="ru-RU" altLang="ru-RU" sz="2000">
                <a:solidFill>
                  <a:srgbClr val="A50021"/>
                </a:solidFill>
              </a:rPr>
              <a:t>это происходящее внезапно (стремительно, мгновенно) событие, при котором возникает кратковременный процесс превращения вещества с выделением большого количества энергии в ограниченном объеме</a:t>
            </a:r>
            <a:r>
              <a:rPr lang="ru-RU" altLang="ru-RU" sz="2000"/>
              <a:t>.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A34D809-FDF7-A060-CBFC-0CEC3F87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8625"/>
            <a:ext cx="471646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Различают три зоны действия взрыва.</a:t>
            </a:r>
            <a:r>
              <a:rPr lang="ru-RU" altLang="ru-RU"/>
              <a:t>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Зона I</a:t>
            </a:r>
            <a:r>
              <a:rPr lang="ru-RU" altLang="ru-RU"/>
              <a:t> - действие детонационной волны (разрыв конструкций).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Зона II</a:t>
            </a:r>
            <a:r>
              <a:rPr lang="ru-RU" altLang="ru-RU"/>
              <a:t> - действие продуктов взрыва (полное разрушение конструкций, порождает воздушную ударную волну).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Зона III</a:t>
            </a:r>
            <a:r>
              <a:rPr lang="ru-RU" altLang="ru-RU"/>
              <a:t> - действие воздушной ударной волны.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Эта зона в свою очередь включает три подзоны: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а - сильных разрушений, 	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б - средних разрушений, 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ru-RU" altLang="ru-RU" b="1"/>
              <a:t>в - слабых разрушений.</a:t>
            </a:r>
            <a:r>
              <a:rPr lang="ru-RU" altLang="ru-RU"/>
              <a:t> </a:t>
            </a:r>
          </a:p>
        </p:txBody>
      </p:sp>
      <p:pic>
        <p:nvPicPr>
          <p:cNvPr id="5129" name="Взрыв.mp4">
            <a:hlinkClick r:id="" action="ppaction://media"/>
            <a:extLst>
              <a:ext uri="{FF2B5EF4-FFF2-40B4-BE49-F238E27FC236}">
                <a16:creationId xmlns:a16="http://schemas.microsoft.com/office/drawing/2014/main" id="{42F06206-60FF-97FC-DC59-A09D4B151DB4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41402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12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F9D08C3-1A4F-031F-A834-A6673FB149B1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Степень разрушения зданий и сооружений</a:t>
            </a:r>
          </a:p>
        </p:txBody>
      </p:sp>
      <p:sp>
        <p:nvSpPr>
          <p:cNvPr id="6147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32083EA4-B840-4DDB-B738-2861382BB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7916BE9-DD38-FFA8-6A1B-B395F23E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279525"/>
            <a:ext cx="6156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D62900"/>
                </a:solidFill>
              </a:rPr>
              <a:t>ПОЛНОЕ</a:t>
            </a:r>
            <a:r>
              <a:rPr lang="ru-RU" altLang="ru-RU" sz="2000"/>
              <a:t> - обрушены перекрытия и разрушены все основные несущие конструкции </a:t>
            </a:r>
            <a:r>
              <a:rPr lang="ru-RU" altLang="ru-RU" sz="2000" b="1">
                <a:solidFill>
                  <a:srgbClr val="D62900"/>
                </a:solidFill>
              </a:rPr>
              <a:t>восстановление невозможно</a:t>
            </a:r>
          </a:p>
          <a:p>
            <a:endParaRPr lang="ru-RU" altLang="ru-RU" sz="2000" b="1">
              <a:solidFill>
                <a:srgbClr val="D62900"/>
              </a:solidFill>
            </a:endParaRPr>
          </a:p>
          <a:p>
            <a:endParaRPr lang="ru-RU" altLang="ru-RU" sz="2000" b="1">
              <a:solidFill>
                <a:srgbClr val="D62900"/>
              </a:solidFill>
            </a:endParaRPr>
          </a:p>
          <a:p>
            <a:r>
              <a:rPr lang="ru-RU" altLang="ru-RU" sz="2000" b="1">
                <a:solidFill>
                  <a:srgbClr val="D62900"/>
                </a:solidFill>
              </a:rPr>
              <a:t>СИЛЬНОЕ</a:t>
            </a:r>
            <a:r>
              <a:rPr lang="ru-RU" altLang="ru-RU" sz="2000"/>
              <a:t> - имеются значительные деформации несущих конструкций, разрушена большая часть перекрытий и стен</a:t>
            </a:r>
          </a:p>
          <a:p>
            <a:endParaRPr lang="ru-RU" altLang="ru-RU" sz="2000"/>
          </a:p>
          <a:p>
            <a:endParaRPr lang="ru-RU" altLang="ru-RU" sz="2000"/>
          </a:p>
          <a:p>
            <a:r>
              <a:rPr lang="ru-RU" altLang="ru-RU" sz="2000" b="1">
                <a:solidFill>
                  <a:srgbClr val="D62900"/>
                </a:solidFill>
              </a:rPr>
              <a:t>СРЕДНЕЕ</a:t>
            </a:r>
            <a:r>
              <a:rPr lang="ru-RU" altLang="ru-RU" sz="2000"/>
              <a:t> - разрушены главным образом не несущие, а второстепенные конструкции (легкие стены, перегoродки, крыши, окна, двери)</a:t>
            </a:r>
          </a:p>
          <a:p>
            <a:endParaRPr lang="ru-RU" altLang="ru-RU" sz="2000"/>
          </a:p>
          <a:p>
            <a:endParaRPr lang="ru-RU" altLang="ru-RU" sz="2000" b="1">
              <a:solidFill>
                <a:srgbClr val="D62900"/>
              </a:solidFill>
            </a:endParaRPr>
          </a:p>
          <a:p>
            <a:r>
              <a:rPr lang="ru-RU" altLang="ru-RU" sz="2000" b="1">
                <a:solidFill>
                  <a:srgbClr val="D62900"/>
                </a:solidFill>
              </a:rPr>
              <a:t>СЛАБОЕ</a:t>
            </a:r>
            <a:r>
              <a:rPr lang="ru-RU" altLang="ru-RU" sz="2000"/>
              <a:t> - разрушена часть внутренних перегородок, заполнения дверных и оконных проемов.</a:t>
            </a:r>
          </a:p>
        </p:txBody>
      </p:sp>
      <p:pic>
        <p:nvPicPr>
          <p:cNvPr id="6152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25A3C04C-76AC-4615-4233-DCC9D326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48443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69A7965F-E460-831A-50A2-C4D455B9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r="15584"/>
          <a:stretch>
            <a:fillRect/>
          </a:stretch>
        </p:blipFill>
        <p:spPr bwMode="auto">
          <a:xfrm>
            <a:off x="0" y="765175"/>
            <a:ext cx="2484438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Ð°ÑÑÐ¸Ð½ÐºÐ¸ Ð¿Ð¾ Ð·Ð°Ð¿ÑÐ¾ÑÑ Ð¾Ð±ÑÑÑÐµÐ½Ð¸Ðµ Ð¿Ð¾ÑÐ¾Ð»ÐºÐ°">
            <a:extLst>
              <a:ext uri="{FF2B5EF4-FFF2-40B4-BE49-F238E27FC236}">
                <a16:creationId xmlns:a16="http://schemas.microsoft.com/office/drawing/2014/main" id="{4CAFCFEF-7655-CEE3-8784-10EDC0EF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4844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5E2FB66-EF9E-4AD4-3796-51E063AE25C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4206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Действие взрыва на человека</a:t>
            </a:r>
          </a:p>
        </p:txBody>
      </p:sp>
      <p:sp>
        <p:nvSpPr>
          <p:cNvPr id="7171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262716F1-0070-8B57-E878-71790F072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39D95FA-624E-ABE5-1895-1F43A4141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/>
              <a:t>Характер и тяжесть поражения людей зависят от величины параметров ударной волны, положения человека в момент взрыва, степени его защищенности. </a:t>
            </a:r>
          </a:p>
          <a:p>
            <a:pPr algn="just"/>
            <a:r>
              <a:rPr lang="ru-RU" altLang="ru-RU" sz="2000" b="1">
                <a:solidFill>
                  <a:srgbClr val="D62900"/>
                </a:solidFill>
              </a:rPr>
              <a:t>При прочих равных условиях наиболее тяжелые поражения получают люди, находящиеся в момент прихода ударной волны вне укрытий в положении стоя. </a:t>
            </a:r>
          </a:p>
          <a:p>
            <a:r>
              <a:rPr lang="ru-RU" altLang="ru-RU" sz="2000" b="1"/>
              <a:t>В этом случае площадь воздействия скоростного напора воздуха будет примерно </a:t>
            </a:r>
            <a:r>
              <a:rPr lang="ru-RU" altLang="ru-RU" sz="2000" b="1">
                <a:solidFill>
                  <a:srgbClr val="D62900"/>
                </a:solidFill>
              </a:rPr>
              <a:t>в 6 раз больше</a:t>
            </a:r>
            <a:r>
              <a:rPr lang="ru-RU" altLang="ru-RU" sz="2000" b="1"/>
              <a:t>, чем в положении человека лежа. </a:t>
            </a:r>
          </a:p>
          <a:p>
            <a:endParaRPr lang="ru-RU" altLang="ru-RU" sz="2000" b="1"/>
          </a:p>
          <a:p>
            <a:pPr algn="just"/>
            <a:r>
              <a:rPr lang="ru-RU" altLang="ru-RU" sz="2000" b="1"/>
              <a:t>Поражение людей, находящихся в момент взрыва в зданиях и сооружениях, зависит от степени их разрушения. </a:t>
            </a:r>
          </a:p>
          <a:p>
            <a:pPr algn="just"/>
            <a:r>
              <a:rPr lang="ru-RU" altLang="ru-RU" sz="2000"/>
              <a:t>- </a:t>
            </a:r>
            <a:r>
              <a:rPr lang="ru-RU" altLang="ru-RU" sz="2000" b="1">
                <a:solidFill>
                  <a:srgbClr val="D62900"/>
                </a:solidFill>
              </a:rPr>
              <a:t>При полных разрушениях зданий следует ожидать полной гибели находящихся в них людей</a:t>
            </a:r>
            <a:r>
              <a:rPr lang="ru-RU" altLang="ru-RU" sz="2000"/>
              <a:t>; </a:t>
            </a:r>
          </a:p>
          <a:p>
            <a:pPr algn="just"/>
            <a:r>
              <a:rPr lang="ru-RU" altLang="ru-RU" sz="2000"/>
              <a:t>-  </a:t>
            </a:r>
            <a:r>
              <a:rPr lang="ru-RU" altLang="ru-RU" sz="2000" b="1">
                <a:solidFill>
                  <a:schemeClr val="accent2"/>
                </a:solidFill>
              </a:rPr>
              <a:t>При сильных и средних - может выжить примерно половина людей, а остальные получат травмы различной степени тяжести.</a:t>
            </a:r>
            <a:r>
              <a:rPr lang="ru-RU" altLang="ru-RU" sz="2000"/>
              <a:t> </a:t>
            </a:r>
          </a:p>
          <a:p>
            <a:r>
              <a:rPr lang="ru-RU" altLang="ru-RU" sz="2000" b="1"/>
              <a:t>Многие могут оказаться под обломками конструкций, а также в помещениях с заваленными или разрушенными путями эвакуации. 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91D93E62-9219-D27C-FD8B-63E3EC59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488"/>
            <a:ext cx="9144000" cy="1190625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solidFill>
                  <a:srgbClr val="FFCC99"/>
                </a:solidFill>
              </a:rPr>
              <a:t>Вывод</a:t>
            </a:r>
            <a:r>
              <a:rPr lang="ru-RU" altLang="ru-RU" b="1">
                <a:solidFill>
                  <a:srgbClr val="FFFF99"/>
                </a:solidFill>
              </a:rPr>
              <a:t>: при угрозе взрыва необходимо как можно быстрей и дальше переместиться от места возможного взрыва, лечь и спрятаться за ближайшим укрытием избегая нахождения рядом с легко разрушаемыми и сгораемыми конструкциями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8A97719-9876-7B8D-AC15-50F88657D64E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Внезапное обрушение зданий</a:t>
            </a:r>
          </a:p>
        </p:txBody>
      </p:sp>
      <p:sp>
        <p:nvSpPr>
          <p:cNvPr id="8195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4CFF4209-3E76-3024-3F46-E44C30013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3ADCF88-8D75-095A-5F63-6B64B87D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1363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/>
              <a:t>Внезапное обрушение здания - возникает по причине:</a:t>
            </a:r>
          </a:p>
          <a:p>
            <a:pPr algn="just">
              <a:buFontTx/>
              <a:buChar char="•"/>
            </a:pPr>
            <a:r>
              <a:rPr lang="ru-RU" altLang="ru-RU" sz="2000" b="1"/>
              <a:t>ошибок, допущенных при проектировании здания;</a:t>
            </a:r>
          </a:p>
          <a:p>
            <a:pPr algn="just">
              <a:buFontTx/>
              <a:buChar char="•"/>
            </a:pPr>
            <a:r>
              <a:rPr lang="ru-RU" altLang="ru-RU" sz="2000" b="1"/>
              <a:t>отступлении от проекта при ведении строительных работ и нарушение правил монтажа;</a:t>
            </a:r>
          </a:p>
          <a:p>
            <a:pPr algn="just">
              <a:buFontTx/>
              <a:buChar char="•"/>
            </a:pPr>
            <a:r>
              <a:rPr lang="ru-RU" altLang="ru-RU" sz="2000" b="1"/>
              <a:t>в следствии самовольных работ по перепланировки помещений</a:t>
            </a:r>
          </a:p>
          <a:p>
            <a:pPr algn="just">
              <a:buFontTx/>
              <a:buChar char="•"/>
            </a:pPr>
            <a:r>
              <a:rPr lang="ru-RU" altLang="ru-RU" sz="2000" b="1"/>
              <a:t>вследствие чрезвычайных ситуаций (в т.ч. взрыв бытового газа).</a:t>
            </a:r>
          </a:p>
        </p:txBody>
      </p:sp>
      <p:pic>
        <p:nvPicPr>
          <p:cNvPr id="8201" name="Обрушения домов.mp4">
            <a:hlinkClick r:id="" action="ppaction://media"/>
            <a:extLst>
              <a:ext uri="{FF2B5EF4-FFF2-40B4-BE49-F238E27FC236}">
                <a16:creationId xmlns:a16="http://schemas.microsoft.com/office/drawing/2014/main" id="{59426E21-97F8-29FB-017C-673F661AA187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20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C9DACD-999D-DF05-C6C0-1D07F207136E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Действия при угрозе внезапного обрушения.</a:t>
            </a:r>
          </a:p>
        </p:txBody>
      </p:sp>
      <p:sp>
        <p:nvSpPr>
          <p:cNvPr id="10243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711694B4-09C8-801F-D456-19D36E965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B8588F4-DAF2-94A6-6CAA-3270DD61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1525"/>
            <a:ext cx="9144000" cy="58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ru-RU" altLang="ru-RU"/>
              <a:t>1.   </a:t>
            </a:r>
            <a:r>
              <a:rPr lang="ru-RU" altLang="ru-RU" b="1">
                <a:solidFill>
                  <a:srgbClr val="D62900"/>
                </a:solidFill>
              </a:rPr>
              <a:t>При угрозе обрушения срочно покинуть здание</a:t>
            </a:r>
            <a:r>
              <a:rPr lang="ru-RU" altLang="ru-RU"/>
              <a:t>, взяв документы, деньги и предметы первой необходимости. По возможности отключите газ, воду, электричество</a:t>
            </a:r>
          </a:p>
          <a:p>
            <a:pPr>
              <a:spcBef>
                <a:spcPct val="40000"/>
              </a:spcBef>
            </a:pPr>
            <a:r>
              <a:rPr lang="ru-RU" altLang="ru-RU"/>
              <a:t>2.   </a:t>
            </a:r>
            <a:r>
              <a:rPr lang="ru-RU" altLang="ru-RU" b="1">
                <a:solidFill>
                  <a:srgbClr val="D62900"/>
                </a:solidFill>
              </a:rPr>
              <a:t>Покидая помещение не используйте лифт</a:t>
            </a:r>
            <a:r>
              <a:rPr lang="ru-RU" altLang="ru-RU"/>
              <a:t>. </a:t>
            </a:r>
          </a:p>
          <a:p>
            <a:pPr>
              <a:spcBef>
                <a:spcPct val="40000"/>
              </a:spcBef>
            </a:pPr>
            <a:r>
              <a:rPr lang="ru-RU" altLang="ru-RU"/>
              <a:t>3.   </a:t>
            </a:r>
            <a:r>
              <a:rPr lang="ru-RU" altLang="ru-RU" b="1">
                <a:solidFill>
                  <a:srgbClr val="D62900"/>
                </a:solidFill>
              </a:rPr>
              <a:t>Не выходите на балкон и не прыгайте с балконов</a:t>
            </a:r>
            <a:r>
              <a:rPr lang="ru-RU" altLang="ru-RU"/>
              <a:t> и окон выше первого этажа. </a:t>
            </a:r>
          </a:p>
          <a:p>
            <a:pPr>
              <a:spcBef>
                <a:spcPct val="40000"/>
              </a:spcBef>
            </a:pPr>
            <a:r>
              <a:rPr lang="ru-RU" altLang="ru-RU"/>
              <a:t>4.   </a:t>
            </a:r>
            <a:r>
              <a:rPr lang="ru-RU" altLang="ru-RU" b="1">
                <a:solidFill>
                  <a:srgbClr val="D62900"/>
                </a:solidFill>
              </a:rPr>
              <a:t>Оказавшись на улице, не стойте вблизи зданий</a:t>
            </a:r>
            <a:r>
              <a:rPr lang="ru-RU" altLang="ru-RU"/>
              <a:t>, а перейдите на открытое пространство. </a:t>
            </a:r>
          </a:p>
          <a:p>
            <a:pPr>
              <a:spcBef>
                <a:spcPct val="40000"/>
              </a:spcBef>
              <a:buFontTx/>
              <a:buAutoNum type="arabicPeriod" startAt="5"/>
            </a:pPr>
            <a:r>
              <a:rPr lang="ru-RU" altLang="ru-RU" b="1">
                <a:solidFill>
                  <a:schemeClr val="accent2"/>
                </a:solidFill>
              </a:rPr>
              <a:t>Если нет возможности покинуть здание</a:t>
            </a:r>
            <a:r>
              <a:rPr lang="ru-RU" altLang="ru-RU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40000"/>
              </a:spcBef>
            </a:pPr>
            <a:r>
              <a:rPr lang="ru-RU" altLang="ru-RU">
                <a:solidFill>
                  <a:schemeClr val="accent2"/>
                </a:solidFill>
              </a:rPr>
              <a:t>     -   отключите газ, воду, электричество; </a:t>
            </a:r>
          </a:p>
          <a:p>
            <a:pPr>
              <a:spcBef>
                <a:spcPct val="40000"/>
              </a:spcBef>
            </a:pPr>
            <a:r>
              <a:rPr lang="ru-RU" altLang="ru-RU">
                <a:solidFill>
                  <a:schemeClr val="accent2"/>
                </a:solidFill>
              </a:rPr>
              <a:t>     -   откройте дверь квартиры, чтобы обеспечить себе выход из квартиры в случае необходимости;</a:t>
            </a:r>
          </a:p>
          <a:p>
            <a:pPr>
              <a:spcBef>
                <a:spcPct val="40000"/>
              </a:spcBef>
            </a:pPr>
            <a:r>
              <a:rPr lang="ru-RU" altLang="ru-RU">
                <a:solidFill>
                  <a:schemeClr val="accent2"/>
                </a:solidFill>
              </a:rPr>
              <a:t>    -  займите самое безопасное место: проемы капитальных стен, углы образованные внутренними капитальными стенами, под балками каркаса;</a:t>
            </a:r>
          </a:p>
          <a:p>
            <a:pPr>
              <a:spcBef>
                <a:spcPct val="40000"/>
              </a:spcBef>
            </a:pPr>
            <a:r>
              <a:rPr lang="ru-RU" altLang="ru-RU">
                <a:solidFill>
                  <a:schemeClr val="accent2"/>
                </a:solidFill>
              </a:rPr>
              <a:t>    -  размещайтесь подальше от окон, электроприборов, газового оборудования; </a:t>
            </a:r>
          </a:p>
          <a:p>
            <a:pPr>
              <a:spcBef>
                <a:spcPct val="40000"/>
              </a:spcBef>
            </a:pPr>
            <a:r>
              <a:rPr lang="ru-RU" altLang="ru-RU">
                <a:solidFill>
                  <a:schemeClr val="accent2"/>
                </a:solidFill>
              </a:rPr>
              <a:t>    -  при возникновении пожара постарайтесь потушить его. </a:t>
            </a:r>
          </a:p>
          <a:p>
            <a:pPr>
              <a:spcBef>
                <a:spcPct val="40000"/>
              </a:spcBef>
            </a:pPr>
            <a:r>
              <a:rPr lang="ru-RU" altLang="ru-RU" b="1"/>
              <a:t>Используйте телефон для того, чтобы сообщить о себе.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F8F4684-3A7A-FF8B-E3A9-9CB721249DC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4206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Действия в завале</a:t>
            </a:r>
          </a:p>
        </p:txBody>
      </p:sp>
      <p:sp>
        <p:nvSpPr>
          <p:cNvPr id="9219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385972CB-1B98-C38A-0333-EF16E6581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FDF1053-027B-34AD-753C-54212984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019175"/>
            <a:ext cx="6588125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Aft>
                <a:spcPct val="65000"/>
              </a:spcAft>
            </a:pPr>
            <a:r>
              <a:rPr lang="ru-RU" altLang="ru-RU" sz="2000" b="1"/>
              <a:t>Рекомендации:</a:t>
            </a:r>
            <a:endParaRPr lang="ru-RU" altLang="ru-RU" sz="2000"/>
          </a:p>
          <a:p>
            <a:pPr>
              <a:spcAft>
                <a:spcPct val="65000"/>
              </a:spcAft>
              <a:buFont typeface="Wingdings" pitchFamily="2" charset="2"/>
              <a:buChar char="ü"/>
            </a:pPr>
            <a:r>
              <a:rPr lang="ru-RU" altLang="ru-RU" sz="2000"/>
              <a:t>Дышите глубоко, не поддавайтесь панике. </a:t>
            </a:r>
          </a:p>
          <a:p>
            <a:pPr>
              <a:spcAft>
                <a:spcPct val="65000"/>
              </a:spcAft>
              <a:buFont typeface="Wingdings" pitchFamily="2" charset="2"/>
              <a:buChar char="ü"/>
            </a:pPr>
            <a:r>
              <a:rPr lang="ru-RU" altLang="ru-RU" sz="2000"/>
              <a:t>По возможности окажите себе первую медицинскую помощь. </a:t>
            </a:r>
          </a:p>
          <a:p>
            <a:pPr>
              <a:spcAft>
                <a:spcPct val="65000"/>
              </a:spcAft>
              <a:buFont typeface="Wingdings" pitchFamily="2" charset="2"/>
              <a:buChar char="ü"/>
            </a:pPr>
            <a:r>
              <a:rPr lang="ru-RU" altLang="ru-RU" sz="2000"/>
              <a:t>Попытайтесь определить где вы находитесь, нет ли рядом людей, прислушайтесь, подайте голос. </a:t>
            </a:r>
          </a:p>
          <a:p>
            <a:pPr>
              <a:spcAft>
                <a:spcPct val="65000"/>
              </a:spcAft>
              <a:buFont typeface="Wingdings" pitchFamily="2" charset="2"/>
              <a:buChar char="ü"/>
            </a:pPr>
            <a:r>
              <a:rPr lang="ru-RU" altLang="ru-RU" sz="2000"/>
              <a:t>Помните, что человек способен выдержать жажду и голод в течение  длительного времени, если не будет бесполезно расходовать энергию. </a:t>
            </a:r>
          </a:p>
          <a:p>
            <a:pPr>
              <a:spcAft>
                <a:spcPct val="65000"/>
              </a:spcAft>
              <a:buFont typeface="Wingdings" pitchFamily="2" charset="2"/>
              <a:buChar char="ü"/>
            </a:pPr>
            <a:r>
              <a:rPr lang="ru-RU" altLang="ru-RU" sz="2000"/>
              <a:t>Поищите в кармах или вокруг предметы, которые могли бы помочь подать световые и звуковые сигналы (зеркальце, фонарик, металлические предметы и т. п.), которыми можно постучать и привлечь к себе внимание.</a:t>
            </a:r>
          </a:p>
        </p:txBody>
      </p:sp>
      <p:pic>
        <p:nvPicPr>
          <p:cNvPr id="9224" name="Picture 8" descr="ÐÐ°ÑÑÐ¸Ð½ÐºÐ¸ Ð¿Ð¾ Ð·Ð°Ð¿ÑÐ¾ÑÑ ÑÐµÐ»Ð¾Ð²ÐµÐº Ð² Ð·Ð°Ð²Ð°Ð»Ðµ">
            <a:extLst>
              <a:ext uri="{FF2B5EF4-FFF2-40B4-BE49-F238E27FC236}">
                <a16:creationId xmlns:a16="http://schemas.microsoft.com/office/drawing/2014/main" id="{E8B01A5C-0F60-584A-45D2-80ABF3D3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25193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ÐÐ°ÑÑÐ¸Ð½ÐºÐ¸ Ð¿Ð¾ Ð·Ð°Ð¿ÑÐ¾ÑÑ ÑÐµÐ»Ð¾Ð²ÐµÐº Ð² Ð·Ð°Ð²Ð°Ð»Ðµ">
            <a:extLst>
              <a:ext uri="{FF2B5EF4-FFF2-40B4-BE49-F238E27FC236}">
                <a16:creationId xmlns:a16="http://schemas.microsoft.com/office/drawing/2014/main" id="{47BDD00A-4729-DEFD-6958-65FC9790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484438" cy="15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ÐÐ°ÑÑÐ¸Ð½ÐºÐ¸ Ð¿Ð¾ Ð·Ð°Ð¿ÑÐ¾ÑÑ Ð¸Ð·Ð²Ð»ÐµÑÐµÐ½Ð¸Ðµ Ð¸Ð· Ð·Ð°Ð²Ð°Ð»Ð°">
            <a:extLst>
              <a:ext uri="{FF2B5EF4-FFF2-40B4-BE49-F238E27FC236}">
                <a16:creationId xmlns:a16="http://schemas.microsoft.com/office/drawing/2014/main" id="{39BD1699-E6F1-BDA1-6E9D-C9E2C47F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4844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14">
            <a:extLst>
              <a:ext uri="{FF2B5EF4-FFF2-40B4-BE49-F238E27FC236}">
                <a16:creationId xmlns:a16="http://schemas.microsoft.com/office/drawing/2014/main" id="{2899D91F-AB2E-E376-B397-E18855387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39687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CC99"/>
                </a:solidFill>
              </a:rPr>
              <a:t>Пытайтесь выжить любой ценой, верьте помощь придет!!!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E5E7FA6-DD1F-E0D3-340B-258552DF8F20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Действия в завале</a:t>
            </a:r>
          </a:p>
        </p:txBody>
      </p:sp>
      <p:sp>
        <p:nvSpPr>
          <p:cNvPr id="57347" name="AutoShape 3" descr="ÐÐ°ÑÑÐ¸Ð½ÐºÐ¸ Ð¿Ð¾ Ð·Ð°Ð¿ÑÐ¾ÑÑ Ð²Ð·ÑÑÐ² Ð½Ð° Ð¿ÑÐµÐ´Ð¿ÑÐ¸ÑÑÐ¸Ð¸">
            <a:extLst>
              <a:ext uri="{FF2B5EF4-FFF2-40B4-BE49-F238E27FC236}">
                <a16:creationId xmlns:a16="http://schemas.microsoft.com/office/drawing/2014/main" id="{27265956-948F-9A5B-6115-8EFCB76A8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3ED293B-CACB-D849-DCB3-2E50B282D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08050"/>
            <a:ext cx="6588125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/>
              <a:t>Как привлечь к себе внимание спасателей?</a:t>
            </a:r>
            <a:r>
              <a:rPr lang="ru-RU" altLang="ru-RU"/>
              <a:t> </a:t>
            </a:r>
          </a:p>
          <a:p>
            <a:pPr>
              <a:spcAft>
                <a:spcPct val="50000"/>
              </a:spcAft>
            </a:pPr>
            <a:r>
              <a:rPr lang="ru-RU" altLang="ru-RU"/>
              <a:t>Можно подать сигнал голосом, стучать обломком кирпича по плите, трубе, арматуре. </a:t>
            </a:r>
          </a:p>
          <a:p>
            <a:pPr>
              <a:spcAft>
                <a:spcPct val="50000"/>
              </a:spcAft>
            </a:pPr>
            <a:r>
              <a:rPr lang="ru-RU" altLang="ru-RU" b="1"/>
              <a:t>Прислушивайтесь.</a:t>
            </a:r>
            <a:r>
              <a:rPr lang="ru-RU" altLang="ru-RU"/>
              <a:t> Как только машины и механизмы прекратят работу, наступит тишина. А это означает, что </a:t>
            </a:r>
            <a:r>
              <a:rPr lang="ru-RU" altLang="ru-RU" b="1"/>
              <a:t>спасателями объявлена «минута молчания»</a:t>
            </a:r>
            <a:r>
              <a:rPr lang="ru-RU" altLang="ru-RU"/>
              <a:t>. </a:t>
            </a:r>
          </a:p>
          <a:p>
            <a:pPr>
              <a:spcAft>
                <a:spcPct val="50000"/>
              </a:spcAft>
            </a:pPr>
            <a:r>
              <a:rPr lang="ru-RU" altLang="ru-RU">
                <a:solidFill>
                  <a:srgbClr val="A50021"/>
                </a:solidFill>
              </a:rPr>
              <a:t>Именно в это время сами спасатели прислушиваются к крикам, стонам, стукам, доносящимся из глубины.</a:t>
            </a:r>
            <a:r>
              <a:rPr lang="ru-RU" altLang="ru-RU"/>
              <a:t> </a:t>
            </a:r>
          </a:p>
          <a:p>
            <a:pPr>
              <a:spcAft>
                <a:spcPct val="50000"/>
              </a:spcAft>
            </a:pPr>
            <a:r>
              <a:rPr lang="ru-RU" altLang="ru-RU"/>
              <a:t>Именно в «минуту молчания» спасатели с помощью приборов и специально обученных собак ведут усиленную разведку. </a:t>
            </a:r>
          </a:p>
          <a:p>
            <a:pPr>
              <a:spcAft>
                <a:spcPct val="50000"/>
              </a:spcAft>
            </a:pPr>
            <a:r>
              <a:rPr lang="ru-RU" altLang="ru-RU"/>
              <a:t>Живых людей можно обнаружить по стону, крику и просто дыхание живого человека сразу почувствует собака. </a:t>
            </a:r>
          </a:p>
        </p:txBody>
      </p:sp>
      <p:pic>
        <p:nvPicPr>
          <p:cNvPr id="57349" name="Picture 5" descr="ÐÐ°ÑÑÐ¸Ð½ÐºÐ¸ Ð¿Ð¾ Ð·Ð°Ð¿ÑÐ¾ÑÑ ÑÐµÐ»Ð¾Ð²ÐµÐº Ð² Ð·Ð°Ð²Ð°Ð»Ðµ">
            <a:extLst>
              <a:ext uri="{FF2B5EF4-FFF2-40B4-BE49-F238E27FC236}">
                <a16:creationId xmlns:a16="http://schemas.microsoft.com/office/drawing/2014/main" id="{7E12C38F-913B-7CD2-AE5F-EB7ADD3E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25193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ÐÐ°ÑÑÐ¸Ð½ÐºÐ¸ Ð¿Ð¾ Ð·Ð°Ð¿ÑÐ¾ÑÑ ÑÐµÐ»Ð¾Ð²ÐµÐº Ð² Ð·Ð°Ð²Ð°Ð»Ðµ">
            <a:extLst>
              <a:ext uri="{FF2B5EF4-FFF2-40B4-BE49-F238E27FC236}">
                <a16:creationId xmlns:a16="http://schemas.microsoft.com/office/drawing/2014/main" id="{9FC2C817-F072-1C5C-BB41-C97B452B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484438" cy="15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ÐÐ°ÑÑÐ¸Ð½ÐºÐ¸ Ð¿Ð¾ Ð·Ð°Ð¿ÑÐ¾ÑÑ Ð¸Ð·Ð²Ð»ÐµÑÐµÐ½Ð¸Ðµ Ð¸Ð· Ð·Ð°Ð²Ð°Ð»Ð°">
            <a:extLst>
              <a:ext uri="{FF2B5EF4-FFF2-40B4-BE49-F238E27FC236}">
                <a16:creationId xmlns:a16="http://schemas.microsoft.com/office/drawing/2014/main" id="{6E0777DC-27B5-EC6E-442E-57FDA3D9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4844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Rectangle 8">
            <a:extLst>
              <a:ext uri="{FF2B5EF4-FFF2-40B4-BE49-F238E27FC236}">
                <a16:creationId xmlns:a16="http://schemas.microsoft.com/office/drawing/2014/main" id="{B06438C6-8540-3FF7-D777-D3D83FB7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394325"/>
            <a:ext cx="6516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обнаружении живых людей спасатели пробивают узкий колодец, через него опускают медикаменты, воду, продукты, а затем предельно осторожно разбирают завал.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:a16="http://schemas.microsoft.com/office/drawing/2014/main" id="{E8647239-CD09-A348-9394-F76A56FA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2700000" algn="ctr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/>
              <a:t>Вопрос 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7DEAF5A-9FC6-AB76-1235-D08D37B81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781300"/>
            <a:ext cx="896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Пожарная безопасность, действия при возникновении пожара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1F0C61D-51FB-B93D-ADCD-B1FDDC91E6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17550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 b="1">
                <a:solidFill>
                  <a:schemeClr val="tx1"/>
                </a:solidFill>
              </a:rPr>
              <a:t>Перечень основных нормативных документов по вопросам пожарной безопасности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4EB213-D155-3927-9F5C-35834124CBD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9144000" cy="4365625"/>
          </a:xfrm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ru-RU" altLang="ru-RU" sz="2400" b="1"/>
              <a:t>1. Федеральный закон «О пожарной безопасности»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 b="1">
                <a:solidFill>
                  <a:srgbClr val="CC3300"/>
                </a:solidFill>
              </a:rPr>
              <a:t>от 21 декабря 1994 г. N 69-ФЗ </a:t>
            </a:r>
          </a:p>
          <a:p>
            <a:pPr marL="0" indent="0" algn="just">
              <a:buFontTx/>
              <a:buNone/>
            </a:pPr>
            <a:endParaRPr lang="ru-RU" altLang="ru-RU" sz="2400" b="1">
              <a:solidFill>
                <a:schemeClr val="accent2"/>
              </a:solidFill>
            </a:endParaRPr>
          </a:p>
          <a:p>
            <a:pPr marL="0" indent="0" algn="just">
              <a:buFontTx/>
              <a:buNone/>
            </a:pPr>
            <a:r>
              <a:rPr lang="ru-RU" altLang="ru-RU" sz="2400" b="1"/>
              <a:t>2. Постановление Правительства РФ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 b="1">
                <a:solidFill>
                  <a:srgbClr val="CC3300"/>
                </a:solidFill>
              </a:rPr>
              <a:t>от 25 апреля 2012 г. N390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 b="1"/>
              <a:t>«О противопожарном режиме» </a:t>
            </a:r>
          </a:p>
          <a:p>
            <a:pPr marL="0" indent="0" algn="r">
              <a:buFontTx/>
              <a:buNone/>
            </a:pPr>
            <a:r>
              <a:rPr lang="ru-RU" altLang="ru-RU" sz="1800" b="1" i="1"/>
              <a:t>(Введен вместо Правил пожарной безопасности ППБ 01-03)</a:t>
            </a:r>
          </a:p>
          <a:p>
            <a:pPr marL="0" indent="0" algn="just">
              <a:spcBef>
                <a:spcPct val="0"/>
              </a:spcBef>
              <a:buFont typeface="Calibri" panose="020F0502020204030204" pitchFamily="34" charset="0"/>
              <a:buNone/>
            </a:pPr>
            <a:endParaRPr lang="ru-RU" altLang="ru-RU" sz="2400" b="1">
              <a:solidFill>
                <a:srgbClr val="CC3300"/>
              </a:solidFill>
            </a:endParaRPr>
          </a:p>
          <a:p>
            <a:pPr marL="0" indent="0" algn="just">
              <a:buFontTx/>
              <a:buNone/>
            </a:pPr>
            <a:r>
              <a:rPr lang="ru-RU" altLang="ru-RU" sz="2400" b="1"/>
              <a:t>3. Технический регламент о требованиях пожарной безопасности утвержден Федеральным законом от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 b="1">
                <a:solidFill>
                  <a:srgbClr val="CC3300"/>
                </a:solidFill>
              </a:rPr>
              <a:t>22 июля 2008 г. N 123-ФЗ</a:t>
            </a:r>
          </a:p>
          <a:p>
            <a:pPr marL="0" indent="0" algn="just">
              <a:buFontTx/>
              <a:buNone/>
            </a:pPr>
            <a:endParaRPr lang="ru-RU" altLang="ru-RU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672F-55CD-933F-A956-DE654CDB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403DD-B124-934F-9AA9-E216A9A2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48" y="2852936"/>
            <a:ext cx="8456613" cy="50482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Вопрос 1</a:t>
            </a:r>
            <a:endParaRPr lang="ru-RU" altLang="ru-RU" sz="18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рабочем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месте.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9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778A74C-C9A4-2A13-9B6F-5AE7DA19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03575" cy="6858000"/>
          </a:xfrm>
          <a:prstGeom prst="rect">
            <a:avLst/>
          </a:prstGeom>
          <a:solidFill>
            <a:srgbClr val="FF7C8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E7D88D8-3100-E30B-16AE-6F344C79F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63538"/>
            <a:ext cx="5651500" cy="3195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>
                <a:solidFill>
                  <a:srgbClr val="CC3300"/>
                </a:solidFill>
              </a:rPr>
              <a:t>ПОЖАР</a:t>
            </a:r>
            <a:r>
              <a:rPr lang="ru-RU" altLang="ru-RU" sz="2400" b="1">
                <a:solidFill>
                  <a:schemeClr val="accent2"/>
                </a:solidFill>
              </a:rPr>
              <a:t> - </a:t>
            </a:r>
            <a:r>
              <a:rPr lang="ru-RU" altLang="ru-RU" sz="2400" b="1"/>
              <a:t>неконтролируемое горение, причиняющее материальный ущерб, вред жизни и здоровью граждан, интересам общества и государства</a:t>
            </a:r>
          </a:p>
          <a:p>
            <a:pPr algn="just"/>
            <a:r>
              <a:rPr lang="ru-RU" altLang="ru-RU" sz="2400" b="1">
                <a:latin typeface="Arial Narrow" panose="020B0604020202020204" pitchFamily="34" charset="0"/>
              </a:rPr>
              <a:t> </a:t>
            </a:r>
          </a:p>
          <a:p>
            <a:pPr algn="just" eaLnBrk="0" hangingPunct="0"/>
            <a:r>
              <a:rPr lang="ru-RU" altLang="ru-RU" sz="2400" b="1">
                <a:solidFill>
                  <a:srgbClr val="660033"/>
                </a:solidFill>
                <a:latin typeface="Arial Narrow" panose="020B0604020202020204" pitchFamily="34" charset="0"/>
              </a:rPr>
              <a:t>Пожары бывают: </a:t>
            </a:r>
          </a:p>
          <a:p>
            <a:pPr algn="just" eaLnBrk="0" hangingPunct="0"/>
            <a:r>
              <a:rPr lang="ru-RU" altLang="ru-RU" sz="2400" b="1">
                <a:solidFill>
                  <a:srgbClr val="660033"/>
                </a:solidFill>
                <a:latin typeface="Arial Narrow" panose="020B0604020202020204" pitchFamily="34" charset="0"/>
              </a:rPr>
              <a:t>Природные, Техногенные и Бытовые</a:t>
            </a:r>
          </a:p>
        </p:txBody>
      </p:sp>
      <p:pic>
        <p:nvPicPr>
          <p:cNvPr id="90116" name="Picture 4" descr="ÐÐ°ÑÑÐ¸Ð½ÐºÐ¸ Ð¿Ð¾ Ð·Ð°Ð¿ÑÐ¾ÑÑ Ð¿Ð¾Ð¶Ð°ÑÐ½ÑÐµ ÑÐ¿Ð°ÑÐ°ÑÑ Ð»ÑÐ´ÐµÐ¹">
            <a:extLst>
              <a:ext uri="{FF2B5EF4-FFF2-40B4-BE49-F238E27FC236}">
                <a16:creationId xmlns:a16="http://schemas.microsoft.com/office/drawing/2014/main" id="{0C0867CF-FFD7-9500-CF5C-3CBB999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ÐÐ°ÑÑÐ¸Ð½ÐºÐ¸ Ð¿Ð¾ Ð·Ð°Ð¿ÑÐ¾ÑÑ Ð¿Ð¾Ð¶Ð°ÑÐ½ÑÐµ ÑÐ¿Ð°ÑÐ°ÑÑ Ð»ÑÐ´ÐµÐ¹">
            <a:extLst>
              <a:ext uri="{FF2B5EF4-FFF2-40B4-BE49-F238E27FC236}">
                <a16:creationId xmlns:a16="http://schemas.microsoft.com/office/drawing/2014/main" id="{A3DD1FE0-BB76-34FB-F3D4-A743909B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132138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ÐÐ°ÑÑÐ¸Ð½ÐºÐ¸ Ð¿Ð¾ Ð·Ð°Ð¿ÑÐ¾ÑÑ Ð¿Ð¾Ð¶Ð°ÑÐ½ÑÐµ ÑÐ¿Ð°ÑÐ°ÑÑ Ð»ÑÐ´ÐµÐ¹">
            <a:extLst>
              <a:ext uri="{FF2B5EF4-FFF2-40B4-BE49-F238E27FC236}">
                <a16:creationId xmlns:a16="http://schemas.microsoft.com/office/drawing/2014/main" id="{FEFAF6DB-E4D4-275D-09BA-910E2629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3132138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Rectangle 7">
            <a:extLst>
              <a:ext uri="{FF2B5EF4-FFF2-40B4-BE49-F238E27FC236}">
                <a16:creationId xmlns:a16="http://schemas.microsoft.com/office/drawing/2014/main" id="{9A5943B9-BAD0-EFA8-8EAA-A3A612F4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16338"/>
            <a:ext cx="5867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3920" tIns="47610" rIns="0" bIns="0" anchor="ctr">
            <a:spAutoFit/>
          </a:bodyPr>
          <a:lstStyle/>
          <a:p>
            <a:pPr algn="just">
              <a:spcAft>
                <a:spcPct val="40000"/>
              </a:spcAft>
            </a:pPr>
            <a:r>
              <a:rPr lang="ru-RU" altLang="ru-RU" sz="2000" b="1" u="sng">
                <a:latin typeface="Arial Narrow" panose="020B0604020202020204" pitchFamily="34" charset="0"/>
              </a:rPr>
              <a:t>Природные пожары подразделяются на:</a:t>
            </a:r>
          </a:p>
          <a:p>
            <a:pPr algn="just">
              <a:spcAft>
                <a:spcPct val="40000"/>
              </a:spcAft>
            </a:pP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Лесной пожар</a:t>
            </a:r>
            <a:r>
              <a:rPr lang="ru-RU" altLang="ru-RU">
                <a:latin typeface="Arial Narrow" panose="020B0604020202020204" pitchFamily="34" charset="0"/>
              </a:rPr>
              <a:t> — стихийное, неуправляемое распространение огня по лесным площадям.</a:t>
            </a:r>
          </a:p>
          <a:p>
            <a:pPr algn="just">
              <a:spcAft>
                <a:spcPct val="40000"/>
              </a:spcAft>
            </a:pP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Торфяной пожар</a:t>
            </a:r>
            <a:r>
              <a:rPr lang="ru-RU" altLang="ru-RU">
                <a:latin typeface="Arial Narrow" panose="020B0604020202020204" pitchFamily="34" charset="0"/>
              </a:rPr>
              <a:t> — вид лесных пожаров, при котором горит слой торфа и корни деревьев.</a:t>
            </a:r>
          </a:p>
          <a:p>
            <a:pPr algn="just">
              <a:spcAft>
                <a:spcPct val="40000"/>
              </a:spcAft>
            </a:pP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Степной пожар</a:t>
            </a:r>
            <a:r>
              <a:rPr lang="ru-RU" altLang="ru-RU"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id="{97B9F887-B388-5F43-6A07-95A4FBA98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942013"/>
            <a:ext cx="5867400" cy="915987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>
                <a:latin typeface="Arial Narrow" panose="020B0604020202020204" pitchFamily="34" charset="0"/>
              </a:rPr>
              <a:t>В зависимости от того, где распространяется огонь, природные пожары делятся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на низовые, верховые и подземные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>
            <a:extLst>
              <a:ext uri="{FF2B5EF4-FFF2-40B4-BE49-F238E27FC236}">
                <a16:creationId xmlns:a16="http://schemas.microsoft.com/office/drawing/2014/main" id="{5724CF67-465F-4FCB-7F50-7E96AD896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3933825"/>
            <a:ext cx="0" cy="2447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5C23DAD-8A5A-4439-934F-3402E880D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2413"/>
          </a:xfr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rgbClr val="A50021"/>
                </a:solidFill>
              </a:rPr>
              <a:t>Основные понятия и определения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332B3C96-FB8D-1E36-76B7-35CD4ED34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4149725"/>
            <a:ext cx="8637587" cy="277813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600" b="1">
                <a:solidFill>
                  <a:srgbClr val="A50021"/>
                </a:solidFill>
              </a:rPr>
              <a:t>неисправность</a:t>
            </a:r>
            <a:r>
              <a:rPr lang="ru-RU" altLang="ru-RU" sz="1600"/>
              <a:t> электросети и электроприборов, утечки газа</a:t>
            </a: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20069522-C7AE-B6D9-C29A-8674554C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8604250" cy="482600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1600" b="1">
                <a:solidFill>
                  <a:srgbClr val="A50021"/>
                </a:solidFill>
              </a:rPr>
              <a:t>возгорания</a:t>
            </a:r>
            <a:r>
              <a:rPr lang="ru-RU" altLang="ru-RU" sz="1600">
                <a:solidFill>
                  <a:srgbClr val="0000FF"/>
                </a:solidFill>
              </a:rPr>
              <a:t> </a:t>
            </a:r>
            <a:r>
              <a:rPr lang="ru-RU" altLang="ru-RU" sz="1600"/>
              <a:t>электроприборов, оставленных под напряжением без присмотра или технически неисправных</a:t>
            </a:r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78505D37-CF70-C743-8F0E-90B76DCB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00713"/>
            <a:ext cx="8604250" cy="320675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600" b="1">
                <a:solidFill>
                  <a:srgbClr val="A50021"/>
                </a:solidFill>
              </a:rPr>
              <a:t>использование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неисправных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или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самодельных</a:t>
            </a:r>
            <a:r>
              <a:rPr lang="ru-RU" altLang="ru-RU" sz="1600"/>
              <a:t> отопительных приборов</a:t>
            </a:r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C00A9A42-752A-2D9C-2819-45EF06768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4930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FF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b="1">
                <a:solidFill>
                  <a:srgbClr val="A50021"/>
                </a:solidFill>
              </a:rPr>
              <a:t>Опасные факторы пожара</a:t>
            </a:r>
            <a:r>
              <a:rPr lang="ru-RU" altLang="ru-RU">
                <a:solidFill>
                  <a:schemeClr val="accent2"/>
                </a:solidFill>
              </a:rPr>
              <a:t> </a:t>
            </a:r>
            <a:r>
              <a:rPr lang="ru-RU" altLang="ru-RU"/>
              <a:t>- факторы пожара, воздействие которых может привести к травме, отравлению или гибели человека и (или) к материальному ущербу</a:t>
            </a:r>
          </a:p>
        </p:txBody>
      </p:sp>
      <p:sp>
        <p:nvSpPr>
          <p:cNvPr id="86027" name="AutoShape 11">
            <a:extLst>
              <a:ext uri="{FF2B5EF4-FFF2-40B4-BE49-F238E27FC236}">
                <a16:creationId xmlns:a16="http://schemas.microsoft.com/office/drawing/2014/main" id="{F74D08A9-99FA-FC60-B2F0-BB2D6AB3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419225"/>
            <a:ext cx="6273800" cy="22320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/>
              <a:t>пламя и искры;</a:t>
            </a:r>
          </a:p>
          <a:p>
            <a:pPr>
              <a:buFontTx/>
              <a:buChar char="•"/>
            </a:pPr>
            <a:r>
              <a:rPr lang="ru-RU" altLang="ru-RU"/>
              <a:t>тепловой поток;</a:t>
            </a:r>
          </a:p>
          <a:p>
            <a:pPr>
              <a:buFontTx/>
              <a:buChar char="•"/>
            </a:pPr>
            <a:r>
              <a:rPr lang="ru-RU" altLang="ru-RU"/>
              <a:t>повышенная температура окружающей среды;</a:t>
            </a:r>
          </a:p>
          <a:p>
            <a:pPr>
              <a:buFontTx/>
              <a:buChar char="•"/>
            </a:pPr>
            <a:r>
              <a:rPr lang="ru-RU" altLang="ru-RU"/>
              <a:t>повышенная концентрация токсичных продуктов</a:t>
            </a:r>
          </a:p>
          <a:p>
            <a:r>
              <a:rPr lang="ru-RU" altLang="ru-RU"/>
              <a:t>горения и термического разложения;</a:t>
            </a:r>
          </a:p>
          <a:p>
            <a:pPr>
              <a:buFontTx/>
              <a:buChar char="•"/>
            </a:pPr>
            <a:r>
              <a:rPr lang="ru-RU" altLang="ru-RU"/>
              <a:t>пониженная концентрация кислорода;</a:t>
            </a:r>
          </a:p>
          <a:p>
            <a:pPr>
              <a:buFontTx/>
              <a:buChar char="•"/>
            </a:pPr>
            <a:r>
              <a:rPr lang="ru-RU" altLang="ru-RU"/>
              <a:t>снижение видимости в дыму</a:t>
            </a:r>
          </a:p>
        </p:txBody>
      </p:sp>
      <p:sp>
        <p:nvSpPr>
          <p:cNvPr id="86029" name="AutoShape 13">
            <a:extLst>
              <a:ext uri="{FF2B5EF4-FFF2-40B4-BE49-F238E27FC236}">
                <a16:creationId xmlns:a16="http://schemas.microsoft.com/office/drawing/2014/main" id="{B7844066-1DBD-FBAB-D36E-8F56DF98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125538"/>
            <a:ext cx="768350" cy="269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E0E074C8-330C-6383-5A2C-363FCE61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25875"/>
            <a:ext cx="8543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rgbClr val="A50021"/>
                </a:solidFill>
              </a:rPr>
              <a:t>Основными причинами пожара являются:</a:t>
            </a: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EE3B9B8C-0E94-B6C4-F691-C6B53608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132513"/>
            <a:ext cx="8604250" cy="581025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A50021"/>
                </a:solidFill>
              </a:rPr>
              <a:t>оставление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открытыми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дверей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топок</a:t>
            </a:r>
            <a:r>
              <a:rPr lang="ru-RU" altLang="ru-RU" sz="1600"/>
              <a:t> (печей, каминов) и </a:t>
            </a:r>
            <a:r>
              <a:rPr lang="ru-RU" altLang="ru-RU" sz="1600" b="1">
                <a:solidFill>
                  <a:srgbClr val="A50021"/>
                </a:solidFill>
              </a:rPr>
              <a:t>выброс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горящей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золы</a:t>
            </a:r>
            <a:r>
              <a:rPr lang="ru-RU" altLang="ru-RU" sz="1600"/>
              <a:t> вблизи строений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0A95EEF2-799B-7361-EDD8-FB014DC1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7788"/>
            <a:ext cx="8604250" cy="427037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600" b="1">
                <a:solidFill>
                  <a:srgbClr val="A50021"/>
                </a:solidFill>
              </a:rPr>
              <a:t>Беспечность, небрежность, неосторожное</a:t>
            </a:r>
            <a:r>
              <a:rPr lang="ru-RU" altLang="ru-RU" sz="1600">
                <a:solidFill>
                  <a:srgbClr val="A50021"/>
                </a:solidFill>
              </a:rPr>
              <a:t> </a:t>
            </a:r>
            <a:r>
              <a:rPr lang="ru-RU" altLang="ru-RU" sz="1600" b="1">
                <a:solidFill>
                  <a:srgbClr val="A50021"/>
                </a:solidFill>
              </a:rPr>
              <a:t>обращение</a:t>
            </a:r>
            <a:r>
              <a:rPr lang="ru-RU" altLang="ru-RU" sz="1600"/>
              <a:t> с огнем</a:t>
            </a:r>
          </a:p>
        </p:txBody>
      </p:sp>
      <p:sp>
        <p:nvSpPr>
          <p:cNvPr id="86033" name="Line 17">
            <a:extLst>
              <a:ext uri="{FF2B5EF4-FFF2-40B4-BE49-F238E27FC236}">
                <a16:creationId xmlns:a16="http://schemas.microsoft.com/office/drawing/2014/main" id="{8B1AB527-5AFA-F1D5-A699-2071689D4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292600"/>
            <a:ext cx="3857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34" name="Line 18">
            <a:extLst>
              <a:ext uri="{FF2B5EF4-FFF2-40B4-BE49-F238E27FC236}">
                <a16:creationId xmlns:a16="http://schemas.microsoft.com/office/drawing/2014/main" id="{65136C6D-AD18-99F0-33CE-6A9CD5C77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797425"/>
            <a:ext cx="3841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36" name="Line 20">
            <a:extLst>
              <a:ext uri="{FF2B5EF4-FFF2-40B4-BE49-F238E27FC236}">
                <a16:creationId xmlns:a16="http://schemas.microsoft.com/office/drawing/2014/main" id="{9EE454E2-36F0-6C79-BA42-FB0594A87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373688"/>
            <a:ext cx="3841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37" name="Line 21">
            <a:extLst>
              <a:ext uri="{FF2B5EF4-FFF2-40B4-BE49-F238E27FC236}">
                <a16:creationId xmlns:a16="http://schemas.microsoft.com/office/drawing/2014/main" id="{27E88662-07B4-DC4D-909C-DFF6CF651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876925"/>
            <a:ext cx="3857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38" name="Line 22">
            <a:extLst>
              <a:ext uri="{FF2B5EF4-FFF2-40B4-BE49-F238E27FC236}">
                <a16:creationId xmlns:a16="http://schemas.microsoft.com/office/drawing/2014/main" id="{A3D9A7D0-619B-74BE-DC21-187ABB6F6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381750"/>
            <a:ext cx="3857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6039" name="Picture 23" descr="ÐÐ°ÑÑÐ¸Ð½ÐºÐ¸ Ð¿Ð¾ Ð·Ð°Ð¿ÑÐ¾ÑÑ ÐÐ¾Ð¶Ð°Ñ">
            <a:extLst>
              <a:ext uri="{FF2B5EF4-FFF2-40B4-BE49-F238E27FC236}">
                <a16:creationId xmlns:a16="http://schemas.microsoft.com/office/drawing/2014/main" id="{66ECB9C5-15E7-86DB-C4D4-AA6FDE50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341438"/>
            <a:ext cx="2663825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7F29462B-8EC3-5E38-944D-603D49569F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3141663"/>
            <a:ext cx="8534400" cy="2997200"/>
          </a:xfrm>
        </p:spPr>
        <p:txBody>
          <a:bodyPr>
            <a:spAutoFit/>
          </a:bodyPr>
          <a:lstStyle/>
          <a:p>
            <a:pPr marL="609600" indent="-609600" algn="just">
              <a:lnSpc>
                <a:spcPct val="70000"/>
              </a:lnSpc>
              <a:buFont typeface="Wingdings" pitchFamily="2" charset="2"/>
              <a:buNone/>
            </a:pPr>
            <a:endParaRPr lang="ru-RU" altLang="ru-RU" sz="1700" b="1">
              <a:solidFill>
                <a:schemeClr val="accent2"/>
              </a:solidFill>
            </a:endParaRP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нормативное правовое регулирование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разработка и осуществление мер пожарной безопасности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реализация прав, обязанностей и ответственности в области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 	пожарной безопасности 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проведение противопожарной пропаганды и обучение населения  мерам пожарной безопасности 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информационное обеспечение в области пожарной безопасности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-</a:t>
            </a:r>
            <a:r>
              <a:rPr lang="en-US" altLang="ru-RU" sz="1800" b="1">
                <a:solidFill>
                  <a:schemeClr val="accent2"/>
                </a:solidFill>
              </a:rPr>
              <a:t>&gt;</a:t>
            </a:r>
            <a:r>
              <a:rPr lang="ru-RU" altLang="ru-RU" sz="1800" b="1">
                <a:solidFill>
                  <a:schemeClr val="accent2"/>
                </a:solidFill>
              </a:rPr>
              <a:t>	содействие деятельности добровольных пожарных, привлечение населения к обеспечению пожарной безопасности    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75EB1F3-D95A-A706-87F6-7F9FC949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chemeClr val="tx1"/>
                </a:solidFill>
              </a:rPr>
              <a:t>Система обеспечения пожарной безопасности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9249257-1507-E522-59B4-816B6D59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 b="1">
                <a:latin typeface="Tahoma" panose="020B0604030504040204" pitchFamily="34" charset="0"/>
              </a:rPr>
              <a:t>Совокупность сил и средств, а также мер правового, организационного, экономического, социального и научно - технического характера, направленных на борьбу с пожарами.</a:t>
            </a:r>
            <a:r>
              <a:rPr lang="ru-RU" altLang="ru-RU" sz="2000" b="1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E6FB176-A253-5A5B-F5DA-1AF97640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420938"/>
            <a:ext cx="79248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Основные функции системы обеспечения пожарной безопасности 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C76DCA7B-E254-0EBD-D762-C0A2C3CB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216650"/>
            <a:ext cx="7772400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b="1">
                <a:latin typeface="Tahoma" panose="020B0604030504040204" pitchFamily="34" charset="0"/>
              </a:rPr>
              <a:t>Выписка из Федерального закона №69ФЗ от 21.12.1994г. «О пожарной безопасности» Статья 3.</a:t>
            </a:r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E0689F6D-6A38-914B-B60F-1BDB72744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C0A750F1-D6A6-EAE8-85FB-308E1B32F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743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BDAE9BB5-AB5E-2A58-8EE6-863BA6DD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A50021"/>
                </a:solidFill>
                <a:latin typeface="Tahoma" panose="020B0604030504040204" pitchFamily="34" charset="0"/>
              </a:rPr>
              <a:t>Основные направления деятельности при организации противопожарной работы</a:t>
            </a:r>
            <a:r>
              <a:rPr lang="ru-RU" altLang="ru-RU" sz="2000">
                <a:solidFill>
                  <a:srgbClr val="A5002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C2F3D081-20DC-98F2-0598-3A88D552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85850"/>
            <a:ext cx="7848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2"/>
                </a:solidFill>
              </a:rPr>
              <a:t>Профилактика и предупреждение пожаров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5BAFAA7C-F4FE-5A3C-010A-10107C23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7848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2"/>
                </a:solidFill>
              </a:rPr>
              <a:t>Пожаротушение</a:t>
            </a:r>
            <a:endParaRPr lang="ru-RU" altLang="ru-RU" b="1">
              <a:solidFill>
                <a:schemeClr val="bg2"/>
              </a:solidFill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49113B97-BB84-82DA-1E6C-007B2937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848600" cy="2154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6600"/>
                </a:solidFill>
              </a:rPr>
              <a:t>Задачи:</a:t>
            </a:r>
            <a:r>
              <a:rPr lang="ru-RU" altLang="ru-RU" b="1"/>
              <a:t>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b="1"/>
              <a:t>Организационные и технические мероприятия, снижающие угрозу возникновения пожаров.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b="1"/>
              <a:t>Контроль за выполнением противопожарных требований.</a:t>
            </a:r>
          </a:p>
          <a:p>
            <a:pPr>
              <a:spcBef>
                <a:spcPct val="50000"/>
              </a:spcBef>
            </a:pPr>
            <a:r>
              <a:rPr lang="ru-RU" altLang="ru-RU" b="1"/>
              <a:t>3. Обучение, информирование, персональная ответственность и контроль. 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BB5242F8-D61A-DB1F-9E3D-7FEF5267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81525"/>
            <a:ext cx="7848600" cy="2016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6600"/>
                </a:solidFill>
              </a:rPr>
              <a:t>Задачи: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b="1"/>
              <a:t>Поддержание в постоянной готовности сил и средств привлекаемых для пожаротушения и проведения аварийно-спасательных работ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b="1"/>
              <a:t>Спасение людей, материальных и культурных ценностей при пожарах, снижение уровня материального ущерба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2084FA5-0620-906F-6444-69B55165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20713"/>
            <a:ext cx="6410325" cy="1314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altLang="ru-RU" sz="1600" b="1">
                <a:latin typeface="Times New Roman" panose="02020603050405020304" pitchFamily="18" charset="0"/>
              </a:rPr>
              <a:t>совокупность созданных в установленном порядке органов управления, подразделений и организаций, предназначенных для организации профилактики пожаров, их тушения и проведения возложенных на них аварийно спасательных работ.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219BEDD-8FCE-F8B6-E452-4A37125C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A50021"/>
                </a:solidFill>
              </a:rPr>
              <a:t>Пожарная охрана</a:t>
            </a:r>
          </a:p>
        </p:txBody>
      </p:sp>
      <p:pic>
        <p:nvPicPr>
          <p:cNvPr id="82948" name="Picture 4" descr="ÐÐ°ÑÑÐ¸Ð½ÐºÐ¸ Ð¿Ð¾ Ð·Ð°Ð¿ÑÐ¾ÑÑ ÐÐ¾Ð¶Ð°ÑÐ½Ð°Ñ Ð¾ÑÑÐ°Ð½Ð°">
            <a:extLst>
              <a:ext uri="{FF2B5EF4-FFF2-40B4-BE49-F238E27FC236}">
                <a16:creationId xmlns:a16="http://schemas.microsoft.com/office/drawing/2014/main" id="{B9F15637-D026-89F7-B04C-2EAAEDFB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0891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D9F3A853-B36D-76A4-F4D9-0BD54880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079625"/>
            <a:ext cx="85439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solidFill>
                  <a:srgbClr val="A50021"/>
                </a:solidFill>
              </a:rPr>
              <a:t>Пожарная охрана подразделяется на следующие виды:</a:t>
            </a:r>
          </a:p>
          <a:p>
            <a:pPr algn="just">
              <a:buFontTx/>
              <a:buChar char="•"/>
            </a:pPr>
            <a:r>
              <a:rPr lang="ru-RU" altLang="ru-RU" sz="1600" b="1"/>
              <a:t> </a:t>
            </a:r>
            <a:r>
              <a:rPr lang="ru-RU" altLang="ru-RU" sz="1600"/>
              <a:t>государственная противопожарная служба;</a:t>
            </a:r>
          </a:p>
          <a:p>
            <a:pPr algn="just">
              <a:buFontTx/>
              <a:buChar char="•"/>
            </a:pPr>
            <a:r>
              <a:rPr lang="ru-RU" altLang="ru-RU" sz="1600"/>
              <a:t> муниципальная пожарная охрана;</a:t>
            </a:r>
          </a:p>
          <a:p>
            <a:pPr algn="just">
              <a:buFontTx/>
              <a:buChar char="•"/>
            </a:pPr>
            <a:r>
              <a:rPr lang="ru-RU" altLang="ru-RU" sz="1600"/>
              <a:t> ведомственная пожарная охрана;</a:t>
            </a:r>
          </a:p>
          <a:p>
            <a:pPr algn="just">
              <a:buFontTx/>
              <a:buChar char="•"/>
            </a:pPr>
            <a:r>
              <a:rPr lang="ru-RU" altLang="ru-RU" sz="1600"/>
              <a:t> частная пожарная охрана;</a:t>
            </a:r>
          </a:p>
          <a:p>
            <a:pPr algn="just">
              <a:buFontTx/>
              <a:buChar char="•"/>
            </a:pPr>
            <a:r>
              <a:rPr lang="ru-RU" altLang="ru-RU" sz="1600"/>
              <a:t> добровольная пожарная охрана.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9C46707D-3F2D-E3BE-B51F-4DF5F712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8569325" cy="581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Тушение пожаров представляет собой действия, направленные на спасение людей, имущества и ликвидацию пожаров</a:t>
            </a:r>
          </a:p>
        </p:txBody>
      </p:sp>
      <p:pic>
        <p:nvPicPr>
          <p:cNvPr id="82951" name="Picture 7" descr="ÐÐ°ÑÑÐ¸Ð½ÐºÐ¸ Ð¿Ð¾ Ð·Ð°Ð¿ÑÐ¾ÑÑ ÐÐ¾Ð¶Ð°ÑÐ½Ð°Ñ Ð¾ÑÑÐ°Ð½Ð°">
            <a:extLst>
              <a:ext uri="{FF2B5EF4-FFF2-40B4-BE49-F238E27FC236}">
                <a16:creationId xmlns:a16="http://schemas.microsoft.com/office/drawing/2014/main" id="{86979753-DD38-535D-913A-FC5483BB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/>
          <a:stretch>
            <a:fillRect/>
          </a:stretch>
        </p:blipFill>
        <p:spPr bwMode="auto">
          <a:xfrm>
            <a:off x="6948488" y="1916113"/>
            <a:ext cx="189865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8">
            <a:extLst>
              <a:ext uri="{FF2B5EF4-FFF2-40B4-BE49-F238E27FC236}">
                <a16:creationId xmlns:a16="http://schemas.microsoft.com/office/drawing/2014/main" id="{19219DFF-5ADF-6669-B7C6-0DE7D18D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346575"/>
            <a:ext cx="8543925" cy="260350"/>
          </a:xfrm>
          <a:prstGeom prst="rect">
            <a:avLst/>
          </a:prstGeom>
          <a:solidFill>
            <a:srgbClr val="FFD58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A50021"/>
                </a:solidFill>
              </a:rPr>
              <a:t>Основными задачами пожарной охраны являются:</a:t>
            </a:r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2B5812F3-EE55-4E1F-C1E5-48B54D4C2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725988"/>
            <a:ext cx="3838575" cy="539750"/>
          </a:xfrm>
          <a:prstGeom prst="rect">
            <a:avLst/>
          </a:prstGeom>
          <a:solidFill>
            <a:srgbClr val="FFD58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600" b="1"/>
              <a:t>организация и осуществление профилактики пожаров</a:t>
            </a:r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9DB7D653-1F76-963D-2591-47C05A03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319713"/>
            <a:ext cx="3838575" cy="485775"/>
          </a:xfrm>
          <a:prstGeom prst="rect">
            <a:avLst/>
          </a:prstGeom>
          <a:solidFill>
            <a:srgbClr val="FFD58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600" b="1"/>
              <a:t>спасение людей и имущества при пожарах</a:t>
            </a:r>
          </a:p>
        </p:txBody>
      </p:sp>
      <p:sp>
        <p:nvSpPr>
          <p:cNvPr id="82955" name="Rectangle 11">
            <a:extLst>
              <a:ext uri="{FF2B5EF4-FFF2-40B4-BE49-F238E27FC236}">
                <a16:creationId xmlns:a16="http://schemas.microsoft.com/office/drawing/2014/main" id="{769D9E7F-C2E0-ACCD-CDFD-B1E9A451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4725988"/>
            <a:ext cx="3838575" cy="539750"/>
          </a:xfrm>
          <a:prstGeom prst="rect">
            <a:avLst/>
          </a:prstGeom>
          <a:solidFill>
            <a:srgbClr val="FFD58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600" b="1"/>
              <a:t>организация и осуществление тушения пожаров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835F2D90-33C6-5926-DE64-4D72E811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5319713"/>
            <a:ext cx="3838575" cy="485775"/>
          </a:xfrm>
          <a:prstGeom prst="rect">
            <a:avLst/>
          </a:prstGeom>
          <a:solidFill>
            <a:srgbClr val="FFD58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600" b="1"/>
              <a:t>проведения аварийно-спасательных работ</a:t>
            </a:r>
          </a:p>
        </p:txBody>
      </p:sp>
      <p:sp>
        <p:nvSpPr>
          <p:cNvPr id="82957" name="Line 13">
            <a:extLst>
              <a:ext uri="{FF2B5EF4-FFF2-40B4-BE49-F238E27FC236}">
                <a16:creationId xmlns:a16="http://schemas.microsoft.com/office/drawing/2014/main" id="{EB67B9CE-6C3D-2BD3-E451-352B05697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4618038"/>
            <a:ext cx="0" cy="97155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8" name="Line 14">
            <a:extLst>
              <a:ext uri="{FF2B5EF4-FFF2-40B4-BE49-F238E27FC236}">
                <a16:creationId xmlns:a16="http://schemas.microsoft.com/office/drawing/2014/main" id="{E6B53B70-4523-ECF2-02D5-BA1D68C27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4994275"/>
            <a:ext cx="863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9" name="Line 15">
            <a:extLst>
              <a:ext uri="{FF2B5EF4-FFF2-40B4-BE49-F238E27FC236}">
                <a16:creationId xmlns:a16="http://schemas.microsoft.com/office/drawing/2014/main" id="{25F5618B-2F40-1241-0A7D-21D8978CA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5589588"/>
            <a:ext cx="863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0" name="Rectangle 16">
            <a:extLst>
              <a:ext uri="{FF2B5EF4-FFF2-40B4-BE49-F238E27FC236}">
                <a16:creationId xmlns:a16="http://schemas.microsoft.com/office/drawing/2014/main" id="{BD0B1AC3-2D52-6FFF-F409-59CE013C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967413"/>
            <a:ext cx="8543925" cy="619125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prstShdw prst="shdw17" dist="17961" dir="2700000">
              <a:srgbClr val="A5002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FFD581"/>
                </a:solidFill>
              </a:rPr>
              <a:t>Для приема сообщений о пожарах и чрезвычайных ситуациях устанавливается единый номер  «112», а так же номер 01 (101) для вызова диспетчер ЦППС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D0BE8BA-E97D-1B6D-C7AF-DC481F20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A50021"/>
                </a:solidFill>
                <a:latin typeface="Arial Narrow" panose="020B0604020202020204" pitchFamily="34" charset="0"/>
              </a:rPr>
              <a:t>Противопожарный режим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67A587B-BDB1-DC9C-91B5-A1274C68A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9144000" cy="915988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prstShdw prst="shdw17" dist="17961" dir="2700000">
              <a:srgbClr val="FFCC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Правила поведения людей, порядок организации производства и содержания помещений (территорий), обеспечивающие предупреждение нарушений требований безопасности и тушение пожаров 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C1C74A3E-B1D2-5FFF-FFC4-809CD827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716338"/>
            <a:ext cx="82216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Руководитель издает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A50021"/>
                </a:solidFill>
              </a:rPr>
              <a:t>Инструкцию о мерах пожарной безопасности</a:t>
            </a:r>
            <a:r>
              <a:rPr lang="ru-RU" altLang="ru-RU" b="1"/>
              <a:t> </a:t>
            </a:r>
            <a:r>
              <a:rPr lang="ru-RU" altLang="ru-RU"/>
              <a:t>(в соответствии с требованиями раздела XVIII  ППРФ №390).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AB7311F1-BF09-3F54-0405-BF1DB89D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6113"/>
            <a:ext cx="91440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/>
              <a:t>Руководитель издает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A50021"/>
                </a:solidFill>
              </a:rPr>
              <a:t>Приказ О пожарной безопасности в организации (на объекте).</a:t>
            </a:r>
            <a:endParaRPr lang="ru-RU" altLang="ru-RU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CB215F9-85A5-9A0B-AE74-13E25D0E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9144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>
                <a:solidFill>
                  <a:srgbClr val="A50021"/>
                </a:solidFill>
              </a:rPr>
              <a:t>В целях установления требований пожарной безопасности в организации (на объекте):</a:t>
            </a:r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C6421BE4-E95D-FF79-F57F-0A7180FC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581525"/>
            <a:ext cx="8221662" cy="9255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/>
              <a:t>Руководитель определяет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A50021"/>
                </a:solidFill>
              </a:rPr>
              <a:t>порядок и сроки проведения противопожарного инструктажа и прохождения пожарно-технического минимума</a:t>
            </a:r>
            <a:r>
              <a:rPr lang="ru-RU" altLang="ru-RU" b="1"/>
              <a:t> </a:t>
            </a:r>
            <a:r>
              <a:rPr lang="ru-RU" altLang="ru-RU"/>
              <a:t>работниками организации.</a:t>
            </a:r>
          </a:p>
        </p:txBody>
      </p:sp>
      <p:sp>
        <p:nvSpPr>
          <p:cNvPr id="81930" name="Прямоугольник 2">
            <a:extLst>
              <a:ext uri="{FF2B5EF4-FFF2-40B4-BE49-F238E27FC236}">
                <a16:creationId xmlns:a16="http://schemas.microsoft.com/office/drawing/2014/main" id="{04C4BB16-6A35-DC95-E116-334D2C17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b="1">
                <a:solidFill>
                  <a:srgbClr val="FFD58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со статьей 37 ФЗ №69 «О пожарной безопасности» :</a:t>
            </a:r>
            <a:endParaRPr lang="en-US" altLang="ru-RU" b="1">
              <a:solidFill>
                <a:srgbClr val="FFD58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b="1">
                <a:solidFill>
                  <a:srgbClr val="FFECC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организаций осуществляют непосредственное руководство системой пожарной безопасности в пределах своей компетенции на подведомственных объектах и несут персональную ответственность за соблюдение требований пожарной безопасности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B15EEF7B-251C-7367-C2A4-1B42F52A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52738"/>
            <a:ext cx="82216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Руководитель назначает </a:t>
            </a:r>
            <a:r>
              <a:rPr lang="ru-RU" altLang="ru-RU" b="1">
                <a:solidFill>
                  <a:srgbClr val="A50021"/>
                </a:solidFill>
              </a:rPr>
              <a:t>лицо, ответственное за пожарную безопасность в организации (на объекте).</a:t>
            </a:r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40BF28C2-098D-5A73-79D4-40A863DB4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2565400"/>
            <a:ext cx="0" cy="2447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3" name="Line 13">
            <a:extLst>
              <a:ext uri="{FF2B5EF4-FFF2-40B4-BE49-F238E27FC236}">
                <a16:creationId xmlns:a16="http://schemas.microsoft.com/office/drawing/2014/main" id="{2698BD53-F713-CDD6-FA28-553E9390A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4076700"/>
            <a:ext cx="38258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CD0ABE4C-240B-E7F9-279F-287FAE1AC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3068638"/>
            <a:ext cx="38258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5" name="Line 15">
            <a:extLst>
              <a:ext uri="{FF2B5EF4-FFF2-40B4-BE49-F238E27FC236}">
                <a16:creationId xmlns:a16="http://schemas.microsoft.com/office/drawing/2014/main" id="{88D8FE98-1114-15F2-27F7-35E5BCD41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013325"/>
            <a:ext cx="38258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99E64A24-C032-CFE2-CE32-14354C83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ahoma" panose="020B0604030504040204" pitchFamily="34" charset="0"/>
              </a:rPr>
              <a:t>Основные требования правил противопожарного режима</a:t>
            </a:r>
            <a:r>
              <a:rPr lang="ru-RU" altLang="ru-RU" sz="200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40964" name="Picture 4" descr="ÐÐ°ÑÑÐ¸Ð½ÐºÐ¸ Ð¿Ð¾ Ð·Ð°Ð¿ÑÐ¾ÑÑ Ð¿Ð»Ð°Ð½ ÑÐ²Ð°ÐºÑÐ°ÑÐ¸Ð¸ Ð¿ÑÐ¸ Ð¿Ð¾Ð¶Ð°ÑÐµ">
            <a:extLst>
              <a:ext uri="{FF2B5EF4-FFF2-40B4-BE49-F238E27FC236}">
                <a16:creationId xmlns:a16="http://schemas.microsoft.com/office/drawing/2014/main" id="{C24CADD2-E021-E91D-7787-F42210B1D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91623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ÐÐ°ÑÑÐ¸Ð½ÐºÐ¸ Ð¿Ð¾ Ð·Ð°Ð¿ÑÐ¾ÑÑ Ð¸Ð½ÑÑÑÑÐºÑÐ¸Ñ Ð¿ÑÐ¸ Ð¿Ð¾Ð¶Ð°ÑÐµ">
            <a:extLst>
              <a:ext uri="{FF2B5EF4-FFF2-40B4-BE49-F238E27FC236}">
                <a16:creationId xmlns:a16="http://schemas.microsoft.com/office/drawing/2014/main" id="{D39D165B-5420-30EB-C718-FC4AB0C7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29400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Rectangle 7">
            <a:extLst>
              <a:ext uri="{FF2B5EF4-FFF2-40B4-BE49-F238E27FC236}">
                <a16:creationId xmlns:a16="http://schemas.microsoft.com/office/drawing/2014/main" id="{B1DE48A5-05C9-0FBA-E6DE-6BE661CA4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6084887" cy="2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58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/>
              <a:t>Руководитель организации обеспечивает наличие </a:t>
            </a:r>
            <a:r>
              <a:rPr lang="ru-RU" altLang="ru-RU" sz="2000" b="1">
                <a:solidFill>
                  <a:srgbClr val="A50021"/>
                </a:solidFill>
              </a:rPr>
              <a:t>Планов эвакуации людей при пожаре</a:t>
            </a:r>
            <a:r>
              <a:rPr lang="ru-RU" altLang="ru-RU" sz="2000"/>
              <a:t> в здании или сооружении, кроме жилых домов, в котором может </a:t>
            </a:r>
            <a:r>
              <a:rPr lang="ru-RU" altLang="ru-RU" sz="2000" b="1">
                <a:solidFill>
                  <a:srgbClr val="A50021"/>
                </a:solidFill>
              </a:rPr>
              <a:t>одновременно находиться 50</a:t>
            </a:r>
            <a:r>
              <a:rPr lang="ru-RU" altLang="ru-RU" sz="2000"/>
              <a:t> </a:t>
            </a:r>
            <a:r>
              <a:rPr lang="ru-RU" altLang="ru-RU" sz="2000" b="1">
                <a:solidFill>
                  <a:srgbClr val="A50021"/>
                </a:solidFill>
              </a:rPr>
              <a:t>и более человек</a:t>
            </a:r>
            <a:r>
              <a:rPr lang="ru-RU" altLang="ru-RU" sz="2000"/>
              <a:t>, то есть на объекте с массовым пребыванием людей, а также </a:t>
            </a:r>
            <a:r>
              <a:rPr lang="ru-RU" altLang="ru-RU" sz="2000" b="1">
                <a:solidFill>
                  <a:srgbClr val="A50021"/>
                </a:solidFill>
              </a:rPr>
              <a:t>на объекте с рабочими местами на этаже для 10 и более человек.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809983E4-A7AB-3371-9AFE-EF82AFD2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78250"/>
            <a:ext cx="6156325" cy="284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58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/>
              <a:t>Руководитель обеспечивает наличие </a:t>
            </a:r>
            <a:r>
              <a:rPr lang="ru-RU" altLang="ru-RU" sz="2000" b="1">
                <a:solidFill>
                  <a:srgbClr val="A50021"/>
                </a:solidFill>
              </a:rPr>
              <a:t>Инструкции о действиях персонала по эвакуации людей при пожаре</a:t>
            </a:r>
            <a:r>
              <a:rPr lang="ru-RU" altLang="ru-RU" sz="2000"/>
              <a:t> в организации (на объекте) </a:t>
            </a:r>
            <a:r>
              <a:rPr lang="ru-RU" altLang="ru-RU" sz="2000" b="1">
                <a:solidFill>
                  <a:srgbClr val="A50021"/>
                </a:solidFill>
              </a:rPr>
              <a:t>с массовым и круглосуточным пребыванием людей</a:t>
            </a:r>
            <a:r>
              <a:rPr lang="ru-RU" altLang="ru-RU" sz="2000">
                <a:solidFill>
                  <a:srgbClr val="A50021"/>
                </a:solidFill>
              </a:rPr>
              <a:t>,</a:t>
            </a:r>
            <a:r>
              <a:rPr lang="ru-RU" altLang="ru-RU" sz="2000"/>
              <a:t> </a:t>
            </a:r>
            <a:r>
              <a:rPr lang="ru-RU" altLang="ru-RU" sz="2000" b="1">
                <a:solidFill>
                  <a:schemeClr val="accent2"/>
                </a:solidFill>
              </a:rPr>
              <a:t>а также организует проведение не реже 1 раза в полугодие практических тренировок лиц, осуществляющих свою деятельность в организации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8CFEAAF-3C4C-1456-77AB-82EB6207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1763"/>
            <a:ext cx="9144000" cy="917575"/>
          </a:xfrm>
          <a:prstGeom prst="rect">
            <a:avLst/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altLang="ru-RU" sz="1600">
                <a:latin typeface="Arial Narrow" panose="020B0604020202020204" pitchFamily="34" charset="0"/>
              </a:rPr>
              <a:t>Порядок и сроки проведения противопожарного инструктажа и прохождения пожарно-технического минимума определяются руководителем организации. Обучение мерам пожарной безопасности осуществляется в соответствии с нормативными документами по пожарной безопасности.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B56134C-2203-86ED-A658-157673DC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>
                <a:solidFill>
                  <a:srgbClr val="A50021"/>
                </a:solidFill>
                <a:latin typeface="Arial Narrow" panose="020B0604020202020204" pitchFamily="34" charset="0"/>
              </a:rPr>
              <a:t>Порядок проведения противопожарных инструктажей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764A5FF4-671F-100D-C08D-CEDF8C572CB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6257925"/>
            <a:ext cx="9145588" cy="581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A50021"/>
                </a:solidFill>
                <a:latin typeface="Arial Narrow" panose="020B0604020202020204" pitchFamily="34" charset="0"/>
              </a:rPr>
              <a:t>Обучение работников мерам пожарной безопасности является законодательно закрепленной обязанностью работодателя (ст.37 69-ФЗ "О пожарной безопасности"). 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0CAF6968-5CC7-234D-ADC3-0BE0F7658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04813"/>
            <a:ext cx="887730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ct val="30000"/>
              </a:spcAft>
            </a:pPr>
            <a:r>
              <a:rPr lang="ru-RU" altLang="ru-RU" sz="1600" b="1"/>
              <a:t>Лица допускаются к работе на объекте только после прохождения обучения мерам пожарной безопасности.</a:t>
            </a:r>
          </a:p>
          <a:p>
            <a:pPr algn="ctr">
              <a:spcAft>
                <a:spcPct val="30000"/>
              </a:spcAft>
            </a:pPr>
            <a:r>
              <a:rPr lang="ru-RU" altLang="ru-RU" sz="1600" b="1"/>
              <a:t> 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AE1CFEC8-13B8-CEB2-2C6D-6037728AF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981075"/>
            <a:ext cx="88915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Aft>
                <a:spcPct val="30000"/>
              </a:spcAft>
            </a:pPr>
            <a:r>
              <a:rPr lang="ru-RU" altLang="ru-RU" sz="1600" b="1"/>
              <a:t>Обучение лиц мерам пожарной безопасности осуществляется методом: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A6B8468E-4573-6AAD-C082-7439179F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389413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b="1"/>
              <a:t>прохождения пожарно-технического минимума</a:t>
            </a: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28598215-E3B4-DE71-1308-F2C7168E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487488"/>
            <a:ext cx="4725987" cy="474662"/>
          </a:xfrm>
          <a:prstGeom prst="roundRect">
            <a:avLst>
              <a:gd name="adj" fmla="val 16667"/>
            </a:avLst>
          </a:prstGeom>
          <a:solidFill>
            <a:srgbClr val="FFE8B9"/>
          </a:solidFill>
          <a:ln>
            <a:noFill/>
          </a:ln>
          <a:effectLst>
            <a:prstShdw prst="shdw17" dist="17961" dir="2700000">
              <a:srgbClr val="FFE8B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A50021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600" b="1"/>
              <a:t>проведения противопожарного инструктажа</a:t>
            </a: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4DBCDA91-A856-2E13-9CFA-158A22F6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025650"/>
            <a:ext cx="4572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rgbClr val="A50021"/>
                </a:solidFill>
              </a:rPr>
              <a:t>Вводный противопожарный инструктаж</a:t>
            </a:r>
            <a:r>
              <a:rPr lang="ru-RU" altLang="ru-RU" sz="1600">
                <a:solidFill>
                  <a:schemeClr val="accent2"/>
                </a:solidFill>
              </a:rPr>
              <a:t> </a:t>
            </a:r>
            <a:r>
              <a:rPr lang="ru-RU" altLang="ru-RU" sz="1600"/>
              <a:t>проводится со всеми вновь принятыми работниками, независимо от их занимаемой должности и профессии.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Первичный противопожарный инструктаж на рабочем месте</a:t>
            </a:r>
            <a:r>
              <a:rPr lang="ru-RU" altLang="ru-RU" sz="1600">
                <a:solidFill>
                  <a:schemeClr val="accent2"/>
                </a:solidFill>
              </a:rPr>
              <a:t> </a:t>
            </a:r>
            <a:r>
              <a:rPr lang="ru-RU" altLang="ru-RU" sz="1600"/>
              <a:t>проводится непосредственно на рабочем месте перед началом рабочей деятельности</a:t>
            </a:r>
            <a:r>
              <a:rPr lang="ru-RU" altLang="ru-RU" sz="16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Повторный противопожарный инструктаж</a:t>
            </a:r>
            <a:r>
              <a:rPr lang="ru-RU" altLang="ru-RU" sz="1600">
                <a:solidFill>
                  <a:schemeClr val="accent2"/>
                </a:solidFill>
              </a:rPr>
              <a:t> </a:t>
            </a:r>
            <a:r>
              <a:rPr lang="ru-RU" altLang="ru-RU" sz="1600"/>
              <a:t>проводится один раз в год с работниками предприятия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Внеплановый противопожарный инструктаж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Целевой противопожарный инструктаж</a:t>
            </a:r>
          </a:p>
        </p:txBody>
      </p:sp>
      <p:sp>
        <p:nvSpPr>
          <p:cNvPr id="83978" name="Rectangle 10">
            <a:extLst>
              <a:ext uri="{FF2B5EF4-FFF2-40B4-BE49-F238E27FC236}">
                <a16:creationId xmlns:a16="http://schemas.microsoft.com/office/drawing/2014/main" id="{1CA7FC95-6167-09A1-AEDD-F9E045012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4564063"/>
            <a:ext cx="47037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ct val="30000"/>
              </a:spcAft>
            </a:pPr>
            <a:r>
              <a:rPr lang="ru-RU" altLang="ru-RU" sz="1600" b="1"/>
              <a:t>Приказ  МЧС  РФ «Обучение мерам пожарной безопасности работников организаций» от 12.12. 2007 г.  № 645.</a:t>
            </a:r>
          </a:p>
        </p:txBody>
      </p:sp>
      <p:sp>
        <p:nvSpPr>
          <p:cNvPr id="83979" name="AutoShape 11">
            <a:extLst>
              <a:ext uri="{FF2B5EF4-FFF2-40B4-BE49-F238E27FC236}">
                <a16:creationId xmlns:a16="http://schemas.microsoft.com/office/drawing/2014/main" id="{1B7C3C11-0EAC-EA8C-7AD2-19900F0D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76475"/>
            <a:ext cx="3933825" cy="2484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ru-RU" altLang="ru-RU" sz="1600" b="1">
                <a:solidFill>
                  <a:srgbClr val="A50021"/>
                </a:solidFill>
              </a:rPr>
              <a:t>Пожарно-технический минимум</a:t>
            </a:r>
            <a:r>
              <a:rPr lang="ru-RU" altLang="ru-RU" sz="1600" b="1"/>
              <a:t> 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/>
              <a:t>это основной вид обучения работников мерам пожарной безопасности, целью которого является повышение уровня знаний, соответствующих особенностям производства и усвоения специальных правил пожарной безопасности</a:t>
            </a:r>
          </a:p>
          <a:p>
            <a:pPr algn="ctr"/>
            <a:endParaRPr lang="ru-RU" altLang="ru-RU" sz="1600" b="1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3DFA1A6-88DF-769E-F2C3-E46DAF34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144000" cy="2835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000" b="1">
                <a:solidFill>
                  <a:srgbClr val="FF0000"/>
                </a:solidFill>
                <a:latin typeface="Arial Narrow" panose="020B0604020202020204" pitchFamily="34" charset="0"/>
              </a:rPr>
              <a:t>В случае повышения пожарной опасности</a:t>
            </a:r>
            <a:r>
              <a:rPr lang="ru-RU" altLang="ru-RU" sz="2000" b="1">
                <a:latin typeface="Arial Narrow" panose="020B0604020202020204" pitchFamily="34" charset="0"/>
              </a:rPr>
              <a:t> решением органов государственной власти или органов местного самоуправления на соответствующих территориях может устанавливаться особый противопожарный режим. </a:t>
            </a:r>
          </a:p>
          <a:p>
            <a:pPr algn="just"/>
            <a:endParaRPr lang="ru-RU" altLang="ru-RU" sz="2000" b="1">
              <a:latin typeface="Arial Narrow" panose="020B0604020202020204" pitchFamily="34" charset="0"/>
            </a:endParaRPr>
          </a:p>
          <a:p>
            <a:pPr algn="just"/>
            <a:r>
              <a:rPr lang="ru-RU" altLang="ru-RU" sz="2000" b="1">
                <a:latin typeface="Arial Narrow" panose="020B0604020202020204" pitchFamily="34" charset="0"/>
              </a:rPr>
              <a:t>На период действия особого противопожарного режима на соответствующих территориях </a:t>
            </a:r>
            <a:r>
              <a:rPr lang="ru-RU" altLang="ru-RU" sz="2000" b="1">
                <a:solidFill>
                  <a:srgbClr val="FF0000"/>
                </a:solidFill>
                <a:latin typeface="Arial Narrow" panose="020B0604020202020204" pitchFamily="34" charset="0"/>
              </a:rPr>
              <a:t>устанавливаются дополнительные требования пожарной безопасности</a:t>
            </a:r>
            <a:r>
              <a:rPr lang="ru-RU" altLang="ru-RU" sz="2000" b="1">
                <a:latin typeface="Arial Narrow" panose="020B0604020202020204" pitchFamily="34" charset="0"/>
              </a:rPr>
              <a:t>, предусмотренные нормативными правовыми документами по пожарной безопасности. 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6B4D4F51-153B-E03D-6636-E86E2C42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A50021"/>
                </a:solidFill>
                <a:latin typeface="Tahoma" panose="020B0604030504040204" pitchFamily="34" charset="0"/>
              </a:rPr>
              <a:t>Особый противопожарный режим</a:t>
            </a:r>
            <a:r>
              <a:rPr lang="ru-RU" altLang="ru-RU" sz="2000">
                <a:solidFill>
                  <a:srgbClr val="A50021"/>
                </a:solidFill>
                <a:latin typeface="Tahoma" panose="020B0604030504040204" pitchFamily="34" charset="0"/>
              </a:rPr>
              <a:t> </a:t>
            </a:r>
            <a:endParaRPr lang="en-US" altLang="ru-RU" sz="2000">
              <a:solidFill>
                <a:srgbClr val="A50021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b="1"/>
              <a:t>(Федеральный закон №69ФЗ от 21.12.1994г. «О пожарной безопасности» Статья 30)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0E183D2C-DC9B-F242-4722-739B72431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9144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Aft>
                <a:spcPct val="20000"/>
              </a:spcAft>
            </a:pPr>
            <a:r>
              <a:rPr lang="ru-RU" altLang="ru-RU" b="1"/>
              <a:t>а)	</a:t>
            </a:r>
            <a:r>
              <a:rPr lang="ru-RU" altLang="ru-RU" b="1">
                <a:solidFill>
                  <a:srgbClr val="A50021"/>
                </a:solidFill>
              </a:rPr>
              <a:t>введение запрета на разведение костров</a:t>
            </a:r>
            <a:r>
              <a:rPr lang="ru-RU" altLang="ru-RU" b="1"/>
              <a:t>, проведение пожароопасных работ на определенных участках, на топку печей, кухонных очагов и котельных установок;</a:t>
            </a:r>
          </a:p>
          <a:p>
            <a:pPr algn="just">
              <a:spcAft>
                <a:spcPct val="20000"/>
              </a:spcAft>
            </a:pPr>
            <a:r>
              <a:rPr lang="ru-RU" altLang="ru-RU" b="1"/>
              <a:t>б)	</a:t>
            </a:r>
            <a:r>
              <a:rPr lang="ru-RU" altLang="ru-RU" b="1">
                <a:solidFill>
                  <a:srgbClr val="A50021"/>
                </a:solidFill>
              </a:rPr>
              <a:t>организация патрулирования</a:t>
            </a:r>
            <a:r>
              <a:rPr lang="ru-RU" altLang="ru-RU" b="1"/>
              <a:t> добровольными пожарными и (или) гражданами Российской Федерации;</a:t>
            </a:r>
          </a:p>
          <a:p>
            <a:pPr algn="just">
              <a:spcAft>
                <a:spcPct val="20000"/>
              </a:spcAft>
            </a:pPr>
            <a:r>
              <a:rPr lang="ru-RU" altLang="ru-RU" b="1"/>
              <a:t>в)	</a:t>
            </a:r>
            <a:r>
              <a:rPr lang="ru-RU" altLang="ru-RU" b="1">
                <a:solidFill>
                  <a:srgbClr val="A50021"/>
                </a:solidFill>
              </a:rPr>
              <a:t>подготовка</a:t>
            </a:r>
            <a:r>
              <a:rPr lang="ru-RU" altLang="ru-RU" b="1"/>
              <a:t> для возможного использования в тушении пожаров имеющейся водовозной и землеройной техники;</a:t>
            </a:r>
          </a:p>
          <a:p>
            <a:pPr algn="just">
              <a:spcAft>
                <a:spcPct val="20000"/>
              </a:spcAft>
            </a:pPr>
            <a:r>
              <a:rPr lang="ru-RU" altLang="ru-RU" b="1"/>
              <a:t>г)	</a:t>
            </a:r>
            <a:r>
              <a:rPr lang="ru-RU" altLang="ru-RU" b="1">
                <a:solidFill>
                  <a:srgbClr val="A50021"/>
                </a:solidFill>
              </a:rPr>
              <a:t>проведение соответствующей разъяснительной работы</a:t>
            </a:r>
            <a:r>
              <a:rPr lang="ru-RU" altLang="ru-RU" b="1"/>
              <a:t> с гражданами о мерах пожарной безопасности и действиях при пожаре.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97115FE2-B64E-B304-4386-475BED92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938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990000"/>
                </a:solidFill>
              </a:rPr>
              <a:t>Причины возникновения лесного пожара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59E07053-9213-4441-48CA-0B5CED854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65175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Брошенная горящая спичка, окурок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35A13DF0-19F4-0810-F208-D6E09931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117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Осколок стекла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73C2B864-0FAF-C15B-D27B-89CDF9EE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36763"/>
            <a:ext cx="2611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Не затушенный костер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21903287-0C13-5487-89E0-6E6DA7C7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149725"/>
            <a:ext cx="28813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Искры от автомобилей, пропитанный бензином обтирочный материал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2CD28A84-AEBA-370E-BC5D-076D4903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65775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Удар молнии (2%)</a:t>
            </a:r>
          </a:p>
        </p:txBody>
      </p:sp>
      <p:pic>
        <p:nvPicPr>
          <p:cNvPr id="91144" name="Picture 8" descr="ÐÐ°ÑÑÐ¸Ð½ÐºÐ¸ Ð¿Ð¾ Ð·Ð°Ð¿ÑÐ¾ÑÑ Ð¿ÑÐ¸ÑÐ¸Ð½Ñ Ð²Ð¾Ð·Ð½Ð¸ÐºÐ½Ð¾Ð²ÐµÐ½Ð¸Ñ Ð»ÐµÑÐ½ÑÑ Ð¿Ð¾Ð¶Ð°ÑÐ¾Ð²">
            <a:extLst>
              <a:ext uri="{FF2B5EF4-FFF2-40B4-BE49-F238E27FC236}">
                <a16:creationId xmlns:a16="http://schemas.microsoft.com/office/drawing/2014/main" id="{51EAEAD8-9243-3C79-1027-853D7986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619250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ÐÐ°ÑÑÐ¸Ð½ÐºÐ¸ Ð¿Ð¾ Ð·Ð°Ð¿ÑÐ¾ÑÑ Ð½ÐµÐ¿Ð¾ÑÑÑÐµÐ½Ð½ÑÐ¹ ÐºÐ¾ÑÑÐµÑ Ð² Ð»ÐµÑÑ">
            <a:extLst>
              <a:ext uri="{FF2B5EF4-FFF2-40B4-BE49-F238E27FC236}">
                <a16:creationId xmlns:a16="http://schemas.microsoft.com/office/drawing/2014/main" id="{EAA4DA0A-1E94-69A0-5B19-85F4AF58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6192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 descr="ÐÐ°ÑÑÐ¸Ð½ÐºÐ¸ Ð¿Ð¾ Ð·Ð°Ð¿ÑÐ¾ÑÑ Ð¾ÑÐºÐ¾Ð»Ð¾Ðº Ð±ÑÑÑÐ»Ð¾ÑÐ½Ð¾Ð³Ð¾ ÑÑÐµÐºÐ»Ð° Ð¿ÑÐ¸ÑÐ¸Ð½Ð° Ð¿Ð¾Ð¶Ð°ÑÐ°">
            <a:extLst>
              <a:ext uri="{FF2B5EF4-FFF2-40B4-BE49-F238E27FC236}">
                <a16:creationId xmlns:a16="http://schemas.microsoft.com/office/drawing/2014/main" id="{71D1D6AF-D511-5338-6318-84E8DE59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6192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11" descr="ÐÐ°ÑÑÐ¸Ð½ÐºÐ¸ Ð¿Ð¾ Ð·Ð°Ð¿ÑÐ¾ÑÑ ÑÐ´Ð°Ñ Ð¼Ð¾Ð»Ð½Ð¸Ð¸ Ð² Ð´ÐµÑÐµÐ²Ð¾">
            <a:extLst>
              <a:ext uri="{FF2B5EF4-FFF2-40B4-BE49-F238E27FC236}">
                <a16:creationId xmlns:a16="http://schemas.microsoft.com/office/drawing/2014/main" id="{D2F400A8-6D92-B99B-EA13-A987F1F4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619250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8" name="Picture 12" descr="ÐÐ°ÑÑÐ¸Ð½ÐºÐ¸ Ð¿Ð¾ Ð·Ð°Ð¿ÑÐ¾ÑÑ Ð¸ÑÐºÑÑ Ð¸Ð· Ð²ÑÑÐ»Ð¾Ð¿Ð½Ð¾Ð¹ ÑÑÑÐ±Ñ ÑÑÐ°ÐºÑÐ¾ÑÐ°">
            <a:extLst>
              <a:ext uri="{FF2B5EF4-FFF2-40B4-BE49-F238E27FC236}">
                <a16:creationId xmlns:a16="http://schemas.microsoft.com/office/drawing/2014/main" id="{26CCE3BD-7317-7F87-B388-92422CB1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61925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9" name="Line 13">
            <a:extLst>
              <a:ext uri="{FF2B5EF4-FFF2-40B4-BE49-F238E27FC236}">
                <a16:creationId xmlns:a16="http://schemas.microsoft.com/office/drawing/2014/main" id="{F468F3FA-268C-F548-F1A6-73F8D733B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620713"/>
            <a:ext cx="0" cy="6048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D7D3B076-6A74-4573-25A8-15DD1CF53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4813"/>
            <a:ext cx="2684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solidFill>
                  <a:srgbClr val="FF0000"/>
                </a:solidFill>
              </a:rPr>
              <a:t>Начало – низовой пожар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5595FE95-9EB5-41C6-FC19-D5AC0734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420938"/>
            <a:ext cx="341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solidFill>
                  <a:srgbClr val="FF0000"/>
                </a:solidFill>
              </a:rPr>
              <a:t>Продолжение - верховой пожар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6E792776-0AD9-EDC0-9971-6CFB4D6D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508500"/>
            <a:ext cx="254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solidFill>
                  <a:srgbClr val="FF0000"/>
                </a:solidFill>
              </a:rPr>
              <a:t>Лесной пожар изнутри)</a:t>
            </a:r>
          </a:p>
        </p:txBody>
      </p:sp>
      <p:pic>
        <p:nvPicPr>
          <p:cNvPr id="91153" name="низовой пожар.mp4">
            <a:hlinkClick r:id="" action="ppaction://media"/>
            <a:extLst>
              <a:ext uri="{FF2B5EF4-FFF2-40B4-BE49-F238E27FC236}">
                <a16:creationId xmlns:a16="http://schemas.microsoft.com/office/drawing/2014/main" id="{161A7135-983A-C305-1D1F-2EFB59D12A20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5175"/>
            <a:ext cx="3167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4" name="огненный шторм 1.mp4">
            <a:hlinkClick r:id="" action="ppaction://media"/>
            <a:extLst>
              <a:ext uri="{FF2B5EF4-FFF2-40B4-BE49-F238E27FC236}">
                <a16:creationId xmlns:a16="http://schemas.microsoft.com/office/drawing/2014/main" id="{27DB9B38-2F63-CC86-761D-A3E2DB9F01ED}"/>
              </a:ext>
            </a:extLst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316706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5" name="лесной пожар изнутри.mp4">
            <a:hlinkClick r:id="" action="ppaction://media"/>
            <a:extLst>
              <a:ext uri="{FF2B5EF4-FFF2-40B4-BE49-F238E27FC236}">
                <a16:creationId xmlns:a16="http://schemas.microsoft.com/office/drawing/2014/main" id="{D69698C7-78EF-3037-8A56-95F0546735F4}"/>
              </a:ext>
            </a:extLst>
          </p:cNvPr>
          <p:cNvPicPr>
            <a:picLocks noRot="1"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97425"/>
            <a:ext cx="316706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1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11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1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115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1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115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9">
            <a:extLst>
              <a:ext uri="{FF2B5EF4-FFF2-40B4-BE49-F238E27FC236}">
                <a16:creationId xmlns:a16="http://schemas.microsoft.com/office/drawing/2014/main" id="{4379F615-1BF2-E2C1-9110-EF733DFD2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6475"/>
          </a:xfrm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A50021"/>
                </a:solidFill>
              </a:rPr>
              <a:t>Причинами техногенных ЧС являются аварии и катастрофы, случающиеся на объектах промышленного производства или транспортной инфраструктуры</a:t>
            </a:r>
            <a:r>
              <a:rPr lang="ru-RU" altLang="ru-RU" sz="2000"/>
              <a:t>.</a:t>
            </a:r>
            <a:endParaRPr lang="ru-RU" altLang="ru-RU" sz="2000" b="1"/>
          </a:p>
        </p:txBody>
      </p:sp>
      <p:sp>
        <p:nvSpPr>
          <p:cNvPr id="79875" name="TextBox 8">
            <a:extLst>
              <a:ext uri="{FF2B5EF4-FFF2-40B4-BE49-F238E27FC236}">
                <a16:creationId xmlns:a16="http://schemas.microsoft.com/office/drawing/2014/main" id="{2D2959C4-6578-BB29-672F-C957E8A6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FF3300"/>
                </a:solidFill>
                <a:latin typeface="Arial Narrow" panose="020B0604020202020204" pitchFamily="34" charset="0"/>
              </a:rPr>
              <a:t>Авария:</a:t>
            </a:r>
            <a:r>
              <a:rPr lang="ru-RU" altLang="ru-RU" sz="2400" b="1">
                <a:latin typeface="Arial Narrow" panose="020B0604020202020204" pitchFamily="34" charset="0"/>
              </a:rPr>
              <a:t> Опасное техногенное происшествие, создающее на объекте, определенной территории или акватории угрозу жизни и здоровью людей и приводящее к разрушению зданий, сооружений, оборудования и транспортных средств, нарушению производственного или транспортного процесса, а также к нанесению ущерба окружающей природной среде.</a:t>
            </a:r>
            <a:endParaRPr lang="ru-RU" altLang="ru-RU" sz="2400" b="1" i="1"/>
          </a:p>
          <a:p>
            <a:r>
              <a:rPr lang="ru-RU" altLang="ru-RU" sz="2400" i="1"/>
              <a:t>  </a:t>
            </a:r>
            <a:endParaRPr lang="ru-RU" altLang="ru-RU" sz="2400" b="1" i="1"/>
          </a:p>
          <a:p>
            <a:pPr algn="just"/>
            <a:r>
              <a:rPr lang="ru-RU" altLang="ru-RU" sz="2400" b="1">
                <a:solidFill>
                  <a:srgbClr val="FF0000"/>
                </a:solidFill>
              </a:rPr>
              <a:t>Катастрофа – это крупная авария в результате которой  наступили  тяжкие последствия с человеческими жертвами.</a:t>
            </a:r>
          </a:p>
          <a:p>
            <a:pPr algn="just"/>
            <a:endParaRPr lang="ru-RU" altLang="ru-RU" sz="2400"/>
          </a:p>
        </p:txBody>
      </p:sp>
      <p:sp>
        <p:nvSpPr>
          <p:cNvPr id="79876" name="TextBox 10">
            <a:extLst>
              <a:ext uri="{FF2B5EF4-FFF2-40B4-BE49-F238E27FC236}">
                <a16:creationId xmlns:a16="http://schemas.microsoft.com/office/drawing/2014/main" id="{C3D12B2D-128B-6DA2-0837-2EE11AA3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40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/>
              <a:t>За последние 30 лет количество аварий увеличилось в 2,5 раза. При этом, количество жертв увеличилось в 6 раз, а экономический ущерб в 11 раз.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CC62F4-B311-84D6-289B-2575C66FF8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11525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altLang="ru-RU" sz="2000"/>
              <a:t>.</a:t>
            </a:r>
            <a:endParaRPr lang="ru-RU" altLang="ru-RU" sz="2000" b="1" i="1"/>
          </a:p>
          <a:p>
            <a:pPr marL="0" indent="0"/>
            <a:endParaRPr lang="ru-RU" alt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E7D0563-92ED-DD56-F040-79379D46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D0D0D"/>
                </a:solidFill>
              </a:rPr>
              <a:t>Первичные средства пожаротушения</a:t>
            </a:r>
            <a:endParaRPr lang="ru-RU" altLang="ru-RU" sz="2400" i="1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747EED06-5E5C-59FC-2CD3-BB944B120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365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>
                <a:solidFill>
                  <a:srgbClr val="A50021"/>
                </a:solidFill>
              </a:rPr>
              <a:t>Классификация помещений по степени пожарной опасности и взрывоопасности</a:t>
            </a:r>
            <a:endParaRPr lang="ru-RU" altLang="ru-RU" sz="2000">
              <a:latin typeface="Arial Narrow" panose="020B0604020202020204" pitchFamily="34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4BBD4B-EDDB-ADF4-1D48-B3F74217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713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</a:pPr>
            <a:r>
              <a:rPr lang="ru-RU" altLang="ru-RU" b="1"/>
              <a:t>По пожарной и взрывопожарной опасности помещения производственного и складского назначения независимо от их функционального назначения подразделяются на следующие категории: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1E40E977-8177-B871-BCF8-6FFA6B86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2088"/>
            <a:ext cx="9144000" cy="8540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alpha val="78000"/>
                </a:srgbClr>
              </a:gs>
            </a:gsLst>
            <a:lin ang="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Категория А Повышенная взрывопожароопасность</a:t>
            </a:r>
          </a:p>
          <a:p>
            <a:pPr algn="just"/>
            <a:r>
              <a:rPr lang="ru-RU" altLang="ru-RU" sz="1600"/>
              <a:t>Помещения, в которых находятся (обращаются) горючие газы, легковоспламеняющиеся жидкости (</a:t>
            </a:r>
            <a:r>
              <a:rPr lang="en-US" altLang="ru-RU" sz="1600"/>
              <a:t>t</a:t>
            </a:r>
            <a:r>
              <a:rPr lang="ru-RU" altLang="ru-RU" sz="1600"/>
              <a:t> вспышки менее 28</a:t>
            </a:r>
            <a:r>
              <a:rPr lang="en-US" altLang="ru-RU" sz="1600"/>
              <a:t>º</a:t>
            </a:r>
            <a:r>
              <a:rPr lang="ru-RU" altLang="ru-RU" sz="1600"/>
              <a:t>С)</a:t>
            </a:r>
            <a:endParaRPr lang="en-US" altLang="ru-RU" sz="1600"/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A5F814BC-4BFB-78CC-A7E3-E05484F3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98713"/>
            <a:ext cx="9144000" cy="109855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alpha val="19000"/>
                </a:srgbClr>
              </a:gs>
            </a:gsLst>
            <a:lin ang="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Категория Б Взрывопожароопасность</a:t>
            </a:r>
          </a:p>
          <a:p>
            <a:pPr algn="just"/>
            <a:r>
              <a:rPr lang="ru-RU" altLang="ru-RU" sz="1600"/>
              <a:t>Помещения, в которых находятся (обращаются) горючие пыли или волокна, легковоспламеняющиеся жидкости (</a:t>
            </a:r>
            <a:r>
              <a:rPr lang="en-US" altLang="ru-RU" sz="1600"/>
              <a:t>t</a:t>
            </a:r>
            <a:r>
              <a:rPr lang="ru-RU" altLang="ru-RU" sz="1600"/>
              <a:t> вспышки более 28</a:t>
            </a:r>
            <a:r>
              <a:rPr lang="en-US" altLang="ru-RU" sz="1600"/>
              <a:t>º</a:t>
            </a:r>
            <a:r>
              <a:rPr lang="ru-RU" altLang="ru-RU" sz="1600"/>
              <a:t>С)</a:t>
            </a:r>
            <a:endParaRPr lang="en-US" altLang="ru-RU" sz="1600"/>
          </a:p>
          <a:p>
            <a:pPr algn="just"/>
            <a:endParaRPr lang="ru-RU" altLang="ru-RU" sz="1600"/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1346BFC6-7134-DA03-DBED-BCAE7C74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463"/>
            <a:ext cx="9144000" cy="854075"/>
          </a:xfrm>
          <a:prstGeom prst="rect">
            <a:avLst/>
          </a:prstGeom>
          <a:gradFill rotWithShape="1">
            <a:gsLst>
              <a:gs pos="0">
                <a:srgbClr val="FFD581"/>
              </a:gs>
              <a:gs pos="100000">
                <a:schemeClr val="bg1">
                  <a:alpha val="50999"/>
                </a:schemeClr>
              </a:gs>
            </a:gsLst>
            <a:lin ang="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Категория В1-В4 Пожароопасность</a:t>
            </a:r>
          </a:p>
          <a:p>
            <a:pPr algn="just"/>
            <a:r>
              <a:rPr lang="ru-RU" altLang="ru-RU" sz="1600"/>
              <a:t>Помещения, в которых находятся (обращаются) горючие и трудногорючие жидкости, твердые горючие и трудногорючие вещества и материалы. 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8438B121-EA35-2DA9-AFFE-73555EA1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9144000" cy="1343025"/>
          </a:xfrm>
          <a:prstGeom prst="rect">
            <a:avLst/>
          </a:prstGeom>
          <a:gradFill rotWithShape="1">
            <a:gsLst>
              <a:gs pos="0">
                <a:srgbClr val="FFD581">
                  <a:alpha val="81000"/>
                </a:srgbClr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Категория Г Умеренная пожароопасность</a:t>
            </a:r>
          </a:p>
          <a:p>
            <a:pPr algn="just"/>
            <a:r>
              <a:rPr lang="ru-RU" altLang="ru-RU" sz="1600"/>
              <a:t>Помещения, в которых находятся (обращаются) негорючие вещества и материалы в горячем, раскаленном или расплавленном состоянии, процесс обработки которых сопровождается выделением лучистого тепла, искр и пламени, и (или) горючие газы, жидкости и твердые вещества, которые сжигаются или утилизируются в качестве топлива. </a:t>
            </a:r>
            <a:endParaRPr lang="en-US" altLang="ru-RU" sz="1600"/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EB7C3554-04E2-1CEB-336F-7C32E9DE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7725"/>
            <a:ext cx="9144000" cy="852488"/>
          </a:xfrm>
          <a:prstGeom prst="rect">
            <a:avLst/>
          </a:prstGeom>
          <a:gradFill rotWithShape="1">
            <a:gsLst>
              <a:gs pos="0">
                <a:srgbClr val="FFD581">
                  <a:alpha val="41000"/>
                </a:srgbClr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/>
              <a:t>Категория Д Пониженная пожароопасность</a:t>
            </a:r>
          </a:p>
          <a:p>
            <a:pPr algn="just"/>
            <a:r>
              <a:rPr lang="ru-RU" altLang="ru-RU" sz="1400"/>
              <a:t>Относятся помещения, в которых находятся (обращаются) негорючие вещества и материалы в холодном состоянии</a:t>
            </a:r>
            <a:r>
              <a:rPr lang="ru-RU" altLang="ru-RU"/>
              <a:t> </a:t>
            </a:r>
            <a:r>
              <a:rPr lang="ru-RU" altLang="ru-RU" sz="1400"/>
              <a:t>. </a:t>
            </a:r>
            <a:endParaRPr lang="en-US" altLang="ru-RU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AB6C3274-55AC-BD42-A034-F4A5CFBAE2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FFCC99"/>
          </a:solidFill>
        </p:spPr>
        <p:txBody>
          <a:bodyPr anchorCtr="1">
            <a:spAutoFit/>
          </a:bodyPr>
          <a:lstStyle/>
          <a:p>
            <a:r>
              <a:rPr lang="ru-RU" altLang="ru-RU" sz="2700" b="1">
                <a:solidFill>
                  <a:schemeClr val="tx1"/>
                </a:solidFill>
              </a:rPr>
              <a:t>Классификация  пожаров</a:t>
            </a:r>
            <a:r>
              <a:rPr lang="ru-RU" altLang="ru-RU" sz="2700">
                <a:solidFill>
                  <a:schemeClr val="tx1"/>
                </a:solidFill>
              </a:rPr>
              <a:t> </a:t>
            </a:r>
            <a:r>
              <a:rPr lang="ru-RU" altLang="ru-RU" sz="2700" b="1">
                <a:solidFill>
                  <a:schemeClr val="tx1"/>
                </a:solidFill>
              </a:rPr>
              <a:t>в  зависимости  от  вида  горящих  материалов  и веществ </a:t>
            </a:r>
          </a:p>
        </p:txBody>
      </p:sp>
      <p:sp>
        <p:nvSpPr>
          <p:cNvPr id="293891" name="Text Box 3">
            <a:extLst>
              <a:ext uri="{FF2B5EF4-FFF2-40B4-BE49-F238E27FC236}">
                <a16:creationId xmlns:a16="http://schemas.microsoft.com/office/drawing/2014/main" id="{C4A52569-B02C-FB9C-96CE-A3F4EAC86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52963"/>
            <a:ext cx="3960813" cy="10779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7FABE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 «</a:t>
            </a:r>
            <a:r>
              <a:rPr lang="en-US" alt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alt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</a:rPr>
              <a:t>- пожары металлов и их сплавов </a:t>
            </a:r>
          </a:p>
        </p:txBody>
      </p:sp>
      <p:sp>
        <p:nvSpPr>
          <p:cNvPr id="293892" name="Text Box 4">
            <a:extLst>
              <a:ext uri="{FF2B5EF4-FFF2-40B4-BE49-F238E27FC236}">
                <a16:creationId xmlns:a16="http://schemas.microsoft.com/office/drawing/2014/main" id="{9FC7516B-50B2-6141-3952-F6829801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7993062" cy="1443038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E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класс «А»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пожары особо твердых веществ в основном органического происхождения, горение которых сопровождается тлением (древесина, текстиль, бумага и т.д.);</a:t>
            </a:r>
          </a:p>
        </p:txBody>
      </p:sp>
      <p:sp>
        <p:nvSpPr>
          <p:cNvPr id="293893" name="Text Box 5">
            <a:extLst>
              <a:ext uri="{FF2B5EF4-FFF2-40B4-BE49-F238E27FC236}">
                <a16:creationId xmlns:a16="http://schemas.microsoft.com/office/drawing/2014/main" id="{CCD17114-B747-B1FE-88EB-63517BAC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68638"/>
            <a:ext cx="7993062" cy="1354137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rgbClr val="C9FFAE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класс «В»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- пожары горючих жидкостей или </a:t>
            </a:r>
            <a:r>
              <a:rPr lang="ru-RU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плавящихся</a:t>
            </a: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твердых веществ, переход вещества из кристаллического (твердого) состояния в жидкое</a:t>
            </a:r>
          </a:p>
        </p:txBody>
      </p:sp>
      <p:sp>
        <p:nvSpPr>
          <p:cNvPr id="293894" name="Text Box 6">
            <a:extLst>
              <a:ext uri="{FF2B5EF4-FFF2-40B4-BE49-F238E27FC236}">
                <a16:creationId xmlns:a16="http://schemas.microsoft.com/office/drawing/2014/main" id="{5C45D7AC-F661-2880-6703-B1B47BB4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2963"/>
            <a:ext cx="3816350" cy="8032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8EB4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класс «С»</a:t>
            </a:r>
            <a:r>
              <a:rPr lang="ru-RU" sz="28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- пожары газов;</a:t>
            </a:r>
          </a:p>
        </p:txBody>
      </p:sp>
      <p:sp>
        <p:nvSpPr>
          <p:cNvPr id="293895" name="Text Box 7">
            <a:extLst>
              <a:ext uri="{FF2B5EF4-FFF2-40B4-BE49-F238E27FC236}">
                <a16:creationId xmlns:a16="http://schemas.microsoft.com/office/drawing/2014/main" id="{E8289E97-2285-6293-3885-A22BF9FA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7993062" cy="8032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 «Е»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</a:rPr>
              <a:t>- пожары, связанные с горением электроустановок</a:t>
            </a:r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F2054D94-27EA-EB2F-067E-4652D15AF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676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15C8D0BB-BFA9-1417-8876-61261B47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ahoma" panose="020B0604030504040204" pitchFamily="34" charset="0"/>
              </a:rPr>
              <a:t>Первичные средства пожаротушения</a:t>
            </a: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932A29C0-7D0E-BC85-E9BD-19716E8A3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728663"/>
            <a:ext cx="4895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>
                <a:solidFill>
                  <a:schemeClr val="accent2"/>
                </a:solidFill>
              </a:rPr>
              <a:t>ПЕСОК</a:t>
            </a:r>
            <a:endParaRPr lang="ru-RU" altLang="ru-RU" sz="1600">
              <a:solidFill>
                <a:schemeClr val="accent2"/>
              </a:solidFill>
            </a:endParaRPr>
          </a:p>
          <a:p>
            <a:pPr algn="just"/>
            <a:r>
              <a:rPr lang="ru-RU" altLang="ru-RU" sz="1600" b="1">
                <a:solidFill>
                  <a:schemeClr val="accent2"/>
                </a:solidFill>
              </a:rPr>
              <a:t>ВОДА</a:t>
            </a:r>
            <a:r>
              <a:rPr lang="ru-RU" altLang="ru-RU" sz="160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ru-RU" altLang="ru-RU" sz="1600" b="1">
                <a:solidFill>
                  <a:schemeClr val="accent2"/>
                </a:solidFill>
              </a:rPr>
              <a:t>АСБЕСТОВОЕ или ВОЙЛОЧНОЕ ПОЛОТНО</a:t>
            </a:r>
          </a:p>
        </p:txBody>
      </p:sp>
      <p:sp>
        <p:nvSpPr>
          <p:cNvPr id="47108" name="AutoShape 7">
            <a:extLst>
              <a:ext uri="{FF2B5EF4-FFF2-40B4-BE49-F238E27FC236}">
                <a16:creationId xmlns:a16="http://schemas.microsoft.com/office/drawing/2014/main" id="{CC1578E1-66F7-0A9C-BB84-B1CF99534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890588"/>
            <a:ext cx="671512" cy="161925"/>
          </a:xfrm>
          <a:prstGeom prst="rightArrow">
            <a:avLst>
              <a:gd name="adj1" fmla="val 50000"/>
              <a:gd name="adj2" fmla="val 10367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7109" name="Text Box 11">
            <a:extLst>
              <a:ext uri="{FF2B5EF4-FFF2-40B4-BE49-F238E27FC236}">
                <a16:creationId xmlns:a16="http://schemas.microsoft.com/office/drawing/2014/main" id="{F3ADF2D4-D677-B0CB-ACD6-8E3991AD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2492375"/>
            <a:ext cx="2881312" cy="669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Воздушные пенные (ОВП)</a:t>
            </a:r>
          </a:p>
        </p:txBody>
      </p:sp>
      <p:sp>
        <p:nvSpPr>
          <p:cNvPr id="47110" name="Text Box 12">
            <a:extLst>
              <a:ext uri="{FF2B5EF4-FFF2-40B4-BE49-F238E27FC236}">
                <a16:creationId xmlns:a16="http://schemas.microsoft.com/office/drawing/2014/main" id="{7E751304-B717-1AF5-EF2A-62F38F0A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213100"/>
            <a:ext cx="2881312" cy="66992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Химические пенные (ОХП)</a:t>
            </a:r>
          </a:p>
        </p:txBody>
      </p:sp>
      <p:sp>
        <p:nvSpPr>
          <p:cNvPr id="47111" name="Text Box 14">
            <a:extLst>
              <a:ext uri="{FF2B5EF4-FFF2-40B4-BE49-F238E27FC236}">
                <a16:creationId xmlns:a16="http://schemas.microsoft.com/office/drawing/2014/main" id="{93F9DC04-F7B2-6814-0C94-C1E323B1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076700"/>
            <a:ext cx="2881312" cy="39528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Закачные</a:t>
            </a:r>
          </a:p>
        </p:txBody>
      </p:sp>
      <p:sp>
        <p:nvSpPr>
          <p:cNvPr id="47112" name="Text Box 15">
            <a:extLst>
              <a:ext uri="{FF2B5EF4-FFF2-40B4-BE49-F238E27FC236}">
                <a16:creationId xmlns:a16="http://schemas.microsoft.com/office/drawing/2014/main" id="{A4971222-3BD8-28ED-080D-B842B61E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581525"/>
            <a:ext cx="2881312" cy="39528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Газогенераторные</a:t>
            </a:r>
          </a:p>
        </p:txBody>
      </p:sp>
      <p:sp>
        <p:nvSpPr>
          <p:cNvPr id="47113" name="Text Box 17">
            <a:extLst>
              <a:ext uri="{FF2B5EF4-FFF2-40B4-BE49-F238E27FC236}">
                <a16:creationId xmlns:a16="http://schemas.microsoft.com/office/drawing/2014/main" id="{6306E9FE-4AEB-94CB-E2C1-145237D5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300663"/>
            <a:ext cx="2881312" cy="3952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Углекислотные (ОУ)</a:t>
            </a:r>
          </a:p>
        </p:txBody>
      </p:sp>
      <p:sp>
        <p:nvSpPr>
          <p:cNvPr id="47114" name="Text Box 18">
            <a:extLst>
              <a:ext uri="{FF2B5EF4-FFF2-40B4-BE49-F238E27FC236}">
                <a16:creationId xmlns:a16="http://schemas.microsoft.com/office/drawing/2014/main" id="{EA2ED33C-B30E-DA3B-77FD-1ADFA2CD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805488"/>
            <a:ext cx="2881312" cy="3952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/>
              <a:t>Хладоновые (ОХ)</a:t>
            </a:r>
          </a:p>
        </p:txBody>
      </p:sp>
      <p:sp>
        <p:nvSpPr>
          <p:cNvPr id="47115" name="Text Box 19">
            <a:extLst>
              <a:ext uri="{FF2B5EF4-FFF2-40B4-BE49-F238E27FC236}">
                <a16:creationId xmlns:a16="http://schemas.microsoft.com/office/drawing/2014/main" id="{57024512-E65F-3F26-C6C8-6444D57F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1633538"/>
            <a:ext cx="3322637" cy="376237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Воздействие</a:t>
            </a:r>
          </a:p>
        </p:txBody>
      </p:sp>
      <p:sp>
        <p:nvSpPr>
          <p:cNvPr id="47116" name="Text Box 20">
            <a:extLst>
              <a:ext uri="{FF2B5EF4-FFF2-40B4-BE49-F238E27FC236}">
                <a16:creationId xmlns:a16="http://schemas.microsoft.com/office/drawing/2014/main" id="{CDF19372-509A-F4B7-F20B-716D4612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2060575"/>
            <a:ext cx="6396037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охлаждение, нет доступа кислорода</a:t>
            </a:r>
          </a:p>
        </p:txBody>
      </p:sp>
      <p:sp>
        <p:nvSpPr>
          <p:cNvPr id="47117" name="Text Box 21">
            <a:extLst>
              <a:ext uri="{FF2B5EF4-FFF2-40B4-BE49-F238E27FC236}">
                <a16:creationId xmlns:a16="http://schemas.microsoft.com/office/drawing/2014/main" id="{0AD1EBC7-F4C2-C266-85F3-9EC31F1B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2509838"/>
            <a:ext cx="3322637" cy="376237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нет доступа кислорода</a:t>
            </a:r>
          </a:p>
        </p:txBody>
      </p:sp>
      <p:sp>
        <p:nvSpPr>
          <p:cNvPr id="47118" name="Text Box 22">
            <a:extLst>
              <a:ext uri="{FF2B5EF4-FFF2-40B4-BE49-F238E27FC236}">
                <a16:creationId xmlns:a16="http://schemas.microsoft.com/office/drawing/2014/main" id="{F89AE070-45AD-8D18-FDBD-B314AF4F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3068638"/>
            <a:ext cx="3322637" cy="376237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нет доступа кислорода</a:t>
            </a:r>
          </a:p>
        </p:txBody>
      </p:sp>
      <p:sp>
        <p:nvSpPr>
          <p:cNvPr id="47119" name="Text Box 23">
            <a:extLst>
              <a:ext uri="{FF2B5EF4-FFF2-40B4-BE49-F238E27FC236}">
                <a16:creationId xmlns:a16="http://schemas.microsoft.com/office/drawing/2014/main" id="{10FA9EFB-BAF2-29C2-F581-0D2C5868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4076700"/>
            <a:ext cx="3322637" cy="773113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</a:rPr>
              <a:t>нет доступа кислорода </a:t>
            </a:r>
          </a:p>
          <a:p>
            <a:pPr algn="ctr"/>
            <a:endParaRPr lang="ru-RU" altLang="ru-RU" sz="1600" b="1">
              <a:solidFill>
                <a:schemeClr val="bg1"/>
              </a:solidFill>
            </a:endParaRPr>
          </a:p>
          <a:p>
            <a:pPr algn="ctr"/>
            <a:endParaRPr lang="ru-RU" altLang="ru-RU" sz="1000" b="1">
              <a:solidFill>
                <a:schemeClr val="bg1"/>
              </a:solidFill>
            </a:endParaRPr>
          </a:p>
        </p:txBody>
      </p:sp>
      <p:sp>
        <p:nvSpPr>
          <p:cNvPr id="47120" name="Text Box 24">
            <a:extLst>
              <a:ext uri="{FF2B5EF4-FFF2-40B4-BE49-F238E27FC236}">
                <a16:creationId xmlns:a16="http://schemas.microsoft.com/office/drawing/2014/main" id="{A478021B-C93F-3D7C-FFD4-5BE18EC3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5300663"/>
            <a:ext cx="3322637" cy="376237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охлаждение</a:t>
            </a:r>
          </a:p>
        </p:txBody>
      </p:sp>
      <p:sp>
        <p:nvSpPr>
          <p:cNvPr id="47121" name="Text Box 25">
            <a:extLst>
              <a:ext uri="{FF2B5EF4-FFF2-40B4-BE49-F238E27FC236}">
                <a16:creationId xmlns:a16="http://schemas.microsoft.com/office/drawing/2014/main" id="{331631D2-5E5E-CC74-CAEF-8F507859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5805488"/>
            <a:ext cx="3322637" cy="376237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охлаждение</a:t>
            </a:r>
          </a:p>
        </p:txBody>
      </p:sp>
      <p:sp>
        <p:nvSpPr>
          <p:cNvPr id="47122" name="Text Box 16">
            <a:extLst>
              <a:ext uri="{FF2B5EF4-FFF2-40B4-BE49-F238E27FC236}">
                <a16:creationId xmlns:a16="http://schemas.microsoft.com/office/drawing/2014/main" id="{0209D92F-DD65-125D-8337-3FF843D1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2208213" cy="385762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Газовые </a:t>
            </a:r>
          </a:p>
        </p:txBody>
      </p:sp>
      <p:sp>
        <p:nvSpPr>
          <p:cNvPr id="47123" name="Text Box 13">
            <a:extLst>
              <a:ext uri="{FF2B5EF4-FFF2-40B4-BE49-F238E27FC236}">
                <a16:creationId xmlns:a16="http://schemas.microsoft.com/office/drawing/2014/main" id="{F01148E0-DD10-6CFB-39DF-B9AB28F9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2303462" cy="385763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Порошковые (ОП)</a:t>
            </a:r>
          </a:p>
        </p:txBody>
      </p:sp>
      <p:sp>
        <p:nvSpPr>
          <p:cNvPr id="47124" name="Text Box 10">
            <a:extLst>
              <a:ext uri="{FF2B5EF4-FFF2-40B4-BE49-F238E27FC236}">
                <a16:creationId xmlns:a16="http://schemas.microsoft.com/office/drawing/2014/main" id="{EED64E8B-D74E-0C7B-2480-D7E8F685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2375"/>
            <a:ext cx="2303462" cy="385763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Пенные</a:t>
            </a:r>
          </a:p>
        </p:txBody>
      </p:sp>
      <p:sp>
        <p:nvSpPr>
          <p:cNvPr id="47125" name="Text Box 9">
            <a:extLst>
              <a:ext uri="{FF2B5EF4-FFF2-40B4-BE49-F238E27FC236}">
                <a16:creationId xmlns:a16="http://schemas.microsoft.com/office/drawing/2014/main" id="{FB83DF4A-DC25-5D52-1742-97E18359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303462" cy="385763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Водные (ОВ)</a:t>
            </a:r>
          </a:p>
        </p:txBody>
      </p:sp>
      <p:sp>
        <p:nvSpPr>
          <p:cNvPr id="47126" name="Text Box 4">
            <a:extLst>
              <a:ext uri="{FF2B5EF4-FFF2-40B4-BE49-F238E27FC236}">
                <a16:creationId xmlns:a16="http://schemas.microsoft.com/office/drawing/2014/main" id="{4C5ECB5A-7CED-7511-4FA3-77A0CE813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2687637" cy="660400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Простейшие средства</a:t>
            </a:r>
          </a:p>
        </p:txBody>
      </p:sp>
      <p:sp>
        <p:nvSpPr>
          <p:cNvPr id="47127" name="Text Box 8">
            <a:extLst>
              <a:ext uri="{FF2B5EF4-FFF2-40B4-BE49-F238E27FC236}">
                <a16:creationId xmlns:a16="http://schemas.microsoft.com/office/drawing/2014/main" id="{66CD7472-651E-B9FF-B25A-2962C909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28775"/>
            <a:ext cx="5376862" cy="385763"/>
          </a:xfrm>
          <a:prstGeom prst="rect">
            <a:avLst/>
          </a:prstGeom>
          <a:solidFill>
            <a:schemeClr val="hlink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Огнетушители</a:t>
            </a:r>
          </a:p>
        </p:txBody>
      </p:sp>
      <p:sp>
        <p:nvSpPr>
          <p:cNvPr id="47128" name="Line 24">
            <a:extLst>
              <a:ext uri="{FF2B5EF4-FFF2-40B4-BE49-F238E27FC236}">
                <a16:creationId xmlns:a16="http://schemas.microsoft.com/office/drawing/2014/main" id="{666E5ECC-D68A-05D7-5C64-65252018C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9" name="Line 25">
            <a:extLst>
              <a:ext uri="{FF2B5EF4-FFF2-40B4-BE49-F238E27FC236}">
                <a16:creationId xmlns:a16="http://schemas.microsoft.com/office/drawing/2014/main" id="{C480AC2D-25CF-9256-EE4E-5125010CA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7082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0" name="Line 26">
            <a:extLst>
              <a:ext uri="{FF2B5EF4-FFF2-40B4-BE49-F238E27FC236}">
                <a16:creationId xmlns:a16="http://schemas.microsoft.com/office/drawing/2014/main" id="{5965DDF7-C49C-B85B-76EE-FF734308D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5004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1" name="Line 27">
            <a:extLst>
              <a:ext uri="{FF2B5EF4-FFF2-40B4-BE49-F238E27FC236}">
                <a16:creationId xmlns:a16="http://schemas.microsoft.com/office/drawing/2014/main" id="{CFC80A8C-CAF7-04F7-1AA4-C62E1226D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2" name="Line 28">
            <a:extLst>
              <a:ext uri="{FF2B5EF4-FFF2-40B4-BE49-F238E27FC236}">
                <a16:creationId xmlns:a16="http://schemas.microsoft.com/office/drawing/2014/main" id="{CB621154-9ABA-E759-EAA4-85C56CFE6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2211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3" name="Line 29">
            <a:extLst>
              <a:ext uri="{FF2B5EF4-FFF2-40B4-BE49-F238E27FC236}">
                <a16:creationId xmlns:a16="http://schemas.microsoft.com/office/drawing/2014/main" id="{F604105A-251D-FE90-7081-06224150E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7244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4" name="Line 30">
            <a:extLst>
              <a:ext uri="{FF2B5EF4-FFF2-40B4-BE49-F238E27FC236}">
                <a16:creationId xmlns:a16="http://schemas.microsoft.com/office/drawing/2014/main" id="{6729BF28-9117-A133-8E64-74D07EE46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221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5" name="Line 31">
            <a:extLst>
              <a:ext uri="{FF2B5EF4-FFF2-40B4-BE49-F238E27FC236}">
                <a16:creationId xmlns:a16="http://schemas.microsoft.com/office/drawing/2014/main" id="{AEE1C4F4-462F-C33C-16B3-471037488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6" name="Line 32">
            <a:extLst>
              <a:ext uri="{FF2B5EF4-FFF2-40B4-BE49-F238E27FC236}">
                <a16:creationId xmlns:a16="http://schemas.microsoft.com/office/drawing/2014/main" id="{8C66D19A-37EC-2FA8-9F9A-D96379F9A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445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7" name="Line 33">
            <a:extLst>
              <a:ext uri="{FF2B5EF4-FFF2-40B4-BE49-F238E27FC236}">
                <a16:creationId xmlns:a16="http://schemas.microsoft.com/office/drawing/2014/main" id="{33C98A26-0556-6594-40D6-7D3710F65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4451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8572363-3BC3-0E69-2F42-6C5A037B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6250"/>
            <a:ext cx="8964612" cy="1547813"/>
          </a:xfrm>
          <a:prstGeom prst="rect">
            <a:avLst/>
          </a:prstGeom>
          <a:solidFill>
            <a:srgbClr val="FFF0D1"/>
          </a:solidFill>
          <a:ln>
            <a:noFill/>
          </a:ln>
          <a:effectLst>
            <a:prstShdw prst="shdw17" dist="17961" dir="2700000">
              <a:srgbClr val="FFF0D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Aft>
                <a:spcPct val="30000"/>
              </a:spcAft>
            </a:pPr>
            <a:r>
              <a:rPr lang="ru-RU" altLang="ru-RU" b="1">
                <a:solidFill>
                  <a:srgbClr val="800000"/>
                </a:solidFill>
              </a:rPr>
              <a:t>Огнетушитель порошковый</a:t>
            </a:r>
            <a:r>
              <a:rPr lang="ru-RU" altLang="ru-RU"/>
              <a:t> считается универсальным, он тушит все типы горючих материалов, в т.ч электроустановки под напряжением до 1000В. </a:t>
            </a:r>
          </a:p>
          <a:p>
            <a:pPr algn="just">
              <a:spcAft>
                <a:spcPct val="30000"/>
              </a:spcAft>
            </a:pPr>
            <a:r>
              <a:rPr lang="ru-RU" altLang="ru-RU" b="1">
                <a:solidFill>
                  <a:srgbClr val="800000"/>
                </a:solidFill>
              </a:rPr>
              <a:t>Огнетушитель порошковый</a:t>
            </a:r>
            <a:r>
              <a:rPr lang="ru-RU" altLang="ru-RU"/>
              <a:t> маркируется как ОП-4(з), где ОП – огнетушитель порошковый, 4 – вес заряда в кг, (з) или (г) тип механизма срабатывания «закачной» или «газогенераторный». 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E672CEE8-826D-226D-2E38-923DDB97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A50021"/>
                </a:solidFill>
                <a:latin typeface="Arial Narrow" panose="020B0604020202020204" pitchFamily="34" charset="0"/>
              </a:rPr>
              <a:t>Огнетушители</a:t>
            </a:r>
            <a:endParaRPr lang="ru-RU" altLang="ru-RU" b="1">
              <a:solidFill>
                <a:srgbClr val="A50021"/>
              </a:solidFill>
              <a:latin typeface="Arial Narrow" panose="020B0604020202020204" pitchFamily="34" charset="0"/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8EAA13B2-3B8E-5202-3B66-7AAA090E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11334" r="21994" b="9291"/>
          <a:stretch>
            <a:fillRect/>
          </a:stretch>
        </p:blipFill>
        <p:spPr bwMode="auto">
          <a:xfrm>
            <a:off x="0" y="1989138"/>
            <a:ext cx="15843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5B2D5D1E-C003-8000-82AA-610C577E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7610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>
            <a:extLst>
              <a:ext uri="{FF2B5EF4-FFF2-40B4-BE49-F238E27FC236}">
                <a16:creationId xmlns:a16="http://schemas.microsoft.com/office/drawing/2014/main" id="{44CAE252-23E6-2E33-F141-C6E8F932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925"/>
            <a:ext cx="255587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>
            <a:extLst>
              <a:ext uri="{FF2B5EF4-FFF2-40B4-BE49-F238E27FC236}">
                <a16:creationId xmlns:a16="http://schemas.microsoft.com/office/drawing/2014/main" id="{57332D41-FDC4-008D-6BD4-99C26402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78363"/>
            <a:ext cx="2555875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6" name="Text Box 8">
            <a:extLst>
              <a:ext uri="{FF2B5EF4-FFF2-40B4-BE49-F238E27FC236}">
                <a16:creationId xmlns:a16="http://schemas.microsoft.com/office/drawing/2014/main" id="{C03D3849-6CD0-ACC7-E642-ED7B436C1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276475"/>
            <a:ext cx="648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800000"/>
                </a:solidFill>
              </a:rPr>
              <a:t>Порядок приведения закачного ОП к применению</a:t>
            </a:r>
          </a:p>
        </p:txBody>
      </p:sp>
      <p:pic>
        <p:nvPicPr>
          <p:cNvPr id="94217" name="Picture 9">
            <a:extLst>
              <a:ext uri="{FF2B5EF4-FFF2-40B4-BE49-F238E27FC236}">
                <a16:creationId xmlns:a16="http://schemas.microsoft.com/office/drawing/2014/main" id="{40D14C47-F531-78CC-FE84-F00A08B5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7353"/>
          <a:stretch>
            <a:fillRect/>
          </a:stretch>
        </p:blipFill>
        <p:spPr bwMode="auto">
          <a:xfrm>
            <a:off x="7699375" y="2349500"/>
            <a:ext cx="1444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8" name="Rectangle 10">
            <a:extLst>
              <a:ext uri="{FF2B5EF4-FFF2-40B4-BE49-F238E27FC236}">
                <a16:creationId xmlns:a16="http://schemas.microsoft.com/office/drawing/2014/main" id="{F7532B48-0F60-1F14-27DB-C90ABCCB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581525"/>
            <a:ext cx="3889375" cy="2087563"/>
          </a:xfrm>
          <a:prstGeom prst="rect">
            <a:avLst/>
          </a:prstGeom>
          <a:solidFill>
            <a:srgbClr val="FFF0E1"/>
          </a:solidFill>
          <a:ln>
            <a:noFill/>
          </a:ln>
          <a:effectLst>
            <a:prstShdw prst="shdw17" dist="17961" dir="2700000">
              <a:srgbClr val="FFF0E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Внимание!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порошок очень едкий, и, попадая в труднодоступные места, он начинает разъедать металл, начинается коррозия. Не менее вреден и для органов дыхания</a:t>
            </a:r>
            <a:r>
              <a:rPr lang="ru-RU" altLang="ru-RU">
                <a:latin typeface="Arial Narrow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133BBD16-7EF6-77A1-7E43-54CDA84A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A50021"/>
                </a:solidFill>
                <a:latin typeface="Arial Narrow" panose="020B0604020202020204" pitchFamily="34" charset="0"/>
              </a:rPr>
              <a:t>Огнетушители</a:t>
            </a:r>
            <a:endParaRPr lang="ru-RU" altLang="ru-RU" b="1">
              <a:solidFill>
                <a:srgbClr val="A50021"/>
              </a:solidFill>
              <a:latin typeface="Arial Narrow" panose="020B0604020202020204" pitchFamily="34" charset="0"/>
            </a:endParaRP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1ABE0345-D3D2-DE1E-95AE-E6B7BAAD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16938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>
            <a:extLst>
              <a:ext uri="{FF2B5EF4-FFF2-40B4-BE49-F238E27FC236}">
                <a16:creationId xmlns:a16="http://schemas.microsoft.com/office/drawing/2014/main" id="{E1BDF350-149E-774D-E27A-DDFF8579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420938"/>
            <a:ext cx="122396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>
            <a:extLst>
              <a:ext uri="{FF2B5EF4-FFF2-40B4-BE49-F238E27FC236}">
                <a16:creationId xmlns:a16="http://schemas.microsoft.com/office/drawing/2014/main" id="{CA105F15-D8E7-61D2-DF14-CBDFCB8A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48443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468E95A9-5D95-F38D-6313-245E63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2555875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Text Box 7">
            <a:extLst>
              <a:ext uri="{FF2B5EF4-FFF2-40B4-BE49-F238E27FC236}">
                <a16:creationId xmlns:a16="http://schemas.microsoft.com/office/drawing/2014/main" id="{C8D8F778-2626-BE83-E002-45A0F6C7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20145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solidFill>
                  <a:srgbClr val="800000"/>
                </a:solidFill>
              </a:rPr>
              <a:t>Огнетушители газовые</a:t>
            </a:r>
            <a:r>
              <a:rPr lang="ru-RU" altLang="ru-RU"/>
              <a:t> предназначены для ликвидации пожаров классов В (горение жидких веществ), С (горение газообразных веществ), Е (электроустановки под напряжением до 110 кВ). </a:t>
            </a:r>
          </a:p>
          <a:p>
            <a:pPr algn="just"/>
            <a:r>
              <a:rPr lang="ru-RU" altLang="ru-RU" b="1">
                <a:solidFill>
                  <a:srgbClr val="800000"/>
                </a:solidFill>
              </a:rPr>
              <a:t>Огнетушители газовые маркируются</a:t>
            </a:r>
            <a:r>
              <a:rPr lang="ru-RU" altLang="ru-RU"/>
              <a:t> как ОУ – огнетушитель углекислотный и ОХ – огнетушитель хладоновый. Дале указывается вес заряда в килограммах. ОУ-2 иди ОХ-5. Принцип работы газовых огнетушителей это охлаждение горящей поверхности за счет низкой температуры (до -70 гр.) огнетушащего вещества. </a:t>
            </a:r>
            <a:endParaRPr lang="ru-RU" altLang="ru-RU" b="1">
              <a:solidFill>
                <a:srgbClr val="CC0000"/>
              </a:solidFill>
            </a:endParaRPr>
          </a:p>
        </p:txBody>
      </p:sp>
      <p:pic>
        <p:nvPicPr>
          <p:cNvPr id="96264" name="Picture 8">
            <a:extLst>
              <a:ext uri="{FF2B5EF4-FFF2-40B4-BE49-F238E27FC236}">
                <a16:creationId xmlns:a16="http://schemas.microsoft.com/office/drawing/2014/main" id="{D4C9B0AE-11B7-B55D-C7F4-4483E7F4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58324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5" name="Rectangle 9">
            <a:extLst>
              <a:ext uri="{FF2B5EF4-FFF2-40B4-BE49-F238E27FC236}">
                <a16:creationId xmlns:a16="http://schemas.microsoft.com/office/drawing/2014/main" id="{60E9DCA8-AA1A-EBD0-2540-556B525F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508500"/>
            <a:ext cx="3995738" cy="2349500"/>
          </a:xfrm>
          <a:prstGeom prst="rect">
            <a:avLst/>
          </a:prstGeom>
          <a:solidFill>
            <a:srgbClr val="FFF0E1"/>
          </a:solidFill>
          <a:ln>
            <a:noFill/>
          </a:ln>
          <a:effectLst>
            <a:prstShdw prst="shdw17" dist="17961" dir="2700000">
              <a:srgbClr val="FFF0E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Внимание! 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Не допускать попадания вещества на кожу, чтобы избежать обморожения. Для этого у углекислотных огнетушителей сделан специальный пластиковый раструб</a:t>
            </a:r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05654F8D-923B-DA5D-E0BA-5AE6DBB2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565400"/>
            <a:ext cx="648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800000"/>
                </a:solidFill>
              </a:rPr>
              <a:t>Порядок приведения закачного ОУ к применению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10FEDAF2-C0DA-A63B-DEBA-9CCF64D9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1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D02654DB-2264-3FD3-F731-F87880AA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0350"/>
            <a:ext cx="52197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3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/>
              <a:t>1. Обозначение огнетушителя и его полное название.</a:t>
            </a:r>
          </a:p>
          <a:p>
            <a:r>
              <a:rPr lang="ru-RU" altLang="ru-RU" sz="1400"/>
              <a:t>2. Номерные знаки сертификатов, полученных огнетушителем.</a:t>
            </a:r>
          </a:p>
          <a:p>
            <a:r>
              <a:rPr lang="ru-RU" altLang="ru-RU" sz="1400"/>
              <a:t>3. Классы пожаров, которые могут быть ликвидированы при помощи этого огнетушителя.</a:t>
            </a:r>
          </a:p>
          <a:p>
            <a:r>
              <a:rPr lang="ru-RU" altLang="ru-RU" sz="1400"/>
              <a:t>4. Тип и название нормативного документа, которому соответствует данный огнетушитель.</a:t>
            </a:r>
          </a:p>
          <a:p>
            <a:r>
              <a:rPr lang="ru-RU" altLang="ru-RU" sz="1400"/>
              <a:t>5. Масса заряда и пределы его изменения.</a:t>
            </a:r>
          </a:p>
          <a:p>
            <a:r>
              <a:rPr lang="ru-RU" altLang="ru-RU" sz="1400"/>
              <a:t>6. Вид и марка огнетушащего вещества в огнетушителе.</a:t>
            </a:r>
          </a:p>
          <a:p>
            <a:r>
              <a:rPr lang="ru-RU" altLang="ru-RU" sz="1400"/>
              <a:t>7. Метод приведения огнетушителя в действие, который должен быть изображен в виде пиктограмм. </a:t>
            </a:r>
          </a:p>
          <a:p>
            <a:r>
              <a:rPr lang="ru-RU" altLang="ru-RU" sz="1400"/>
              <a:t>8. Основные предостерегающие надписи, которые предупреждают о способе использования огнетушителя, его токсических свойствах, возможности обморожения или формирования электрического разряда. </a:t>
            </a:r>
          </a:p>
          <a:p>
            <a:r>
              <a:rPr lang="ru-RU" altLang="ru-RU" sz="1400"/>
              <a:t>9. Температурные пределы эксплуатации, а также информация о возможности применения в холодное время года.</a:t>
            </a:r>
          </a:p>
          <a:p>
            <a:r>
              <a:rPr lang="ru-RU" altLang="ru-RU" sz="1400"/>
              <a:t>10. Понятные пиктограммы с информацией о классе пожара, а также информация о максимально допустимом напряжении.</a:t>
            </a:r>
          </a:p>
          <a:p>
            <a:r>
              <a:rPr lang="ru-RU" altLang="ru-RU" sz="1400"/>
              <a:t>11. Нормативное рабочее давление вытесняющего газа и предельно допустимые его значения, а так же значение давления при испытании огнетушителя на прочность.</a:t>
            </a:r>
          </a:p>
          <a:p>
            <a:r>
              <a:rPr lang="ru-RU" altLang="ru-RU" sz="1400"/>
              <a:t>12. Действия, которое нужно совершить после применения огнетушителя по назначению (перезарядить, заменить, проверить с определенной периодичностью);</a:t>
            </a:r>
          </a:p>
          <a:p>
            <a:r>
              <a:rPr lang="ru-RU" altLang="ru-RU" sz="1400"/>
              <a:t>13. Наименование изготовителя и его товарный знак.</a:t>
            </a:r>
          </a:p>
          <a:p>
            <a:r>
              <a:rPr lang="ru-RU" altLang="ru-RU" sz="1400"/>
              <a:t>14. Год и месяц изготовления огнетушителя.</a:t>
            </a:r>
          </a:p>
        </p:txBody>
      </p:sp>
      <p:sp>
        <p:nvSpPr>
          <p:cNvPr id="98308" name="AutoShape 4">
            <a:extLst>
              <a:ext uri="{FF2B5EF4-FFF2-40B4-BE49-F238E27FC236}">
                <a16:creationId xmlns:a16="http://schemas.microsoft.com/office/drawing/2014/main" id="{81FC4042-7B8E-EEB0-8B8A-9ED85722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516563"/>
            <a:ext cx="361950" cy="361950"/>
          </a:xfrm>
          <a:prstGeom prst="wedgeEllipseCallout">
            <a:avLst>
              <a:gd name="adj1" fmla="val -341667"/>
              <a:gd name="adj2" fmla="val 8026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13</a:t>
            </a: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1ED6FDC4-6393-3EA6-8855-1A891211A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092825"/>
            <a:ext cx="361950" cy="361950"/>
          </a:xfrm>
          <a:prstGeom prst="wedgeEllipseCallout">
            <a:avLst>
              <a:gd name="adj1" fmla="val -307458"/>
              <a:gd name="adj2" fmla="val 3420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14</a:t>
            </a:r>
          </a:p>
        </p:txBody>
      </p:sp>
      <p:sp>
        <p:nvSpPr>
          <p:cNvPr id="98310" name="AutoShape 6">
            <a:extLst>
              <a:ext uri="{FF2B5EF4-FFF2-40B4-BE49-F238E27FC236}">
                <a16:creationId xmlns:a16="http://schemas.microsoft.com/office/drawing/2014/main" id="{CD06160F-ACDC-62BF-DF9F-7DCBC8711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0"/>
            <a:ext cx="361950" cy="361950"/>
          </a:xfrm>
          <a:prstGeom prst="wedgeEllipseCallout">
            <a:avLst>
              <a:gd name="adj1" fmla="val -315792"/>
              <a:gd name="adj2" fmla="val 10263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</a:t>
            </a:r>
          </a:p>
        </p:txBody>
      </p:sp>
      <p:sp>
        <p:nvSpPr>
          <p:cNvPr id="98311" name="AutoShape 7">
            <a:extLst>
              <a:ext uri="{FF2B5EF4-FFF2-40B4-BE49-F238E27FC236}">
                <a16:creationId xmlns:a16="http://schemas.microsoft.com/office/drawing/2014/main" id="{F5B9CE95-D88B-3B7A-ECA1-F07D687A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981075"/>
            <a:ext cx="361950" cy="361950"/>
          </a:xfrm>
          <a:prstGeom prst="wedgeEllipseCallout">
            <a:avLst>
              <a:gd name="adj1" fmla="val -297806"/>
              <a:gd name="adj2" fmla="val -877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4</a:t>
            </a:r>
          </a:p>
        </p:txBody>
      </p:sp>
      <p:sp>
        <p:nvSpPr>
          <p:cNvPr id="98312" name="AutoShape 8">
            <a:extLst>
              <a:ext uri="{FF2B5EF4-FFF2-40B4-BE49-F238E27FC236}">
                <a16:creationId xmlns:a16="http://schemas.microsoft.com/office/drawing/2014/main" id="{0C6177A3-383B-23CA-9055-E1424FBD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49275"/>
            <a:ext cx="361950" cy="361950"/>
          </a:xfrm>
          <a:prstGeom prst="wedgeEllipseCallout">
            <a:avLst>
              <a:gd name="adj1" fmla="val -305704"/>
              <a:gd name="adj2" fmla="val 3377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3</a:t>
            </a:r>
          </a:p>
        </p:txBody>
      </p:sp>
      <p:sp>
        <p:nvSpPr>
          <p:cNvPr id="98313" name="AutoShape 9">
            <a:extLst>
              <a:ext uri="{FF2B5EF4-FFF2-40B4-BE49-F238E27FC236}">
                <a16:creationId xmlns:a16="http://schemas.microsoft.com/office/drawing/2014/main" id="{ACD97093-4982-E448-FDFA-54A71A1F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484313"/>
            <a:ext cx="361950" cy="361950"/>
          </a:xfrm>
          <a:prstGeom prst="wedgeEllipseCallout">
            <a:avLst>
              <a:gd name="adj1" fmla="val -286403"/>
              <a:gd name="adj2" fmla="val -438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6</a:t>
            </a:r>
          </a:p>
        </p:txBody>
      </p:sp>
      <p:sp>
        <p:nvSpPr>
          <p:cNvPr id="98314" name="AutoShape 10">
            <a:extLst>
              <a:ext uri="{FF2B5EF4-FFF2-40B4-BE49-F238E27FC236}">
                <a16:creationId xmlns:a16="http://schemas.microsoft.com/office/drawing/2014/main" id="{DC5C3005-AA44-3D98-3BF6-8AD1874F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361950" cy="361950"/>
          </a:xfrm>
          <a:prstGeom prst="wedgeEllipseCallout">
            <a:avLst>
              <a:gd name="adj1" fmla="val 118861"/>
              <a:gd name="adj2" fmla="val 9429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7</a:t>
            </a:r>
          </a:p>
        </p:txBody>
      </p:sp>
      <p:sp>
        <p:nvSpPr>
          <p:cNvPr id="98315" name="AutoShape 11">
            <a:extLst>
              <a:ext uri="{FF2B5EF4-FFF2-40B4-BE49-F238E27FC236}">
                <a16:creationId xmlns:a16="http://schemas.microsoft.com/office/drawing/2014/main" id="{0EAFCF08-8FCF-7631-30A9-85BB6317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361950" cy="361950"/>
          </a:xfrm>
          <a:prstGeom prst="wedgeEllipseCallout">
            <a:avLst>
              <a:gd name="adj1" fmla="val 123685"/>
              <a:gd name="adj2" fmla="val 8684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8</a:t>
            </a:r>
          </a:p>
        </p:txBody>
      </p:sp>
      <p:sp>
        <p:nvSpPr>
          <p:cNvPr id="98316" name="AutoShape 12">
            <a:extLst>
              <a:ext uri="{FF2B5EF4-FFF2-40B4-BE49-F238E27FC236}">
                <a16:creationId xmlns:a16="http://schemas.microsoft.com/office/drawing/2014/main" id="{12693A7D-1E95-DC67-26EE-8DCF8347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361950" cy="361950"/>
          </a:xfrm>
          <a:prstGeom prst="wedgeEllipseCallout">
            <a:avLst>
              <a:gd name="adj1" fmla="val 111843"/>
              <a:gd name="adj2" fmla="val 2806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9</a:t>
            </a:r>
          </a:p>
        </p:txBody>
      </p:sp>
      <p:sp>
        <p:nvSpPr>
          <p:cNvPr id="98317" name="AutoShape 13">
            <a:extLst>
              <a:ext uri="{FF2B5EF4-FFF2-40B4-BE49-F238E27FC236}">
                <a16:creationId xmlns:a16="http://schemas.microsoft.com/office/drawing/2014/main" id="{C005A908-4804-EB0F-7B67-E14F7966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60800"/>
            <a:ext cx="361950" cy="361950"/>
          </a:xfrm>
          <a:prstGeom prst="wedgeEllipseCallout">
            <a:avLst>
              <a:gd name="adj1" fmla="val -141227"/>
              <a:gd name="adj2" fmla="val 108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10</a:t>
            </a:r>
          </a:p>
        </p:txBody>
      </p:sp>
      <p:sp>
        <p:nvSpPr>
          <p:cNvPr id="98318" name="AutoShape 14">
            <a:extLst>
              <a:ext uri="{FF2B5EF4-FFF2-40B4-BE49-F238E27FC236}">
                <a16:creationId xmlns:a16="http://schemas.microsoft.com/office/drawing/2014/main" id="{BB19F1AF-8D8B-5EEF-5058-FB0715B3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361950" cy="361950"/>
          </a:xfrm>
          <a:prstGeom prst="wedgeEllipseCallout">
            <a:avLst>
              <a:gd name="adj1" fmla="val 111403"/>
              <a:gd name="adj2" fmla="val 2894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11</a:t>
            </a:r>
          </a:p>
        </p:txBody>
      </p:sp>
      <p:sp>
        <p:nvSpPr>
          <p:cNvPr id="98319" name="AutoShape 15">
            <a:extLst>
              <a:ext uri="{FF2B5EF4-FFF2-40B4-BE49-F238E27FC236}">
                <a16:creationId xmlns:a16="http://schemas.microsoft.com/office/drawing/2014/main" id="{3E73478B-2E94-B2BB-1424-9F640809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361950" cy="361950"/>
          </a:xfrm>
          <a:prstGeom prst="wedgeEllipseCallout">
            <a:avLst>
              <a:gd name="adj1" fmla="val 258773"/>
              <a:gd name="adj2" fmla="val 1271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5</a:t>
            </a:r>
          </a:p>
        </p:txBody>
      </p:sp>
      <p:sp>
        <p:nvSpPr>
          <p:cNvPr id="98320" name="AutoShape 16">
            <a:extLst>
              <a:ext uri="{FF2B5EF4-FFF2-40B4-BE49-F238E27FC236}">
                <a16:creationId xmlns:a16="http://schemas.microsoft.com/office/drawing/2014/main" id="{60CDB5E4-B5E5-F750-5332-978B874F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361950" cy="361950"/>
          </a:xfrm>
          <a:prstGeom prst="wedgeEllipseCallout">
            <a:avLst>
              <a:gd name="adj1" fmla="val 77630"/>
              <a:gd name="adj2" fmla="val 11929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2</a:t>
            </a:r>
          </a:p>
        </p:txBody>
      </p:sp>
      <p:sp>
        <p:nvSpPr>
          <p:cNvPr id="98321" name="AutoShape 17">
            <a:extLst>
              <a:ext uri="{FF2B5EF4-FFF2-40B4-BE49-F238E27FC236}">
                <a16:creationId xmlns:a16="http://schemas.microsoft.com/office/drawing/2014/main" id="{2871DC83-6339-5610-EE92-188AF81F5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361950" cy="361950"/>
          </a:xfrm>
          <a:prstGeom prst="wedgeEllipseCallout">
            <a:avLst>
              <a:gd name="adj1" fmla="val 114472"/>
              <a:gd name="adj2" fmla="val -10263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ru-RU" altLang="ru-RU" sz="1400" b="1"/>
              <a:t>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>
            <a:extLst>
              <a:ext uri="{FF2B5EF4-FFF2-40B4-BE49-F238E27FC236}">
                <a16:creationId xmlns:a16="http://schemas.microsoft.com/office/drawing/2014/main" id="{4E9D5942-EBC6-05D5-7890-BFA6EB8B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ahoma" panose="020B0604030504040204" pitchFamily="34" charset="0"/>
              </a:rPr>
              <a:t>Требования по размещению огнетушителей</a:t>
            </a:r>
            <a:r>
              <a:rPr lang="ru-RU" altLang="ru-RU" sz="200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ru-RU" altLang="ru-RU" sz="1600" b="1"/>
              <a:t>(Постановление Правительства РФ от 25 апреля 2012 г. N 390 </a:t>
            </a:r>
          </a:p>
          <a:p>
            <a:pPr algn="ctr"/>
            <a:r>
              <a:rPr lang="ru-RU" altLang="ru-RU" sz="1600" b="1"/>
              <a:t>«О противопожарном режиме»)</a:t>
            </a:r>
          </a:p>
        </p:txBody>
      </p:sp>
      <p:pic>
        <p:nvPicPr>
          <p:cNvPr id="55303" name="Picture 7" descr="ÐÐ°ÑÑÐ¸Ð½ÐºÐ¸ Ð¿Ð¾ Ð·Ð°Ð¿ÑÐ¾ÑÑ ÑÐ°Ð·Ð¼ÐµÑÐµÐ½Ð¸Ðµ Ð¾Ð³Ð½ÐµÑÑÑÐ¸ÑÐµÐ»ÐµÐ¹ Ð² Ð·Ð´Ð°Ð½Ð¸Ð¸">
            <a:extLst>
              <a:ext uri="{FF2B5EF4-FFF2-40B4-BE49-F238E27FC236}">
                <a16:creationId xmlns:a16="http://schemas.microsoft.com/office/drawing/2014/main" id="{1AA08A3C-86D6-5EC3-BAEA-1C99309D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>
            <a:extLst>
              <a:ext uri="{FF2B5EF4-FFF2-40B4-BE49-F238E27FC236}">
                <a16:creationId xmlns:a16="http://schemas.microsoft.com/office/drawing/2014/main" id="{41C9E227-9D67-A025-3CFE-1608FFBCC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981075"/>
            <a:ext cx="3348037" cy="217328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altLang="ru-RU"/>
              <a:t>Расстояние от возможного очага пожара до места размещения огнетушителя</a:t>
            </a:r>
            <a:r>
              <a:rPr lang="ru-RU" altLang="ru-RU">
                <a:solidFill>
                  <a:schemeClr val="accent2"/>
                </a:solidFill>
              </a:rPr>
              <a:t> </a:t>
            </a:r>
            <a:r>
              <a:rPr lang="ru-RU" altLang="ru-RU" b="1">
                <a:solidFill>
                  <a:srgbClr val="CC0000"/>
                </a:solidFill>
              </a:rPr>
              <a:t>не должно превышать 20 метров</a:t>
            </a:r>
            <a:r>
              <a:rPr lang="ru-RU" altLang="ru-RU">
                <a:solidFill>
                  <a:schemeClr val="accent2"/>
                </a:solidFill>
              </a:rPr>
              <a:t> </a:t>
            </a:r>
            <a:r>
              <a:rPr lang="ru-RU" altLang="ru-RU"/>
              <a:t>для общественных зданий и сооружений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2B11C15-83B7-17D0-1499-E438986A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5651500" cy="16557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altLang="ru-RU"/>
              <a:t>Огнетушители, размещенные в коридорах, проходах, не должны препятствовать безопасной эвакуации людей. </a:t>
            </a:r>
            <a:r>
              <a:rPr lang="ru-RU" altLang="ru-RU" b="1">
                <a:solidFill>
                  <a:srgbClr val="D62900"/>
                </a:solidFill>
              </a:rPr>
              <a:t>Огнетушители следует располагать на видных местах вблизи от выходов из помещений на высоте не более 1,5 метра.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8DF3D2E-B149-78E1-2A90-2478EB83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8663"/>
            <a:ext cx="9144000" cy="6080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1. Расстояние от возможного очага пожара до места размещения огнетушителя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не должно превышать 20 метров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>
                <a:latin typeface="Arial Narrow" panose="020B0604020202020204" pitchFamily="34" charset="0"/>
              </a:rPr>
              <a:t>для общественных зданий и сооружений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2. Огнетушители, размещенные в коридорах, проходах, не должны препятствовать безопасной эвакуации людей.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 b="1">
                <a:solidFill>
                  <a:srgbClr val="CC0000"/>
                </a:solidFill>
                <a:latin typeface="Arial Narrow" panose="020B0604020202020204" pitchFamily="34" charset="0"/>
              </a:rPr>
              <a:t>Огнетушители следует располагать на видных местах вблизи от выходов из помещений на высоте не более 1,5 метра.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3. Проверка огнетушителей проводится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1 раз в год</a:t>
            </a:r>
            <a:r>
              <a:rPr lang="ru-RU" altLang="ru-RU">
                <a:latin typeface="Arial Narrow" panose="020B0604020202020204" pitchFamily="34" charset="0"/>
              </a:rPr>
              <a:t>.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4. Перезарядка огнетушителей проводится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в плановом порядке 1 раз в 5 лет</a:t>
            </a:r>
            <a:r>
              <a:rPr lang="ru-RU" altLang="ru-RU">
                <a:latin typeface="Arial Narrow" panose="020B0604020202020204" pitchFamily="34" charset="0"/>
              </a:rPr>
              <a:t>,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внепланово</a:t>
            </a:r>
            <a:r>
              <a:rPr lang="ru-RU" altLang="ru-RU">
                <a:latin typeface="Arial Narrow" panose="020B0604020202020204" pitchFamily="34" charset="0"/>
              </a:rPr>
              <a:t> – после применения огнетушителя или в случае отклонения установленных параметров.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5. Здания,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не оборудованные внутренним противопожарным водопроводом</a:t>
            </a:r>
            <a:r>
              <a:rPr lang="ru-RU" altLang="ru-RU">
                <a:latin typeface="Arial Narrow" panose="020B0604020202020204" pitchFamily="34" charset="0"/>
              </a:rPr>
              <a:t>, а также территории предприятий (организаций),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не имеющие наружного противопожарного водопровода</a:t>
            </a:r>
            <a:r>
              <a:rPr lang="ru-RU" altLang="ru-RU">
                <a:latin typeface="Arial Narrow" panose="020B0604020202020204" pitchFamily="34" charset="0"/>
              </a:rPr>
              <a:t>, или наружные технологические установки этих предприятий (организаций),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удаленные на расстоянии более 100 метров</a:t>
            </a:r>
            <a:r>
              <a:rPr lang="ru-RU" altLang="ru-RU">
                <a:latin typeface="Arial Narrow" panose="020B0604020202020204" pitchFamily="34" charset="0"/>
              </a:rPr>
              <a:t> от источников наружного противопожарного водоснабжения,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должны оборудоваться пожарными щитами</a:t>
            </a:r>
            <a:r>
              <a:rPr lang="ru-RU" altLang="ru-RU">
                <a:latin typeface="Arial Narrow" panose="020B0604020202020204" pitchFamily="34" charset="0"/>
              </a:rPr>
              <a:t>. 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6. Бочки для хранения воды, устанавливаемые рядом с пожарным щитом, должны иметь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объем не менее 0,2 куб. метра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>
                <a:latin typeface="Arial Narrow" panose="020B0604020202020204" pitchFamily="34" charset="0"/>
              </a:rPr>
              <a:t>и комплектоваться ведрами.</a:t>
            </a:r>
          </a:p>
          <a:p>
            <a:pPr algn="just">
              <a:spcAft>
                <a:spcPct val="30000"/>
              </a:spcAft>
            </a:pPr>
            <a:r>
              <a:rPr lang="ru-RU" altLang="ru-RU">
                <a:latin typeface="Arial Narrow" panose="020B0604020202020204" pitchFamily="34" charset="0"/>
              </a:rPr>
              <a:t>7. Ящики для песка должны иметь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  <a:r>
              <a:rPr lang="ru-RU" altLang="ru-RU" b="1">
                <a:solidFill>
                  <a:srgbClr val="A50021"/>
                </a:solidFill>
                <a:latin typeface="Arial Narrow" panose="020B0604020202020204" pitchFamily="34" charset="0"/>
              </a:rPr>
              <a:t>объем 0,5 куб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. </a:t>
            </a:r>
            <a:r>
              <a:rPr lang="ru-RU" altLang="ru-RU">
                <a:latin typeface="Arial Narrow" panose="020B0604020202020204" pitchFamily="34" charset="0"/>
              </a:rPr>
              <a:t>метра и комплектоваться совковой лопатой. Конструкция ящика должна обеспечивать удобство извлечения песка и исключать попадание осадков.</a:t>
            </a:r>
            <a:r>
              <a:rPr lang="ru-RU" altLang="ru-RU">
                <a:solidFill>
                  <a:schemeClr val="accent2"/>
                </a:solidFill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07407B15-551D-8B43-53AB-665A86F2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A50021"/>
                </a:solidFill>
                <a:latin typeface="Tahoma" panose="020B0604030504040204" pitchFamily="34" charset="0"/>
              </a:rPr>
              <a:t>Требования по первичным средствам пожаротушения</a:t>
            </a:r>
            <a:r>
              <a:rPr lang="ru-RU" altLang="ru-RU" sz="2000">
                <a:solidFill>
                  <a:srgbClr val="A50021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ru-RU" altLang="ru-RU" sz="1600"/>
              <a:t>(ППРФ от 25 апреля 2012 г. N 390 «Правила противопожарного режима»)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64B00063-2BB5-D939-EDD3-B8493094DA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14375"/>
          </a:xfrm>
        </p:spPr>
        <p:txBody>
          <a:bodyPr anchorCtr="1"/>
          <a:lstStyle/>
          <a:p>
            <a:br>
              <a:rPr lang="ru-RU" altLang="ru-RU" sz="4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</a:t>
            </a:r>
            <a:b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A00FD7C6-3D73-10C0-55B9-7A333A50EE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1079500"/>
          </a:xfrm>
          <a:solidFill>
            <a:srgbClr val="FFFF99"/>
          </a:solidFill>
        </p:spPr>
        <p:txBody>
          <a:bodyPr/>
          <a:lstStyle/>
          <a:p>
            <a:pPr marL="0" indent="14288" algn="ctr">
              <a:lnSpc>
                <a:spcPct val="80000"/>
              </a:lnSpc>
              <a:buClr>
                <a:srgbClr val="0033CC"/>
              </a:buClr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Наиболее  распространенное  огнетушащее  средство.</a:t>
            </a:r>
          </a:p>
          <a:p>
            <a:pPr marL="0" indent="14288" algn="ctr">
              <a:lnSpc>
                <a:spcPct val="80000"/>
              </a:lnSpc>
              <a:buClr>
                <a:srgbClr val="0033CC"/>
              </a:buClr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Обладает  большим  охлаждающим  эффектом  при воздействии  на  горячие  твердые  и  жидкие  вещества.</a:t>
            </a:r>
          </a:p>
        </p:txBody>
      </p:sp>
      <p:sp>
        <p:nvSpPr>
          <p:cNvPr id="296964" name="Text Box 4">
            <a:extLst>
              <a:ext uri="{FF2B5EF4-FFF2-40B4-BE49-F238E27FC236}">
                <a16:creationId xmlns:a16="http://schemas.microsoft.com/office/drawing/2014/main" id="{8D796D35-191F-1EC6-926E-B50467E1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9138"/>
            <a:ext cx="7921625" cy="10763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FFFF99"/>
                </a:solidFill>
              </a:rPr>
              <a:t> </a:t>
            </a:r>
            <a:r>
              <a:rPr lang="ru-RU" altLang="ru-RU" sz="3200" b="1">
                <a:solidFill>
                  <a:srgbClr val="FFFF99"/>
                </a:solidFill>
              </a:rPr>
              <a:t>Нельзя  применять  воду  при  тушении</a:t>
            </a:r>
            <a:r>
              <a:rPr lang="ru-RU" altLang="ru-RU" sz="3200">
                <a:solidFill>
                  <a:srgbClr val="FFFF99"/>
                </a:solidFill>
              </a:rPr>
              <a:t>:</a:t>
            </a:r>
          </a:p>
        </p:txBody>
      </p:sp>
      <p:sp>
        <p:nvSpPr>
          <p:cNvPr id="296965" name="Text Box 5">
            <a:extLst>
              <a:ext uri="{FF2B5EF4-FFF2-40B4-BE49-F238E27FC236}">
                <a16:creationId xmlns:a16="http://schemas.microsoft.com/office/drawing/2014/main" id="{AA14867F-CF49-29E1-F51B-B31935D0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3416300" cy="1073150"/>
          </a:xfrm>
          <a:prstGeom prst="rect">
            <a:avLst/>
          </a:prstGeom>
          <a:gradFill rotWithShape="1">
            <a:gsLst>
              <a:gs pos="0">
                <a:srgbClr val="FFECFF"/>
              </a:gs>
              <a:gs pos="50000">
                <a:srgbClr val="FFCCFF"/>
              </a:gs>
              <a:gs pos="100000">
                <a:srgbClr val="FF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алюминия </a:t>
            </a:r>
          </a:p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металлического</a:t>
            </a:r>
          </a:p>
        </p:txBody>
      </p:sp>
      <p:sp>
        <p:nvSpPr>
          <p:cNvPr id="296966" name="Text Box 6">
            <a:extLst>
              <a:ext uri="{FF2B5EF4-FFF2-40B4-BE49-F238E27FC236}">
                <a16:creationId xmlns:a16="http://schemas.microsoft.com/office/drawing/2014/main" id="{619E1B6A-17A5-90CA-522E-470D35F7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13100"/>
            <a:ext cx="3643312" cy="10731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EFEF"/>
              </a:gs>
              <a:gs pos="100000">
                <a:srgbClr val="FFCCCC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щелочных </a:t>
            </a:r>
          </a:p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металлов</a:t>
            </a:r>
          </a:p>
        </p:txBody>
      </p:sp>
      <p:sp>
        <p:nvSpPr>
          <p:cNvPr id="296967" name="Text Box 7">
            <a:extLst>
              <a:ext uri="{FF2B5EF4-FFF2-40B4-BE49-F238E27FC236}">
                <a16:creationId xmlns:a16="http://schemas.microsoft.com/office/drawing/2014/main" id="{4A4FD055-0D3D-C537-2BE0-F731C4BE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416300" cy="7683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EFEF"/>
              </a:gs>
              <a:gs pos="100000">
                <a:srgbClr val="FFCCCC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кислот</a:t>
            </a:r>
          </a:p>
        </p:txBody>
      </p:sp>
      <p:sp>
        <p:nvSpPr>
          <p:cNvPr id="296968" name="Text Box 8">
            <a:extLst>
              <a:ext uri="{FF2B5EF4-FFF2-40B4-BE49-F238E27FC236}">
                <a16:creationId xmlns:a16="http://schemas.microsoft.com/office/drawing/2014/main" id="{1B481A99-825E-BFB3-1A9E-975F54BD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37063"/>
            <a:ext cx="3600450" cy="7683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EFE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горючих жидкостей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66E3D92-8F71-4A70-CCA2-82F9AD5D7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3384550" cy="10731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EFE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электроустановок под напряжением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6E6048A-4277-CFD7-6B50-EAF7C148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445125"/>
            <a:ext cx="3600450" cy="7683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EFEF"/>
              </a:gs>
              <a:gs pos="100000">
                <a:srgbClr val="FFCCCC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4000" tIns="226800" rIns="234000" bIns="22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карбидов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1F88618-CB65-65C4-235D-62DB356AE942}"/>
              </a:ext>
            </a:extLst>
          </p:cNvPr>
          <p:cNvSpPr>
            <a:spLocks/>
          </p:cNvSpPr>
          <p:nvPr/>
        </p:nvSpPr>
        <p:spPr bwMode="auto">
          <a:xfrm>
            <a:off x="0" y="908050"/>
            <a:ext cx="88931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b="1"/>
              <a:t>Трудовой кодекс Российской Федерации от 30 декабря 2001 г. № 197-ФЗ (ТК РФ)</a:t>
            </a:r>
          </a:p>
          <a:p>
            <a:pPr algn="ctr">
              <a:buFontTx/>
              <a:buNone/>
            </a:pPr>
            <a:r>
              <a:rPr lang="ru-RU" altLang="ru-RU" b="1"/>
              <a:t>РАЗДЕЛ 10. ОХРАНА ТРУДА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FE0284FE-DDDB-96ED-102B-796EF2D989EE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7493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/>
              <a:t>Нормативно-правовые документы в области охраны труда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BDE026C-51F2-7CEE-58C5-9BAE0FF7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660033"/>
                </a:solidFill>
              </a:rPr>
              <a:t>Статья 209</a:t>
            </a:r>
            <a:endParaRPr lang="ru-RU" altLang="ru-RU" sz="2400">
              <a:solidFill>
                <a:srgbClr val="660033"/>
              </a:solidFill>
            </a:endParaRPr>
          </a:p>
          <a:p>
            <a:pPr algn="just"/>
            <a:r>
              <a:rPr lang="ru-RU" altLang="ru-RU" sz="2400" b="1">
                <a:solidFill>
                  <a:srgbClr val="660033"/>
                </a:solidFill>
              </a:rPr>
              <a:t>Охрана труда - система сохранения жизни и здоровья работников в процессе трудовой деятельности, включающая в себя: 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rgbClr val="660033"/>
                </a:solidFill>
              </a:rPr>
              <a:t>   </a:t>
            </a:r>
            <a:r>
              <a:rPr lang="ru-RU" altLang="ru-RU" sz="2400" b="1">
                <a:solidFill>
                  <a:schemeClr val="accent2"/>
                </a:solidFill>
              </a:rPr>
              <a:t>правовые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   социально-экономические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   организационно-технические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   санитарно-гигиенические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   лечебно-профилактические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chemeClr val="accent2"/>
                </a:solidFill>
              </a:rPr>
              <a:t>   реабилитационные и иные мероприятия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238DAFB2-B6B2-9777-E409-64BA074B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A50021"/>
                </a:solidFill>
                <a:latin typeface="Arial Narrow" panose="020B0604020202020204" pitchFamily="34" charset="0"/>
              </a:rPr>
              <a:t>Основные правила при пользовании огнетушителями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CE73ADB-95C9-C329-1DB7-5BC780A8E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9144000" cy="835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/>
              <a:t>Для тушения пожара необходимо поднести огнетушитель на минимально возможное и безопасное (но не менее 1 метра) для тушения пожара расстояние, учитывая, что длина струи огнетушащего вещества составляет 3 м. 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5A40370A-092B-A5C6-C15C-74D91720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1888"/>
            <a:ext cx="9144000" cy="590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>
                <a:latin typeface="Arial Narrow" panose="020B0604020202020204" pitchFamily="34" charset="0"/>
              </a:rPr>
              <a:t>В случае применения порошкового огнетушителя в закрытом и малом по объему пространстве необходимо сразу же после прекращения тушения проветрить это помещение.</a:t>
            </a: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6F0E31E6-989D-EB6F-F778-8E1D2C35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5905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/>
              <a:t>Для тушения возгораний твердых веществ (класс А) не применяйте газовые огнетушители. Наиболее эффективны в данном случае порошковые.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E243676B-B80C-ADA2-86A4-BED08E5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9144000" cy="10795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/>
              <a:t>Для тушения электроустановок и электроприборов (класс Е) на начальном этапе возгорания наиболее эффективны газовые огнетушители. Особенно это важно если произошло локальное возгорание электрооборудования в жилых и офисных помещениях, а так же в салоне автомобиля т.к. применение этих огнетушителей не несет загрязнения.</a:t>
            </a:r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091C2ED6-1197-EB0D-900E-4666BBAA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9144000" cy="5905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/>
              <a:t>При работе с газовыми огнетушителями старайтесь максимально приблизится к очагу возгорания (но не ближе 1 метра). С увеличением расстояния их эффективность снижается.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EAA53C1B-BC2E-88F7-7F9B-D1DBD21B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8638"/>
            <a:ext cx="9144000" cy="8350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/>
              <a:t>Для тушения возгораний ЛВЖ (класс В) наиболее эффективны пенные огнетушители (ОХП, ОВП). Так же можно использовать порошковые. Газовые огнетушители могут привести к разбрызгиванию горящих жидкостей.</a:t>
            </a:r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9CF6B1D3-70C1-2C31-9653-F3872311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025"/>
            <a:ext cx="9144000" cy="835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1600">
                <a:latin typeface="Arial Narrow" panose="020B0604020202020204" pitchFamily="34" charset="0"/>
              </a:rPr>
              <a:t>Если вы решили принять меры по самостоятельному тушению пожара огнетушителями, по пути возьмите максимально доступное их количество и применяйте их один за другим до ликвидации горения. Расположение огнетушителей указано на Плане эвакуации при пожаре.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D161B6FD-9824-B1F3-DD14-742D1FB4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A50021"/>
                </a:solidFill>
                <a:latin typeface="Arial Narrow" panose="020B0604020202020204" pitchFamily="34" charset="0"/>
              </a:rPr>
              <a:t>Рекомендации при пользовании огнетушителями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7962CB5-20BF-55AE-C5E3-108103A41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40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Aft>
                <a:spcPct val="40000"/>
              </a:spcAft>
            </a:pPr>
            <a:r>
              <a:rPr lang="ru-RU" altLang="ru-RU" sz="1600"/>
              <a:t>1. </a:t>
            </a:r>
            <a:r>
              <a:rPr lang="ru-RU" altLang="ru-RU" sz="1600" b="1">
                <a:solidFill>
                  <a:srgbClr val="A50021"/>
                </a:solidFill>
              </a:rPr>
              <a:t>Начинайте тушение пожара с наветренной стороны</a:t>
            </a:r>
            <a:r>
              <a:rPr lang="ru-RU" altLang="ru-RU" sz="1600"/>
              <a:t>, чтобы пламя и продукты горения не сдувало на вас.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2. </a:t>
            </a:r>
            <a:r>
              <a:rPr lang="ru-RU" altLang="ru-RU" sz="1600" b="1">
                <a:solidFill>
                  <a:srgbClr val="A50021"/>
                </a:solidFill>
              </a:rPr>
              <a:t>Сначала направите раструб огнетушителя в сторону пожара</a:t>
            </a:r>
            <a:r>
              <a:rPr lang="ru-RU" altLang="ru-RU" sz="1600"/>
              <a:t>, а потом нажимайте рычаг. 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3. </a:t>
            </a:r>
            <a:r>
              <a:rPr lang="ru-RU" altLang="ru-RU" sz="1600" b="1">
                <a:solidFill>
                  <a:srgbClr val="A50021"/>
                </a:solidFill>
              </a:rPr>
              <a:t>Тушите пожар кратковременными нажатиями на рычаг</a:t>
            </a:r>
            <a:r>
              <a:rPr lang="ru-RU" altLang="ru-RU" sz="1600"/>
              <a:t>. Помните: время беспрерывной работы огнетушителя ОП - 2(з) - составляет 8 секунд, ОП - 6(з) - 13 секунд, ОП - 9(з) - 14 секунд, ОУ-1 – 4 сек, ОУ-2 – 6 сек., ОУ-4 – 8 сек.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4. </a:t>
            </a:r>
            <a:r>
              <a:rPr lang="ru-RU" altLang="ru-RU" sz="1600" b="1">
                <a:solidFill>
                  <a:srgbClr val="A50021"/>
                </a:solidFill>
              </a:rPr>
              <a:t>При тушении ровной поверхности</a:t>
            </a:r>
            <a:r>
              <a:rPr lang="ru-RU" altLang="ru-RU" sz="1600"/>
              <a:t> начинайте тушить с края возгорания двигаясь к центру.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5. </a:t>
            </a:r>
            <a:r>
              <a:rPr lang="ru-RU" altLang="ru-RU" sz="1600" b="1">
                <a:solidFill>
                  <a:srgbClr val="A50021"/>
                </a:solidFill>
              </a:rPr>
              <a:t>При тушении горящих жидкостей</a:t>
            </a:r>
            <a:r>
              <a:rPr lang="ru-RU" altLang="ru-RU" sz="1600"/>
              <a:t> начинайте тушить от края к центру по окружности или сверху – вниз, чтобы избежать дополнительного разбрызгивания горящей жидкости.. 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6. </a:t>
            </a:r>
            <a:r>
              <a:rPr lang="ru-RU" altLang="ru-RU" sz="1600" b="1">
                <a:solidFill>
                  <a:srgbClr val="A50021"/>
                </a:solidFill>
              </a:rPr>
              <a:t>При тушении вертикальных пожаров (стен)</a:t>
            </a:r>
            <a:r>
              <a:rPr lang="ru-RU" altLang="ru-RU" sz="1600"/>
              <a:t> тушить необходимо снизу вверх.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7. </a:t>
            </a:r>
            <a:r>
              <a:rPr lang="ru-RU" altLang="ru-RU" sz="1600" b="1">
                <a:solidFill>
                  <a:srgbClr val="A50021"/>
                </a:solidFill>
              </a:rPr>
              <a:t>При тушении газового факела</a:t>
            </a:r>
            <a:r>
              <a:rPr lang="ru-RU" altLang="ru-RU" sz="1600"/>
              <a:t> подрезайте струей огнетушащего вещества основание пламени, отсекайте факел.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8. </a:t>
            </a:r>
            <a:r>
              <a:rPr lang="ru-RU" altLang="ru-RU" sz="1600" b="1">
                <a:solidFill>
                  <a:srgbClr val="A50021"/>
                </a:solidFill>
              </a:rPr>
              <a:t>При тушении электрооборудования</a:t>
            </a:r>
            <a:r>
              <a:rPr lang="ru-RU" altLang="ru-RU" sz="1600"/>
              <a:t>, находящегося под напряжением, не приближайте огнетушитель к оборудованию ближе чем на метр. Если напряжение на оборудовании превышает 10 киловольт, обесточьте его.</a:t>
            </a:r>
          </a:p>
          <a:p>
            <a:pPr algn="just">
              <a:spcAft>
                <a:spcPct val="40000"/>
              </a:spcAft>
            </a:pPr>
            <a:r>
              <a:rPr lang="ru-RU" altLang="ru-RU" sz="1600"/>
              <a:t>9. </a:t>
            </a:r>
            <a:r>
              <a:rPr lang="ru-RU" altLang="ru-RU" sz="1600" b="1">
                <a:solidFill>
                  <a:srgbClr val="A50021"/>
                </a:solidFill>
              </a:rPr>
              <a:t>Если есть несколько людей с огнетушителями</a:t>
            </a:r>
            <a:r>
              <a:rPr lang="ru-RU" altLang="ru-RU" sz="1600"/>
              <a:t> - тушите пожар вместе, применяйте все огнетушители сразу.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FA7FE07A-F6BF-4561-44EB-7144EEAC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/>
            <a:r>
              <a:rPr lang="ru-RU" altLang="ru-RU" sz="1600">
                <a:solidFill>
                  <a:srgbClr val="FFFF99"/>
                </a:solidFill>
              </a:rPr>
              <a:t>Помните, первичные средства применяются только на начальном этапе пожара. </a:t>
            </a:r>
          </a:p>
          <a:p>
            <a:pPr algn="ctr"/>
            <a:r>
              <a:rPr lang="ru-RU" altLang="ru-RU" sz="1600">
                <a:solidFill>
                  <a:srgbClr val="FFFF99"/>
                </a:solidFill>
              </a:rPr>
              <a:t>Если пожар набрал силу не пытайтесь потушить его, срочно эвакуируйтесь в безопасную зону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9C9A2E-02D1-1ECC-642B-0EB1329C7A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11525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altLang="ru-RU" sz="2000"/>
              <a:t>.</a:t>
            </a:r>
            <a:endParaRPr lang="ru-RU" altLang="ru-RU" sz="2000" b="1" i="1"/>
          </a:p>
          <a:p>
            <a:pPr marL="0" indent="0"/>
            <a:endParaRPr lang="ru-RU" alt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BA960FE2-0CF5-F359-82BF-002AE3E4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9144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D0D0D"/>
                </a:solidFill>
              </a:rPr>
              <a:t>Действия работников при обнаружении задымления и возгорания, а также по сигналам оповещения о пожаре</a:t>
            </a:r>
            <a:endParaRPr lang="ru-RU" altLang="ru-RU" sz="2400" i="1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F2EDBA-619A-8CB8-32FA-0F6A02FC78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5159375"/>
          </a:xfrm>
        </p:spPr>
        <p:txBody>
          <a:bodyPr>
            <a:spAutoFit/>
          </a:bodyPr>
          <a:lstStyle/>
          <a:p>
            <a:pPr marL="228600" indent="0" algn="just">
              <a:spcBef>
                <a:spcPts val="1800"/>
              </a:spcBef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Любой инцидент (пожар, теракт, авария и т.д.) на объектах, в том числе с массовым пребыванием людей, зачастую сопровождается паникой. </a:t>
            </a:r>
          </a:p>
          <a:p>
            <a:pPr marL="228600" indent="0" algn="just">
              <a:spcBef>
                <a:spcPts val="1800"/>
              </a:spcBef>
              <a:buFontTx/>
              <a:buNone/>
            </a:pPr>
            <a:r>
              <a:rPr lang="ru-RU" altLang="ru-RU" sz="2400" b="1">
                <a:cs typeface="Calibri" panose="020F0502020204030204" pitchFamily="34" charset="0"/>
              </a:rPr>
              <a:t>У многих в темноте, в дыму и при пожаре  срабатывает не здравый смысл, а инстинкт самосохранения, возникает паника, что приводит к давке.</a:t>
            </a:r>
          </a:p>
          <a:p>
            <a:pPr marL="228600" indent="0" algn="just">
              <a:spcBef>
                <a:spcPts val="1800"/>
              </a:spcBef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cs typeface="Calibri" panose="020F0502020204030204" pitchFamily="34" charset="0"/>
              </a:rPr>
              <a:t>  </a:t>
            </a:r>
            <a:r>
              <a:rPr lang="ru-RU" altLang="ru-RU" sz="2400" b="1">
                <a:cs typeface="Calibri" panose="020F0502020204030204" pitchFamily="34" charset="0"/>
              </a:rPr>
              <a:t>Панические реакции появляются в основном либо в форме</a:t>
            </a:r>
            <a:r>
              <a:rPr lang="ru-RU" altLang="ru-RU" sz="2400" b="1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ru-RU" altLang="ru-RU" sz="2400" b="1">
                <a:solidFill>
                  <a:srgbClr val="CC0000"/>
                </a:solidFill>
                <a:cs typeface="Calibri" panose="020F0502020204030204" pitchFamily="34" charset="0"/>
              </a:rPr>
              <a:t>оцепенения</a:t>
            </a:r>
            <a:r>
              <a:rPr lang="ru-RU" altLang="ru-RU" sz="2400" b="1">
                <a:solidFill>
                  <a:schemeClr val="accent2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400" b="1">
                <a:cs typeface="Calibri" panose="020F0502020204030204" pitchFamily="34" charset="0"/>
              </a:rPr>
              <a:t>либо</a:t>
            </a:r>
            <a:r>
              <a:rPr lang="ru-RU" altLang="ru-RU" sz="2400" b="1">
                <a:solidFill>
                  <a:schemeClr val="accent2"/>
                </a:solidFill>
                <a:cs typeface="Calibri" panose="020F0502020204030204" pitchFamily="34" charset="0"/>
              </a:rPr>
              <a:t> – </a:t>
            </a:r>
            <a:r>
              <a:rPr lang="ru-RU" altLang="ru-RU" sz="2400" b="1">
                <a:solidFill>
                  <a:srgbClr val="CC0000"/>
                </a:solidFill>
                <a:cs typeface="Calibri" panose="020F0502020204030204" pitchFamily="34" charset="0"/>
              </a:rPr>
              <a:t>панического бега</a:t>
            </a:r>
            <a:r>
              <a:rPr lang="ru-RU" altLang="ru-RU" sz="2400" b="1">
                <a:solidFill>
                  <a:schemeClr val="accent2"/>
                </a:solidFill>
                <a:cs typeface="Calibri" panose="020F0502020204030204" pitchFamily="34" charset="0"/>
              </a:rPr>
              <a:t>.</a:t>
            </a:r>
          </a:p>
          <a:p>
            <a:pPr marL="228600" indent="0" algn="just">
              <a:spcBef>
                <a:spcPts val="180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  <a:cs typeface="Calibri" panose="020F0502020204030204" pitchFamily="34" charset="0"/>
              </a:rPr>
              <a:t>   </a:t>
            </a:r>
            <a:r>
              <a:rPr lang="ru-RU" altLang="ru-RU" sz="2400">
                <a:cs typeface="Calibri" panose="020F0502020204030204" pitchFamily="34" charset="0"/>
              </a:rPr>
              <a:t>Паническое состояние людей, при отсутствии руководства ими в период эвакуации, может привести к образованию людских пробок на путях эвакуации, взаимному травмированию и даже игнорированию свободных и запасных выходов.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FEF0AE-E7C8-F465-53C9-9351959A83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1038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2400" b="1">
                <a:solidFill>
                  <a:schemeClr val="tx1"/>
                </a:solidFill>
              </a:rPr>
              <a:t>Психофизические особенности поведения человека при пожаре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22C9DD-F7F8-782E-431A-64EB2DC88C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23925"/>
            <a:ext cx="9144000" cy="5934075"/>
          </a:xfrm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При возникновении пожара на одном из нижних этажей уже </a:t>
            </a:r>
            <a:r>
              <a:rPr lang="ru-RU" altLang="ru-RU" sz="2400" b="1">
                <a:cs typeface="Calibri" panose="020F0502020204030204" pitchFamily="34" charset="0"/>
              </a:rPr>
              <a:t>через 5 - 6 минут </a:t>
            </a:r>
            <a:r>
              <a:rPr lang="ru-RU" altLang="ru-RU" sz="2400">
                <a:cs typeface="Calibri" panose="020F0502020204030204" pitchFamily="34" charset="0"/>
              </a:rPr>
              <a:t>задымление распространяется по всей высоте лестничной клетки.</a:t>
            </a:r>
          </a:p>
          <a:p>
            <a:pPr marL="0" indent="0" algn="just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Установлено, что уже </a:t>
            </a:r>
            <a:r>
              <a:rPr lang="ru-RU" altLang="ru-RU" sz="2400" b="1">
                <a:cs typeface="Calibri" panose="020F0502020204030204" pitchFamily="34" charset="0"/>
              </a:rPr>
              <a:t>на 5-й минуте от начала пожара </a:t>
            </a:r>
            <a:r>
              <a:rPr lang="ru-RU" altLang="ru-RU" sz="2400">
                <a:cs typeface="Calibri" panose="020F0502020204030204" pitchFamily="34" charset="0"/>
              </a:rPr>
              <a:t>температура воздуха в лестничной клетке, примыкающей к месту пожара, достигает 120 - 140 °C.</a:t>
            </a:r>
          </a:p>
          <a:p>
            <a:pPr marL="0" indent="0" algn="just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По высоте лестничной клетки в пределах двух - трех этажей от того уровня, где возник пожар, </a:t>
            </a:r>
            <a:r>
              <a:rPr lang="ru-RU" altLang="ru-RU" sz="2400" b="1">
                <a:cs typeface="Calibri" panose="020F0502020204030204" pitchFamily="34" charset="0"/>
              </a:rPr>
              <a:t>создается как бы тепловая подушка с температурой 100 - 150 °C.</a:t>
            </a:r>
          </a:p>
          <a:p>
            <a:pPr marL="0" indent="0" algn="just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Вредные продукты горения выделяются при пожаре очень быстро, для оценки ситуации и для спасения </a:t>
            </a:r>
            <a:r>
              <a:rPr lang="ru-RU" altLang="ru-RU" sz="2400" b="1">
                <a:cs typeface="Calibri" panose="020F0502020204030204" pitchFamily="34" charset="0"/>
              </a:rPr>
              <a:t>Вы имеете очень мало времени (иногда всего 5 - 7 минут)</a:t>
            </a:r>
          </a:p>
          <a:p>
            <a:pPr marL="0" indent="0" algn="just">
              <a:spcBef>
                <a:spcPct val="0"/>
              </a:spcBef>
            </a:pPr>
            <a:endParaRPr lang="ru-RU" altLang="ru-RU" sz="2400"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ru-RU" sz="240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88AE0B-D336-0648-CF56-CD328A580A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6038"/>
            <a:ext cx="9144000" cy="946151"/>
          </a:xfrm>
          <a:solidFill>
            <a:srgbClr val="FFCC99"/>
          </a:solidFill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tx1"/>
                </a:solidFill>
              </a:rPr>
              <a:t>Психофизические особенности поведения человека при пожаре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9869230-7900-DA60-3971-2A6A8B32C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052513"/>
            <a:ext cx="4284662" cy="5578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0033CC"/>
                </a:solidFill>
              </a:rPr>
              <a:t>При обнаружении пожара или признаков горения в здании, помещении (задымление, запах гари, повышение температуры воздуха и др.) необходимо:</a:t>
            </a:r>
          </a:p>
          <a:p>
            <a:endParaRPr lang="ru-RU" altLang="ru-RU" sz="2000" b="1">
              <a:solidFill>
                <a:srgbClr val="0033CC"/>
              </a:solidFill>
            </a:endParaRPr>
          </a:p>
          <a:p>
            <a:r>
              <a:rPr lang="ru-RU" altLang="ru-RU" sz="2000"/>
              <a:t>1. Немедленно сообщить об этом по единому </a:t>
            </a:r>
            <a:r>
              <a:rPr lang="ru-RU" altLang="ru-RU" sz="2000" b="1"/>
              <a:t>телефону службы спасения «112» или в пожарную охрану «101»,</a:t>
            </a:r>
            <a:r>
              <a:rPr lang="ru-RU" altLang="ru-RU" sz="2000"/>
              <a:t> при этом:</a:t>
            </a:r>
          </a:p>
          <a:p>
            <a:r>
              <a:rPr lang="ru-RU" altLang="ru-RU" sz="2000"/>
              <a:t>- необходимо назвать точный адрес объекта </a:t>
            </a:r>
          </a:p>
          <a:p>
            <a:r>
              <a:rPr lang="ru-RU" altLang="ru-RU" sz="2000"/>
              <a:t>- место возникновения пожара </a:t>
            </a:r>
          </a:p>
          <a:p>
            <a:pPr>
              <a:buFontTx/>
              <a:buChar char="-"/>
            </a:pPr>
            <a:r>
              <a:rPr lang="ru-RU" altLang="ru-RU" sz="2000"/>
              <a:t>сообщить свою фамилию</a:t>
            </a:r>
          </a:p>
          <a:p>
            <a:pPr>
              <a:buFontTx/>
              <a:buChar char="-"/>
            </a:pPr>
            <a:endParaRPr lang="ru-RU" altLang="ru-RU" sz="2000"/>
          </a:p>
          <a:p>
            <a:r>
              <a:rPr lang="ru-RU" altLang="ru-RU" sz="2000"/>
              <a:t>2. Принять посильные меры по эвакуации людей и тушению пожара.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AAB332AB-DAAE-3A1A-287B-7F82EFFA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ahoma" panose="020B0604030504040204" pitchFamily="34" charset="0"/>
              </a:rPr>
              <a:t>Первоочередные действия при обнаружении пожара</a:t>
            </a:r>
            <a:r>
              <a:rPr lang="ru-RU" altLang="ru-RU" sz="2000"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b="1"/>
              <a:t>(Постановление Правительства РФ от 25 апреля 2012 г. N 390 «О противопожарном режиме»</a:t>
            </a:r>
            <a:r>
              <a:rPr lang="ru-RU" altLang="ru-RU" sz="1600"/>
              <a:t> </a:t>
            </a:r>
            <a:r>
              <a:rPr lang="ru-RU" altLang="ru-RU" sz="1600" b="1"/>
              <a:t>Статья 71)</a:t>
            </a:r>
          </a:p>
        </p:txBody>
      </p:sp>
      <p:pic>
        <p:nvPicPr>
          <p:cNvPr id="6451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7FB920D-8294-13D9-AEE1-FBCBB4C7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859338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ÐÐ°ÑÑÐ¸Ð½ÐºÐ¸ Ð¿Ð¾ Ð·Ð°Ð¿ÑÐ¾ÑÑ Ð·Ð²Ð¾Ð½Ð¸ÑÑ Ð¾ Ð¿Ð¾Ð¶Ð°ÑÐµ">
            <a:extLst>
              <a:ext uri="{FF2B5EF4-FFF2-40B4-BE49-F238E27FC236}">
                <a16:creationId xmlns:a16="http://schemas.microsoft.com/office/drawing/2014/main" id="{13906137-2CE9-C6D7-C408-B6FCA661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1388"/>
            <a:ext cx="4211638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BAB4235-6474-4C4C-B3A8-4F97A5835A3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9144000" cy="579438"/>
          </a:xfrm>
        </p:spPr>
        <p:txBody>
          <a:bodyPr>
            <a:spAutoFit/>
          </a:bodyPr>
          <a:lstStyle/>
          <a:p>
            <a:r>
              <a:rPr lang="ru-RU" altLang="ru-RU" sz="3400" b="1">
                <a:solidFill>
                  <a:srgbClr val="FF0000"/>
                </a:solidFill>
              </a:rPr>
              <a:t>Что не следует делать  при пожаре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4C233E1-3358-522B-9C4C-B8B53AFD898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96975"/>
            <a:ext cx="9144000" cy="4962525"/>
          </a:xfrm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</a:extLst>
        </p:spPr>
        <p:txBody>
          <a:bodyPr/>
          <a:lstStyle/>
          <a:p>
            <a:pPr marL="609600" indent="-609600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Переоценивать свои силы и возможности и рисковать своей жизнью, спасая имущество. </a:t>
            </a:r>
          </a:p>
          <a:p>
            <a:pPr marL="609600" indent="-609600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Заниматься тушением огня, не вызвав предварительно пожарных. </a:t>
            </a:r>
          </a:p>
          <a:p>
            <a:pPr marL="609600" indent="-609600" algn="just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Пользоваться лифтом. </a:t>
            </a:r>
          </a:p>
          <a:p>
            <a:pPr marL="609600" indent="-609600" algn="just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Поддаваться панике. </a:t>
            </a:r>
          </a:p>
          <a:p>
            <a:pPr marL="609600" indent="-609600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Тушить водой электроприборы, находящиеся под напряжением. </a:t>
            </a:r>
          </a:p>
          <a:p>
            <a:pPr marL="609600" indent="-609600">
              <a:spcBef>
                <a:spcPts val="18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altLang="ru-RU" sz="2400" b="1"/>
              <a:t>Пытаться выйти через задымленную лестничную клетку (влажная ткань не защищает от угарного газа).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. 3">
            <a:extLst>
              <a:ext uri="{FF2B5EF4-FFF2-40B4-BE49-F238E27FC236}">
                <a16:creationId xmlns:a16="http://schemas.microsoft.com/office/drawing/2014/main" id="{D653F3BE-2EF4-B65D-C57F-D3ECB2BA3D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288"/>
            <a:ext cx="9144000" cy="549276"/>
          </a:xfrm>
          <a:solidFill>
            <a:srgbClr val="FFCC99"/>
          </a:solidFill>
        </p:spPr>
        <p:txBody>
          <a:bodyPr>
            <a:spAutoFit/>
          </a:bodyPr>
          <a:lstStyle/>
          <a:p>
            <a:r>
              <a:rPr lang="ru-RU" altLang="ru-RU" sz="3000" b="1">
                <a:solidFill>
                  <a:schemeClr val="accent2"/>
                </a:solidFill>
              </a:rPr>
              <a:t>Что делать при пожаре в здании:</a:t>
            </a:r>
          </a:p>
        </p:txBody>
      </p:sp>
      <p:sp>
        <p:nvSpPr>
          <p:cNvPr id="68611" name="Прямоуг. 4">
            <a:extLst>
              <a:ext uri="{FF2B5EF4-FFF2-40B4-BE49-F238E27FC236}">
                <a16:creationId xmlns:a16="http://schemas.microsoft.com/office/drawing/2014/main" id="{0EEA508F-05DF-1BED-7460-F91C54309CC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6613"/>
            <a:ext cx="9144000" cy="5969000"/>
          </a:xfrm>
        </p:spPr>
        <p:txBody>
          <a:bodyPr>
            <a:spAutoFit/>
          </a:bodyPr>
          <a:lstStyle/>
          <a:p>
            <a:pPr marL="0" indent="1588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1. При возникновении пожара: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Оцените обстановку, убедитесь в наличии опасности, определите, откуда она исходит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Сообщите в пожарную охрану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Идите в сторону, противоположную пожару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Двигайтесь в сторону не задымлённой лестничной клетки или выходу</a:t>
            </a:r>
          </a:p>
          <a:p>
            <a:pPr marL="0" indent="1588"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CC0000"/>
                </a:solidFill>
              </a:rPr>
              <a:t>2. </a:t>
            </a:r>
            <a:r>
              <a:rPr lang="ru-RU" altLang="ru-RU" sz="2400" b="1">
                <a:solidFill>
                  <a:srgbClr val="CC0000"/>
                </a:solidFill>
              </a:rPr>
              <a:t>Решив спасаться через задымлённый коридор: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При движении накройтесь мокрой плотной тканью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Дышите через носовой платок, одежду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Двигайтесь к выходу пригнувшись или ползком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При движении держитесь за стены</a:t>
            </a:r>
          </a:p>
          <a:p>
            <a:pPr marL="0" indent="1588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3. На вас надвигается огненный вал: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Не мешкая, падайте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Закройте голову тканью, одеждой</a:t>
            </a:r>
          </a:p>
          <a:p>
            <a:pPr marL="180975" lvl="1" indent="442913" algn="just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000" b="1"/>
              <a:t>Не дышите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ÑÐ²ÐµÑÑÑÐ²ÐµÐ½Ð½Ð¾ÑÑÑ Ð·Ð° ÐÐ Ð½Ð° Ð¿ÑÐµÐ´Ð¿ÑÐ¸ÑÑÐ¸Ð¸ Ð½ÐµÑÐµÑ ÑÑÐºÐ¾Ð²Ð¾Ð´Ð¸ÑÐµÐ»Ñ">
            <a:extLst>
              <a:ext uri="{FF2B5EF4-FFF2-40B4-BE49-F238E27FC236}">
                <a16:creationId xmlns:a16="http://schemas.microsoft.com/office/drawing/2014/main" id="{E3E4327E-1B6D-BFB8-5231-62D32D38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BFAC435-2286-2F53-308D-33101FD7311D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Основные понятия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212138C-B88E-4B98-0CE5-BE5F974F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1038"/>
            <a:ext cx="9144000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ru-RU" altLang="ru-RU" sz="2400" b="1">
                <a:solidFill>
                  <a:srgbClr val="660033"/>
                </a:solidFill>
              </a:rPr>
              <a:t>Техника безопасности - раздел охраны труда, в котором изучаются опасные производственные факторы и рассматриваются методы защиты от них</a:t>
            </a:r>
            <a:r>
              <a:rPr lang="ru-RU" altLang="ru-RU" sz="2400">
                <a:solidFill>
                  <a:srgbClr val="660033"/>
                </a:solidFill>
              </a:rPr>
              <a:t>.</a:t>
            </a:r>
          </a:p>
          <a:p>
            <a:pPr>
              <a:spcAft>
                <a:spcPct val="50000"/>
              </a:spcAft>
            </a:pPr>
            <a:endParaRPr lang="ru-RU" altLang="ru-RU" sz="2400" b="1">
              <a:solidFill>
                <a:srgbClr val="660033"/>
              </a:solidFill>
            </a:endParaRPr>
          </a:p>
          <a:p>
            <a:pPr>
              <a:spcAft>
                <a:spcPct val="50000"/>
              </a:spcAft>
            </a:pPr>
            <a:r>
              <a:rPr lang="ru-RU" altLang="ru-RU" sz="2400" b="1">
                <a:solidFill>
                  <a:srgbClr val="A50021"/>
                </a:solidFill>
              </a:rPr>
              <a:t>К защитным мерам от имеющих место на производстве опасных для здоровья факторов относятся:</a:t>
            </a:r>
            <a:endParaRPr lang="ru-RU" altLang="ru-RU" sz="2400">
              <a:solidFill>
                <a:srgbClr val="A50021"/>
              </a:solidFill>
            </a:endParaRPr>
          </a:p>
          <a:p>
            <a:pPr>
              <a:spcAft>
                <a:spcPct val="50000"/>
              </a:spcAft>
            </a:pPr>
            <a:r>
              <a:rPr lang="ru-RU" altLang="ru-RU" sz="2000" b="1">
                <a:solidFill>
                  <a:srgbClr val="D62900"/>
                </a:solidFill>
              </a:rPr>
              <a:t>- защита от механических опасностей;</a:t>
            </a:r>
          </a:p>
          <a:p>
            <a:pPr>
              <a:spcAft>
                <a:spcPct val="50000"/>
              </a:spcAft>
            </a:pPr>
            <a:r>
              <a:rPr lang="ru-RU" altLang="ru-RU" sz="2000" b="1">
                <a:solidFill>
                  <a:srgbClr val="D62900"/>
                </a:solidFill>
              </a:rPr>
              <a:t>- электробезопасность;</a:t>
            </a:r>
          </a:p>
          <a:p>
            <a:pPr>
              <a:spcAft>
                <a:spcPct val="50000"/>
              </a:spcAft>
            </a:pPr>
            <a:r>
              <a:rPr lang="ru-RU" altLang="ru-RU" sz="2000" b="1"/>
              <a:t>- безопасность эксплуатации сосудов, работающих под давлением;</a:t>
            </a:r>
          </a:p>
          <a:p>
            <a:pPr>
              <a:spcAft>
                <a:spcPct val="50000"/>
              </a:spcAft>
            </a:pPr>
            <a:r>
              <a:rPr lang="ru-RU" altLang="ru-RU" sz="2000" b="1"/>
              <a:t>- безопасность эксплуатации газового хозяйства;</a:t>
            </a:r>
          </a:p>
          <a:p>
            <a:pPr>
              <a:spcAft>
                <a:spcPct val="50000"/>
              </a:spcAft>
            </a:pPr>
            <a:r>
              <a:rPr lang="ru-RU" altLang="ru-RU" sz="2000" b="1"/>
              <a:t>- безопасность эксплуатации подъемно-транспортного оборудования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E77B74-E2D8-56B1-EBB6-F5B47DD9811B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Электробезопасность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A406F6-D847-8B60-65F0-676E9268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149350"/>
            <a:ext cx="50768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D62900"/>
                </a:solidFill>
              </a:rPr>
              <a:t>Электробезопасность</a:t>
            </a:r>
            <a:r>
              <a:rPr lang="ru-RU" altLang="ru-RU" sz="2000" b="1"/>
              <a:t> - это система организационных и технических мероприятий и средств, обеспечивающих защиту людей от вредного и опасного воздействия электрического тока.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745CAE1C-7985-6C40-C84F-5B325973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4900"/>
            <a:ext cx="9144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    </a:t>
            </a:r>
            <a:r>
              <a:rPr lang="ru-RU" altLang="ru-RU" sz="2000" b="1">
                <a:solidFill>
                  <a:srgbClr val="D62900"/>
                </a:solidFill>
              </a:rPr>
              <a:t>Для обеспечения электробезопасности применяют отдельно или в сочетании следующие технические способы и средства защиты:</a:t>
            </a:r>
          </a:p>
          <a:p>
            <a:endParaRPr lang="ru-RU" altLang="ru-RU" sz="1000">
              <a:solidFill>
                <a:srgbClr val="660033"/>
              </a:solidFill>
            </a:endParaRPr>
          </a:p>
          <a:p>
            <a:r>
              <a:rPr lang="ru-RU" altLang="ru-RU"/>
              <a:t>    </a:t>
            </a:r>
            <a:r>
              <a:rPr lang="ru-RU" altLang="ru-RU" sz="2000"/>
              <a:t>- недоступность токоведущих частей, находящихся под напряжением;</a:t>
            </a:r>
          </a:p>
          <a:p>
            <a:r>
              <a:rPr lang="ru-RU" altLang="ru-RU" sz="2000"/>
              <a:t>    - электрическое разделение сети;</a:t>
            </a:r>
          </a:p>
          <a:p>
            <a:r>
              <a:rPr lang="ru-RU" altLang="ru-RU" sz="2000"/>
              <a:t>    - малые напряжения;</a:t>
            </a:r>
          </a:p>
          <a:p>
            <a:r>
              <a:rPr lang="ru-RU" altLang="ru-RU" sz="2000"/>
              <a:t>    - двойную изоляцию;</a:t>
            </a:r>
          </a:p>
          <a:p>
            <a:r>
              <a:rPr lang="ru-RU" altLang="ru-RU" sz="2000"/>
              <a:t>    - защитное заземление и зануление;</a:t>
            </a:r>
          </a:p>
          <a:p>
            <a:r>
              <a:rPr lang="ru-RU" altLang="ru-RU" sz="2000"/>
              <a:t>    - защитное отключение </a:t>
            </a:r>
          </a:p>
        </p:txBody>
      </p:sp>
      <p:pic>
        <p:nvPicPr>
          <p:cNvPr id="18439" name="Picture 7" descr="ÐÐ°ÑÑÐ¸Ð½ÐºÐ¸ Ð¿Ð¾ Ð·Ð°Ð¿ÑÐ¾ÑÑ ÐÐ¾ÑÐ°Ð¶ÐµÐ½Ð¸Ðµ ÑÐ»ÐµÐºÑÑÐ¾ÑÐ¾ÐºÐ¾Ð¼">
            <a:extLst>
              <a:ext uri="{FF2B5EF4-FFF2-40B4-BE49-F238E27FC236}">
                <a16:creationId xmlns:a16="http://schemas.microsoft.com/office/drawing/2014/main" id="{EB2715E3-40CD-1982-6839-B25460FA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06717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DAC31DC-9DE9-4565-90BA-0874995798C0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Основные правила электробезопасности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82D0F4-DE5B-7EEC-B7F2-F51C5A8B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8783638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первое</a:t>
            </a:r>
            <a:r>
              <a:rPr lang="ru-RU" altLang="ru-RU" sz="2000"/>
              <a:t> запрещается использовать электроприборы, если у них повреждена изоляция провода или изоляция вовсе отсутствует. </a:t>
            </a:r>
          </a:p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второе</a:t>
            </a:r>
            <a:r>
              <a:rPr lang="ru-RU" altLang="ru-RU" sz="2000"/>
              <a:t>: исключается работа с прибором, у которого открыт корпус или снят кожух.</a:t>
            </a:r>
          </a:p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третье</a:t>
            </a:r>
            <a:r>
              <a:rPr lang="ru-RU" altLang="ru-RU" sz="2000"/>
              <a:t>: запрещается снимать предохранители на приборах, которые включены в сеть.</a:t>
            </a:r>
            <a:endParaRPr lang="ru-RU" altLang="ru-RU" sz="2000" b="1"/>
          </a:p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четвертое</a:t>
            </a:r>
            <a:r>
              <a:rPr lang="ru-RU" altLang="ru-RU" sz="2000"/>
              <a:t>: запрещается подходить </a:t>
            </a:r>
            <a:r>
              <a:rPr lang="ru-RU" altLang="ru-RU" sz="2000" b="1">
                <a:solidFill>
                  <a:srgbClr val="A50021"/>
                </a:solidFill>
              </a:rPr>
              <a:t>ближе чем на 8 метров</a:t>
            </a:r>
            <a:r>
              <a:rPr lang="ru-RU" altLang="ru-RU" sz="2000"/>
              <a:t> к оборванным проводам, лежащим на земле!</a:t>
            </a:r>
            <a:endParaRPr lang="ru-RU" altLang="ru-RU" sz="2000" b="1"/>
          </a:p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пятое</a:t>
            </a:r>
            <a:r>
              <a:rPr lang="ru-RU" altLang="ru-RU" sz="2000"/>
              <a:t>: во время грозы запрещается прятаться под высокими деревьями, кататься на велосипеде или купаться в водоеме.</a:t>
            </a:r>
            <a:endParaRPr lang="ru-RU" altLang="ru-RU" sz="2000" b="1"/>
          </a:p>
          <a:p>
            <a:pPr>
              <a:spcAft>
                <a:spcPct val="90000"/>
              </a:spcAft>
            </a:pPr>
            <a:r>
              <a:rPr lang="ru-RU" altLang="ru-RU" sz="2000" b="1">
                <a:solidFill>
                  <a:srgbClr val="A50021"/>
                </a:solidFill>
              </a:rPr>
              <a:t>Правило шестое</a:t>
            </a:r>
            <a:r>
              <a:rPr lang="ru-RU" altLang="ru-RU" sz="2000"/>
              <a:t>: для того чтобы помочь человеку, который попал под воздействие электрического тока, </a:t>
            </a:r>
            <a:r>
              <a:rPr lang="ru-RU" altLang="ru-RU" sz="2000" b="1">
                <a:solidFill>
                  <a:srgbClr val="A50021"/>
                </a:solidFill>
              </a:rPr>
              <a:t>необходимо отключить источник питания</a:t>
            </a:r>
            <a:r>
              <a:rPr lang="ru-RU" altLang="ru-RU" sz="2000"/>
              <a:t> и только после этого оказывать первую медицинскую помощь.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B9CE642-BA42-85CD-A777-FA1189434AC9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Категории персонала по электробезопасности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35205F-EA87-E94D-E740-2CCF70FAC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91440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40000"/>
              </a:spcBef>
            </a:pPr>
            <a:r>
              <a:rPr lang="ru-RU" altLang="ru-RU" b="1"/>
              <a:t>На предприятии могут быть следующие категории персонала по электробезопасности: </a:t>
            </a:r>
          </a:p>
          <a:p>
            <a:pPr algn="just">
              <a:spcBef>
                <a:spcPct val="40000"/>
              </a:spcBef>
            </a:pPr>
            <a:r>
              <a:rPr lang="ru-RU" altLang="ru-RU" b="1">
                <a:solidFill>
                  <a:srgbClr val="FF0000"/>
                </a:solidFill>
              </a:rPr>
              <a:t>Неэлектрический</a:t>
            </a:r>
            <a:r>
              <a:rPr lang="ru-RU" altLang="ru-RU"/>
              <a:t> - это персонал непосредственно не эксплуатирующий электроустановки, но который в ходе выполнения своих должностных обязанностей сталкивается с электрическим током. </a:t>
            </a:r>
            <a:r>
              <a:rPr lang="ru-RU" altLang="ru-RU" b="1">
                <a:solidFill>
                  <a:srgbClr val="FF0000"/>
                </a:solidFill>
              </a:rPr>
              <a:t>Должен иметь </a:t>
            </a:r>
            <a:r>
              <a:rPr lang="en-US" altLang="ru-RU" b="1">
                <a:solidFill>
                  <a:srgbClr val="FF0000"/>
                </a:solidFill>
              </a:rPr>
              <a:t>I-II</a:t>
            </a:r>
            <a:r>
              <a:rPr lang="ru-RU" altLang="ru-RU" b="1">
                <a:solidFill>
                  <a:srgbClr val="FF0000"/>
                </a:solidFill>
              </a:rPr>
              <a:t> группы по электробезопасности.</a:t>
            </a:r>
          </a:p>
          <a:p>
            <a:pPr algn="just">
              <a:spcBef>
                <a:spcPct val="40000"/>
              </a:spcBef>
            </a:pPr>
            <a:r>
              <a:rPr lang="ru-RU" altLang="ru-RU" b="1">
                <a:solidFill>
                  <a:srgbClr val="FF0000"/>
                </a:solidFill>
              </a:rPr>
              <a:t>Электротехнологический</a:t>
            </a:r>
            <a:r>
              <a:rPr lang="ru-RU" altLang="ru-RU"/>
              <a:t> персонал – это категория электротехнического персонала, обслуживающая электротехнологическое оборудование. (производственные установки, основной составляющей в технологии работ на которых является электрическая энергия). </a:t>
            </a:r>
            <a:r>
              <a:rPr lang="ru-RU" altLang="ru-RU" b="1">
                <a:solidFill>
                  <a:srgbClr val="FF0000"/>
                </a:solidFill>
              </a:rPr>
              <a:t>Должен иметь </a:t>
            </a:r>
            <a:r>
              <a:rPr lang="en-US" altLang="ru-RU" b="1">
                <a:solidFill>
                  <a:srgbClr val="FF0000"/>
                </a:solidFill>
              </a:rPr>
              <a:t>III</a:t>
            </a:r>
            <a:r>
              <a:rPr lang="ru-RU" altLang="ru-RU" b="1">
                <a:solidFill>
                  <a:srgbClr val="FF0000"/>
                </a:solidFill>
              </a:rPr>
              <a:t> (до 1000В)  и </a:t>
            </a:r>
            <a:r>
              <a:rPr lang="en-US" altLang="ru-RU" b="1">
                <a:solidFill>
                  <a:srgbClr val="FF0000"/>
                </a:solidFill>
              </a:rPr>
              <a:t>IV</a:t>
            </a:r>
            <a:r>
              <a:rPr lang="ru-RU" altLang="ru-RU" b="1">
                <a:solidFill>
                  <a:srgbClr val="FF0000"/>
                </a:solidFill>
              </a:rPr>
              <a:t>(свыше 1000В) </a:t>
            </a:r>
            <a:r>
              <a:rPr lang="en-US" altLang="ru-RU" b="1">
                <a:solidFill>
                  <a:srgbClr val="FF0000"/>
                </a:solidFill>
              </a:rPr>
              <a:t> </a:t>
            </a:r>
            <a:r>
              <a:rPr lang="ru-RU" altLang="ru-RU" b="1">
                <a:solidFill>
                  <a:srgbClr val="FF0000"/>
                </a:solidFill>
              </a:rPr>
              <a:t>группы по электробезопасности</a:t>
            </a:r>
          </a:p>
          <a:p>
            <a:pPr algn="just">
              <a:spcBef>
                <a:spcPct val="40000"/>
              </a:spcBef>
            </a:pPr>
            <a:r>
              <a:rPr lang="ru-RU" altLang="ru-RU" b="1">
                <a:solidFill>
                  <a:srgbClr val="FF0000"/>
                </a:solidFill>
              </a:rPr>
              <a:t>Электротехнический персонал</a:t>
            </a:r>
            <a:r>
              <a:rPr lang="ru-RU" altLang="ru-RU"/>
              <a:t> - персонал предприятий относящийся к категориям: административно-технический, оперативный, ремонтный и оперативно-ремонтный и который организует оперативные переключения, ремонтные, монтажные и наладочные работы в электроустановках и руководство этими работами.  </a:t>
            </a:r>
            <a:r>
              <a:rPr lang="ru-RU" altLang="ru-RU" b="1">
                <a:solidFill>
                  <a:srgbClr val="FF0000"/>
                </a:solidFill>
              </a:rPr>
              <a:t>Должен иметь </a:t>
            </a:r>
            <a:r>
              <a:rPr lang="en-US" altLang="ru-RU" b="1">
                <a:solidFill>
                  <a:srgbClr val="FF0000"/>
                </a:solidFill>
              </a:rPr>
              <a:t>III</a:t>
            </a:r>
            <a:r>
              <a:rPr lang="ru-RU" altLang="ru-RU" b="1">
                <a:solidFill>
                  <a:srgbClr val="FF0000"/>
                </a:solidFill>
              </a:rPr>
              <a:t>-</a:t>
            </a:r>
            <a:r>
              <a:rPr lang="en-US" altLang="ru-RU" b="1">
                <a:solidFill>
                  <a:srgbClr val="FF0000"/>
                </a:solidFill>
              </a:rPr>
              <a:t>V</a:t>
            </a:r>
            <a:r>
              <a:rPr lang="ru-RU" altLang="ru-RU" b="1">
                <a:solidFill>
                  <a:srgbClr val="FF0000"/>
                </a:solidFill>
              </a:rPr>
              <a:t> группы по электробезопасности.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E402BADA-6998-34FA-A6D5-C7A81AA1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40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/>
              <a:t>Присвоение I-ой группы проводиться с периодичностью не реже 1 раза в год.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9778292-E484-4D71-F11A-6B601CFC8474}"/>
              </a:ext>
            </a:extLst>
          </p:cNvPr>
          <p:cNvSpPr>
            <a:spLocks/>
          </p:cNvSpPr>
          <p:nvPr/>
        </p:nvSpPr>
        <p:spPr bwMode="auto">
          <a:xfrm>
            <a:off x="0" y="188913"/>
            <a:ext cx="91440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b="1"/>
              <a:t>Молниезащита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F2A006-36E2-DAE6-0DB5-AE1B8BDF5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49275"/>
            <a:ext cx="61563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/>
              <a:t>Защита от молний</a:t>
            </a:r>
            <a:r>
              <a:rPr lang="ru-RU" altLang="ru-RU" sz="2000"/>
              <a:t>. Разряды атмосферного электричества способны вызвать взрывы, пожары и разрушения зданий и сооружений, а также поражение людей, что привело к необходимости разработки специальной системы  молниезащиты.</a:t>
            </a:r>
          </a:p>
          <a:p>
            <a:pPr algn="just"/>
            <a:r>
              <a:rPr lang="ru-RU" altLang="ru-RU" sz="2000"/>
              <a:t> </a:t>
            </a:r>
            <a:r>
              <a:rPr lang="ru-RU" altLang="ru-RU" sz="2000" b="1"/>
              <a:t>Молниезащита</a:t>
            </a:r>
            <a:r>
              <a:rPr lang="ru-RU" altLang="ru-RU" sz="2000"/>
              <a:t> - комплекс защитных устройств, предназна­ченных для обеспечения безопасности людей, сохранности зданий и сооружений, оборудования и материалов от разрядов молнии.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B348078-0355-4680-EBEE-1598DF65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74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Молниеотводы состоят из: </a:t>
            </a:r>
          </a:p>
          <a:p>
            <a:pPr>
              <a:buFontTx/>
              <a:buChar char="•"/>
            </a:pPr>
            <a:r>
              <a:rPr lang="ru-RU" altLang="ru-RU"/>
              <a:t>молниеприемников (воспринимающих на себя разряд молнии)</a:t>
            </a:r>
          </a:p>
          <a:p>
            <a:pPr>
              <a:buFontTx/>
              <a:buChar char="•"/>
            </a:pPr>
            <a:r>
              <a:rPr lang="ru-RU" altLang="ru-RU"/>
              <a:t>заземлителей, служащих для отвода тока молнии в землю</a:t>
            </a:r>
          </a:p>
          <a:p>
            <a:pPr>
              <a:buFontTx/>
              <a:buChar char="•"/>
            </a:pPr>
            <a:r>
              <a:rPr lang="ru-RU" altLang="ru-RU"/>
              <a:t>токоотводов, соединяющих молниеприемники с заземлителями.</a:t>
            </a:r>
          </a:p>
        </p:txBody>
      </p:sp>
      <p:pic>
        <p:nvPicPr>
          <p:cNvPr id="19463" name="Picture 7" descr="ÐÐ°ÑÑÐ¸Ð½ÐºÐ¸ Ð¿Ð¾ Ð·Ð°Ð¿ÑÐ¾ÑÑ ÐÑÐ¾Ð¼Ð¾Ð¾ÑÐ²Ð¾Ð´">
            <a:extLst>
              <a:ext uri="{FF2B5EF4-FFF2-40B4-BE49-F238E27FC236}">
                <a16:creationId xmlns:a16="http://schemas.microsoft.com/office/drawing/2014/main" id="{3588489B-4223-F2C3-028E-E5426404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249396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F6D8D921-016D-0F10-D5A3-897C507F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4938"/>
            <a:ext cx="9144000" cy="1495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74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A50021"/>
                </a:solidFill>
              </a:rPr>
              <a:t>Зоной защиты молниеотвода называют</a:t>
            </a:r>
            <a:r>
              <a:rPr lang="ru-RU" altLang="ru-RU" b="1"/>
              <a:t> часть пространства, примыкающую к молниеотводу, внутри которого здание или сооружение защищено от прямых ударов молнии с определенной степенью надежности. </a:t>
            </a:r>
            <a:r>
              <a:rPr lang="ru-RU" altLang="ru-RU" b="1">
                <a:solidFill>
                  <a:srgbClr val="A50021"/>
                </a:solidFill>
              </a:rPr>
              <a:t>Зона защиты А (</a:t>
            </a:r>
            <a:r>
              <a:rPr lang="en-US" altLang="ru-RU" b="1">
                <a:solidFill>
                  <a:srgbClr val="A50021"/>
                </a:solidFill>
              </a:rPr>
              <a:t>R=</a:t>
            </a:r>
            <a:r>
              <a:rPr lang="ru-RU" altLang="ru-RU" b="1">
                <a:solidFill>
                  <a:srgbClr val="A50021"/>
                </a:solidFill>
              </a:rPr>
              <a:t>0,75 от </a:t>
            </a:r>
            <a:r>
              <a:rPr lang="en-US" altLang="ru-RU" b="1">
                <a:solidFill>
                  <a:srgbClr val="A50021"/>
                </a:solidFill>
              </a:rPr>
              <a:t>h)</a:t>
            </a:r>
            <a:r>
              <a:rPr lang="en-US" altLang="ru-RU" b="1"/>
              <a:t> </a:t>
            </a:r>
            <a:r>
              <a:rPr lang="ru-RU" altLang="ru-RU" b="1"/>
              <a:t>обладает степенью надежности 99,5% и выше, </a:t>
            </a:r>
            <a:r>
              <a:rPr lang="ru-RU" altLang="ru-RU" b="1">
                <a:solidFill>
                  <a:srgbClr val="A50021"/>
                </a:solidFill>
              </a:rPr>
              <a:t>зона защиты Б—95% (</a:t>
            </a:r>
            <a:r>
              <a:rPr lang="en-US" altLang="ru-RU" b="1">
                <a:solidFill>
                  <a:srgbClr val="A50021"/>
                </a:solidFill>
              </a:rPr>
              <a:t>R=1</a:t>
            </a:r>
            <a:r>
              <a:rPr lang="ru-RU" altLang="ru-RU" b="1">
                <a:solidFill>
                  <a:srgbClr val="A50021"/>
                </a:solidFill>
              </a:rPr>
              <a:t>,5 от </a:t>
            </a:r>
            <a:r>
              <a:rPr lang="en-US" altLang="ru-RU" b="1">
                <a:solidFill>
                  <a:srgbClr val="A50021"/>
                </a:solidFill>
              </a:rPr>
              <a:t>h) </a:t>
            </a:r>
            <a:r>
              <a:rPr lang="ru-RU" altLang="ru-RU" b="1">
                <a:solidFill>
                  <a:srgbClr val="A50021"/>
                </a:solidFill>
              </a:rPr>
              <a:t>и выше</a:t>
            </a:r>
            <a:r>
              <a:rPr lang="en-US" altLang="ru-RU" b="1"/>
              <a:t> </a:t>
            </a:r>
            <a:r>
              <a:rPr lang="ru-RU" altLang="ru-RU" b="1"/>
              <a:t>где </a:t>
            </a:r>
            <a:r>
              <a:rPr lang="en-US" altLang="ru-RU" b="1"/>
              <a:t>h-</a:t>
            </a:r>
            <a:r>
              <a:rPr lang="ru-RU" altLang="ru-RU" b="1"/>
              <a:t>высота молниеотвода.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3. СИЗ и порядок их использовани</Template>
  <TotalTime>534</TotalTime>
  <Words>4781</Words>
  <Application>Microsoft Macintosh PowerPoint</Application>
  <PresentationFormat>Экран (4:3)</PresentationFormat>
  <Paragraphs>441</Paragraphs>
  <Slides>48</Slides>
  <Notes>21</Notes>
  <HiddenSlides>2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Tahoma</vt:lpstr>
      <vt:lpstr>Times New Roman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Причинами техногенных ЧС являются аварии и катастрофы, случающиеся на объектах промышленного производства или транспортной инфраструктуры.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основных нормативных документов по вопросам пожарной безопасности</vt:lpstr>
      <vt:lpstr>Презентация PowerPoint</vt:lpstr>
      <vt:lpstr>Основные понятия и 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 пожаров в  зависимости  от  вида  горящих  материалов  и веществ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Вода </vt:lpstr>
      <vt:lpstr>Презентация PowerPoint</vt:lpstr>
      <vt:lpstr>Презентация PowerPoint</vt:lpstr>
      <vt:lpstr>Презентация PowerPoint</vt:lpstr>
      <vt:lpstr>Психофизические особенности поведения человека при пожаре</vt:lpstr>
      <vt:lpstr>Психофизические особенности поведения человека при пожаре</vt:lpstr>
      <vt:lpstr>Презентация PowerPoint</vt:lpstr>
      <vt:lpstr>Что не следует делать  при пожаре</vt:lpstr>
      <vt:lpstr>Что делать при пожаре в здании:</vt:lpstr>
      <vt:lpstr>Презентация PowerPoint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Microsoft Office User</cp:lastModifiedBy>
  <cp:revision>31</cp:revision>
  <dcterms:created xsi:type="dcterms:W3CDTF">2018-04-25T18:20:42Z</dcterms:created>
  <dcterms:modified xsi:type="dcterms:W3CDTF">2023-04-19T11:24:59Z</dcterms:modified>
</cp:coreProperties>
</file>