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85"/>
  </p:notesMasterIdLst>
  <p:sldIdLst>
    <p:sldId id="256" r:id="rId3"/>
    <p:sldId id="257" r:id="rId4"/>
    <p:sldId id="259" r:id="rId5"/>
    <p:sldId id="258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327" r:id="rId15"/>
    <p:sldId id="269" r:id="rId16"/>
    <p:sldId id="271" r:id="rId17"/>
    <p:sldId id="270" r:id="rId18"/>
    <p:sldId id="272" r:id="rId19"/>
    <p:sldId id="273" r:id="rId20"/>
    <p:sldId id="274" r:id="rId21"/>
    <p:sldId id="275" r:id="rId22"/>
    <p:sldId id="276" r:id="rId23"/>
    <p:sldId id="277" r:id="rId24"/>
    <p:sldId id="328" r:id="rId25"/>
    <p:sldId id="278" r:id="rId26"/>
    <p:sldId id="279" r:id="rId27"/>
    <p:sldId id="280" r:id="rId28"/>
    <p:sldId id="329" r:id="rId29"/>
    <p:sldId id="332" r:id="rId30"/>
    <p:sldId id="330" r:id="rId31"/>
    <p:sldId id="331" r:id="rId32"/>
    <p:sldId id="321" r:id="rId33"/>
    <p:sldId id="322" r:id="rId34"/>
    <p:sldId id="323" r:id="rId35"/>
    <p:sldId id="324" r:id="rId36"/>
    <p:sldId id="334" r:id="rId37"/>
    <p:sldId id="333" r:id="rId38"/>
    <p:sldId id="336" r:id="rId39"/>
    <p:sldId id="335" r:id="rId40"/>
    <p:sldId id="337" r:id="rId41"/>
    <p:sldId id="281" r:id="rId42"/>
    <p:sldId id="282" r:id="rId43"/>
    <p:sldId id="338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310" r:id="rId54"/>
    <p:sldId id="340" r:id="rId55"/>
    <p:sldId id="292" r:id="rId56"/>
    <p:sldId id="294" r:id="rId57"/>
    <p:sldId id="311" r:id="rId58"/>
    <p:sldId id="295" r:id="rId59"/>
    <p:sldId id="296" r:id="rId60"/>
    <p:sldId id="339" r:id="rId61"/>
    <p:sldId id="297" r:id="rId62"/>
    <p:sldId id="298" r:id="rId63"/>
    <p:sldId id="299" r:id="rId64"/>
    <p:sldId id="300" r:id="rId65"/>
    <p:sldId id="301" r:id="rId66"/>
    <p:sldId id="305" r:id="rId67"/>
    <p:sldId id="306" r:id="rId68"/>
    <p:sldId id="312" r:id="rId69"/>
    <p:sldId id="307" r:id="rId70"/>
    <p:sldId id="308" r:id="rId71"/>
    <p:sldId id="314" r:id="rId72"/>
    <p:sldId id="344" r:id="rId73"/>
    <p:sldId id="341" r:id="rId74"/>
    <p:sldId id="343" r:id="rId75"/>
    <p:sldId id="342" r:id="rId76"/>
    <p:sldId id="309" r:id="rId77"/>
    <p:sldId id="315" r:id="rId78"/>
    <p:sldId id="316" r:id="rId79"/>
    <p:sldId id="317" r:id="rId80"/>
    <p:sldId id="318" r:id="rId81"/>
    <p:sldId id="319" r:id="rId82"/>
    <p:sldId id="320" r:id="rId83"/>
    <p:sldId id="326" r:id="rId8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AC30E72-EDDA-4D32-B160-C0AC21D742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44E95BF-CB91-488A-A711-05AC85F308A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F411E-5E93-4A78-8CD7-B5AC36E44144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485CEBB6-5E7D-4FF5-A5D8-726E2DB59D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3B19A1D9-8807-4AA7-AB6C-619293F149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EAC5DC-B4ED-46DD-9452-46ED65C693B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22A930-DD7E-4385-91FE-BA8E01A3DC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CA417-D50C-4108-9DB2-27FDE77DA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77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ADA64F-1FEB-4A64-822E-F64E45A64D6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F84B8-6913-4F97-B4A1-FF5C3284CD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1070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A212BD-7C21-4576-91B1-D26465C8FD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70074-6A72-424E-B363-6B618E72C1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2187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67801" y="160339"/>
            <a:ext cx="2817284" cy="596423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339"/>
            <a:ext cx="8255000" cy="59642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606E39-D144-4EB5-82C1-1376D881F8D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CFD1C-44BF-4AD2-9900-6B310AB198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5668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38545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86534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34977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1" y="1076325"/>
            <a:ext cx="5535084" cy="50482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47884" y="1076325"/>
            <a:ext cx="5537200" cy="50482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36438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57653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48371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252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98202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7093ED-6F37-4927-8877-F3A67A2741E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01C17-5007-4EF7-B510-E21AE832F3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9880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2871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80778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67801" y="160339"/>
            <a:ext cx="2817284" cy="596423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339"/>
            <a:ext cx="8255000" cy="59642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2797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286595-0B84-48A5-B6BD-B4B40252FF0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E1552-0AC8-41AB-BB9A-98FCA18F09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1624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1" y="1076325"/>
            <a:ext cx="5535084" cy="50482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47884" y="1076325"/>
            <a:ext cx="5537200" cy="50482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34A2B80-4F9D-4565-B1D1-A5DA6842F06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CE3F1-6428-4169-AADE-6DC5C8E9E6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9619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CDD30FF-FDD1-48A0-8245-880233753DA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B4F0C-3023-4858-9C8D-ABC7BC80DE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37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58674F2-E942-4692-A6CF-E89CC1C13E9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8A867-7A3D-4F87-A825-646A405C32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0428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945D7E2-744D-42A2-86F9-C7B7429FD57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1905B-EACE-4D57-9EDA-6EA47790F6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562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8744DF2-33AE-45F5-AD8D-963B87AF939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EEFFC-15F7-4BD3-BDEB-EBF4478E5C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9815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96663D-C7CA-4A11-9003-E3B233FC486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E1A86-02D5-48CF-80E2-F3C6EECFBE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8712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807FB5D4-E68D-446C-947C-55766D8CD9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160339"/>
            <a:ext cx="11275484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заглавия щёлкните мышью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54AF7936-6CFC-417A-B601-315C7DB54C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076325"/>
            <a:ext cx="11275484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щёлкните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411E774-7124-4EA9-BDEA-719CE79BFBB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11525252" y="6446839"/>
            <a:ext cx="613833" cy="3635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fld id="{5B0D9DD9-1E70-49B6-AFF1-414E7A5044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309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 kern="1200">
          <a:solidFill>
            <a:srgbClr val="DD7E0E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>
          <a:solidFill>
            <a:srgbClr val="DD7E0E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>
          <a:solidFill>
            <a:srgbClr val="DD7E0E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>
          <a:solidFill>
            <a:srgbClr val="DD7E0E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>
          <a:solidFill>
            <a:srgbClr val="DD7E0E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>
          <a:solidFill>
            <a:srgbClr val="DD7E0E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>
          <a:solidFill>
            <a:srgbClr val="DD7E0E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>
          <a:solidFill>
            <a:srgbClr val="DD7E0E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>
          <a:solidFill>
            <a:srgbClr val="DD7E0E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9E3DFEF8-40A3-4A0C-AC12-D964B3732E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160339"/>
            <a:ext cx="11275484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заглавия щёлкните мышью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0F707C03-315B-4406-9B81-02C58652D1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076325"/>
            <a:ext cx="11275484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щёлкните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350566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 kern="1200">
          <a:solidFill>
            <a:srgbClr val="DD7E0E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>
          <a:solidFill>
            <a:srgbClr val="DD7E0E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>
          <a:solidFill>
            <a:srgbClr val="DD7E0E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>
          <a:solidFill>
            <a:srgbClr val="DD7E0E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>
          <a:solidFill>
            <a:srgbClr val="DD7E0E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>
          <a:solidFill>
            <a:srgbClr val="DD7E0E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>
          <a:solidFill>
            <a:srgbClr val="DD7E0E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>
          <a:solidFill>
            <a:srgbClr val="DD7E0E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>
          <a:solidFill>
            <a:srgbClr val="DD7E0E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hkz.ru/images/catalog/gas-masks/gp-21/gp-21.jpg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http://www.zsz-spb.ru/netcat_files/104/97/0cc3f125d6e2582706771dc0c72c24fd.jpg" TargetMode="External"/><Relationship Id="rId4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://www.christmas-plus.ru/resources/images/pch-r.jpg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://www.christmas-plus.ru/resources/images/pch-r.jpg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4527" y="678631"/>
            <a:ext cx="10482944" cy="3902758"/>
          </a:xfrm>
        </p:spPr>
        <p:txBody>
          <a:bodyPr>
            <a:normAutofit/>
          </a:bodyPr>
          <a:lstStyle/>
          <a:p>
            <a:pPr algn="l"/>
            <a:r>
              <a:rPr lang="ru-RU" sz="4400"/>
              <a:t>Средства индивидуальной защиты и порядок их использования в ходе выполнения задач</a:t>
            </a:r>
            <a:endParaRPr lang="ru-RU" sz="4400" dirty="0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B8CAC981-32E6-4322-862B-E8A3318A9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137" y="99612"/>
            <a:ext cx="8213725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b="1">
                <a:solidFill>
                  <a:srgbClr val="DC7402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Санкт-Петербургский государственный университет телекоммуникаций им. проф. М.А. Бонч-Бруевича</a:t>
            </a: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1FBDCE-51A0-4BCA-A2AC-711548178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91" y="465534"/>
            <a:ext cx="11275484" cy="885825"/>
          </a:xfrm>
        </p:spPr>
        <p:txBody>
          <a:bodyPr/>
          <a:lstStyle/>
          <a:p>
            <a:r>
              <a:rPr lang="ru-RU" dirty="0"/>
              <a:t>Гражданский противогаз ГП-7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CB66A4-1545-4054-A34B-94DBDAD6D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1128"/>
            <a:ext cx="5598111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Назначение:</a:t>
            </a:r>
            <a:r>
              <a:rPr lang="ru-RU" dirty="0"/>
              <a:t> для защиты органов дыхания и зрения взрослого населения страны, в том числе личного состава не военизированных формирований ГО от отравляющих веществ вероятного противника (ОВ ВП), радиоактивной пыли (РП) и бактериальных аэрозолей (БА). </a:t>
            </a:r>
          </a:p>
          <a:p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90E194A-AF48-4377-96A1-E88A70BDF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796" y="1420426"/>
            <a:ext cx="5322479" cy="532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542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2FC80B-5C7C-4D15-BD12-E1101951C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056" y="285949"/>
            <a:ext cx="11275484" cy="885825"/>
          </a:xfrm>
        </p:spPr>
        <p:txBody>
          <a:bodyPr>
            <a:normAutofit/>
          </a:bodyPr>
          <a:lstStyle/>
          <a:p>
            <a:r>
              <a:rPr lang="ru-RU" dirty="0"/>
              <a:t>Гражданский противогаз ГП-7Б (ГП-7ВМБ)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DBBB2E-838C-417B-9A65-41412B310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5492"/>
            <a:ext cx="7137400" cy="4351338"/>
          </a:xfrm>
        </p:spPr>
        <p:txBody>
          <a:bodyPr>
            <a:normAutofit fontScale="92500"/>
          </a:bodyPr>
          <a:lstStyle/>
          <a:p>
            <a:pPr marL="0" indent="0" algn="ctr" eaLnBrk="1" hangingPunct="1">
              <a:buNone/>
              <a:defRPr/>
            </a:pPr>
            <a:r>
              <a:rPr lang="ru-RU" sz="2800" b="1" dirty="0">
                <a:latin typeface="Arial" panose="020B0604020202020204" pitchFamily="34" charset="0"/>
              </a:rPr>
              <a:t>Комплектация:</a:t>
            </a:r>
          </a:p>
          <a:p>
            <a:pPr marL="0" indent="0" algn="ctr" eaLnBrk="1" hangingPunct="1">
              <a:buNone/>
              <a:defRPr/>
            </a:pPr>
            <a:endParaRPr lang="ru-RU" sz="2800" b="1" dirty="0">
              <a:latin typeface="Arial" panose="020B0604020202020204" pitchFamily="34" charset="0"/>
            </a:endParaRPr>
          </a:p>
          <a:p>
            <a:pPr marL="285570" indent="-285570" eaLnBrk="1" hangingPunct="1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Arial" panose="020B0604020202020204" pitchFamily="34" charset="0"/>
              </a:rPr>
              <a:t>лицевая часть МП-07 (МП-07В);</a:t>
            </a:r>
          </a:p>
          <a:p>
            <a:pPr marL="285570" indent="-285570" eaLnBrk="1" hangingPunct="1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Arial" panose="020B0604020202020204" pitchFamily="34" charset="0"/>
              </a:rPr>
              <a:t>коробка с не запотевающими </a:t>
            </a:r>
            <a:r>
              <a:rPr lang="ru-RU" sz="2800" dirty="0" err="1">
                <a:latin typeface="Arial" panose="020B0604020202020204" pitchFamily="34" charset="0"/>
              </a:rPr>
              <a:t>пленками</a:t>
            </a:r>
            <a:r>
              <a:rPr lang="ru-RU" sz="2800" dirty="0">
                <a:latin typeface="Arial" panose="020B0604020202020204" pitchFamily="34" charset="0"/>
              </a:rPr>
              <a:t>;</a:t>
            </a:r>
          </a:p>
          <a:p>
            <a:pPr marL="285570" indent="-285570" eaLnBrk="1" hangingPunct="1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Arial" panose="020B0604020202020204" pitchFamily="34" charset="0"/>
              </a:rPr>
              <a:t>шнур прижимной резиновый;</a:t>
            </a:r>
          </a:p>
          <a:p>
            <a:pPr marL="285570" indent="-285570" eaLnBrk="1" hangingPunct="1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Arial" panose="020B0604020202020204" pitchFamily="34" charset="0"/>
              </a:rPr>
              <a:t>утеплительные манжеты;</a:t>
            </a:r>
          </a:p>
          <a:p>
            <a:pPr marL="285570" indent="-285570" eaLnBrk="1" hangingPunct="1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Arial" panose="020B0604020202020204" pitchFamily="34" charset="0"/>
              </a:rPr>
              <a:t>фильтрующе-поглощающая коробка ГП-7 Б </a:t>
            </a:r>
            <a:r>
              <a:rPr lang="ru-RU" sz="2800" dirty="0" err="1">
                <a:latin typeface="Arial" panose="020B0604020202020204" pitchFamily="34" charset="0"/>
              </a:rPr>
              <a:t>Оптим</a:t>
            </a:r>
            <a:r>
              <a:rPr lang="ru-RU" sz="2800" dirty="0">
                <a:latin typeface="Arial" panose="020B0604020202020204" pitchFamily="34" charset="0"/>
              </a:rPr>
              <a:t>;</a:t>
            </a:r>
          </a:p>
          <a:p>
            <a:pPr marL="285570" indent="-285570" eaLnBrk="1" hangingPunct="1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Arial" panose="020B0604020202020204" pitchFamily="34" charset="0"/>
              </a:rPr>
              <a:t>сумка для ношения.</a:t>
            </a:r>
          </a:p>
        </p:txBody>
      </p:sp>
      <p:pic>
        <p:nvPicPr>
          <p:cNvPr id="5" name="Picture 2" descr="F:\1 Аттестация\Материал для конкурса\grazhdanskiy-protivogaz-gp-7bt_6e7c85eb1248d03_800x600.png">
            <a:extLst>
              <a:ext uri="{FF2B5EF4-FFF2-40B4-BE49-F238E27FC236}">
                <a16:creationId xmlns:a16="http://schemas.microsoft.com/office/drawing/2014/main" id="{4B246BFD-3D0E-485D-B35E-D08B95509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015" y="1825624"/>
            <a:ext cx="4057017" cy="4057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662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2FC80B-5C7C-4D15-BD12-E1101951C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57615"/>
            <a:ext cx="11275484" cy="885825"/>
          </a:xfrm>
        </p:spPr>
        <p:txBody>
          <a:bodyPr>
            <a:normAutofit/>
          </a:bodyPr>
          <a:lstStyle/>
          <a:p>
            <a:r>
              <a:rPr lang="ru-RU" dirty="0"/>
              <a:t>Гражданский противогаз ГП-7Б (ГП-7ВМБ)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DBBB2E-838C-417B-9A65-41412B310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6495"/>
            <a:ext cx="6400800" cy="484150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ru-RU" sz="2800" dirty="0">
                <a:latin typeface="Arial" panose="020B0604020202020204" pitchFamily="34" charset="0"/>
              </a:rPr>
              <a:t>От своего «старшего собрата» ГП-7Б отличается </a:t>
            </a:r>
            <a:r>
              <a:rPr lang="ru-RU" sz="2800" b="1" dirty="0">
                <a:latin typeface="Arial" panose="020B0604020202020204" pitchFamily="34" charset="0"/>
              </a:rPr>
              <a:t>расширенным полем зрения </a:t>
            </a:r>
            <a:r>
              <a:rPr lang="ru-RU" sz="2800" dirty="0">
                <a:latin typeface="Arial" panose="020B0604020202020204" pitchFamily="34" charset="0"/>
              </a:rPr>
              <a:t>(не менее 70%), </a:t>
            </a:r>
            <a:r>
              <a:rPr lang="ru-RU" sz="2800" b="1" dirty="0">
                <a:latin typeface="Arial" panose="020B0604020202020204" pitchFamily="34" charset="0"/>
              </a:rPr>
              <a:t>лучшей сочетаемостью со средствами защиты головы</a:t>
            </a:r>
            <a:r>
              <a:rPr lang="ru-RU" sz="2800" dirty="0">
                <a:latin typeface="Arial" panose="020B0604020202020204" pitchFamily="34" charset="0"/>
              </a:rPr>
              <a:t>, а также </a:t>
            </a:r>
            <a:r>
              <a:rPr lang="ru-RU" sz="2800" b="1" dirty="0">
                <a:latin typeface="Arial" panose="020B0604020202020204" pitchFamily="34" charset="0"/>
              </a:rPr>
              <a:t>комплектующей его фильтрующей коробкой</a:t>
            </a:r>
            <a:r>
              <a:rPr lang="ru-RU" sz="2800" dirty="0">
                <a:latin typeface="Arial" panose="020B0604020202020204" pitchFamily="34" charset="0"/>
              </a:rPr>
              <a:t>. </a:t>
            </a:r>
          </a:p>
        </p:txBody>
      </p:sp>
      <p:pic>
        <p:nvPicPr>
          <p:cNvPr id="4" name="Picture 2" descr="F:\1 Аттестация\Материал для конкурса\grazhdanskiy-protivogaz-gp-7bt_6e7c85eb1248d03_800x600.png">
            <a:extLst>
              <a:ext uri="{FF2B5EF4-FFF2-40B4-BE49-F238E27FC236}">
                <a16:creationId xmlns:a16="http://schemas.microsoft.com/office/drawing/2014/main" id="{2A741029-C3F2-44DB-8B06-A5A25EE47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015" y="1825624"/>
            <a:ext cx="4057017" cy="4057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204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2FC80B-5C7C-4D15-BD12-E1101951C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57615"/>
            <a:ext cx="11275484" cy="885825"/>
          </a:xfrm>
        </p:spPr>
        <p:txBody>
          <a:bodyPr>
            <a:normAutofit/>
          </a:bodyPr>
          <a:lstStyle/>
          <a:p>
            <a:r>
              <a:rPr lang="ru-RU" dirty="0"/>
              <a:t>Гражданский противогаз ГП-7Б (ГП-7ВМБ)</a:t>
            </a:r>
          </a:p>
        </p:txBody>
      </p:sp>
      <p:pic>
        <p:nvPicPr>
          <p:cNvPr id="4" name="Picture 2" descr="F:\1 Аттестация\Материал для конкурса\grazhdanskiy-protivogaz-gp-7bt_6e7c85eb1248d03_800x600.png">
            <a:extLst>
              <a:ext uri="{FF2B5EF4-FFF2-40B4-BE49-F238E27FC236}">
                <a16:creationId xmlns:a16="http://schemas.microsoft.com/office/drawing/2014/main" id="{2A741029-C3F2-44DB-8B06-A5A25EE47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015" y="1825624"/>
            <a:ext cx="4057017" cy="4057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6A51C5DA-0D30-4230-B9B6-EABBCA5DE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330007"/>
            <a:ext cx="7078132" cy="5048250"/>
          </a:xfrm>
        </p:spPr>
        <p:txBody>
          <a:bodyPr/>
          <a:lstStyle/>
          <a:p>
            <a:r>
              <a:rPr lang="ru-RU" sz="1800" b="1" dirty="0"/>
              <a:t>Технические характеристики</a:t>
            </a:r>
          </a:p>
          <a:p>
            <a:r>
              <a:rPr lang="ru-RU" sz="1800" dirty="0"/>
              <a:t>Сопротивление постоянному потоку воздуха на вдохе при </a:t>
            </a:r>
            <a:r>
              <a:rPr lang="ru-RU" sz="1800" dirty="0" err="1"/>
              <a:t>объемном</a:t>
            </a:r>
            <a:r>
              <a:rPr lang="ru-RU" sz="1800" dirty="0"/>
              <a:t> расходе 30 дм3 /мин., Па, не более – 178;</a:t>
            </a:r>
          </a:p>
          <a:p>
            <a:r>
              <a:rPr lang="ru-RU" sz="1800" dirty="0"/>
              <a:t>Слышимость, %, не менее – 100;</a:t>
            </a:r>
          </a:p>
          <a:p>
            <a:r>
              <a:rPr lang="ru-RU" sz="1800" dirty="0"/>
              <a:t>Время защитного действия, мин. не менее:</a:t>
            </a:r>
          </a:p>
          <a:p>
            <a:r>
              <a:rPr lang="ru-RU" sz="1800" dirty="0"/>
              <a:t>аммиак (Со=0,7мг/дм3 ) – не менее 50;</a:t>
            </a:r>
          </a:p>
          <a:p>
            <a:r>
              <a:rPr lang="ru-RU" sz="1800" dirty="0"/>
              <a:t>сероводород (Со=1,4 мг/дм3) – не менее 40;</a:t>
            </a:r>
          </a:p>
          <a:p>
            <a:r>
              <a:rPr lang="ru-RU" sz="1800" dirty="0"/>
              <a:t>диоксид серы (Со=2,7 мг/дм3) – не менее 20;</a:t>
            </a:r>
          </a:p>
          <a:p>
            <a:r>
              <a:rPr lang="ru-RU" sz="1800" dirty="0"/>
              <a:t>синильная кислота (Со=5,0 мг/дм3) – не менее 20;</a:t>
            </a:r>
          </a:p>
          <a:p>
            <a:r>
              <a:rPr lang="ru-RU" sz="1800" dirty="0"/>
              <a:t>циклогексан (Со=3,5 мг/дм3) – не менее 70;</a:t>
            </a:r>
          </a:p>
          <a:p>
            <a:r>
              <a:rPr lang="ru-RU" sz="1800" dirty="0" err="1"/>
              <a:t>цианводород</a:t>
            </a:r>
            <a:r>
              <a:rPr lang="ru-RU" sz="1800" dirty="0"/>
              <a:t> при концентрации 5 мг/дм3 – 18;</a:t>
            </a:r>
          </a:p>
          <a:p>
            <a:r>
              <a:rPr lang="ru-RU" sz="1800" dirty="0"/>
              <a:t>хлор (Со=5,0 мг/дм3) – не менее 20.</a:t>
            </a:r>
          </a:p>
          <a:p>
            <a:r>
              <a:rPr lang="ru-RU" sz="1800" dirty="0"/>
              <a:t>Сокращение площади поля зрения, %, не более 30;</a:t>
            </a:r>
          </a:p>
          <a:p>
            <a:r>
              <a:rPr lang="ru-RU" sz="1800" dirty="0"/>
              <a:t>Масса противогаза в сборе, кг, не более – 0,875. 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107438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D44CE-C853-4C0C-98A3-ACBA889BE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8" y="365125"/>
            <a:ext cx="10655572" cy="1325563"/>
          </a:xfrm>
        </p:spPr>
        <p:txBody>
          <a:bodyPr>
            <a:normAutofit/>
          </a:bodyPr>
          <a:lstStyle/>
          <a:p>
            <a:r>
              <a:rPr lang="ru-RU" sz="3600" dirty="0"/>
              <a:t>Гражданский противогаз ГП – 9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B14CA8EA-7A4A-4107-B92D-A42622646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545" y="1939380"/>
            <a:ext cx="621925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Противогаз ГП-9 с маской панорамной МПГ-</a:t>
            </a:r>
            <a:r>
              <a:rPr lang="ru-RU" dirty="0" err="1"/>
              <a:t>Изод</a:t>
            </a:r>
            <a:r>
              <a:rPr lang="ru-RU" dirty="0"/>
              <a:t> с </a:t>
            </a:r>
            <a:r>
              <a:rPr lang="ru-RU" dirty="0" err="1"/>
              <a:t>фпк</a:t>
            </a:r>
            <a:r>
              <a:rPr lang="ru-RU" dirty="0"/>
              <a:t> гп-9кб «</a:t>
            </a:r>
            <a:r>
              <a:rPr lang="ru-RU" dirty="0" err="1"/>
              <a:t>Оптим</a:t>
            </a:r>
            <a:r>
              <a:rPr lang="ru-RU" dirty="0"/>
              <a:t>», особенностями которой является </a:t>
            </a:r>
            <a:r>
              <a:rPr lang="ru-RU" b="1" dirty="0"/>
              <a:t>пластиковая</a:t>
            </a:r>
            <a:r>
              <a:rPr lang="ru-RU" dirty="0"/>
              <a:t> (из композитных материалов) </a:t>
            </a:r>
            <a:r>
              <a:rPr lang="ru-RU" b="1" dirty="0"/>
              <a:t>фильтрующе-поглощающая коробка</a:t>
            </a:r>
            <a:r>
              <a:rPr lang="ru-RU" dirty="0"/>
              <a:t> и панорамная лицевая часть с силиконовым </a:t>
            </a:r>
            <a:r>
              <a:rPr lang="ru-RU" dirty="0" err="1"/>
              <a:t>подмасочником</a:t>
            </a:r>
            <a:r>
              <a:rPr lang="ru-RU" dirty="0"/>
              <a:t> и </a:t>
            </a:r>
            <a:r>
              <a:rPr lang="ru-RU" b="1" dirty="0"/>
              <a:t>двумя переговорными устройствами.</a:t>
            </a:r>
            <a:endParaRPr lang="ru-RU" dirty="0"/>
          </a:p>
        </p:txBody>
      </p:sp>
      <p:pic>
        <p:nvPicPr>
          <p:cNvPr id="5" name="Picture 3" descr="C:\Users\ПК\Desktop\gp_9-s-maskoy-mpg_izod_9f69dc21f609953f5d7c6195c221402c.png">
            <a:extLst>
              <a:ext uri="{FF2B5EF4-FFF2-40B4-BE49-F238E27FC236}">
                <a16:creationId xmlns:a16="http://schemas.microsoft.com/office/drawing/2014/main" id="{B0E72487-56B3-454C-97D3-DCABAEA8A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9304" y="1939380"/>
            <a:ext cx="3024188" cy="3925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470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D44CE-C853-4C0C-98A3-ACBA889BE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8" y="365125"/>
            <a:ext cx="5143046" cy="1325563"/>
          </a:xfrm>
        </p:spPr>
        <p:txBody>
          <a:bodyPr>
            <a:normAutofit/>
          </a:bodyPr>
          <a:lstStyle/>
          <a:p>
            <a:r>
              <a:rPr lang="ru-RU" sz="3600" dirty="0"/>
              <a:t>Гражданский противогаз ГП – 9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123B689-C6C2-4084-81C4-9697A5158F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580838"/>
              </p:ext>
            </p:extLst>
          </p:nvPr>
        </p:nvGraphicFramePr>
        <p:xfrm>
          <a:off x="5806395" y="176368"/>
          <a:ext cx="5976937" cy="650526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60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2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116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Наименование показателя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Ед. </a:t>
                      </a:r>
                      <a:r>
                        <a:rPr lang="ru-RU" sz="1400" b="1" dirty="0" err="1">
                          <a:effectLst/>
                        </a:rPr>
                        <a:t>зм</a:t>
                      </a:r>
                      <a:r>
                        <a:rPr lang="ru-RU" sz="1400" b="1" dirty="0">
                          <a:effectLst/>
                        </a:rPr>
                        <a:t>.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с ФПК ГП-9кБ-Оптим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с ФПК ГП-9кБ-Оптим-360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024">
                <a:tc gridSpan="4">
                  <a:txBody>
                    <a:bodyPr/>
                    <a:lstStyle/>
                    <a:p>
                      <a:pPr marL="84138" indent="0"/>
                      <a:r>
                        <a:rPr lang="ru-RU" sz="1400" b="1" dirty="0"/>
                        <a:t>Начальное сопротивление постоянному потоку воздуха, не более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168">
                <a:tc>
                  <a:txBody>
                    <a:bodyPr/>
                    <a:lstStyle/>
                    <a:p>
                      <a:pPr marL="84138" indent="0"/>
                      <a:r>
                        <a:rPr lang="ru-RU" sz="1400" dirty="0"/>
                        <a:t>при расходе воздуха 30 дм</a:t>
                      </a:r>
                      <a:r>
                        <a:rPr lang="ru-RU" sz="1400" baseline="30000" dirty="0"/>
                        <a:t>3</a:t>
                      </a:r>
                      <a:r>
                        <a:rPr lang="ru-RU" sz="1400" dirty="0"/>
                        <a:t> /мин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Па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136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180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808">
                <a:tc gridSpan="4">
                  <a:txBody>
                    <a:bodyPr/>
                    <a:lstStyle/>
                    <a:p>
                      <a:pPr marL="84138" indent="0"/>
                      <a:r>
                        <a:rPr lang="ru-RU" sz="1400" b="1" dirty="0"/>
                        <a:t>Время защитного действия, не менее 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3564">
                <a:tc>
                  <a:txBody>
                    <a:bodyPr/>
                    <a:lstStyle/>
                    <a:p>
                      <a:pPr marL="84138" indent="0"/>
                      <a:r>
                        <a:rPr lang="ru-RU" sz="1400" dirty="0"/>
                        <a:t>Циклогексан (</a:t>
                      </a:r>
                      <a:r>
                        <a:rPr lang="en-US" sz="1400" dirty="0"/>
                        <a:t>C</a:t>
                      </a:r>
                      <a:r>
                        <a:rPr lang="en-US" sz="1400" baseline="-25000" dirty="0"/>
                        <a:t>6</a:t>
                      </a:r>
                      <a:r>
                        <a:rPr lang="en-US" sz="1400" dirty="0"/>
                        <a:t>H</a:t>
                      </a:r>
                      <a:r>
                        <a:rPr lang="en-US" sz="1400" baseline="-25000" dirty="0"/>
                        <a:t>12</a:t>
                      </a:r>
                      <a:r>
                        <a:rPr lang="en-US" sz="1400" dirty="0"/>
                        <a:t>)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мин.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70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(при Со=3,5мг/л)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35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(при Со=17,5мг/л)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1168">
                <a:tc>
                  <a:txBody>
                    <a:bodyPr/>
                    <a:lstStyle/>
                    <a:p>
                      <a:pPr marL="84138" indent="0"/>
                      <a:r>
                        <a:rPr lang="ru-RU" sz="1400" dirty="0"/>
                        <a:t>Сероводород (</a:t>
                      </a:r>
                      <a:r>
                        <a:rPr lang="en-US" sz="1400" dirty="0"/>
                        <a:t>H</a:t>
                      </a:r>
                      <a:r>
                        <a:rPr lang="en-US" sz="1400" baseline="-25000" dirty="0"/>
                        <a:t>2</a:t>
                      </a:r>
                      <a:r>
                        <a:rPr lang="en-US" sz="1400" dirty="0"/>
                        <a:t>S)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мин.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80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(при Со=1,4мг/л)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45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(при Со=7,1мг/л)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3564">
                <a:tc>
                  <a:txBody>
                    <a:bodyPr/>
                    <a:lstStyle/>
                    <a:p>
                      <a:pPr marL="84138" indent="0"/>
                      <a:r>
                        <a:rPr lang="ru-RU" sz="1400" dirty="0"/>
                        <a:t>Хлор (</a:t>
                      </a:r>
                      <a:r>
                        <a:rPr lang="en-US" sz="1400" dirty="0"/>
                        <a:t>Cl</a:t>
                      </a:r>
                      <a:r>
                        <a:rPr lang="en-US" sz="1400" baseline="-25000" dirty="0"/>
                        <a:t>2</a:t>
                      </a:r>
                      <a:r>
                        <a:rPr lang="en-US" sz="1400" dirty="0"/>
                        <a:t>)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мин.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80</a:t>
                      </a:r>
                      <a:br>
                        <a:rPr lang="ru-RU" sz="1400" b="1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(при Со=3,0мг/л)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30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(при Со=15,0мг/л)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1168">
                <a:tc>
                  <a:txBody>
                    <a:bodyPr/>
                    <a:lstStyle/>
                    <a:p>
                      <a:pPr marL="84138" indent="0"/>
                      <a:r>
                        <a:rPr lang="ru-RU" sz="1400" dirty="0"/>
                        <a:t>Цианид водорода (</a:t>
                      </a:r>
                      <a:r>
                        <a:rPr lang="en-US" sz="1400" dirty="0"/>
                        <a:t>HCN)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мин.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30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(при Со=1,1мг/л)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24465" marR="24465" marT="12224" marB="12224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1168">
                <a:tc>
                  <a:txBody>
                    <a:bodyPr/>
                    <a:lstStyle/>
                    <a:p>
                      <a:pPr marL="84138" indent="0"/>
                      <a:r>
                        <a:rPr lang="ru-RU" sz="1400" dirty="0"/>
                        <a:t>Цианид водорода (</a:t>
                      </a:r>
                      <a:r>
                        <a:rPr lang="en-US" sz="1400" dirty="0"/>
                        <a:t>HCN)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мин.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18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(при Со=5,0мг/л)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30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(при Со=5,6мг/л)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3564">
                <a:tc>
                  <a:txBody>
                    <a:bodyPr/>
                    <a:lstStyle/>
                    <a:p>
                      <a:pPr marL="84138" indent="0"/>
                      <a:r>
                        <a:rPr lang="ru-RU" sz="1400" dirty="0"/>
                        <a:t>Диоксид серы (</a:t>
                      </a:r>
                      <a:r>
                        <a:rPr lang="en-US" sz="1400" dirty="0"/>
                        <a:t>SO</a:t>
                      </a:r>
                      <a:r>
                        <a:rPr lang="en-US" sz="1400" baseline="-25000" dirty="0"/>
                        <a:t>2</a:t>
                      </a:r>
                      <a:r>
                        <a:rPr lang="en-US" sz="1400" dirty="0"/>
                        <a:t>)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мин.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30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(при Со=2,7мг/л)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20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(при Со=13,3мг/л)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1168">
                <a:tc>
                  <a:txBody>
                    <a:bodyPr/>
                    <a:lstStyle/>
                    <a:p>
                      <a:pPr marL="84138" indent="0"/>
                      <a:r>
                        <a:rPr lang="ru-RU" sz="1400" dirty="0"/>
                        <a:t>Аммиак (</a:t>
                      </a:r>
                      <a:r>
                        <a:rPr lang="en-US" sz="1400" dirty="0"/>
                        <a:t>NH</a:t>
                      </a:r>
                      <a:r>
                        <a:rPr lang="en-US" sz="1400" baseline="-25000" dirty="0"/>
                        <a:t>3</a:t>
                      </a:r>
                      <a:r>
                        <a:rPr lang="en-US" sz="1400" dirty="0"/>
                        <a:t>) 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мин.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80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(при Со=0,7мг/л)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45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(при Со=3,5мг/л)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3564">
                <a:tc>
                  <a:txBody>
                    <a:bodyPr/>
                    <a:lstStyle/>
                    <a:p>
                      <a:pPr marL="84138" indent="0"/>
                      <a:r>
                        <a:rPr lang="ru-RU" sz="1400" dirty="0"/>
                        <a:t>Пары ртути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мин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100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(при Со=13,0мг/л)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24465" marR="24465" marT="12224" marB="12224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1168">
                <a:tc>
                  <a:txBody>
                    <a:bodyPr/>
                    <a:lstStyle/>
                    <a:p>
                      <a:pPr marL="84138" indent="0"/>
                      <a:r>
                        <a:rPr lang="ru-RU" sz="1400" dirty="0"/>
                        <a:t>Хлорциан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мин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18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(при Со=5,0мг/л)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25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(при Со=5,0мг/л)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465" marR="24465" marT="12224" marB="12224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5" name="Picture 3" descr="C:\Users\ПК\Desktop\gp_9-s-maskoy-mpg_izod_9f69dc21f609953f5d7c6195c221402c.png">
            <a:extLst>
              <a:ext uri="{FF2B5EF4-FFF2-40B4-BE49-F238E27FC236}">
                <a16:creationId xmlns:a16="http://schemas.microsoft.com/office/drawing/2014/main" id="{B0E72487-56B3-454C-97D3-DCABAEA8A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773" y="1937430"/>
            <a:ext cx="3024188" cy="3925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823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E28017-3EAB-44E7-9C4A-073CEBD0B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29" y="511810"/>
            <a:ext cx="11275484" cy="885825"/>
          </a:xfrm>
        </p:spPr>
        <p:txBody>
          <a:bodyPr>
            <a:normAutofit/>
          </a:bodyPr>
          <a:lstStyle/>
          <a:p>
            <a:r>
              <a:rPr lang="ru-RU" dirty="0"/>
              <a:t>Гражданский противогаз ГП – 10 (МПФ-2 ГП-10к)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CE42B8-825D-4F85-96C6-9EDF60246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4831080" cy="4351338"/>
          </a:xfrm>
        </p:spPr>
        <p:txBody>
          <a:bodyPr/>
          <a:lstStyle/>
          <a:p>
            <a:r>
              <a:rPr lang="ru-RU" dirty="0"/>
              <a:t>Не запотевает</a:t>
            </a:r>
          </a:p>
          <a:p>
            <a:r>
              <a:rPr lang="ru-RU" dirty="0"/>
              <a:t>Не замерзает в течение 2 ч при температуре воздуха -40°С и скорости ветра 3 м/с.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4" descr="C:\Users\ПК\Desktop\1390899669_gp-10.jpg">
            <a:extLst>
              <a:ext uri="{FF2B5EF4-FFF2-40B4-BE49-F238E27FC236}">
                <a16:creationId xmlns:a16="http://schemas.microsoft.com/office/drawing/2014/main" id="{ABF6D6BD-A9DB-4AAA-A51B-FE1660D23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r="9015"/>
          <a:stretch/>
        </p:blipFill>
        <p:spPr bwMode="auto">
          <a:xfrm>
            <a:off x="6751955" y="2025015"/>
            <a:ext cx="3349625" cy="432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644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12284-8061-401F-906B-B2BD52711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3" y="510534"/>
            <a:ext cx="11275484" cy="885825"/>
          </a:xfrm>
        </p:spPr>
        <p:txBody>
          <a:bodyPr/>
          <a:lstStyle/>
          <a:p>
            <a:r>
              <a:rPr lang="ru-RU" dirty="0"/>
              <a:t>ГП-15 (ГП-15В) 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30DAAA-DFE3-4DBC-934F-C69487A29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7324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altLang="ru-RU" sz="2800" b="1" dirty="0">
                <a:latin typeface="Arial" panose="020B0604020202020204" pitchFamily="34" charset="0"/>
              </a:rPr>
              <a:t>Назначение: </a:t>
            </a:r>
            <a:r>
              <a:rPr lang="ru-RU" altLang="ru-RU" sz="2800" dirty="0">
                <a:latin typeface="Arial" panose="020B0604020202020204" pitchFamily="34" charset="0"/>
              </a:rPr>
              <a:t>Противогаз фильтрующий ГП-15 (ГП-15В) предназначен для защиты лица, глаз и органов дыхания личного состава аварийно-спасательных формирований МЧС и населения, а так же промышленного персонала от отравляющих веществ (ОВ),  опасных биологических веществ (ОБВ), радиоактивных веществ (РВ), аварийных химически опасных веществ (АХОВ) в условиях чрезвычайных ситуаций.</a:t>
            </a:r>
          </a:p>
        </p:txBody>
      </p:sp>
      <p:pic>
        <p:nvPicPr>
          <p:cNvPr id="4" name="Picture 3" descr="gp-15">
            <a:extLst>
              <a:ext uri="{FF2B5EF4-FFF2-40B4-BE49-F238E27FC236}">
                <a16:creationId xmlns:a16="http://schemas.microsoft.com/office/drawing/2014/main" id="{804DBBE6-B950-43C0-ADBA-2A8DD358C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516" y="1238513"/>
            <a:ext cx="2478404" cy="2460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gp15-2-s">
            <a:extLst>
              <a:ext uri="{FF2B5EF4-FFF2-40B4-BE49-F238E27FC236}">
                <a16:creationId xmlns:a16="http://schemas.microsoft.com/office/drawing/2014/main" id="{41A3B659-E8B3-423D-ACD6-7064E66FC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516" y="3698559"/>
            <a:ext cx="2478404" cy="247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719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A51F26-173D-4B5A-82A2-1ED37DFB1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056" y="636994"/>
            <a:ext cx="11275484" cy="885825"/>
          </a:xfrm>
        </p:spPr>
        <p:txBody>
          <a:bodyPr>
            <a:normAutofit/>
          </a:bodyPr>
          <a:lstStyle/>
          <a:p>
            <a:r>
              <a:rPr lang="ru-RU" dirty="0"/>
              <a:t>Гражданский противогаз ГП-21  -  новая разработка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C6F28A-3F95-4C7F-998F-F3E27BA4C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635508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0" i="0" dirty="0" err="1">
                <a:solidFill>
                  <a:srgbClr val="495261"/>
                </a:solidFill>
                <a:effectLst/>
                <a:latin typeface="Noto Sans" panose="020B0502040504020204" pitchFamily="34" charset="0"/>
              </a:rPr>
              <a:t>Cамый</a:t>
            </a:r>
            <a:r>
              <a:rPr lang="ru-RU" b="0" i="0" dirty="0">
                <a:solidFill>
                  <a:srgbClr val="495261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ru-RU" b="0" i="0" dirty="0" err="1">
                <a:solidFill>
                  <a:srgbClr val="495261"/>
                </a:solidFill>
                <a:effectLst/>
                <a:latin typeface="Noto Sans" panose="020B0502040504020204" pitchFamily="34" charset="0"/>
              </a:rPr>
              <a:t>легкий</a:t>
            </a:r>
            <a:r>
              <a:rPr lang="ru-RU" b="0" i="0" dirty="0">
                <a:solidFill>
                  <a:srgbClr val="495261"/>
                </a:solidFill>
                <a:effectLst/>
                <a:latin typeface="Noto Sans" panose="020B0502040504020204" pitchFamily="34" charset="0"/>
              </a:rPr>
              <a:t> противогаз. Не требует дополнительных затрат на дополнительный патрон для защиты от АХОВ и АХОВИД Два размера лицевой части МП-03. Наличие </a:t>
            </a:r>
            <a:r>
              <a:rPr lang="ru-RU" b="0" i="0" dirty="0" err="1">
                <a:solidFill>
                  <a:srgbClr val="495261"/>
                </a:solidFill>
                <a:effectLst/>
                <a:latin typeface="Noto Sans" panose="020B0502040504020204" pitchFamily="34" charset="0"/>
              </a:rPr>
              <a:t>подмасочника</a:t>
            </a:r>
            <a:r>
              <a:rPr lang="ru-RU" b="0" i="0" dirty="0">
                <a:solidFill>
                  <a:srgbClr val="495261"/>
                </a:solidFill>
                <a:effectLst/>
                <a:latin typeface="Noto Sans" panose="020B0502040504020204" pitchFamily="34" charset="0"/>
              </a:rPr>
              <a:t> исключает применение средств от запотевания типа </a:t>
            </a:r>
            <a:r>
              <a:rPr lang="ru-RU" b="0" i="0" dirty="0" err="1">
                <a:solidFill>
                  <a:srgbClr val="495261"/>
                </a:solidFill>
                <a:effectLst/>
                <a:latin typeface="Noto Sans" panose="020B0502040504020204" pitchFamily="34" charset="0"/>
              </a:rPr>
              <a:t>незапотевающих</a:t>
            </a:r>
            <a:r>
              <a:rPr lang="ru-RU" b="0" i="0" dirty="0">
                <a:solidFill>
                  <a:srgbClr val="495261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ru-RU" b="0" i="0" dirty="0" err="1">
                <a:solidFill>
                  <a:srgbClr val="495261"/>
                </a:solidFill>
                <a:effectLst/>
                <a:latin typeface="Noto Sans" panose="020B0502040504020204" pitchFamily="34" charset="0"/>
              </a:rPr>
              <a:t>пленок</a:t>
            </a:r>
            <a:r>
              <a:rPr lang="ru-RU" b="0" i="0" dirty="0">
                <a:solidFill>
                  <a:srgbClr val="495261"/>
                </a:solidFill>
                <a:effectLst/>
                <a:latin typeface="Noto Sans" panose="020B0502040504020204" pitchFamily="34" charset="0"/>
              </a:rPr>
              <a:t> или гелей, что упрощает обучение применению гражданского противогаза ГП-21 и уменьшает время приведения в готовность. Система лямок с затягиванием в одетом положении, облегчает надевание противогаза.</a:t>
            </a:r>
            <a:endParaRPr lang="ru-RU" dirty="0"/>
          </a:p>
        </p:txBody>
      </p:sp>
      <p:pic>
        <p:nvPicPr>
          <p:cNvPr id="4" name="Picture 6" descr="Противогаз ГП-21">
            <a:hlinkClick r:id="rId2"/>
            <a:extLst>
              <a:ext uri="{FF2B5EF4-FFF2-40B4-BE49-F238E27FC236}">
                <a16:creationId xmlns:a16="http://schemas.microsoft.com/office/drawing/2014/main" id="{46BF13D8-8574-4241-B95E-0E65EAFB6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230" y="2281465"/>
            <a:ext cx="3183890" cy="379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086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D741BB-68E6-45BC-AC3A-F8656DBAE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209728"/>
            <a:ext cx="10911840" cy="1129215"/>
          </a:xfrm>
        </p:spPr>
        <p:txBody>
          <a:bodyPr>
            <a:normAutofit/>
          </a:bodyPr>
          <a:lstStyle/>
          <a:p>
            <a:r>
              <a:rPr lang="ru-RU" sz="4000" dirty="0"/>
              <a:t>Подбор лицевой части противогаза</a:t>
            </a:r>
          </a:p>
        </p:txBody>
      </p:sp>
      <p:graphicFrame>
        <p:nvGraphicFramePr>
          <p:cNvPr id="5" name="Group 292">
            <a:extLst>
              <a:ext uri="{FF2B5EF4-FFF2-40B4-BE49-F238E27FC236}">
                <a16:creationId xmlns:a16="http://schemas.microsoft.com/office/drawing/2014/main" id="{4634C9BE-9325-4561-89FD-84EBA11D13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3808236"/>
              </p:ext>
            </p:extLst>
          </p:nvPr>
        </p:nvGraphicFramePr>
        <p:xfrm>
          <a:off x="1359852" y="3722684"/>
          <a:ext cx="8569325" cy="2770191"/>
        </p:xfrm>
        <a:graphic>
          <a:graphicData uri="http://schemas.openxmlformats.org/drawingml/2006/table">
            <a:tbl>
              <a:tblPr/>
              <a:tblGrid>
                <a:gridCol w="252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7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7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7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7799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измерений, см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маски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упора лямок наголовника со стороны концов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7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лобной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височных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щечных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79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 и менее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79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119 - 121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79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121,5 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123,5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79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124 - 126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79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126,5 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128,5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779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129 - 131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779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131,5 и более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062E9A49-2FAB-4629-99F5-2B09744F4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800" y="1205667"/>
            <a:ext cx="3547428" cy="222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465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F4B7D9-96AB-81C7-BFDE-26A8A2CB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684"/>
            <a:ext cx="10515600" cy="1610632"/>
          </a:xfrm>
        </p:spPr>
        <p:txBody>
          <a:bodyPr>
            <a:noAutofit/>
          </a:bodyPr>
          <a:lstStyle/>
          <a:p>
            <a:r>
              <a:rPr lang="ru-RU" sz="4400" dirty="0"/>
              <a:t>Требования нормативных и правовых актов по обеспечению населения (работников организаций) </a:t>
            </a:r>
            <a:br>
              <a:rPr lang="ru-RU" sz="4400" dirty="0"/>
            </a:br>
            <a:r>
              <a:rPr lang="ru-RU" sz="4400" dirty="0"/>
              <a:t>средствами индивидуальной защиты органов дыхания</a:t>
            </a:r>
          </a:p>
        </p:txBody>
      </p:sp>
    </p:spTree>
    <p:extLst>
      <p:ext uri="{BB962C8B-B14F-4D97-AF65-F5344CB8AC3E}">
        <p14:creationId xmlns:p14="http://schemas.microsoft.com/office/powerpoint/2010/main" val="2510147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62435-8839-412B-AF11-CF0C39782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823857" cy="1201028"/>
          </a:xfrm>
        </p:spPr>
        <p:txBody>
          <a:bodyPr>
            <a:normAutofit/>
          </a:bodyPr>
          <a:lstStyle/>
          <a:p>
            <a:r>
              <a:rPr lang="ru-RU" dirty="0"/>
              <a:t>Противогаз фильтрующий детский ПДФ-2Д (ПДФ-2Ш)</a:t>
            </a:r>
          </a:p>
        </p:txBody>
      </p:sp>
      <p:pic>
        <p:nvPicPr>
          <p:cNvPr id="4" name="Picture 3" descr="pdf-2d">
            <a:extLst>
              <a:ext uri="{FF2B5EF4-FFF2-40B4-BE49-F238E27FC236}">
                <a16:creationId xmlns:a16="http://schemas.microsoft.com/office/drawing/2014/main" id="{0572D933-3695-43C0-B5F2-A5FE1E087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3863" y="3132252"/>
            <a:ext cx="3144838" cy="327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DCB7614-DA1B-41A4-B5E7-3965CBB36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139152"/>
              </p:ext>
            </p:extLst>
          </p:nvPr>
        </p:nvGraphicFramePr>
        <p:xfrm>
          <a:off x="6833280" y="565945"/>
          <a:ext cx="4992687" cy="572611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664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4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4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60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 обхватов головы, мм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Положение упоров</a:t>
                      </a:r>
                    </a:p>
                  </a:txBody>
                  <a:tcPr marL="11558" marR="11558" marT="11546" marB="1154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55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Противогаз ПДФ-2Д (МД-4)</a:t>
                      </a:r>
                    </a:p>
                  </a:txBody>
                  <a:tcPr marL="11558" marR="11558" marT="11546" marB="1154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55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980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4-8-8</a:t>
                      </a:r>
                    </a:p>
                  </a:txBody>
                  <a:tcPr marL="11558" marR="11558" marT="11546" marB="1154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55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985-1005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4-7-8</a:t>
                      </a:r>
                    </a:p>
                  </a:txBody>
                  <a:tcPr marL="11558" marR="11558" marT="11546" marB="1154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55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1010-1030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3-6-7</a:t>
                      </a:r>
                    </a:p>
                  </a:txBody>
                  <a:tcPr marL="11558" marR="11558" marT="11546" marB="1154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55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1035-1055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3-5-6</a:t>
                      </a:r>
                    </a:p>
                  </a:txBody>
                  <a:tcPr marL="11558" marR="11558" marT="11546" marB="1154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55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1060-1080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4-7-8</a:t>
                      </a:r>
                    </a:p>
                  </a:txBody>
                  <a:tcPr marL="11558" marR="11558" marT="11546" marB="1154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55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1085-1105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3-6-7</a:t>
                      </a:r>
                    </a:p>
                  </a:txBody>
                  <a:tcPr marL="11558" marR="11558" marT="11546" marB="1154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55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1110-1130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3-5-6</a:t>
                      </a:r>
                    </a:p>
                  </a:txBody>
                  <a:tcPr marL="11558" marR="11558" marT="11546" marB="1154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55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1135-1155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3-4-5</a:t>
                      </a:r>
                    </a:p>
                  </a:txBody>
                  <a:tcPr marL="11558" marR="11558" marT="11546" marB="11546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955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1160-1180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3-3-4</a:t>
                      </a:r>
                    </a:p>
                  </a:txBody>
                  <a:tcPr marL="11558" marR="11558" marT="11546" marB="11546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955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Противогаз ПДФ-2Ш</a:t>
                      </a:r>
                      <a:r>
                        <a:rPr lang="ru-RU" sz="1400" b="1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(МД-4)</a:t>
                      </a:r>
                    </a:p>
                  </a:txBody>
                  <a:tcPr marL="11558" marR="11558" marT="11546" marB="1154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955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1035-1055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4-7-9</a:t>
                      </a:r>
                    </a:p>
                  </a:txBody>
                  <a:tcPr marL="11558" marR="11558" marT="11546" marB="11546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955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1060-1080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4-7-8</a:t>
                      </a:r>
                    </a:p>
                  </a:txBody>
                  <a:tcPr marL="11558" marR="11558" marT="11546" marB="11546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955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1085-1105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3-6-7</a:t>
                      </a:r>
                    </a:p>
                  </a:txBody>
                  <a:tcPr marL="11558" marR="11558" marT="11546" marB="11546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955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1110-1130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3-5-6</a:t>
                      </a:r>
                    </a:p>
                  </a:txBody>
                  <a:tcPr marL="11558" marR="11558" marT="11546" marB="11546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955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1135-1155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3-4-5</a:t>
                      </a:r>
                    </a:p>
                  </a:txBody>
                  <a:tcPr marL="11558" marR="11558" marT="11546" marB="11546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955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1160-1180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3-5-6</a:t>
                      </a:r>
                    </a:p>
                  </a:txBody>
                  <a:tcPr marL="11558" marR="11558" marT="11546" marB="11546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955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1185-1205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3-4-5</a:t>
                      </a:r>
                    </a:p>
                  </a:txBody>
                  <a:tcPr marL="11558" marR="11558" marT="11546" marB="11546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955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1210-1230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3-3-4</a:t>
                      </a:r>
                    </a:p>
                  </a:txBody>
                  <a:tcPr marL="11558" marR="11558" marT="11546" marB="11546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955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1235-1255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3-2-3</a:t>
                      </a:r>
                    </a:p>
                  </a:txBody>
                  <a:tcPr marL="11558" marR="11558" marT="11546" marB="11546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955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1260-1280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3-1-2</a:t>
                      </a:r>
                    </a:p>
                  </a:txBody>
                  <a:tcPr marL="11558" marR="11558" marT="11546" marB="11546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3955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1285-1305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1558" marR="11558" marT="11546" marB="115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3-1-1</a:t>
                      </a:r>
                    </a:p>
                  </a:txBody>
                  <a:tcPr marL="11558" marR="11558" marT="11546" marB="11546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5083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10F224-B9FE-4B1E-BDA0-0F7563083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8688"/>
          </a:xfrm>
        </p:spPr>
        <p:txBody>
          <a:bodyPr>
            <a:normAutofit/>
          </a:bodyPr>
          <a:lstStyle/>
          <a:p>
            <a:r>
              <a:rPr lang="ru-RU" sz="3200" b="1" dirty="0"/>
              <a:t>Детская спасательная камера ДСК Шанс-1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44CA98-8ED7-4959-8E6B-5745445AE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253327"/>
            <a:ext cx="1075508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Предназначена для безопасной эвакуации детей грудного возраста </a:t>
            </a:r>
            <a:r>
              <a:rPr lang="ru-RU" sz="2000" b="1" dirty="0"/>
              <a:t>(до 2-х лет) </a:t>
            </a:r>
            <a:r>
              <a:rPr lang="ru-RU" sz="2000" dirty="0"/>
              <a:t>при пожарах, техногенных авариях и террористических актах. Обеспечивает защиту от продуктов горения, ОХВ, а также от термических факторов пожара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DE720C4-9242-4FDF-A4B1-095836ABF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31" y="3429000"/>
            <a:ext cx="9863138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D622BE07-B562-4BCE-87E4-658AC7698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093" y="3429000"/>
            <a:ext cx="2889250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47C595AD-9D91-47D7-9DB4-CDCB07E5A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910" y="3463923"/>
            <a:ext cx="12868275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1">
            <a:extLst>
              <a:ext uri="{FF2B5EF4-FFF2-40B4-BE49-F238E27FC236}">
                <a16:creationId xmlns:a16="http://schemas.microsoft.com/office/drawing/2014/main" id="{123290F8-3E5A-4435-B02D-2E16861A1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182015"/>
            <a:ext cx="2943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3" tIns="45690" rIns="91383" bIns="456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00FF"/>
                </a:solidFill>
                <a:latin typeface="Arial" panose="020B0604020202020204" pitchFamily="34" charset="0"/>
              </a:rPr>
              <a:t>Модификация 1</a:t>
            </a:r>
          </a:p>
          <a:p>
            <a:pPr algn="ctr" eaLnBrk="1" hangingPunct="1"/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</a:rPr>
              <a:t>очищенный воздух в камеру нагнетается  ручным насосом</a:t>
            </a:r>
          </a:p>
        </p:txBody>
      </p:sp>
      <p:sp>
        <p:nvSpPr>
          <p:cNvPr id="8" name="Прямоугольник 2">
            <a:extLst>
              <a:ext uri="{FF2B5EF4-FFF2-40B4-BE49-F238E27FC236}">
                <a16:creationId xmlns:a16="http://schemas.microsoft.com/office/drawing/2014/main" id="{6A7E46C2-E8DA-4EEE-9BAC-8D289E198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805" y="2324890"/>
            <a:ext cx="2903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3" tIns="45690" rIns="91383" bIns="456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00FF"/>
                </a:solidFill>
                <a:latin typeface="Arial" panose="020B0604020202020204" pitchFamily="34" charset="0"/>
              </a:rPr>
              <a:t>Модификация 2 </a:t>
            </a:r>
          </a:p>
          <a:p>
            <a:pPr algn="ctr" eaLnBrk="1" hangingPunct="1"/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</a:rPr>
              <a:t>с постоянной подачей воздуха из баллона.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545E2459-348A-4333-8180-FB0210734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3" y="2138758"/>
            <a:ext cx="30591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3" tIns="45690" rIns="91383" bIns="456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altLang="ru-RU" b="1">
                <a:solidFill>
                  <a:srgbClr val="0000FF"/>
                </a:solidFill>
                <a:latin typeface="Arial" panose="020B0604020202020204" pitchFamily="34" charset="0"/>
              </a:rPr>
              <a:t>Модификация 3</a:t>
            </a:r>
          </a:p>
          <a:p>
            <a:pPr algn="ctr" eaLnBrk="1" hangingPunct="1"/>
            <a:r>
              <a:rPr lang="ru-RU" altLang="ru-RU">
                <a:solidFill>
                  <a:srgbClr val="000000"/>
                </a:solidFill>
                <a:latin typeface="Arial" panose="020B0604020202020204" pitchFamily="34" charset="0"/>
              </a:rPr>
              <a:t>с постоянной подачей воздуха из  дыхательного                        аппарата спасателя.</a:t>
            </a:r>
          </a:p>
        </p:txBody>
      </p:sp>
    </p:spTree>
    <p:extLst>
      <p:ext uri="{BB962C8B-B14F-4D97-AF65-F5344CB8AC3E}">
        <p14:creationId xmlns:p14="http://schemas.microsoft.com/office/powerpoint/2010/main" val="712094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еспиратор Р-2У">
            <a:extLst>
              <a:ext uri="{FF2B5EF4-FFF2-40B4-BE49-F238E27FC236}">
                <a16:creationId xmlns:a16="http://schemas.microsoft.com/office/drawing/2014/main" id="{3C639F15-03F4-4EBD-997C-B10F24360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647" y="1486153"/>
            <a:ext cx="4760937" cy="40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447B7-4F7A-46F7-B81C-9DBF057ED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07446"/>
            <a:ext cx="11275484" cy="885825"/>
          </a:xfrm>
        </p:spPr>
        <p:txBody>
          <a:bodyPr/>
          <a:lstStyle/>
          <a:p>
            <a:r>
              <a:rPr lang="ru-RU" dirty="0"/>
              <a:t>Респиратор Р-2У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654F87-C8EF-4136-A385-D6C49CA79919}"/>
              </a:ext>
            </a:extLst>
          </p:cNvPr>
          <p:cNvSpPr txBox="1"/>
          <p:nvPr/>
        </p:nvSpPr>
        <p:spPr>
          <a:xfrm>
            <a:off x="838200" y="1486153"/>
            <a:ext cx="649393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i="0" dirty="0">
                <a:solidFill>
                  <a:srgbClr val="222222"/>
                </a:solidFill>
                <a:effectLst/>
                <a:latin typeface="roboto condensed" panose="020B0604020202020204" pitchFamily="2" charset="0"/>
              </a:rPr>
              <a:t>Респиратор Р-2У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roboto condensed" panose="020B0604020202020204" pitchFamily="2" charset="0"/>
              </a:rPr>
              <a:t> – предназначен для защиты органов дыхания от всех видов аэрозолей (пыль, дым, туман), включая радиоактивные, с дополнительной защитой от радиоактивного йода и его органических соединений.</a:t>
            </a:r>
          </a:p>
          <a:p>
            <a:pPr algn="just"/>
            <a:r>
              <a:rPr lang="ru-RU" sz="2000" b="0" i="0" dirty="0">
                <a:solidFill>
                  <a:srgbClr val="222222"/>
                </a:solidFill>
                <a:effectLst/>
                <a:latin typeface="roboto condensed" panose="020B0604020202020204" pitchFamily="2" charset="0"/>
              </a:rPr>
              <a:t>Особенности респиратора Р-2У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22222"/>
                </a:solidFill>
                <a:effectLst/>
                <a:latin typeface="roboto condensed" panose="020B0604020202020204" pitchFamily="2" charset="0"/>
              </a:rPr>
              <a:t>Возможность применения без предварительного обучения.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22222"/>
                </a:solidFill>
                <a:effectLst/>
                <a:latin typeface="roboto condensed" panose="020B0604020202020204" pitchFamily="2" charset="0"/>
              </a:rPr>
              <a:t>Универсальный размер (в том числе для детей с 4-х лет).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22222"/>
                </a:solidFill>
                <a:effectLst/>
                <a:latin typeface="roboto condensed" panose="020B0604020202020204" pitchFamily="2" charset="0"/>
              </a:rPr>
              <a:t>Изделие имеет клапан выдоха. Герметичная фольгированная упаковка.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22222"/>
                </a:solidFill>
                <a:effectLst/>
                <a:latin typeface="roboto condensed" panose="020B0604020202020204" pitchFamily="2" charset="0"/>
              </a:rPr>
              <a:t>Подходит для широких </a:t>
            </a:r>
            <a:r>
              <a:rPr lang="ru-RU" sz="2000" b="0" i="0" dirty="0" err="1">
                <a:solidFill>
                  <a:srgbClr val="222222"/>
                </a:solidFill>
                <a:effectLst/>
                <a:latin typeface="roboto condensed" panose="020B0604020202020204" pitchFamily="2" charset="0"/>
              </a:rPr>
              <a:t>слоев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roboto condensed" panose="020B0604020202020204" pitchFamily="2" charset="0"/>
              </a:rPr>
              <a:t> населения, в том числе для людей с ослабленным здоровьем и детей с 4-х лет.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22222"/>
                </a:solidFill>
                <a:effectLst/>
                <a:latin typeface="roboto condensed" panose="020B0604020202020204" pitchFamily="2" charset="0"/>
              </a:rPr>
              <a:t>Гарантийный срок хранения в индивидуальной упаковке – 7 лет.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17410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еспиратор Р-2У">
            <a:extLst>
              <a:ext uri="{FF2B5EF4-FFF2-40B4-BE49-F238E27FC236}">
                <a16:creationId xmlns:a16="http://schemas.microsoft.com/office/drawing/2014/main" id="{3C639F15-03F4-4EBD-997C-B10F24360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647" y="1486153"/>
            <a:ext cx="4760937" cy="40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447B7-4F7A-46F7-B81C-9DBF057ED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07446"/>
            <a:ext cx="11275484" cy="885825"/>
          </a:xfrm>
        </p:spPr>
        <p:txBody>
          <a:bodyPr/>
          <a:lstStyle/>
          <a:p>
            <a:r>
              <a:rPr lang="ru-RU" dirty="0"/>
              <a:t>Респиратор Р-2У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C274CB-CD66-4362-9196-EDC448E89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0" y="1308647"/>
            <a:ext cx="6176476" cy="510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09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81E58-2B42-44C7-8D21-EEC4E890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29" y="413258"/>
            <a:ext cx="11275484" cy="885825"/>
          </a:xfrm>
        </p:spPr>
        <p:txBody>
          <a:bodyPr/>
          <a:lstStyle/>
          <a:p>
            <a:r>
              <a:rPr lang="ru-RU" dirty="0"/>
              <a:t>РЕСПИРАТОР  АЛИНА® 200 АВК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43B952-A808-4D13-8F09-557825A45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17771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разработан для выхода из опасной зоны при чрезвычайной ситуации. </a:t>
            </a:r>
          </a:p>
          <a:p>
            <a:pPr marL="0" indent="0">
              <a:buNone/>
            </a:pPr>
            <a:r>
              <a:rPr lang="ru-RU" dirty="0"/>
              <a:t>Респиратор АЛИНА 200АВК имеет универсальную комбинацию сорбционно-фильтрующих элементов , обеспечивающую эффективную защиту по широкому спектру вредных веществ</a:t>
            </a:r>
          </a:p>
        </p:txBody>
      </p:sp>
      <p:pic>
        <p:nvPicPr>
          <p:cNvPr id="4" name="Picture 2" descr="C:\Users\ПК\Desktop\alina.jpg">
            <a:extLst>
              <a:ext uri="{FF2B5EF4-FFF2-40B4-BE49-F238E27FC236}">
                <a16:creationId xmlns:a16="http://schemas.microsoft.com/office/drawing/2014/main" id="{7B343969-E6A3-4644-8CA4-EB7B9A260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0667" t="10423" r="15015" b="13501"/>
          <a:stretch>
            <a:fillRect/>
          </a:stretch>
        </p:blipFill>
        <p:spPr bwMode="auto">
          <a:xfrm>
            <a:off x="7268861" y="1990611"/>
            <a:ext cx="4084939" cy="3708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1509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0B44B-C9E6-4DD0-91D4-F0A5D5095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145" y="413258"/>
            <a:ext cx="11275484" cy="885825"/>
          </a:xfrm>
        </p:spPr>
        <p:txBody>
          <a:bodyPr/>
          <a:lstStyle/>
          <a:p>
            <a:r>
              <a:rPr lang="ru-RU" dirty="0"/>
              <a:t>РЕСПИРАТОР «АЛИНА-СО»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2D00AA-2F02-4085-A4F1-202C0AC07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89071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ПРЕДНАЗНАЧЕН для защиты от всех видов аэрозолей (пыль, дым, туман, смог) и моноксида углерода (угарного газа) при невысоких концентрациях.</a:t>
            </a:r>
          </a:p>
          <a:p>
            <a:pPr marL="0" indent="0">
              <a:buNone/>
            </a:pPr>
            <a:r>
              <a:rPr lang="ru-RU" dirty="0"/>
              <a:t>Рекомендуется: для выхода из задымленной зоны </a:t>
            </a:r>
          </a:p>
        </p:txBody>
      </p:sp>
      <p:pic>
        <p:nvPicPr>
          <p:cNvPr id="4" name="sb-player" descr="http://pozhim.ru/uploads/media/products/0001/01/thumb_95_products_large.jpg">
            <a:extLst>
              <a:ext uri="{FF2B5EF4-FFF2-40B4-BE49-F238E27FC236}">
                <a16:creationId xmlns:a16="http://schemas.microsoft.com/office/drawing/2014/main" id="{92A239AD-C5C1-4F9B-AA86-E0FE1D801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360" y="2065791"/>
            <a:ext cx="4940440" cy="330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87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E7306-8072-4AF9-ACF6-AFBABA987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9904"/>
          </a:xfrm>
        </p:spPr>
        <p:txBody>
          <a:bodyPr>
            <a:normAutofit/>
          </a:bodyPr>
          <a:lstStyle/>
          <a:p>
            <a:r>
              <a:rPr lang="ru-RU" sz="3200" dirty="0"/>
              <a:t>Средства индивидуальной защиты кожи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00056F-AD03-4D5C-AAFF-D64A54703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030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Средства индивидуальной защиты кожи предназначены для защиты кожных покровов от ОВ, РП, БА и АХОВ, а также для снижения заражения одежды, снаряжения и обуви.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EC9DFF9A-2084-47CD-BE15-A22A451DC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9096" y="5691188"/>
            <a:ext cx="1944688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3" tIns="45690" rIns="91383" bIns="456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600" b="1">
                <a:latin typeface="Arial" panose="020B0604020202020204" pitchFamily="34" charset="0"/>
              </a:rPr>
              <a:t>Комплект фильтрующей защитной одежды ФЗО-МП</a:t>
            </a:r>
          </a:p>
        </p:txBody>
      </p:sp>
      <p:pic>
        <p:nvPicPr>
          <p:cNvPr id="5" name="Picture 2" descr="http://omchs-rezerv.ru/images/oborudovanie/protivogaz/f225.jpg">
            <a:extLst>
              <a:ext uri="{FF2B5EF4-FFF2-40B4-BE49-F238E27FC236}">
                <a16:creationId xmlns:a16="http://schemas.microsoft.com/office/drawing/2014/main" id="{05429532-3D97-4B4C-AC8A-22FF1F0DB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8021" y="2276475"/>
            <a:ext cx="1368425" cy="321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1">
            <a:extLst>
              <a:ext uri="{FF2B5EF4-FFF2-40B4-BE49-F238E27FC236}">
                <a16:creationId xmlns:a16="http://schemas.microsoft.com/office/drawing/2014/main" id="{8879A074-FD09-4463-AE03-F83BDCFB4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0689" y="5734050"/>
            <a:ext cx="169545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3" tIns="45690" rIns="91383" bIns="456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600" b="1">
                <a:latin typeface="Arial" panose="020B0604020202020204" pitchFamily="34" charset="0"/>
              </a:rPr>
              <a:t>Общевойсковой защитный комплект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600" b="1">
                <a:latin typeface="Arial" panose="020B0604020202020204" pitchFamily="34" charset="0"/>
              </a:rPr>
              <a:t>ОЗК</a:t>
            </a:r>
            <a:endParaRPr lang="ru-RU" altLang="ru-RU" sz="1600">
              <a:latin typeface="Arial" panose="020B0604020202020204" pitchFamily="34" charset="0"/>
            </a:endParaRPr>
          </a:p>
        </p:txBody>
      </p:sp>
      <p:pic>
        <p:nvPicPr>
          <p:cNvPr id="7" name="Picture 4" descr="https://forum-antikvariat.ru/uploads/post-30658-1279140927.jpg">
            <a:extLst>
              <a:ext uri="{FF2B5EF4-FFF2-40B4-BE49-F238E27FC236}">
                <a16:creationId xmlns:a16="http://schemas.microsoft.com/office/drawing/2014/main" id="{3C315660-ED83-40A2-97BE-BB3D39702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29779" t="5000" r="32054" b="12000"/>
          <a:stretch/>
        </p:blipFill>
        <p:spPr bwMode="auto">
          <a:xfrm>
            <a:off x="5186589" y="2276475"/>
            <a:ext cx="1477963" cy="321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D1383C26-6B72-4F34-8E30-F9A488F47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888" y="5661025"/>
            <a:ext cx="13684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3" tIns="45690" rIns="91383" bIns="456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600" b="1" dirty="0" err="1">
                <a:latin typeface="Arial" panose="020B0604020202020204" pitchFamily="34" charset="0"/>
              </a:rPr>
              <a:t>Легкий</a:t>
            </a:r>
            <a:r>
              <a:rPr lang="ru-RU" altLang="ru-RU" sz="1600" b="1" dirty="0">
                <a:latin typeface="Arial" panose="020B0604020202020204" pitchFamily="34" charset="0"/>
              </a:rPr>
              <a:t> защитный костюм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600" b="1" dirty="0">
                <a:latin typeface="Arial" panose="020B0604020202020204" pitchFamily="34" charset="0"/>
              </a:rPr>
              <a:t>Л-1</a:t>
            </a:r>
            <a:endParaRPr lang="ru-RU" altLang="ru-RU" sz="1600" dirty="0">
              <a:latin typeface="Arial" panose="020B0604020202020204" pitchFamily="34" charset="0"/>
            </a:endParaRPr>
          </a:p>
        </p:txBody>
      </p:sp>
      <p:pic>
        <p:nvPicPr>
          <p:cNvPr id="9" name="Picture 8" descr="http://cs8.pikabu.ru/images/previews_comm/2016-01_6/1453906773215927735.jpg">
            <a:extLst>
              <a:ext uri="{FF2B5EF4-FFF2-40B4-BE49-F238E27FC236}">
                <a16:creationId xmlns:a16="http://schemas.microsoft.com/office/drawing/2014/main" id="{B88FBAF4-D2F4-406F-9868-43717310EF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24477" r="27283"/>
          <a:stretch/>
        </p:blipFill>
        <p:spPr bwMode="auto">
          <a:xfrm>
            <a:off x="7043963" y="2060575"/>
            <a:ext cx="1666875" cy="3455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094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E7306-8072-4AF9-ACF6-AFBABA987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9904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ru-RU" altLang="ru-RU" sz="3200" b="1" dirty="0">
                <a:latin typeface="Arial" panose="020B0604020202020204" pitchFamily="34" charset="0"/>
              </a:rPr>
              <a:t>Общевойсковой защитный комплект ОЗК</a:t>
            </a:r>
            <a:endParaRPr lang="ru-RU" altLang="ru-RU" sz="3200" dirty="0">
              <a:latin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00056F-AD03-4D5C-AAFF-D64A54703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596" y="1351708"/>
            <a:ext cx="8464420" cy="5141166"/>
          </a:xfrm>
        </p:spPr>
        <p:txBody>
          <a:bodyPr/>
          <a:lstStyle/>
          <a:p>
            <a:pPr marL="0" indent="0">
              <a:buNone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Комплект ОЗК – это строго нормированная защитная экипировка, являющаяся стандартным СИЗ, обязательным для ВС всех родов войск и видов армии России. Комплектация ОЗК может дополняться противогазом или респиратором – по виду исполняемой задачи. Защитный комплект ОЗК по спецификации не является полностью изолирующим, элементы данного СИЗ надеваются военнослужащими поверх армейской обуви и одежды.</a:t>
            </a: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Задачами данного СИЗ обозначены критерии защиты человека:</a:t>
            </a:r>
            <a:endParaRPr lang="ru-RU" sz="2000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От действия радиоактивных веществ, пыли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От биологических боевых средств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От воздействия отравляющих газов и веществ</a:t>
            </a:r>
          </a:p>
          <a:p>
            <a:pPr marL="0" indent="0" algn="l"/>
            <a:r>
              <a:rPr lang="ru-RU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По нормативу длительность пребывания в ОЗК 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не должна превышать 4 часов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Кроме того, нормативное время пребывания в костюме значительно сокращается при повышении температуры окружающей среды.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7" name="Picture 4" descr="https://forum-antikvariat.ru/uploads/post-30658-1279140927.jpg">
            <a:extLst>
              <a:ext uri="{FF2B5EF4-FFF2-40B4-BE49-F238E27FC236}">
                <a16:creationId xmlns:a16="http://schemas.microsoft.com/office/drawing/2014/main" id="{3C315660-ED83-40A2-97BE-BB3D39702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9779" t="5000" r="32054" b="12000"/>
          <a:stretch/>
        </p:blipFill>
        <p:spPr bwMode="auto">
          <a:xfrm>
            <a:off x="9275890" y="1508580"/>
            <a:ext cx="2219424" cy="4827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013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E7306-8072-4AF9-ACF6-AFBABA987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9904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ru-RU" altLang="ru-RU" sz="3200" b="1" dirty="0">
                <a:latin typeface="Arial" panose="020B0604020202020204" pitchFamily="34" charset="0"/>
              </a:rPr>
              <a:t>Общевойсковой защитный комплект ОЗК</a:t>
            </a:r>
            <a:endParaRPr lang="ru-RU" altLang="ru-RU" sz="3200" dirty="0">
              <a:latin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00056F-AD03-4D5C-AAFF-D64A54703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596" y="1351708"/>
            <a:ext cx="8652294" cy="5141166"/>
          </a:xfrm>
        </p:spPr>
        <p:txBody>
          <a:bodyPr/>
          <a:lstStyle/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Комплект ОЗК состоит из:</a:t>
            </a:r>
            <a:endParaRPr lang="ru-RU" sz="2400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Плаща ОП-1М;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Чулок защитных;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Перчаток;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Сумки для переноски и хранения.</a:t>
            </a:r>
          </a:p>
          <a:p>
            <a:pPr algn="l"/>
            <a:r>
              <a:rPr lang="ru-RU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	Швы костюма проклеены специальной герметизирующей лентой.</a:t>
            </a:r>
          </a:p>
          <a:p>
            <a:pPr marL="0" indent="0">
              <a:buNone/>
            </a:pPr>
            <a:endParaRPr lang="ru-RU" sz="3200" dirty="0"/>
          </a:p>
        </p:txBody>
      </p:sp>
      <p:pic>
        <p:nvPicPr>
          <p:cNvPr id="7" name="Picture 4" descr="https://forum-antikvariat.ru/uploads/post-30658-1279140927.jpg">
            <a:extLst>
              <a:ext uri="{FF2B5EF4-FFF2-40B4-BE49-F238E27FC236}">
                <a16:creationId xmlns:a16="http://schemas.microsoft.com/office/drawing/2014/main" id="{3C315660-ED83-40A2-97BE-BB3D39702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9779" t="5000" r="32054" b="12000"/>
          <a:stretch/>
        </p:blipFill>
        <p:spPr bwMode="auto">
          <a:xfrm>
            <a:off x="9275890" y="1508580"/>
            <a:ext cx="2219424" cy="4827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1668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://cs8.pikabu.ru/images/previews_comm/2016-01_6/1453906773215927735.jpg">
            <a:extLst>
              <a:ext uri="{FF2B5EF4-FFF2-40B4-BE49-F238E27FC236}">
                <a16:creationId xmlns:a16="http://schemas.microsoft.com/office/drawing/2014/main" id="{86F940FC-ED95-4443-972E-54B14026E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4477" r="27283"/>
          <a:stretch/>
        </p:blipFill>
        <p:spPr bwMode="auto">
          <a:xfrm>
            <a:off x="8954820" y="1045030"/>
            <a:ext cx="2547788" cy="5282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E7306-8072-4AF9-ACF6-AFBABA987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9904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ru-RU" altLang="ru-RU" sz="3200" b="1" dirty="0" err="1">
                <a:latin typeface="Arial" panose="020B0604020202020204" pitchFamily="34" charset="0"/>
              </a:rPr>
              <a:t>Легкий</a:t>
            </a:r>
            <a:r>
              <a:rPr lang="ru-RU" altLang="ru-RU" sz="3200" b="1" dirty="0">
                <a:latin typeface="Arial" panose="020B0604020202020204" pitchFamily="34" charset="0"/>
              </a:rPr>
              <a:t> защитный костюм Л-1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17BA06-E6E9-49E1-A5BF-51F51745E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240971"/>
            <a:ext cx="8077199" cy="4883604"/>
          </a:xfrm>
        </p:spPr>
        <p:txBody>
          <a:bodyPr/>
          <a:lstStyle/>
          <a:p>
            <a:r>
              <a:rPr lang="ru-RU" sz="2400" dirty="0"/>
              <a:t>	Л-1 — лёгкий защитный костюм, предназначен для использования в качестве универсальной специальной одежды персонала для защиты кожных покровов человека, одежды и обуви, от воздействия твёрдых, жидких, капельно-аэрозольных отравляющих веществ, взвесей, аэрозолей, вредных биологических факторов и радиоактивной пыли. Используется на местности, заражённой отравляющими и химически опасными веществами, в химической промышленности, при выполнении дегазационных, дезактивационных и дезинфекционных работ. Костюм является изолирующим.</a:t>
            </a:r>
          </a:p>
        </p:txBody>
      </p:sp>
    </p:spTree>
    <p:extLst>
      <p:ext uri="{BB962C8B-B14F-4D97-AF65-F5344CB8AC3E}">
        <p14:creationId xmlns:p14="http://schemas.microsoft.com/office/powerpoint/2010/main" val="2141545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79FC8-3CD1-4D90-9597-C79D2C93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1269"/>
            <a:ext cx="11275484" cy="885825"/>
          </a:xfrm>
        </p:spPr>
        <p:txBody>
          <a:bodyPr>
            <a:noAutofit/>
          </a:bodyPr>
          <a:lstStyle/>
          <a:p>
            <a:r>
              <a:rPr lang="ru-RU" sz="2800" dirty="0"/>
              <a:t>Федеральный закон РФ от 12.02.1998 № 28-ФЗ «О гражданской обороне».</a:t>
            </a:r>
            <a:br>
              <a:rPr lang="ru-RU" sz="2800" dirty="0"/>
            </a:br>
            <a:r>
              <a:rPr lang="ru-RU" sz="2800" dirty="0"/>
              <a:t>Статья 2. Задачи в области гражданской обороны.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8A93F9-C419-433F-B33E-A751C154E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89548" cy="4351338"/>
          </a:xfrm>
        </p:spPr>
        <p:txBody>
          <a:bodyPr/>
          <a:lstStyle/>
          <a:p>
            <a:pPr marL="0" indent="0">
              <a:buNone/>
            </a:pPr>
            <a:r>
              <a:rPr lang="ru-RU" altLang="ru-RU" b="1" dirty="0">
                <a:latin typeface="Arial" panose="020B0604020202020204" pitchFamily="34" charset="0"/>
              </a:rPr>
              <a:t>4. </a:t>
            </a:r>
            <a:r>
              <a:rPr lang="ru-RU" altLang="ru-RU" dirty="0">
                <a:latin typeface="Arial" panose="020B0604020202020204" pitchFamily="34" charset="0"/>
              </a:rPr>
              <a:t>предоставление населению средств индивидуальной и коллективной защиты</a:t>
            </a:r>
          </a:p>
          <a:p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E5AF4DE-FA68-42AA-8FA1-2AFD57E31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48" y="2078770"/>
            <a:ext cx="5191625" cy="3845048"/>
          </a:xfrm>
          <a:prstGeom prst="roundRect">
            <a:avLst>
              <a:gd name="adj" fmla="val 1043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519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://cs8.pikabu.ru/images/previews_comm/2016-01_6/1453906773215927735.jpg">
            <a:extLst>
              <a:ext uri="{FF2B5EF4-FFF2-40B4-BE49-F238E27FC236}">
                <a16:creationId xmlns:a16="http://schemas.microsoft.com/office/drawing/2014/main" id="{86F940FC-ED95-4443-972E-54B14026E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4477" r="27283"/>
          <a:stretch/>
        </p:blipFill>
        <p:spPr bwMode="auto">
          <a:xfrm>
            <a:off x="8954820" y="1045030"/>
            <a:ext cx="2547788" cy="5282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E7306-8072-4AF9-ACF6-AFBABA987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9904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ru-RU" altLang="ru-RU" sz="3200" b="1" dirty="0" err="1">
                <a:latin typeface="Arial" panose="020B0604020202020204" pitchFamily="34" charset="0"/>
              </a:rPr>
              <a:t>Легкий</a:t>
            </a:r>
            <a:r>
              <a:rPr lang="ru-RU" altLang="ru-RU" sz="3200" b="1" dirty="0">
                <a:latin typeface="Arial" panose="020B0604020202020204" pitchFamily="34" charset="0"/>
              </a:rPr>
              <a:t> защитный костюм Л-1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17BA06-E6E9-49E1-A5BF-51F51745E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240971"/>
            <a:ext cx="8077199" cy="4883604"/>
          </a:xfrm>
        </p:spPr>
        <p:txBody>
          <a:bodyPr/>
          <a:lstStyle/>
          <a:p>
            <a:pPr algn="l"/>
            <a:r>
              <a:rPr lang="ru-RU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В комплектацию костюма «Л-1» входит: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полукомбинезон с притачными </a:t>
            </a:r>
            <a:r>
              <a:rPr lang="ru-RU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осоюзками</a:t>
            </a:r>
            <a:endParaRPr lang="ru-RU" sz="24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куртка с капюшоном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сумка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перчатки (из ткани Т-15 или УНКЛ)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шесть пластмассовых шпеньков (типа "пукля") для застёжки</a:t>
            </a:r>
          </a:p>
        </p:txBody>
      </p:sp>
    </p:spTree>
    <p:extLst>
      <p:ext uri="{BB962C8B-B14F-4D97-AF65-F5344CB8AC3E}">
        <p14:creationId xmlns:p14="http://schemas.microsoft.com/office/powerpoint/2010/main" val="1591867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258" y="1401417"/>
            <a:ext cx="11275484" cy="3727174"/>
          </a:xfrm>
        </p:spPr>
        <p:txBody>
          <a:bodyPr/>
          <a:lstStyle/>
          <a:p>
            <a:r>
              <a:rPr lang="ru-RU" dirty="0"/>
              <a:t>Медицинские средства защиты</a:t>
            </a:r>
          </a:p>
        </p:txBody>
      </p:sp>
    </p:spTree>
    <p:extLst>
      <p:ext uri="{BB962C8B-B14F-4D97-AF65-F5344CB8AC3E}">
        <p14:creationId xmlns:p14="http://schemas.microsoft.com/office/powerpoint/2010/main" val="11144360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МСИЗ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977B-A228-4170-96CB-8982D683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87165"/>
            <a:ext cx="4447591" cy="4542818"/>
          </a:xfrm>
        </p:spPr>
        <p:txBody>
          <a:bodyPr/>
          <a:lstStyle/>
          <a:p>
            <a:r>
              <a:rPr lang="ru-RU" dirty="0"/>
              <a:t>	Медицинские средства индивидуальной защиты (МСИЗ) предназначены для профилактики и оказания медицинской помощи населению, пострадавшему от ионизирующих излучений, отравляющих веществ или биологических средств.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DC6C79-8216-42CB-9FE2-8443DB0E6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588" y="1590870"/>
            <a:ext cx="5991808" cy="449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528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Противохимический пакет ИПП-11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977B-A228-4170-96CB-8982D683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887165"/>
            <a:ext cx="5486399" cy="4542818"/>
          </a:xfrm>
        </p:spPr>
        <p:txBody>
          <a:bodyPr/>
          <a:lstStyle/>
          <a:p>
            <a:r>
              <a:rPr lang="ru-RU" b="0" i="0" dirty="0">
                <a:effectLst/>
                <a:latin typeface="YS Text"/>
              </a:rPr>
              <a:t>	ИПП-11 − индивидуальный противохимический пакет, принятый взамен ИПП-10. Средство нейтрализации токсичных и раздражающих веществ (смягчает раздражения) на коже человека и на средствах индивидуальной защиты, в том числе, и </a:t>
            </a:r>
            <a:r>
              <a:rPr lang="ru-RU" b="1" i="0" dirty="0">
                <a:effectLst/>
                <a:latin typeface="YS Text"/>
              </a:rPr>
              <a:t>для экстренной нейтрализации на поражённой коже</a:t>
            </a:r>
            <a:r>
              <a:rPr lang="ru-RU" b="0" i="0" dirty="0">
                <a:effectLst/>
                <a:latin typeface="YS Text"/>
              </a:rPr>
              <a:t>. При заблаговременном нанесении на кожу предохраняет от воздействия отравляющих веществ от 6 до 24 часов.</a:t>
            </a:r>
            <a:endParaRPr lang="ru-RU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57946B3-22AF-4C05-B868-FD4C4BEC5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435" y="2099388"/>
            <a:ext cx="5378339" cy="369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761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Пакет перевязочный медицинский индивидуальный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977B-A228-4170-96CB-8982D683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721795"/>
            <a:ext cx="5486399" cy="4562273"/>
          </a:xfrm>
        </p:spPr>
        <p:txBody>
          <a:bodyPr/>
          <a:lstStyle/>
          <a:p>
            <a:pPr algn="l"/>
            <a:r>
              <a:rPr lang="ru-RU" sz="18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	</a:t>
            </a:r>
            <a:r>
              <a:rPr lang="ru-RU" sz="18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Индивидуа́льный</a:t>
            </a:r>
            <a:r>
              <a:rPr lang="ru-RU" sz="18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перевя́зочный</a:t>
            </a:r>
            <a:r>
              <a:rPr lang="ru-RU" sz="18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паке́т</a:t>
            </a:r>
            <a:r>
              <a:rPr lang="ru-RU" sz="18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(ИПП, ППИ) — заключённый в защитную полимерную (или прорезиненную) оболочку стерильный комплект перевязочного материала, предназначенный для оказания первой помощи, само- и взаимопомощи для наложения </a:t>
            </a:r>
            <a:r>
              <a:rPr lang="ru-RU" sz="18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окклюзионной</a:t>
            </a:r>
            <a:r>
              <a:rPr lang="ru-RU" sz="18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повязки на грудную клетку при </a:t>
            </a:r>
            <a:r>
              <a:rPr lang="ru-RU" sz="18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проникающих ранениях </a:t>
            </a:r>
            <a:r>
              <a:rPr lang="ru-RU" sz="18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грудной клетки, также возможно использование при других ранениях и </a:t>
            </a:r>
            <a:r>
              <a:rPr lang="ru-RU" sz="18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ожогах</a:t>
            </a:r>
            <a:r>
              <a:rPr lang="ru-RU" sz="18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В полевых условиях пакет имеется в снаряжении каждого военнослужащего, в том числе каждого медицинского работника. Запас ППИ находится в сумке медицинской санитара и медицинской войсковой сумке (СМВ). Гарантийный срок хранения пакета — 5 лет.</a:t>
            </a:r>
          </a:p>
          <a:p>
            <a:pPr algn="l"/>
            <a:endParaRPr lang="ru-RU" sz="180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2AA3B17-83AE-4C9F-86CF-A606BCF80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783" y="2304660"/>
            <a:ext cx="5251859" cy="350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8957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10037"/>
            <a:ext cx="11275484" cy="1147865"/>
          </a:xfrm>
        </p:spPr>
        <p:txBody>
          <a:bodyPr/>
          <a:lstStyle/>
          <a:p>
            <a:r>
              <a:rPr lang="ru-RU" dirty="0"/>
              <a:t>Комплект индивидуальной медицинской гражданской защиты (КИМГЗ)</a:t>
            </a:r>
          </a:p>
        </p:txBody>
      </p:sp>
      <p:pic>
        <p:nvPicPr>
          <p:cNvPr id="5122" name="Picture 2" descr="КИМГЗ по приказу 1164н">
            <a:extLst>
              <a:ext uri="{FF2B5EF4-FFF2-40B4-BE49-F238E27FC236}">
                <a16:creationId xmlns:a16="http://schemas.microsoft.com/office/drawing/2014/main" id="{08BE786D-0597-4557-AC55-145A5C69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363" y="1601295"/>
            <a:ext cx="4958722" cy="495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5682ABAC-86A2-4FA8-8B73-E42CDFFB4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0553"/>
            <a:ext cx="5977811" cy="4542818"/>
          </a:xfrm>
        </p:spPr>
        <p:txBody>
          <a:bodyPr/>
          <a:lstStyle/>
          <a:p>
            <a:r>
              <a:rPr lang="ru-RU" b="0" i="0" dirty="0">
                <a:solidFill>
                  <a:srgbClr val="1A1920"/>
                </a:solidFill>
                <a:effectLst/>
                <a:latin typeface="Noto Sans" panose="020B0502040504020204" pitchFamily="34" charset="0"/>
              </a:rPr>
              <a:t>	КИМГЗ по приказу №1164н используется для оказания первой медицинской помощи (в порядке само- и взаимопомощи) и применяют </a:t>
            </a:r>
            <a:r>
              <a:rPr lang="ru-RU" b="0" i="0" dirty="0" err="1">
                <a:solidFill>
                  <a:srgbClr val="1A1920"/>
                </a:solidFill>
                <a:effectLst/>
                <a:latin typeface="Noto Sans" panose="020B0502040504020204" pitchFamily="34" charset="0"/>
              </a:rPr>
              <a:t>ее</a:t>
            </a:r>
            <a:r>
              <a:rPr lang="ru-RU" b="0" i="0" dirty="0">
                <a:solidFill>
                  <a:srgbClr val="1A1920"/>
                </a:solidFill>
                <a:effectLst/>
                <a:latin typeface="Noto Sans" panose="020B0502040504020204" pitchFamily="34" charset="0"/>
              </a:rPr>
              <a:t> в чрезвычайных ситуациях в очагах поражения с целью предупреждения, снижения, или минимизации вредного воздействия поражающих факторов, радиационной, химической или биологической природы на организм человека.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3430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10037"/>
            <a:ext cx="11275484" cy="1147865"/>
          </a:xfrm>
        </p:spPr>
        <p:txBody>
          <a:bodyPr/>
          <a:lstStyle/>
          <a:p>
            <a:r>
              <a:rPr lang="ru-RU" dirty="0"/>
              <a:t>Комплект индивидуальной медицинской гражданской защиты (КИМГЗ)</a:t>
            </a:r>
          </a:p>
        </p:txBody>
      </p:sp>
      <p:pic>
        <p:nvPicPr>
          <p:cNvPr id="5122" name="Picture 2" descr="КИМГЗ по приказу 1164н">
            <a:extLst>
              <a:ext uri="{FF2B5EF4-FFF2-40B4-BE49-F238E27FC236}">
                <a16:creationId xmlns:a16="http://schemas.microsoft.com/office/drawing/2014/main" id="{08BE786D-0597-4557-AC55-145A5C69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363" y="1601295"/>
            <a:ext cx="4958722" cy="495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874D90-AF42-4938-AD40-B3CA5DBD3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60" y="1350030"/>
            <a:ext cx="6428739" cy="520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51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F54A9A1-3704-45EE-A8E9-88726FC9A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181" y="2183217"/>
            <a:ext cx="3279904" cy="327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2C686-2618-4EB8-8CCD-DD3EA0CAB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54952"/>
            <a:ext cx="11275484" cy="885825"/>
          </a:xfrm>
        </p:spPr>
        <p:txBody>
          <a:bodyPr/>
          <a:lstStyle/>
          <a:p>
            <a:r>
              <a:rPr lang="ru-RU" dirty="0"/>
              <a:t>Санитарная сумка для оказания первой помощи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8D4AF0F-CEEB-461C-A638-CCCDBA7F3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0553"/>
            <a:ext cx="5977811" cy="4542818"/>
          </a:xfrm>
        </p:spPr>
        <p:txBody>
          <a:bodyPr/>
          <a:lstStyle/>
          <a:p>
            <a:r>
              <a:rPr lang="ru-RU" dirty="0"/>
              <a:t>	СМС, </a:t>
            </a:r>
            <a:r>
              <a:rPr lang="ru-RU" dirty="0" err="1"/>
              <a:t>Су́мка</a:t>
            </a:r>
            <a:r>
              <a:rPr lang="ru-RU" dirty="0"/>
              <a:t> </a:t>
            </a:r>
            <a:r>
              <a:rPr lang="ru-RU" dirty="0" err="1"/>
              <a:t>медици́нская</a:t>
            </a:r>
            <a:r>
              <a:rPr lang="ru-RU" dirty="0"/>
              <a:t> </a:t>
            </a:r>
            <a:r>
              <a:rPr lang="ru-RU" dirty="0" err="1"/>
              <a:t>санита́ра</a:t>
            </a:r>
            <a:r>
              <a:rPr lang="ru-RU" dirty="0"/>
              <a:t> — сумка в которой находится комплект медицинского имущества, предназначенный для оказания первой медицинской помощи раненным и поражённым в количестве до 30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28023117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F54A9A1-3704-45EE-A8E9-88726FC9A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181" y="2183217"/>
            <a:ext cx="3279904" cy="327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2C686-2618-4EB8-8CCD-DD3EA0CAB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54952"/>
            <a:ext cx="11275484" cy="885825"/>
          </a:xfrm>
        </p:spPr>
        <p:txBody>
          <a:bodyPr/>
          <a:lstStyle/>
          <a:p>
            <a:r>
              <a:rPr lang="ru-RU" dirty="0"/>
              <a:t>Санитарная сумка для оказания первой помощи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3640FF-5A5A-4034-886C-7A7F6E30D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1344702"/>
            <a:ext cx="7787950" cy="515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299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F54A9A1-3704-45EE-A8E9-88726FC9A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181" y="2183217"/>
            <a:ext cx="3279904" cy="327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2C686-2618-4EB8-8CCD-DD3EA0CAB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54952"/>
            <a:ext cx="11275484" cy="885825"/>
          </a:xfrm>
        </p:spPr>
        <p:txBody>
          <a:bodyPr/>
          <a:lstStyle/>
          <a:p>
            <a:r>
              <a:rPr lang="ru-RU" dirty="0"/>
              <a:t>Санитарная сумка для оказания первой помощи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15BC1B-B13B-48CF-BC58-6D55C262C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77" y="4464597"/>
            <a:ext cx="7790262" cy="14043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A0854B-F71A-4660-A04C-45A55D05C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24" y="1970314"/>
            <a:ext cx="7804611" cy="2505852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1C3E205-D0A4-4370-B942-AD75679B75D1}"/>
              </a:ext>
            </a:extLst>
          </p:cNvPr>
          <p:cNvCxnSpPr/>
          <p:nvPr/>
        </p:nvCxnSpPr>
        <p:spPr bwMode="auto">
          <a:xfrm flipV="1">
            <a:off x="456424" y="4464597"/>
            <a:ext cx="7804611" cy="1157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73092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4B317-4E92-4898-8007-C63446663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239" y="491079"/>
            <a:ext cx="11275484" cy="885825"/>
          </a:xfrm>
        </p:spPr>
        <p:txBody>
          <a:bodyPr>
            <a:noAutofit/>
          </a:bodyPr>
          <a:lstStyle/>
          <a:p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РФ от 26.11.2007 № 804 «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 утверждении положения о гражданской обороне в Российской Федерации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b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1CE14E-B90B-4CF7-AA1E-D86256C8B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561" y="1376904"/>
            <a:ext cx="5669132" cy="5163004"/>
          </a:xfrm>
        </p:spPr>
        <p:txBody>
          <a:bodyPr>
            <a:normAutofit/>
          </a:bodyPr>
          <a:lstStyle/>
          <a:p>
            <a:pPr marL="0" indent="0" algn="just" eaLnBrk="1" hangingPunct="1">
              <a:lnSpc>
                <a:spcPct val="80000"/>
              </a:lnSpc>
              <a:spcAft>
                <a:spcPts val="600"/>
              </a:spcAft>
              <a:buNone/>
              <a:defRPr/>
            </a:pPr>
            <a:r>
              <a:rPr lang="ru-RU" altLang="ru-RU" sz="2400" b="1" dirty="0">
                <a:latin typeface="Arial" panose="020B0604020202020204" pitchFamily="34" charset="0"/>
              </a:rPr>
              <a:t>10. </a:t>
            </a:r>
            <a:r>
              <a:rPr lang="ru-RU" altLang="ru-RU" sz="2400" dirty="0">
                <a:latin typeface="Arial" panose="020B0604020202020204" pitchFamily="34" charset="0"/>
              </a:rPr>
              <a:t>Основными </a:t>
            </a:r>
            <a:r>
              <a:rPr lang="ru-RU" altLang="ru-RU" sz="2400" b="1" dirty="0">
                <a:latin typeface="Arial" panose="020B0604020202020204" pitchFamily="34" charset="0"/>
              </a:rPr>
              <a:t>мероприятиями</a:t>
            </a:r>
            <a:r>
              <a:rPr lang="ru-RU" altLang="ru-RU" sz="2400" dirty="0">
                <a:latin typeface="Arial" panose="020B0604020202020204" pitchFamily="34" charset="0"/>
              </a:rPr>
              <a:t> по ГО, осуществляемыми в целях решения задачи, связанной с предоставлением населению средств индивидуальной и коллективной защиты, являются:</a:t>
            </a:r>
            <a:endParaRPr lang="ru-RU" altLang="ru-RU" sz="2400" b="1" dirty="0"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400" dirty="0">
                <a:latin typeface="Arial" panose="020B0604020202020204" pitchFamily="34" charset="0"/>
              </a:rPr>
              <a:t>  </a:t>
            </a:r>
            <a:r>
              <a:rPr lang="ru-RU" altLang="ru-RU" sz="2400" b="1" dirty="0">
                <a:latin typeface="Arial" panose="020B0604020202020204" pitchFamily="34" charset="0"/>
              </a:rPr>
              <a:t>накопление, хранение, освежение и использование по предназначению</a:t>
            </a:r>
            <a:r>
              <a:rPr lang="ru-RU" altLang="ru-RU" sz="2400" dirty="0">
                <a:latin typeface="Arial" panose="020B0604020202020204" pitchFamily="34" charset="0"/>
              </a:rPr>
              <a:t> средств индивидуальной защиты </a:t>
            </a:r>
            <a:r>
              <a:rPr lang="ru-RU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населения</a:t>
            </a:r>
            <a:r>
              <a:rPr lang="ru-RU" altLang="ru-RU" sz="2400" dirty="0">
                <a:latin typeface="Arial" panose="020B0604020202020204" pitchFamily="34" charset="0"/>
              </a:rPr>
              <a:t>;</a:t>
            </a:r>
          </a:p>
          <a:p>
            <a:pPr algn="just" eaLnBrk="1" hangingPunct="1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400" dirty="0">
                <a:latin typeface="Arial" panose="020B0604020202020204" pitchFamily="34" charset="0"/>
              </a:rPr>
              <a:t>  обеспечение </a:t>
            </a:r>
            <a:r>
              <a:rPr lang="ru-RU" altLang="ru-RU" sz="2400" b="1" dirty="0">
                <a:latin typeface="Arial" panose="020B0604020202020204" pitchFamily="34" charset="0"/>
              </a:rPr>
              <a:t>выдачи</a:t>
            </a:r>
            <a:r>
              <a:rPr lang="ru-RU" altLang="ru-RU" sz="2400" dirty="0">
                <a:latin typeface="Arial" panose="020B0604020202020204" pitchFamily="34" charset="0"/>
              </a:rPr>
              <a:t> населению средств индивидуальной защиты и предоставления средств коллективной защиты в установленные сроки;</a:t>
            </a:r>
            <a:endParaRPr lang="ru-RU" altLang="ru-RU" sz="2400" b="1" dirty="0">
              <a:latin typeface="Arial" panose="020B0604020202020204" pitchFamily="34" charset="0"/>
            </a:endParaRPr>
          </a:p>
          <a:p>
            <a:endParaRPr lang="ru-RU" sz="24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465D638-EAF5-4EC2-A951-A97322C38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356" y="2045154"/>
            <a:ext cx="4958443" cy="3718832"/>
          </a:xfrm>
          <a:prstGeom prst="roundRect">
            <a:avLst>
              <a:gd name="adj" fmla="val 950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9671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E0DDC-FFE7-4A86-B613-6741B7480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0670"/>
            <a:ext cx="10515600" cy="1956659"/>
          </a:xfrm>
        </p:spPr>
        <p:txBody>
          <a:bodyPr>
            <a:normAutofit/>
          </a:bodyPr>
          <a:lstStyle/>
          <a:p>
            <a:r>
              <a:rPr lang="ru-RU" sz="4400" dirty="0"/>
              <a:t>Приборы радиационной, химической разведки и контроля</a:t>
            </a:r>
          </a:p>
        </p:txBody>
      </p:sp>
    </p:spTree>
    <p:extLst>
      <p:ext uri="{BB962C8B-B14F-4D97-AF65-F5344CB8AC3E}">
        <p14:creationId xmlns:p14="http://schemas.microsoft.com/office/powerpoint/2010/main" val="18870659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F0785-E92C-4EE2-A3BC-F3352FF36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 ГО в области разведки и контроля заражения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0878F2-0564-4249-814D-B2EB1E562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Для выявления и оценки радиационной и химической обстановки необходимо иметь средства, которые позволяют выполнить следующие задачи:</a:t>
            </a:r>
          </a:p>
          <a:p>
            <a:r>
              <a:rPr lang="ru-RU" dirty="0"/>
              <a:t>своевременно </a:t>
            </a:r>
            <a:r>
              <a:rPr lang="ru-RU" b="1" dirty="0"/>
              <a:t>обнаружить наличие </a:t>
            </a:r>
            <a:r>
              <a:rPr lang="ru-RU" dirty="0"/>
              <a:t>ОВ, АХОВ или РВ в воздухе, на местности или других объектах окружающей среды;</a:t>
            </a:r>
          </a:p>
          <a:p>
            <a:r>
              <a:rPr lang="ru-RU" b="1" dirty="0"/>
              <a:t>определить тип </a:t>
            </a:r>
            <a:r>
              <a:rPr lang="ru-RU" dirty="0"/>
              <a:t>ОВ, АХОВ, вид ионизирующего излучения, скорость радиоактивного распада;</a:t>
            </a:r>
          </a:p>
          <a:p>
            <a:r>
              <a:rPr lang="ru-RU" dirty="0"/>
              <a:t>определить </a:t>
            </a:r>
            <a:r>
              <a:rPr lang="ru-RU" b="1" dirty="0"/>
              <a:t>концентрацию</a:t>
            </a:r>
            <a:r>
              <a:rPr lang="ru-RU" dirty="0"/>
              <a:t> ОВ, АХОВ, степень радиоактивного загрязнения;</a:t>
            </a:r>
          </a:p>
          <a:p>
            <a:r>
              <a:rPr lang="ru-RU" dirty="0"/>
              <a:t>определить </a:t>
            </a:r>
            <a:r>
              <a:rPr lang="ru-RU" b="1" dirty="0"/>
              <a:t>необходимость</a:t>
            </a:r>
            <a:r>
              <a:rPr lang="ru-RU" dirty="0"/>
              <a:t> проведения специальной обработки;</a:t>
            </a:r>
          </a:p>
          <a:p>
            <a:r>
              <a:rPr lang="ru-RU" b="1" dirty="0"/>
              <a:t>контролировать полноту</a:t>
            </a:r>
            <a:r>
              <a:rPr lang="ru-RU" dirty="0"/>
              <a:t> дегазации и дезактивации;</a:t>
            </a:r>
          </a:p>
          <a:p>
            <a:r>
              <a:rPr lang="ru-RU" dirty="0"/>
              <a:t> </a:t>
            </a:r>
            <a:r>
              <a:rPr lang="ru-RU" b="1" dirty="0"/>
              <a:t>измерять дозы </a:t>
            </a:r>
            <a:r>
              <a:rPr lang="ru-RU" dirty="0"/>
              <a:t>облучения, которые получает персонал в ходе выполнения поставленных задач.</a:t>
            </a:r>
          </a:p>
        </p:txBody>
      </p:sp>
    </p:spTree>
    <p:extLst>
      <p:ext uri="{BB962C8B-B14F-4D97-AF65-F5344CB8AC3E}">
        <p14:creationId xmlns:p14="http://schemas.microsoft.com/office/powerpoint/2010/main" val="7439812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E0DDC-FFE7-4A86-B613-6741B7480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0670"/>
            <a:ext cx="10515600" cy="1956659"/>
          </a:xfrm>
        </p:spPr>
        <p:txBody>
          <a:bodyPr>
            <a:normAutofit/>
          </a:bodyPr>
          <a:lstStyle/>
          <a:p>
            <a:r>
              <a:rPr lang="ru-RU" sz="4400" dirty="0"/>
              <a:t>1. Приборы радиационного контроля</a:t>
            </a:r>
          </a:p>
        </p:txBody>
      </p:sp>
    </p:spTree>
    <p:extLst>
      <p:ext uri="{BB962C8B-B14F-4D97-AF65-F5344CB8AC3E}">
        <p14:creationId xmlns:p14="http://schemas.microsoft.com/office/powerpoint/2010/main" val="24273177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CDF817-1CCE-49F1-940B-196B7FFC6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94" y="520263"/>
            <a:ext cx="11275484" cy="885825"/>
          </a:xfrm>
        </p:spPr>
        <p:txBody>
          <a:bodyPr>
            <a:normAutofit/>
          </a:bodyPr>
          <a:lstStyle/>
          <a:p>
            <a:r>
              <a:rPr lang="ru-RU" dirty="0"/>
              <a:t>ИЗМЕРИТЕЛЬ МОЩНОСТИ ДОЗЫ ДП-5В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8834F2-9B27-46B1-AD89-CB09C899E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5546271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Измеритель мощности дозы </a:t>
            </a:r>
            <a:r>
              <a:rPr lang="ru-RU" sz="28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ДП-5В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предназначен для измерения уровней 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  <a:cs typeface="Arial" charset="0"/>
                <a:sym typeface="Symbol"/>
              </a:rPr>
              <a:t>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– радиации и радиоактивной </a:t>
            </a:r>
            <a:r>
              <a:rPr lang="ru-RU" sz="28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зараженности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различных предметов по 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  <a:cs typeface="Arial" charset="0"/>
                <a:sym typeface="Symbol"/>
              </a:rPr>
              <a:t>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- излучению. Кроме того имеется возможность обнаружения 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  <a:cs typeface="Arial" charset="0"/>
                <a:sym typeface="Symbol"/>
              </a:rPr>
              <a:t>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- излучения</a:t>
            </a:r>
            <a:endParaRPr lang="ru-RU" dirty="0"/>
          </a:p>
        </p:txBody>
      </p:sp>
      <p:pic>
        <p:nvPicPr>
          <p:cNvPr id="4" name="Рисунок 1" descr="10">
            <a:extLst>
              <a:ext uri="{FF2B5EF4-FFF2-40B4-BE49-F238E27FC236}">
                <a16:creationId xmlns:a16="http://schemas.microsoft.com/office/drawing/2014/main" id="{83C9094B-B3BA-447D-B645-42A32C959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5614" t="8913" r="5450" b="2524"/>
          <a:stretch/>
        </p:blipFill>
        <p:spPr bwMode="auto">
          <a:xfrm>
            <a:off x="6841672" y="1690688"/>
            <a:ext cx="3997325" cy="3865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9129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2F3C6F-34F6-4BA6-AA60-F57A7E5D0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714816"/>
            <a:ext cx="11275484" cy="885825"/>
          </a:xfrm>
        </p:spPr>
        <p:txBody>
          <a:bodyPr/>
          <a:lstStyle/>
          <a:p>
            <a:r>
              <a:rPr lang="ru-RU" dirty="0"/>
              <a:t>Дозиметр-радиометр ДРБП-03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1BAC05-51D3-4275-A0B8-1CAE32CED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30802"/>
            <a:ext cx="11275484" cy="504825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Предназначен для измерения мощности эквивалентной дозы и эквивалентной дозы фотонного ионизирующего (рентгеновского и гамма) излучения (ЭД), плотности потока альфа и бета частиц.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8ACE6B8-418C-4C6E-A36B-6811371BF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371" y="3282041"/>
            <a:ext cx="5406572" cy="320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7389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74462A-6D7D-4B61-A96E-2E525D8B4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78" y="611980"/>
            <a:ext cx="11275484" cy="885825"/>
          </a:xfrm>
        </p:spPr>
        <p:txBody>
          <a:bodyPr>
            <a:normAutofit/>
          </a:bodyPr>
          <a:lstStyle/>
          <a:p>
            <a:r>
              <a:rPr lang="ru-RU" dirty="0"/>
              <a:t>КОМПЛЕКТ ИНДИВИДУАЛЬНЫХ </a:t>
            </a:r>
            <a:r>
              <a:rPr lang="ru-RU"/>
              <a:t>ДОЗИМЕТРОВ ИД-1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01AD42-EAA7-4A04-BD80-2FC94BCDA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x-none" sz="28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Комплект индивидуальных дозиметров </a:t>
            </a:r>
            <a:r>
              <a:rPr lang="x-none" sz="28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ИД-1</a:t>
            </a:r>
            <a:r>
              <a:rPr lang="x-none" sz="28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предназначен для измерения поглощенных доз гамма - нейтронного излучения</a:t>
            </a:r>
            <a:endParaRPr lang="ru-RU" dirty="0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029093F1-3A42-4D56-98B7-DEF1B588D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429000"/>
            <a:ext cx="47529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1938" indent="-174625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990000"/>
                </a:solidFill>
                <a:cs typeface="Arial" panose="020B0604020202020204" pitchFamily="34" charset="0"/>
              </a:rPr>
              <a:t>В комплект прибора входят:</a:t>
            </a:r>
            <a:r>
              <a:rPr lang="ru-RU" altLang="ru-RU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>
                <a:srgbClr val="990000"/>
              </a:buClr>
              <a:buFontTx/>
              <a:buChar char="•"/>
            </a:pPr>
            <a:r>
              <a:rPr lang="ru-RU" altLang="ru-RU" sz="2000" dirty="0">
                <a:solidFill>
                  <a:srgbClr val="000000"/>
                </a:solidFill>
                <a:cs typeface="Arial" panose="020B0604020202020204" pitchFamily="34" charset="0"/>
              </a:rPr>
              <a:t>10 измерителей дозы;</a:t>
            </a:r>
          </a:p>
          <a:p>
            <a:pPr eaLnBrk="1" hangingPunct="1">
              <a:spcBef>
                <a:spcPct val="0"/>
              </a:spcBef>
              <a:buClr>
                <a:srgbClr val="990000"/>
              </a:buClr>
              <a:buFontTx/>
              <a:buChar char="•"/>
            </a:pPr>
            <a:r>
              <a:rPr lang="ru-RU" altLang="ru-RU" sz="2000" dirty="0">
                <a:solidFill>
                  <a:srgbClr val="000000"/>
                </a:solidFill>
                <a:cs typeface="Arial" panose="020B0604020202020204" pitchFamily="34" charset="0"/>
              </a:rPr>
              <a:t> зарядное устройство ЗД-6;</a:t>
            </a:r>
          </a:p>
          <a:p>
            <a:pPr eaLnBrk="1" hangingPunct="1">
              <a:spcBef>
                <a:spcPct val="0"/>
              </a:spcBef>
              <a:buClr>
                <a:srgbClr val="990000"/>
              </a:buClr>
              <a:buFontTx/>
              <a:buChar char="•"/>
            </a:pPr>
            <a:r>
              <a:rPr lang="ru-RU" altLang="ru-RU" sz="2000" dirty="0">
                <a:solidFill>
                  <a:srgbClr val="000000"/>
                </a:solidFill>
                <a:cs typeface="Arial" panose="020B0604020202020204" pitchFamily="34" charset="0"/>
              </a:rPr>
              <a:t>техническое описание и инструкция по   эксплуатации, формуляр;</a:t>
            </a:r>
          </a:p>
          <a:p>
            <a:pPr eaLnBrk="1" hangingPunct="1">
              <a:spcBef>
                <a:spcPct val="0"/>
              </a:spcBef>
              <a:buClr>
                <a:srgbClr val="990000"/>
              </a:buClr>
              <a:buFontTx/>
              <a:buChar char="•"/>
            </a:pPr>
            <a:r>
              <a:rPr lang="ru-RU" altLang="ru-RU" sz="2000" dirty="0">
                <a:solidFill>
                  <a:srgbClr val="000000"/>
                </a:solidFill>
                <a:cs typeface="Arial" panose="020B0604020202020204" pitchFamily="34" charset="0"/>
              </a:rPr>
              <a:t> укладочный ящик</a:t>
            </a:r>
          </a:p>
        </p:txBody>
      </p:sp>
      <p:pic>
        <p:nvPicPr>
          <p:cNvPr id="6" name="Picture 9" descr="IMG_0950">
            <a:extLst>
              <a:ext uri="{FF2B5EF4-FFF2-40B4-BE49-F238E27FC236}">
                <a16:creationId xmlns:a16="http://schemas.microsoft.com/office/drawing/2014/main" id="{62EC5752-A9AB-4947-8612-441ED3DCB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9321"/>
          <a:stretch>
            <a:fillRect/>
          </a:stretch>
        </p:blipFill>
        <p:spPr bwMode="auto">
          <a:xfrm>
            <a:off x="7277324" y="3454418"/>
            <a:ext cx="4100741" cy="2482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ok-t.ru/studopediaru/baza7/1445218184911.files/image035.jpg">
            <a:extLst>
              <a:ext uri="{FF2B5EF4-FFF2-40B4-BE49-F238E27FC236}">
                <a16:creationId xmlns:a16="http://schemas.microsoft.com/office/drawing/2014/main" id="{6B086324-6646-486D-A578-123FB08DC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693" y="3641117"/>
            <a:ext cx="2474921" cy="274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1117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">
            <a:extLst>
              <a:ext uri="{FF2B5EF4-FFF2-40B4-BE49-F238E27FC236}">
                <a16:creationId xmlns:a16="http://schemas.microsoft.com/office/drawing/2014/main" id="{814788C3-EFFB-4AFF-AEB7-353B5D00E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5703" y="1232694"/>
            <a:ext cx="4464050" cy="4392612"/>
          </a:xfrm>
          <a:prstGeom prst="ellips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rgbClr val="010199"/>
              </a:solidFill>
            </a:endParaRPr>
          </a:p>
        </p:txBody>
      </p:sp>
      <p:sp>
        <p:nvSpPr>
          <p:cNvPr id="5" name="Line 6">
            <a:extLst>
              <a:ext uri="{FF2B5EF4-FFF2-40B4-BE49-F238E27FC236}">
                <a16:creationId xmlns:a16="http://schemas.microsoft.com/office/drawing/2014/main" id="{8C526176-7B64-483E-ACD4-484005B1B4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3691" y="3026569"/>
            <a:ext cx="0" cy="5905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Line 11">
            <a:extLst>
              <a:ext uri="{FF2B5EF4-FFF2-40B4-BE49-F238E27FC236}">
                <a16:creationId xmlns:a16="http://schemas.microsoft.com/office/drawing/2014/main" id="{0587F858-0A83-410B-963A-8E2CACE95E6C}"/>
              </a:ext>
            </a:extLst>
          </p:cNvPr>
          <p:cNvSpPr>
            <a:spLocks noChangeShapeType="1"/>
          </p:cNvSpPr>
          <p:nvPr/>
        </p:nvSpPr>
        <p:spPr bwMode="auto">
          <a:xfrm>
            <a:off x="7479166" y="3069431"/>
            <a:ext cx="0" cy="5619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Line 16">
            <a:extLst>
              <a:ext uri="{FF2B5EF4-FFF2-40B4-BE49-F238E27FC236}">
                <a16:creationId xmlns:a16="http://schemas.microsoft.com/office/drawing/2014/main" id="{5FBAC803-919F-4601-B2AD-65B42C410638}"/>
              </a:ext>
            </a:extLst>
          </p:cNvPr>
          <p:cNvSpPr>
            <a:spLocks noChangeShapeType="1"/>
          </p:cNvSpPr>
          <p:nvPr/>
        </p:nvSpPr>
        <p:spPr bwMode="auto">
          <a:xfrm>
            <a:off x="8217353" y="3069431"/>
            <a:ext cx="0" cy="504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Line 19">
            <a:extLst>
              <a:ext uri="{FF2B5EF4-FFF2-40B4-BE49-F238E27FC236}">
                <a16:creationId xmlns:a16="http://schemas.microsoft.com/office/drawing/2014/main" id="{BD81FF7E-DF3C-4FAC-91A7-8CB941657100}"/>
              </a:ext>
            </a:extLst>
          </p:cNvPr>
          <p:cNvSpPr>
            <a:spLocks noChangeShapeType="1"/>
          </p:cNvSpPr>
          <p:nvPr/>
        </p:nvSpPr>
        <p:spPr bwMode="auto">
          <a:xfrm>
            <a:off x="7766503" y="1485106"/>
            <a:ext cx="0" cy="388937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Text Box 20">
            <a:extLst>
              <a:ext uri="{FF2B5EF4-FFF2-40B4-BE49-F238E27FC236}">
                <a16:creationId xmlns:a16="http://schemas.microsoft.com/office/drawing/2014/main" id="{625D9B62-21C2-4EBF-A8D7-33D61B597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516" y="2709069"/>
            <a:ext cx="5889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rgbClr val="000000"/>
                </a:solidFill>
              </a:rPr>
              <a:t>0</a:t>
            </a:r>
            <a:endParaRPr lang="ru-RU" altLang="ru-RU" sz="1800">
              <a:solidFill>
                <a:srgbClr val="010199"/>
              </a:solidFill>
            </a:endParaRPr>
          </a:p>
        </p:txBody>
      </p:sp>
      <p:sp>
        <p:nvSpPr>
          <p:cNvPr id="10" name="Line 23">
            <a:extLst>
              <a:ext uri="{FF2B5EF4-FFF2-40B4-BE49-F238E27FC236}">
                <a16:creationId xmlns:a16="http://schemas.microsoft.com/office/drawing/2014/main" id="{23672328-B179-491B-9C14-B49AE213821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9028" y="3080544"/>
            <a:ext cx="0" cy="482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Line 28">
            <a:extLst>
              <a:ext uri="{FF2B5EF4-FFF2-40B4-BE49-F238E27FC236}">
                <a16:creationId xmlns:a16="http://schemas.microsoft.com/office/drawing/2014/main" id="{DDE0168F-317B-4141-8594-956070B81601}"/>
              </a:ext>
            </a:extLst>
          </p:cNvPr>
          <p:cNvSpPr>
            <a:spLocks noChangeShapeType="1"/>
          </p:cNvSpPr>
          <p:nvPr/>
        </p:nvSpPr>
        <p:spPr bwMode="auto">
          <a:xfrm>
            <a:off x="9649278" y="3047206"/>
            <a:ext cx="0" cy="4841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AE2693FC-F524-4019-BD17-0F1ECD2B1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453" y="2709069"/>
            <a:ext cx="6842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rgbClr val="000000"/>
                </a:solidFill>
              </a:rPr>
              <a:t>200</a:t>
            </a:r>
            <a:endParaRPr lang="ru-RU" altLang="ru-RU" sz="1600" b="1">
              <a:solidFill>
                <a:srgbClr val="010199"/>
              </a:solidFill>
            </a:endParaRPr>
          </a:p>
        </p:txBody>
      </p:sp>
      <p:sp>
        <p:nvSpPr>
          <p:cNvPr id="13" name="Text Box 30">
            <a:extLst>
              <a:ext uri="{FF2B5EF4-FFF2-40B4-BE49-F238E27FC236}">
                <a16:creationId xmlns:a16="http://schemas.microsoft.com/office/drawing/2014/main" id="{15A55B86-598B-4009-9CDA-53E429166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6066" y="2682081"/>
            <a:ext cx="5286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rgbClr val="000000"/>
                </a:solidFill>
              </a:rPr>
              <a:t>400</a:t>
            </a:r>
            <a:endParaRPr lang="ru-RU" altLang="ru-RU" sz="1600" b="1">
              <a:solidFill>
                <a:srgbClr val="010199"/>
              </a:solidFill>
            </a:endParaRPr>
          </a:p>
        </p:txBody>
      </p:sp>
      <p:sp>
        <p:nvSpPr>
          <p:cNvPr id="14" name="Text Box 32">
            <a:extLst>
              <a:ext uri="{FF2B5EF4-FFF2-40B4-BE49-F238E27FC236}">
                <a16:creationId xmlns:a16="http://schemas.microsoft.com/office/drawing/2014/main" id="{9BC577CB-8EA0-4DF0-A89B-F07DD252A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703" y="2732881"/>
            <a:ext cx="539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rgbClr val="000000"/>
                </a:solidFill>
              </a:rPr>
              <a:t>100</a:t>
            </a:r>
            <a:endParaRPr lang="ru-RU" altLang="ru-RU" sz="1800" b="1">
              <a:solidFill>
                <a:srgbClr val="000000"/>
              </a:solidFill>
            </a:endParaRPr>
          </a:p>
        </p:txBody>
      </p:sp>
      <p:sp>
        <p:nvSpPr>
          <p:cNvPr id="15" name="Text Box 33">
            <a:extLst>
              <a:ext uri="{FF2B5EF4-FFF2-40B4-BE49-F238E27FC236}">
                <a16:creationId xmlns:a16="http://schemas.microsoft.com/office/drawing/2014/main" id="{D8C09879-9E71-4B3D-AEB2-87E1C23F0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728" y="2688431"/>
            <a:ext cx="5762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rgbClr val="000000"/>
                </a:solidFill>
              </a:rPr>
              <a:t>300</a:t>
            </a:r>
            <a:endParaRPr lang="ru-RU" altLang="ru-RU" sz="1800" b="1">
              <a:solidFill>
                <a:srgbClr val="000000"/>
              </a:solidFill>
            </a:endParaRPr>
          </a:p>
        </p:txBody>
      </p:sp>
      <p:sp>
        <p:nvSpPr>
          <p:cNvPr id="16" name="Text Box 34">
            <a:extLst>
              <a:ext uri="{FF2B5EF4-FFF2-40B4-BE49-F238E27FC236}">
                <a16:creationId xmlns:a16="http://schemas.microsoft.com/office/drawing/2014/main" id="{740D840A-249A-4E0D-BEC0-3D467CB41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1328" y="3848894"/>
            <a:ext cx="936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400" i="1">
                <a:solidFill>
                  <a:srgbClr val="000000"/>
                </a:solidFill>
              </a:rPr>
              <a:t>ɣ</a:t>
            </a:r>
            <a:r>
              <a:rPr lang="ru-RU" altLang="ru-RU" sz="1800" i="1">
                <a:solidFill>
                  <a:srgbClr val="000000"/>
                </a:solidFill>
              </a:rPr>
              <a:t> </a:t>
            </a:r>
            <a:r>
              <a:rPr lang="ru-RU" altLang="ru-RU" sz="1800" b="1" i="1" u="sng">
                <a:solidFill>
                  <a:srgbClr val="000000"/>
                </a:solidFill>
              </a:rPr>
              <a:t>+ </a:t>
            </a:r>
            <a:r>
              <a:rPr lang="en-US" altLang="ru-RU" sz="1800" i="1">
                <a:solidFill>
                  <a:srgbClr val="000000"/>
                </a:solidFill>
              </a:rPr>
              <a:t>Ƞ</a:t>
            </a:r>
            <a:r>
              <a:rPr lang="ru-RU" altLang="ru-RU" sz="1800" i="1">
                <a:solidFill>
                  <a:srgbClr val="000000"/>
                </a:solidFill>
              </a:rPr>
              <a:t> </a:t>
            </a:r>
            <a:endParaRPr lang="ru-RU" altLang="ru-RU" sz="1800">
              <a:solidFill>
                <a:srgbClr val="010199"/>
              </a:solidFill>
            </a:endParaRPr>
          </a:p>
        </p:txBody>
      </p:sp>
      <p:sp>
        <p:nvSpPr>
          <p:cNvPr id="17" name="Line 35">
            <a:extLst>
              <a:ext uri="{FF2B5EF4-FFF2-40B4-BE49-F238E27FC236}">
                <a16:creationId xmlns:a16="http://schemas.microsoft.com/office/drawing/2014/main" id="{27C0AED6-16F2-41B8-B1C8-011D0D1AC19A}"/>
              </a:ext>
            </a:extLst>
          </p:cNvPr>
          <p:cNvSpPr>
            <a:spLocks noChangeShapeType="1"/>
          </p:cNvSpPr>
          <p:nvPr/>
        </p:nvSpPr>
        <p:spPr bwMode="auto">
          <a:xfrm>
            <a:off x="8361816" y="4358481"/>
            <a:ext cx="3603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" name="Line 36">
            <a:extLst>
              <a:ext uri="{FF2B5EF4-FFF2-40B4-BE49-F238E27FC236}">
                <a16:creationId xmlns:a16="http://schemas.microsoft.com/office/drawing/2014/main" id="{A5C823FB-9967-4A63-9076-55DC85F9A3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738053" y="4358481"/>
            <a:ext cx="3603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" name="Line 37">
            <a:extLst>
              <a:ext uri="{FF2B5EF4-FFF2-40B4-BE49-F238E27FC236}">
                <a16:creationId xmlns:a16="http://schemas.microsoft.com/office/drawing/2014/main" id="{3DD8819E-C4C6-4290-979B-EFA2649AEE00}"/>
              </a:ext>
            </a:extLst>
          </p:cNvPr>
          <p:cNvSpPr>
            <a:spLocks noChangeShapeType="1"/>
          </p:cNvSpPr>
          <p:nvPr/>
        </p:nvSpPr>
        <p:spPr bwMode="auto">
          <a:xfrm>
            <a:off x="8558666" y="4545806"/>
            <a:ext cx="3238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" name="Line 39">
            <a:extLst>
              <a:ext uri="{FF2B5EF4-FFF2-40B4-BE49-F238E27FC236}">
                <a16:creationId xmlns:a16="http://schemas.microsoft.com/office/drawing/2014/main" id="{9BBC7982-BECB-42FD-9143-CA6A4043D1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85478" y="3837781"/>
            <a:ext cx="511175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" name="Line 26">
            <a:extLst>
              <a:ext uri="{FF2B5EF4-FFF2-40B4-BE49-F238E27FC236}">
                <a16:creationId xmlns:a16="http://schemas.microsoft.com/office/drawing/2014/main" id="{8B9BCA15-B1FE-43B3-B3A2-2A655802E0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58891" y="3020219"/>
            <a:ext cx="0" cy="5318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" name="Text Box 30">
            <a:extLst>
              <a:ext uri="{FF2B5EF4-FFF2-40B4-BE49-F238E27FC236}">
                <a16:creationId xmlns:a16="http://schemas.microsoft.com/office/drawing/2014/main" id="{2DF5B413-64EB-4D28-A292-3F98813C3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5366" y="2682081"/>
            <a:ext cx="5286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rgbClr val="000000"/>
                </a:solidFill>
              </a:rPr>
              <a:t>500</a:t>
            </a:r>
            <a:endParaRPr lang="ru-RU" altLang="ru-RU" sz="1600" b="1">
              <a:solidFill>
                <a:srgbClr val="010199"/>
              </a:solidFill>
            </a:endParaRPr>
          </a:p>
        </p:txBody>
      </p:sp>
      <p:sp>
        <p:nvSpPr>
          <p:cNvPr id="23" name="Line 5">
            <a:extLst>
              <a:ext uri="{FF2B5EF4-FFF2-40B4-BE49-F238E27FC236}">
                <a16:creationId xmlns:a16="http://schemas.microsoft.com/office/drawing/2014/main" id="{E69436CB-E27D-4B98-A806-9808E7641FCC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3628" y="3285331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" name="Line 6">
            <a:extLst>
              <a:ext uri="{FF2B5EF4-FFF2-40B4-BE49-F238E27FC236}">
                <a16:creationId xmlns:a16="http://schemas.microsoft.com/office/drawing/2014/main" id="{3DC37301-CC36-416B-B5C4-BB1D0CAB5417}"/>
              </a:ext>
            </a:extLst>
          </p:cNvPr>
          <p:cNvSpPr>
            <a:spLocks noChangeShapeType="1"/>
          </p:cNvSpPr>
          <p:nvPr/>
        </p:nvSpPr>
        <p:spPr bwMode="auto">
          <a:xfrm>
            <a:off x="7766503" y="3285331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" name="Line 7">
            <a:extLst>
              <a:ext uri="{FF2B5EF4-FFF2-40B4-BE49-F238E27FC236}">
                <a16:creationId xmlns:a16="http://schemas.microsoft.com/office/drawing/2014/main" id="{7B51914F-4B9E-43B9-9ED3-9764F6DC671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10966" y="3285331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" name="Line 8">
            <a:extLst>
              <a:ext uri="{FF2B5EF4-FFF2-40B4-BE49-F238E27FC236}">
                <a16:creationId xmlns:a16="http://schemas.microsoft.com/office/drawing/2014/main" id="{972FF3A5-D569-4A39-86FD-179754D3F0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6541" y="3285331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" name="Line 10">
            <a:extLst>
              <a:ext uri="{FF2B5EF4-FFF2-40B4-BE49-F238E27FC236}">
                <a16:creationId xmlns:a16="http://schemas.microsoft.com/office/drawing/2014/main" id="{AE547D13-ACC4-43C0-90F0-94B8B9301EC3}"/>
              </a:ext>
            </a:extLst>
          </p:cNvPr>
          <p:cNvSpPr>
            <a:spLocks noChangeShapeType="1"/>
          </p:cNvSpPr>
          <p:nvPr/>
        </p:nvSpPr>
        <p:spPr bwMode="auto">
          <a:xfrm>
            <a:off x="8342766" y="3285331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" name="Line 11">
            <a:extLst>
              <a:ext uri="{FF2B5EF4-FFF2-40B4-BE49-F238E27FC236}">
                <a16:creationId xmlns:a16="http://schemas.microsoft.com/office/drawing/2014/main" id="{08F21853-6526-49D6-8F0F-42B5E53EEE92}"/>
              </a:ext>
            </a:extLst>
          </p:cNvPr>
          <p:cNvSpPr>
            <a:spLocks noChangeShapeType="1"/>
          </p:cNvSpPr>
          <p:nvPr/>
        </p:nvSpPr>
        <p:spPr bwMode="auto">
          <a:xfrm>
            <a:off x="8487228" y="3285331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" name="Line 12">
            <a:extLst>
              <a:ext uri="{FF2B5EF4-FFF2-40B4-BE49-F238E27FC236}">
                <a16:creationId xmlns:a16="http://schemas.microsoft.com/office/drawing/2014/main" id="{3DCEF1D9-13D6-4602-813F-730185804A58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1691" y="3285331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" name="Line 13">
            <a:extLst>
              <a:ext uri="{FF2B5EF4-FFF2-40B4-BE49-F238E27FC236}">
                <a16:creationId xmlns:a16="http://schemas.microsoft.com/office/drawing/2014/main" id="{401B8B53-2283-4496-AC0D-55BD9A3B5956}"/>
              </a:ext>
            </a:extLst>
          </p:cNvPr>
          <p:cNvSpPr>
            <a:spLocks noChangeShapeType="1"/>
          </p:cNvSpPr>
          <p:nvPr/>
        </p:nvSpPr>
        <p:spPr bwMode="auto">
          <a:xfrm>
            <a:off x="8774566" y="3285331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" name="Line 15">
            <a:extLst>
              <a:ext uri="{FF2B5EF4-FFF2-40B4-BE49-F238E27FC236}">
                <a16:creationId xmlns:a16="http://schemas.microsoft.com/office/drawing/2014/main" id="{8B369EBD-7A2C-4D9C-B214-FE627057D409}"/>
              </a:ext>
            </a:extLst>
          </p:cNvPr>
          <p:cNvSpPr>
            <a:spLocks noChangeShapeType="1"/>
          </p:cNvSpPr>
          <p:nvPr/>
        </p:nvSpPr>
        <p:spPr bwMode="auto">
          <a:xfrm>
            <a:off x="9063491" y="3285331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" name="Line 16">
            <a:extLst>
              <a:ext uri="{FF2B5EF4-FFF2-40B4-BE49-F238E27FC236}">
                <a16:creationId xmlns:a16="http://schemas.microsoft.com/office/drawing/2014/main" id="{D5D3599F-62C3-4A1B-AEF3-488AB143F7F2}"/>
              </a:ext>
            </a:extLst>
          </p:cNvPr>
          <p:cNvSpPr>
            <a:spLocks noChangeShapeType="1"/>
          </p:cNvSpPr>
          <p:nvPr/>
        </p:nvSpPr>
        <p:spPr bwMode="auto">
          <a:xfrm>
            <a:off x="9207953" y="3285331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" name="Line 19">
            <a:extLst>
              <a:ext uri="{FF2B5EF4-FFF2-40B4-BE49-F238E27FC236}">
                <a16:creationId xmlns:a16="http://schemas.microsoft.com/office/drawing/2014/main" id="{D994BE69-6846-4C2C-960B-F84254AC8B95}"/>
              </a:ext>
            </a:extLst>
          </p:cNvPr>
          <p:cNvSpPr>
            <a:spLocks noChangeShapeType="1"/>
          </p:cNvSpPr>
          <p:nvPr/>
        </p:nvSpPr>
        <p:spPr bwMode="auto">
          <a:xfrm>
            <a:off x="9350828" y="3285331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" name="Line 20">
            <a:extLst>
              <a:ext uri="{FF2B5EF4-FFF2-40B4-BE49-F238E27FC236}">
                <a16:creationId xmlns:a16="http://schemas.microsoft.com/office/drawing/2014/main" id="{E2E58023-355C-4C29-86D6-890AB4C494C3}"/>
              </a:ext>
            </a:extLst>
          </p:cNvPr>
          <p:cNvSpPr>
            <a:spLocks noChangeShapeType="1"/>
          </p:cNvSpPr>
          <p:nvPr/>
        </p:nvSpPr>
        <p:spPr bwMode="auto">
          <a:xfrm>
            <a:off x="9495291" y="3285331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" name="Line 22">
            <a:extLst>
              <a:ext uri="{FF2B5EF4-FFF2-40B4-BE49-F238E27FC236}">
                <a16:creationId xmlns:a16="http://schemas.microsoft.com/office/drawing/2014/main" id="{344374A9-315E-4C70-A919-3054867730F1}"/>
              </a:ext>
            </a:extLst>
          </p:cNvPr>
          <p:cNvSpPr>
            <a:spLocks noChangeShapeType="1"/>
          </p:cNvSpPr>
          <p:nvPr/>
        </p:nvSpPr>
        <p:spPr bwMode="auto">
          <a:xfrm>
            <a:off x="9782628" y="3285331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" name="Line 23">
            <a:extLst>
              <a:ext uri="{FF2B5EF4-FFF2-40B4-BE49-F238E27FC236}">
                <a16:creationId xmlns:a16="http://schemas.microsoft.com/office/drawing/2014/main" id="{22FCEB05-6D91-4306-A7D6-9AB756FDEC71}"/>
              </a:ext>
            </a:extLst>
          </p:cNvPr>
          <p:cNvSpPr>
            <a:spLocks noChangeShapeType="1"/>
          </p:cNvSpPr>
          <p:nvPr/>
        </p:nvSpPr>
        <p:spPr bwMode="auto">
          <a:xfrm>
            <a:off x="9927091" y="3285331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7" name="Line 24">
            <a:extLst>
              <a:ext uri="{FF2B5EF4-FFF2-40B4-BE49-F238E27FC236}">
                <a16:creationId xmlns:a16="http://schemas.microsoft.com/office/drawing/2014/main" id="{688C84CD-E09B-40E9-9B57-D622F3397F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71553" y="3285331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" name="Line 25">
            <a:extLst>
              <a:ext uri="{FF2B5EF4-FFF2-40B4-BE49-F238E27FC236}">
                <a16:creationId xmlns:a16="http://schemas.microsoft.com/office/drawing/2014/main" id="{58439C41-8BF5-4024-B801-5C5580E2FC5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16016" y="3285331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9" name="Picture 4">
            <a:extLst>
              <a:ext uri="{FF2B5EF4-FFF2-40B4-BE49-F238E27FC236}">
                <a16:creationId xmlns:a16="http://schemas.microsoft.com/office/drawing/2014/main" id="{BC787DCA-3167-4ED2-9614-9D00B3ECF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228" y="3271044"/>
            <a:ext cx="4445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33">
            <a:extLst>
              <a:ext uri="{FF2B5EF4-FFF2-40B4-BE49-F238E27FC236}">
                <a16:creationId xmlns:a16="http://schemas.microsoft.com/office/drawing/2014/main" id="{C68359E0-7C88-44E1-A5E6-AEDAF9A24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828" y="2186781"/>
            <a:ext cx="1133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rgbClr val="000000"/>
                </a:solidFill>
              </a:rPr>
              <a:t>Р А Д</a:t>
            </a:r>
          </a:p>
        </p:txBody>
      </p:sp>
      <p:sp>
        <p:nvSpPr>
          <p:cNvPr id="41" name="Text Box 33">
            <a:extLst>
              <a:ext uri="{FF2B5EF4-FFF2-40B4-BE49-F238E27FC236}">
                <a16:creationId xmlns:a16="http://schemas.microsoft.com/office/drawing/2014/main" id="{645C61FC-B15C-4E58-B784-E455C655A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803" y="1662906"/>
            <a:ext cx="1279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rgbClr val="000000"/>
                </a:solidFill>
              </a:rPr>
              <a:t>ИД-1</a:t>
            </a:r>
          </a:p>
        </p:txBody>
      </p:sp>
      <p:sp>
        <p:nvSpPr>
          <p:cNvPr id="42" name="Oval 4">
            <a:extLst>
              <a:ext uri="{FF2B5EF4-FFF2-40B4-BE49-F238E27FC236}">
                <a16:creationId xmlns:a16="http://schemas.microsoft.com/office/drawing/2014/main" id="{51DAFE40-F01C-4BA8-BA8C-9144C792F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404" y="1232694"/>
            <a:ext cx="4464050" cy="4392613"/>
          </a:xfrm>
          <a:prstGeom prst="ellips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rgbClr val="010199"/>
              </a:solidFill>
            </a:endParaRPr>
          </a:p>
        </p:txBody>
      </p:sp>
      <p:sp>
        <p:nvSpPr>
          <p:cNvPr id="43" name="Line 6">
            <a:extLst>
              <a:ext uri="{FF2B5EF4-FFF2-40B4-BE49-F238E27FC236}">
                <a16:creationId xmlns:a16="http://schemas.microsoft.com/office/drawing/2014/main" id="{0DFEF277-0637-432D-AC91-966D7419EFA8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9392" y="2990057"/>
            <a:ext cx="0" cy="5905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4" name="Line 11">
            <a:extLst>
              <a:ext uri="{FF2B5EF4-FFF2-40B4-BE49-F238E27FC236}">
                <a16:creationId xmlns:a16="http://schemas.microsoft.com/office/drawing/2014/main" id="{22725705-F009-4153-996A-46D3D47A5A8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7092" y="3009107"/>
            <a:ext cx="0" cy="5619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5" name="Line 16">
            <a:extLst>
              <a:ext uri="{FF2B5EF4-FFF2-40B4-BE49-F238E27FC236}">
                <a16:creationId xmlns:a16="http://schemas.microsoft.com/office/drawing/2014/main" id="{A9B92FC7-1402-4D8F-8DF6-DA1B7789ED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3054" y="3032919"/>
            <a:ext cx="0" cy="504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6" name="Line 19">
            <a:extLst>
              <a:ext uri="{FF2B5EF4-FFF2-40B4-BE49-F238E27FC236}">
                <a16:creationId xmlns:a16="http://schemas.microsoft.com/office/drawing/2014/main" id="{0C010B51-C3D1-4236-9F15-32FF8D9680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9392" y="2150269"/>
            <a:ext cx="0" cy="253841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7" name="Text Box 20">
            <a:extLst>
              <a:ext uri="{FF2B5EF4-FFF2-40B4-BE49-F238E27FC236}">
                <a16:creationId xmlns:a16="http://schemas.microsoft.com/office/drawing/2014/main" id="{051B535F-CF41-4D56-B265-45BF155F3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2217" y="2672557"/>
            <a:ext cx="5889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rgbClr val="000000"/>
                </a:solidFill>
              </a:rPr>
              <a:t>0</a:t>
            </a:r>
            <a:endParaRPr lang="ru-RU" altLang="ru-RU" sz="1800">
              <a:solidFill>
                <a:srgbClr val="010199"/>
              </a:solidFill>
            </a:endParaRPr>
          </a:p>
        </p:txBody>
      </p:sp>
      <p:sp>
        <p:nvSpPr>
          <p:cNvPr id="48" name="Line 23">
            <a:extLst>
              <a:ext uri="{FF2B5EF4-FFF2-40B4-BE49-F238E27FC236}">
                <a16:creationId xmlns:a16="http://schemas.microsoft.com/office/drawing/2014/main" id="{50A375CF-1597-44FB-919D-13FAC85EDA1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4729" y="3044032"/>
            <a:ext cx="0" cy="482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9" name="Line 28">
            <a:extLst>
              <a:ext uri="{FF2B5EF4-FFF2-40B4-BE49-F238E27FC236}">
                <a16:creationId xmlns:a16="http://schemas.microsoft.com/office/drawing/2014/main" id="{2268AD20-0B15-4846-B3CD-485CF345F47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4979" y="3010694"/>
            <a:ext cx="0" cy="4841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0" name="Text Box 29">
            <a:extLst>
              <a:ext uri="{FF2B5EF4-FFF2-40B4-BE49-F238E27FC236}">
                <a16:creationId xmlns:a16="http://schemas.microsoft.com/office/drawing/2014/main" id="{7F962EFE-EE18-44EE-B129-0B847DF55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0154" y="2672557"/>
            <a:ext cx="6842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rgbClr val="000000"/>
                </a:solidFill>
              </a:rPr>
              <a:t>200</a:t>
            </a:r>
            <a:endParaRPr lang="ru-RU" altLang="ru-RU" sz="1600" b="1">
              <a:solidFill>
                <a:srgbClr val="010199"/>
              </a:solidFill>
            </a:endParaRPr>
          </a:p>
        </p:txBody>
      </p:sp>
      <p:sp>
        <p:nvSpPr>
          <p:cNvPr id="51" name="Text Box 30">
            <a:extLst>
              <a:ext uri="{FF2B5EF4-FFF2-40B4-BE49-F238E27FC236}">
                <a16:creationId xmlns:a16="http://schemas.microsoft.com/office/drawing/2014/main" id="{F2FEA6CE-43D0-4D74-A7F5-BB472B3CB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9392" y="2645569"/>
            <a:ext cx="5286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</a:rPr>
              <a:t>400</a:t>
            </a:r>
            <a:endParaRPr lang="ru-RU" altLang="ru-RU" sz="1600" b="1" dirty="0">
              <a:solidFill>
                <a:srgbClr val="010199"/>
              </a:solidFill>
            </a:endParaRPr>
          </a:p>
        </p:txBody>
      </p:sp>
      <p:sp>
        <p:nvSpPr>
          <p:cNvPr id="52" name="Text Box 32">
            <a:extLst>
              <a:ext uri="{FF2B5EF4-FFF2-40B4-BE49-F238E27FC236}">
                <a16:creationId xmlns:a16="http://schemas.microsoft.com/office/drawing/2014/main" id="{CAE8F53E-67D6-434B-9A8F-B1BF1E1E1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629" y="2656682"/>
            <a:ext cx="541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rgbClr val="000000"/>
                </a:solidFill>
              </a:rPr>
              <a:t>100</a:t>
            </a:r>
            <a:endParaRPr lang="ru-RU" altLang="ru-RU" sz="1800" b="1">
              <a:solidFill>
                <a:srgbClr val="000000"/>
              </a:solidFill>
            </a:endParaRPr>
          </a:p>
        </p:txBody>
      </p:sp>
      <p:sp>
        <p:nvSpPr>
          <p:cNvPr id="53" name="Text Box 33">
            <a:extLst>
              <a:ext uri="{FF2B5EF4-FFF2-40B4-BE49-F238E27FC236}">
                <a16:creationId xmlns:a16="http://schemas.microsoft.com/office/drawing/2014/main" id="{B0A58C98-4EB9-4313-B1A4-C6AAFBCAA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429" y="2651919"/>
            <a:ext cx="5762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rgbClr val="000000"/>
                </a:solidFill>
              </a:rPr>
              <a:t>300</a:t>
            </a:r>
            <a:endParaRPr lang="ru-RU" altLang="ru-RU" sz="1800" b="1">
              <a:solidFill>
                <a:srgbClr val="000000"/>
              </a:solidFill>
            </a:endParaRPr>
          </a:p>
        </p:txBody>
      </p:sp>
      <p:sp>
        <p:nvSpPr>
          <p:cNvPr id="54" name="Text Box 34">
            <a:extLst>
              <a:ext uri="{FF2B5EF4-FFF2-40B4-BE49-F238E27FC236}">
                <a16:creationId xmlns:a16="http://schemas.microsoft.com/office/drawing/2014/main" id="{F0C44464-6E83-4D0B-8868-CA9238939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7029" y="3812382"/>
            <a:ext cx="936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400" i="1">
                <a:solidFill>
                  <a:srgbClr val="000000"/>
                </a:solidFill>
              </a:rPr>
              <a:t>ɣ</a:t>
            </a:r>
            <a:r>
              <a:rPr lang="ru-RU" altLang="ru-RU" sz="1800" i="1">
                <a:solidFill>
                  <a:srgbClr val="000000"/>
                </a:solidFill>
              </a:rPr>
              <a:t> </a:t>
            </a:r>
            <a:r>
              <a:rPr lang="ru-RU" altLang="ru-RU" sz="1800" b="1" i="1" u="sng">
                <a:solidFill>
                  <a:srgbClr val="000000"/>
                </a:solidFill>
              </a:rPr>
              <a:t>+ </a:t>
            </a:r>
            <a:r>
              <a:rPr lang="en-US" altLang="ru-RU" sz="1800" i="1">
                <a:solidFill>
                  <a:srgbClr val="000000"/>
                </a:solidFill>
              </a:rPr>
              <a:t>Ƞ</a:t>
            </a:r>
            <a:r>
              <a:rPr lang="ru-RU" altLang="ru-RU" sz="1800" i="1">
                <a:solidFill>
                  <a:srgbClr val="000000"/>
                </a:solidFill>
              </a:rPr>
              <a:t> </a:t>
            </a:r>
            <a:endParaRPr lang="ru-RU" altLang="ru-RU" sz="1800">
              <a:solidFill>
                <a:srgbClr val="010199"/>
              </a:solidFill>
            </a:endParaRPr>
          </a:p>
        </p:txBody>
      </p:sp>
      <p:sp>
        <p:nvSpPr>
          <p:cNvPr id="55" name="Line 35">
            <a:extLst>
              <a:ext uri="{FF2B5EF4-FFF2-40B4-BE49-F238E27FC236}">
                <a16:creationId xmlns:a16="http://schemas.microsoft.com/office/drawing/2014/main" id="{4A3DE218-31C8-4D47-B1A6-E25DFD5E4CE6}"/>
              </a:ext>
            </a:extLst>
          </p:cNvPr>
          <p:cNvSpPr>
            <a:spLocks noChangeShapeType="1"/>
          </p:cNvSpPr>
          <p:nvPr/>
        </p:nvSpPr>
        <p:spPr bwMode="auto">
          <a:xfrm>
            <a:off x="3167517" y="4321969"/>
            <a:ext cx="3603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6" name="Line 36">
            <a:extLst>
              <a:ext uri="{FF2B5EF4-FFF2-40B4-BE49-F238E27FC236}">
                <a16:creationId xmlns:a16="http://schemas.microsoft.com/office/drawing/2014/main" id="{A21F47E6-5167-48CC-A6B5-4BFDDF3A2AA9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3754" y="4321969"/>
            <a:ext cx="3603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7" name="Line 37">
            <a:extLst>
              <a:ext uri="{FF2B5EF4-FFF2-40B4-BE49-F238E27FC236}">
                <a16:creationId xmlns:a16="http://schemas.microsoft.com/office/drawing/2014/main" id="{BC464FA5-30F5-496A-91A1-8408674022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4367" y="4509294"/>
            <a:ext cx="3238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" name="Line 26">
            <a:extLst>
              <a:ext uri="{FF2B5EF4-FFF2-40B4-BE49-F238E27FC236}">
                <a16:creationId xmlns:a16="http://schemas.microsoft.com/office/drawing/2014/main" id="{631612F1-9A0D-47EA-9F1A-DA2344406E64}"/>
              </a:ext>
            </a:extLst>
          </p:cNvPr>
          <p:cNvSpPr>
            <a:spLocks noChangeShapeType="1"/>
          </p:cNvSpPr>
          <p:nvPr/>
        </p:nvSpPr>
        <p:spPr bwMode="auto">
          <a:xfrm>
            <a:off x="5164592" y="2983707"/>
            <a:ext cx="0" cy="5318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9" name="Text Box 30">
            <a:extLst>
              <a:ext uri="{FF2B5EF4-FFF2-40B4-BE49-F238E27FC236}">
                <a16:creationId xmlns:a16="http://schemas.microsoft.com/office/drawing/2014/main" id="{31C4E3B1-3146-4ED4-845E-4FDC5CE86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1067" y="2645569"/>
            <a:ext cx="5286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rgbClr val="000000"/>
                </a:solidFill>
              </a:rPr>
              <a:t>500</a:t>
            </a:r>
            <a:endParaRPr lang="ru-RU" altLang="ru-RU" sz="1600" b="1">
              <a:solidFill>
                <a:srgbClr val="010199"/>
              </a:solidFill>
            </a:endParaRPr>
          </a:p>
        </p:txBody>
      </p:sp>
      <p:sp>
        <p:nvSpPr>
          <p:cNvPr id="60" name="Line 5">
            <a:extLst>
              <a:ext uri="{FF2B5EF4-FFF2-40B4-BE49-F238E27FC236}">
                <a16:creationId xmlns:a16="http://schemas.microsoft.com/office/drawing/2014/main" id="{3340CAE5-3557-49D9-AAE7-317C4A979F6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9329" y="3248819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" name="Line 6">
            <a:extLst>
              <a:ext uri="{FF2B5EF4-FFF2-40B4-BE49-F238E27FC236}">
                <a16:creationId xmlns:a16="http://schemas.microsoft.com/office/drawing/2014/main" id="{9E9B461C-5442-4F0B-B003-C89B4F783DD2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2204" y="3248819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" name="Line 7">
            <a:extLst>
              <a:ext uri="{FF2B5EF4-FFF2-40B4-BE49-F238E27FC236}">
                <a16:creationId xmlns:a16="http://schemas.microsoft.com/office/drawing/2014/main" id="{11EDBD8D-1973-41C7-A669-C60D22BD4317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6667" y="3248819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3" name="Line 8">
            <a:extLst>
              <a:ext uri="{FF2B5EF4-FFF2-40B4-BE49-F238E27FC236}">
                <a16:creationId xmlns:a16="http://schemas.microsoft.com/office/drawing/2014/main" id="{743B5177-10B7-4A06-BD47-68A0731841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2242" y="3248819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4" name="Line 10">
            <a:extLst>
              <a:ext uri="{FF2B5EF4-FFF2-40B4-BE49-F238E27FC236}">
                <a16:creationId xmlns:a16="http://schemas.microsoft.com/office/drawing/2014/main" id="{C4FE3BF4-F331-49E6-B423-EB273CC71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8467" y="3248819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5" name="Line 11">
            <a:extLst>
              <a:ext uri="{FF2B5EF4-FFF2-40B4-BE49-F238E27FC236}">
                <a16:creationId xmlns:a16="http://schemas.microsoft.com/office/drawing/2014/main" id="{B3C7034E-FAAA-419B-B0CA-C329F6DA9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2929" y="3248819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6" name="Line 12">
            <a:extLst>
              <a:ext uri="{FF2B5EF4-FFF2-40B4-BE49-F238E27FC236}">
                <a16:creationId xmlns:a16="http://schemas.microsoft.com/office/drawing/2014/main" id="{9D194BC6-9B86-4EE6-BCE8-AFB3A7A4E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7392" y="3248819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7" name="Line 13">
            <a:extLst>
              <a:ext uri="{FF2B5EF4-FFF2-40B4-BE49-F238E27FC236}">
                <a16:creationId xmlns:a16="http://schemas.microsoft.com/office/drawing/2014/main" id="{8BD4CDDB-0F56-42BC-A7D3-18063658BFE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0267" y="3248819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8" name="Line 15">
            <a:extLst>
              <a:ext uri="{FF2B5EF4-FFF2-40B4-BE49-F238E27FC236}">
                <a16:creationId xmlns:a16="http://schemas.microsoft.com/office/drawing/2014/main" id="{726C66C2-FDCE-4DB9-ABFC-EB9AC83E1F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9192" y="3248819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" name="Line 16">
            <a:extLst>
              <a:ext uri="{FF2B5EF4-FFF2-40B4-BE49-F238E27FC236}">
                <a16:creationId xmlns:a16="http://schemas.microsoft.com/office/drawing/2014/main" id="{04FE048C-2153-467C-8004-3B629757FA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13654" y="3248819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0" name="Line 19">
            <a:extLst>
              <a:ext uri="{FF2B5EF4-FFF2-40B4-BE49-F238E27FC236}">
                <a16:creationId xmlns:a16="http://schemas.microsoft.com/office/drawing/2014/main" id="{2425FBF9-D8B7-4C9E-9953-7E912EDB73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6529" y="3248819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" name="Line 20">
            <a:extLst>
              <a:ext uri="{FF2B5EF4-FFF2-40B4-BE49-F238E27FC236}">
                <a16:creationId xmlns:a16="http://schemas.microsoft.com/office/drawing/2014/main" id="{6E8DBB0B-EDB7-4379-B274-E0DEC4ACB8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0992" y="3248819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" name="Line 22">
            <a:extLst>
              <a:ext uri="{FF2B5EF4-FFF2-40B4-BE49-F238E27FC236}">
                <a16:creationId xmlns:a16="http://schemas.microsoft.com/office/drawing/2014/main" id="{6F5AE0F0-7A17-4E47-A2D5-3CD331FAB4C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8329" y="3248819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3" name="Line 23">
            <a:extLst>
              <a:ext uri="{FF2B5EF4-FFF2-40B4-BE49-F238E27FC236}">
                <a16:creationId xmlns:a16="http://schemas.microsoft.com/office/drawing/2014/main" id="{633982CC-A8E3-4BE7-A53B-6D93D58A4D9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2792" y="3248819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4" name="Line 24">
            <a:extLst>
              <a:ext uri="{FF2B5EF4-FFF2-40B4-BE49-F238E27FC236}">
                <a16:creationId xmlns:a16="http://schemas.microsoft.com/office/drawing/2014/main" id="{1955BDBE-F6BC-417F-98F9-4FD0F41C4A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7254" y="3248819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5" name="Line 25">
            <a:extLst>
              <a:ext uri="{FF2B5EF4-FFF2-40B4-BE49-F238E27FC236}">
                <a16:creationId xmlns:a16="http://schemas.microsoft.com/office/drawing/2014/main" id="{B33262B7-1A93-4659-8389-2827E2BEB9F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1717" y="3248819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76" name="Picture 4">
            <a:extLst>
              <a:ext uri="{FF2B5EF4-FFF2-40B4-BE49-F238E27FC236}">
                <a16:creationId xmlns:a16="http://schemas.microsoft.com/office/drawing/2014/main" id="{F655D1D0-0816-4BC4-BDE1-A658F4457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29" y="3234532"/>
            <a:ext cx="4445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 Box 33">
            <a:extLst>
              <a:ext uri="{FF2B5EF4-FFF2-40B4-BE49-F238E27FC236}">
                <a16:creationId xmlns:a16="http://schemas.microsoft.com/office/drawing/2014/main" id="{BB666C77-F806-4AA3-BB54-77858F928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0817" y="2150269"/>
            <a:ext cx="1133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rgbClr val="000000"/>
                </a:solidFill>
              </a:rPr>
              <a:t>Р А Д</a:t>
            </a:r>
          </a:p>
        </p:txBody>
      </p:sp>
      <p:sp>
        <p:nvSpPr>
          <p:cNvPr id="78" name="Text Box 33">
            <a:extLst>
              <a:ext uri="{FF2B5EF4-FFF2-40B4-BE49-F238E27FC236}">
                <a16:creationId xmlns:a16="http://schemas.microsoft.com/office/drawing/2014/main" id="{BFE31834-F2B1-439F-B12A-0D62A08D5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5254" y="1626394"/>
            <a:ext cx="1277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solidFill>
                  <a:srgbClr val="000000"/>
                </a:solidFill>
              </a:rPr>
              <a:t>ИД-1</a:t>
            </a:r>
          </a:p>
        </p:txBody>
      </p:sp>
    </p:spTree>
    <p:extLst>
      <p:ext uri="{BB962C8B-B14F-4D97-AF65-F5344CB8AC3E}">
        <p14:creationId xmlns:p14="http://schemas.microsoft.com/office/powerpoint/2010/main" val="40979607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Индивидуальный измеритель дозы ИД-11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977B-A228-4170-96CB-8982D683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567945"/>
            <a:ext cx="10624456" cy="4542818"/>
          </a:xfrm>
        </p:spPr>
        <p:txBody>
          <a:bodyPr/>
          <a:lstStyle/>
          <a:p>
            <a:r>
              <a:rPr lang="ru-RU" sz="2000" dirty="0"/>
              <a:t>		предназначен для измерения </a:t>
            </a:r>
            <a:r>
              <a:rPr lang="ru-RU" sz="2000" dirty="0" err="1"/>
              <a:t>поглощенной</a:t>
            </a:r>
            <a:r>
              <a:rPr lang="ru-RU" sz="2000" dirty="0"/>
              <a:t> доз гамма – нейтронного излучения в диапазоне </a:t>
            </a:r>
            <a:r>
              <a:rPr lang="ru-RU" sz="2000" b="1" dirty="0"/>
              <a:t>от 10 до 1500 рад. </a:t>
            </a:r>
            <a:r>
              <a:rPr lang="ru-RU" sz="2000" dirty="0"/>
              <a:t>Измеритель дозы сохраняет набранную дозу не менее 12 мес. позволяет проводить </a:t>
            </a:r>
            <a:r>
              <a:rPr lang="ru-RU" sz="2000" dirty="0" err="1"/>
              <a:t>ее</a:t>
            </a:r>
            <a:r>
              <a:rPr lang="ru-RU" sz="2000" dirty="0"/>
              <a:t> многократное измерение. Основная относительная погрешность измерения не превышает ± 15%, Масса – 23 г. </a:t>
            </a:r>
          </a:p>
          <a:p>
            <a:endParaRPr lang="ru-RU" sz="2000" dirty="0"/>
          </a:p>
        </p:txBody>
      </p:sp>
      <p:pic>
        <p:nvPicPr>
          <p:cNvPr id="4" name="Picture 8" descr="IMG_0958">
            <a:extLst>
              <a:ext uri="{FF2B5EF4-FFF2-40B4-BE49-F238E27FC236}">
                <a16:creationId xmlns:a16="http://schemas.microsoft.com/office/drawing/2014/main" id="{DB97A9D2-16F2-492C-8130-D1AA428D9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07" y="3037114"/>
            <a:ext cx="3948113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IMG_0959">
            <a:extLst>
              <a:ext uri="{FF2B5EF4-FFF2-40B4-BE49-F238E27FC236}">
                <a16:creationId xmlns:a16="http://schemas.microsoft.com/office/drawing/2014/main" id="{A9629B32-727E-4345-BFA6-D85E6DD16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264" y="3037114"/>
            <a:ext cx="3083265" cy="296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7" descr="1">
            <a:extLst>
              <a:ext uri="{FF2B5EF4-FFF2-40B4-BE49-F238E27FC236}">
                <a16:creationId xmlns:a16="http://schemas.microsoft.com/office/drawing/2014/main" id="{5A72365F-0E2E-47D3-86E5-35FA39559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t="4167" r="72795" b="57515"/>
          <a:stretch>
            <a:fillRect/>
          </a:stretch>
        </p:blipFill>
        <p:spPr bwMode="auto">
          <a:xfrm>
            <a:off x="8583273" y="3035776"/>
            <a:ext cx="2130981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1828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Комплект индивидуальных дозиметров ДВГИ-8Д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977B-A228-4170-96CB-8982D683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887165"/>
            <a:ext cx="8175170" cy="4542818"/>
          </a:xfrm>
        </p:spPr>
        <p:txBody>
          <a:bodyPr/>
          <a:lstStyle/>
          <a:p>
            <a:r>
              <a:rPr lang="en-US" dirty="0"/>
              <a:t>		</a:t>
            </a:r>
            <a:r>
              <a:rPr lang="ru-RU" dirty="0"/>
              <a:t>Диапазон измерения индивидуального эквивалента дозы 0,01 ÷ 25 </a:t>
            </a:r>
            <a:r>
              <a:rPr lang="ru-RU" dirty="0" err="1"/>
              <a:t>мЗв</a:t>
            </a:r>
            <a:r>
              <a:rPr lang="ru-RU" dirty="0"/>
              <a:t> (0,001 – 2,5</a:t>
            </a:r>
            <a:r>
              <a:rPr lang="en-US" dirty="0"/>
              <a:t> </a:t>
            </a:r>
            <a:r>
              <a:rPr lang="ru-RU" dirty="0"/>
              <a:t>Р)</a:t>
            </a:r>
          </a:p>
          <a:p>
            <a:r>
              <a:rPr lang="ru-RU" dirty="0"/>
              <a:t>  Другие возможности:</a:t>
            </a:r>
          </a:p>
          <a:p>
            <a:r>
              <a:rPr lang="ru-RU" dirty="0"/>
              <a:t>- широкий диапазон измерения;</a:t>
            </a:r>
          </a:p>
          <a:p>
            <a:r>
              <a:rPr lang="ru-RU" dirty="0"/>
              <a:t>- наличие на дозиметрах электронных идентификаторов:</a:t>
            </a:r>
            <a:br>
              <a:rPr lang="ru-RU" dirty="0"/>
            </a:br>
            <a:r>
              <a:rPr lang="ru-RU" dirty="0"/>
              <a:t>	 • с номером дозиметра;</a:t>
            </a:r>
            <a:br>
              <a:rPr lang="ru-RU" dirty="0"/>
            </a:br>
            <a:r>
              <a:rPr lang="ru-RU" dirty="0"/>
              <a:t>	 • со значением накопленной дозы;</a:t>
            </a:r>
            <a:br>
              <a:rPr lang="ru-RU" dirty="0"/>
            </a:br>
            <a:r>
              <a:rPr lang="ru-RU" dirty="0"/>
              <a:t>	 • с датой последнего считывания; </a:t>
            </a:r>
            <a:br>
              <a:rPr lang="ru-RU" dirty="0"/>
            </a:br>
            <a:r>
              <a:rPr lang="ru-RU" dirty="0"/>
              <a:t>- архив измерений;</a:t>
            </a:r>
          </a:p>
          <a:p>
            <a:r>
              <a:rPr lang="ru-RU" dirty="0"/>
              <a:t>- связь считывателя с компьютером для ведения</a:t>
            </a:r>
          </a:p>
          <a:p>
            <a:r>
              <a:rPr lang="ru-RU" dirty="0"/>
              <a:t>  компьютерной базы данных. </a:t>
            </a:r>
          </a:p>
        </p:txBody>
      </p:sp>
      <p:pic>
        <p:nvPicPr>
          <p:cNvPr id="4" name="Picture 4" descr="f8991718040c9048360e34c4a28027da">
            <a:extLst>
              <a:ext uri="{FF2B5EF4-FFF2-40B4-BE49-F238E27FC236}">
                <a16:creationId xmlns:a16="http://schemas.microsoft.com/office/drawing/2014/main" id="{330233E7-111C-4BDE-B56C-CF5B05C78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r="1704"/>
          <a:stretch>
            <a:fillRect/>
          </a:stretch>
        </p:blipFill>
        <p:spPr bwMode="auto">
          <a:xfrm>
            <a:off x="9073243" y="3321561"/>
            <a:ext cx="2509156" cy="3091003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ipebdaqap%20oupgkwenoqqgoh%20ajwangufpj%20kqnkh3">
            <a:extLst>
              <a:ext uri="{FF2B5EF4-FFF2-40B4-BE49-F238E27FC236}">
                <a16:creationId xmlns:a16="http://schemas.microsoft.com/office/drawing/2014/main" id="{C6CEC250-4180-493B-BC7D-6253E2069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43" y="1887165"/>
            <a:ext cx="2509156" cy="1406737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1994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Комплект индивидуальных дозиметров ДВГИ-8Д, КСУ-01 с дозиметром ДВГ-03Д (снятие показаний)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F22AAD-94D5-4F89-91AC-2A5F27E5EE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0" b="3998"/>
          <a:stretch>
            <a:fillRect/>
          </a:stretch>
        </p:blipFill>
        <p:spPr>
          <a:xfrm>
            <a:off x="2514601" y="1887538"/>
            <a:ext cx="7184570" cy="4541837"/>
          </a:xfrm>
          <a:ln>
            <a:solidFill>
              <a:srgbClr val="6633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0137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4B317-4E92-4898-8007-C63446663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Граждане Российской Федерации обязаны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1CE14E-B90B-4CF7-AA1E-D86256C8B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1690688"/>
            <a:ext cx="5431972" cy="4814872"/>
          </a:xfrm>
        </p:spPr>
        <p:txBody>
          <a:bodyPr>
            <a:normAutofit lnSpcReduction="10000"/>
          </a:bodyPr>
          <a:lstStyle/>
          <a:p>
            <a:pPr indent="0" algn="just" eaLnBrk="1" hangingPunct="1">
              <a:spcAft>
                <a:spcPts val="1200"/>
              </a:spcAft>
              <a:buNone/>
              <a:defRPr/>
            </a:pPr>
            <a:r>
              <a:rPr lang="ru-RU" alt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изучать</a:t>
            </a:r>
            <a:r>
              <a:rPr lang="ru-RU" altLang="ru-RU" sz="2400" dirty="0">
                <a:latin typeface="Arial" panose="020B0604020202020204" pitchFamily="34" charset="0"/>
              </a:rPr>
              <a:t> основные способы защиты населения и территорий от чрезвычайных ситуаций, </a:t>
            </a:r>
            <a:r>
              <a:rPr lang="ru-RU" altLang="ru-RU" sz="2400" dirty="0" err="1">
                <a:latin typeface="Arial" panose="020B0604020202020204" pitchFamily="34" charset="0"/>
              </a:rPr>
              <a:t>приемы</a:t>
            </a:r>
            <a:r>
              <a:rPr lang="ru-RU" altLang="ru-RU" sz="2400" dirty="0">
                <a:latin typeface="Arial" panose="020B0604020202020204" pitchFamily="34" charset="0"/>
              </a:rPr>
              <a:t> оказания первой помощи пострадавшим, правила охраны жизни людей на водных объектах, </a:t>
            </a:r>
            <a:r>
              <a:rPr lang="ru-RU" alt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правила пользования</a:t>
            </a:r>
            <a:r>
              <a:rPr lang="ru-RU" altLang="ru-RU" sz="2400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dirty="0">
                <a:latin typeface="Arial" panose="020B0604020202020204" pitchFamily="34" charset="0"/>
              </a:rPr>
              <a:t>коллективными и </a:t>
            </a:r>
            <a:r>
              <a:rPr lang="ru-RU" alt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индивидуальными</a:t>
            </a:r>
            <a:r>
              <a:rPr lang="ru-RU" alt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средствами защиты</a:t>
            </a:r>
            <a:r>
              <a:rPr lang="ru-RU" altLang="ru-RU" sz="2400" dirty="0">
                <a:latin typeface="Arial" panose="020B0604020202020204" pitchFamily="34" charset="0"/>
              </a:rPr>
              <a:t>, постоянно совершенствовать свои знания и практические навыки в указанной области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83A4A30-06A3-48B3-9C58-27B338870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772" y="2139043"/>
            <a:ext cx="5056413" cy="3370942"/>
          </a:xfrm>
          <a:prstGeom prst="roundRect">
            <a:avLst>
              <a:gd name="adj" fmla="val 1061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3713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Дозиметр ДКГ-05Д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977B-A228-4170-96CB-8982D683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741251"/>
            <a:ext cx="11275484" cy="4542818"/>
          </a:xfrm>
        </p:spPr>
        <p:txBody>
          <a:bodyPr/>
          <a:lstStyle/>
          <a:p>
            <a:r>
              <a:rPr lang="ru-RU" dirty="0" err="1"/>
              <a:t>Прямопоказывающий</a:t>
            </a:r>
            <a:r>
              <a:rPr lang="ru-RU" dirty="0"/>
              <a:t> электронный дозиметр для контроля дозовой нагрузки на персонал РОО (АЭС), рассчитанный на </a:t>
            </a:r>
            <a:r>
              <a:rPr lang="ru-RU" dirty="0" err="1"/>
              <a:t>жесткие</a:t>
            </a:r>
            <a:r>
              <a:rPr lang="ru-RU" dirty="0"/>
              <a:t> условия эксплуатации.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2A5A5-6A4E-4CDD-A215-0A41070F3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393" y="2801484"/>
            <a:ext cx="2089150" cy="2376487"/>
          </a:xfrm>
          <a:prstGeom prst="rect">
            <a:avLst/>
          </a:prstGeom>
          <a:noFill/>
          <a:ln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D85775-F7D3-4262-A0DD-7E45FF765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980" y="2801484"/>
            <a:ext cx="2808288" cy="2376487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zsz-spb.ru/netcat_files/104/97/0cc3f125d6e2582706771dc0c72c24fd.jpg">
            <a:extLst>
              <a:ext uri="{FF2B5EF4-FFF2-40B4-BE49-F238E27FC236}">
                <a16:creationId xmlns:a16="http://schemas.microsoft.com/office/drawing/2014/main" id="{A0F708D6-6A5A-4414-9716-E2A1B933D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705" y="2801484"/>
            <a:ext cx="3368675" cy="2376487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87A1B0E9-E4A9-4E00-9D50-5B0241569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868" y="5249409"/>
            <a:ext cx="2098675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panose="020B0604020202020204" pitchFamily="34" charset="0"/>
              </a:rPr>
              <a:t>Дозиметр ДКГ-05Д</a:t>
            </a:r>
            <a:r>
              <a:rPr lang="ru-RU" altLang="ru-RU" sz="1400"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panose="020B0604020202020204" pitchFamily="34" charset="0"/>
              </a:rPr>
              <a:t>(может использоваться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panose="020B0604020202020204" pitchFamily="34" charset="0"/>
              </a:rPr>
              <a:t>автономно или в составе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panose="020B0604020202020204" pitchFamily="34" charset="0"/>
              </a:rPr>
              <a:t>АСКИД)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A506F382-3BD5-4443-9B2C-F82FCF80E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1980" y="5249409"/>
            <a:ext cx="2808288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panose="020B0604020202020204" pitchFamily="34" charset="0"/>
              </a:rPr>
              <a:t>Считывающее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panose="020B0604020202020204" pitchFamily="34" charset="0"/>
              </a:rPr>
              <a:t>устройство УС-05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967B7A22-927E-4536-9A71-F1875022E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705" y="5249409"/>
            <a:ext cx="338455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panose="020B0604020202020204" pitchFamily="34" charset="0"/>
              </a:rPr>
              <a:t>Считывающее устройство УС-05С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panose="020B0604020202020204" pitchFamily="34" charset="0"/>
              </a:rPr>
              <a:t>с программным обеспечением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panose="020B0604020202020204" pitchFamily="34" charset="0"/>
              </a:rPr>
              <a:t>АСКИД</a:t>
            </a:r>
          </a:p>
        </p:txBody>
      </p:sp>
    </p:spTree>
    <p:extLst>
      <p:ext uri="{BB962C8B-B14F-4D97-AF65-F5344CB8AC3E}">
        <p14:creationId xmlns:p14="http://schemas.microsoft.com/office/powerpoint/2010/main" val="31186925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Дозиметр ДКГ-05Д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977B-A228-4170-96CB-8982D683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369" y="1741251"/>
            <a:ext cx="8117632" cy="4542818"/>
          </a:xfrm>
        </p:spPr>
        <p:txBody>
          <a:bodyPr/>
          <a:lstStyle/>
          <a:p>
            <a:r>
              <a:rPr lang="en-US" sz="1800" dirty="0"/>
              <a:t>	</a:t>
            </a:r>
            <a:r>
              <a:rPr lang="ru-RU" sz="1800" dirty="0"/>
              <a:t>выиграл тендер на поставку в составе автоматизированных систем индивидуального дозиметрического контроля (АСИДК) на все российские АЭС.</a:t>
            </a:r>
          </a:p>
          <a:p>
            <a:r>
              <a:rPr lang="ru-RU" sz="1800" dirty="0"/>
              <a:t>	</a:t>
            </a:r>
            <a:r>
              <a:rPr lang="ru-RU" sz="1800" b="1" dirty="0"/>
              <a:t>Назначение: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/>
              <a:t>измерение текущего индивидуального эквивалента дозы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/>
              <a:t>измерение мощности индивидуального эквивалента дозы </a:t>
            </a:r>
          </a:p>
          <a:p>
            <a:r>
              <a:rPr lang="ru-RU" sz="1800" dirty="0"/>
              <a:t>	</a:t>
            </a:r>
            <a:r>
              <a:rPr lang="ru-RU" sz="1800" b="1" dirty="0"/>
              <a:t>Свойства: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/>
              <a:t>запоминание в энергонезависимой памяти до 1900 историй накопления дозы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/>
              <a:t>двусторонняя инфракрасная связь со считывающим устройством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/>
              <a:t>выключение, очистка памяти, настройка осуществляются </a:t>
            </a:r>
            <a:r>
              <a:rPr lang="ru-RU" sz="1800" dirty="0" err="1"/>
              <a:t>программно</a:t>
            </a:r>
            <a:r>
              <a:rPr lang="ru-RU" sz="1800" dirty="0"/>
              <a:t> через считывающее устройство, персонал без права доступа не может вмешаться в работу дозиметра</a:t>
            </a:r>
          </a:p>
          <a:p>
            <a:endParaRPr lang="ru-RU" sz="1800" dirty="0"/>
          </a:p>
        </p:txBody>
      </p:sp>
      <p:pic>
        <p:nvPicPr>
          <p:cNvPr id="4" name="Picture 6" descr="2edc396c8c2c858089e7b956717c7792">
            <a:extLst>
              <a:ext uri="{FF2B5EF4-FFF2-40B4-BE49-F238E27FC236}">
                <a16:creationId xmlns:a16="http://schemas.microsoft.com/office/drawing/2014/main" id="{72B3134B-9619-4617-B040-0A7AF4144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r="46321"/>
          <a:stretch>
            <a:fillRect/>
          </a:stretch>
        </p:blipFill>
        <p:spPr bwMode="auto">
          <a:xfrm>
            <a:off x="8517468" y="1741251"/>
            <a:ext cx="3083455" cy="4240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1570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Дозиметр гамма-излучения ДКГ-03Д «ГРАЧ»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977B-A228-4170-96CB-8982D683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34" y="2005698"/>
            <a:ext cx="5825066" cy="4542818"/>
          </a:xfrm>
        </p:spPr>
        <p:txBody>
          <a:bodyPr/>
          <a:lstStyle/>
          <a:p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	Дозиметр </a:t>
            </a:r>
            <a:r>
              <a:rPr lang="ru-RU" sz="2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ДКГ-03Д «ГРАЧ» </a:t>
            </a: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предназначен для измерений мощности </a:t>
            </a:r>
            <a:r>
              <a:rPr lang="ru-RU" sz="24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амбиентного</a:t>
            </a: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эквивалента дозы (МАЭД) гамма излучения и </a:t>
            </a:r>
            <a:r>
              <a:rPr lang="ru-RU" sz="24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амбиентного</a:t>
            </a: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эквивалента  дозы (АЭД) гамма-излучения.</a:t>
            </a:r>
            <a:endParaRPr lang="ru-RU" dirty="0"/>
          </a:p>
        </p:txBody>
      </p:sp>
      <p:pic>
        <p:nvPicPr>
          <p:cNvPr id="4" name="Picture 2" descr="441e2ab1-7b8a-4e8e-824c-405a15c4b35d">
            <a:extLst>
              <a:ext uri="{FF2B5EF4-FFF2-40B4-BE49-F238E27FC236}">
                <a16:creationId xmlns:a16="http://schemas.microsoft.com/office/drawing/2014/main" id="{9E4F0C4A-9A41-4649-8E93-8AEC854EF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643033" y="1745123"/>
            <a:ext cx="66675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thumb_196_products_large">
            <a:extLst>
              <a:ext uri="{FF2B5EF4-FFF2-40B4-BE49-F238E27FC236}">
                <a16:creationId xmlns:a16="http://schemas.microsoft.com/office/drawing/2014/main" id="{6D02D7D5-C40F-454C-AF3A-FF81E4E58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223" y="1680903"/>
            <a:ext cx="4642880" cy="482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4882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258" y="112930"/>
            <a:ext cx="11275484" cy="1147865"/>
          </a:xfrm>
        </p:spPr>
        <p:txBody>
          <a:bodyPr/>
          <a:lstStyle/>
          <a:p>
            <a:r>
              <a:rPr lang="ru-RU" dirty="0"/>
              <a:t>Дозиметр гамма-излучения ДКГ-03Д «ГРАЧ»</a:t>
            </a:r>
          </a:p>
        </p:txBody>
      </p:sp>
      <p:pic>
        <p:nvPicPr>
          <p:cNvPr id="5" name="Picture 2" descr="thumb_196_products_large">
            <a:extLst>
              <a:ext uri="{FF2B5EF4-FFF2-40B4-BE49-F238E27FC236}">
                <a16:creationId xmlns:a16="http://schemas.microsoft.com/office/drawing/2014/main" id="{6D02D7D5-C40F-454C-AF3A-FF81E4E58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321" y="2313992"/>
            <a:ext cx="2827129" cy="293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3">
            <a:extLst>
              <a:ext uri="{FF2B5EF4-FFF2-40B4-BE49-F238E27FC236}">
                <a16:creationId xmlns:a16="http://schemas.microsoft.com/office/drawing/2014/main" id="{0F07C6E3-FE82-4A48-88BF-7BFE665072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7120171"/>
              </p:ext>
            </p:extLst>
          </p:nvPr>
        </p:nvGraphicFramePr>
        <p:xfrm>
          <a:off x="249550" y="1265362"/>
          <a:ext cx="8713788" cy="5429254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8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6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8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Диапазон регистрируемых энергий гамма-излучения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от 0,05 до 3,0 МэВ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40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Диапазон измерений: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МЭД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ЭД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от 0,1мкЗв/ч до 3 </a:t>
                      </a:r>
                      <a:r>
                        <a:rPr kumimoji="0" lang="ru-RU" altLang="ru-RU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мЗв</a:t>
                      </a: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/ч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от 1 </a:t>
                      </a:r>
                      <a:r>
                        <a:rPr kumimoji="0" lang="ru-RU" altLang="ru-RU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мкЗв</a:t>
                      </a: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до 100 </a:t>
                      </a:r>
                      <a:r>
                        <a:rPr kumimoji="0" lang="ru-RU" altLang="ru-RU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мЗв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3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Пределы допускаемой основной относительной погрешности измерения: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МЭД (где Н – измеренное значение)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ЭД(где Н – измеренное значение)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±</a:t>
                      </a:r>
                      <a:r>
                        <a:rPr kumimoji="0" lang="ru-RU" alt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(15+2,5/ Н) </a:t>
                      </a:r>
                      <a:r>
                        <a:rPr kumimoji="0" lang="ru-RU" altLang="ru-RU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мкЗв</a:t>
                      </a:r>
                      <a:r>
                        <a:rPr kumimoji="0" lang="ru-RU" alt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/ч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±</a:t>
                      </a:r>
                      <a:r>
                        <a:rPr kumimoji="0" lang="ru-RU" alt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(15+2,5 / Н) </a:t>
                      </a:r>
                      <a:r>
                        <a:rPr kumimoji="0" lang="ru-RU" altLang="ru-RU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мкЗв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Питание осуществляется от двух элементов АА по 1,5 В каждый, т.е. напряжение питания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от 2,0 до 3,3 В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Время непрерывной работы при питании от одного комплекта элементов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200 ч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0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Время установления рабочего режима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не более 5 с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66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Масса, включая элементы питания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0,2 кг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92754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Дозиметр гамма-излучения ДКГ-07Д «Дрозд»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977B-A228-4170-96CB-8982D683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34" y="2005698"/>
            <a:ext cx="5825066" cy="4542818"/>
          </a:xfrm>
        </p:spPr>
        <p:txBody>
          <a:bodyPr/>
          <a:lstStyle/>
          <a:p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	Дозиметр </a:t>
            </a:r>
            <a:r>
              <a:rPr lang="ru-RU" sz="2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ДКГ-07Д «ДРОЗД» </a:t>
            </a: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аналогичен </a:t>
            </a:r>
            <a:r>
              <a:rPr lang="ru-RU" sz="2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ДКГ-03Д «ГРАЧ»</a:t>
            </a: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, однако имеет более высокую верхнюю границу диапазона измерений</a:t>
            </a:r>
            <a:endParaRPr lang="ru-RU" b="1" dirty="0"/>
          </a:p>
        </p:txBody>
      </p:sp>
      <p:pic>
        <p:nvPicPr>
          <p:cNvPr id="4" name="Picture 2" descr="441e2ab1-7b8a-4e8e-824c-405a15c4b35d">
            <a:extLst>
              <a:ext uri="{FF2B5EF4-FFF2-40B4-BE49-F238E27FC236}">
                <a16:creationId xmlns:a16="http://schemas.microsoft.com/office/drawing/2014/main" id="{9E4F0C4A-9A41-4649-8E93-8AEC854EF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643033" y="1745123"/>
            <a:ext cx="66675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9898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3">
            <a:extLst>
              <a:ext uri="{FF2B5EF4-FFF2-40B4-BE49-F238E27FC236}">
                <a16:creationId xmlns:a16="http://schemas.microsoft.com/office/drawing/2014/main" id="{5599119D-84D8-4C1E-8589-1D0D0B4F50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8606608"/>
              </p:ext>
            </p:extLst>
          </p:nvPr>
        </p:nvGraphicFramePr>
        <p:xfrm>
          <a:off x="1619861" y="1124920"/>
          <a:ext cx="8713788" cy="5429254"/>
        </p:xfrm>
        <a:graphic>
          <a:graphicData uri="http://schemas.openxmlformats.org/drawingml/2006/table">
            <a:tbl>
              <a:tblPr/>
              <a:tblGrid>
                <a:gridCol w="8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6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8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Диапазон регистрируемых энергий гамма-излучения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0,05 до 3,0 МэВ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40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Диапазон измерений: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МЭД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ЭД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0,1мкЗв/ч до 1 </a:t>
                      </a:r>
                      <a:r>
                        <a:rPr kumimoji="0" lang="ru-RU" alt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мЗв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/ч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 </a:t>
                      </a:r>
                      <a:r>
                        <a:rPr kumimoji="0" lang="ru-RU" alt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мкЗв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200 </a:t>
                      </a:r>
                      <a:r>
                        <a:rPr kumimoji="0" lang="ru-RU" alt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мЗв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3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Пределы допускаемой основной относительной погрешности измерения: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МЭД (где Н – измеренное значение)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ЭД(где Н – измеренное значение)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(15+2,5/ Н) </a:t>
                      </a:r>
                      <a:r>
                        <a:rPr kumimoji="0" lang="ru-RU" alt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мкЗв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/ч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(15+2,5 / Н) </a:t>
                      </a:r>
                      <a:r>
                        <a:rPr kumimoji="0" lang="ru-RU" alt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мкЗв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Питание осуществляется от двух элементов АА по 1,5 В каждый, т.е. напряжение питания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2,0 до 3,2 В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непрерывной работы при питании от одного комплекта элементов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ч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0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установления рабочего режима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более 5 с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66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Масса, включая элементы питания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 кг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1522F40-52B2-48F0-A5C3-081592DAA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16" y="140440"/>
            <a:ext cx="11275484" cy="1147865"/>
          </a:xfrm>
        </p:spPr>
        <p:txBody>
          <a:bodyPr/>
          <a:lstStyle/>
          <a:p>
            <a:r>
              <a:rPr lang="ru-RU" dirty="0"/>
              <a:t>Дозиметр гамма-излучения ДКГ-07Д «Дрозд»</a:t>
            </a:r>
          </a:p>
        </p:txBody>
      </p:sp>
    </p:spTree>
    <p:extLst>
      <p:ext uri="{BB962C8B-B14F-4D97-AF65-F5344CB8AC3E}">
        <p14:creationId xmlns:p14="http://schemas.microsoft.com/office/powerpoint/2010/main" val="17367453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Дозиметр гамма-излучения ДКГ-02У «АРБИТР»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977B-A228-4170-96CB-8982D683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34" y="2005698"/>
            <a:ext cx="5825066" cy="4542818"/>
          </a:xfrm>
        </p:spPr>
        <p:txBody>
          <a:bodyPr/>
          <a:lstStyle/>
          <a:p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	Дозиметр </a:t>
            </a:r>
            <a:r>
              <a:rPr lang="ru-RU" sz="2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ДКГ-02У «АРБИТР» </a:t>
            </a: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аналогичен </a:t>
            </a:r>
            <a:r>
              <a:rPr lang="ru-RU" sz="2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ДКГ-03Д «ГРАЧ»</a:t>
            </a: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, однако имеет более широкий функционал. К примеру, устройство может запоминать значения и воспроизводить звуковое оповещение о превышении пороговых доз. Во избежание потери накопленной информации ЗАПРЕЩАЕТСЯ вынимать элементы питания, не выключив предварительно питание дозиметра</a:t>
            </a:r>
          </a:p>
          <a:p>
            <a:endParaRPr lang="ru-RU" b="1" dirty="0"/>
          </a:p>
        </p:txBody>
      </p:sp>
      <p:pic>
        <p:nvPicPr>
          <p:cNvPr id="5" name="Picture 2" descr="Dosimeter%20DKG-02U%20ARBITER">
            <a:extLst>
              <a:ext uri="{FF2B5EF4-FFF2-40B4-BE49-F238E27FC236}">
                <a16:creationId xmlns:a16="http://schemas.microsoft.com/office/drawing/2014/main" id="{533D7473-0B80-4844-B60C-7740A2B09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247343" y="1487876"/>
            <a:ext cx="5020202" cy="50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3288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ДОЗИМЕТР ИНДИВИДУАЛЬНЫЙ РЕНТГЕНОВСКОГО И ГАММА ИЗЛУЧЕНИЙ ДКГ-РМ1621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977B-A228-4170-96CB-8982D683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887165"/>
            <a:ext cx="6400799" cy="4542818"/>
          </a:xfrm>
        </p:spPr>
        <p:txBody>
          <a:bodyPr/>
          <a:lstStyle/>
          <a:p>
            <a:pPr algn="just">
              <a:defRPr/>
            </a:pPr>
            <a:r>
              <a:rPr lang="ru-RU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Дозиметр индивидуальный  </a:t>
            </a:r>
            <a:r>
              <a:rPr lang="ru-RU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ДКГ-РМ1621 </a:t>
            </a:r>
            <a:r>
              <a:rPr lang="ru-RU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предназначен для:</a:t>
            </a:r>
          </a:p>
          <a:p>
            <a:pPr algn="just">
              <a:defRPr/>
            </a:pPr>
            <a:r>
              <a:rPr lang="ru-RU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- непрерывного измерения индивидуальной эквивалентной дозы внешнего гамма- и рентгеновского излучения (ЭД);</a:t>
            </a:r>
          </a:p>
          <a:p>
            <a:pPr algn="just">
              <a:defRPr/>
            </a:pPr>
            <a:r>
              <a:rPr lang="ru-RU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- непрерывного измерения времени набора ЭД;</a:t>
            </a:r>
          </a:p>
          <a:p>
            <a:pPr algn="just">
              <a:defRPr/>
            </a:pPr>
            <a:r>
              <a:rPr lang="ru-RU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- непрерывного измерения мощности индивидуальной эквивалентной дозы внешнего фотонного излучения (МЭД);</a:t>
            </a:r>
          </a:p>
          <a:p>
            <a:pPr algn="just">
              <a:defRPr/>
            </a:pPr>
            <a:r>
              <a:rPr lang="ru-RU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- передачи информации, накопленной и </a:t>
            </a:r>
            <a:r>
              <a:rPr lang="ru-RU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сохраненной</a:t>
            </a:r>
            <a:r>
              <a:rPr lang="ru-RU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в энергонезависимой памяти, по инфракрасному каналу (ИК) связи в ПЭВМ с помощью ИК адаптера.</a:t>
            </a:r>
          </a:p>
          <a:p>
            <a:endParaRPr lang="ru-RU" dirty="0"/>
          </a:p>
        </p:txBody>
      </p:sp>
      <p:pic>
        <p:nvPicPr>
          <p:cNvPr id="4" name="Picture 2" descr="1">
            <a:extLst>
              <a:ext uri="{FF2B5EF4-FFF2-40B4-BE49-F238E27FC236}">
                <a16:creationId xmlns:a16="http://schemas.microsoft.com/office/drawing/2014/main" id="{26AC4C43-261C-4622-BCC6-07271698A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699374" y="1658643"/>
            <a:ext cx="3568700" cy="2459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BE3F29-6821-4C32-B879-1909C3D70F9F}"/>
              </a:ext>
            </a:extLst>
          </p:cNvPr>
          <p:cNvSpPr txBox="1"/>
          <p:nvPr/>
        </p:nvSpPr>
        <p:spPr>
          <a:xfrm>
            <a:off x="7269161" y="4406900"/>
            <a:ext cx="4429125" cy="22463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Состав комплекта: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дозиметр ДКГ– РМ1621;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адаптер инфракрасного канала связи;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элемент питания;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руководство по эксплуатации;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упаковка;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чехол.</a:t>
            </a:r>
          </a:p>
        </p:txBody>
      </p:sp>
    </p:spTree>
    <p:extLst>
      <p:ext uri="{BB962C8B-B14F-4D97-AF65-F5344CB8AC3E}">
        <p14:creationId xmlns:p14="http://schemas.microsoft.com/office/powerpoint/2010/main" val="29562459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ДОЗИМЕТР ГАММА – ИЗЛУЧЕНИЯ  ИНДИВИДУАЛЬНЫЙ</a:t>
            </a:r>
            <a:br>
              <a:rPr lang="ru-RU" dirty="0"/>
            </a:br>
            <a:r>
              <a:rPr lang="ru-RU" dirty="0"/>
              <a:t>РАДИОФОТОЛЮМИНЕСЦЕНТНЫЙ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977B-A228-4170-96CB-8982D683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887165"/>
            <a:ext cx="11275484" cy="4542818"/>
          </a:xfrm>
        </p:spPr>
        <p:txBody>
          <a:bodyPr/>
          <a:lstStyle/>
          <a:p>
            <a:r>
              <a:rPr lang="ru-RU" dirty="0"/>
              <a:t>НАЗНАЧЕНИЕ: для измерения поглощённой  дозы гамма излучения в целях обеспечения контроля облучения и диагностики степени </a:t>
            </a:r>
            <a:r>
              <a:rPr lang="ru-RU" b="1" dirty="0"/>
              <a:t>острых лучевых поражений </a:t>
            </a:r>
            <a:r>
              <a:rPr lang="ru-RU" dirty="0"/>
              <a:t>личного состава. 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7C752D1B-0B38-425F-98BF-F014EF0BB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610" y="3004388"/>
            <a:ext cx="4081990" cy="3279681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07C850A5-D1C1-4FF7-8EEF-0CE5BD213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3352722"/>
            <a:ext cx="5435600" cy="25415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188" tIns="39594" rIns="79188" bIns="39594">
            <a:spAutoFit/>
          </a:bodyPr>
          <a:lstStyle>
            <a:lvl1pPr defTabSz="793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93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93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93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9375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93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93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93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93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</a:rPr>
              <a:t>Диапазон измерения, ………….0,05 </a:t>
            </a:r>
            <a:r>
              <a:rPr lang="ru-RU" altLang="ru-RU" sz="1600" i="1" dirty="0" err="1">
                <a:latin typeface="Arial" panose="020B0604020202020204" pitchFamily="34" charset="0"/>
              </a:rPr>
              <a:t>мГр</a:t>
            </a:r>
            <a:r>
              <a:rPr lang="ru-RU" altLang="ru-RU" sz="1600" i="1" dirty="0">
                <a:latin typeface="Arial" panose="020B0604020202020204" pitchFamily="34" charset="0"/>
              </a:rPr>
              <a:t> </a:t>
            </a:r>
            <a:r>
              <a:rPr lang="ru-RU" altLang="ru-RU" sz="1600" dirty="0">
                <a:latin typeface="Arial" panose="020B0604020202020204" pitchFamily="34" charset="0"/>
              </a:rPr>
              <a:t>…50 </a:t>
            </a:r>
            <a:r>
              <a:rPr lang="ru-RU" altLang="ru-RU" sz="1600" i="1" dirty="0">
                <a:latin typeface="Arial" panose="020B0604020202020204" pitchFamily="34" charset="0"/>
              </a:rPr>
              <a:t>Гр </a:t>
            </a:r>
            <a:r>
              <a:rPr lang="ru-RU" altLang="ru-RU" sz="1600" dirty="0">
                <a:latin typeface="Arial" panose="020B0604020202020204" pitchFamily="34" charset="0"/>
              </a:rPr>
              <a:t>Предел основной погрешности,% …….....15	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</a:rPr>
              <a:t>Время установки рабочего режима, </a:t>
            </a:r>
            <a:r>
              <a:rPr lang="ru-RU" altLang="ru-RU" sz="1600" i="1" dirty="0">
                <a:latin typeface="Arial" panose="020B0604020202020204" pitchFamily="34" charset="0"/>
              </a:rPr>
              <a:t>мин ..</a:t>
            </a:r>
            <a:r>
              <a:rPr lang="ru-RU" altLang="ru-RU" sz="1600" dirty="0">
                <a:latin typeface="Arial" panose="020B0604020202020204" pitchFamily="34" charset="0"/>
              </a:rPr>
              <a:t>15	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</a:rPr>
              <a:t>Средняя наработка на отказ, </a:t>
            </a:r>
            <a:r>
              <a:rPr lang="ru-RU" altLang="ru-RU" sz="1600" i="1" dirty="0">
                <a:latin typeface="Arial" panose="020B0604020202020204" pitchFamily="34" charset="0"/>
              </a:rPr>
              <a:t>ч </a:t>
            </a:r>
            <a:r>
              <a:rPr lang="ru-RU" altLang="ru-RU" sz="1600" dirty="0">
                <a:latin typeface="Arial" panose="020B0604020202020204" pitchFamily="34" charset="0"/>
              </a:rPr>
              <a:t>...................10000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</a:rPr>
              <a:t>Диапазон регистрируемых энергий, </a:t>
            </a:r>
            <a:r>
              <a:rPr lang="ru-RU" altLang="ru-RU" sz="1400" i="1" dirty="0">
                <a:latin typeface="Arial" panose="020B0604020202020204" pitchFamily="34" charset="0"/>
              </a:rPr>
              <a:t>МэВ</a:t>
            </a:r>
            <a:r>
              <a:rPr lang="ru-RU" altLang="ru-RU" sz="1600" i="1" dirty="0">
                <a:latin typeface="Arial" panose="020B0604020202020204" pitchFamily="34" charset="0"/>
              </a:rPr>
              <a:t> </a:t>
            </a:r>
            <a:r>
              <a:rPr lang="ru-RU" altLang="ru-RU" sz="1600" dirty="0">
                <a:latin typeface="Arial" panose="020B0604020202020204" pitchFamily="34" charset="0"/>
              </a:rPr>
              <a:t>..0,08 до 11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</a:rPr>
              <a:t>Диапазон  рабочих температур, </a:t>
            </a:r>
            <a:r>
              <a:rPr lang="ru-RU" altLang="ru-RU" sz="1600" i="1" baseline="30000" dirty="0">
                <a:latin typeface="Arial" panose="020B0604020202020204" pitchFamily="34" charset="0"/>
              </a:rPr>
              <a:t>0</a:t>
            </a:r>
            <a:r>
              <a:rPr lang="ru-RU" altLang="ru-RU" sz="1600" i="1" dirty="0">
                <a:latin typeface="Arial" panose="020B0604020202020204" pitchFamily="34" charset="0"/>
              </a:rPr>
              <a:t>С </a:t>
            </a:r>
            <a:r>
              <a:rPr lang="ru-RU" altLang="ru-RU" sz="1600" dirty="0">
                <a:latin typeface="Arial" panose="020B0604020202020204" pitchFamily="34" charset="0"/>
              </a:rPr>
              <a:t>…….. –50 до  +50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</a:rPr>
              <a:t>Питание прибора, </a:t>
            </a:r>
            <a:r>
              <a:rPr lang="ru-RU" altLang="ru-RU" sz="1600" i="1" dirty="0">
                <a:latin typeface="Arial" panose="020B0604020202020204" pitchFamily="34" charset="0"/>
              </a:rPr>
              <a:t>В </a:t>
            </a:r>
            <a:r>
              <a:rPr lang="ru-RU" altLang="ru-RU" sz="1600" dirty="0">
                <a:latin typeface="Arial" panose="020B0604020202020204" pitchFamily="34" charset="0"/>
              </a:rPr>
              <a:t>…………………………220,  22..30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</a:rPr>
              <a:t>Назначенный срок службы УИ-14, </a:t>
            </a:r>
            <a:r>
              <a:rPr lang="ru-RU" altLang="ru-RU" sz="1600" i="1" dirty="0">
                <a:latin typeface="Arial" panose="020B0604020202020204" pitchFamily="34" charset="0"/>
              </a:rPr>
              <a:t>лет </a:t>
            </a:r>
            <a:r>
              <a:rPr lang="ru-RU" altLang="ru-RU" sz="1600" dirty="0">
                <a:latin typeface="Arial" panose="020B0604020202020204" pitchFamily="34" charset="0"/>
              </a:rPr>
              <a:t>…5</a:t>
            </a:r>
          </a:p>
        </p:txBody>
      </p:sp>
    </p:spTree>
    <p:extLst>
      <p:ext uri="{BB962C8B-B14F-4D97-AF65-F5344CB8AC3E}">
        <p14:creationId xmlns:p14="http://schemas.microsoft.com/office/powerpoint/2010/main" val="19260342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E0DDC-FFE7-4A86-B613-6741B7480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0670"/>
            <a:ext cx="10515600" cy="1956659"/>
          </a:xfrm>
        </p:spPr>
        <p:txBody>
          <a:bodyPr>
            <a:normAutofit/>
          </a:bodyPr>
          <a:lstStyle/>
          <a:p>
            <a:r>
              <a:rPr lang="ru-RU" sz="4400" dirty="0"/>
              <a:t>2. Приборы химического контроля</a:t>
            </a:r>
          </a:p>
        </p:txBody>
      </p:sp>
    </p:spTree>
    <p:extLst>
      <p:ext uri="{BB962C8B-B14F-4D97-AF65-F5344CB8AC3E}">
        <p14:creationId xmlns:p14="http://schemas.microsoft.com/office/powerpoint/2010/main" val="2226052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D0C76D-343E-47B9-BFB6-B663158EA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99120"/>
            <a:ext cx="11275484" cy="885825"/>
          </a:xfrm>
        </p:spPr>
        <p:txBody>
          <a:bodyPr>
            <a:normAutofit fontScale="90000"/>
          </a:bodyPr>
          <a:lstStyle/>
          <a:p>
            <a:r>
              <a:rPr lang="ru-RU" altLang="ru-RU" sz="2800" b="1" dirty="0">
                <a:solidFill>
                  <a:srgbClr val="000000"/>
                </a:solidFill>
              </a:rPr>
              <a:t>Карта границ территорий, подверженных риску возникновения ЧС природного и техногенного характера и воздействия их последствий</a:t>
            </a:r>
            <a:endParaRPr lang="ru-RU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8A1623-81BB-419F-A236-CF40F7C59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6" t="21053" r="6757" b="13518"/>
          <a:stretch>
            <a:fillRect/>
          </a:stretch>
        </p:blipFill>
        <p:spPr bwMode="auto">
          <a:xfrm>
            <a:off x="1791811" y="1698090"/>
            <a:ext cx="8608378" cy="4837730"/>
          </a:xfrm>
          <a:prstGeom prst="roundRect">
            <a:avLst>
              <a:gd name="adj" fmla="val 951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3EE2D2F-71C9-42FE-B5FD-6A19C60833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36279" t="20671" r="27321" b="20201"/>
          <a:stretch/>
        </p:blipFill>
        <p:spPr bwMode="auto">
          <a:xfrm>
            <a:off x="3398597" y="1927708"/>
            <a:ext cx="4330460" cy="38355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0870968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ВОЙСКОВОЙ ПРИБОР ХИМИЧЕСКОЙ РАЗВЕДКИ ВПХР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977B-A228-4170-96CB-8982D683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887165"/>
            <a:ext cx="11275484" cy="4542818"/>
          </a:xfrm>
        </p:spPr>
        <p:txBody>
          <a:bodyPr/>
          <a:lstStyle/>
          <a:p>
            <a:r>
              <a:rPr lang="ru-RU" sz="2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Войсковой прибор химической разведки </a:t>
            </a: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(ВПХР) предназначается для определения в воздухе, на местности, на боевой технике зарина, зомана, иприта, фосгена, дифосгена, синильной кислоты, хлорциана, а также паров V-газов в воздухе.</a:t>
            </a:r>
          </a:p>
          <a:p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ADF7397-E4CF-4183-B3A0-543672726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151898"/>
              </p:ext>
            </p:extLst>
          </p:nvPr>
        </p:nvGraphicFramePr>
        <p:xfrm>
          <a:off x="654050" y="3674081"/>
          <a:ext cx="5441950" cy="2755902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4162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80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cap="none" dirty="0">
                          <a:effectLst/>
                        </a:rPr>
                        <a:t>   ИТ с красным кольцом и точкой</a:t>
                      </a:r>
                      <a:endParaRPr lang="ru-RU" sz="1600" b="0" cap="non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cap="none">
                          <a:effectLst/>
                        </a:rPr>
                        <a:t>5×10</a:t>
                      </a:r>
                      <a:r>
                        <a:rPr lang="ru-RU" sz="1600" b="0" cap="none" baseline="30000">
                          <a:effectLst/>
                        </a:rPr>
                        <a:t>-7</a:t>
                      </a:r>
                      <a:endParaRPr lang="ru-RU" sz="1600" b="0" cap="none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0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cap="none" dirty="0">
                          <a:effectLst/>
                        </a:rPr>
                        <a:t>   ИТ с тремя зелеными кольцами</a:t>
                      </a:r>
                      <a:endParaRPr lang="ru-RU" sz="1600" b="0" cap="non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cap="none">
                          <a:effectLst/>
                        </a:rPr>
                        <a:t>5×10</a:t>
                      </a:r>
                      <a:r>
                        <a:rPr lang="ru-RU" sz="1600" b="0" cap="none" baseline="30000">
                          <a:effectLst/>
                        </a:rPr>
                        <a:t>-3</a:t>
                      </a:r>
                      <a:endParaRPr lang="ru-RU" sz="1600" b="0" cap="none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0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cap="none" dirty="0">
                          <a:effectLst/>
                        </a:rPr>
                        <a:t>   ИТ с желтым кольцом</a:t>
                      </a:r>
                      <a:endParaRPr lang="ru-RU" sz="1600" b="0" cap="non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cap="none" dirty="0">
                          <a:effectLst/>
                        </a:rPr>
                        <a:t>5×10</a:t>
                      </a:r>
                      <a:r>
                        <a:rPr lang="ru-RU" sz="1600" b="0" cap="none" baseline="30000" dirty="0">
                          <a:effectLst/>
                        </a:rPr>
                        <a:t>-2</a:t>
                      </a:r>
                      <a:endParaRPr lang="ru-RU" sz="1600" b="0" cap="non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0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cap="none" dirty="0">
                          <a:effectLst/>
                        </a:rPr>
                        <a:t>Время определения ОВ, мин.</a:t>
                      </a:r>
                      <a:endParaRPr lang="ru-RU" sz="1600" b="0" cap="non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cap="none">
                          <a:effectLst/>
                        </a:rPr>
                        <a:t>5 – 6</a:t>
                      </a:r>
                      <a:endParaRPr lang="ru-RU" sz="1600" b="0" cap="none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0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cap="none" dirty="0">
                          <a:effectLst/>
                        </a:rPr>
                        <a:t>Время подготовки прибора, мин.</a:t>
                      </a:r>
                      <a:endParaRPr lang="ru-RU" sz="1600" b="0" cap="non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cap="none">
                          <a:effectLst/>
                        </a:rPr>
                        <a:t>1 – 1,5</a:t>
                      </a:r>
                      <a:endParaRPr lang="ru-RU" sz="1600" b="0" cap="none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cap="none" dirty="0">
                          <a:effectLst/>
                        </a:rPr>
                        <a:t>Интервал рабочих температур, ºС</a:t>
                      </a:r>
                      <a:endParaRPr lang="ru-RU" sz="1600" b="0" cap="non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cap="none">
                          <a:effectLst/>
                        </a:rPr>
                        <a:t>от – 40 до +40</a:t>
                      </a:r>
                      <a:endParaRPr lang="ru-RU" sz="1600" b="0" cap="none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0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cap="none" dirty="0">
                          <a:effectLst/>
                        </a:rPr>
                        <a:t>Масса прибора, кг</a:t>
                      </a:r>
                      <a:endParaRPr lang="ru-RU" sz="1600" b="0" cap="non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cap="none" dirty="0">
                          <a:effectLst/>
                        </a:rPr>
                        <a:t>1,8</a:t>
                      </a:r>
                      <a:endParaRPr lang="ru-RU" sz="1600" b="0" cap="non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2C9F00A-56AD-498D-A6E0-613B31A74A03}"/>
              </a:ext>
            </a:extLst>
          </p:cNvPr>
          <p:cNvSpPr txBox="1"/>
          <p:nvPr/>
        </p:nvSpPr>
        <p:spPr>
          <a:xfrm>
            <a:off x="1890713" y="3169256"/>
            <a:ext cx="29940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800" b="1" cap="small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Чувствительность к ОВ, мг/л:</a:t>
            </a:r>
            <a:endParaRPr lang="ru-RU" sz="1800" b="1" cap="small" dirty="0">
              <a:solidFill>
                <a:prstClr val="black"/>
              </a:solidFill>
              <a:latin typeface="Times New Roman"/>
              <a:ea typeface="Times New Roman"/>
              <a:cs typeface="Arial" charset="0"/>
            </a:endParaRPr>
          </a:p>
        </p:txBody>
      </p:sp>
      <p:pic>
        <p:nvPicPr>
          <p:cNvPr id="6" name="Picture 5" descr="01">
            <a:extLst>
              <a:ext uri="{FF2B5EF4-FFF2-40B4-BE49-F238E27FC236}">
                <a16:creationId xmlns:a16="http://schemas.microsoft.com/office/drawing/2014/main" id="{5DA2B8A6-8B62-48DA-9E25-578359026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841" t="8121" r="12872" b="3137"/>
          <a:stretch>
            <a:fillRect/>
          </a:stretch>
        </p:blipFill>
        <p:spPr bwMode="auto">
          <a:xfrm>
            <a:off x="7207250" y="3169256"/>
            <a:ext cx="3613150" cy="3268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1804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01">
            <a:extLst>
              <a:ext uri="{FF2B5EF4-FFF2-40B4-BE49-F238E27FC236}">
                <a16:creationId xmlns:a16="http://schemas.microsoft.com/office/drawing/2014/main" id="{8A2D7B93-0290-4F17-B354-BEF3FF9F4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8121" r="12872" b="3137"/>
          <a:stretch>
            <a:fillRect/>
          </a:stretch>
        </p:blipFill>
        <p:spPr bwMode="auto">
          <a:xfrm>
            <a:off x="3709988" y="1686905"/>
            <a:ext cx="4762500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22D41682-16B7-4F79-A2BE-4B4AF46CA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428017"/>
            <a:ext cx="2952750" cy="45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400" b="1" dirty="0">
                <a:solidFill>
                  <a:srgbClr val="800000"/>
                </a:solidFill>
                <a:latin typeface="Arial" charset="0"/>
                <a:cs typeface="Arial" charset="0"/>
              </a:rPr>
              <a:t>Состав прибора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0999F7F9-0CB2-47E1-BB19-2726740D5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8" y="6355742"/>
            <a:ext cx="340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основание корпуса с крышкой</a:t>
            </a:r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B8D3EF69-830C-43A2-B8BF-B7DF4C83BD5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40013" y="6692292"/>
            <a:ext cx="3240087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7D8FC918-681E-47F2-83EA-9423A14A7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4533292"/>
            <a:ext cx="768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насос</a:t>
            </a:r>
          </a:p>
        </p:txBody>
      </p:sp>
      <p:sp>
        <p:nvSpPr>
          <p:cNvPr id="9" name="Line 13">
            <a:extLst>
              <a:ext uri="{FF2B5EF4-FFF2-40B4-BE49-F238E27FC236}">
                <a16:creationId xmlns:a16="http://schemas.microsoft.com/office/drawing/2014/main" id="{FB2A589C-327A-4401-AE14-2E3FAB7BE40E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1450" y="4820630"/>
            <a:ext cx="720725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Text Box 16">
            <a:extLst>
              <a:ext uri="{FF2B5EF4-FFF2-40B4-BE49-F238E27FC236}">
                <a16:creationId xmlns:a16="http://schemas.microsoft.com/office/drawing/2014/main" id="{6DB04F36-F19E-42D4-9A04-19F3D9248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5296880"/>
            <a:ext cx="29987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бумажные кассеты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индикаторными трубками</a:t>
            </a:r>
          </a:p>
        </p:txBody>
      </p:sp>
      <p:sp>
        <p:nvSpPr>
          <p:cNvPr id="11" name="Line 17">
            <a:extLst>
              <a:ext uri="{FF2B5EF4-FFF2-40B4-BE49-F238E27FC236}">
                <a16:creationId xmlns:a16="http://schemas.microsoft.com/office/drawing/2014/main" id="{64C90ECA-302D-4E7B-80F1-8738139BD2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5188" y="5828692"/>
            <a:ext cx="3024187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id="{D4636CCF-3E39-49F4-923C-0C182A30E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3957030"/>
            <a:ext cx="2193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защитные колпачки</a:t>
            </a:r>
          </a:p>
        </p:txBody>
      </p:sp>
      <p:sp>
        <p:nvSpPr>
          <p:cNvPr id="13" name="Line 21">
            <a:extLst>
              <a:ext uri="{FF2B5EF4-FFF2-40B4-BE49-F238E27FC236}">
                <a16:creationId xmlns:a16="http://schemas.microsoft.com/office/drawing/2014/main" id="{BFEA67AE-48B5-4022-87C5-E30C251C23E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3388" y="4244367"/>
            <a:ext cx="2089150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Text Box 23">
            <a:extLst>
              <a:ext uri="{FF2B5EF4-FFF2-40B4-BE49-F238E27FC236}">
                <a16:creationId xmlns:a16="http://schemas.microsoft.com/office/drawing/2014/main" id="{7815F295-E5D0-452B-A03F-940F62401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2299680"/>
            <a:ext cx="2900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противодымные фильтры</a:t>
            </a:r>
          </a:p>
        </p:txBody>
      </p:sp>
      <p:sp>
        <p:nvSpPr>
          <p:cNvPr id="15" name="Line 24">
            <a:extLst>
              <a:ext uri="{FF2B5EF4-FFF2-40B4-BE49-F238E27FC236}">
                <a16:creationId xmlns:a16="http://schemas.microsoft.com/office/drawing/2014/main" id="{2AA2506B-2E6B-4AAC-A3FA-FA04F7C4CF1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3388" y="2588605"/>
            <a:ext cx="2808287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Line 25">
            <a:extLst>
              <a:ext uri="{FF2B5EF4-FFF2-40B4-BE49-F238E27FC236}">
                <a16:creationId xmlns:a16="http://schemas.microsoft.com/office/drawing/2014/main" id="{63FF0BE9-7E20-4C03-9962-3A94A4B6CB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1675" y="2588605"/>
            <a:ext cx="792163" cy="14446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" name="Text Box 26">
            <a:extLst>
              <a:ext uri="{FF2B5EF4-FFF2-40B4-BE49-F238E27FC236}">
                <a16:creationId xmlns:a16="http://schemas.microsoft.com/office/drawing/2014/main" id="{F211C5B1-25EE-4AF3-8902-6625F4C7E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950" y="1364642"/>
            <a:ext cx="19002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насадка к насосу</a:t>
            </a:r>
          </a:p>
        </p:txBody>
      </p:sp>
      <p:sp>
        <p:nvSpPr>
          <p:cNvPr id="18" name="Line 27">
            <a:extLst>
              <a:ext uri="{FF2B5EF4-FFF2-40B4-BE49-F238E27FC236}">
                <a16:creationId xmlns:a16="http://schemas.microsoft.com/office/drawing/2014/main" id="{21F0E049-A139-4916-98E8-2E91D9F6CAD2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1651980"/>
            <a:ext cx="1873250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" name="Text Box 30">
            <a:extLst>
              <a:ext uri="{FF2B5EF4-FFF2-40B4-BE49-F238E27FC236}">
                <a16:creationId xmlns:a16="http://schemas.microsoft.com/office/drawing/2014/main" id="{052F2648-AEC2-449A-B62C-D868DFBC0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3" y="2012342"/>
            <a:ext cx="2016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6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патроны к грелке</a:t>
            </a:r>
          </a:p>
        </p:txBody>
      </p:sp>
      <p:sp>
        <p:nvSpPr>
          <p:cNvPr id="20" name="Line 31">
            <a:extLst>
              <a:ext uri="{FF2B5EF4-FFF2-40B4-BE49-F238E27FC236}">
                <a16:creationId xmlns:a16="http://schemas.microsoft.com/office/drawing/2014/main" id="{B05CBE27-1B9B-4D0B-9CA5-968F3074161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07300" y="2299680"/>
            <a:ext cx="1800225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" name="Text Box 33">
            <a:extLst>
              <a:ext uri="{FF2B5EF4-FFF2-40B4-BE49-F238E27FC236}">
                <a16:creationId xmlns:a16="http://schemas.microsoft.com/office/drawing/2014/main" id="{26B3163E-DBAF-4068-BCB8-1ED6EC35C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288" y="4244367"/>
            <a:ext cx="847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грелка</a:t>
            </a:r>
          </a:p>
        </p:txBody>
      </p:sp>
      <p:sp>
        <p:nvSpPr>
          <p:cNvPr id="22" name="Line 34">
            <a:extLst>
              <a:ext uri="{FF2B5EF4-FFF2-40B4-BE49-F238E27FC236}">
                <a16:creationId xmlns:a16="http://schemas.microsoft.com/office/drawing/2014/main" id="{E1722EC3-22CA-470F-8E3B-4C905697D5C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04288" y="4533292"/>
            <a:ext cx="812800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" name="Text Box 36">
            <a:extLst>
              <a:ext uri="{FF2B5EF4-FFF2-40B4-BE49-F238E27FC236}">
                <a16:creationId xmlns:a16="http://schemas.microsoft.com/office/drawing/2014/main" id="{C751A52F-6F6E-4D55-8D2D-683E3CF54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5013" y="5492142"/>
            <a:ext cx="17732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электрофонарь</a:t>
            </a:r>
          </a:p>
        </p:txBody>
      </p:sp>
      <p:sp>
        <p:nvSpPr>
          <p:cNvPr id="24" name="Line 37">
            <a:extLst>
              <a:ext uri="{FF2B5EF4-FFF2-40B4-BE49-F238E27FC236}">
                <a16:creationId xmlns:a16="http://schemas.microsoft.com/office/drawing/2014/main" id="{C04E8844-149F-47B2-BCD6-280E96A570D6}"/>
              </a:ext>
            </a:extLst>
          </p:cNvPr>
          <p:cNvSpPr>
            <a:spLocks noChangeShapeType="1"/>
          </p:cNvSpPr>
          <p:nvPr/>
        </p:nvSpPr>
        <p:spPr bwMode="auto">
          <a:xfrm>
            <a:off x="8401050" y="5828692"/>
            <a:ext cx="1655763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" name="Text Box 39">
            <a:extLst>
              <a:ext uri="{FF2B5EF4-FFF2-40B4-BE49-F238E27FC236}">
                <a16:creationId xmlns:a16="http://schemas.microsoft.com/office/drawing/2014/main" id="{240E4C98-4B87-4920-B146-A532929B1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1264630"/>
            <a:ext cx="2009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ремень с тесьмой</a:t>
            </a:r>
          </a:p>
        </p:txBody>
      </p:sp>
      <p:sp>
        <p:nvSpPr>
          <p:cNvPr id="26" name="Line 40">
            <a:extLst>
              <a:ext uri="{FF2B5EF4-FFF2-40B4-BE49-F238E27FC236}">
                <a16:creationId xmlns:a16="http://schemas.microsoft.com/office/drawing/2014/main" id="{6CBB7AF0-4F81-4937-94D6-EB2540BF70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8213" y="1580542"/>
            <a:ext cx="1943100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" name="Text Box 41">
            <a:extLst>
              <a:ext uri="{FF2B5EF4-FFF2-40B4-BE49-F238E27FC236}">
                <a16:creationId xmlns:a16="http://schemas.microsoft.com/office/drawing/2014/main" id="{9B8B247F-0805-4D52-9DA2-86CDBE35A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355742"/>
            <a:ext cx="26241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 документации</a:t>
            </a:r>
          </a:p>
        </p:txBody>
      </p:sp>
      <p:sp>
        <p:nvSpPr>
          <p:cNvPr id="28" name="Line 42">
            <a:extLst>
              <a:ext uri="{FF2B5EF4-FFF2-40B4-BE49-F238E27FC236}">
                <a16:creationId xmlns:a16="http://schemas.microsoft.com/office/drawing/2014/main" id="{2EC133FF-31E3-4E76-B889-647B97C6CE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9063" y="6673242"/>
            <a:ext cx="2592387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" name="Text Box 43">
            <a:extLst>
              <a:ext uri="{FF2B5EF4-FFF2-40B4-BE49-F238E27FC236}">
                <a16:creationId xmlns:a16="http://schemas.microsoft.com/office/drawing/2014/main" id="{8FB4BAC3-710D-471B-892E-7E38413AF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2539392"/>
            <a:ext cx="9858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лопатка</a:t>
            </a:r>
          </a:p>
        </p:txBody>
      </p:sp>
      <p:sp>
        <p:nvSpPr>
          <p:cNvPr id="30" name="Line 44">
            <a:extLst>
              <a:ext uri="{FF2B5EF4-FFF2-40B4-BE49-F238E27FC236}">
                <a16:creationId xmlns:a16="http://schemas.microsoft.com/office/drawing/2014/main" id="{461E542D-3570-4C8E-A6C6-6CC18C634B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401050" y="2875942"/>
            <a:ext cx="1027113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" name="Line 47">
            <a:extLst>
              <a:ext uri="{FF2B5EF4-FFF2-40B4-BE49-F238E27FC236}">
                <a16:creationId xmlns:a16="http://schemas.microsoft.com/office/drawing/2014/main" id="{5067EEA5-C97D-4F64-9D48-2BFE509F5B4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1313" y="1580542"/>
            <a:ext cx="649287" cy="287338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" name="Line 48">
            <a:extLst>
              <a:ext uri="{FF2B5EF4-FFF2-40B4-BE49-F238E27FC236}">
                <a16:creationId xmlns:a16="http://schemas.microsoft.com/office/drawing/2014/main" id="{481F7DB2-BFB3-40B5-B603-7D1D39CD0B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48300" y="1651980"/>
            <a:ext cx="1800225" cy="1728787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" name="Line 50">
            <a:extLst>
              <a:ext uri="{FF2B5EF4-FFF2-40B4-BE49-F238E27FC236}">
                <a16:creationId xmlns:a16="http://schemas.microsoft.com/office/drawing/2014/main" id="{E04CEF90-24E7-4127-B1EF-103E108828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92538" y="3020405"/>
            <a:ext cx="863600" cy="122396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" name="Line 51">
            <a:extLst>
              <a:ext uri="{FF2B5EF4-FFF2-40B4-BE49-F238E27FC236}">
                <a16:creationId xmlns:a16="http://schemas.microsoft.com/office/drawing/2014/main" id="{47047729-3845-47D9-88D4-E3B2C3443A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2175" y="4533292"/>
            <a:ext cx="935038" cy="287338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" name="Line 52">
            <a:extLst>
              <a:ext uri="{FF2B5EF4-FFF2-40B4-BE49-F238E27FC236}">
                <a16:creationId xmlns:a16="http://schemas.microsoft.com/office/drawing/2014/main" id="{3A6E5C83-40FF-425D-B1C2-8322114389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43700" y="2299680"/>
            <a:ext cx="865188" cy="865187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" name="Line 54">
            <a:extLst>
              <a:ext uri="{FF2B5EF4-FFF2-40B4-BE49-F238E27FC236}">
                <a16:creationId xmlns:a16="http://schemas.microsoft.com/office/drawing/2014/main" id="{B783767F-7F1D-4219-BB43-04642B27F6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48525" y="2875942"/>
            <a:ext cx="1152525" cy="576263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7" name="Line 55">
            <a:extLst>
              <a:ext uri="{FF2B5EF4-FFF2-40B4-BE49-F238E27FC236}">
                <a16:creationId xmlns:a16="http://schemas.microsoft.com/office/drawing/2014/main" id="{D88FA489-3DB4-40E7-A9DB-24B838136F0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24788" y="3741130"/>
            <a:ext cx="1079500" cy="79216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" name="Line 56">
            <a:extLst>
              <a:ext uri="{FF2B5EF4-FFF2-40B4-BE49-F238E27FC236}">
                <a16:creationId xmlns:a16="http://schemas.microsoft.com/office/drawing/2014/main" id="{429FF582-7AD8-4B40-8871-CCD82601163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43700" y="4099905"/>
            <a:ext cx="1657350" cy="1728787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" name="Line 57">
            <a:extLst>
              <a:ext uri="{FF2B5EF4-FFF2-40B4-BE49-F238E27FC236}">
                <a16:creationId xmlns:a16="http://schemas.microsoft.com/office/drawing/2014/main" id="{4DFEC4AB-FA61-454C-9492-930F82DF09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59375" y="4820630"/>
            <a:ext cx="1152525" cy="100806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" name="Line 58">
            <a:extLst>
              <a:ext uri="{FF2B5EF4-FFF2-40B4-BE49-F238E27FC236}">
                <a16:creationId xmlns:a16="http://schemas.microsoft.com/office/drawing/2014/main" id="{AF68F727-1BEA-4072-B4ED-AFB8F1C12B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0100" y="5612792"/>
            <a:ext cx="503238" cy="10795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" name="Line 59">
            <a:extLst>
              <a:ext uri="{FF2B5EF4-FFF2-40B4-BE49-F238E27FC236}">
                <a16:creationId xmlns:a16="http://schemas.microsoft.com/office/drawing/2014/main" id="{BBEBDCAB-E978-4FFA-8376-AC853D14222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16725" y="4604730"/>
            <a:ext cx="935038" cy="208756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42" name="Group 66">
            <a:extLst>
              <a:ext uri="{FF2B5EF4-FFF2-40B4-BE49-F238E27FC236}">
                <a16:creationId xmlns:a16="http://schemas.microsoft.com/office/drawing/2014/main" id="{4FD14F82-40E8-4AB2-9645-2ADDF7AF4FB9}"/>
              </a:ext>
            </a:extLst>
          </p:cNvPr>
          <p:cNvGrpSpPr>
            <a:grpSpLocks/>
          </p:cNvGrpSpPr>
          <p:nvPr/>
        </p:nvGrpSpPr>
        <p:grpSpPr bwMode="auto">
          <a:xfrm>
            <a:off x="5232400" y="1220180"/>
            <a:ext cx="3960813" cy="1439862"/>
            <a:chOff x="2336" y="482"/>
            <a:chExt cx="2495" cy="907"/>
          </a:xfrm>
          <a:solidFill>
            <a:schemeClr val="bg1"/>
          </a:solidFill>
        </p:grpSpPr>
        <p:sp>
          <p:nvSpPr>
            <p:cNvPr id="43" name="AutoShape 63">
              <a:extLst>
                <a:ext uri="{FF2B5EF4-FFF2-40B4-BE49-F238E27FC236}">
                  <a16:creationId xmlns:a16="http://schemas.microsoft.com/office/drawing/2014/main" id="{FFBEDE51-B7D2-4FCA-B88B-6B98C97A0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6" y="482"/>
              <a:ext cx="2495" cy="907"/>
            </a:xfrm>
            <a:prstGeom prst="wedgeRectCallout">
              <a:avLst>
                <a:gd name="adj1" fmla="val -1903"/>
                <a:gd name="adj2" fmla="val 109426"/>
              </a:avLst>
            </a:prstGeom>
            <a:grp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ru-RU" altLang="ru-RU" sz="18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44" name="Picture 64" descr="03">
              <a:extLst>
                <a:ext uri="{FF2B5EF4-FFF2-40B4-BE49-F238E27FC236}">
                  <a16:creationId xmlns:a16="http://schemas.microsoft.com/office/drawing/2014/main" id="{03439080-A3DA-46B3-862F-B56C1E8775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2" t="37463" r="1523" b="20116"/>
            <a:stretch>
              <a:fillRect/>
            </a:stretch>
          </p:blipFill>
          <p:spPr bwMode="auto">
            <a:xfrm>
              <a:off x="2382" y="527"/>
              <a:ext cx="2359" cy="7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70">
            <a:extLst>
              <a:ext uri="{FF2B5EF4-FFF2-40B4-BE49-F238E27FC236}">
                <a16:creationId xmlns:a16="http://schemas.microsoft.com/office/drawing/2014/main" id="{0F9DDAD1-EAED-41B6-BF5A-7EC1A5C26C43}"/>
              </a:ext>
            </a:extLst>
          </p:cNvPr>
          <p:cNvGrpSpPr>
            <a:grpSpLocks/>
          </p:cNvGrpSpPr>
          <p:nvPr/>
        </p:nvGrpSpPr>
        <p:grpSpPr bwMode="auto">
          <a:xfrm>
            <a:off x="2208213" y="2012342"/>
            <a:ext cx="1511300" cy="2519363"/>
            <a:chOff x="431" y="1026"/>
            <a:chExt cx="952" cy="1587"/>
          </a:xfrm>
          <a:solidFill>
            <a:schemeClr val="bg1"/>
          </a:solidFill>
        </p:grpSpPr>
        <p:sp>
          <p:nvSpPr>
            <p:cNvPr id="46" name="AutoShape 68">
              <a:extLst>
                <a:ext uri="{FF2B5EF4-FFF2-40B4-BE49-F238E27FC236}">
                  <a16:creationId xmlns:a16="http://schemas.microsoft.com/office/drawing/2014/main" id="{4459E2E7-3C00-471D-B678-96906BAEA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" y="1026"/>
              <a:ext cx="952" cy="1587"/>
            </a:xfrm>
            <a:prstGeom prst="wedgeRectCallout">
              <a:avLst>
                <a:gd name="adj1" fmla="val 89810"/>
                <a:gd name="adj2" fmla="val 42500"/>
              </a:avLst>
            </a:prstGeom>
            <a:grp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ru-RU" altLang="ru-RU" sz="18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47" name="Picture 69" descr="IMGP2721">
              <a:extLst>
                <a:ext uri="{FF2B5EF4-FFF2-40B4-BE49-F238E27FC236}">
                  <a16:creationId xmlns:a16="http://schemas.microsoft.com/office/drawing/2014/main" id="{A1AF03DD-551B-46E3-922E-DC3E1673C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9" t="18823" r="28513"/>
            <a:stretch>
              <a:fillRect/>
            </a:stretch>
          </p:blipFill>
          <p:spPr bwMode="auto">
            <a:xfrm>
              <a:off x="476" y="1071"/>
              <a:ext cx="854" cy="14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8" name="Picture 72" descr="28">
            <a:extLst>
              <a:ext uri="{FF2B5EF4-FFF2-40B4-BE49-F238E27FC236}">
                <a16:creationId xmlns:a16="http://schemas.microsoft.com/office/drawing/2014/main" id="{9E2B49DA-A281-4EC3-A17A-1FCA1D2D4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083780"/>
            <a:ext cx="18764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87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"/>
                            </p:stCondLst>
                            <p:childTnLst>
                              <p:par>
                                <p:cTn id="1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"/>
                            </p:stCondLst>
                            <p:childTnLst>
                              <p:par>
                                <p:cTn id="1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50"/>
                            </p:stCondLst>
                            <p:childTnLst>
                              <p:par>
                                <p:cTn id="1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"/>
                            </p:stCondLst>
                            <p:childTnLst>
                              <p:par>
                                <p:cTn id="1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7" grpId="0"/>
      <p:bldP spid="19" grpId="0"/>
      <p:bldP spid="21" grpId="0"/>
      <p:bldP spid="23" grpId="0"/>
      <p:bldP spid="25" grpId="0"/>
      <p:bldP spid="27" grpId="0"/>
      <p:bldP spid="2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Индикаторные трубки к ВПХР</a:t>
            </a:r>
          </a:p>
        </p:txBody>
      </p:sp>
      <p:pic>
        <p:nvPicPr>
          <p:cNvPr id="4" name="Picture 2" descr="http://cs10370.vk.com/u96035737/142762092/y_3a5d401f.jpg">
            <a:extLst>
              <a:ext uri="{FF2B5EF4-FFF2-40B4-BE49-F238E27FC236}">
                <a16:creationId xmlns:a16="http://schemas.microsoft.com/office/drawing/2014/main" id="{FA166432-9A8B-4D89-9B23-0B4DA927BE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75" y="1721796"/>
            <a:ext cx="6433536" cy="482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9489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Порядок проведения исследования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977B-A228-4170-96CB-8982D683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887165"/>
            <a:ext cx="11275484" cy="4542818"/>
          </a:xfrm>
        </p:spPr>
        <p:txBody>
          <a:bodyPr/>
          <a:lstStyle/>
          <a:p>
            <a:r>
              <a:rPr lang="ru-RU" dirty="0"/>
              <a:t>Исследование проводят  в следующем порядке:</a:t>
            </a:r>
            <a:br>
              <a:rPr lang="ru-RU" dirty="0"/>
            </a:br>
            <a:r>
              <a:rPr lang="ru-RU" dirty="0"/>
              <a:t>сначала с трубками с красным кольцом и красной точкой,</a:t>
            </a:r>
            <a:br>
              <a:rPr lang="ru-RU" dirty="0"/>
            </a:br>
            <a:r>
              <a:rPr lang="ru-RU" dirty="0"/>
              <a:t>затем с трубками с тремя </a:t>
            </a:r>
            <a:r>
              <a:rPr lang="ru-RU" dirty="0" err="1"/>
              <a:t>зелеными</a:t>
            </a:r>
            <a:r>
              <a:rPr lang="ru-RU" dirty="0"/>
              <a:t> кольцами,</a:t>
            </a:r>
            <a:br>
              <a:rPr lang="ru-RU" dirty="0"/>
            </a:br>
            <a:r>
              <a:rPr lang="ru-RU" dirty="0"/>
              <a:t>наконец с трубкой с </a:t>
            </a:r>
            <a:r>
              <a:rPr lang="ru-RU" dirty="0" err="1"/>
              <a:t>желтым</a:t>
            </a:r>
            <a:r>
              <a:rPr lang="ru-RU" dirty="0"/>
              <a:t> кольцом.</a:t>
            </a:r>
            <a:br>
              <a:rPr lang="ru-RU" dirty="0"/>
            </a:br>
            <a:r>
              <a:rPr lang="ru-RU" dirty="0"/>
              <a:t>Вскрытие ИТ </a:t>
            </a:r>
            <a:br>
              <a:rPr lang="ru-RU" dirty="0"/>
            </a:br>
            <a:r>
              <a:rPr lang="ru-RU" dirty="0"/>
              <a:t>Делают надрез конца трубки с помощью ножа, расположенного в торце насоса.</a:t>
            </a:r>
            <a:br>
              <a:rPr lang="ru-RU" dirty="0"/>
            </a:br>
            <a:r>
              <a:rPr lang="ru-RU" dirty="0"/>
              <a:t>Вставляют надрезанный конец трубки в одно из углублений и обламывают его.</a:t>
            </a:r>
            <a:br>
              <a:rPr lang="ru-RU" dirty="0"/>
            </a:br>
            <a:r>
              <a:rPr lang="ru-RU" dirty="0"/>
              <a:t>Таким же образом вскрывают трубку с другого конца.</a:t>
            </a:r>
            <a:br>
              <a:rPr lang="ru-RU" dirty="0"/>
            </a:br>
            <a:r>
              <a:rPr lang="ru-RU" dirty="0"/>
              <a:t>Вскрытую трубку вставляют (немаркированным концом) в отверстие </a:t>
            </a:r>
            <a:r>
              <a:rPr lang="ru-RU" dirty="0" err="1"/>
              <a:t>ампуловскрывателя</a:t>
            </a:r>
            <a:r>
              <a:rPr lang="ru-RU" dirty="0"/>
              <a:t> с такой же маркировкой и вращательным движением с одновременным надавливанием на трубку разбивают ампулу о штырь, затем вынимают и резко встряхивают, чтобы реактив из разбитой ампулы попал на наполнитель трубки</a:t>
            </a:r>
          </a:p>
        </p:txBody>
      </p:sp>
    </p:spTree>
    <p:extLst>
      <p:ext uri="{BB962C8B-B14F-4D97-AF65-F5344CB8AC3E}">
        <p14:creationId xmlns:p14="http://schemas.microsoft.com/office/powerpoint/2010/main" val="15353099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2AE0C1D7-E43D-44F3-A03E-9371F5FC5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256646"/>
            <a:ext cx="6337300" cy="45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400" b="1" dirty="0">
                <a:solidFill>
                  <a:srgbClr val="800000"/>
                </a:solidFill>
                <a:latin typeface="Arial" charset="0"/>
                <a:cs typeface="Arial" charset="0"/>
              </a:rPr>
              <a:t>Устройство индикаторных трубок</a:t>
            </a:r>
          </a:p>
        </p:txBody>
      </p:sp>
      <p:sp>
        <p:nvSpPr>
          <p:cNvPr id="5" name="Text Box 18">
            <a:extLst>
              <a:ext uri="{FF2B5EF4-FFF2-40B4-BE49-F238E27FC236}">
                <a16:creationId xmlns:a16="http://schemas.microsoft.com/office/drawing/2014/main" id="{F945A6B1-CDD4-4A01-A964-EF38EC790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904346"/>
            <a:ext cx="17319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Маркировка ИТ</a:t>
            </a:r>
          </a:p>
        </p:txBody>
      </p:sp>
      <p:sp>
        <p:nvSpPr>
          <p:cNvPr id="6" name="Line 20">
            <a:extLst>
              <a:ext uri="{FF2B5EF4-FFF2-40B4-BE49-F238E27FC236}">
                <a16:creationId xmlns:a16="http://schemas.microsoft.com/office/drawing/2014/main" id="{7395418F-E8B3-4563-9EB7-874EF35009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59150" y="1264708"/>
            <a:ext cx="2808288" cy="15113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Line 21">
            <a:extLst>
              <a:ext uri="{FF2B5EF4-FFF2-40B4-BE49-F238E27FC236}">
                <a16:creationId xmlns:a16="http://schemas.microsoft.com/office/drawing/2014/main" id="{159970D0-480E-412A-A54A-019B3D2AF2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438" y="1264708"/>
            <a:ext cx="2592387" cy="143986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Line 24">
            <a:extLst>
              <a:ext uri="{FF2B5EF4-FFF2-40B4-BE49-F238E27FC236}">
                <a16:creationId xmlns:a16="http://schemas.microsoft.com/office/drawing/2014/main" id="{20433026-ABD3-4A0E-B868-41224217E7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87713" y="3496733"/>
            <a:ext cx="1223962" cy="28733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Line 26">
            <a:extLst>
              <a:ext uri="{FF2B5EF4-FFF2-40B4-BE49-F238E27FC236}">
                <a16:creationId xmlns:a16="http://schemas.microsoft.com/office/drawing/2014/main" id="{5CD4C5F5-AEBD-4B3E-87B0-8499B59D55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59150" y="4001558"/>
            <a:ext cx="1081088" cy="7905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Line 28">
            <a:extLst>
              <a:ext uri="{FF2B5EF4-FFF2-40B4-BE49-F238E27FC236}">
                <a16:creationId xmlns:a16="http://schemas.microsoft.com/office/drawing/2014/main" id="{5C1F3718-F995-4D59-AAC1-CDE2ABD4FB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48525" y="4576233"/>
            <a:ext cx="1511300" cy="7207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Line 29">
            <a:extLst>
              <a:ext uri="{FF2B5EF4-FFF2-40B4-BE49-F238E27FC236}">
                <a16:creationId xmlns:a16="http://schemas.microsoft.com/office/drawing/2014/main" id="{96306032-80C6-46F0-AC7A-66F3B54CBC1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67438" y="3352271"/>
            <a:ext cx="1081087" cy="19446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id="{A4621283-21F2-4DF3-A95C-19AD846555B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67438" y="4649258"/>
            <a:ext cx="1081087" cy="6477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3" name="Group 36">
            <a:extLst>
              <a:ext uri="{FF2B5EF4-FFF2-40B4-BE49-F238E27FC236}">
                <a16:creationId xmlns:a16="http://schemas.microsoft.com/office/drawing/2014/main" id="{04A17176-71E4-4D2F-B0AD-3DE3A58C238D}"/>
              </a:ext>
            </a:extLst>
          </p:cNvPr>
          <p:cNvGrpSpPr>
            <a:grpSpLocks/>
          </p:cNvGrpSpPr>
          <p:nvPr/>
        </p:nvGrpSpPr>
        <p:grpSpPr bwMode="auto">
          <a:xfrm>
            <a:off x="1774825" y="1193271"/>
            <a:ext cx="3313113" cy="5256212"/>
            <a:chOff x="158" y="709"/>
            <a:chExt cx="2087" cy="3311"/>
          </a:xfrm>
        </p:grpSpPr>
        <p:pic>
          <p:nvPicPr>
            <p:cNvPr id="14" name="Picture 10" descr="09">
              <a:extLst>
                <a:ext uri="{FF2B5EF4-FFF2-40B4-BE49-F238E27FC236}">
                  <a16:creationId xmlns:a16="http://schemas.microsoft.com/office/drawing/2014/main" id="{977EFB24-2D33-49E4-A66A-D98489380E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1389"/>
              <a:ext cx="162" cy="2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744C472D-1159-4AFA-B8C7-8652DA3AE6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" y="751"/>
              <a:ext cx="2001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Индикаторная трубка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с красным кольцом и точкой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(зарин, зоман, </a:t>
              </a:r>
              <a:r>
                <a:rPr lang="en-US" altLang="ru-RU" sz="1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V-x</a:t>
              </a:r>
              <a:r>
                <a:rPr lang="ru-RU" altLang="ru-RU" sz="1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</a:p>
          </p:txBody>
        </p:sp>
        <p:sp>
          <p:nvSpPr>
            <p:cNvPr id="16" name="AutoShape 31">
              <a:extLst>
                <a:ext uri="{FF2B5EF4-FFF2-40B4-BE49-F238E27FC236}">
                  <a16:creationId xmlns:a16="http://schemas.microsoft.com/office/drawing/2014/main" id="{6B228EB5-1D1F-4849-89EA-F545184D8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" y="709"/>
              <a:ext cx="2087" cy="331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2 w 21600"/>
                <a:gd name="T13" fmla="*/ 4501 h 21600"/>
                <a:gd name="T14" fmla="*/ 17098 w 21600"/>
                <a:gd name="T15" fmla="*/ 1709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505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7" name="Line 32">
            <a:extLst>
              <a:ext uri="{FF2B5EF4-FFF2-40B4-BE49-F238E27FC236}">
                <a16:creationId xmlns:a16="http://schemas.microsoft.com/office/drawing/2014/main" id="{A4128039-986C-4930-A7A8-B04958BBAA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11675" y="2633133"/>
            <a:ext cx="1368425" cy="115093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8" name="Group 37">
            <a:extLst>
              <a:ext uri="{FF2B5EF4-FFF2-40B4-BE49-F238E27FC236}">
                <a16:creationId xmlns:a16="http://schemas.microsoft.com/office/drawing/2014/main" id="{AB8B310B-03C3-4DE8-9DD9-1E9782DDD2D1}"/>
              </a:ext>
            </a:extLst>
          </p:cNvPr>
          <p:cNvGrpSpPr>
            <a:grpSpLocks/>
          </p:cNvGrpSpPr>
          <p:nvPr/>
        </p:nvGrpSpPr>
        <p:grpSpPr bwMode="auto">
          <a:xfrm>
            <a:off x="4367213" y="1264708"/>
            <a:ext cx="3386137" cy="5400675"/>
            <a:chOff x="1791" y="754"/>
            <a:chExt cx="2133" cy="3402"/>
          </a:xfrm>
        </p:grpSpPr>
        <p:pic>
          <p:nvPicPr>
            <p:cNvPr id="19" name="Picture 8" descr="12">
              <a:extLst>
                <a:ext uri="{FF2B5EF4-FFF2-40B4-BE49-F238E27FC236}">
                  <a16:creationId xmlns:a16="http://schemas.microsoft.com/office/drawing/2014/main" id="{3130C599-B819-43B3-B55B-B7017D4321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799"/>
              <a:ext cx="168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16">
              <a:extLst>
                <a:ext uri="{FF2B5EF4-FFF2-40B4-BE49-F238E27FC236}">
                  <a16:creationId xmlns:a16="http://schemas.microsoft.com/office/drawing/2014/main" id="{63460139-7766-4F38-B54F-2FD169C574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1" y="3436"/>
              <a:ext cx="1986" cy="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Индикаторная трубка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с тремя зелеными кольцами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(фосген, дифосген,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синильная кислота, хлорциан)</a:t>
              </a:r>
              <a:r>
                <a:rPr lang="ru-RU" altLang="ru-RU" sz="16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1" name="AutoShape 33">
              <a:extLst>
                <a:ext uri="{FF2B5EF4-FFF2-40B4-BE49-F238E27FC236}">
                  <a16:creationId xmlns:a16="http://schemas.microsoft.com/office/drawing/2014/main" id="{89BECFA6-B074-42E7-A390-F2976475BB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91" y="754"/>
              <a:ext cx="2133" cy="340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6 w 21600"/>
                <a:gd name="T13" fmla="*/ 4502 h 21600"/>
                <a:gd name="T14" fmla="*/ 17104 w 21600"/>
                <a:gd name="T15" fmla="*/ 1709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2" name="Group 38">
            <a:extLst>
              <a:ext uri="{FF2B5EF4-FFF2-40B4-BE49-F238E27FC236}">
                <a16:creationId xmlns:a16="http://schemas.microsoft.com/office/drawing/2014/main" id="{3F9F7748-CCE3-4BE8-936E-6D765B5219FB}"/>
              </a:ext>
            </a:extLst>
          </p:cNvPr>
          <p:cNvGrpSpPr>
            <a:grpSpLocks/>
          </p:cNvGrpSpPr>
          <p:nvPr/>
        </p:nvGrpSpPr>
        <p:grpSpPr bwMode="auto">
          <a:xfrm>
            <a:off x="7175500" y="1191683"/>
            <a:ext cx="3313113" cy="5329238"/>
            <a:chOff x="3560" y="708"/>
            <a:chExt cx="2087" cy="3357"/>
          </a:xfrm>
        </p:grpSpPr>
        <p:pic>
          <p:nvPicPr>
            <p:cNvPr id="23" name="Picture 13" descr="16">
              <a:extLst>
                <a:ext uri="{FF2B5EF4-FFF2-40B4-BE49-F238E27FC236}">
                  <a16:creationId xmlns:a16="http://schemas.microsoft.com/office/drawing/2014/main" id="{FBE089FD-1909-447F-BB2C-98A9DCCA44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" y="1344"/>
              <a:ext cx="174" cy="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17">
              <a:extLst>
                <a:ext uri="{FF2B5EF4-FFF2-40B4-BE49-F238E27FC236}">
                  <a16:creationId xmlns:a16="http://schemas.microsoft.com/office/drawing/2014/main" id="{DD3FC305-57DE-4FC4-A45B-A11E826074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9" y="754"/>
              <a:ext cx="1484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CC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Индикаторная трубка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CC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с желтым кольцом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>
                  <a:solidFill>
                    <a:srgbClr val="CC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(иприт)</a:t>
              </a:r>
            </a:p>
          </p:txBody>
        </p:sp>
        <p:sp>
          <p:nvSpPr>
            <p:cNvPr id="25" name="AutoShape 34">
              <a:extLst>
                <a:ext uri="{FF2B5EF4-FFF2-40B4-BE49-F238E27FC236}">
                  <a16:creationId xmlns:a16="http://schemas.microsoft.com/office/drawing/2014/main" id="{C60695FB-9D70-4EED-8928-E3CAA8338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0" y="708"/>
              <a:ext cx="2087" cy="335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2 w 21600"/>
                <a:gd name="T13" fmla="*/ 4498 h 21600"/>
                <a:gd name="T14" fmla="*/ 17098 w 21600"/>
                <a:gd name="T15" fmla="*/ 1710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6" name="Line 35">
            <a:extLst>
              <a:ext uri="{FF2B5EF4-FFF2-40B4-BE49-F238E27FC236}">
                <a16:creationId xmlns:a16="http://schemas.microsoft.com/office/drawing/2014/main" id="{F3E97DD3-D5D8-43B1-B5C8-A315C306F8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59150" y="5296958"/>
            <a:ext cx="3887788" cy="2254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" name="Line 39">
            <a:extLst>
              <a:ext uri="{FF2B5EF4-FFF2-40B4-BE49-F238E27FC236}">
                <a16:creationId xmlns:a16="http://schemas.microsoft.com/office/drawing/2014/main" id="{AF19D31D-2C26-4996-8F37-F0D9E7AB14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0" y="1264708"/>
            <a:ext cx="71438" cy="6477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" name="Text Box 45">
            <a:extLst>
              <a:ext uri="{FF2B5EF4-FFF2-40B4-BE49-F238E27FC236}">
                <a16:creationId xmlns:a16="http://schemas.microsoft.com/office/drawing/2014/main" id="{31A5C8A9-1652-4641-BF63-0DAFD4B7F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3712633"/>
            <a:ext cx="2435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Ампулы с реактивами</a:t>
            </a:r>
          </a:p>
        </p:txBody>
      </p:sp>
      <p:sp>
        <p:nvSpPr>
          <p:cNvPr id="29" name="Text Box 46">
            <a:extLst>
              <a:ext uri="{FF2B5EF4-FFF2-40B4-BE49-F238E27FC236}">
                <a16:creationId xmlns:a16="http://schemas.microsoft.com/office/drawing/2014/main" id="{FAFEADCD-C90C-4023-808A-0DBDD66CF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5296958"/>
            <a:ext cx="1531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Наполнитель</a:t>
            </a:r>
          </a:p>
        </p:txBody>
      </p:sp>
    </p:spTree>
    <p:extLst>
      <p:ext uri="{BB962C8B-B14F-4D97-AF65-F5344CB8AC3E}">
        <p14:creationId xmlns:p14="http://schemas.microsoft.com/office/powerpoint/2010/main" val="193540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  <p:bldP spid="2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Определение ОВ в воздухе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977B-A228-4170-96CB-8982D683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887165"/>
            <a:ext cx="11275484" cy="4542818"/>
          </a:xfrm>
        </p:spPr>
        <p:txBody>
          <a:bodyPr/>
          <a:lstStyle/>
          <a:p>
            <a:pPr algn="just">
              <a:defRPr/>
            </a:pPr>
            <a:r>
              <a:rPr lang="ru-RU" sz="2000" dirty="0">
                <a:solidFill>
                  <a:prstClr val="black"/>
                </a:solidFill>
                <a:latin typeface="Arial" charset="0"/>
                <a:cs typeface="Arial" charset="0"/>
              </a:rPr>
              <a:t>В первую очередь определить пары ОВ нервно-паралитического действия (типа </a:t>
            </a:r>
            <a:r>
              <a:rPr lang="ru-RU" sz="2000" b="1" dirty="0">
                <a:solidFill>
                  <a:prstClr val="black"/>
                </a:solidFill>
                <a:latin typeface="Arial" charset="0"/>
                <a:cs typeface="Arial" charset="0"/>
              </a:rPr>
              <a:t>зомана, зарина, табуна, Ви-Икса</a:t>
            </a:r>
            <a:r>
              <a:rPr lang="ru-RU" sz="2000" dirty="0">
                <a:solidFill>
                  <a:prstClr val="black"/>
                </a:solidFill>
                <a:latin typeface="Arial" charset="0"/>
                <a:cs typeface="Arial" charset="0"/>
              </a:rPr>
              <a:t>). </a:t>
            </a:r>
          </a:p>
          <a:p>
            <a:pPr algn="just">
              <a:defRPr/>
            </a:pPr>
            <a:r>
              <a:rPr lang="ru-RU" sz="2000" dirty="0">
                <a:solidFill>
                  <a:prstClr val="black"/>
                </a:solidFill>
                <a:latin typeface="Arial" charset="0"/>
                <a:cs typeface="Arial" charset="0"/>
              </a:rPr>
              <a:t>Для этого необходимо:</a:t>
            </a:r>
          </a:p>
          <a:p>
            <a:pPr marL="228600" indent="-228600" algn="just">
              <a:buFont typeface="+mj-lt"/>
              <a:buAutoNum type="arabicPeriod"/>
              <a:defRPr/>
            </a:pPr>
            <a:r>
              <a:rPr lang="ru-RU" sz="2000" dirty="0">
                <a:solidFill>
                  <a:prstClr val="black"/>
                </a:solidFill>
                <a:latin typeface="Arial" charset="0"/>
                <a:cs typeface="Arial" charset="0"/>
              </a:rPr>
              <a:t>открыть крышку прибора, отодвинуть </a:t>
            </a:r>
            <a:r>
              <a:rPr lang="ru-RU" sz="2000" dirty="0" err="1">
                <a:solidFill>
                  <a:prstClr val="black"/>
                </a:solidFill>
                <a:latin typeface="Arial" charset="0"/>
                <a:cs typeface="Arial" charset="0"/>
              </a:rPr>
              <a:t>защелку</a:t>
            </a:r>
            <a:r>
              <a:rPr lang="ru-RU" sz="2000" dirty="0">
                <a:solidFill>
                  <a:prstClr val="black"/>
                </a:solidFill>
                <a:latin typeface="Arial" charset="0"/>
                <a:cs typeface="Arial" charset="0"/>
              </a:rPr>
              <a:t> и вынуть насос;</a:t>
            </a:r>
          </a:p>
          <a:p>
            <a:pPr marL="228600" indent="-228600" algn="just">
              <a:buFont typeface="+mj-lt"/>
              <a:buAutoNum type="arabicPeriod"/>
              <a:defRPr/>
            </a:pPr>
            <a:r>
              <a:rPr lang="ru-RU" sz="2000" dirty="0">
                <a:solidFill>
                  <a:prstClr val="black"/>
                </a:solidFill>
                <a:latin typeface="Arial" charset="0"/>
                <a:cs typeface="Arial" charset="0"/>
              </a:rPr>
              <a:t>взять две индикаторные трубки с </a:t>
            </a:r>
            <a:r>
              <a:rPr lang="ru-RU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красным кольцом и красной точкой</a:t>
            </a:r>
            <a:r>
              <a:rPr lang="ru-RU" sz="2000" dirty="0">
                <a:solidFill>
                  <a:prstClr val="black"/>
                </a:solidFill>
                <a:latin typeface="Arial" charset="0"/>
                <a:cs typeface="Arial" charset="0"/>
              </a:rPr>
              <a:t>;</a:t>
            </a:r>
          </a:p>
          <a:p>
            <a:pPr marL="228600" indent="-228600" algn="just">
              <a:buFont typeface="+mj-lt"/>
              <a:buAutoNum type="arabicPeriod"/>
              <a:defRPr/>
            </a:pPr>
            <a:r>
              <a:rPr lang="ru-RU" sz="2000" dirty="0">
                <a:solidFill>
                  <a:prstClr val="black"/>
                </a:solidFill>
                <a:latin typeface="Arial" charset="0"/>
                <a:cs typeface="Arial" charset="0"/>
              </a:rPr>
              <a:t>с помощью ножа на головке насоса надрезать, а затем отломить концы индикаторных трубок;</a:t>
            </a:r>
          </a:p>
          <a:p>
            <a:pPr algn="just">
              <a:defRPr/>
            </a:pPr>
            <a:endParaRPr lang="ru-RU" sz="20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>
              <a:defRPr/>
            </a:pPr>
            <a:endParaRPr lang="ru-RU" sz="2000" dirty="0"/>
          </a:p>
        </p:txBody>
      </p:sp>
      <p:pic>
        <p:nvPicPr>
          <p:cNvPr id="4" name="Picture 2" descr="MVC-572F">
            <a:extLst>
              <a:ext uri="{FF2B5EF4-FFF2-40B4-BE49-F238E27FC236}">
                <a16:creationId xmlns:a16="http://schemas.microsoft.com/office/drawing/2014/main" id="{A45ACE01-5705-49BC-849E-C43CD474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127" y="4734026"/>
            <a:ext cx="2605042" cy="196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MVC-573F">
            <a:extLst>
              <a:ext uri="{FF2B5EF4-FFF2-40B4-BE49-F238E27FC236}">
                <a16:creationId xmlns:a16="http://schemas.microsoft.com/office/drawing/2014/main" id="{C8FD2E09-C4C4-4840-BCA5-7BD57B202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701" y="4734026"/>
            <a:ext cx="2605042" cy="196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MVC-574F">
            <a:extLst>
              <a:ext uri="{FF2B5EF4-FFF2-40B4-BE49-F238E27FC236}">
                <a16:creationId xmlns:a16="http://schemas.microsoft.com/office/drawing/2014/main" id="{E2C49C55-CA16-42D9-86A4-6A2B2902D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282" y="4734026"/>
            <a:ext cx="2608856" cy="196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6612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Определение ОВ в воздухе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977B-A228-4170-96CB-8982D683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887165"/>
            <a:ext cx="11275484" cy="4542818"/>
          </a:xfrm>
        </p:spPr>
        <p:txBody>
          <a:bodyPr/>
          <a:lstStyle/>
          <a:p>
            <a:pPr marL="0" indent="0" algn="just">
              <a:defRPr/>
            </a:pPr>
            <a:r>
              <a:rPr 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4. с помощью </a:t>
            </a:r>
            <a:r>
              <a:rPr lang="ru-RU" sz="1800" dirty="0" err="1">
                <a:solidFill>
                  <a:prstClr val="black"/>
                </a:solidFill>
                <a:latin typeface="Arial" charset="0"/>
                <a:cs typeface="Arial" charset="0"/>
              </a:rPr>
              <a:t>ампуловскрывателя</a:t>
            </a:r>
            <a:r>
              <a:rPr 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 разбить верхние ампулы обеих трубок и, взяв трубки за верхние концы, энергично встряхнуть их 2-3 раза;</a:t>
            </a:r>
          </a:p>
          <a:p>
            <a:pPr marL="0" indent="0" algn="just">
              <a:defRPr/>
            </a:pPr>
            <a:r>
              <a:rPr 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5. одну из трубок (опытную) немаркированным концом вставить в насос и прокачать через </a:t>
            </a:r>
            <a:r>
              <a:rPr lang="ru-RU" sz="1800" dirty="0" err="1">
                <a:solidFill>
                  <a:prstClr val="black"/>
                </a:solidFill>
                <a:latin typeface="Arial" charset="0"/>
                <a:cs typeface="Arial" charset="0"/>
              </a:rPr>
              <a:t>нее</a:t>
            </a:r>
            <a:r>
              <a:rPr 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 воздух (5-6 качаний над </a:t>
            </a:r>
            <a:r>
              <a:rPr lang="ru-RU" sz="1800" dirty="0" err="1">
                <a:solidFill>
                  <a:prstClr val="black"/>
                </a:solidFill>
                <a:latin typeface="Arial" charset="0"/>
                <a:cs typeface="Arial" charset="0"/>
              </a:rPr>
              <a:t>емкостью</a:t>
            </a:r>
            <a:r>
              <a:rPr 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 с нашатырным спиртом), через вторую (контрольную) воздух не прокачивается и она устанавливается в штатив корпуса прибора;</a:t>
            </a:r>
          </a:p>
        </p:txBody>
      </p:sp>
      <p:pic>
        <p:nvPicPr>
          <p:cNvPr id="4" name="Picture 5" descr="MVC-575F">
            <a:extLst>
              <a:ext uri="{FF2B5EF4-FFF2-40B4-BE49-F238E27FC236}">
                <a16:creationId xmlns:a16="http://schemas.microsoft.com/office/drawing/2014/main" id="{4D888271-52A6-46EB-AA2D-14937D6E1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11" y="4183922"/>
            <a:ext cx="2632182" cy="196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MVC-576F">
            <a:extLst>
              <a:ext uri="{FF2B5EF4-FFF2-40B4-BE49-F238E27FC236}">
                <a16:creationId xmlns:a16="http://schemas.microsoft.com/office/drawing/2014/main" id="{94383934-D357-487F-92A8-F3BACEC14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428" y="4183922"/>
            <a:ext cx="2632182" cy="196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MVC-577F">
            <a:extLst>
              <a:ext uri="{FF2B5EF4-FFF2-40B4-BE49-F238E27FC236}">
                <a16:creationId xmlns:a16="http://schemas.microsoft.com/office/drawing/2014/main" id="{00026740-227D-4436-8B47-A3F66097C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720" y="4193340"/>
            <a:ext cx="2669852" cy="199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MVC-578F">
            <a:extLst>
              <a:ext uri="{FF2B5EF4-FFF2-40B4-BE49-F238E27FC236}">
                <a16:creationId xmlns:a16="http://schemas.microsoft.com/office/drawing/2014/main" id="{D7BDEC2E-9383-4D5A-AADB-9C9DF0800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907" y="4193340"/>
            <a:ext cx="2632182" cy="198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7342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62648"/>
            <a:ext cx="11275484" cy="1147865"/>
          </a:xfrm>
        </p:spPr>
        <p:txBody>
          <a:bodyPr/>
          <a:lstStyle/>
          <a:p>
            <a:r>
              <a:rPr lang="ru-RU" dirty="0"/>
              <a:t>Определение ОВ в воздухе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977B-A228-4170-96CB-8982D683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410513"/>
            <a:ext cx="11275484" cy="4542818"/>
          </a:xfrm>
        </p:spPr>
        <p:txBody>
          <a:bodyPr/>
          <a:lstStyle/>
          <a:p>
            <a:pPr marL="0" indent="0" algn="just">
              <a:defRPr/>
            </a:pPr>
            <a:r>
              <a:rPr lang="ru-RU" sz="1600" dirty="0">
                <a:solidFill>
                  <a:prstClr val="black"/>
                </a:solidFill>
                <a:latin typeface="Arial" charset="0"/>
                <a:cs typeface="Arial" charset="0"/>
              </a:rPr>
              <a:t>6. затем </a:t>
            </a:r>
            <a:r>
              <a:rPr lang="ru-RU" sz="1600" dirty="0" err="1">
                <a:solidFill>
                  <a:prstClr val="black"/>
                </a:solidFill>
                <a:latin typeface="Arial" charset="0"/>
                <a:cs typeface="Arial" charset="0"/>
              </a:rPr>
              <a:t>ампуловскрывателем</a:t>
            </a:r>
            <a:r>
              <a:rPr lang="ru-RU" sz="1600" dirty="0">
                <a:solidFill>
                  <a:prstClr val="black"/>
                </a:solidFill>
                <a:latin typeface="Arial" charset="0"/>
                <a:cs typeface="Arial" charset="0"/>
              </a:rPr>
              <a:t> разбить нижние ампулы обеих трубок и после встряхивания их наблюдать за переходом окраски контрольной трубки от красной до </a:t>
            </a:r>
            <a:r>
              <a:rPr lang="ru-RU" sz="1600" dirty="0" err="1">
                <a:solidFill>
                  <a:prstClr val="black"/>
                </a:solidFill>
                <a:latin typeface="Arial" charset="0"/>
                <a:cs typeface="Arial" charset="0"/>
              </a:rPr>
              <a:t>желтой</a:t>
            </a:r>
            <a:endParaRPr lang="ru-RU" sz="16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>
              <a:defRPr/>
            </a:pPr>
            <a:r>
              <a:rPr lang="ru-RU" sz="1600" dirty="0">
                <a:solidFill>
                  <a:prstClr val="black"/>
                </a:solidFill>
                <a:latin typeface="Arial" charset="0"/>
                <a:cs typeface="Arial" charset="0"/>
              </a:rPr>
              <a:t>К моменту образования </a:t>
            </a:r>
            <a:r>
              <a:rPr lang="ru-RU" sz="1600" dirty="0" err="1">
                <a:solidFill>
                  <a:prstClr val="black"/>
                </a:solidFill>
                <a:latin typeface="Arial" charset="0"/>
                <a:cs typeface="Arial" charset="0"/>
              </a:rPr>
              <a:t>желтой</a:t>
            </a:r>
            <a:r>
              <a:rPr lang="ru-RU" sz="1600" dirty="0">
                <a:solidFill>
                  <a:prstClr val="black"/>
                </a:solidFill>
                <a:latin typeface="Arial" charset="0"/>
                <a:cs typeface="Arial" charset="0"/>
              </a:rPr>
              <a:t> окраски в контрольной трубке красный цвет верхнего слоя наполнителя опытной трубки указывает на опасную концентрацию ОВ нервно-паралитического действия.</a:t>
            </a:r>
          </a:p>
          <a:p>
            <a:pPr algn="just">
              <a:defRPr/>
            </a:pPr>
            <a:r>
              <a:rPr lang="ru-RU" sz="1600" dirty="0">
                <a:solidFill>
                  <a:prstClr val="black"/>
                </a:solidFill>
                <a:latin typeface="Arial" charset="0"/>
                <a:cs typeface="Arial" charset="0"/>
              </a:rPr>
              <a:t>Если в опытной трубке </a:t>
            </a:r>
            <a:r>
              <a:rPr lang="ru-RU" sz="1600" dirty="0" err="1">
                <a:solidFill>
                  <a:prstClr val="black"/>
                </a:solidFill>
                <a:latin typeface="Arial" charset="0"/>
                <a:cs typeface="Arial" charset="0"/>
              </a:rPr>
              <a:t>желтый</a:t>
            </a:r>
            <a:r>
              <a:rPr lang="ru-RU" sz="1600" dirty="0">
                <a:solidFill>
                  <a:prstClr val="black"/>
                </a:solidFill>
                <a:latin typeface="Arial" charset="0"/>
                <a:cs typeface="Arial" charset="0"/>
              </a:rPr>
              <a:t> цвет наполнителя появится одновременно с контрольной, это указывает на отсутствие ОВ или малую концентрацию. В этом случае определение ОВ в воздухе повторяют, но вместо 5-6 качаний делают 30-40 качаний насосом, и нижние ампулы разбивают после 2-3-минутной выдержки. Положительные показания в этом случае свидетельствуют о практически безопасных концентрациях ОВ.</a:t>
            </a:r>
          </a:p>
          <a:p>
            <a:endParaRPr lang="ru-RU" sz="1600" dirty="0"/>
          </a:p>
        </p:txBody>
      </p:sp>
      <p:pic>
        <p:nvPicPr>
          <p:cNvPr id="8" name="Picture 9" descr="MVC-579F">
            <a:extLst>
              <a:ext uri="{FF2B5EF4-FFF2-40B4-BE49-F238E27FC236}">
                <a16:creationId xmlns:a16="http://schemas.microsoft.com/office/drawing/2014/main" id="{5E728221-D4A0-4768-8B49-AAD4DD86C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496" y="3853203"/>
            <a:ext cx="3641001" cy="274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MVC-580F">
            <a:extLst>
              <a:ext uri="{FF2B5EF4-FFF2-40B4-BE49-F238E27FC236}">
                <a16:creationId xmlns:a16="http://schemas.microsoft.com/office/drawing/2014/main" id="{CB01CD11-9543-46DB-8741-1AEDE7D6B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693" y="3853202"/>
            <a:ext cx="3641000" cy="274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5359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Определение ОВ в воздухе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977B-A228-4170-96CB-8982D683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887165"/>
            <a:ext cx="11275484" cy="4542818"/>
          </a:xfrm>
        </p:spPr>
        <p:txBody>
          <a:bodyPr/>
          <a:lstStyle/>
          <a:p>
            <a:r>
              <a:rPr 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Независимо от полученных результатов при содержании ОВ нервно-паралитического действия, определяется наличие нестойких ОВ (</a:t>
            </a:r>
            <a:r>
              <a:rPr lang="ru-RU" sz="1800" b="1" dirty="0">
                <a:solidFill>
                  <a:prstClr val="black"/>
                </a:solidFill>
                <a:latin typeface="Arial" charset="0"/>
                <a:cs typeface="Arial" charset="0"/>
              </a:rPr>
              <a:t>фосгена, синильной кислоты, хлорциана</a:t>
            </a:r>
            <a:r>
              <a:rPr 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) с помощью индикаторной трубки с </a:t>
            </a:r>
            <a:r>
              <a:rPr lang="ru-RU" sz="1800" b="1" dirty="0">
                <a:solidFill>
                  <a:srgbClr val="00B050"/>
                </a:solidFill>
                <a:latin typeface="Arial" charset="0"/>
                <a:cs typeface="Arial" charset="0"/>
              </a:rPr>
              <a:t>тремя </a:t>
            </a:r>
            <a:r>
              <a:rPr lang="ru-RU" sz="1800" b="1" dirty="0" err="1">
                <a:solidFill>
                  <a:srgbClr val="00B050"/>
                </a:solidFill>
                <a:latin typeface="Arial" charset="0"/>
                <a:cs typeface="Arial" charset="0"/>
              </a:rPr>
              <a:t>зелеными</a:t>
            </a:r>
            <a:r>
              <a:rPr lang="ru-RU" sz="1800" b="1" dirty="0">
                <a:solidFill>
                  <a:srgbClr val="00B050"/>
                </a:solidFill>
                <a:latin typeface="Arial" charset="0"/>
                <a:cs typeface="Arial" charset="0"/>
              </a:rPr>
              <a:t> кольцами</a:t>
            </a:r>
            <a:r>
              <a:rPr 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. Для этого необходимо:</a:t>
            </a:r>
          </a:p>
          <a:p>
            <a:pPr marL="228600" indent="-228600" algn="just">
              <a:buFont typeface="+mj-lt"/>
              <a:buAutoNum type="arabicPeriod"/>
              <a:defRPr/>
            </a:pPr>
            <a:r>
              <a:rPr 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вскрыть индикаторную трубку с тремя </a:t>
            </a:r>
            <a:r>
              <a:rPr lang="ru-RU" sz="1800" dirty="0" err="1">
                <a:solidFill>
                  <a:prstClr val="black"/>
                </a:solidFill>
                <a:latin typeface="Arial" charset="0"/>
                <a:cs typeface="Arial" charset="0"/>
              </a:rPr>
              <a:t>зелеными</a:t>
            </a:r>
            <a:r>
              <a:rPr 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 кольцами и, пользуясь </a:t>
            </a:r>
            <a:r>
              <a:rPr lang="ru-RU" sz="1800" dirty="0" err="1">
                <a:solidFill>
                  <a:prstClr val="black"/>
                </a:solidFill>
                <a:latin typeface="Arial" charset="0"/>
                <a:cs typeface="Arial" charset="0"/>
              </a:rPr>
              <a:t>ампуловскрывателем</a:t>
            </a:r>
            <a:r>
              <a:rPr 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, разбить в ней ампулу;</a:t>
            </a:r>
          </a:p>
          <a:p>
            <a:pPr marL="228600" indent="-228600" algn="just">
              <a:buFont typeface="+mj-lt"/>
              <a:buAutoNum type="arabicPeriod"/>
              <a:defRPr/>
            </a:pPr>
            <a:r>
              <a:rPr 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вставить трубку немаркированным концом в гнездо насоса и сделать 10-15 качаний насосом;</a:t>
            </a:r>
          </a:p>
          <a:p>
            <a:pPr marL="228600" indent="-228600" algn="just">
              <a:buFont typeface="+mj-lt"/>
              <a:buAutoNum type="arabicPeriod"/>
              <a:defRPr/>
            </a:pPr>
            <a:r>
              <a:rPr 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вынуть трубку из насоса и сравнить окраску наполнителя с эталоном, </a:t>
            </a:r>
            <a:r>
              <a:rPr lang="ru-RU" sz="1800" dirty="0" err="1">
                <a:solidFill>
                  <a:prstClr val="black"/>
                </a:solidFill>
                <a:latin typeface="Arial" charset="0"/>
                <a:cs typeface="Arial" charset="0"/>
              </a:rPr>
              <a:t>нанесенным</a:t>
            </a:r>
            <a:r>
              <a:rPr 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 на кассете, в которой хранятся индикаторные трубки с тремя </a:t>
            </a:r>
            <a:r>
              <a:rPr lang="ru-RU" sz="1800" dirty="0" err="1">
                <a:solidFill>
                  <a:prstClr val="black"/>
                </a:solidFill>
                <a:latin typeface="Arial" charset="0"/>
                <a:cs typeface="Arial" charset="0"/>
              </a:rPr>
              <a:t>зелеными</a:t>
            </a:r>
            <a:r>
              <a:rPr 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 кольцами.</a:t>
            </a:r>
          </a:p>
          <a:p>
            <a:endParaRPr lang="ru-RU" sz="1800" dirty="0"/>
          </a:p>
        </p:txBody>
      </p:sp>
      <p:pic>
        <p:nvPicPr>
          <p:cNvPr id="4" name="Picture 37" descr="MVC-581F">
            <a:extLst>
              <a:ext uri="{FF2B5EF4-FFF2-40B4-BE49-F238E27FC236}">
                <a16:creationId xmlns:a16="http://schemas.microsoft.com/office/drawing/2014/main" id="{C1107E3E-AF04-4AF7-80C2-BA04FC24F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53" y="4532419"/>
            <a:ext cx="2716464" cy="202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6" descr="MVC-582F">
            <a:extLst>
              <a:ext uri="{FF2B5EF4-FFF2-40B4-BE49-F238E27FC236}">
                <a16:creationId xmlns:a16="http://schemas.microsoft.com/office/drawing/2014/main" id="{E6FE1134-E04C-473F-AD4F-5AFBDA8DF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768" y="4532419"/>
            <a:ext cx="2739620" cy="203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5" descr="MVC-583F">
            <a:extLst>
              <a:ext uri="{FF2B5EF4-FFF2-40B4-BE49-F238E27FC236}">
                <a16:creationId xmlns:a16="http://schemas.microsoft.com/office/drawing/2014/main" id="{E77E2EE2-C9E9-458B-8853-2BB2E2E14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680" y="4532419"/>
            <a:ext cx="2762780" cy="206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6851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Определение ОВ в воздухе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977B-A228-4170-96CB-8982D683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887165"/>
            <a:ext cx="11275484" cy="4542818"/>
          </a:xfrm>
        </p:spPr>
        <p:txBody>
          <a:bodyPr/>
          <a:lstStyle/>
          <a:p>
            <a:pPr algn="just">
              <a:defRPr/>
            </a:pPr>
            <a:r>
              <a:rPr 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Затем определяют наличие в воздухе паров иприта индикаторной трубкой с </a:t>
            </a:r>
            <a:r>
              <a:rPr lang="ru-RU" sz="1800" b="1" dirty="0">
                <a:solidFill>
                  <a:prstClr val="black"/>
                </a:solidFill>
                <a:latin typeface="Arial" charset="0"/>
                <a:cs typeface="Arial" charset="0"/>
              </a:rPr>
              <a:t>одним </a:t>
            </a:r>
            <a:r>
              <a:rPr lang="ru-RU" sz="18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желтым</a:t>
            </a:r>
            <a:r>
              <a:rPr lang="ru-RU" sz="1800" b="1" dirty="0">
                <a:solidFill>
                  <a:prstClr val="black"/>
                </a:solidFill>
                <a:latin typeface="Arial" charset="0"/>
                <a:cs typeface="Arial" charset="0"/>
              </a:rPr>
              <a:t> кольцом</a:t>
            </a:r>
            <a:r>
              <a:rPr 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. Для этого необходимо:</a:t>
            </a:r>
          </a:p>
          <a:p>
            <a:pPr marL="228600" indent="-228600" algn="just">
              <a:buFont typeface="+mj-lt"/>
              <a:buAutoNum type="arabicPeriod"/>
              <a:defRPr/>
            </a:pPr>
            <a:r>
              <a:rPr 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вскрыть индикаторную трубку с одним </a:t>
            </a:r>
            <a:r>
              <a:rPr lang="ru-RU" sz="1800" dirty="0" err="1">
                <a:solidFill>
                  <a:prstClr val="black"/>
                </a:solidFill>
                <a:latin typeface="Arial" charset="0"/>
                <a:cs typeface="Arial" charset="0"/>
              </a:rPr>
              <a:t>желтым</a:t>
            </a:r>
            <a:r>
              <a:rPr 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 кольцом;</a:t>
            </a:r>
          </a:p>
          <a:p>
            <a:pPr marL="228600" indent="-228600" algn="just">
              <a:buFont typeface="+mj-lt"/>
              <a:buAutoNum type="arabicPeriod"/>
              <a:defRPr/>
            </a:pPr>
            <a:r>
              <a:rPr 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вставить трубку в насос и прокачать воздух (60 качаний над </a:t>
            </a:r>
            <a:r>
              <a:rPr lang="ru-RU" sz="1800" dirty="0" err="1">
                <a:solidFill>
                  <a:prstClr val="black"/>
                </a:solidFill>
                <a:latin typeface="Arial" charset="0"/>
                <a:cs typeface="Arial" charset="0"/>
              </a:rPr>
              <a:t>емкостью</a:t>
            </a:r>
            <a:r>
              <a:rPr 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 с керосином) насосом;</a:t>
            </a:r>
          </a:p>
          <a:p>
            <a:pPr marL="228600" indent="-228600" algn="just">
              <a:buFont typeface="+mj-lt"/>
              <a:buAutoNum type="arabicPeriod"/>
              <a:defRPr/>
            </a:pPr>
            <a:r>
              <a:rPr 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вынуть трубку из насоса и по истечении 1 мин сравнить окраску наполнителя с эталоном, </a:t>
            </a:r>
            <a:r>
              <a:rPr lang="ru-RU" sz="1800" dirty="0" err="1">
                <a:solidFill>
                  <a:prstClr val="black"/>
                </a:solidFill>
                <a:latin typeface="Arial" charset="0"/>
                <a:cs typeface="Arial" charset="0"/>
              </a:rPr>
              <a:t>нанесенным</a:t>
            </a:r>
            <a:r>
              <a:rPr 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 на кассете для индикаторных трубок с одним </a:t>
            </a:r>
            <a:r>
              <a:rPr lang="ru-RU" sz="1800" dirty="0" err="1">
                <a:solidFill>
                  <a:prstClr val="black"/>
                </a:solidFill>
                <a:latin typeface="Arial" charset="0"/>
                <a:cs typeface="Arial" charset="0"/>
              </a:rPr>
              <a:t>желтым</a:t>
            </a:r>
            <a:r>
              <a:rPr 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 кольцом.</a:t>
            </a:r>
          </a:p>
          <a:p>
            <a:endParaRPr lang="ru-RU" sz="1800" dirty="0"/>
          </a:p>
        </p:txBody>
      </p:sp>
      <p:pic>
        <p:nvPicPr>
          <p:cNvPr id="4" name="Picture 34" descr="MVC-584F">
            <a:extLst>
              <a:ext uri="{FF2B5EF4-FFF2-40B4-BE49-F238E27FC236}">
                <a16:creationId xmlns:a16="http://schemas.microsoft.com/office/drawing/2014/main" id="{146F812C-E157-470D-86C1-A2E6CEDAF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51" y="4170687"/>
            <a:ext cx="2838700" cy="211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3" descr="MVC-585F">
            <a:extLst>
              <a:ext uri="{FF2B5EF4-FFF2-40B4-BE49-F238E27FC236}">
                <a16:creationId xmlns:a16="http://schemas.microsoft.com/office/drawing/2014/main" id="{4EECC004-338A-4978-99C5-9BA900B0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978" y="4172512"/>
            <a:ext cx="2813212" cy="210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2" descr="MVC-586F">
            <a:extLst>
              <a:ext uri="{FF2B5EF4-FFF2-40B4-BE49-F238E27FC236}">
                <a16:creationId xmlns:a16="http://schemas.microsoft.com/office/drawing/2014/main" id="{DE83EBD7-6684-4033-A313-205FD4FC7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617" y="4170687"/>
            <a:ext cx="2796990" cy="209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236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F4B7D9-96AB-81C7-BFDE-26A8A2CB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684"/>
            <a:ext cx="10515600" cy="1610632"/>
          </a:xfrm>
        </p:spPr>
        <p:txBody>
          <a:bodyPr>
            <a:normAutofit fontScale="90000"/>
          </a:bodyPr>
          <a:lstStyle/>
          <a:p>
            <a:r>
              <a:rPr lang="ru-RU" sz="6000" dirty="0">
                <a:latin typeface="Arial Black" panose="020B0A04020102020204" pitchFamily="34" charset="0"/>
              </a:rPr>
              <a:t>Назначение, классификация, порядок подготовки и использования средств индивидуальной защиты</a:t>
            </a:r>
          </a:p>
        </p:txBody>
      </p:sp>
    </p:spTree>
    <p:extLst>
      <p:ext uri="{BB962C8B-B14F-4D97-AF65-F5344CB8AC3E}">
        <p14:creationId xmlns:p14="http://schemas.microsoft.com/office/powerpoint/2010/main" val="10182312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МИНИ-ЭКСПРЕСС-ЛАБОРАТОРИЯ «ПЧЕЛКА-Р»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977B-A228-4170-96CB-8982D683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870232"/>
            <a:ext cx="6807199" cy="4542818"/>
          </a:xfrm>
        </p:spPr>
        <p:txBody>
          <a:bodyPr/>
          <a:lstStyle/>
          <a:p>
            <a:r>
              <a:rPr lang="ru-RU" dirty="0"/>
              <a:t>	Мини-экспресс лаборатория «</a:t>
            </a:r>
            <a:r>
              <a:rPr lang="ru-RU" dirty="0" err="1"/>
              <a:t>Пчелка</a:t>
            </a:r>
            <a:r>
              <a:rPr lang="ru-RU" dirty="0"/>
              <a:t>-Р» предназначена для экспресс-контроля химической </a:t>
            </a:r>
            <a:r>
              <a:rPr lang="ru-RU" dirty="0" err="1"/>
              <a:t>загрязненности</a:t>
            </a:r>
            <a:r>
              <a:rPr lang="ru-RU" dirty="0"/>
              <a:t> объектов окружающей среды –  воздуха и промышленных газовых выбросов, а также воды, почвы, сыпучих сред и продуктов питания.</a:t>
            </a:r>
          </a:p>
        </p:txBody>
      </p:sp>
      <p:pic>
        <p:nvPicPr>
          <p:cNvPr id="4" name="Picture 2" descr="image003">
            <a:hlinkClick r:id="rId2"/>
            <a:extLst>
              <a:ext uri="{FF2B5EF4-FFF2-40B4-BE49-F238E27FC236}">
                <a16:creationId xmlns:a16="http://schemas.microsoft.com/office/drawing/2014/main" id="{DF316FA1-7AD2-40FA-95D3-76C15F4B6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98292" y="2015066"/>
            <a:ext cx="3313113" cy="382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0674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МИНИ-ЭКСПРЕСС-ЛАБОРАТОРИЯ «ПЧЕЛКА-Р»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977B-A228-4170-96CB-8982D683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870232"/>
            <a:ext cx="6807199" cy="4542818"/>
          </a:xfrm>
        </p:spPr>
        <p:txBody>
          <a:bodyPr/>
          <a:lstStyle/>
          <a:p>
            <a:pPr algn="l"/>
            <a:r>
              <a:rPr lang="ru-RU" sz="2000" b="1" i="0" dirty="0">
                <a:solidFill>
                  <a:srgbClr val="1A1920"/>
                </a:solidFill>
                <a:effectLst/>
                <a:latin typeface="Noto Sans" panose="020B0502040504020204" pitchFamily="34" charset="0"/>
              </a:rPr>
              <a:t>Состав</a:t>
            </a:r>
            <a:endParaRPr lang="ru-RU" sz="2000" b="0" i="0" dirty="0">
              <a:solidFill>
                <a:srgbClr val="1A1920"/>
              </a:solidFill>
              <a:effectLst/>
              <a:latin typeface="Noto Sans" panose="020B0502040504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ru-RU" sz="2000" b="0" i="0" dirty="0">
                <a:solidFill>
                  <a:srgbClr val="1A1920"/>
                </a:solidFill>
                <a:effectLst/>
                <a:latin typeface="Noto Sans" panose="020B0502040504020204" pitchFamily="34" charset="0"/>
              </a:rPr>
              <a:t>Паспорт и методическая документация;</a:t>
            </a:r>
          </a:p>
          <a:p>
            <a:pPr algn="l">
              <a:buFont typeface="+mj-lt"/>
              <a:buAutoNum type="arabicPeriod"/>
            </a:pPr>
            <a:r>
              <a:rPr lang="ru-RU" sz="2000" b="0" i="0" dirty="0">
                <a:solidFill>
                  <a:srgbClr val="1A1920"/>
                </a:solidFill>
                <a:effectLst/>
                <a:latin typeface="Noto Sans" panose="020B0502040504020204" pitchFamily="34" charset="0"/>
              </a:rPr>
              <a:t>Трубки индикаторные в упаковке с контрольной шкалой и сертификатом;</a:t>
            </a:r>
          </a:p>
          <a:p>
            <a:pPr algn="l">
              <a:buFont typeface="+mj-lt"/>
              <a:buAutoNum type="arabicPeriod"/>
            </a:pPr>
            <a:r>
              <a:rPr lang="ru-RU" sz="2000" b="0" i="0" dirty="0">
                <a:solidFill>
                  <a:srgbClr val="1A1920"/>
                </a:solidFill>
                <a:effectLst/>
                <a:latin typeface="Noto Sans" panose="020B0502040504020204" pitchFamily="34" charset="0"/>
              </a:rPr>
              <a:t>Портативный насос-пробоотборник (аспиратор) НП-3М с паспортом и сертификатом;</a:t>
            </a:r>
          </a:p>
          <a:p>
            <a:pPr algn="l">
              <a:buFont typeface="+mj-lt"/>
              <a:buAutoNum type="arabicPeriod"/>
            </a:pPr>
            <a:r>
              <a:rPr lang="ru-RU" sz="2000" b="0" i="0" dirty="0">
                <a:solidFill>
                  <a:srgbClr val="1A1920"/>
                </a:solidFill>
                <a:effectLst/>
                <a:latin typeface="Noto Sans" panose="020B0502040504020204" pitchFamily="34" charset="0"/>
              </a:rPr>
              <a:t>Тесты для сигнального контроля </a:t>
            </a:r>
            <a:r>
              <a:rPr lang="ru-RU" sz="2000" b="0" i="0" dirty="0" err="1">
                <a:solidFill>
                  <a:srgbClr val="1A1920"/>
                </a:solidFill>
                <a:effectLst/>
                <a:latin typeface="Noto Sans" panose="020B0502040504020204" pitchFamily="34" charset="0"/>
              </a:rPr>
              <a:t>загрязненности</a:t>
            </a:r>
            <a:r>
              <a:rPr lang="ru-RU" sz="2000" b="0" i="0" dirty="0">
                <a:solidFill>
                  <a:srgbClr val="1A1920"/>
                </a:solidFill>
                <a:effectLst/>
                <a:latin typeface="Noto Sans" panose="020B0502040504020204" pitchFamily="34" charset="0"/>
              </a:rPr>
              <a:t> воды и почвенных вытяжек;</a:t>
            </a:r>
          </a:p>
          <a:p>
            <a:pPr algn="l">
              <a:buFont typeface="+mj-lt"/>
              <a:buAutoNum type="arabicPeriod"/>
            </a:pPr>
            <a:r>
              <a:rPr lang="ru-RU" sz="2000" b="0" i="0" dirty="0">
                <a:solidFill>
                  <a:srgbClr val="1A1920"/>
                </a:solidFill>
                <a:effectLst/>
                <a:latin typeface="Noto Sans" panose="020B0502040504020204" pitchFamily="34" charset="0"/>
              </a:rPr>
              <a:t>Комплект оборудования, инструментов и приспособлений;</a:t>
            </a:r>
          </a:p>
          <a:p>
            <a:pPr algn="l">
              <a:buFont typeface="+mj-lt"/>
              <a:buAutoNum type="arabicPeriod"/>
            </a:pPr>
            <a:r>
              <a:rPr lang="ru-RU" sz="2000" b="0" i="0" dirty="0" err="1">
                <a:solidFill>
                  <a:srgbClr val="1A1920"/>
                </a:solidFill>
                <a:effectLst/>
                <a:latin typeface="Noto Sans" panose="020B0502040504020204" pitchFamily="34" charset="0"/>
              </a:rPr>
              <a:t>Жесткий</a:t>
            </a:r>
            <a:r>
              <a:rPr lang="ru-RU" sz="2000" b="0" i="0" dirty="0">
                <a:solidFill>
                  <a:srgbClr val="1A1920"/>
                </a:solidFill>
                <a:effectLst/>
                <a:latin typeface="Noto Sans" panose="020B0502040504020204" pitchFamily="34" charset="0"/>
              </a:rPr>
              <a:t> переносной корпус-укладка (вес набора - не более 3 кг).</a:t>
            </a:r>
          </a:p>
        </p:txBody>
      </p:sp>
      <p:pic>
        <p:nvPicPr>
          <p:cNvPr id="4" name="Picture 2" descr="image003">
            <a:hlinkClick r:id="rId2"/>
            <a:extLst>
              <a:ext uri="{FF2B5EF4-FFF2-40B4-BE49-F238E27FC236}">
                <a16:creationId xmlns:a16="http://schemas.microsoft.com/office/drawing/2014/main" id="{DF316FA1-7AD2-40FA-95D3-76C15F4B6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98292" y="2015066"/>
            <a:ext cx="3313113" cy="382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64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3DB36-DEB7-4200-9E9B-8F4F1756A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53507"/>
            <a:ext cx="11275484" cy="885825"/>
          </a:xfrm>
        </p:spPr>
        <p:txBody>
          <a:bodyPr/>
          <a:lstStyle/>
          <a:p>
            <a:r>
              <a:rPr lang="ru-RU" dirty="0"/>
              <a:t>Газоанализатор Хоббит-Т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521C01-BC2A-4041-AA7B-C07283852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356243"/>
            <a:ext cx="8543730" cy="5048250"/>
          </a:xfrm>
        </p:spPr>
        <p:txBody>
          <a:bodyPr/>
          <a:lstStyle/>
          <a:p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Переносной газоанализатор </a:t>
            </a:r>
            <a:r>
              <a:rPr lang="ru-RU" sz="1800" dirty="0"/>
              <a:t>Хоббит-Т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предназначен для контроля недостаточного или избыточного содержания кислорода, опасной загазованности горючими или токсичными газами в воздухе рабочей зоны.</a:t>
            </a:r>
          </a:p>
          <a:p>
            <a:pPr algn="l"/>
            <a:r>
              <a:rPr lang="ru-RU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Особенности Хоббит-Т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малые масса и габариты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работоспособность при отрицательных температурах (до -40 С)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предусмотрен контроль разряда аккумулятора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электронная установка нуля.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ru-RU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EC0391-BDDE-40A5-821C-9DB00F9D1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412" y="4262759"/>
            <a:ext cx="5113175" cy="230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438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3DB36-DEB7-4200-9E9B-8F4F1756A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53507"/>
            <a:ext cx="11275484" cy="885825"/>
          </a:xfrm>
        </p:spPr>
        <p:txBody>
          <a:bodyPr/>
          <a:lstStyle/>
          <a:p>
            <a:r>
              <a:rPr lang="ru-RU" dirty="0"/>
              <a:t>Газоанализатор Хоббит-Т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B033C2-0324-48DE-9771-8E4A79F582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18"/>
          <a:stretch/>
        </p:blipFill>
        <p:spPr>
          <a:xfrm>
            <a:off x="962974" y="1840782"/>
            <a:ext cx="6538948" cy="45826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6601437-D20B-4BF5-926E-237E21CA7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833" y="1876588"/>
            <a:ext cx="2033471" cy="4510994"/>
          </a:xfrm>
          <a:prstGeom prst="rect">
            <a:avLst/>
          </a:prstGeom>
        </p:spPr>
      </p:pic>
      <p:sp>
        <p:nvSpPr>
          <p:cNvPr id="13" name="Объект 3">
            <a:extLst>
              <a:ext uri="{FF2B5EF4-FFF2-40B4-BE49-F238E27FC236}">
                <a16:creationId xmlns:a16="http://schemas.microsoft.com/office/drawing/2014/main" id="{13203664-F260-47EE-BEDF-5D81837C1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339332"/>
            <a:ext cx="11275484" cy="5048250"/>
          </a:xfrm>
        </p:spPr>
        <p:txBody>
          <a:bodyPr/>
          <a:lstStyle/>
          <a:p>
            <a:r>
              <a:rPr lang="ru-RU" dirty="0"/>
              <a:t>Характеристики Хоббит-Т</a:t>
            </a:r>
          </a:p>
        </p:txBody>
      </p:sp>
    </p:spTree>
    <p:extLst>
      <p:ext uri="{BB962C8B-B14F-4D97-AF65-F5344CB8AC3E}">
        <p14:creationId xmlns:p14="http://schemas.microsoft.com/office/powerpoint/2010/main" val="18556670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3DB36-DEB7-4200-9E9B-8F4F1756A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53507"/>
            <a:ext cx="11275484" cy="885825"/>
          </a:xfrm>
        </p:spPr>
        <p:txBody>
          <a:bodyPr/>
          <a:lstStyle/>
          <a:p>
            <a:r>
              <a:rPr lang="ru-RU" dirty="0"/>
              <a:t>Газоанализатор Хоббит-Т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EC0391-BDDE-40A5-821C-9DB00F9D1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412" y="4262759"/>
            <a:ext cx="5113175" cy="2304924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64BF4C22-3F5C-4026-B6D4-8DF202959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339332"/>
            <a:ext cx="11275484" cy="5048250"/>
          </a:xfrm>
        </p:spPr>
        <p:txBody>
          <a:bodyPr/>
          <a:lstStyle/>
          <a:p>
            <a:r>
              <a:rPr lang="ru-RU" dirty="0"/>
              <a:t>Пороги срабатывания сигнализации по каналам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D6EB0E-084B-43E1-A12D-CE6CBEA07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15" y="1977507"/>
            <a:ext cx="11725275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410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Индикаторные трубки</a:t>
            </a:r>
          </a:p>
        </p:txBody>
      </p:sp>
      <p:pic>
        <p:nvPicPr>
          <p:cNvPr id="5" name="Picture 7" descr="G:\DCIM\100MSDCF\DSC00307.JPG">
            <a:extLst>
              <a:ext uri="{FF2B5EF4-FFF2-40B4-BE49-F238E27FC236}">
                <a16:creationId xmlns:a16="http://schemas.microsoft.com/office/drawing/2014/main" id="{9F3AB240-5AE8-41B2-896A-E7F8667ABE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" t="10017" r="5914" b="11044"/>
          <a:stretch>
            <a:fillRect/>
          </a:stretch>
        </p:blipFill>
        <p:spPr>
          <a:xfrm>
            <a:off x="1913467" y="1823050"/>
            <a:ext cx="8365066" cy="4670812"/>
          </a:xfrm>
          <a:noFill/>
        </p:spPr>
      </p:pic>
    </p:spTree>
    <p:extLst>
      <p:ext uri="{BB962C8B-B14F-4D97-AF65-F5344CB8AC3E}">
        <p14:creationId xmlns:p14="http://schemas.microsoft.com/office/powerpoint/2010/main" val="10929301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Индикаторные трубки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977B-A228-4170-96CB-8982D683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887165"/>
            <a:ext cx="11275484" cy="4542818"/>
          </a:xfrm>
        </p:spPr>
        <p:txBody>
          <a:bodyPr/>
          <a:lstStyle/>
          <a:p>
            <a:r>
              <a:rPr lang="ru-RU" dirty="0"/>
              <a:t>При использовании колористической индикаторной трубки концентрацию определяют по длине прореагировавшего (изменившего окраску) слоя индикаторной массы, ограниченного началом шкалы и внешней границей окрашенного слоя.</a:t>
            </a:r>
          </a:p>
          <a:p>
            <a:endParaRPr lang="ru-RU" dirty="0"/>
          </a:p>
        </p:txBody>
      </p:sp>
      <p:pic>
        <p:nvPicPr>
          <p:cNvPr id="4" name="Picture 4" descr="H:\Работа на отпуск\НПР 2014 Пчелка -Р\Копия НПР 2014\DSC00460.JPG">
            <a:extLst>
              <a:ext uri="{FF2B5EF4-FFF2-40B4-BE49-F238E27FC236}">
                <a16:creationId xmlns:a16="http://schemas.microsoft.com/office/drawing/2014/main" id="{D2810228-8CD8-4388-BD60-357F4DACC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t="37955" r="2032" b="39622"/>
          <a:stretch>
            <a:fillRect/>
          </a:stretch>
        </p:blipFill>
        <p:spPr bwMode="auto">
          <a:xfrm>
            <a:off x="1136650" y="3402756"/>
            <a:ext cx="856932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0647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ГАЗОСИГНАЛИЗАТОР ГСА-3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977B-A228-4170-96CB-8982D683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887165"/>
            <a:ext cx="6265332" cy="4542818"/>
          </a:xfrm>
        </p:spPr>
        <p:txBody>
          <a:bodyPr/>
          <a:lstStyle/>
          <a:p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</a:t>
            </a:r>
            <a:r>
              <a:rPr lang="x-none" sz="2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Газосигнализатор </a:t>
            </a:r>
            <a:r>
              <a:rPr lang="x-none" sz="2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ГСА-3</a:t>
            </a:r>
            <a:r>
              <a:rPr lang="x-none" sz="2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предназначен для обнаружения в воздухе специальных веществ (СВ) и АХОВ таких как хлор и аммиак и автоматического светового и звукового оповещения об опасности.</a:t>
            </a:r>
            <a:endParaRPr lang="ru-RU" dirty="0"/>
          </a:p>
        </p:txBody>
      </p:sp>
      <p:pic>
        <p:nvPicPr>
          <p:cNvPr id="4" name="Рисунок 3" descr="Войсковой автоматический газосигнализатор ГСА-3">
            <a:extLst>
              <a:ext uri="{FF2B5EF4-FFF2-40B4-BE49-F238E27FC236}">
                <a16:creationId xmlns:a16="http://schemas.microsoft.com/office/drawing/2014/main" id="{142C697D-5220-472B-90CB-6785230F9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092" y="1887165"/>
            <a:ext cx="2592388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4062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ПРИБОР ГАЗОВОГО КОНТРОЛЯ УНИВЕРСАЛЬНЫЙ УПГК-ЛИМБ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BB59CF-5A32-4515-92C8-B34222FF8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614792"/>
            <a:ext cx="6538913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>
            <a:extLst>
              <a:ext uri="{FF2B5EF4-FFF2-40B4-BE49-F238E27FC236}">
                <a16:creationId xmlns:a16="http://schemas.microsoft.com/office/drawing/2014/main" id="{436C0277-9607-4F46-BEF2-F23C1F191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125" y="1791004"/>
            <a:ext cx="23749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</a:rPr>
              <a:t>КОМПЛЕКТ ПОСТАВКИ</a:t>
            </a:r>
            <a:endParaRPr lang="ru-RU" altLang="ru-RU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</a:rPr>
              <a:t>1 - упаковка прибора (кейс);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</a:rPr>
              <a:t>2 - блок пробоотбора (БП);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</a:rPr>
              <a:t>3 - блок управления (БУ);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</a:rPr>
              <a:t>4 – </a:t>
            </a:r>
            <a:r>
              <a:rPr lang="ru-RU" altLang="ru-RU" sz="1600" dirty="0" err="1">
                <a:latin typeface="Arial" panose="020B0604020202020204" pitchFamily="34" charset="0"/>
              </a:rPr>
              <a:t>пневмоэлектро</a:t>
            </a:r>
            <a:r>
              <a:rPr lang="ru-RU" altLang="ru-RU" sz="1600" dirty="0">
                <a:latin typeface="Arial" panose="020B0604020202020204" pitchFamily="34" charset="0"/>
              </a:rPr>
              <a:t>-кабель;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</a:rPr>
              <a:t>5 - блок измерительный (БИ);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</a:rPr>
              <a:t>6 – блок отравляющих веществ (БОВ); </a:t>
            </a:r>
          </a:p>
        </p:txBody>
      </p:sp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93462A13-CB7A-4E2A-803F-8CB3DF58D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1900" y="5637517"/>
            <a:ext cx="88566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" panose="020B0604020202020204" pitchFamily="34" charset="0"/>
              </a:rPr>
              <a:t>7 - упаковка ЗИП (кейс); 8 - трубки индикаторные (ТИ);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" panose="020B0604020202020204" pitchFamily="34" charset="0"/>
              </a:rPr>
              <a:t>9 - устройство имитационное; 10 – устройство питающее (УП); 11 – лопатка;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" panose="020B0604020202020204" pitchFamily="34" charset="0"/>
              </a:rPr>
              <a:t>12 – комплект имитационной рецептуры КИР – 1А; 13 – поддон.</a:t>
            </a:r>
          </a:p>
        </p:txBody>
      </p:sp>
    </p:spTree>
    <p:extLst>
      <p:ext uri="{BB962C8B-B14F-4D97-AF65-F5344CB8AC3E}">
        <p14:creationId xmlns:p14="http://schemas.microsoft.com/office/powerpoint/2010/main" val="36124329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ПРИБОР ГАЗОВОГО КОНТРОЛЯ УНИВЕРСАЛЬНЫЙ УПГК-ЛИМБ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977B-A228-4170-96CB-8982D683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887165"/>
            <a:ext cx="5300132" cy="4542818"/>
          </a:xfrm>
        </p:spPr>
        <p:txBody>
          <a:bodyPr/>
          <a:lstStyle/>
          <a:p>
            <a:r>
              <a:rPr lang="ru-RU" dirty="0"/>
              <a:t>	НАЗНАЧЕНИЕ: Обнаружение, поиск мест утечек и оперативное измерение концентрации опасных для человека веществ в воздухе рабочей зоны, промышленных выбросах и сыпучих материалах, а также </a:t>
            </a:r>
            <a:r>
              <a:rPr lang="ru-RU" b="1" dirty="0"/>
              <a:t>ведение химической разведки при возникновении чрезвычайных ситуаций. </a:t>
            </a:r>
          </a:p>
          <a:p>
            <a:endParaRPr lang="ru-RU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35F80ADD-28B5-4D73-ADC2-85AF35B4B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268" y="1707204"/>
            <a:ext cx="4385731" cy="438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050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72FBE-FB4E-44DD-8864-D53250D22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Назначение средств индивидуальной защиты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AA7478-5ABE-4A90-A10D-85CEF4349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800" dirty="0">
                <a:latin typeface="Arial" panose="020B0604020202020204" pitchFamily="34" charset="0"/>
              </a:rPr>
              <a:t>предназначены для защиты человека от попадания внутрь организма, на кожу и одежду отравляющих веществ и </a:t>
            </a:r>
            <a:r>
              <a:rPr lang="ru-RU" sz="2800" dirty="0" err="1">
                <a:latin typeface="Arial" panose="020B0604020202020204" pitchFamily="34" charset="0"/>
              </a:rPr>
              <a:t>аварийно</a:t>
            </a:r>
            <a:r>
              <a:rPr lang="ru-RU" sz="2800" dirty="0">
                <a:latin typeface="Arial" panose="020B0604020202020204" pitchFamily="34" charset="0"/>
              </a:rPr>
              <a:t> химически опасных веществ (ОВ и АХОВ), радиоактивных веществ (РВ), бактериальных аэрозолей (БА)</a:t>
            </a:r>
            <a:endParaRPr lang="ru-RU" dirty="0"/>
          </a:p>
        </p:txBody>
      </p:sp>
      <p:pic>
        <p:nvPicPr>
          <p:cNvPr id="4" name="Picture 4" descr="http://www.nato.int/pictures/2000/000925/b000925p.jpg">
            <a:extLst>
              <a:ext uri="{FF2B5EF4-FFF2-40B4-BE49-F238E27FC236}">
                <a16:creationId xmlns:a16="http://schemas.microsoft.com/office/drawing/2014/main" id="{3FD607EC-0607-429A-9366-4773B153A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443" y="3652839"/>
            <a:ext cx="4090863" cy="2659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6" descr="http://img-news.vl.ru/i/news/add_files/big1107901_24.JPG">
            <a:extLst>
              <a:ext uri="{FF2B5EF4-FFF2-40B4-BE49-F238E27FC236}">
                <a16:creationId xmlns:a16="http://schemas.microsoft.com/office/drawing/2014/main" id="{42B2766B-7D82-4689-9A13-8B9DC469B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9"/>
          <a:stretch/>
        </p:blipFill>
        <p:spPr bwMode="auto">
          <a:xfrm>
            <a:off x="5847653" y="3652839"/>
            <a:ext cx="4183038" cy="2630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476911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altLang="ru-RU" sz="2800" dirty="0"/>
              <a:t>Прибор </a:t>
            </a:r>
            <a:r>
              <a:rPr lang="ru-RU" altLang="ru-RU" sz="2800" b="1" dirty="0"/>
              <a:t>ПХРДД-2С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977B-A228-4170-96CB-8982D683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887165"/>
            <a:ext cx="4778375" cy="4542818"/>
          </a:xfrm>
        </p:spPr>
        <p:txBody>
          <a:bodyPr/>
          <a:lstStyle/>
          <a:p>
            <a:r>
              <a:rPr lang="ru-RU" altLang="ru-RU" sz="2400" dirty="0"/>
              <a:t>	предназначен для эксплуатации в стационарных условиях, на химически опасных объектах с целью контроля в режиме реального времени состояния воздушной среды</a:t>
            </a:r>
            <a:endParaRPr lang="ru-RU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0C00DB9-75E8-475A-8C87-EF45BF897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4958" y="573931"/>
            <a:ext cx="4778375" cy="5885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530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3931"/>
            <a:ext cx="11275484" cy="1147865"/>
          </a:xfrm>
        </p:spPr>
        <p:txBody>
          <a:bodyPr/>
          <a:lstStyle/>
          <a:p>
            <a:r>
              <a:rPr lang="ru-RU" dirty="0"/>
              <a:t>Автоматизированная система дистанционного мониторинга «АСДМ-</a:t>
            </a:r>
            <a:r>
              <a:rPr lang="ru-RU" dirty="0" err="1"/>
              <a:t>Лидар</a:t>
            </a:r>
            <a:r>
              <a:rPr lang="ru-RU" dirty="0"/>
              <a:t>»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1977B-A228-4170-96CB-8982D683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887165"/>
            <a:ext cx="5181599" cy="4542818"/>
          </a:xfrm>
        </p:spPr>
        <p:txBody>
          <a:bodyPr/>
          <a:lstStyle/>
          <a:p>
            <a:r>
              <a:rPr lang="en-US" dirty="0"/>
              <a:t>	</a:t>
            </a:r>
            <a:r>
              <a:rPr lang="ru-RU" dirty="0"/>
              <a:t>Автоматизированная система дистанционного мониторинга АСДМ «</a:t>
            </a:r>
            <a:r>
              <a:rPr lang="ru-RU" dirty="0" err="1"/>
              <a:t>Лидар</a:t>
            </a:r>
            <a:r>
              <a:rPr lang="ru-RU" dirty="0"/>
              <a:t>» оперативного контроля территории и воздушного пространства  большого города и крупных промышленных центров предназначена для обнаружения крупных аварий и обеспечения действий аварийно-спасательных формирований в зоне аварии. </a:t>
            </a:r>
            <a:endParaRPr lang="en-US" dirty="0"/>
          </a:p>
          <a:p>
            <a:endParaRPr lang="ru-RU" dirty="0"/>
          </a:p>
        </p:txBody>
      </p:sp>
      <p:pic>
        <p:nvPicPr>
          <p:cNvPr id="67586" name="Picture 2">
            <a:extLst>
              <a:ext uri="{FF2B5EF4-FFF2-40B4-BE49-F238E27FC236}">
                <a16:creationId xmlns:a16="http://schemas.microsoft.com/office/drawing/2014/main" id="{8E37250B-8711-448F-BFE4-8832427D9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86" y="1887165"/>
            <a:ext cx="5364313" cy="374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6336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t Gas Mask Funny &quot; Sticker for Sale by TiedtotheSky | Redbubble">
            <a:extLst>
              <a:ext uri="{FF2B5EF4-FFF2-40B4-BE49-F238E27FC236}">
                <a16:creationId xmlns:a16="http://schemas.microsoft.com/office/drawing/2014/main" id="{56F325EA-F252-401E-8407-0369076E7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72079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2E91-45EC-452D-8524-7CE5200E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437" y="32657"/>
            <a:ext cx="11275484" cy="6792686"/>
          </a:xfrm>
        </p:spPr>
        <p:txBody>
          <a:bodyPr/>
          <a:lstStyle/>
          <a:p>
            <a:r>
              <a:rPr lang="ru-RU" sz="3200" dirty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79645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A0F16B-627D-47E3-A231-847FF567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Фильтрующие противогазы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ED5DB7-D1B5-4102-9AA7-F619B108B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2800" dirty="0">
                <a:latin typeface="Arial" charset="0"/>
                <a:cs typeface="Arial" charset="0"/>
              </a:rPr>
              <a:t>предназначены для защиты органов дыхания, лица и глаз человека от воздействия ОВ, РВ, БС и АХОВ, содержащихся в воздухе в виде газов, паров и аэрозолей</a:t>
            </a:r>
            <a:endParaRPr lang="ru-RU" dirty="0"/>
          </a:p>
        </p:txBody>
      </p:sp>
      <p:pic>
        <p:nvPicPr>
          <p:cNvPr id="4" name="Picture 4" descr="C:\Users\ПК\Desktop\5.jpg">
            <a:extLst>
              <a:ext uri="{FF2B5EF4-FFF2-40B4-BE49-F238E27FC236}">
                <a16:creationId xmlns:a16="http://schemas.microsoft.com/office/drawing/2014/main" id="{ED2B460B-5E2D-47D9-961C-9B4D10C4A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14548" r="62376" b="28820"/>
          <a:stretch/>
        </p:blipFill>
        <p:spPr bwMode="auto">
          <a:xfrm>
            <a:off x="627986" y="3316436"/>
            <a:ext cx="3038269" cy="3212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43DE00A-9AB9-447B-9B2C-62F8BB6E9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66908" y="4674519"/>
            <a:ext cx="2669596" cy="201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ПК\Desktop\5.jpg">
            <a:extLst>
              <a:ext uri="{FF2B5EF4-FFF2-40B4-BE49-F238E27FC236}">
                <a16:creationId xmlns:a16="http://schemas.microsoft.com/office/drawing/2014/main" id="{863BB69F-6BE9-4D11-B3E2-D1FF98B6B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72211" r="75853"/>
          <a:stretch/>
        </p:blipFill>
        <p:spPr bwMode="auto">
          <a:xfrm>
            <a:off x="3783278" y="4802077"/>
            <a:ext cx="2342358" cy="1891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ПК\Desktop\5.jpg">
            <a:extLst>
              <a:ext uri="{FF2B5EF4-FFF2-40B4-BE49-F238E27FC236}">
                <a16:creationId xmlns:a16="http://schemas.microsoft.com/office/drawing/2014/main" id="{901D3253-D1EB-4584-A900-32404073C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38562" t="17975" r="30719" b="45690"/>
          <a:stretch/>
        </p:blipFill>
        <p:spPr bwMode="auto">
          <a:xfrm>
            <a:off x="3456040" y="3102012"/>
            <a:ext cx="2669596" cy="2217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ПК\Desktop\5.jpg">
            <a:extLst>
              <a:ext uri="{FF2B5EF4-FFF2-40B4-BE49-F238E27FC236}">
                <a16:creationId xmlns:a16="http://schemas.microsoft.com/office/drawing/2014/main" id="{E474B452-5696-428F-A49A-6E00E1C3B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21204" t="66256" r="54451" b="1556"/>
          <a:stretch/>
        </p:blipFill>
        <p:spPr bwMode="auto">
          <a:xfrm>
            <a:off x="6222784" y="3185023"/>
            <a:ext cx="1758382" cy="1632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ПК\Desktop\5.jpg">
            <a:extLst>
              <a:ext uri="{FF2B5EF4-FFF2-40B4-BE49-F238E27FC236}">
                <a16:creationId xmlns:a16="http://schemas.microsoft.com/office/drawing/2014/main" id="{0AC29071-E08B-4175-A0F3-25EF59FBB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69280" t="17975" b="50004"/>
          <a:stretch/>
        </p:blipFill>
        <p:spPr bwMode="auto">
          <a:xfrm>
            <a:off x="8550752" y="3201060"/>
            <a:ext cx="2758126" cy="2019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683804"/>
      </p:ext>
    </p:extLst>
  </p:cSld>
  <p:clrMapOvr>
    <a:masterClrMapping/>
  </p:clrMapOvr>
</p:sld>
</file>

<file path=ppt/theme/theme1.xml><?xml version="1.0" encoding="utf-8"?>
<a:theme xmlns:a="http://schemas.openxmlformats.org/drawingml/2006/main" name="2_Тема Office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Тема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10209</TotalTime>
  <Words>4255</Words>
  <Application>Microsoft Macintosh PowerPoint</Application>
  <PresentationFormat>Широкоэкранный</PresentationFormat>
  <Paragraphs>552</Paragraphs>
  <Slides>82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82</vt:i4>
      </vt:variant>
    </vt:vector>
  </HeadingPairs>
  <TitlesOfParts>
    <vt:vector size="93" baseType="lpstr">
      <vt:lpstr>Arial</vt:lpstr>
      <vt:lpstr>Arial Black</vt:lpstr>
      <vt:lpstr>Calibri</vt:lpstr>
      <vt:lpstr>Garamond</vt:lpstr>
      <vt:lpstr>Noto Sans</vt:lpstr>
      <vt:lpstr>Roboto</vt:lpstr>
      <vt:lpstr>roboto condensed</vt:lpstr>
      <vt:lpstr>Times New Roman</vt:lpstr>
      <vt:lpstr>YS Text</vt:lpstr>
      <vt:lpstr>2_Тема Office</vt:lpstr>
      <vt:lpstr>1_Тема Office</vt:lpstr>
      <vt:lpstr>Средства индивидуальной защиты и порядок их использования в ходе выполнения задач</vt:lpstr>
      <vt:lpstr>Требования нормативных и правовых актов по обеспечению населения (работников организаций)  средствами индивидуальной защиты органов дыхания</vt:lpstr>
      <vt:lpstr>Федеральный закон РФ от 12.02.1998 № 28-ФЗ «О гражданской обороне». Статья 2. Задачи в области гражданской обороны.</vt:lpstr>
      <vt:lpstr>Постановление Правительства РФ от 26.11.2007 № 804 «Об утверждении положения о гражданской обороне в Российской Федерации». </vt:lpstr>
      <vt:lpstr>Граждане Российской Федерации обязаны</vt:lpstr>
      <vt:lpstr>Карта границ территорий, подверженных риску возникновения ЧС природного и техногенного характера и воздействия их последствий</vt:lpstr>
      <vt:lpstr>Назначение, классификация, порядок подготовки и использования средств индивидуальной защиты</vt:lpstr>
      <vt:lpstr>Назначение средств индивидуальной защиты </vt:lpstr>
      <vt:lpstr>Фильтрующие противогазы </vt:lpstr>
      <vt:lpstr>Гражданский противогаз ГП-7</vt:lpstr>
      <vt:lpstr>Гражданский противогаз ГП-7Б (ГП-7ВМБ)</vt:lpstr>
      <vt:lpstr>Гражданский противогаз ГП-7Б (ГП-7ВМБ)</vt:lpstr>
      <vt:lpstr>Гражданский противогаз ГП-7Б (ГП-7ВМБ)</vt:lpstr>
      <vt:lpstr>Гражданский противогаз ГП – 9</vt:lpstr>
      <vt:lpstr>Гражданский противогаз ГП – 9</vt:lpstr>
      <vt:lpstr>Гражданский противогаз ГП – 10 (МПФ-2 ГП-10к) </vt:lpstr>
      <vt:lpstr>ГП-15 (ГП-15В) </vt:lpstr>
      <vt:lpstr>Гражданский противогаз ГП-21  -  новая разработка</vt:lpstr>
      <vt:lpstr>Подбор лицевой части противогаза</vt:lpstr>
      <vt:lpstr>Противогаз фильтрующий детский ПДФ-2Д (ПДФ-2Ш)</vt:lpstr>
      <vt:lpstr>Детская спасательная камера ДСК Шанс-1</vt:lpstr>
      <vt:lpstr>Респиратор Р-2У</vt:lpstr>
      <vt:lpstr>Респиратор Р-2У</vt:lpstr>
      <vt:lpstr>РЕСПИРАТОР  АЛИНА® 200 АВК </vt:lpstr>
      <vt:lpstr>РЕСПИРАТОР «АЛИНА-СО»</vt:lpstr>
      <vt:lpstr>Средства индивидуальной защиты кожи </vt:lpstr>
      <vt:lpstr>Общевойсковой защитный комплект ОЗК</vt:lpstr>
      <vt:lpstr>Общевойсковой защитный комплект ОЗК</vt:lpstr>
      <vt:lpstr>Легкий защитный костюм Л-1</vt:lpstr>
      <vt:lpstr>Легкий защитный костюм Л-1</vt:lpstr>
      <vt:lpstr>Медицинские средства защиты</vt:lpstr>
      <vt:lpstr>МСИЗ</vt:lpstr>
      <vt:lpstr>Противохимический пакет ИПП-11</vt:lpstr>
      <vt:lpstr>Пакет перевязочный медицинский индивидуальный</vt:lpstr>
      <vt:lpstr>Комплект индивидуальной медицинской гражданской защиты (КИМГЗ)</vt:lpstr>
      <vt:lpstr>Комплект индивидуальной медицинской гражданской защиты (КИМГЗ)</vt:lpstr>
      <vt:lpstr>Санитарная сумка для оказания первой помощи</vt:lpstr>
      <vt:lpstr>Санитарная сумка для оказания первой помощи</vt:lpstr>
      <vt:lpstr>Санитарная сумка для оказания первой помощи</vt:lpstr>
      <vt:lpstr>Приборы радиационной, химической разведки и контроля</vt:lpstr>
      <vt:lpstr>Задачи ГО в области разведки и контроля заражения</vt:lpstr>
      <vt:lpstr>1. Приборы радиационного контроля</vt:lpstr>
      <vt:lpstr>ИЗМЕРИТЕЛЬ МОЩНОСТИ ДОЗЫ ДП-5В</vt:lpstr>
      <vt:lpstr>Дозиметр-радиометр ДРБП-03</vt:lpstr>
      <vt:lpstr>КОМПЛЕКТ ИНДИВИДУАЛЬНЫХ ДОЗИМЕТРОВ ИД-1</vt:lpstr>
      <vt:lpstr>Презентация PowerPoint</vt:lpstr>
      <vt:lpstr>Индивидуальный измеритель дозы ИД-11 </vt:lpstr>
      <vt:lpstr>Комплект индивидуальных дозиметров ДВГИ-8Д</vt:lpstr>
      <vt:lpstr>Комплект индивидуальных дозиметров ДВГИ-8Д, КСУ-01 с дозиметром ДВГ-03Д (снятие показаний)</vt:lpstr>
      <vt:lpstr>Дозиметр ДКГ-05Д </vt:lpstr>
      <vt:lpstr>Дозиметр ДКГ-05Д </vt:lpstr>
      <vt:lpstr>Дозиметр гамма-излучения ДКГ-03Д «ГРАЧ»</vt:lpstr>
      <vt:lpstr>Дозиметр гамма-излучения ДКГ-03Д «ГРАЧ»</vt:lpstr>
      <vt:lpstr>Дозиметр гамма-излучения ДКГ-07Д «Дрозд»</vt:lpstr>
      <vt:lpstr>Дозиметр гамма-излучения ДКГ-07Д «Дрозд»</vt:lpstr>
      <vt:lpstr>Дозиметр гамма-излучения ДКГ-02У «АРБИТР»</vt:lpstr>
      <vt:lpstr>ДОЗИМЕТР ИНДИВИДУАЛЬНЫЙ РЕНТГЕНОВСКОГО И ГАММА ИЗЛУЧЕНИЙ ДКГ-РМ1621</vt:lpstr>
      <vt:lpstr>ДОЗИМЕТР ГАММА – ИЗЛУЧЕНИЯ  ИНДИВИДУАЛЬНЫЙ РАДИОФОТОЛЮМИНЕСЦЕНТНЫЙ</vt:lpstr>
      <vt:lpstr>2. Приборы химического контроля</vt:lpstr>
      <vt:lpstr>ВОЙСКОВОЙ ПРИБОР ХИМИЧЕСКОЙ РАЗВЕДКИ ВПХР</vt:lpstr>
      <vt:lpstr>Презентация PowerPoint</vt:lpstr>
      <vt:lpstr>Индикаторные трубки к ВПХР</vt:lpstr>
      <vt:lpstr>Порядок проведения исследования</vt:lpstr>
      <vt:lpstr>Презентация PowerPoint</vt:lpstr>
      <vt:lpstr>Определение ОВ в воздухе </vt:lpstr>
      <vt:lpstr>Определение ОВ в воздухе </vt:lpstr>
      <vt:lpstr>Определение ОВ в воздухе </vt:lpstr>
      <vt:lpstr>Определение ОВ в воздухе </vt:lpstr>
      <vt:lpstr>Определение ОВ в воздухе </vt:lpstr>
      <vt:lpstr>МИНИ-ЭКСПРЕСС-ЛАБОРАТОРИЯ «ПЧЕЛКА-Р»</vt:lpstr>
      <vt:lpstr>МИНИ-ЭКСПРЕСС-ЛАБОРАТОРИЯ «ПЧЕЛКА-Р»</vt:lpstr>
      <vt:lpstr>Газоанализатор Хоббит-Т</vt:lpstr>
      <vt:lpstr>Газоанализатор Хоббит-Т</vt:lpstr>
      <vt:lpstr>Газоанализатор Хоббит-Т</vt:lpstr>
      <vt:lpstr>Индикаторные трубки</vt:lpstr>
      <vt:lpstr>Индикаторные трубки</vt:lpstr>
      <vt:lpstr>ГАЗОСИГНАЛИЗАТОР ГСА-3</vt:lpstr>
      <vt:lpstr>ПРИБОР ГАЗОВОГО КОНТРОЛЯ УНИВЕРСАЛЬНЫЙ УПГК-ЛИМБ</vt:lpstr>
      <vt:lpstr>ПРИБОР ГАЗОВОГО КОНТРОЛЯ УНИВЕРСАЛЬНЫЙ УПГК-ЛИМБ</vt:lpstr>
      <vt:lpstr>Прибор ПХРДД-2С</vt:lpstr>
      <vt:lpstr>Автоматизированная система дистанционного мониторинга «АСДМ-Лидар» 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Microsoft Office User</cp:lastModifiedBy>
  <cp:revision>68</cp:revision>
  <dcterms:created xsi:type="dcterms:W3CDTF">2022-11-19T18:13:53Z</dcterms:created>
  <dcterms:modified xsi:type="dcterms:W3CDTF">2023-03-28T07:44:24Z</dcterms:modified>
</cp:coreProperties>
</file>