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7" r:id="rId4"/>
    <p:sldMasterId id="2147483700" r:id="rId5"/>
  </p:sldMasterIdLst>
  <p:notesMasterIdLst>
    <p:notesMasterId r:id="rId20"/>
  </p:notesMasterIdLst>
  <p:handoutMasterIdLst>
    <p:handoutMasterId r:id="rId21"/>
  </p:handoutMasterIdLst>
  <p:sldIdLst>
    <p:sldId id="256" r:id="rId6"/>
    <p:sldId id="257" r:id="rId7"/>
    <p:sldId id="259" r:id="rId8"/>
    <p:sldId id="260" r:id="rId9"/>
    <p:sldId id="261" r:id="rId10"/>
    <p:sldId id="263" r:id="rId11"/>
    <p:sldId id="262" r:id="rId12"/>
    <p:sldId id="264" r:id="rId13"/>
    <p:sldId id="266" r:id="rId14"/>
    <p:sldId id="268" r:id="rId15"/>
    <p:sldId id="269" r:id="rId16"/>
    <p:sldId id="267" r:id="rId17"/>
    <p:sldId id="258" r:id="rId18"/>
    <p:sldId id="265" r:id="rId19"/>
  </p:sldIdLst>
  <p:sldSz cx="9144000" cy="6858000" type="screen4x3"/>
  <p:notesSz cx="6858000" cy="9144000"/>
  <p:embeddedFontLst>
    <p:embeddedFont>
      <p:font typeface="Avenir Next Cyr" charset="-52"/>
      <p:regular r:id="rId22"/>
      <p:bold r:id="rId23"/>
      <p:italic r:id="rId24"/>
      <p:boldItalic r:id="rId25"/>
    </p:embeddedFont>
    <p:embeddedFont>
      <p:font typeface="Verdana" pitchFamily="34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MV Boli" pitchFamily="2" charset="0"/>
      <p:regular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1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70" autoAdjust="0"/>
    <p:restoredTop sz="88475" autoAdjust="0"/>
  </p:normalViewPr>
  <p:slideViewPr>
    <p:cSldViewPr showGuides="1">
      <p:cViewPr>
        <p:scale>
          <a:sx n="90" d="100"/>
          <a:sy n="90" d="100"/>
        </p:scale>
        <p:origin x="-78" y="-78"/>
      </p:cViewPr>
      <p:guideLst>
        <p:guide orient="horz" pos="228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4A596-72E5-4419-88E9-EE3CFB326DBD}" type="datetimeFigureOut">
              <a:rPr lang="ru-RU" smtClean="0"/>
              <a:pPr/>
              <a:t>22.03.2022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172B-CDA0-46C0-A298-0ACFB08CDA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473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BE67-D6CA-4878-BC73-6D05902676FE}" type="datetimeFigureOut">
              <a:rPr lang="ru-RU" smtClean="0"/>
              <a:pPr/>
              <a:t>22.03.2022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5D96-F751-4184-AD8F-F1BDDB583F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165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5D96-F751-4184-AD8F-F1BDDB583F49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Клиентская 2700 </a:t>
            </a:r>
            <a:r>
              <a:rPr lang="ru-RU" dirty="0" err="1" smtClean="0"/>
              <a:t>руб</a:t>
            </a:r>
            <a:r>
              <a:rPr lang="ru-RU" dirty="0" smtClean="0"/>
              <a:t>, серверная 37500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руб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5D96-F751-4184-AD8F-F1BDDB583F49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5D96-F751-4184-AD8F-F1BDDB583F49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bg>
      <p:bgPr>
        <a:blipFill dpi="0" rotWithShape="1">
          <a:blip r:embed="rId2" cstate="print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67544" y="1772816"/>
            <a:ext cx="4896544" cy="230425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638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bg>
      <p:bgPr>
        <a:blipFill dpi="0" rotWithShape="1">
          <a:blip r:embed="rId2" cstate="print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67544" y="1772816"/>
            <a:ext cx="4896544" cy="230425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365104"/>
            <a:ext cx="4895850" cy="1919353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4098086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09184"/>
            <a:ext cx="8229600" cy="4800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508024"/>
            <a:ext cx="3970784" cy="4801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508023"/>
            <a:ext cx="4042792" cy="4801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648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509184"/>
            <a:ext cx="43307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871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509184"/>
            <a:ext cx="2530624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509184"/>
            <a:ext cx="2506588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5" y="1509184"/>
            <a:ext cx="2520281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555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507796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149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4523720"/>
            <a:ext cx="2592705" cy="1209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931432"/>
            <a:ext cx="2592288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931432"/>
            <a:ext cx="2592288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931432"/>
            <a:ext cx="2592288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9" y="4523720"/>
            <a:ext cx="2592705" cy="120953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8" y="4523720"/>
            <a:ext cx="2592705" cy="120953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012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3" y="3429000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3" y="5925277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508787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508787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4005064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4005064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3" y="5925277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3" y="3429000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4070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508788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4005065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508787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508787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4005065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4005065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4005065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508788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202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7" y="2867565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6309321"/>
            <a:ext cx="2160240" cy="38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smtClean="0"/>
              <a:t> Группа/должность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6309348"/>
            <a:ext cx="1221916" cy="3830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8" y="6309811"/>
            <a:ext cx="2879725" cy="3831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537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509184"/>
            <a:ext cx="3887788" cy="21124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508786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4004469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4004071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853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3525011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6021288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604798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604798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4101075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4101075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1" y="6021288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1" y="3525011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604798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4101075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70" y="6021288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70" y="3525011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991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5" y="1604798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2" y="1604798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2" y="4101075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2" y="4101075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5" y="1604798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5" y="4101075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36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5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5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8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5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5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8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46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6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6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8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8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10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10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2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2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708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304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62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050904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4114800" cy="49686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102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09184"/>
            <a:ext cx="8229600" cy="4800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198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508024"/>
            <a:ext cx="3970784" cy="4801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508023"/>
            <a:ext cx="4042792" cy="4801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378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7" y="2867323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5925278"/>
            <a:ext cx="2160240" cy="3830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9" y="5349214"/>
            <a:ext cx="7776863" cy="3831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230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слев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509184"/>
            <a:ext cx="43307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682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509184"/>
            <a:ext cx="2530624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509184"/>
            <a:ext cx="2506588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5" y="1509184"/>
            <a:ext cx="2520281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6466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507796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110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4523720"/>
            <a:ext cx="2592705" cy="1209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931432"/>
            <a:ext cx="2592288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931432"/>
            <a:ext cx="2592288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931432"/>
            <a:ext cx="2592288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9" y="4523720"/>
            <a:ext cx="2592705" cy="120953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8" y="4523720"/>
            <a:ext cx="2592705" cy="120953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xmlns="" val="84825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3" y="3429000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3" y="5925277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508787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508787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4005064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4005064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3" y="5925277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3" y="3429000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xmlns="" val="205918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508788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4005065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508787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508787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4005065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4005065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4005065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508788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3601098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509184"/>
            <a:ext cx="3887788" cy="21124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508786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4004469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4004071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52143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3525011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6021288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604798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604798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4101075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4101075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1" y="6021288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1" y="3525011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604798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4101075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70" y="6021288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70" y="3525011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xmlns="" val="3735363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5" y="1604798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2" y="1604798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2" y="4101075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2" y="4101075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5" y="1604798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5" y="4101075"/>
            <a:ext cx="2447925" cy="2175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305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5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5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8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5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5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8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77043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7" y="2867565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5925278"/>
            <a:ext cx="2160240" cy="3830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1745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6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6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8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8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10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10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604798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410107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2" y="5829267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2" y="3332990"/>
            <a:ext cx="1872207" cy="24944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xmlns="" val="134220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765085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813043"/>
            <a:ext cx="1871906" cy="1663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 smtClean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143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Четыре объекта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21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93278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276900"/>
            <a:ext cx="7772400" cy="1470025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6309321"/>
            <a:ext cx="2158008" cy="3840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smtClean="0"/>
              <a:t>Группа</a:t>
            </a:r>
            <a:r>
              <a:rPr lang="en-US" dirty="0" smtClean="0"/>
              <a:t>/</a:t>
            </a:r>
            <a:r>
              <a:rPr lang="en-US" dirty="0" err="1" smtClean="0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4" y="6309348"/>
            <a:ext cx="1152055" cy="383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 smtClean="0"/>
              <a:t>Дд.мм.гггг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8" y="6309811"/>
            <a:ext cx="2879725" cy="3831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948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74665"/>
            <a:ext cx="4834880" cy="9461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Образец содержания: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6356352"/>
            <a:ext cx="514400" cy="365125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9" y="1508788"/>
            <a:ext cx="4824413" cy="48005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55737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2276873"/>
            <a:ext cx="4320480" cy="2400267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 smtClean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xmlns="" val="1239138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09184"/>
            <a:ext cx="8229600" cy="48001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73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508024"/>
            <a:ext cx="3970784" cy="48013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508023"/>
            <a:ext cx="4042792" cy="48013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592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7" y="2867565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9" y="5925278"/>
            <a:ext cx="7776863" cy="3831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841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509184"/>
            <a:ext cx="4330700" cy="480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901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blipFill dpi="0" rotWithShape="1">
          <a:blip r:embed="rId2" cstate="print">
            <a:lum/>
          </a:blip>
          <a:srcRect/>
          <a:tile tx="0" ty="0" sx="51000" sy="51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66"/>
            <a:ext cx="4978896" cy="8501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508787"/>
            <a:ext cx="41148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6598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80" y="1509184"/>
            <a:ext cx="2530623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3" y="1509184"/>
            <a:ext cx="2506585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509184"/>
            <a:ext cx="2520279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9837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507796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930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147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7" y="2867565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8686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764704"/>
            <a:ext cx="4824536" cy="5040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Образец содержания: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514400" cy="365125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9" y="1412776"/>
            <a:ext cx="4824527" cy="48965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 cstate="print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67544" y="1772816"/>
            <a:ext cx="4896544" cy="23042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bg>
      <p:bgPr>
        <a:blipFill dpi="0" rotWithShape="1">
          <a:blip r:embed="rId2" cstate="print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67544" y="1772816"/>
            <a:ext cx="4896544" cy="23042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467544" y="4365104"/>
            <a:ext cx="4896544" cy="1920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74770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6453336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15" r:id="rId3"/>
    <p:sldLayoutId id="2147483717" r:id="rId4"/>
    <p:sldLayoutId id="2147483716" r:id="rId5"/>
    <p:sldLayoutId id="2147483718" r:id="rId6"/>
    <p:sldLayoutId id="2147483690" r:id="rId7"/>
    <p:sldLayoutId id="2147483691" r:id="rId8"/>
    <p:sldLayoutId id="2147483720" r:id="rId9"/>
    <p:sldLayoutId id="2147483719" r:id="rId10"/>
    <p:sldLayoutId id="2147483721" r:id="rId11"/>
    <p:sldLayoutId id="2147483692" r:id="rId12"/>
    <p:sldLayoutId id="2147483693" r:id="rId13"/>
    <p:sldLayoutId id="2147483694" r:id="rId14"/>
    <p:sldLayoutId id="2147483695" r:id="rId15"/>
    <p:sldLayoutId id="2147483699" r:id="rId16"/>
    <p:sldLayoutId id="2147483722" r:id="rId17"/>
    <p:sldLayoutId id="2147483728" r:id="rId18"/>
    <p:sldLayoutId id="2147483732" r:id="rId19"/>
    <p:sldLayoutId id="2147483725" r:id="rId20"/>
    <p:sldLayoutId id="2147483729" r:id="rId21"/>
    <p:sldLayoutId id="2147483727" r:id="rId22"/>
    <p:sldLayoutId id="2147483730" r:id="rId23"/>
    <p:sldLayoutId id="2147483724" r:id="rId24"/>
    <p:sldLayoutId id="2147483726" r:id="rId25"/>
    <p:sldLayoutId id="2147483731" r:id="rId26"/>
    <p:sldLayoutId id="2147483697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  <p:sldLayoutId id="2147483741" r:id="rId36"/>
    <p:sldLayoutId id="2147483742" r:id="rId37"/>
    <p:sldLayoutId id="2147483743" r:id="rId38"/>
    <p:sldLayoutId id="2147483744" r:id="rId39"/>
    <p:sldLayoutId id="2147483745" r:id="rId40"/>
    <p:sldLayoutId id="2147483746" r:id="rId41"/>
    <p:sldLayoutId id="2147483747" r:id="rId42"/>
    <p:sldLayoutId id="2147483698" r:id="rId4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644660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910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12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775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проблемы, с которыми столкнулись в процессе работы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229600" cy="4800136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+mj-lt"/>
              <a:buAutoNum type="arabicPeriod" startAt="6"/>
            </a:pPr>
            <a:r>
              <a:rPr lang="ru-RU" strike="sngStrike" dirty="0" smtClean="0"/>
              <a:t>Поступающий хочет подать через ЕПГУ и на договор, или ЕПГУ и льготные категории поступления (особая квота, целевая квота, БВИ),</a:t>
            </a:r>
            <a:r>
              <a:rPr lang="ru-RU" dirty="0" smtClean="0"/>
              <a:t>  дубли заявлений через ЕПГУ и «обычный» </a:t>
            </a:r>
            <a:r>
              <a:rPr lang="ru-RU" dirty="0" smtClean="0"/>
              <a:t>прием.  </a:t>
            </a:r>
            <a:endParaRPr lang="ru-RU" dirty="0" smtClean="0"/>
          </a:p>
          <a:p>
            <a:pPr marL="342900" indent="-342900" algn="just">
              <a:buFont typeface="+mj-lt"/>
              <a:buAutoNum type="arabicPeriod" startAt="6"/>
            </a:pPr>
            <a:endParaRPr lang="ru-RU" dirty="0" smtClean="0"/>
          </a:p>
          <a:p>
            <a:pPr marL="342900" indent="-342900" algn="just">
              <a:buAutoNum type="arabicPeriod" startAt="6"/>
            </a:pPr>
            <a:r>
              <a:rPr lang="ru-RU" dirty="0" smtClean="0"/>
              <a:t>Полное отсутствие предварительной фильтрации документов на ЕПГУ (аттестат оказывался в ИД, например)</a:t>
            </a:r>
          </a:p>
          <a:p>
            <a:pPr marL="342900" indent="-342900" algn="just">
              <a:buAutoNum type="arabicPeriod" startAt="6"/>
            </a:pPr>
            <a:endParaRPr lang="ru-RU" dirty="0" smtClean="0"/>
          </a:p>
          <a:p>
            <a:pPr marL="342900" indent="-342900" algn="just">
              <a:buAutoNum type="arabicPeriod" startAt="6"/>
            </a:pPr>
            <a:r>
              <a:rPr lang="ru-RU" dirty="0" smtClean="0"/>
              <a:t>Сложности с передачей сведений старых паспортах</a:t>
            </a:r>
          </a:p>
          <a:p>
            <a:pPr marL="342900" indent="-342900" algn="just">
              <a:buAutoNum type="arabicPeriod" startAt="6"/>
            </a:pPr>
            <a:endParaRPr lang="ru-RU" dirty="0" smtClean="0"/>
          </a:p>
          <a:p>
            <a:pPr marL="342900" indent="-342900" algn="just">
              <a:buAutoNum type="arabicPeriod" startAt="6"/>
            </a:pPr>
            <a:r>
              <a:rPr lang="ru-RU" dirty="0" smtClean="0"/>
              <a:t>Сложность обратной связи с  ЕПГУ (текстовые сообщения не всегда воспринимались абитуриентом, чаще работали прямые звонки</a:t>
            </a:r>
            <a:r>
              <a:rPr lang="ru-RU" dirty="0" smtClean="0"/>
              <a:t>). </a:t>
            </a:r>
            <a:r>
              <a:rPr lang="ru-RU" dirty="0" smtClean="0">
                <a:solidFill>
                  <a:srgbClr val="00B0F0"/>
                </a:solidFill>
              </a:rPr>
              <a:t>Изменено в 2022</a:t>
            </a:r>
            <a:endParaRPr lang="ru-RU" dirty="0" smtClean="0">
              <a:solidFill>
                <a:srgbClr val="00B0F0"/>
              </a:solidFill>
            </a:endParaRPr>
          </a:p>
          <a:p>
            <a:pPr marL="342900" indent="-342900" algn="just">
              <a:buAutoNum type="arabicPeriod" startAt="6"/>
            </a:pPr>
            <a:endParaRPr lang="ru-RU" dirty="0" smtClean="0"/>
          </a:p>
          <a:p>
            <a:pPr marL="342900" indent="-342900" algn="just">
              <a:buAutoNum type="arabicPeriod" startAt="6"/>
            </a:pPr>
            <a:r>
              <a:rPr lang="ru-RU" dirty="0" smtClean="0"/>
              <a:t>Многократная отправка поступающими заявлений без изменений</a:t>
            </a:r>
          </a:p>
          <a:p>
            <a:pPr marL="342900" indent="-342900" algn="just">
              <a:buAutoNum type="arabicPeriod" startAt="6"/>
            </a:pPr>
            <a:endParaRPr lang="ru-RU" dirty="0" smtClean="0"/>
          </a:p>
          <a:p>
            <a:pPr marL="342900" indent="-342900" algn="just">
              <a:buAutoNum type="arabicPeriod" startAt="6"/>
            </a:pPr>
            <a:r>
              <a:rPr lang="ru-RU" dirty="0" smtClean="0"/>
              <a:t>Электронная форма согласий на зачисление печатается исключительно из личного кабинета (не доступна через </a:t>
            </a:r>
            <a:r>
              <a:rPr lang="en-US" dirty="0" smtClean="0"/>
              <a:t>API).</a:t>
            </a:r>
            <a:r>
              <a:rPr lang="ru-RU" dirty="0" smtClean="0"/>
              <a:t> При отзыве согласия после зачисления – невозможно скачать согласие на зачисление, если не сделать это заранее.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2021 – исключили печать согласия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проблемы, с которыми столкнулись в процессе </a:t>
            </a:r>
            <a:r>
              <a:rPr lang="ru-RU" dirty="0" smtClean="0"/>
              <a:t>работы -</a:t>
            </a:r>
            <a:r>
              <a:rPr lang="ru-RU" dirty="0" smtClean="0">
                <a:solidFill>
                  <a:srgbClr val="FF0000"/>
                </a:solidFill>
              </a:rPr>
              <a:t>2021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229600" cy="4800136"/>
          </a:xfrm>
        </p:spPr>
        <p:txBody>
          <a:bodyPr>
            <a:normAutofit/>
          </a:bodyPr>
          <a:lstStyle/>
          <a:p>
            <a:pPr marL="342900" indent="-342900" algn="just">
              <a:buAutoNum type="arabicPeriod" startAt="12"/>
            </a:pPr>
            <a:r>
              <a:rPr lang="ru-RU" dirty="0" smtClean="0"/>
              <a:t>Несовпадение дат рождения у поступающих (ЕПГУ – реальные данные). Соответственно, дублирование поступающих, невозможность автоматической сверки через ССПВО.</a:t>
            </a:r>
            <a:br>
              <a:rPr lang="ru-RU" dirty="0" smtClean="0"/>
            </a:br>
            <a:endParaRPr lang="ru-RU" dirty="0" smtClean="0"/>
          </a:p>
          <a:p>
            <a:pPr marL="342900" indent="-342900" algn="just">
              <a:buAutoNum type="arabicPeriod" startAt="12"/>
            </a:pPr>
            <a:r>
              <a:rPr lang="ru-RU" dirty="0" smtClean="0"/>
              <a:t>Проблемы с получением информации из ФРДО – часто не было подтверждения документов.</a:t>
            </a:r>
          </a:p>
          <a:p>
            <a:pPr marL="342900" indent="-342900" algn="just">
              <a:buAutoNum type="arabicPeriod" startAt="12"/>
            </a:pPr>
            <a:endParaRPr lang="ru-RU" dirty="0" smtClean="0"/>
          </a:p>
          <a:p>
            <a:pPr marL="342900" indent="-342900" algn="just">
              <a:buAutoNum type="arabicPeriod" startAt="12"/>
            </a:pPr>
            <a:r>
              <a:rPr lang="ru-RU" dirty="0" smtClean="0"/>
              <a:t>Из-за изменения законодательства (прием на УГСН) – ССПВО не </a:t>
            </a:r>
            <a:r>
              <a:rPr lang="ru-RU" dirty="0" smtClean="0"/>
              <a:t>обрабатывал ситуацию, когда на УГСН часть КЦП по конкурсом на  УГСН, часть КЦП выделено отдельным конкурсом.</a:t>
            </a:r>
          </a:p>
          <a:p>
            <a:pPr marL="342900" indent="-342900" algn="just"/>
            <a:endParaRPr lang="ru-RU" dirty="0" smtClean="0"/>
          </a:p>
          <a:p>
            <a:pPr marL="342900" indent="-342900" algn="just"/>
            <a:r>
              <a:rPr lang="ru-RU" dirty="0" smtClean="0"/>
              <a:t>Итог:  Массовые превышения числа направлений подготовки в заявлении,  соответственно многочисленные отказы поступающим.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2594" y="1574170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endParaRPr lang="ru-RU" dirty="0" smtClean="0"/>
          </a:p>
          <a:p>
            <a:pPr marL="342900" indent="-342900" algn="just"/>
            <a:r>
              <a:rPr lang="ru-RU" dirty="0" smtClean="0"/>
              <a:t>За приемную кампанию  </a:t>
            </a:r>
            <a:r>
              <a:rPr lang="ru-RU" dirty="0" smtClean="0">
                <a:solidFill>
                  <a:srgbClr val="FF0000"/>
                </a:solidFill>
              </a:rPr>
              <a:t>2020</a:t>
            </a:r>
            <a:r>
              <a:rPr lang="ru-RU" dirty="0" smtClean="0"/>
              <a:t> года было обработано:</a:t>
            </a:r>
          </a:p>
          <a:p>
            <a:pPr marL="342900" indent="-342900" algn="just"/>
            <a:endParaRPr lang="ru-RU" dirty="0" smtClean="0"/>
          </a:p>
          <a:p>
            <a:pPr marL="342900" indent="-342900" algn="just"/>
            <a:r>
              <a:rPr lang="ru-RU" dirty="0" smtClean="0"/>
              <a:t>3168 заявлений ( по конкурсным группам )  –получено</a:t>
            </a:r>
          </a:p>
          <a:p>
            <a:pPr marL="342900" indent="-342900" algn="just"/>
            <a:r>
              <a:rPr lang="ru-RU" dirty="0" smtClean="0"/>
              <a:t>1991 заявление ( по конкурсным группам )  –принято</a:t>
            </a:r>
          </a:p>
          <a:p>
            <a:pPr marL="342900" indent="-342900" algn="just"/>
            <a:r>
              <a:rPr lang="ru-RU" dirty="0" smtClean="0"/>
              <a:t>Всего </a:t>
            </a:r>
            <a:r>
              <a:rPr lang="ru-RU" b="1" dirty="0" smtClean="0"/>
              <a:t>946</a:t>
            </a:r>
            <a:r>
              <a:rPr lang="ru-RU" dirty="0" smtClean="0"/>
              <a:t> человек подали документы, включая отказ в приёме (неполный набор документов).</a:t>
            </a:r>
          </a:p>
          <a:p>
            <a:pPr marL="342900" indent="-342900" algn="just"/>
            <a:endParaRPr lang="ru-RU" dirty="0" smtClean="0"/>
          </a:p>
          <a:p>
            <a:pPr marL="342900" indent="-342900" algn="just">
              <a:buAutoNum type="arabicPlain" startAt="87"/>
            </a:pPr>
            <a:r>
              <a:rPr lang="ru-RU" dirty="0" smtClean="0"/>
              <a:t>человек– зачислено , из зачисленных :1  отчисление</a:t>
            </a:r>
          </a:p>
          <a:p>
            <a:pPr marL="342900" indent="-342900" algn="just"/>
            <a:endParaRPr lang="ru-RU" dirty="0" smtClean="0"/>
          </a:p>
          <a:p>
            <a:pPr marL="342900" indent="-342900" algn="just"/>
            <a:r>
              <a:rPr lang="ru-RU" dirty="0" smtClean="0"/>
              <a:t>За приемную кампанию  </a:t>
            </a:r>
            <a:r>
              <a:rPr lang="ru-RU" dirty="0" smtClean="0">
                <a:solidFill>
                  <a:srgbClr val="FF0000"/>
                </a:solidFill>
              </a:rPr>
              <a:t>2021 </a:t>
            </a:r>
            <a:r>
              <a:rPr lang="ru-RU" dirty="0" smtClean="0"/>
              <a:t>года было обработано:</a:t>
            </a:r>
          </a:p>
          <a:p>
            <a:pPr marL="342900" indent="-342900" algn="just"/>
            <a:r>
              <a:rPr lang="ru-RU" dirty="0" smtClean="0"/>
              <a:t>8201 заявлений ( по конкурсным группам )  –получено</a:t>
            </a:r>
          </a:p>
          <a:p>
            <a:pPr marL="342900" indent="-342900" algn="just"/>
            <a:endParaRPr lang="ru-RU" dirty="0" smtClean="0"/>
          </a:p>
          <a:p>
            <a:pPr marL="342900" indent="-342900" algn="just"/>
            <a:r>
              <a:rPr lang="ru-RU" dirty="0" smtClean="0"/>
              <a:t>Всего </a:t>
            </a:r>
            <a:r>
              <a:rPr lang="ru-RU" b="1" dirty="0" smtClean="0"/>
              <a:t>1560</a:t>
            </a:r>
            <a:r>
              <a:rPr lang="ru-RU" dirty="0" smtClean="0"/>
              <a:t> человек подали документы,  из них 142 зачислено, отчислений нет</a:t>
            </a:r>
          </a:p>
          <a:p>
            <a:pPr marL="342900" indent="-342900"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Статусная модель ССПВО (2020 год)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7584" y="587727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60" y="1844824"/>
          <a:ext cx="6096000" cy="392534"/>
        </p:xfrm>
        <a:graphic>
          <a:graphicData uri="http://schemas.openxmlformats.org/drawingml/2006/table">
            <a:tbl>
              <a:tblPr/>
              <a:tblGrid>
                <a:gridCol w="2026778"/>
                <a:gridCol w="4069222"/>
              </a:tblGrid>
              <a:tr h="196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Отправка в ООВО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Данные переданы в очередь на отправку в ИС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ООВО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Доставлено в ИС ООВО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Данные успешно доставлены в ИС ООВО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1560" y="2348880"/>
          <a:ext cx="6096000" cy="1380888"/>
        </p:xfrm>
        <a:graphic>
          <a:graphicData uri="http://schemas.openxmlformats.org/drawingml/2006/table">
            <a:tbl>
              <a:tblPr/>
              <a:tblGrid>
                <a:gridCol w="2026778"/>
                <a:gridCol w="4069222"/>
              </a:tblGrid>
              <a:tr h="392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Принято к рассмотрению</a:t>
                      </a:r>
                      <a:endParaRPr lang="ru-RU" sz="10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Члены приемной комиссии ООВО (вуза) приступили к рассмотрению заявления о приеме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Запрос дополнительных сведений</a:t>
                      </a:r>
                      <a:endParaRPr lang="ru-RU" sz="10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Приемная комиссия затребовала дополнительную информацию по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абитуриенту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Редактирование заявления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Абитуриент изменил параметры заявления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Редактирование профиля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Абитуриент изменил или дополнил введенные ранее персональные данные и/или состав прилагаемых документов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11560" y="3861048"/>
          <a:ext cx="6096000" cy="196267"/>
        </p:xfrm>
        <a:graphic>
          <a:graphicData uri="http://schemas.openxmlformats.org/drawingml/2006/table">
            <a:tbl>
              <a:tblPr/>
              <a:tblGrid>
                <a:gridCol w="2026778"/>
                <a:gridCol w="4069222"/>
              </a:tblGrid>
              <a:tr h="196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Обработка заявления ПК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Заявление находится на рассмотрении в приемной комиссии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11560" y="4221088"/>
          <a:ext cx="6096000" cy="392533"/>
        </p:xfrm>
        <a:graphic>
          <a:graphicData uri="http://schemas.openxmlformats.org/drawingml/2006/table">
            <a:tbl>
              <a:tblPr/>
              <a:tblGrid>
                <a:gridCol w="2026778"/>
                <a:gridCol w="4069222"/>
              </a:tblGrid>
              <a:tr h="392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Согласие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Абитуриент подал согласие на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зачисление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11560" y="4653136"/>
          <a:ext cx="6096000" cy="1330932"/>
        </p:xfrm>
        <a:graphic>
          <a:graphicData uri="http://schemas.openxmlformats.org/drawingml/2006/table">
            <a:tbl>
              <a:tblPr/>
              <a:tblGrid>
                <a:gridCol w="2026778"/>
                <a:gridCol w="4069222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Отклонено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Финальный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статус.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Устанавливается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вузом, если приемная комиссия в соответствии со своими правами и условиями приема отклонила заявление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Отзыв согласия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Абитуриентом отозвано текущее действующее согласие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Отказ от зачисления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Финальный статус. Абитуриент отказался от зачисления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Отзыв заявления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Финальный статус. Абитуриент отозвал свое заявление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00" marR="64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67544" y="6211669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В пакете заявление поступающего – это  отдельное заявление на каждую конкурсную группу.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1720" y="1412776"/>
            <a:ext cx="386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Основные используемые статусы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937" y="2313567"/>
            <a:ext cx="7756127" cy="1754326"/>
          </a:xfrm>
        </p:spPr>
        <p:txBody>
          <a:bodyPr/>
          <a:lstStyle/>
          <a:p>
            <a:r>
              <a:rPr lang="ru-RU" dirty="0" smtClean="0"/>
              <a:t>Опыт интеграции НИУ «МЭИ» с </a:t>
            </a:r>
            <a:r>
              <a:rPr lang="ru-RU" dirty="0" err="1" smtClean="0"/>
              <a:t>Суперсервисом</a:t>
            </a:r>
            <a:r>
              <a:rPr lang="ru-RU" dirty="0" smtClean="0"/>
              <a:t> «Поступление в вуз </a:t>
            </a:r>
            <a:r>
              <a:rPr lang="ru-RU" dirty="0" err="1" smtClean="0"/>
              <a:t>онлайн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611560" y="6309349"/>
            <a:ext cx="1296159" cy="360012"/>
          </a:xfrm>
        </p:spPr>
        <p:txBody>
          <a:bodyPr/>
          <a:lstStyle/>
          <a:p>
            <a:r>
              <a:rPr lang="ru-RU" dirty="0" smtClean="0"/>
              <a:t>23.03.2022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2753834" y="4813954"/>
            <a:ext cx="3413050" cy="383116"/>
          </a:xfrm>
        </p:spPr>
        <p:txBody>
          <a:bodyPr/>
          <a:lstStyle/>
          <a:p>
            <a:r>
              <a:rPr lang="ru-RU" dirty="0" smtClean="0"/>
              <a:t>Чернецов Андрей Михайлович, к.т.н.</a:t>
            </a:r>
            <a:r>
              <a:rPr lang="en-US" dirty="0" smtClean="0"/>
              <a:t>, </a:t>
            </a:r>
            <a:r>
              <a:rPr lang="ru-RU" dirty="0" smtClean="0"/>
              <a:t>доцент</a:t>
            </a:r>
            <a:endParaRPr lang="en-US" dirty="0" smtClean="0"/>
          </a:p>
          <a:p>
            <a:r>
              <a:rPr lang="en-US" dirty="0" smtClean="0"/>
              <a:t>chernetsovam@mpei.ru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МЭИ сегодня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" y="1772816"/>
            <a:ext cx="86350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Более 16 000 студентов всех уровней образования – от среднего профессионального образования до аспирантуры</a:t>
            </a:r>
          </a:p>
          <a:p>
            <a:endParaRPr lang="ru-RU" dirty="0" smtClean="0"/>
          </a:p>
          <a:p>
            <a:r>
              <a:rPr lang="ru-RU" dirty="0" smtClean="0"/>
              <a:t>На территории РФ 4 кампуса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Москва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Волжский (Волгоградская обл.)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Смоленск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Конаково (Конаковский энергетический колледж, Тверская обл.)</a:t>
            </a:r>
          </a:p>
          <a:p>
            <a:endParaRPr lang="ru-RU" dirty="0" smtClean="0"/>
          </a:p>
          <a:p>
            <a:r>
              <a:rPr lang="ru-RU" u="sng" dirty="0" smtClean="0"/>
              <a:t>За границей РФ</a:t>
            </a:r>
            <a:r>
              <a:rPr lang="ru-RU" dirty="0" smtClean="0"/>
              <a:t> – г. Душанбе (</a:t>
            </a:r>
            <a:r>
              <a:rPr lang="ru-RU" dirty="0" err="1" smtClean="0"/>
              <a:t>респ</a:t>
            </a:r>
            <a:r>
              <a:rPr lang="ru-RU" dirty="0" smtClean="0"/>
              <a:t>. </a:t>
            </a:r>
            <a:r>
              <a:rPr lang="ru-RU" dirty="0" err="1" smtClean="0"/>
              <a:t>Таджикитстан</a:t>
            </a:r>
            <a:r>
              <a:rPr lang="ru-RU" dirty="0" smtClean="0"/>
              <a:t>)</a:t>
            </a:r>
          </a:p>
          <a:p>
            <a:r>
              <a:rPr lang="ru-RU" dirty="0" smtClean="0"/>
              <a:t>2019 г.  - открытие нового филиала в г. Ташкент (</a:t>
            </a:r>
            <a:r>
              <a:rPr lang="ru-RU" dirty="0" err="1" smtClean="0"/>
              <a:t>Респ</a:t>
            </a:r>
            <a:r>
              <a:rPr lang="ru-RU" dirty="0" smtClean="0"/>
              <a:t>. Узбекистан)</a:t>
            </a:r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20</a:t>
            </a:r>
            <a:r>
              <a:rPr lang="ru-RU" dirty="0" smtClean="0">
                <a:solidFill>
                  <a:srgbClr val="FF0000"/>
                </a:solidFill>
              </a:rPr>
              <a:t>19 год – присоединение к проекту </a:t>
            </a:r>
            <a:r>
              <a:rPr lang="ru-RU" dirty="0" err="1" smtClean="0">
                <a:solidFill>
                  <a:srgbClr val="FF0000"/>
                </a:solidFill>
              </a:rPr>
              <a:t>Суперсервиса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Подключение к ЗСПД №13833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412776"/>
            <a:ext cx="76326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МЭИ владеет своей </a:t>
            </a:r>
            <a:r>
              <a:rPr lang="en-US" dirty="0" err="1" smtClean="0"/>
              <a:t>vipnet</a:t>
            </a:r>
            <a:r>
              <a:rPr lang="en-US" dirty="0" smtClean="0"/>
              <a:t>-</a:t>
            </a:r>
            <a:r>
              <a:rPr lang="ru-RU" dirty="0" smtClean="0"/>
              <a:t>сетью и взаимодействует с ФИС ГИА и приема, ФРДО. 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Для </a:t>
            </a:r>
            <a:r>
              <a:rPr lang="ru-RU" u="sng" dirty="0" smtClean="0"/>
              <a:t>тестирования </a:t>
            </a:r>
            <a:r>
              <a:rPr lang="ru-RU" u="sng" dirty="0" smtClean="0"/>
              <a:t> в 2020 </a:t>
            </a:r>
            <a:r>
              <a:rPr lang="ru-RU" dirty="0" smtClean="0"/>
              <a:t>была </a:t>
            </a:r>
            <a:r>
              <a:rPr lang="ru-RU" dirty="0" smtClean="0"/>
              <a:t>выбрана схема с использованием </a:t>
            </a:r>
            <a:r>
              <a:rPr lang="en-US" dirty="0" err="1" smtClean="0"/>
              <a:t>Vipnet</a:t>
            </a:r>
            <a:r>
              <a:rPr lang="en-US" dirty="0" smtClean="0"/>
              <a:t> Client</a:t>
            </a:r>
            <a:r>
              <a:rPr lang="ru-RU" dirty="0" smtClean="0"/>
              <a:t> 4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Для </a:t>
            </a:r>
            <a:r>
              <a:rPr lang="en-US" dirty="0" smtClean="0"/>
              <a:t> </a:t>
            </a:r>
            <a:r>
              <a:rPr lang="ru-RU" dirty="0" smtClean="0"/>
              <a:t>ОС </a:t>
            </a:r>
            <a:r>
              <a:rPr lang="en-US" dirty="0" smtClean="0"/>
              <a:t>Windows: </a:t>
            </a:r>
            <a:r>
              <a:rPr lang="ru-RU" dirty="0" smtClean="0"/>
              <a:t>начиная с </a:t>
            </a:r>
            <a:r>
              <a:rPr lang="en-US" dirty="0" smtClean="0"/>
              <a:t>Windows 8</a:t>
            </a:r>
            <a:r>
              <a:rPr lang="ru-RU" dirty="0" smtClean="0"/>
              <a:t> и выше.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2021 – </a:t>
            </a:r>
            <a:r>
              <a:rPr lang="ru-RU" dirty="0" smtClean="0">
                <a:solidFill>
                  <a:srgbClr val="FF0000"/>
                </a:solidFill>
              </a:rPr>
              <a:t>вернули </a:t>
            </a:r>
            <a:r>
              <a:rPr lang="en-US" dirty="0" smtClean="0">
                <a:solidFill>
                  <a:srgbClr val="FF0000"/>
                </a:solidFill>
              </a:rPr>
              <a:t>windows </a:t>
            </a:r>
            <a:r>
              <a:rPr lang="en-US" dirty="0" smtClean="0">
                <a:solidFill>
                  <a:srgbClr val="FF0000"/>
                </a:solidFill>
              </a:rPr>
              <a:t>7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00B0F0"/>
                </a:solidFill>
              </a:rPr>
              <a:t>2022 - исключили</a:t>
            </a:r>
            <a:endParaRPr lang="ru-RU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Для </a:t>
            </a:r>
            <a:r>
              <a:rPr lang="en-US" dirty="0" smtClean="0"/>
              <a:t>UNIX: Astra Linux,  ALT Linux, </a:t>
            </a:r>
            <a:r>
              <a:rPr lang="en-US" dirty="0" err="1" smtClean="0"/>
              <a:t>Debian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FF0000"/>
                </a:solidFill>
              </a:rPr>
              <a:t>2021 – </a:t>
            </a:r>
            <a:r>
              <a:rPr lang="ru-RU" dirty="0" smtClean="0">
                <a:solidFill>
                  <a:srgbClr val="FF0000"/>
                </a:solidFill>
              </a:rPr>
              <a:t>увеличение числа доступных производителей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Попытки установить  </a:t>
            </a:r>
            <a:r>
              <a:rPr lang="en-US" dirty="0" err="1" smtClean="0"/>
              <a:t>Vipnet</a:t>
            </a:r>
            <a:r>
              <a:rPr lang="en-US" dirty="0" smtClean="0"/>
              <a:t> Client </a:t>
            </a:r>
            <a:r>
              <a:rPr lang="ru-RU" dirty="0" smtClean="0"/>
              <a:t>на ОС </a:t>
            </a:r>
            <a:r>
              <a:rPr lang="en-US" dirty="0" err="1" smtClean="0"/>
              <a:t>Debian</a:t>
            </a:r>
            <a:r>
              <a:rPr lang="en-US" dirty="0" smtClean="0"/>
              <a:t> .  </a:t>
            </a:r>
            <a:r>
              <a:rPr lang="ru-RU" dirty="0" smtClean="0"/>
              <a:t>В</a:t>
            </a:r>
            <a:r>
              <a:rPr lang="en-US" dirty="0" smtClean="0"/>
              <a:t> 2020</a:t>
            </a:r>
            <a:r>
              <a:rPr lang="ru-RU" dirty="0" smtClean="0"/>
              <a:t> г.</a:t>
            </a:r>
            <a:r>
              <a:rPr lang="en-US" dirty="0" smtClean="0"/>
              <a:t> </a:t>
            </a:r>
            <a:r>
              <a:rPr lang="ru-RU" dirty="0" err="1" smtClean="0"/>
              <a:t>ЦИТиС</a:t>
            </a:r>
            <a:r>
              <a:rPr lang="en-US" dirty="0" smtClean="0"/>
              <a:t> </a:t>
            </a:r>
            <a:r>
              <a:rPr lang="ru-RU" dirty="0" smtClean="0"/>
              <a:t> не выдавал ключи с поддержкой </a:t>
            </a:r>
            <a:r>
              <a:rPr lang="en-US" dirty="0" smtClean="0"/>
              <a:t>UNIX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Итог:  установка на сервер с </a:t>
            </a:r>
            <a:r>
              <a:rPr lang="en-US" dirty="0" smtClean="0"/>
              <a:t>Windows 2012 R2.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5733256"/>
            <a:ext cx="891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Итог:  успешная установка и  подключение к  сети 13833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6309320"/>
            <a:ext cx="6590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Сентябрь </a:t>
            </a:r>
            <a:r>
              <a:rPr lang="en-US" dirty="0" smtClean="0">
                <a:solidFill>
                  <a:srgbClr val="FF0000"/>
                </a:solidFill>
              </a:rPr>
              <a:t>2021 – </a:t>
            </a:r>
            <a:r>
              <a:rPr lang="ru-RU" dirty="0" smtClean="0">
                <a:solidFill>
                  <a:srgbClr val="FF0000"/>
                </a:solidFill>
              </a:rPr>
              <a:t>переход на межсетевое взаимодействие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850105"/>
          </a:xfrm>
        </p:spPr>
        <p:txBody>
          <a:bodyPr/>
          <a:lstStyle/>
          <a:p>
            <a:r>
              <a:rPr lang="ru-RU" dirty="0" smtClean="0"/>
              <a:t>2. Использование электронной подписи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412776"/>
            <a:ext cx="82809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Обмен информацией между </a:t>
            </a:r>
            <a:r>
              <a:rPr lang="ru-RU" dirty="0" err="1" smtClean="0"/>
              <a:t>Суперсервисом</a:t>
            </a:r>
            <a:r>
              <a:rPr lang="ru-RU" dirty="0" smtClean="0"/>
              <a:t> и вузом происходит пакетами.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Практически все пакеты  должны быть подписаны ЭП.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ЭП должна содержать реквизиты юридического лица, но может быть обезличенной (ФЗ №69-ФЗ «Об электронной подписи», ст. 14, п. 3) .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Поскольку пакетов взаимодействия очень много, необходимо автоматизировать  подписание пакетов и получение пакетов из подписанных документов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Используемые средства создания и проверки ЭП должны быть сертифицированы в качестве средств криптографической защиты информации.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С 1 января 2022 большое число УЦ  перестали быть аккредитованными.  Для взаимодействия с ГИС необходимо использовать УЦ Федерального казначейства</a:t>
            </a:r>
          </a:p>
          <a:p>
            <a:pPr algn="ctr"/>
            <a:r>
              <a:rPr lang="ru-RU" dirty="0" smtClean="0"/>
              <a:t>                      </a:t>
            </a:r>
            <a:r>
              <a:rPr lang="ru-RU" dirty="0" smtClean="0">
                <a:solidFill>
                  <a:srgbClr val="00B050"/>
                </a:solidFill>
              </a:rPr>
              <a:t>необходимо обеспечивать шифрование ГОСТ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Выбор </a:t>
            </a:r>
            <a:r>
              <a:rPr lang="ru-RU" dirty="0" err="1" smtClean="0"/>
              <a:t>криптопровайдера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663933"/>
            <a:ext cx="870316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4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Российской Федерации сейчас имеется два «основных»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криптопровайдера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CryptoPRO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Vipnet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CSP.</a:t>
            </a: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4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CryptoPRO</a:t>
            </a:r>
            <a:r>
              <a:rPr lang="ru-RU" sz="1400" dirty="0" smtClean="0"/>
              <a:t> – коммерческий программный продукт, </a:t>
            </a:r>
            <a:r>
              <a:rPr lang="en-US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Vipnet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CSP</a:t>
            </a:r>
            <a:r>
              <a:rPr lang="ru-RU" sz="1400" dirty="0" smtClean="0"/>
              <a:t>  - бесплатно лицензируемый</a:t>
            </a:r>
          </a:p>
          <a:p>
            <a:pPr algn="just">
              <a:buFont typeface="Wingdings" pitchFamily="2" charset="2"/>
              <a:buChar char="Ø"/>
            </a:pPr>
            <a:endParaRPr lang="ru-RU" sz="14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 Лицензия на </a:t>
            </a:r>
            <a:r>
              <a:rPr lang="en-US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CryptoPRO</a:t>
            </a:r>
            <a:r>
              <a:rPr lang="ru-RU" sz="1400" dirty="0" smtClean="0"/>
              <a:t> сильно отличается в стоимости для «клиентских» и серверных операционных систем.</a:t>
            </a:r>
          </a:p>
          <a:p>
            <a:pPr algn="just">
              <a:buFont typeface="Wingdings" pitchFamily="2" charset="2"/>
              <a:buChar char="Ø"/>
            </a:pPr>
            <a:endParaRPr lang="ru-RU" sz="14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После анализа доступных библиотек (интерфейсов обмена с </a:t>
            </a:r>
            <a:r>
              <a:rPr lang="ru-RU" sz="1400" dirty="0" err="1" smtClean="0"/>
              <a:t>криптопровайдером</a:t>
            </a:r>
            <a:r>
              <a:rPr lang="ru-RU" sz="1400" dirty="0" smtClean="0"/>
              <a:t>) было установлено,  что у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CryptoPRO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/>
              <a:t>есть богатый выбор различных </a:t>
            </a:r>
            <a:r>
              <a:rPr lang="en-US" sz="1400" dirty="0" smtClean="0"/>
              <a:t>API, </a:t>
            </a:r>
            <a:r>
              <a:rPr lang="ru-RU" sz="1400" dirty="0" smtClean="0"/>
              <a:t>а у </a:t>
            </a:r>
            <a:r>
              <a:rPr lang="en-US" sz="1400" dirty="0" err="1" smtClean="0"/>
              <a:t>Vipnet</a:t>
            </a:r>
            <a:r>
              <a:rPr lang="en-US" sz="1400" dirty="0" smtClean="0"/>
              <a:t> </a:t>
            </a:r>
            <a:r>
              <a:rPr lang="ru-RU" sz="1400" dirty="0" smtClean="0"/>
              <a:t>таковые не найдены.</a:t>
            </a:r>
          </a:p>
          <a:p>
            <a:pPr>
              <a:buFont typeface="Wingdings" pitchFamily="2" charset="2"/>
              <a:buChar char="Ø"/>
            </a:pPr>
            <a:endParaRPr lang="ru-RU" sz="14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Найти удостоверяющий центр, выпускающий ЭП для </a:t>
            </a:r>
            <a:r>
              <a:rPr lang="ru-RU" sz="1400" dirty="0" err="1" smtClean="0"/>
              <a:t>криптопровайдера</a:t>
            </a:r>
            <a:r>
              <a:rPr lang="ru-RU" sz="1400" dirty="0" smtClean="0"/>
              <a:t> </a:t>
            </a:r>
            <a:r>
              <a:rPr lang="en-US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CryptoPRO</a:t>
            </a:r>
            <a:r>
              <a:rPr lang="ru-RU" sz="1400" dirty="0" smtClean="0"/>
              <a:t>, проще, поскольку их гораздо больше.</a:t>
            </a:r>
          </a:p>
          <a:p>
            <a:pPr marL="0" marR="0" lvl="0" indent="184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4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4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184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4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184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4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184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50912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Выбран  </a:t>
            </a:r>
            <a:r>
              <a:rPr lang="ru-RU" dirty="0" err="1" smtClean="0"/>
              <a:t>криптопровайдер</a:t>
            </a:r>
            <a:r>
              <a:rPr lang="ru-RU" dirty="0" smtClean="0"/>
              <a:t> 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CryptoPRO</a:t>
            </a:r>
            <a:r>
              <a:rPr lang="ru-RU" dirty="0" smtClean="0"/>
              <a:t> и общедоступная библиотека </a:t>
            </a:r>
            <a:r>
              <a:rPr lang="en-US" dirty="0" err="1" smtClean="0"/>
              <a:t>Php</a:t>
            </a:r>
            <a:r>
              <a:rPr lang="en-US" dirty="0" smtClean="0"/>
              <a:t> </a:t>
            </a:r>
            <a:r>
              <a:rPr lang="en-US" dirty="0" err="1" smtClean="0"/>
              <a:t>CAdES</a:t>
            </a:r>
            <a:r>
              <a:rPr lang="ru-RU" dirty="0" smtClean="0"/>
              <a:t> (часть </a:t>
            </a:r>
            <a:r>
              <a:rPr lang="ru-RU" dirty="0" err="1" smtClean="0"/>
              <a:t>КриптоПРО</a:t>
            </a:r>
            <a:r>
              <a:rPr lang="ru-RU" dirty="0" smtClean="0"/>
              <a:t> ЭЦП  </a:t>
            </a:r>
            <a:r>
              <a:rPr lang="en-US" dirty="0" smtClean="0"/>
              <a:t>SDK</a:t>
            </a:r>
            <a:r>
              <a:rPr lang="ru-RU" dirty="0" smtClean="0"/>
              <a:t>)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 </a:t>
            </a:r>
            <a:r>
              <a:rPr lang="ru-RU" dirty="0" err="1" smtClean="0"/>
              <a:t>Суперсервисом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3" y="1844824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Возникающие проблемы: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Первая полноценная версия спецификации в </a:t>
            </a:r>
            <a:r>
              <a:rPr lang="ru-RU" b="1" dirty="0" smtClean="0"/>
              <a:t>2020</a:t>
            </a:r>
            <a:r>
              <a:rPr lang="ru-RU" dirty="0" smtClean="0"/>
              <a:t>: </a:t>
            </a:r>
            <a:r>
              <a:rPr lang="ru-RU" dirty="0" smtClean="0">
                <a:solidFill>
                  <a:srgbClr val="FF0000"/>
                </a:solidFill>
              </a:rPr>
              <a:t>15 июня (!)</a:t>
            </a:r>
            <a:r>
              <a:rPr lang="ru-RU" dirty="0" smtClean="0"/>
              <a:t> 2020 г.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полноценная версия спецификации в </a:t>
            </a:r>
            <a:r>
              <a:rPr lang="ru-RU" b="1" dirty="0" smtClean="0"/>
              <a:t>2021</a:t>
            </a:r>
            <a:r>
              <a:rPr lang="ru-RU" dirty="0" smtClean="0"/>
              <a:t>: </a:t>
            </a:r>
            <a:r>
              <a:rPr lang="ru-RU" dirty="0" smtClean="0">
                <a:solidFill>
                  <a:srgbClr val="FF0000"/>
                </a:solidFill>
              </a:rPr>
              <a:t>май</a:t>
            </a:r>
            <a:r>
              <a:rPr lang="ru-RU" dirty="0" smtClean="0"/>
              <a:t> 2021 г.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Первая полноценная версия спецификации в </a:t>
            </a:r>
            <a:r>
              <a:rPr lang="ru-RU" b="1" dirty="0" smtClean="0"/>
              <a:t>2022</a:t>
            </a:r>
            <a:r>
              <a:rPr lang="ru-RU" dirty="0" smtClean="0"/>
              <a:t>: </a:t>
            </a:r>
            <a:r>
              <a:rPr lang="ru-RU" dirty="0" smtClean="0">
                <a:solidFill>
                  <a:srgbClr val="FF0000"/>
                </a:solidFill>
              </a:rPr>
              <a:t>март</a:t>
            </a:r>
            <a:r>
              <a:rPr lang="ru-RU" dirty="0" smtClean="0"/>
              <a:t> 2021 г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Последние изменения: 22 марта, плановые – 23 марта</a:t>
            </a:r>
            <a:endParaRPr lang="ru-RU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2020:</a:t>
            </a:r>
            <a:r>
              <a:rPr lang="ru-RU" dirty="0" smtClean="0"/>
              <a:t> Заявления стали корректно обрабатываться через </a:t>
            </a:r>
            <a:r>
              <a:rPr lang="en-US" dirty="0" smtClean="0"/>
              <a:t>API </a:t>
            </a:r>
            <a:r>
              <a:rPr lang="ru-RU" dirty="0" smtClean="0"/>
              <a:t>4 июля 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 </a:t>
            </a:r>
            <a:r>
              <a:rPr lang="ru-RU" dirty="0" smtClean="0"/>
              <a:t>июне-июле 2020 было дублирование</a:t>
            </a:r>
            <a:r>
              <a:rPr lang="en-US" dirty="0" smtClean="0"/>
              <a:t> </a:t>
            </a:r>
            <a:r>
              <a:rPr lang="ru-RU" dirty="0" smtClean="0"/>
              <a:t>первоначальных заявлений на ЕПГУ, которое впоследствии привело к проблемам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Очереди сообщений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95693" y="1575951"/>
            <a:ext cx="904830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4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Взаимодействие через очередь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сообщений можно описать </a:t>
            </a:r>
            <a:r>
              <a:rPr lang="ru-RU" sz="1600" dirty="0" smtClean="0">
                <a:cs typeface="Arial" pitchFamily="34" charset="0"/>
              </a:rPr>
              <a:t>так: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4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184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Запрос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на число сообщений в очереди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184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4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Запрос на получение пакетов, подписанных ЭП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184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4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Выделение полезной информации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184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4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Определение типа пакета (информация,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BASE64, xml)</a:t>
            </a:r>
          </a:p>
          <a:p>
            <a:pPr marL="0" marR="0" lvl="0" indent="184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4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6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Подтверждение получения пакета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184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4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Загрузка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данных из пакета в информационную систему приемной комиссии  (ИСПК)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5" y="5301208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Далее – обработка  в ИСПК, простановка статуса (</a:t>
            </a:r>
            <a:r>
              <a:rPr lang="ru-RU" dirty="0" smtClean="0">
                <a:solidFill>
                  <a:srgbClr val="92D050"/>
                </a:solidFill>
              </a:rPr>
              <a:t>неоднократно</a:t>
            </a:r>
            <a:r>
              <a:rPr lang="ru-RU" dirty="0" smtClean="0"/>
              <a:t>) и возврат</a:t>
            </a:r>
          </a:p>
          <a:p>
            <a:r>
              <a:rPr lang="ru-RU" dirty="0" smtClean="0"/>
              <a:t> статуса заявления  в </a:t>
            </a:r>
            <a:r>
              <a:rPr lang="ru-RU" dirty="0" err="1" smtClean="0"/>
              <a:t>Суперсервис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новом пакете, который необходимо</a:t>
            </a:r>
          </a:p>
          <a:p>
            <a:r>
              <a:rPr lang="ru-RU" dirty="0" smtClean="0"/>
              <a:t> подписать ЭП.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6237312"/>
            <a:ext cx="378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2021:</a:t>
            </a:r>
            <a:r>
              <a:rPr lang="ru-RU" dirty="0" smtClean="0"/>
              <a:t>  2 очереди-  </a:t>
            </a:r>
            <a:r>
              <a:rPr lang="en-US" dirty="0" smtClean="0"/>
              <a:t>service </a:t>
            </a:r>
            <a:r>
              <a:rPr lang="ru-RU" dirty="0" smtClean="0"/>
              <a:t>и </a:t>
            </a:r>
            <a:r>
              <a:rPr lang="en-US" dirty="0" err="1" smtClean="0"/>
              <a:t>epgu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проблемы, с которыми столкнулись в процессе </a:t>
            </a:r>
            <a:r>
              <a:rPr lang="ru-RU" dirty="0" smtClean="0"/>
              <a:t>работы за 2 года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2594" y="1574170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/>
              <a:t>Поздний запуск проекта (</a:t>
            </a:r>
            <a:r>
              <a:rPr lang="en-US" dirty="0" smtClean="0"/>
              <a:t>COVID’19, </a:t>
            </a:r>
            <a:r>
              <a:rPr lang="ru-RU" dirty="0" smtClean="0"/>
              <a:t>поздняя разработка – спецификации не было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2020</a:t>
            </a:r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Наличие ошибок в спецификации</a:t>
            </a:r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Лицензирование </a:t>
            </a:r>
            <a:r>
              <a:rPr lang="ru-RU" dirty="0" err="1" smtClean="0"/>
              <a:t>криптопровайдера</a:t>
            </a:r>
            <a:r>
              <a:rPr lang="ru-RU" dirty="0" smtClean="0"/>
              <a:t> для  </a:t>
            </a:r>
            <a:r>
              <a:rPr lang="ru-RU" b="1" u="sng" dirty="0" smtClean="0"/>
              <a:t>серверных</a:t>
            </a:r>
            <a:r>
              <a:rPr lang="ru-RU" dirty="0" smtClean="0"/>
              <a:t> ОС – дорого</a:t>
            </a:r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Технические сбои на 1 этапе работы (дублирование заявлений) </a:t>
            </a:r>
            <a:r>
              <a:rPr lang="ru-RU" dirty="0" smtClean="0">
                <a:solidFill>
                  <a:srgbClr val="FF0000"/>
                </a:solidFill>
              </a:rPr>
              <a:t>2020</a:t>
            </a:r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Передача ЕПГУ- ССПВО не всегда работала корректно (этап согласий), в некоторых случаях приходилось работать в полностью ручном режиме через взаимодействие с ЕПГУ и </a:t>
            </a:r>
            <a:r>
              <a:rPr lang="ru-RU" dirty="0" err="1" smtClean="0"/>
              <a:t>ЦИТиС</a:t>
            </a:r>
            <a:r>
              <a:rPr lang="ru-RU" dirty="0" smtClean="0"/>
              <a:t> -</a:t>
            </a:r>
            <a:r>
              <a:rPr lang="ru-RU" dirty="0" smtClean="0">
                <a:solidFill>
                  <a:srgbClr val="FF0000"/>
                </a:solidFill>
              </a:rPr>
              <a:t>2020</a:t>
            </a:r>
            <a:r>
              <a:rPr lang="ru-RU" dirty="0" smtClean="0"/>
              <a:t>.</a:t>
            </a:r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 algn="just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ei_shablon_3000_A4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ФС МЭИ шабон.potx" id="{7604E263-28E6-4AF8-8A6B-EC74DFD11816}" vid="{DF03A726-2A6A-441E-8D13-5334CCCA477A}"/>
    </a:ext>
  </a:extLst>
</a:theme>
</file>

<file path=ppt/theme/theme2.xml><?xml version="1.0" encoding="utf-8"?>
<a:theme xmlns:a="http://schemas.openxmlformats.org/drawingml/2006/main" name="1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ФС МЭИ шабон.potx" id="{7604E263-28E6-4AF8-8A6B-EC74DFD11816}" vid="{53D96DB0-B1E9-4008-B45A-DAF853BEB47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96D86A82F5AFB4E974E810EA0B07432" ma:contentTypeVersion="1" ma:contentTypeDescription="Создание документа." ma:contentTypeScope="" ma:versionID="bd31308227ac6bc6ac442af8f049f59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88CD4C-67D1-4069-887A-05E8683DEAA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F98B9CF-BE78-4444-A544-EF2E45ED07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053DCA-53A7-47E2-8F14-45B500127A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7083</TotalTime>
  <Words>1093</Words>
  <Application>Microsoft Office PowerPoint</Application>
  <PresentationFormat>Экран (4:3)</PresentationFormat>
  <Paragraphs>175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Avenir Next Cyr</vt:lpstr>
      <vt:lpstr>Verdana</vt:lpstr>
      <vt:lpstr>Wingdings</vt:lpstr>
      <vt:lpstr>Times New Roman</vt:lpstr>
      <vt:lpstr>Calibri</vt:lpstr>
      <vt:lpstr>MV Boli</vt:lpstr>
      <vt:lpstr>mpei_shablon_3000_A4</vt:lpstr>
      <vt:lpstr>1_alena_shablon</vt:lpstr>
      <vt:lpstr>Слайд 1</vt:lpstr>
      <vt:lpstr>Опыт интеграции НИУ «МЭИ» с Суперсервисом «Поступление в вуз онлайн».</vt:lpstr>
      <vt:lpstr>МЭИ сегодня</vt:lpstr>
      <vt:lpstr>1. Подключение к ЗСПД №13833</vt:lpstr>
      <vt:lpstr>2. Использование электронной подписи</vt:lpstr>
      <vt:lpstr>3. Выбор криптопровайдера</vt:lpstr>
      <vt:lpstr>Взаимодействие с Суперсервисом</vt:lpstr>
      <vt:lpstr>Очереди сообщений</vt:lpstr>
      <vt:lpstr>Основные проблемы, с которыми столкнулись в процессе работы за 2 года</vt:lpstr>
      <vt:lpstr>Основные проблемы, с которыми столкнулись в процессе работы</vt:lpstr>
      <vt:lpstr>Основные проблемы, с которыми столкнулись в процессе работы -2021</vt:lpstr>
      <vt:lpstr>Заключение</vt:lpstr>
      <vt:lpstr>Слайд 13</vt:lpstr>
      <vt:lpstr>Статусная модель ССПВО (2020 год)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Войнова Алёна Сергеевна</dc:creator>
  <cp:lastModifiedBy>an</cp:lastModifiedBy>
  <cp:revision>267</cp:revision>
  <dcterms:created xsi:type="dcterms:W3CDTF">2019-01-17T09:26:11Z</dcterms:created>
  <dcterms:modified xsi:type="dcterms:W3CDTF">2022-03-22T17:18:36Z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0x010100C96D86A82F5AFB4E974E810EA0B07432</vt:lpwstr>
  </property>
</Properties>
</file>