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/>
      <a:tcStyle>
        <a:tcBdr/>
        <a:fill>
          <a:solidFill>
            <a:srgbClr val="F0F2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E7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EE9"/>
          </a:solidFill>
        </a:fill>
      </a:tcStyle>
    </a:wholeTbl>
    <a:band2H>
      <a:tcTxStyle/>
      <a:tcStyle>
        <a:tcBdr/>
        <a:fill>
          <a:solidFill>
            <a:srgbClr val="ECEF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>
      <p:cViewPr varScale="1">
        <p:scale>
          <a:sx n="51" d="100"/>
          <a:sy n="51" d="100"/>
        </p:scale>
        <p:origin x="10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02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848291" y="6972300"/>
            <a:ext cx="6858061" cy="321945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1pPr>
            <a:lvl2pPr marL="0" indent="4572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2pPr>
            <a:lvl3pPr marL="0" indent="9144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3pPr>
            <a:lvl4pPr marL="0" indent="13716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4pPr>
            <a:lvl5pPr marL="0" indent="1828800">
              <a:spcBef>
                <a:spcPts val="600"/>
              </a:spcBef>
              <a:buClrTx/>
              <a:buSzTx/>
              <a:buNone/>
              <a:defRPr sz="2800">
                <a:solidFill>
                  <a:srgbClr val="40404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half" idx="21"/>
          </p:nvPr>
        </p:nvSpPr>
        <p:spPr>
          <a:xfrm>
            <a:off x="5810251" y="1181100"/>
            <a:ext cx="13544549" cy="5657850"/>
          </a:xfrm>
          <a:prstGeom prst="rect">
            <a:avLst/>
          </a:prstGeom>
          <a:ln w="12700"/>
        </p:spPr>
        <p:txBody>
          <a:bodyPr anchor="ctr"/>
          <a:lstStyle/>
          <a:p>
            <a:pPr marL="0" indent="0">
              <a:spcBef>
                <a:spcPts val="1300"/>
              </a:spcBef>
              <a:buClrTx/>
              <a:buSzTx/>
              <a:buNone/>
              <a:tabLst/>
              <a:defRPr sz="5600" b="1">
                <a:solidFill>
                  <a:srgbClr val="DD7E0E"/>
                </a:solidFill>
              </a:defRPr>
            </a:pPr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4020800" y="12344400"/>
            <a:ext cx="42672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492625" y="8813800"/>
            <a:ext cx="15544801" cy="2724150"/>
          </a:xfrm>
          <a:prstGeom prst="rect">
            <a:avLst/>
          </a:prstGeom>
        </p:spPr>
        <p:txBody>
          <a:bodyPr anchor="t"/>
          <a:lstStyle>
            <a:lvl1pPr algn="l">
              <a:defRPr sz="8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3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492625" y="2114550"/>
            <a:ext cx="15544801" cy="6699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1pPr>
            <a:lvl2pPr marL="0" indent="4572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2pPr>
            <a:lvl3pPr marL="0" indent="9144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3pPr>
            <a:lvl4pPr marL="0" indent="13716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4pPr>
            <a:lvl5pPr marL="0" indent="1828800">
              <a:spcBef>
                <a:spcPts val="900"/>
              </a:spcBef>
              <a:buClrTx/>
              <a:buSzTx/>
              <a:buNone/>
              <a:defRPr sz="4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 marL="358776" indent="-358776">
              <a:spcBef>
                <a:spcPts val="900"/>
              </a:spcBef>
              <a:defRPr sz="4000"/>
            </a:lvl1pPr>
            <a:lvl2pPr marL="871890" indent="-606777">
              <a:spcBef>
                <a:spcPts val="900"/>
              </a:spcBef>
              <a:defRPr sz="4000"/>
            </a:lvl2pPr>
            <a:lvl3pPr marL="986632" indent="-448470">
              <a:spcBef>
                <a:spcPts val="900"/>
              </a:spcBef>
              <a:defRPr sz="4000"/>
            </a:lvl3pPr>
            <a:lvl4pPr marL="1230087" indent="-512537">
              <a:spcBef>
                <a:spcPts val="900"/>
              </a:spcBef>
              <a:defRPr sz="4000"/>
            </a:lvl4pPr>
            <a:lvl5pPr marL="1583417" indent="-780142">
              <a:spcBef>
                <a:spcPts val="900"/>
              </a:spcBef>
              <a:defRPr sz="4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497188" y="13001768"/>
            <a:ext cx="478106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100"/>
              </a:spcBef>
              <a:buClrTx/>
              <a:buSzTx/>
              <a:buNone/>
              <a:defRPr sz="4800" b="1"/>
            </a:lvl1pPr>
            <a:lvl2pPr marL="0" indent="457200">
              <a:spcBef>
                <a:spcPts val="1100"/>
              </a:spcBef>
              <a:buClrTx/>
              <a:buSzTx/>
              <a:buNone/>
              <a:defRPr sz="4800" b="1"/>
            </a:lvl2pPr>
            <a:lvl3pPr marL="0" indent="914400">
              <a:spcBef>
                <a:spcPts val="1100"/>
              </a:spcBef>
              <a:buClrTx/>
              <a:buSzTx/>
              <a:buNone/>
              <a:defRPr sz="4800" b="1"/>
            </a:lvl3pPr>
            <a:lvl4pPr marL="0" indent="1371600">
              <a:spcBef>
                <a:spcPts val="1100"/>
              </a:spcBef>
              <a:buClrTx/>
              <a:buSzTx/>
              <a:buNone/>
              <a:defRPr sz="4800" b="1"/>
            </a:lvl4pPr>
            <a:lvl5pPr marL="0" indent="1828800">
              <a:spcBef>
                <a:spcPts val="1100"/>
              </a:spcBef>
              <a:buClrTx/>
              <a:buSzTx/>
              <a:buNone/>
              <a:defRPr sz="48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0" name="Текст 4"/>
          <p:cNvSpPr>
            <a:spLocks noGrp="1"/>
          </p:cNvSpPr>
          <p:nvPr>
            <p:ph type="body" sz="quarter" idx="21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spcBef>
                <a:spcPts val="1100"/>
              </a:spcBef>
              <a:buClrTx/>
              <a:buSzTx/>
              <a:buNone/>
              <a:defRPr sz="4800" b="1"/>
            </a:pPr>
            <a:endParaRPr/>
          </a:p>
        </p:txBody>
      </p:sp>
      <p:sp>
        <p:nvSpPr>
          <p:cNvPr id="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0558786" y="13025464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886" y="12930678"/>
            <a:ext cx="478106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2400" y="1993065"/>
            <a:ext cx="6016627" cy="2039183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7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198100" y="1981200"/>
            <a:ext cx="10223500" cy="102711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/>
            </a:lvl1pPr>
            <a:lvl2pPr marL="889227" indent="-624114">
              <a:spcBef>
                <a:spcPts val="1500"/>
              </a:spcBef>
              <a:defRPr sz="6400"/>
            </a:lvl2pPr>
            <a:lvl3pPr marL="1016530" indent="-478367">
              <a:spcBef>
                <a:spcPts val="1500"/>
              </a:spcBef>
              <a:defRPr sz="6400"/>
            </a:lvl3pPr>
            <a:lvl4pPr marL="1291591" indent="-574041">
              <a:spcBef>
                <a:spcPts val="1500"/>
              </a:spcBef>
              <a:defRPr sz="6400"/>
            </a:lvl4pPr>
            <a:lvl5pPr marL="1677035" indent="-873760">
              <a:spcBef>
                <a:spcPts val="1500"/>
              </a:spcBef>
              <a:defRPr sz="6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5" name="Текст 3"/>
          <p:cNvSpPr>
            <a:spLocks noGrp="1"/>
          </p:cNvSpPr>
          <p:nvPr>
            <p:ph type="body" sz="quarter" idx="21"/>
          </p:nvPr>
        </p:nvSpPr>
        <p:spPr>
          <a:xfrm>
            <a:off x="3962400" y="4020382"/>
            <a:ext cx="6016627" cy="8231945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spcBef>
                <a:spcPts val="600"/>
              </a:spcBef>
              <a:buClrTx/>
              <a:buSzTx/>
              <a:buNone/>
              <a:defRPr sz="2800"/>
            </a:pPr>
            <a:endParaRPr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8278" y="13001768"/>
            <a:ext cx="478107" cy="46667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57600" y="9601200"/>
            <a:ext cx="17221200" cy="1133476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84" name="Рисунок 2"/>
          <p:cNvSpPr>
            <a:spLocks noGrp="1"/>
          </p:cNvSpPr>
          <p:nvPr>
            <p:ph type="pic" idx="21"/>
          </p:nvPr>
        </p:nvSpPr>
        <p:spPr>
          <a:xfrm>
            <a:off x="3714750" y="1225550"/>
            <a:ext cx="17106900" cy="8229600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657600" y="10734675"/>
            <a:ext cx="17221200" cy="160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ClrTx/>
              <a:buSzTx/>
              <a:buNone/>
              <a:defRPr sz="2800"/>
            </a:lvl1pPr>
            <a:lvl2pPr marL="0" indent="457200">
              <a:spcBef>
                <a:spcPts val="600"/>
              </a:spcBef>
              <a:buClrTx/>
              <a:buSzTx/>
              <a:buNone/>
              <a:defRPr sz="2800"/>
            </a:lvl2pPr>
            <a:lvl3pPr marL="0" indent="914400">
              <a:spcBef>
                <a:spcPts val="600"/>
              </a:spcBef>
              <a:buClrTx/>
              <a:buSzTx/>
              <a:buNone/>
              <a:defRPr sz="2800"/>
            </a:lvl3pPr>
            <a:lvl4pPr marL="0" indent="1371600">
              <a:spcBef>
                <a:spcPts val="600"/>
              </a:spcBef>
              <a:buClrTx/>
              <a:buSzTx/>
              <a:buNone/>
              <a:defRPr sz="2800"/>
            </a:lvl4pPr>
            <a:lvl5pPr marL="0" indent="1828800">
              <a:spcBef>
                <a:spcPts val="600"/>
              </a:spcBef>
              <a:buClrTx/>
              <a:buSzTx/>
              <a:buNone/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91976" y="12978070"/>
            <a:ext cx="478106" cy="4666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2400" y="320675"/>
            <a:ext cx="16916400" cy="1774826"/>
          </a:xfrm>
          <a:prstGeom prst="rect">
            <a:avLst/>
          </a:prstGeom>
          <a:ln w="25400">
            <a:miter lim="400000"/>
          </a:ln>
          <a:effectLst>
            <a:outerShdw blurRad="50800" dist="50800" dir="2400000" rotWithShape="0">
              <a:srgbClr val="595959">
                <a:alpha val="71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962400" y="2152650"/>
            <a:ext cx="16916400" cy="10099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449794" y="12978072"/>
            <a:ext cx="478106" cy="46667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ctr">
              <a:defRPr sz="2000">
                <a:solidFill>
                  <a:srgbClr val="26262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 descr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48637" y="12662048"/>
            <a:ext cx="2552701" cy="581027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58775" marR="0" indent="-358775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80000"/>
        <a:buFontTx/>
        <a:buChar char="▪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94191" marR="0" indent="-429078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31478" marR="0" indent="-493316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81340" marR="0" indent="-56379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04458" marR="0" indent="-1001183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»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889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461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033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60520" marR="0" indent="-502920" algn="l" defTabSz="18288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355600" algn="l"/>
        </a:tabLst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5"/>
          <p:cNvSpPr txBox="1">
            <a:spLocks noGrp="1"/>
          </p:cNvSpPr>
          <p:nvPr>
            <p:ph type="subTitle" sz="quarter" idx="1"/>
          </p:nvPr>
        </p:nvSpPr>
        <p:spPr>
          <a:xfrm>
            <a:off x="5740682" y="3216798"/>
            <a:ext cx="13792201" cy="2834377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100"/>
              </a:spcBef>
              <a:tabLst/>
              <a:defRPr sz="4800" b="1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Опыт внедрения 1С:Университет в рамках Приемной кампании 2021 года</a:t>
            </a:r>
          </a:p>
        </p:txBody>
      </p:sp>
      <p:pic>
        <p:nvPicPr>
          <p:cNvPr id="9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8825" y="12431697"/>
            <a:ext cx="4978400" cy="113347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4999990" y="536576"/>
            <a:ext cx="16244570" cy="1309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ctr">
              <a:defRPr sz="4000" b="1">
                <a:solidFill>
                  <a:srgbClr val="DC7402"/>
                </a:solidFill>
              </a:defRPr>
            </a:lvl1pPr>
          </a:lstStyle>
          <a:p>
            <a:r>
              <a:t>Санкт-Петербургский государственный университет телекоммуникаций им. проф. М.А. Бонч-Бруевича</a:t>
            </a:r>
          </a:p>
        </p:txBody>
      </p:sp>
      <p:sp>
        <p:nvSpPr>
          <p:cNvPr id="98" name="TextBox 2"/>
          <p:cNvSpPr txBox="1"/>
          <p:nvPr/>
        </p:nvSpPr>
        <p:spPr>
          <a:xfrm>
            <a:off x="12636782" y="6421863"/>
            <a:ext cx="10216258" cy="200054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lnSpc>
                <a:spcPct val="150000"/>
              </a:lnSpc>
              <a:defRPr sz="3000">
                <a:latin typeface="+mj-lt"/>
                <a:ea typeface="+mj-ea"/>
                <a:cs typeface="+mj-cs"/>
                <a:sym typeface="Helvetica"/>
              </a:defRPr>
            </a:pPr>
            <a:r>
              <a:rPr lang="ru-RU" dirty="0"/>
              <a:t>Отдел развития и внедрения информационных систем</a:t>
            </a:r>
            <a:br>
              <a:rPr lang="ru-RU" dirty="0"/>
            </a:br>
            <a:r>
              <a:rPr lang="ru-RU" dirty="0"/>
              <a:t>Костенко Александра Сергеевна</a:t>
            </a:r>
            <a:endParaRPr dirty="0"/>
          </a:p>
          <a:p>
            <a:pPr>
              <a:defRPr sz="2800">
                <a:solidFill>
                  <a:srgbClr val="262626"/>
                </a:solidFill>
              </a:defRPr>
            </a:pPr>
            <a:r>
              <a:rPr dirty="0"/>
              <a:t>  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93" y="268253"/>
            <a:ext cx="19175014" cy="13179494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91517" y="1293067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04" name="Презентация СПбГУТ (1) (перетянутый).pdf" descr="Презентация СПбГУТ (1) (перетянутый).pdf"/>
          <p:cNvPicPr>
            <a:picLocks noChangeAspect="1"/>
          </p:cNvPicPr>
          <p:nvPr/>
        </p:nvPicPr>
        <p:blipFill>
          <a:blip r:embed="rId2"/>
          <a:srcRect l="11123" t="22057" r="11123"/>
          <a:stretch>
            <a:fillRect/>
          </a:stretch>
        </p:blipFill>
        <p:spPr>
          <a:xfrm>
            <a:off x="16400" y="-11510"/>
            <a:ext cx="24365512" cy="1373912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АИС «Кибейя»"/>
          <p:cNvSpPr txBox="1">
            <a:spLocks noGrp="1"/>
          </p:cNvSpPr>
          <p:nvPr>
            <p:ph type="body" sz="quarter" idx="4294967295"/>
          </p:nvPr>
        </p:nvSpPr>
        <p:spPr>
          <a:xfrm>
            <a:off x="6025858" y="10884455"/>
            <a:ext cx="4854198" cy="1535145"/>
          </a:xfrm>
          <a:prstGeom prst="rect">
            <a:avLst/>
          </a:prstGeom>
          <a:solidFill>
            <a:srgbClr val="F8CBAD"/>
          </a:solidFill>
          <a:ln w="19050">
            <a:solidFill>
              <a:srgbClr val="F3953D"/>
            </a:solidFill>
            <a:round/>
          </a:ln>
        </p:spPr>
        <p:txBody>
          <a:bodyPr anchor="ctr">
            <a:noAutofit/>
          </a:bodyPr>
          <a:lstStyle>
            <a:lvl1pPr marL="0" indent="0" algn="ctr">
              <a:buClrTx/>
              <a:buSzTx/>
              <a:buNone/>
              <a:defRPr b="1"/>
            </a:lvl1pPr>
          </a:lstStyle>
          <a:p>
            <a:r>
              <a:t>АИС «Кибейя»</a:t>
            </a:r>
          </a:p>
        </p:txBody>
      </p:sp>
      <p:sp>
        <p:nvSpPr>
          <p:cNvPr id="106" name="Прямоугольник"/>
          <p:cNvSpPr/>
          <p:nvPr/>
        </p:nvSpPr>
        <p:spPr>
          <a:xfrm>
            <a:off x="4932029" y="12431861"/>
            <a:ext cx="618490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107" name="Шина данных"/>
          <p:cNvSpPr txBox="1"/>
          <p:nvPr/>
        </p:nvSpPr>
        <p:spPr>
          <a:xfrm>
            <a:off x="9157737" y="5963427"/>
            <a:ext cx="6599120" cy="1535146"/>
          </a:xfrm>
          <a:prstGeom prst="rect">
            <a:avLst/>
          </a:prstGeom>
          <a:solidFill>
            <a:srgbClr val="F8CBAD"/>
          </a:solidFill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spcBef>
                <a:spcPts val="1000"/>
              </a:spcBef>
              <a:tabLst>
                <a:tab pos="355600" algn="l"/>
              </a:tabLst>
              <a:defRPr sz="4400" b="1"/>
            </a:lvl1pPr>
          </a:lstStyle>
          <a:p>
            <a:r>
              <a:t>Шина данных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Личный кабинет абитуриента от компании 1С"/>
          <p:cNvSpPr txBox="1">
            <a:spLocks noGrp="1"/>
          </p:cNvSpPr>
          <p:nvPr>
            <p:ph type="title"/>
          </p:nvPr>
        </p:nvSpPr>
        <p:spPr>
          <a:xfrm>
            <a:off x="3094892" y="1010981"/>
            <a:ext cx="19079307" cy="24280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buClr>
                <a:srgbClr val="DD7E0E"/>
              </a:buClr>
              <a:buFont typeface="Wingdings"/>
              <a:defRPr sz="6500"/>
            </a:lvl1pPr>
          </a:lstStyle>
          <a:p>
            <a:r>
              <a:rPr lang="ru-RU" sz="4900" dirty="0"/>
              <a:t>Недостатки личного кабинета абитуриента от компании 1С</a:t>
            </a:r>
            <a:endParaRPr sz="4900" dirty="0"/>
          </a:p>
        </p:txBody>
      </p:sp>
      <p:sp>
        <p:nvSpPr>
          <p:cNvPr id="110" name="Личный кабинет абитуриента 1С не устроил, так как существующий в вузе имеет больший функционал, в том числе:…"/>
          <p:cNvSpPr txBox="1">
            <a:spLocks noGrp="1"/>
          </p:cNvSpPr>
          <p:nvPr>
            <p:ph type="body" idx="1"/>
          </p:nvPr>
        </p:nvSpPr>
        <p:spPr>
          <a:xfrm>
            <a:off x="2538449" y="3439031"/>
            <a:ext cx="20192192" cy="78471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Отсутствие проведения дистанционных вступительных испытаний;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Отсутствие проведения дистанционного заселения в общежития;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Отсутствие возможности автоматического создания личного кабинета студента после зачисления. 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Pct val="100000"/>
              <a:buAutoNum type="arabicPeriod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buNone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Как следствие: 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Использование старого личного кабинета абитуриента;</a:t>
            </a:r>
          </a:p>
          <a:p>
            <a:pPr marL="1352550" indent="-644525" algn="just" defTabSz="2286000">
              <a:lnSpc>
                <a:spcPct val="125000"/>
              </a:lnSpc>
              <a:spcBef>
                <a:spcPts val="0"/>
              </a:spcBef>
              <a:buClrTx/>
              <a:buSzTx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Разработка собственной подсистемы модератора.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рудности при интеграции"/>
          <p:cNvSpPr txBox="1">
            <a:spLocks noGrp="1"/>
          </p:cNvSpPr>
          <p:nvPr>
            <p:ph type="title"/>
          </p:nvPr>
        </p:nvSpPr>
        <p:spPr>
          <a:xfrm>
            <a:off x="3962400" y="1617785"/>
            <a:ext cx="16916400" cy="13012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7300"/>
            </a:lvl1pPr>
          </a:lstStyle>
          <a:p>
            <a:r>
              <a:rPr lang="ru-RU" sz="4900" dirty="0"/>
              <a:t>Проблемы при реализации</a:t>
            </a:r>
            <a:endParaRPr sz="4900" dirty="0"/>
          </a:p>
        </p:txBody>
      </p:sp>
      <p:sp>
        <p:nvSpPr>
          <p:cNvPr id="114" name="Инструкция пользователя написана недостаточно подробно, поэтому некоторые процессы кажутся неочевидным и трудно разобраться самостоятельно.…"/>
          <p:cNvSpPr txBox="1">
            <a:spLocks noGrp="1"/>
          </p:cNvSpPr>
          <p:nvPr>
            <p:ph type="body" sz="half" idx="1"/>
          </p:nvPr>
        </p:nvSpPr>
        <p:spPr>
          <a:xfrm>
            <a:off x="1790700" y="3314700"/>
            <a:ext cx="21278850" cy="899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19250" indent="-89535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952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Инструкция для настройки приемной кампании описана</a:t>
            </a:r>
            <a:r>
              <a:rPr sz="4500" dirty="0"/>
              <a:t> </a:t>
            </a:r>
            <a:r>
              <a:rPr lang="ru-RU" sz="4500" dirty="0"/>
              <a:t>недостаточно</a:t>
            </a:r>
            <a:r>
              <a:rPr sz="4500" dirty="0"/>
              <a:t> </a:t>
            </a:r>
            <a:r>
              <a:rPr lang="ru-RU" sz="4500" dirty="0"/>
              <a:t>полно</a:t>
            </a:r>
            <a:r>
              <a:rPr sz="4500" dirty="0"/>
              <a:t>, </a:t>
            </a:r>
            <a:r>
              <a:rPr lang="ru-RU" sz="4500" dirty="0"/>
              <a:t>процессы кажутся неочевидным, при настройке сложно разобраться самостоятельно;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Отсутствие возможности гибкой настройки пользовательских ролей (прав);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Необходимость синхронизации 1С:Университет и АИС «</a:t>
            </a:r>
            <a:r>
              <a:rPr lang="ru-RU" sz="4500" dirty="0" err="1"/>
              <a:t>Кибейя</a:t>
            </a:r>
            <a:r>
              <a:rPr lang="ru-RU" sz="4500" dirty="0"/>
              <a:t>» для корректного отображения данных в обеих системах, а также  Личном кабинете абитуриента;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4500" dirty="0"/>
              <a:t>Организация работы пользователей.</a:t>
            </a:r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sz="4500" dirty="0"/>
          </a:p>
          <a:p>
            <a:pPr marL="1428750" indent="-800100" algn="just">
              <a:lnSpc>
                <a:spcPct val="120000"/>
              </a:lnSpc>
              <a:buClrTx/>
              <a:buSzPct val="100000"/>
              <a:buFont typeface="Wingdings" panose="05000000000000000000" pitchFamily="2" charset="2"/>
              <a:buChar char="§"/>
              <a:tabLst>
                <a:tab pos="895350" algn="l"/>
              </a:tabLst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4500" dirty="0"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Суперсервис…"/>
          <p:cNvSpPr txBox="1">
            <a:spLocks noGrp="1"/>
          </p:cNvSpPr>
          <p:nvPr>
            <p:ph type="title"/>
          </p:nvPr>
        </p:nvSpPr>
        <p:spPr>
          <a:xfrm>
            <a:off x="3733800" y="818308"/>
            <a:ext cx="16916400" cy="1774825"/>
          </a:xfrm>
          <a:prstGeom prst="rect">
            <a:avLst/>
          </a:prstGeom>
          <a:effectLst/>
        </p:spPr>
        <p:txBody>
          <a:bodyPr>
            <a:normAutofit fontScale="90000"/>
          </a:bodyPr>
          <a:lstStyle/>
          <a:p>
            <a:pPr defTabSz="1773936">
              <a:defRPr sz="5432"/>
            </a:pPr>
            <a:r>
              <a:rPr lang="ru-RU" dirty="0"/>
              <a:t>Недостатки при работе с суперсервисом </a:t>
            </a:r>
            <a:br>
              <a:rPr lang="ru-RU" dirty="0"/>
            </a:br>
            <a:r>
              <a:rPr lang="ru-RU" dirty="0"/>
              <a:t>«Поступление в вуз онлайн»</a:t>
            </a:r>
          </a:p>
        </p:txBody>
      </p:sp>
      <p:sp>
        <p:nvSpPr>
          <p:cNvPr id="118" name="Необходимость обработки каждого заявления абитуриента с уже подтвержденными суперсервисом данными;…"/>
          <p:cNvSpPr txBox="1">
            <a:spLocks noGrp="1"/>
          </p:cNvSpPr>
          <p:nvPr>
            <p:ph type="body" sz="half" idx="1"/>
          </p:nvPr>
        </p:nvSpPr>
        <p:spPr>
          <a:xfrm>
            <a:off x="1712259" y="4183177"/>
            <a:ext cx="9908241" cy="583712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Необходимость обработки каждого заявления абитуриента </a:t>
            </a:r>
            <a:r>
              <a:rPr sz="3700" dirty="0"/>
              <a:t>с </a:t>
            </a:r>
            <a:r>
              <a:rPr lang="ru-RU" sz="3700" dirty="0"/>
              <a:t>ранее подтвержденными данными на стороне суперсервиса</a:t>
            </a:r>
            <a:r>
              <a:rPr sz="3700" dirty="0"/>
              <a:t>;</a:t>
            </a:r>
          </a:p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Для загрузки файлов абитуриентов необходимо запросить их через заявление и прикрепить соответственно;</a:t>
            </a:r>
          </a:p>
          <a:p>
            <a:pPr algn="just">
              <a:buClrTx/>
              <a:buSzPct val="100000"/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Файлы абитуриентов дублировались: зашифрованный вид, расшифрованный, дублированный расшифрованный.</a:t>
            </a:r>
          </a:p>
        </p:txBody>
      </p:sp>
      <p:sp>
        <p:nvSpPr>
          <p:cNvPr id="1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7819" y="1300176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0" name="Полное изменение API по сравнению с первым этапом пилотного тестирования 2020 года, что сделало невозможным использование наработок прошлого года;…"/>
          <p:cNvSpPr txBox="1"/>
          <p:nvPr/>
        </p:nvSpPr>
        <p:spPr>
          <a:xfrm>
            <a:off x="12858749" y="4183176"/>
            <a:ext cx="9963151" cy="71692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Внесение существенных изменений в спецификацию, что сделало невозможным использование наработок прошлого года; 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Отсутствие возможности отклонения индивидуального достижения абитуриента через API;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Процесс разработки суперсервиса затянулся до начала июня, а его доработка производилась до конца основного этапа Приёмной кампании;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ru-RU"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</p:txBody>
      </p:sp>
      <p:sp>
        <p:nvSpPr>
          <p:cNvPr id="121" name="На стороне 1С:Университет"/>
          <p:cNvSpPr txBox="1"/>
          <p:nvPr/>
        </p:nvSpPr>
        <p:spPr>
          <a:xfrm>
            <a:off x="1712259" y="2672863"/>
            <a:ext cx="10117791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lang="ru-RU" sz="4500" dirty="0"/>
              <a:t>На стороне </a:t>
            </a:r>
            <a:r>
              <a:rPr sz="4500" dirty="0"/>
              <a:t>1С:Университет</a:t>
            </a:r>
          </a:p>
        </p:txBody>
      </p:sp>
      <p:sp>
        <p:nvSpPr>
          <p:cNvPr id="122" name="На стороне суперсервиса"/>
          <p:cNvSpPr txBox="1"/>
          <p:nvPr/>
        </p:nvSpPr>
        <p:spPr>
          <a:xfrm>
            <a:off x="12439650" y="2672863"/>
            <a:ext cx="10382250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lang="ru-RU" sz="4500" dirty="0"/>
              <a:t>На стороне суперсервиса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84779" y="10676535"/>
            <a:ext cx="2141444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286000">
              <a:lnSpc>
                <a:spcPct val="125000"/>
              </a:lnSpc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2800" dirty="0"/>
              <a:t>Как следствие, вынужденная экстренная </a:t>
            </a:r>
            <a:r>
              <a:rPr lang="ru-RU" sz="2800" dirty="0">
                <a:sym typeface="Times New Roman"/>
              </a:rPr>
              <a:t>доработка процесса формирования заявлений абитуриентов из суперсервиса – кнопка автоматического запроса файлов всех заявлений в очереди пакетов и кнопка автоматического формирования заявлений, содержащихся в очереди и имеющих прикрепленные документы.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ФИС ГИА и Приёма"/>
          <p:cNvSpPr txBox="1">
            <a:spLocks noGrp="1"/>
          </p:cNvSpPr>
          <p:nvPr>
            <p:ph type="title"/>
          </p:nvPr>
        </p:nvSpPr>
        <p:spPr>
          <a:xfrm>
            <a:off x="3733800" y="1112172"/>
            <a:ext cx="16916400" cy="17748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ru-RU" sz="4900" dirty="0"/>
              <a:t>Недостатки при работе с </a:t>
            </a:r>
            <a:r>
              <a:rPr sz="4900" dirty="0"/>
              <a:t>ФИС ГИА и </a:t>
            </a:r>
            <a:r>
              <a:rPr lang="ru-RU" sz="4900" dirty="0"/>
              <a:t>Приёма</a:t>
            </a:r>
          </a:p>
        </p:txBody>
      </p:sp>
      <p:sp>
        <p:nvSpPr>
          <p:cNvPr id="129" name="Долгий процесс формирования пакетов;…"/>
          <p:cNvSpPr txBox="1">
            <a:spLocks noGrp="1"/>
          </p:cNvSpPr>
          <p:nvPr>
            <p:ph type="body" sz="half" idx="1"/>
          </p:nvPr>
        </p:nvSpPr>
        <p:spPr>
          <a:xfrm>
            <a:off x="1787879" y="5543417"/>
            <a:ext cx="9560402" cy="65469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457200" algn="just">
              <a:buClrTx/>
              <a:buSzPct val="100000"/>
              <a:buFont typeface="Wingdings" panose="05000000000000000000" pitchFamily="2" charset="2"/>
              <a:buChar char="§"/>
              <a:tabLst>
                <a:tab pos="7239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Длительный процесс формирования пакетов;</a:t>
            </a:r>
          </a:p>
          <a:p>
            <a:pPr marL="533400" indent="457200" algn="just">
              <a:buClrTx/>
              <a:buSzPct val="100000"/>
              <a:buFont typeface="Wingdings" panose="05000000000000000000" pitchFamily="2" charset="2"/>
              <a:buChar char="§"/>
              <a:tabLst>
                <a:tab pos="723900" algn="l"/>
              </a:tabLst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Выгрузка данных предполагает передачу всех добавленных документов абитуриента без возможности исключения определенных видов.</a:t>
            </a:r>
          </a:p>
        </p:txBody>
      </p:sp>
      <p:sp>
        <p:nvSpPr>
          <p:cNvPr id="1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67819" y="13001768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31" name="Долгое ожидание ответа на отправленный пакет данных;…"/>
          <p:cNvSpPr txBox="1"/>
          <p:nvPr/>
        </p:nvSpPr>
        <p:spPr>
          <a:xfrm>
            <a:off x="12677849" y="5543417"/>
            <a:ext cx="9560402" cy="568338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Длительное ожидание ответа на </a:t>
            </a:r>
            <a:r>
              <a:rPr lang="ru-RU" sz="3700" dirty="0"/>
              <a:t>отправленный пакет;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Отсутствие оперативного реагирования технической поддержки;</a:t>
            </a:r>
          </a:p>
          <a:p>
            <a:pPr marL="571500" indent="-571500" algn="just">
              <a:spcBef>
                <a:spcPts val="900"/>
              </a:spcBef>
              <a:buSzPct val="100000"/>
              <a:buFont typeface="Wingdings" panose="05000000000000000000" pitchFamily="2" charset="2"/>
              <a:buChar char="§"/>
              <a:tabLst>
                <a:tab pos="355600" algn="l"/>
              </a:tabLst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sz="3700" dirty="0"/>
              <a:t>Неудобный функционал показа ошибок, который выдаёт отчет отдельно по каждому пакету показывая только UID заявления абитуриента.</a:t>
            </a:r>
          </a:p>
        </p:txBody>
      </p:sp>
      <p:sp>
        <p:nvSpPr>
          <p:cNvPr id="132" name="На стороне 1С:Университет"/>
          <p:cNvSpPr txBox="1"/>
          <p:nvPr/>
        </p:nvSpPr>
        <p:spPr>
          <a:xfrm>
            <a:off x="1145239" y="3180862"/>
            <a:ext cx="10845682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5600" b="1"/>
            </a:lvl1pPr>
          </a:lstStyle>
          <a:p>
            <a:r>
              <a:rPr lang="ru-RU" sz="4500" dirty="0"/>
              <a:t>На стороне 1С:Университет</a:t>
            </a:r>
          </a:p>
        </p:txBody>
      </p:sp>
      <p:sp>
        <p:nvSpPr>
          <p:cNvPr id="133" name="На стороне ФИС ГИА и Приёма"/>
          <p:cNvSpPr txBox="1"/>
          <p:nvPr/>
        </p:nvSpPr>
        <p:spPr>
          <a:xfrm>
            <a:off x="11990921" y="3180862"/>
            <a:ext cx="10845682" cy="177482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 defTabSz="1773936">
              <a:defRPr sz="5432" b="1"/>
            </a:lvl1pPr>
          </a:lstStyle>
          <a:p>
            <a:r>
              <a:rPr lang="ru-RU" sz="4500" dirty="0"/>
              <a:t>На стороне ФИС ГИА и Приёма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425" y="12978072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36" name="Выводы"/>
          <p:cNvSpPr txBox="1"/>
          <p:nvPr/>
        </p:nvSpPr>
        <p:spPr>
          <a:xfrm>
            <a:off x="3733800" y="1275509"/>
            <a:ext cx="16916400" cy="13069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algn="ctr">
              <a:defRPr sz="6600" b="1">
                <a:solidFill>
                  <a:srgbClr val="DD7E0E"/>
                </a:solidFill>
              </a:defRPr>
            </a:lvl1pPr>
          </a:lstStyle>
          <a:p>
            <a:endParaRPr dirty="0"/>
          </a:p>
        </p:txBody>
      </p:sp>
      <p:sp>
        <p:nvSpPr>
          <p:cNvPr id="137" name="Переходом на 1С:Университет удалось снизить нагрузку на АИС «Кибейя», обеспечив бесперебойную работу личных кабинетов абитуриентов даже в пиковые часы;…"/>
          <p:cNvSpPr txBox="1">
            <a:spLocks noGrp="1"/>
          </p:cNvSpPr>
          <p:nvPr>
            <p:ph type="body" idx="1"/>
          </p:nvPr>
        </p:nvSpPr>
        <p:spPr>
          <a:xfrm>
            <a:off x="2152650" y="3419475"/>
            <a:ext cx="21088350" cy="6877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возможности проведения дистанционных вступительных испытаний;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функционала заключения договоров об обучении;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нового личного кабинета.</a:t>
            </a:r>
          </a:p>
          <a:p>
            <a:pPr algn="just">
              <a:buClrTx/>
              <a:buSzPct val="100000"/>
              <a:buFont typeface="Wingdings" panose="05000000000000000000" pitchFamily="2" charset="2"/>
              <a:buChar char="§"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ФИС ГИА и Приёма"/>
          <p:cNvSpPr txBox="1">
            <a:spLocks noGrp="1"/>
          </p:cNvSpPr>
          <p:nvPr>
            <p:ph type="title"/>
          </p:nvPr>
        </p:nvSpPr>
        <p:spPr>
          <a:xfrm>
            <a:off x="4238625" y="1275508"/>
            <a:ext cx="16916400" cy="130693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6600"/>
            </a:lvl1pPr>
          </a:lstStyle>
          <a:p>
            <a:r>
              <a:rPr lang="ru-RU" sz="4900" dirty="0"/>
              <a:t>Планы на 2022 год</a:t>
            </a:r>
            <a:endParaRPr sz="49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Текст 5"/>
          <p:cNvSpPr txBox="1"/>
          <p:nvPr/>
        </p:nvSpPr>
        <p:spPr>
          <a:xfrm>
            <a:off x="2345034" y="3785783"/>
            <a:ext cx="19693932" cy="546579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>
              <a:defRPr sz="44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914400">
              <a:lnSpc>
                <a:spcPts val="88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Инженер отдела развития и внедрения информационных систем </a:t>
            </a:r>
            <a:r>
              <a:rPr dirty="0" err="1"/>
              <a:t>СПбГУТ</a:t>
            </a:r>
            <a:endParaRPr dirty="0"/>
          </a:p>
          <a:p>
            <a:pPr defTabSz="914400"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ru-RU" dirty="0"/>
              <a:t>Костенко Александра Сергеевна</a:t>
            </a:r>
            <a:endParaRPr dirty="0"/>
          </a:p>
          <a:p>
            <a:pPr>
              <a:defRPr sz="4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   </a:t>
            </a:r>
            <a:br>
              <a:rPr dirty="0"/>
            </a:br>
            <a:r>
              <a:rPr dirty="0" err="1"/>
              <a:t>пр</a:t>
            </a:r>
            <a:r>
              <a:rPr dirty="0"/>
              <a:t>. </a:t>
            </a:r>
            <a:r>
              <a:rPr dirty="0" err="1"/>
              <a:t>Большевиков</a:t>
            </a:r>
            <a:r>
              <a:rPr dirty="0"/>
              <a:t> 22, к.1, </a:t>
            </a:r>
            <a:r>
              <a:rPr dirty="0" err="1"/>
              <a:t>каб</a:t>
            </a:r>
            <a:r>
              <a:rPr dirty="0"/>
              <a:t>. </a:t>
            </a:r>
            <a:r>
              <a:rPr lang="ru-RU" dirty="0"/>
              <a:t>506</a:t>
            </a:r>
            <a:br>
              <a:rPr dirty="0"/>
            </a:br>
            <a:r>
              <a:rPr dirty="0" err="1"/>
              <a:t>моб</a:t>
            </a:r>
            <a:r>
              <a:rPr dirty="0"/>
              <a:t>. </a:t>
            </a:r>
            <a:r>
              <a:rPr dirty="0" err="1"/>
              <a:t>тел</a:t>
            </a:r>
            <a:r>
              <a:rPr dirty="0"/>
              <a:t>.: 8 (</a:t>
            </a:r>
            <a:r>
              <a:rPr lang="ru-RU" dirty="0"/>
              <a:t>910</a:t>
            </a:r>
            <a:r>
              <a:rPr dirty="0"/>
              <a:t>) </a:t>
            </a:r>
            <a:r>
              <a:rPr lang="ru-RU" dirty="0"/>
              <a:t>822-25-51</a:t>
            </a:r>
            <a:endParaRPr dirty="0"/>
          </a:p>
          <a:p>
            <a:pPr>
              <a:lnSpc>
                <a:spcPct val="125000"/>
              </a:lnSpc>
              <a:defRPr sz="4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E-mail: </a:t>
            </a:r>
            <a:r>
              <a:rPr lang="en" dirty="0" err="1"/>
              <a:t>kostenko.as@spbgut.ru</a:t>
            </a:r>
            <a:endParaRPr dirty="0"/>
          </a:p>
        </p:txBody>
      </p:sp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520884" y="13025466"/>
            <a:ext cx="478107" cy="46667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1" name="Контакты"/>
          <p:cNvSpPr txBox="1">
            <a:spLocks noGrp="1"/>
          </p:cNvSpPr>
          <p:nvPr>
            <p:ph type="title"/>
          </p:nvPr>
        </p:nvSpPr>
        <p:spPr>
          <a:xfrm>
            <a:off x="3733800" y="1945998"/>
            <a:ext cx="16916400" cy="1889125"/>
          </a:xfrm>
          <a:prstGeom prst="rect">
            <a:avLst/>
          </a:prstGeom>
          <a:effectLst/>
        </p:spPr>
        <p:txBody>
          <a:bodyPr/>
          <a:lstStyle>
            <a:lvl1pPr>
              <a:defRPr sz="6600">
                <a:solidFill>
                  <a:srgbClr val="DC740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Контакты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425</Words>
  <Application>Microsoft Macintosh PowerPoint</Application>
  <PresentationFormat>Произвольный</PresentationFormat>
  <Paragraphs>62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Недостатки личного кабинета абитуриента от компании 1С</vt:lpstr>
      <vt:lpstr>Проблемы при реализации</vt:lpstr>
      <vt:lpstr>Недостатки при работе с суперсервисом  «Поступление в вуз онлайн»</vt:lpstr>
      <vt:lpstr>Недостатки при работе с ФИС ГИА и Приёма</vt:lpstr>
      <vt:lpstr>Планы на 2022 год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Костенко Александра Сергеевна</cp:lastModifiedBy>
  <cp:revision>13</cp:revision>
  <dcterms:modified xsi:type="dcterms:W3CDTF">2022-03-23T07:02:09Z</dcterms:modified>
</cp:coreProperties>
</file>