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FF4121"/>
    <a:srgbClr val="008000"/>
    <a:srgbClr val="006800"/>
    <a:srgbClr val="00FF00"/>
    <a:srgbClr val="FF0000"/>
    <a:srgbClr val="E9FDA1"/>
    <a:srgbClr val="C41F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5046552-1BC9-47D9-9FCB-13A4DE99D1D5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1482314-F415-4722-9364-BCCD34AF1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8CE03C-8460-40A0-A5E1-A7A7761346D4}" type="slidenum">
              <a:rPr lang="ru-RU" altLang="ru-RU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3DDFD-A39E-4381-A693-8F15FDD63CEE}" type="slidenum">
              <a:rPr lang="ru-RU" altLang="ru-RU"/>
              <a:pPr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8CA154-2752-48D1-A27C-7252BE18B4DE}" type="slidenum">
              <a:rPr lang="ru-RU" altLang="ru-RU"/>
              <a:pPr/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115D4-99EA-4D80-AD91-B14E2C022F94}" type="slidenum">
              <a:rPr lang="ru-RU" altLang="ru-RU"/>
              <a:pPr/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3D677F-4CAE-4483-9297-A19BBA918309}" type="slidenum">
              <a:rPr lang="ru-RU" altLang="ru-RU"/>
              <a:pPr/>
              <a:t>32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BC02AF-3AF1-4526-BF23-E55156F1B0E9}" type="slidenum">
              <a:rPr lang="ru-RU" altLang="ru-RU"/>
              <a:pPr/>
              <a:t>33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BD317-6D5C-46E7-B47C-853D4E9A9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89710-BF8E-40B0-AFA1-47E2A8C71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C0A8-4310-4A89-94D4-518D98637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38AC-A931-4482-A83F-0424B3AA2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6886B-2752-42CB-87CE-8D2656D86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C3A4-576A-4F7D-B6A9-706742A8D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99EF-51F2-437E-98C1-4A4C65B04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76A0-BD86-4AE6-9E77-385733679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C890-A817-427E-84B7-69762C048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7E0E5-E83B-4213-8E25-87257B53D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D30A-97B4-4B15-9D37-ACCB1CFE9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FE6A97-55A1-446A-891D-44A2FBF2F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 descr="Джинсовая ткань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1267" name="Text Box 5" descr="Пергамент"/>
          <p:cNvSpPr txBox="1">
            <a:spLocks noChangeArrowheads="1"/>
          </p:cNvSpPr>
          <p:nvPr/>
        </p:nvSpPr>
        <p:spPr bwMode="auto">
          <a:xfrm>
            <a:off x="374650" y="1944688"/>
            <a:ext cx="3846513" cy="3022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Аналоговый ТВ сигнал характеризуется </a:t>
            </a:r>
            <a:r>
              <a:rPr lang="ru-RU" altLang="ru-RU" sz="2400" b="1" u="sng">
                <a:latin typeface="Times New Roman" pitchFamily="18" charset="0"/>
              </a:rPr>
              <a:t>непрерывным </a:t>
            </a:r>
            <a:r>
              <a:rPr lang="ru-RU" altLang="ru-RU" sz="2400">
                <a:latin typeface="Times New Roman" pitchFamily="18" charset="0"/>
              </a:rPr>
              <a:t>изменением своего размаха в соответствии с распределением яркости и цветности по пути развертки изображения.</a:t>
            </a:r>
          </a:p>
        </p:txBody>
      </p:sp>
      <p:sp>
        <p:nvSpPr>
          <p:cNvPr id="96262" name="Text Box 6" descr="Пергамент"/>
          <p:cNvSpPr txBox="1">
            <a:spLocks noChangeArrowheads="1"/>
          </p:cNvSpPr>
          <p:nvPr/>
        </p:nvSpPr>
        <p:spPr bwMode="auto">
          <a:xfrm>
            <a:off x="4854575" y="1978025"/>
            <a:ext cx="3965575" cy="3022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В цифровой форме это непрерывное изменение размаха заменяется </a:t>
            </a:r>
            <a:r>
              <a:rPr lang="ru-RU" altLang="ru-RU" sz="2400" b="1">
                <a:latin typeface="Times New Roman" pitchFamily="18" charset="0"/>
              </a:rPr>
              <a:t>последовательностью отдельных дискретных отсчетов</a:t>
            </a:r>
            <a:r>
              <a:rPr lang="ru-RU" altLang="ru-RU" sz="2400">
                <a:latin typeface="Times New Roman" pitchFamily="18" charset="0"/>
              </a:rPr>
              <a:t>, величина которых </a:t>
            </a:r>
            <a:r>
              <a:rPr lang="ru-RU" altLang="ru-RU" sz="2400" b="1">
                <a:latin typeface="Times New Roman" pitchFamily="18" charset="0"/>
              </a:rPr>
              <a:t>закодирована</a:t>
            </a:r>
            <a:r>
              <a:rPr lang="ru-RU" altLang="ru-RU" sz="2400">
                <a:latin typeface="Times New Roman" pitchFamily="18" charset="0"/>
              </a:rPr>
              <a:t> в той или иной цифровой форме.</a:t>
            </a:r>
          </a:p>
        </p:txBody>
      </p:sp>
      <p:sp>
        <p:nvSpPr>
          <p:cNvPr id="96263" name="Text Box 7" descr="Пергамент"/>
          <p:cNvSpPr txBox="1">
            <a:spLocks noChangeArrowheads="1"/>
          </p:cNvSpPr>
          <p:nvPr/>
        </p:nvSpPr>
        <p:spPr bwMode="auto">
          <a:xfrm>
            <a:off x="320675" y="5260975"/>
            <a:ext cx="8461375" cy="1196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Цифровое телевидение – область, в которой операции обработки, консервации и передачи сигнала связаны с его преобразованием в цифровую форму</a:t>
            </a:r>
          </a:p>
        </p:txBody>
      </p:sp>
      <p:sp>
        <p:nvSpPr>
          <p:cNvPr id="2054" name="WordArt 4"/>
          <p:cNvSpPr>
            <a:spLocks noChangeArrowheads="1" noChangeShapeType="1" noTextEdit="1"/>
          </p:cNvSpPr>
          <p:nvPr/>
        </p:nvSpPr>
        <p:spPr bwMode="auto">
          <a:xfrm>
            <a:off x="2490788" y="935038"/>
            <a:ext cx="41878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Цифровое телевидение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96262" grpId="0" animBg="1"/>
      <p:bldP spid="962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Папирус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06400" y="2116138"/>
            <a:ext cx="8140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>
                <a:solidFill>
                  <a:srgbClr val="E12405"/>
                </a:solidFill>
                <a:latin typeface="Times New Roman" pitchFamily="18" charset="0"/>
              </a:rPr>
              <a:t>Кодирование: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представление значений квантованных дискретных</a:t>
            </a:r>
            <a:r>
              <a:rPr lang="en-US" altLang="ru-RU" sz="2400">
                <a:latin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</a:rPr>
              <a:t>отсчетов в натуральном двоичном коде</a:t>
            </a:r>
            <a:r>
              <a:rPr lang="en-US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49363" y="434975"/>
            <a:ext cx="6777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E12405"/>
                </a:solidFill>
                <a:latin typeface="Times New Roman" pitchFamily="18" charset="0"/>
              </a:rPr>
              <a:t>Оценка скорости цифрового потока</a:t>
            </a:r>
            <a:r>
              <a:rPr lang="en-US" altLang="ru-RU" sz="2400" b="1">
                <a:solidFill>
                  <a:srgbClr val="E12405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E12405"/>
                </a:solidFill>
                <a:latin typeface="Times New Roman" pitchFamily="18" charset="0"/>
              </a:rPr>
              <a:t>в тракте обработки сигнала и </a:t>
            </a:r>
            <a:r>
              <a:rPr lang="en-US" altLang="ru-RU" sz="2400" b="1">
                <a:solidFill>
                  <a:srgbClr val="E12405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E12405"/>
                </a:solidFill>
                <a:latin typeface="Times New Roman" pitchFamily="18" charset="0"/>
              </a:rPr>
              <a:t>канале связи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103313" y="1481138"/>
            <a:ext cx="7562850" cy="3471862"/>
            <a:chOff x="1103313" y="1481138"/>
            <a:chExt cx="7562850" cy="3471862"/>
          </a:xfrm>
        </p:grpSpPr>
        <p:graphicFrame>
          <p:nvGraphicFramePr>
            <p:cNvPr id="12295" name="Object 4"/>
            <p:cNvGraphicFramePr>
              <a:graphicFrameLocks noChangeAspect="1"/>
            </p:cNvGraphicFramePr>
            <p:nvPr/>
          </p:nvGraphicFramePr>
          <p:xfrm>
            <a:off x="3394075" y="1481138"/>
            <a:ext cx="1995488" cy="862012"/>
          </p:xfrm>
          <a:graphic>
            <a:graphicData uri="http://schemas.openxmlformats.org/presentationml/2006/ole">
              <p:oleObj spid="_x0000_s12295" name="Формула" r:id="rId3" imgW="558558" imgH="241195" progId="Equation.3">
                <p:embed/>
              </p:oleObj>
            </a:graphicData>
          </a:graphic>
        </p:graphicFrame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1103313" y="2206625"/>
              <a:ext cx="7562850" cy="274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b="1" i="1">
                  <a:latin typeface="Times New Roman" pitchFamily="18" charset="0"/>
                </a:rPr>
                <a:t>С</a:t>
              </a:r>
              <a:r>
                <a:rPr lang="ru-RU" altLang="ru-RU" sz="2800" i="1">
                  <a:latin typeface="Times New Roman" pitchFamily="18" charset="0"/>
                </a:rPr>
                <a:t> – число двоичных символов, передаваемых в единицу времени</a:t>
              </a:r>
            </a:p>
            <a:p>
              <a:pPr>
                <a:spcBef>
                  <a:spcPct val="50000"/>
                </a:spcBef>
              </a:pPr>
              <a:r>
                <a:rPr lang="en-US" altLang="ru-RU" sz="2800" b="1" i="1">
                  <a:latin typeface="Times New Roman" pitchFamily="18" charset="0"/>
                </a:rPr>
                <a:t>f</a:t>
              </a:r>
              <a:r>
                <a:rPr lang="ru-RU" altLang="ru-RU" sz="2800" b="1" baseline="-25000">
                  <a:latin typeface="Times New Roman" pitchFamily="18" charset="0"/>
                </a:rPr>
                <a:t>Д</a:t>
              </a:r>
              <a:r>
                <a:rPr lang="ru-RU" altLang="ru-RU" sz="2800" i="1">
                  <a:latin typeface="Times New Roman" pitchFamily="18" charset="0"/>
                </a:rPr>
                <a:t> – частота дискретизации</a:t>
              </a:r>
            </a:p>
            <a:p>
              <a:pPr>
                <a:spcBef>
                  <a:spcPct val="50000"/>
                </a:spcBef>
              </a:pPr>
              <a:r>
                <a:rPr lang="en-US" altLang="ru-RU" sz="3200" b="1" i="1">
                  <a:latin typeface="Times New Roman" pitchFamily="18" charset="0"/>
                </a:rPr>
                <a:t>k</a:t>
              </a:r>
              <a:r>
                <a:rPr lang="en-US" altLang="ru-RU" sz="2800" i="1">
                  <a:latin typeface="Times New Roman" pitchFamily="18" charset="0"/>
                </a:rPr>
                <a:t> – </a:t>
              </a:r>
              <a:r>
                <a:rPr lang="ru-RU" altLang="ru-RU" sz="2800" i="1">
                  <a:latin typeface="Times New Roman" pitchFamily="18" charset="0"/>
                </a:rPr>
                <a:t>число символов ( разрядов ) в одном дискретном отсчете</a:t>
              </a:r>
            </a:p>
          </p:txBody>
        </p:sp>
      </p:grp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786063" y="4960938"/>
          <a:ext cx="2528887" cy="811212"/>
        </p:xfrm>
        <a:graphic>
          <a:graphicData uri="http://schemas.openxmlformats.org/presentationml/2006/ole">
            <p:oleObj spid="_x0000_s12293" name="Формула" r:id="rId4" imgW="672808" imgH="215806" progId="Equation.3">
              <p:embed/>
            </p:oleObj>
          </a:graphicData>
        </a:graphic>
      </p:graphicFrame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1192213" y="5819775"/>
            <a:ext cx="5934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b="1" i="1">
                <a:latin typeface="Times New Roman" pitchFamily="18" charset="0"/>
              </a:rPr>
              <a:t>m</a:t>
            </a:r>
            <a:r>
              <a:rPr lang="en-US" altLang="ru-RU" sz="2800" i="1">
                <a:latin typeface="Times New Roman" pitchFamily="18" charset="0"/>
              </a:rPr>
              <a:t> – </a:t>
            </a:r>
            <a:r>
              <a:rPr lang="ru-RU" altLang="ru-RU" sz="2800" i="1">
                <a:latin typeface="Times New Roman" pitchFamily="18" charset="0"/>
              </a:rPr>
              <a:t>число уровней квантования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Букет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658938" y="987425"/>
            <a:ext cx="6327775" cy="633413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2F2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052513" y="1601788"/>
            <a:ext cx="7816850" cy="1903412"/>
            <a:chOff x="662" y="1009"/>
            <a:chExt cx="4924" cy="1199"/>
          </a:xfrm>
        </p:grpSpPr>
        <p:sp>
          <p:nvSpPr>
            <p:cNvPr id="13341" name="Line 5"/>
            <p:cNvSpPr>
              <a:spLocks noChangeShapeType="1"/>
            </p:cNvSpPr>
            <p:nvPr/>
          </p:nvSpPr>
          <p:spPr bwMode="auto">
            <a:xfrm>
              <a:off x="1015" y="1152"/>
              <a:ext cx="0" cy="9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Line 6"/>
            <p:cNvSpPr>
              <a:spLocks noChangeShapeType="1"/>
            </p:cNvSpPr>
            <p:nvPr/>
          </p:nvSpPr>
          <p:spPr bwMode="auto">
            <a:xfrm flipV="1">
              <a:off x="1015" y="2075"/>
              <a:ext cx="4206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Text Box 7"/>
            <p:cNvSpPr txBox="1">
              <a:spLocks noChangeArrowheads="1"/>
            </p:cNvSpPr>
            <p:nvPr/>
          </p:nvSpPr>
          <p:spPr bwMode="auto">
            <a:xfrm>
              <a:off x="5275" y="1920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i="1">
                  <a:latin typeface="Times New Roman" pitchFamily="18" charset="0"/>
                </a:rPr>
                <a:t>t</a:t>
              </a:r>
              <a:endParaRPr lang="ru-RU" altLang="ru-RU" sz="2400" i="1">
                <a:latin typeface="Times New Roman" pitchFamily="18" charset="0"/>
              </a:endParaRPr>
            </a:p>
          </p:txBody>
        </p:sp>
        <p:sp>
          <p:nvSpPr>
            <p:cNvPr id="13344" name="Line 8"/>
            <p:cNvSpPr>
              <a:spLocks noChangeShapeType="1"/>
            </p:cNvSpPr>
            <p:nvPr/>
          </p:nvSpPr>
          <p:spPr bwMode="auto">
            <a:xfrm flipV="1">
              <a:off x="1015" y="1189"/>
              <a:ext cx="3968" cy="8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Text Box 9"/>
            <p:cNvSpPr txBox="1">
              <a:spLocks noChangeArrowheads="1"/>
            </p:cNvSpPr>
            <p:nvPr/>
          </p:nvSpPr>
          <p:spPr bwMode="auto">
            <a:xfrm>
              <a:off x="662" y="1009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i="1">
                  <a:latin typeface="Times New Roman" pitchFamily="18" charset="0"/>
                </a:rPr>
                <a:t>u</a:t>
              </a:r>
              <a:r>
                <a:rPr lang="en-US" altLang="ru-RU" sz="2400" i="1" baseline="-25000">
                  <a:latin typeface="Times New Roman" pitchFamily="18" charset="0"/>
                </a:rPr>
                <a:t>c</a:t>
              </a:r>
              <a:endParaRPr lang="ru-RU" altLang="ru-RU" sz="2400" i="1">
                <a:latin typeface="Times New Roman" pitchFamily="18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71563" y="3305175"/>
            <a:ext cx="7816850" cy="1903413"/>
            <a:chOff x="674" y="2082"/>
            <a:chExt cx="4924" cy="1199"/>
          </a:xfrm>
        </p:grpSpPr>
        <p:sp>
          <p:nvSpPr>
            <p:cNvPr id="13326" name="Line 11"/>
            <p:cNvSpPr>
              <a:spLocks noChangeShapeType="1"/>
            </p:cNvSpPr>
            <p:nvPr/>
          </p:nvSpPr>
          <p:spPr bwMode="auto">
            <a:xfrm>
              <a:off x="1027" y="2225"/>
              <a:ext cx="0" cy="9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Line 12"/>
            <p:cNvSpPr>
              <a:spLocks noChangeShapeType="1"/>
            </p:cNvSpPr>
            <p:nvPr/>
          </p:nvSpPr>
          <p:spPr bwMode="auto">
            <a:xfrm flipV="1">
              <a:off x="1027" y="3148"/>
              <a:ext cx="4206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Text Box 13"/>
            <p:cNvSpPr txBox="1">
              <a:spLocks noChangeArrowheads="1"/>
            </p:cNvSpPr>
            <p:nvPr/>
          </p:nvSpPr>
          <p:spPr bwMode="auto">
            <a:xfrm>
              <a:off x="5287" y="2993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i="1">
                  <a:latin typeface="Times New Roman" pitchFamily="18" charset="0"/>
                </a:rPr>
                <a:t>t</a:t>
              </a:r>
              <a:endParaRPr lang="ru-RU" altLang="ru-RU" sz="2400" i="1">
                <a:latin typeface="Times New Roman" pitchFamily="18" charset="0"/>
              </a:endParaRPr>
            </a:p>
          </p:txBody>
        </p:sp>
        <p:sp>
          <p:nvSpPr>
            <p:cNvPr id="13329" name="Text Box 14"/>
            <p:cNvSpPr txBox="1">
              <a:spLocks noChangeArrowheads="1"/>
            </p:cNvSpPr>
            <p:nvPr/>
          </p:nvSpPr>
          <p:spPr bwMode="auto">
            <a:xfrm>
              <a:off x="674" y="2082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i="1">
                  <a:latin typeface="Times New Roman" pitchFamily="18" charset="0"/>
                </a:rPr>
                <a:t>u</a:t>
              </a:r>
              <a:r>
                <a:rPr lang="en-US" altLang="ru-RU" sz="2400" i="1" baseline="-25000">
                  <a:latin typeface="Times New Roman" pitchFamily="18" charset="0"/>
                </a:rPr>
                <a:t>c</a:t>
              </a:r>
              <a:endParaRPr lang="ru-RU" altLang="ru-RU" sz="2400" i="1">
                <a:latin typeface="Times New Roman" pitchFamily="18" charset="0"/>
              </a:endParaRPr>
            </a:p>
          </p:txBody>
        </p:sp>
        <p:grpSp>
          <p:nvGrpSpPr>
            <p:cNvPr id="13330" name="Group 15"/>
            <p:cNvGrpSpPr>
              <a:grpSpLocks/>
            </p:cNvGrpSpPr>
            <p:nvPr/>
          </p:nvGrpSpPr>
          <p:grpSpPr bwMode="auto">
            <a:xfrm>
              <a:off x="1847" y="2237"/>
              <a:ext cx="3189" cy="908"/>
              <a:chOff x="1847" y="2237"/>
              <a:chExt cx="3189" cy="908"/>
            </a:xfrm>
          </p:grpSpPr>
          <p:sp>
            <p:nvSpPr>
              <p:cNvPr id="13332" name="Line 16"/>
              <p:cNvSpPr>
                <a:spLocks noChangeShapeType="1"/>
              </p:cNvSpPr>
              <p:nvPr/>
            </p:nvSpPr>
            <p:spPr bwMode="auto">
              <a:xfrm flipV="1">
                <a:off x="1847" y="2935"/>
                <a:ext cx="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3" name="Line 17"/>
              <p:cNvSpPr>
                <a:spLocks noChangeShapeType="1"/>
              </p:cNvSpPr>
              <p:nvPr/>
            </p:nvSpPr>
            <p:spPr bwMode="auto">
              <a:xfrm>
                <a:off x="1847" y="2926"/>
                <a:ext cx="79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4" name="Line 18"/>
              <p:cNvSpPr>
                <a:spLocks noChangeShapeType="1"/>
              </p:cNvSpPr>
              <p:nvPr/>
            </p:nvSpPr>
            <p:spPr bwMode="auto">
              <a:xfrm flipV="1">
                <a:off x="2646" y="2710"/>
                <a:ext cx="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Line 19"/>
              <p:cNvSpPr>
                <a:spLocks noChangeShapeType="1"/>
              </p:cNvSpPr>
              <p:nvPr/>
            </p:nvSpPr>
            <p:spPr bwMode="auto">
              <a:xfrm>
                <a:off x="2655" y="2709"/>
                <a:ext cx="79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Line 20"/>
              <p:cNvSpPr>
                <a:spLocks noChangeShapeType="1"/>
              </p:cNvSpPr>
              <p:nvPr/>
            </p:nvSpPr>
            <p:spPr bwMode="auto">
              <a:xfrm>
                <a:off x="3462" y="2474"/>
                <a:ext cx="79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Line 21"/>
              <p:cNvSpPr>
                <a:spLocks noChangeShapeType="1"/>
              </p:cNvSpPr>
              <p:nvPr/>
            </p:nvSpPr>
            <p:spPr bwMode="auto">
              <a:xfrm>
                <a:off x="4241" y="2237"/>
                <a:ext cx="79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Line 22"/>
              <p:cNvSpPr>
                <a:spLocks noChangeShapeType="1"/>
              </p:cNvSpPr>
              <p:nvPr/>
            </p:nvSpPr>
            <p:spPr bwMode="auto">
              <a:xfrm flipV="1">
                <a:off x="3454" y="2484"/>
                <a:ext cx="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Line 23"/>
              <p:cNvSpPr>
                <a:spLocks noChangeShapeType="1"/>
              </p:cNvSpPr>
              <p:nvPr/>
            </p:nvSpPr>
            <p:spPr bwMode="auto">
              <a:xfrm flipV="1">
                <a:off x="4249" y="2247"/>
                <a:ext cx="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Line 24"/>
              <p:cNvSpPr>
                <a:spLocks noChangeShapeType="1"/>
              </p:cNvSpPr>
              <p:nvPr/>
            </p:nvSpPr>
            <p:spPr bwMode="auto">
              <a:xfrm>
                <a:off x="5019" y="2240"/>
                <a:ext cx="0" cy="90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31" name="Line 25"/>
            <p:cNvSpPr>
              <a:spLocks noChangeShapeType="1"/>
            </p:cNvSpPr>
            <p:nvPr/>
          </p:nvSpPr>
          <p:spPr bwMode="auto">
            <a:xfrm>
              <a:off x="1046" y="3158"/>
              <a:ext cx="79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94" name="Group 38"/>
          <p:cNvGrpSpPr>
            <a:grpSpLocks/>
          </p:cNvGrpSpPr>
          <p:nvPr/>
        </p:nvGrpSpPr>
        <p:grpSpPr bwMode="auto">
          <a:xfrm>
            <a:off x="1668463" y="5380038"/>
            <a:ext cx="6461125" cy="1038225"/>
            <a:chOff x="1051" y="3389"/>
            <a:chExt cx="4070" cy="654"/>
          </a:xfrm>
        </p:grpSpPr>
        <p:sp>
          <p:nvSpPr>
            <p:cNvPr id="13320" name="Rectangle 27"/>
            <p:cNvSpPr>
              <a:spLocks noChangeArrowheads="1"/>
            </p:cNvSpPr>
            <p:nvPr/>
          </p:nvSpPr>
          <p:spPr bwMode="auto">
            <a:xfrm>
              <a:off x="1055" y="3405"/>
              <a:ext cx="3986" cy="6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3321" name="Rectangle 28"/>
            <p:cNvSpPr>
              <a:spLocks noChangeArrowheads="1"/>
            </p:cNvSpPr>
            <p:nvPr/>
          </p:nvSpPr>
          <p:spPr bwMode="auto">
            <a:xfrm>
              <a:off x="1051" y="3401"/>
              <a:ext cx="823" cy="6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3322" name="Rectangle 29"/>
            <p:cNvSpPr>
              <a:spLocks noChangeArrowheads="1"/>
            </p:cNvSpPr>
            <p:nvPr/>
          </p:nvSpPr>
          <p:spPr bwMode="auto">
            <a:xfrm>
              <a:off x="1859" y="3395"/>
              <a:ext cx="823" cy="640"/>
            </a:xfrm>
            <a:prstGeom prst="rect">
              <a:avLst/>
            </a:prstGeom>
            <a:solidFill>
              <a:srgbClr val="8F17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3323" name="Rectangle 30"/>
            <p:cNvSpPr>
              <a:spLocks noChangeArrowheads="1"/>
            </p:cNvSpPr>
            <p:nvPr/>
          </p:nvSpPr>
          <p:spPr bwMode="auto">
            <a:xfrm>
              <a:off x="2658" y="3389"/>
              <a:ext cx="823" cy="649"/>
            </a:xfrm>
            <a:prstGeom prst="rect">
              <a:avLst/>
            </a:prstGeom>
            <a:solidFill>
              <a:srgbClr val="C41F0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3324" name="Rectangle 31"/>
            <p:cNvSpPr>
              <a:spLocks noChangeArrowheads="1"/>
            </p:cNvSpPr>
            <p:nvPr/>
          </p:nvSpPr>
          <p:spPr bwMode="auto">
            <a:xfrm>
              <a:off x="3478" y="3394"/>
              <a:ext cx="823" cy="649"/>
            </a:xfrm>
            <a:prstGeom prst="rect">
              <a:avLst/>
            </a:prstGeom>
            <a:solidFill>
              <a:srgbClr val="E1240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3325" name="Rectangle 32"/>
            <p:cNvSpPr>
              <a:spLocks noChangeArrowheads="1"/>
            </p:cNvSpPr>
            <p:nvPr/>
          </p:nvSpPr>
          <p:spPr bwMode="auto">
            <a:xfrm>
              <a:off x="4298" y="3393"/>
              <a:ext cx="823" cy="649"/>
            </a:xfrm>
            <a:prstGeom prst="rect">
              <a:avLst/>
            </a:prstGeom>
            <a:solidFill>
              <a:srgbClr val="FF41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</p:grpSp>
      <p:sp>
        <p:nvSpPr>
          <p:cNvPr id="13319" name="Text Box 33"/>
          <p:cNvSpPr txBox="1">
            <a:spLocks noChangeArrowheads="1"/>
          </p:cNvSpPr>
          <p:nvPr/>
        </p:nvSpPr>
        <p:spPr bwMode="auto">
          <a:xfrm>
            <a:off x="1625600" y="0"/>
            <a:ext cx="5676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Обоснование выбора числа уровней квантования</a:t>
            </a:r>
            <a:r>
              <a:rPr lang="en-US" altLang="ru-RU" sz="2400" b="1">
                <a:latin typeface="Times New Roman" pitchFamily="18" charset="0"/>
              </a:rPr>
              <a:t> </a:t>
            </a:r>
            <a:r>
              <a:rPr lang="ru-RU" altLang="ru-RU" sz="2400" b="1">
                <a:latin typeface="Times New Roman" pitchFamily="18" charset="0"/>
              </a:rPr>
              <a:t>ТВ сигнала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Папирус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0513" y="3595688"/>
            <a:ext cx="3905250" cy="3262312"/>
            <a:chOff x="269" y="2188"/>
            <a:chExt cx="2250" cy="2055"/>
          </a:xfrm>
        </p:grpSpPr>
        <p:pic>
          <p:nvPicPr>
            <p:cNvPr id="14346" name="Picture 4" descr="frankfurtertor 4 level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" y="2188"/>
              <a:ext cx="2250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Text Box 5"/>
            <p:cNvSpPr txBox="1">
              <a:spLocks noChangeArrowheads="1"/>
            </p:cNvSpPr>
            <p:nvPr/>
          </p:nvSpPr>
          <p:spPr bwMode="auto">
            <a:xfrm>
              <a:off x="495" y="3916"/>
              <a:ext cx="17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800" i="1">
                  <a:latin typeface="Times New Roman" pitchFamily="18" charset="0"/>
                </a:rPr>
                <a:t>           m = </a:t>
              </a:r>
              <a:r>
                <a:rPr lang="en-US" altLang="ru-RU" sz="2800">
                  <a:latin typeface="Times New Roman" pitchFamily="18" charset="0"/>
                </a:rPr>
                <a:t>4</a:t>
              </a:r>
              <a:endParaRPr lang="ru-RU" altLang="ru-RU" sz="2800">
                <a:latin typeface="Times New Roman" pitchFamily="18" charset="0"/>
              </a:endParaRPr>
            </a:p>
          </p:txBody>
        </p:sp>
      </p:grp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2209800" y="185738"/>
            <a:ext cx="4756150" cy="3092450"/>
            <a:chOff x="1547" y="0"/>
            <a:chExt cx="2631" cy="1948"/>
          </a:xfrm>
        </p:grpSpPr>
        <p:pic>
          <p:nvPicPr>
            <p:cNvPr id="14344" name="Picture 7" descr="frankfurterto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4" y="0"/>
              <a:ext cx="2249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1547" y="1621"/>
              <a:ext cx="26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800" i="1">
                  <a:latin typeface="Times New Roman" pitchFamily="18" charset="0"/>
                </a:rPr>
                <a:t>                m = </a:t>
              </a:r>
              <a:r>
                <a:rPr lang="en-US" altLang="ru-RU" sz="2800">
                  <a:latin typeface="Times New Roman" pitchFamily="18" charset="0"/>
                </a:rPr>
                <a:t>256</a:t>
              </a:r>
              <a:endParaRPr lang="ru-RU" altLang="ru-RU" sz="2800">
                <a:latin typeface="Times New Roman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857750" y="3619500"/>
            <a:ext cx="4037013" cy="3238500"/>
            <a:chOff x="3127" y="2184"/>
            <a:chExt cx="2250" cy="2040"/>
          </a:xfrm>
        </p:grpSpPr>
        <p:pic>
          <p:nvPicPr>
            <p:cNvPr id="14342" name="Picture 10" descr="frankfurtertor 2level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27" y="2184"/>
              <a:ext cx="2250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Text Box 11"/>
            <p:cNvSpPr txBox="1">
              <a:spLocks noChangeArrowheads="1"/>
            </p:cNvSpPr>
            <p:nvPr/>
          </p:nvSpPr>
          <p:spPr bwMode="auto">
            <a:xfrm>
              <a:off x="3350" y="3897"/>
              <a:ext cx="17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800" i="1">
                  <a:latin typeface="Times New Roman" pitchFamily="18" charset="0"/>
                </a:rPr>
                <a:t>           m = </a:t>
              </a:r>
              <a:r>
                <a:rPr lang="en-US" altLang="ru-RU" sz="2800">
                  <a:latin typeface="Times New Roman" pitchFamily="18" charset="0"/>
                </a:rPr>
                <a:t>2</a:t>
              </a:r>
              <a:endParaRPr lang="ru-RU" altLang="ru-RU" sz="28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49263" y="725488"/>
            <a:ext cx="8404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Линейные восьмиразрядная и десятиразрядная шкалы квантования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819150" y="2474913"/>
            <a:ext cx="3541713" cy="3103562"/>
            <a:chOff x="497" y="2080"/>
            <a:chExt cx="2231" cy="1955"/>
          </a:xfrm>
        </p:grpSpPr>
        <p:grpSp>
          <p:nvGrpSpPr>
            <p:cNvPr id="15385" name="Group 5"/>
            <p:cNvGrpSpPr>
              <a:grpSpLocks/>
            </p:cNvGrpSpPr>
            <p:nvPr/>
          </p:nvGrpSpPr>
          <p:grpSpPr bwMode="auto">
            <a:xfrm>
              <a:off x="497" y="2080"/>
              <a:ext cx="2231" cy="1595"/>
              <a:chOff x="415" y="2080"/>
              <a:chExt cx="2231" cy="1595"/>
            </a:xfrm>
          </p:grpSpPr>
          <p:sp>
            <p:nvSpPr>
              <p:cNvPr id="15387" name="Rectangle 6"/>
              <p:cNvSpPr>
                <a:spLocks noChangeArrowheads="1"/>
              </p:cNvSpPr>
              <p:nvPr/>
            </p:nvSpPr>
            <p:spPr bwMode="auto">
              <a:xfrm>
                <a:off x="722" y="2246"/>
                <a:ext cx="181" cy="126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388" name="Rectangle 7"/>
              <p:cNvSpPr>
                <a:spLocks noChangeArrowheads="1"/>
              </p:cNvSpPr>
              <p:nvPr/>
            </p:nvSpPr>
            <p:spPr bwMode="auto">
              <a:xfrm>
                <a:off x="1490" y="2246"/>
                <a:ext cx="181" cy="126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389" name="Rectangle 8"/>
              <p:cNvSpPr>
                <a:spLocks noChangeArrowheads="1"/>
              </p:cNvSpPr>
              <p:nvPr/>
            </p:nvSpPr>
            <p:spPr bwMode="auto">
              <a:xfrm>
                <a:off x="1490" y="2336"/>
                <a:ext cx="181" cy="1085"/>
              </a:xfrm>
              <a:prstGeom prst="rect">
                <a:avLst/>
              </a:prstGeom>
              <a:solidFill>
                <a:srgbClr val="33CC33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390" name="Line 9"/>
              <p:cNvSpPr>
                <a:spLocks noChangeShapeType="1"/>
              </p:cNvSpPr>
              <p:nvPr/>
            </p:nvSpPr>
            <p:spPr bwMode="auto">
              <a:xfrm flipV="1">
                <a:off x="903" y="3421"/>
                <a:ext cx="587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Line 10"/>
              <p:cNvSpPr>
                <a:spLocks noChangeShapeType="1"/>
              </p:cNvSpPr>
              <p:nvPr/>
            </p:nvSpPr>
            <p:spPr bwMode="auto">
              <a:xfrm>
                <a:off x="903" y="2246"/>
                <a:ext cx="587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Text Box 11"/>
              <p:cNvSpPr txBox="1">
                <a:spLocks noChangeArrowheads="1"/>
              </p:cNvSpPr>
              <p:nvPr/>
            </p:nvSpPr>
            <p:spPr bwMode="auto">
              <a:xfrm>
                <a:off x="1807" y="2760"/>
                <a:ext cx="839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altLang="ru-RU" sz="1600">
                    <a:latin typeface="Times New Roman" pitchFamily="18" charset="0"/>
                  </a:rPr>
                  <a:t>220 уровней</a:t>
                </a:r>
              </a:p>
            </p:txBody>
          </p:sp>
          <p:sp>
            <p:nvSpPr>
              <p:cNvPr id="15393" name="AutoShape 12"/>
              <p:cNvSpPr>
                <a:spLocks/>
              </p:cNvSpPr>
              <p:nvPr/>
            </p:nvSpPr>
            <p:spPr bwMode="auto">
              <a:xfrm>
                <a:off x="1716" y="2323"/>
                <a:ext cx="91" cy="1104"/>
              </a:xfrm>
              <a:prstGeom prst="rightBrace">
                <a:avLst>
                  <a:gd name="adj1" fmla="val 101099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394" name="Text Box 13"/>
              <p:cNvSpPr txBox="1">
                <a:spLocks noChangeArrowheads="1"/>
              </p:cNvSpPr>
              <p:nvPr/>
            </p:nvSpPr>
            <p:spPr bwMode="auto">
              <a:xfrm>
                <a:off x="415" y="2125"/>
                <a:ext cx="3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>
                    <a:latin typeface="Times New Roman" pitchFamily="18" charset="0"/>
                  </a:rPr>
                  <a:t>1</a:t>
                </a:r>
                <a:r>
                  <a:rPr lang="en-US" altLang="ru-RU">
                    <a:latin typeface="Times New Roman" pitchFamily="18" charset="0"/>
                  </a:rPr>
                  <a:t>,0</a:t>
                </a:r>
                <a:endParaRPr lang="ru-RU" altLang="ru-RU">
                  <a:latin typeface="Times New Roman" pitchFamily="18" charset="0"/>
                </a:endParaRPr>
              </a:p>
            </p:txBody>
          </p:sp>
          <p:sp>
            <p:nvSpPr>
              <p:cNvPr id="15395" name="Text Box 14"/>
              <p:cNvSpPr txBox="1">
                <a:spLocks noChangeArrowheads="1"/>
              </p:cNvSpPr>
              <p:nvPr/>
            </p:nvSpPr>
            <p:spPr bwMode="auto">
              <a:xfrm>
                <a:off x="457" y="3420"/>
                <a:ext cx="3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>
                    <a:latin typeface="Times New Roman" pitchFamily="18" charset="0"/>
                  </a:rPr>
                  <a:t>0</a:t>
                </a:r>
                <a:endParaRPr lang="ru-RU" altLang="ru-RU">
                  <a:latin typeface="Times New Roman" pitchFamily="18" charset="0"/>
                </a:endParaRPr>
              </a:p>
            </p:txBody>
          </p:sp>
          <p:sp>
            <p:nvSpPr>
              <p:cNvPr id="15396" name="Text Box 15"/>
              <p:cNvSpPr txBox="1">
                <a:spLocks noChangeArrowheads="1"/>
              </p:cNvSpPr>
              <p:nvPr/>
            </p:nvSpPr>
            <p:spPr bwMode="auto">
              <a:xfrm>
                <a:off x="1634" y="3444"/>
                <a:ext cx="3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>
                    <a:latin typeface="Times New Roman" pitchFamily="18" charset="0"/>
                  </a:rPr>
                  <a:t>0</a:t>
                </a:r>
                <a:endParaRPr lang="ru-RU" altLang="ru-RU">
                  <a:latin typeface="Times New Roman" pitchFamily="18" charset="0"/>
                </a:endParaRPr>
              </a:p>
            </p:txBody>
          </p:sp>
          <p:sp>
            <p:nvSpPr>
              <p:cNvPr id="15397" name="Text Box 16"/>
              <p:cNvSpPr txBox="1">
                <a:spLocks noChangeArrowheads="1"/>
              </p:cNvSpPr>
              <p:nvPr/>
            </p:nvSpPr>
            <p:spPr bwMode="auto">
              <a:xfrm>
                <a:off x="632" y="2762"/>
                <a:ext cx="3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i="1">
                    <a:solidFill>
                      <a:schemeClr val="bg1"/>
                    </a:solidFill>
                    <a:latin typeface="Times New Roman" pitchFamily="18" charset="0"/>
                  </a:rPr>
                  <a:t>E</a:t>
                </a:r>
                <a:r>
                  <a:rPr lang="en-US" altLang="ru-RU" i="1" baseline="-25000">
                    <a:solidFill>
                      <a:schemeClr val="bg1"/>
                    </a:solidFill>
                    <a:latin typeface="Times New Roman" pitchFamily="18" charset="0"/>
                  </a:rPr>
                  <a:t>Y</a:t>
                </a:r>
                <a:endParaRPr lang="ru-RU" altLang="ru-RU" i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8" name="Text Box 17"/>
              <p:cNvSpPr txBox="1">
                <a:spLocks noChangeArrowheads="1"/>
              </p:cNvSpPr>
              <p:nvPr/>
            </p:nvSpPr>
            <p:spPr bwMode="auto">
              <a:xfrm>
                <a:off x="1388" y="2749"/>
                <a:ext cx="3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i="1">
                    <a:solidFill>
                      <a:schemeClr val="bg1"/>
                    </a:solidFill>
                    <a:latin typeface="Times New Roman" pitchFamily="18" charset="0"/>
                  </a:rPr>
                  <a:t>Y</a:t>
                </a:r>
                <a:endParaRPr lang="ru-RU" altLang="ru-RU" i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9" name="Text Box 18"/>
              <p:cNvSpPr txBox="1">
                <a:spLocks noChangeArrowheads="1"/>
              </p:cNvSpPr>
              <p:nvPr/>
            </p:nvSpPr>
            <p:spPr bwMode="auto">
              <a:xfrm rot="539104">
                <a:off x="774" y="2080"/>
                <a:ext cx="9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ru-RU" sz="1400">
                    <a:latin typeface="Times New Roman" pitchFamily="18" charset="0"/>
                  </a:rPr>
                  <a:t>Уров. белого</a:t>
                </a:r>
              </a:p>
            </p:txBody>
          </p:sp>
          <p:sp>
            <p:nvSpPr>
              <p:cNvPr id="15400" name="Text Box 19"/>
              <p:cNvSpPr txBox="1">
                <a:spLocks noChangeArrowheads="1"/>
              </p:cNvSpPr>
              <p:nvPr/>
            </p:nvSpPr>
            <p:spPr bwMode="auto">
              <a:xfrm rot="-447484">
                <a:off x="754" y="3445"/>
                <a:ext cx="9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ru-RU" sz="1400">
                    <a:latin typeface="Times New Roman" pitchFamily="18" charset="0"/>
                  </a:rPr>
                  <a:t>Уров.черного</a:t>
                </a:r>
              </a:p>
            </p:txBody>
          </p:sp>
          <p:sp>
            <p:nvSpPr>
              <p:cNvPr id="15401" name="Text Box 20"/>
              <p:cNvSpPr txBox="1">
                <a:spLocks noChangeArrowheads="1"/>
              </p:cNvSpPr>
              <p:nvPr/>
            </p:nvSpPr>
            <p:spPr bwMode="auto">
              <a:xfrm>
                <a:off x="1737" y="2249"/>
                <a:ext cx="3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600">
                    <a:latin typeface="Times New Roman" pitchFamily="18" charset="0"/>
                  </a:rPr>
                  <a:t>235</a:t>
                </a:r>
              </a:p>
            </p:txBody>
          </p:sp>
          <p:sp>
            <p:nvSpPr>
              <p:cNvPr id="15402" name="Text Box 21"/>
              <p:cNvSpPr txBox="1">
                <a:spLocks noChangeArrowheads="1"/>
              </p:cNvSpPr>
              <p:nvPr/>
            </p:nvSpPr>
            <p:spPr bwMode="auto">
              <a:xfrm>
                <a:off x="1713" y="2088"/>
                <a:ext cx="3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600">
                    <a:latin typeface="Times New Roman" pitchFamily="18" charset="0"/>
                  </a:rPr>
                  <a:t>255</a:t>
                </a:r>
              </a:p>
            </p:txBody>
          </p:sp>
          <p:sp>
            <p:nvSpPr>
              <p:cNvPr id="15403" name="Text Box 22"/>
              <p:cNvSpPr txBox="1">
                <a:spLocks noChangeArrowheads="1"/>
              </p:cNvSpPr>
              <p:nvPr/>
            </p:nvSpPr>
            <p:spPr bwMode="auto">
              <a:xfrm>
                <a:off x="1737" y="3311"/>
                <a:ext cx="3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600">
                    <a:latin typeface="Times New Roman" pitchFamily="18" charset="0"/>
                  </a:rPr>
                  <a:t>16</a:t>
                </a:r>
              </a:p>
            </p:txBody>
          </p:sp>
        </p:grpSp>
        <p:sp>
          <p:nvSpPr>
            <p:cNvPr id="15386" name="Text Box 23"/>
            <p:cNvSpPr txBox="1">
              <a:spLocks noChangeArrowheads="1"/>
            </p:cNvSpPr>
            <p:nvPr/>
          </p:nvSpPr>
          <p:spPr bwMode="auto">
            <a:xfrm>
              <a:off x="539" y="3785"/>
              <a:ext cx="18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>
                  <a:latin typeface="Times New Roman" pitchFamily="18" charset="0"/>
                </a:rPr>
                <a:t>8-разрядная шкала</a:t>
              </a:r>
            </a:p>
          </p:txBody>
        </p:sp>
      </p:grpSp>
      <p:grpSp>
        <p:nvGrpSpPr>
          <p:cNvPr id="15365" name="Group 24"/>
          <p:cNvGrpSpPr>
            <a:grpSpLocks/>
          </p:cNvGrpSpPr>
          <p:nvPr/>
        </p:nvGrpSpPr>
        <p:grpSpPr bwMode="auto">
          <a:xfrm>
            <a:off x="5287963" y="2454275"/>
            <a:ext cx="3492500" cy="3041650"/>
            <a:chOff x="3322" y="2049"/>
            <a:chExt cx="2200" cy="1916"/>
          </a:xfrm>
        </p:grpSpPr>
        <p:grpSp>
          <p:nvGrpSpPr>
            <p:cNvPr id="15366" name="Group 25"/>
            <p:cNvGrpSpPr>
              <a:grpSpLocks/>
            </p:cNvGrpSpPr>
            <p:nvPr/>
          </p:nvGrpSpPr>
          <p:grpSpPr bwMode="auto">
            <a:xfrm>
              <a:off x="3346" y="2049"/>
              <a:ext cx="2176" cy="1627"/>
              <a:chOff x="3346" y="2049"/>
              <a:chExt cx="2176" cy="1627"/>
            </a:xfrm>
          </p:grpSpPr>
          <p:sp>
            <p:nvSpPr>
              <p:cNvPr id="15368" name="Rectangle 26"/>
              <p:cNvSpPr>
                <a:spLocks noChangeArrowheads="1"/>
              </p:cNvSpPr>
              <p:nvPr/>
            </p:nvSpPr>
            <p:spPr bwMode="auto">
              <a:xfrm>
                <a:off x="3655" y="2246"/>
                <a:ext cx="181" cy="126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369" name="Rectangle 27"/>
              <p:cNvSpPr>
                <a:spLocks noChangeArrowheads="1"/>
              </p:cNvSpPr>
              <p:nvPr/>
            </p:nvSpPr>
            <p:spPr bwMode="auto">
              <a:xfrm>
                <a:off x="4424" y="2246"/>
                <a:ext cx="181" cy="126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370" name="Rectangle 28"/>
              <p:cNvSpPr>
                <a:spLocks noChangeArrowheads="1"/>
              </p:cNvSpPr>
              <p:nvPr/>
            </p:nvSpPr>
            <p:spPr bwMode="auto">
              <a:xfrm>
                <a:off x="4424" y="2336"/>
                <a:ext cx="181" cy="1085"/>
              </a:xfrm>
              <a:prstGeom prst="rect">
                <a:avLst/>
              </a:prstGeom>
              <a:solidFill>
                <a:srgbClr val="33CC33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371" name="Line 29"/>
              <p:cNvSpPr>
                <a:spLocks noChangeShapeType="1"/>
              </p:cNvSpPr>
              <p:nvPr/>
            </p:nvSpPr>
            <p:spPr bwMode="auto">
              <a:xfrm>
                <a:off x="3836" y="2246"/>
                <a:ext cx="588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Line 30"/>
              <p:cNvSpPr>
                <a:spLocks noChangeShapeType="1"/>
              </p:cNvSpPr>
              <p:nvPr/>
            </p:nvSpPr>
            <p:spPr bwMode="auto">
              <a:xfrm flipV="1">
                <a:off x="3836" y="3421"/>
                <a:ext cx="588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3" name="AutoShape 31"/>
              <p:cNvSpPr>
                <a:spLocks/>
              </p:cNvSpPr>
              <p:nvPr/>
            </p:nvSpPr>
            <p:spPr bwMode="auto">
              <a:xfrm>
                <a:off x="4650" y="2350"/>
                <a:ext cx="90" cy="1077"/>
              </a:xfrm>
              <a:prstGeom prst="rightBrace">
                <a:avLst>
                  <a:gd name="adj1" fmla="val 99722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374" name="Text Box 32"/>
              <p:cNvSpPr txBox="1">
                <a:spLocks noChangeArrowheads="1"/>
              </p:cNvSpPr>
              <p:nvPr/>
            </p:nvSpPr>
            <p:spPr bwMode="auto">
              <a:xfrm>
                <a:off x="4730" y="2741"/>
                <a:ext cx="792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altLang="ru-RU" sz="1600">
                    <a:latin typeface="Times New Roman" pitchFamily="18" charset="0"/>
                  </a:rPr>
                  <a:t>877 уровней</a:t>
                </a:r>
              </a:p>
            </p:txBody>
          </p:sp>
          <p:sp>
            <p:nvSpPr>
              <p:cNvPr id="15375" name="Text Box 33"/>
              <p:cNvSpPr txBox="1">
                <a:spLocks noChangeArrowheads="1"/>
              </p:cNvSpPr>
              <p:nvPr/>
            </p:nvSpPr>
            <p:spPr bwMode="auto">
              <a:xfrm>
                <a:off x="3346" y="2112"/>
                <a:ext cx="3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>
                    <a:latin typeface="Times New Roman" pitchFamily="18" charset="0"/>
                  </a:rPr>
                  <a:t>1</a:t>
                </a:r>
                <a:r>
                  <a:rPr lang="en-US" altLang="ru-RU">
                    <a:latin typeface="Times New Roman" pitchFamily="18" charset="0"/>
                  </a:rPr>
                  <a:t>,0</a:t>
                </a:r>
                <a:endParaRPr lang="ru-RU" altLang="ru-RU">
                  <a:latin typeface="Times New Roman" pitchFamily="18" charset="0"/>
                </a:endParaRPr>
              </a:p>
            </p:txBody>
          </p:sp>
          <p:sp>
            <p:nvSpPr>
              <p:cNvPr id="15376" name="Text Box 34"/>
              <p:cNvSpPr txBox="1">
                <a:spLocks noChangeArrowheads="1"/>
              </p:cNvSpPr>
              <p:nvPr/>
            </p:nvSpPr>
            <p:spPr bwMode="auto">
              <a:xfrm>
                <a:off x="3395" y="3441"/>
                <a:ext cx="3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>
                    <a:latin typeface="Times New Roman" pitchFamily="18" charset="0"/>
                  </a:rPr>
                  <a:t>0</a:t>
                </a:r>
                <a:endParaRPr lang="ru-RU" altLang="ru-RU">
                  <a:latin typeface="Times New Roman" pitchFamily="18" charset="0"/>
                </a:endParaRPr>
              </a:p>
            </p:txBody>
          </p:sp>
          <p:sp>
            <p:nvSpPr>
              <p:cNvPr id="15377" name="Text Box 35"/>
              <p:cNvSpPr txBox="1">
                <a:spLocks noChangeArrowheads="1"/>
              </p:cNvSpPr>
              <p:nvPr/>
            </p:nvSpPr>
            <p:spPr bwMode="auto">
              <a:xfrm>
                <a:off x="4578" y="3445"/>
                <a:ext cx="3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>
                    <a:latin typeface="Times New Roman" pitchFamily="18" charset="0"/>
                  </a:rPr>
                  <a:t>0</a:t>
                </a:r>
                <a:endParaRPr lang="ru-RU" altLang="ru-RU">
                  <a:latin typeface="Times New Roman" pitchFamily="18" charset="0"/>
                </a:endParaRPr>
              </a:p>
            </p:txBody>
          </p:sp>
          <p:sp>
            <p:nvSpPr>
              <p:cNvPr id="15378" name="Text Box 36"/>
              <p:cNvSpPr txBox="1">
                <a:spLocks noChangeArrowheads="1"/>
              </p:cNvSpPr>
              <p:nvPr/>
            </p:nvSpPr>
            <p:spPr bwMode="auto">
              <a:xfrm>
                <a:off x="3564" y="2768"/>
                <a:ext cx="3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i="1">
                    <a:solidFill>
                      <a:schemeClr val="bg1"/>
                    </a:solidFill>
                    <a:latin typeface="Times New Roman" pitchFamily="18" charset="0"/>
                  </a:rPr>
                  <a:t>E</a:t>
                </a:r>
                <a:r>
                  <a:rPr lang="en-US" altLang="ru-RU" i="1" baseline="-25000">
                    <a:solidFill>
                      <a:schemeClr val="bg1"/>
                    </a:solidFill>
                    <a:latin typeface="Times New Roman" pitchFamily="18" charset="0"/>
                  </a:rPr>
                  <a:t>Y</a:t>
                </a:r>
                <a:endParaRPr lang="ru-RU" altLang="ru-RU" i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9" name="Text Box 37"/>
              <p:cNvSpPr txBox="1">
                <a:spLocks noChangeArrowheads="1"/>
              </p:cNvSpPr>
              <p:nvPr/>
            </p:nvSpPr>
            <p:spPr bwMode="auto">
              <a:xfrm>
                <a:off x="4335" y="2725"/>
                <a:ext cx="3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i="1">
                    <a:solidFill>
                      <a:schemeClr val="bg1"/>
                    </a:solidFill>
                    <a:latin typeface="Times New Roman" pitchFamily="18" charset="0"/>
                  </a:rPr>
                  <a:t>Y</a:t>
                </a:r>
                <a:endParaRPr lang="ru-RU" altLang="ru-RU" i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80" name="Text Box 38"/>
              <p:cNvSpPr txBox="1">
                <a:spLocks noChangeArrowheads="1"/>
              </p:cNvSpPr>
              <p:nvPr/>
            </p:nvSpPr>
            <p:spPr bwMode="auto">
              <a:xfrm rot="539104">
                <a:off x="3721" y="2102"/>
                <a:ext cx="9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ru-RU" sz="1400">
                    <a:latin typeface="Times New Roman" pitchFamily="18" charset="0"/>
                  </a:rPr>
                  <a:t>Уров. белого</a:t>
                </a:r>
              </a:p>
            </p:txBody>
          </p:sp>
          <p:sp>
            <p:nvSpPr>
              <p:cNvPr id="15381" name="Text Box 39"/>
              <p:cNvSpPr txBox="1">
                <a:spLocks noChangeArrowheads="1"/>
              </p:cNvSpPr>
              <p:nvPr/>
            </p:nvSpPr>
            <p:spPr bwMode="auto">
              <a:xfrm rot="-447484">
                <a:off x="3701" y="3438"/>
                <a:ext cx="9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ru-RU" sz="1400">
                    <a:latin typeface="Times New Roman" pitchFamily="18" charset="0"/>
                  </a:rPr>
                  <a:t>Уров.черного</a:t>
                </a:r>
              </a:p>
            </p:txBody>
          </p:sp>
          <p:sp>
            <p:nvSpPr>
              <p:cNvPr id="15382" name="Text Box 40"/>
              <p:cNvSpPr txBox="1">
                <a:spLocks noChangeArrowheads="1"/>
              </p:cNvSpPr>
              <p:nvPr/>
            </p:nvSpPr>
            <p:spPr bwMode="auto">
              <a:xfrm>
                <a:off x="4617" y="2049"/>
                <a:ext cx="41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600">
                    <a:latin typeface="Times New Roman" pitchFamily="18" charset="0"/>
                  </a:rPr>
                  <a:t>1023</a:t>
                </a:r>
              </a:p>
            </p:txBody>
          </p:sp>
          <p:sp>
            <p:nvSpPr>
              <p:cNvPr id="15383" name="Text Box 41"/>
              <p:cNvSpPr txBox="1">
                <a:spLocks noChangeArrowheads="1"/>
              </p:cNvSpPr>
              <p:nvPr/>
            </p:nvSpPr>
            <p:spPr bwMode="auto">
              <a:xfrm>
                <a:off x="4682" y="2195"/>
                <a:ext cx="32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600">
                    <a:latin typeface="Times New Roman" pitchFamily="18" charset="0"/>
                  </a:rPr>
                  <a:t>940</a:t>
                </a:r>
              </a:p>
            </p:txBody>
          </p:sp>
          <p:sp>
            <p:nvSpPr>
              <p:cNvPr id="15384" name="Text Box 42"/>
              <p:cNvSpPr txBox="1">
                <a:spLocks noChangeArrowheads="1"/>
              </p:cNvSpPr>
              <p:nvPr/>
            </p:nvSpPr>
            <p:spPr bwMode="auto">
              <a:xfrm>
                <a:off x="4681" y="3319"/>
                <a:ext cx="26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600">
                    <a:latin typeface="Times New Roman" pitchFamily="18" charset="0"/>
                  </a:rPr>
                  <a:t>64</a:t>
                </a:r>
              </a:p>
            </p:txBody>
          </p:sp>
        </p:grpSp>
        <p:sp>
          <p:nvSpPr>
            <p:cNvPr id="15367" name="Text Box 43"/>
            <p:cNvSpPr txBox="1">
              <a:spLocks noChangeArrowheads="1"/>
            </p:cNvSpPr>
            <p:nvPr/>
          </p:nvSpPr>
          <p:spPr bwMode="auto">
            <a:xfrm>
              <a:off x="3322" y="3715"/>
              <a:ext cx="18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>
                  <a:latin typeface="Times New Roman" pitchFamily="18" charset="0"/>
                </a:rPr>
                <a:t>10-разрядная шкала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Светлый вертикальный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tVert">
            <a:fgClr>
              <a:srgbClr val="F5FDA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31938" y="1206500"/>
            <a:ext cx="2101850" cy="2957513"/>
            <a:chOff x="1020" y="1464"/>
            <a:chExt cx="1324" cy="1863"/>
          </a:xfrm>
        </p:grpSpPr>
        <p:grpSp>
          <p:nvGrpSpPr>
            <p:cNvPr id="16419" name="Group 4"/>
            <p:cNvGrpSpPr>
              <a:grpSpLocks/>
            </p:cNvGrpSpPr>
            <p:nvPr/>
          </p:nvGrpSpPr>
          <p:grpSpPr bwMode="auto">
            <a:xfrm>
              <a:off x="1020" y="1464"/>
              <a:ext cx="1324" cy="1863"/>
              <a:chOff x="1020" y="1464"/>
              <a:chExt cx="1324" cy="1863"/>
            </a:xfrm>
          </p:grpSpPr>
          <p:grpSp>
            <p:nvGrpSpPr>
              <p:cNvPr id="16421" name="Group 5"/>
              <p:cNvGrpSpPr>
                <a:grpSpLocks/>
              </p:cNvGrpSpPr>
              <p:nvPr/>
            </p:nvGrpSpPr>
            <p:grpSpPr bwMode="auto">
              <a:xfrm>
                <a:off x="1020" y="1464"/>
                <a:ext cx="749" cy="1421"/>
                <a:chOff x="343" y="806"/>
                <a:chExt cx="749" cy="1421"/>
              </a:xfrm>
            </p:grpSpPr>
            <p:sp>
              <p:nvSpPr>
                <p:cNvPr id="16424" name="Rectangle 6"/>
                <p:cNvSpPr>
                  <a:spLocks noChangeArrowheads="1"/>
                </p:cNvSpPr>
                <p:nvPr/>
              </p:nvSpPr>
              <p:spPr bwMode="auto">
                <a:xfrm>
                  <a:off x="343" y="806"/>
                  <a:ext cx="749" cy="121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16425" name="Line 7"/>
                <p:cNvSpPr>
                  <a:spLocks noChangeShapeType="1"/>
                </p:cNvSpPr>
                <p:nvPr/>
              </p:nvSpPr>
              <p:spPr bwMode="auto">
                <a:xfrm>
                  <a:off x="1084" y="2026"/>
                  <a:ext cx="0" cy="2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422" name="Text Box 8"/>
              <p:cNvSpPr txBox="1">
                <a:spLocks noChangeArrowheads="1"/>
              </p:cNvSpPr>
              <p:nvPr/>
            </p:nvSpPr>
            <p:spPr bwMode="auto">
              <a:xfrm>
                <a:off x="1838" y="3044"/>
                <a:ext cx="506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ru-RU" i="1">
                    <a:latin typeface="Times New Roman" pitchFamily="18" charset="0"/>
                  </a:rPr>
                  <a:t>f</a:t>
                </a:r>
                <a:r>
                  <a:rPr lang="ru-RU" altLang="ru-RU" baseline="-25000">
                    <a:latin typeface="Times New Roman" pitchFamily="18" charset="0"/>
                  </a:rPr>
                  <a:t>ФНЧ</a:t>
                </a:r>
                <a:endParaRPr lang="ru-RU" altLang="ru-RU">
                  <a:latin typeface="Times New Roman" pitchFamily="18" charset="0"/>
                </a:endParaRPr>
              </a:p>
            </p:txBody>
          </p:sp>
          <p:sp>
            <p:nvSpPr>
              <p:cNvPr id="16423" name="Line 9"/>
              <p:cNvSpPr>
                <a:spLocks noChangeShapeType="1"/>
              </p:cNvSpPr>
              <p:nvPr/>
            </p:nvSpPr>
            <p:spPr bwMode="auto">
              <a:xfrm>
                <a:off x="1756" y="2871"/>
                <a:ext cx="31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20" name="Text Box 10"/>
            <p:cNvSpPr txBox="1">
              <a:spLocks noChangeArrowheads="1"/>
            </p:cNvSpPr>
            <p:nvPr/>
          </p:nvSpPr>
          <p:spPr bwMode="auto">
            <a:xfrm>
              <a:off x="1298" y="1865"/>
              <a:ext cx="430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latin typeface="Times New Roman" pitchFamily="18" charset="0"/>
                </a:rPr>
                <a:t>ФНЧ</a:t>
              </a:r>
            </a:p>
          </p:txBody>
        </p:sp>
      </p:grpSp>
      <p:grpSp>
        <p:nvGrpSpPr>
          <p:cNvPr id="16388" name="Group 11"/>
          <p:cNvGrpSpPr>
            <a:grpSpLocks/>
          </p:cNvGrpSpPr>
          <p:nvPr/>
        </p:nvGrpSpPr>
        <p:grpSpPr bwMode="auto">
          <a:xfrm>
            <a:off x="1490663" y="222250"/>
            <a:ext cx="6826250" cy="3611563"/>
            <a:chOff x="994" y="844"/>
            <a:chExt cx="4300" cy="2275"/>
          </a:xfrm>
        </p:grpSpPr>
        <p:sp>
          <p:nvSpPr>
            <p:cNvPr id="16391" name="Text Box 12"/>
            <p:cNvSpPr txBox="1">
              <a:spLocks noChangeArrowheads="1"/>
            </p:cNvSpPr>
            <p:nvPr/>
          </p:nvSpPr>
          <p:spPr bwMode="auto">
            <a:xfrm>
              <a:off x="1509" y="2836"/>
              <a:ext cx="36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2000" i="1">
                  <a:latin typeface="Times New Roman" pitchFamily="18" charset="0"/>
                </a:rPr>
                <a:t>f</a:t>
              </a:r>
              <a:r>
                <a:rPr lang="ru-RU" altLang="ru-RU" sz="2000" baseline="-25000">
                  <a:latin typeface="Times New Roman" pitchFamily="18" charset="0"/>
                </a:rPr>
                <a:t>гр</a:t>
              </a:r>
              <a:endParaRPr lang="ru-RU" altLang="ru-RU" sz="2000">
                <a:latin typeface="Times New Roman" pitchFamily="18" charset="0"/>
              </a:endParaRPr>
            </a:p>
          </p:txBody>
        </p:sp>
        <p:sp>
          <p:nvSpPr>
            <p:cNvPr id="16392" name="Line 13"/>
            <p:cNvSpPr>
              <a:spLocks noChangeShapeType="1"/>
            </p:cNvSpPr>
            <p:nvPr/>
          </p:nvSpPr>
          <p:spPr bwMode="auto">
            <a:xfrm>
              <a:off x="1007" y="2692"/>
              <a:ext cx="39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AutoShape 14"/>
            <p:cNvSpPr>
              <a:spLocks noChangeArrowheads="1"/>
            </p:cNvSpPr>
            <p:nvPr/>
          </p:nvSpPr>
          <p:spPr bwMode="auto">
            <a:xfrm>
              <a:off x="1252" y="999"/>
              <a:ext cx="1097" cy="200"/>
            </a:xfrm>
            <a:prstGeom prst="wedgeRectCallout">
              <a:avLst>
                <a:gd name="adj1" fmla="val -52463"/>
                <a:gd name="adj2" fmla="val 344500"/>
              </a:avLst>
            </a:prstGeom>
            <a:solidFill>
              <a:srgbClr val="FFABA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200">
                  <a:latin typeface="Times New Roman" pitchFamily="18" charset="0"/>
                </a:rPr>
                <a:t>Исходный спектр</a:t>
              </a: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6394" name="Line 15"/>
            <p:cNvSpPr>
              <a:spLocks noChangeShapeType="1"/>
            </p:cNvSpPr>
            <p:nvPr/>
          </p:nvSpPr>
          <p:spPr bwMode="auto">
            <a:xfrm flipV="1">
              <a:off x="1007" y="844"/>
              <a:ext cx="0" cy="18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6"/>
            <p:cNvSpPr>
              <a:spLocks/>
            </p:cNvSpPr>
            <p:nvPr/>
          </p:nvSpPr>
          <p:spPr bwMode="auto">
            <a:xfrm>
              <a:off x="994" y="1559"/>
              <a:ext cx="710" cy="1133"/>
            </a:xfrm>
            <a:custGeom>
              <a:avLst/>
              <a:gdLst>
                <a:gd name="T0" fmla="*/ 0 w 2185"/>
                <a:gd name="T1" fmla="*/ 0 h 1940"/>
                <a:gd name="T2" fmla="*/ 2 w 2185"/>
                <a:gd name="T3" fmla="*/ 15 h 1940"/>
                <a:gd name="T4" fmla="*/ 4 w 2185"/>
                <a:gd name="T5" fmla="*/ 85 h 1940"/>
                <a:gd name="T6" fmla="*/ 6 w 2185"/>
                <a:gd name="T7" fmla="*/ 123 h 1940"/>
                <a:gd name="T8" fmla="*/ 8 w 2185"/>
                <a:gd name="T9" fmla="*/ 131 h 1940"/>
                <a:gd name="T10" fmla="*/ 7 w 2185"/>
                <a:gd name="T11" fmla="*/ 131 h 19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5"/>
                <a:gd name="T19" fmla="*/ 0 h 1940"/>
                <a:gd name="T20" fmla="*/ 2185 w 2185"/>
                <a:gd name="T21" fmla="*/ 1940 h 19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5" h="1940">
                  <a:moveTo>
                    <a:pt x="0" y="0"/>
                  </a:moveTo>
                  <a:cubicBezTo>
                    <a:pt x="197" y="9"/>
                    <a:pt x="395" y="19"/>
                    <a:pt x="565" y="226"/>
                  </a:cubicBezTo>
                  <a:cubicBezTo>
                    <a:pt x="735" y="433"/>
                    <a:pt x="810" y="979"/>
                    <a:pt x="1017" y="1243"/>
                  </a:cubicBezTo>
                  <a:cubicBezTo>
                    <a:pt x="1224" y="1507"/>
                    <a:pt x="1620" y="1695"/>
                    <a:pt x="1808" y="1808"/>
                  </a:cubicBezTo>
                  <a:cubicBezTo>
                    <a:pt x="1996" y="1921"/>
                    <a:pt x="2109" y="1902"/>
                    <a:pt x="2147" y="1921"/>
                  </a:cubicBezTo>
                  <a:cubicBezTo>
                    <a:pt x="2185" y="1940"/>
                    <a:pt x="2109" y="1930"/>
                    <a:pt x="2034" y="19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Text Box 17"/>
            <p:cNvSpPr txBox="1">
              <a:spLocks noChangeArrowheads="1"/>
            </p:cNvSpPr>
            <p:nvPr/>
          </p:nvSpPr>
          <p:spPr bwMode="auto">
            <a:xfrm>
              <a:off x="4919" y="2569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000" b="1" i="1">
                  <a:latin typeface="Times New Roman" pitchFamily="18" charset="0"/>
                </a:rPr>
                <a:t>f</a:t>
              </a:r>
              <a:endParaRPr lang="ru-RU" altLang="ru-RU" sz="2000" b="1" i="1">
                <a:latin typeface="Times New Roman" pitchFamily="18" charset="0"/>
              </a:endParaRPr>
            </a:p>
          </p:txBody>
        </p:sp>
        <p:sp>
          <p:nvSpPr>
            <p:cNvPr id="16397" name="Line 18"/>
            <p:cNvSpPr>
              <a:spLocks noChangeShapeType="1"/>
            </p:cNvSpPr>
            <p:nvPr/>
          </p:nvSpPr>
          <p:spPr bwMode="auto">
            <a:xfrm>
              <a:off x="1691" y="2679"/>
              <a:ext cx="0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398" name="Group 19"/>
            <p:cNvGrpSpPr>
              <a:grpSpLocks/>
            </p:cNvGrpSpPr>
            <p:nvPr/>
          </p:nvGrpSpPr>
          <p:grpSpPr bwMode="auto">
            <a:xfrm>
              <a:off x="1828" y="999"/>
              <a:ext cx="2777" cy="2107"/>
              <a:chOff x="1828" y="999"/>
              <a:chExt cx="2777" cy="2107"/>
            </a:xfrm>
          </p:grpSpPr>
          <p:sp>
            <p:nvSpPr>
              <p:cNvPr id="16399" name="Text Box 20"/>
              <p:cNvSpPr txBox="1">
                <a:spLocks noChangeArrowheads="1"/>
              </p:cNvSpPr>
              <p:nvPr/>
            </p:nvSpPr>
            <p:spPr bwMode="auto">
              <a:xfrm>
                <a:off x="2155" y="2349"/>
                <a:ext cx="32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ru-RU" sz="2000" i="1">
                    <a:latin typeface="Times New Roman" pitchFamily="18" charset="0"/>
                  </a:rPr>
                  <a:t>f</a:t>
                </a:r>
                <a:r>
                  <a:rPr lang="ru-RU" altLang="ru-RU" sz="2000" baseline="-25000">
                    <a:latin typeface="Times New Roman" pitchFamily="18" charset="0"/>
                  </a:rPr>
                  <a:t>гр</a:t>
                </a:r>
              </a:p>
            </p:txBody>
          </p:sp>
          <p:sp>
            <p:nvSpPr>
              <p:cNvPr id="16400" name="Freeform 21"/>
              <p:cNvSpPr>
                <a:spLocks/>
              </p:cNvSpPr>
              <p:nvPr/>
            </p:nvSpPr>
            <p:spPr bwMode="auto">
              <a:xfrm flipH="1">
                <a:off x="1833" y="1559"/>
                <a:ext cx="644" cy="1133"/>
              </a:xfrm>
              <a:custGeom>
                <a:avLst/>
                <a:gdLst>
                  <a:gd name="T0" fmla="*/ 0 w 2185"/>
                  <a:gd name="T1" fmla="*/ 0 h 1940"/>
                  <a:gd name="T2" fmla="*/ 1 w 2185"/>
                  <a:gd name="T3" fmla="*/ 15 h 1940"/>
                  <a:gd name="T4" fmla="*/ 2 w 2185"/>
                  <a:gd name="T5" fmla="*/ 85 h 1940"/>
                  <a:gd name="T6" fmla="*/ 4 w 2185"/>
                  <a:gd name="T7" fmla="*/ 123 h 1940"/>
                  <a:gd name="T8" fmla="*/ 5 w 2185"/>
                  <a:gd name="T9" fmla="*/ 131 h 1940"/>
                  <a:gd name="T10" fmla="*/ 4 w 2185"/>
                  <a:gd name="T11" fmla="*/ 131 h 19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85"/>
                  <a:gd name="T19" fmla="*/ 0 h 1940"/>
                  <a:gd name="T20" fmla="*/ 2185 w 2185"/>
                  <a:gd name="T21" fmla="*/ 1940 h 19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85" h="1940">
                    <a:moveTo>
                      <a:pt x="0" y="0"/>
                    </a:moveTo>
                    <a:cubicBezTo>
                      <a:pt x="197" y="9"/>
                      <a:pt x="395" y="19"/>
                      <a:pt x="565" y="226"/>
                    </a:cubicBezTo>
                    <a:cubicBezTo>
                      <a:pt x="735" y="433"/>
                      <a:pt x="810" y="979"/>
                      <a:pt x="1017" y="1243"/>
                    </a:cubicBezTo>
                    <a:cubicBezTo>
                      <a:pt x="1224" y="1507"/>
                      <a:pt x="1620" y="1695"/>
                      <a:pt x="1808" y="1808"/>
                    </a:cubicBezTo>
                    <a:cubicBezTo>
                      <a:pt x="1996" y="1921"/>
                      <a:pt x="2109" y="1902"/>
                      <a:pt x="2147" y="1921"/>
                    </a:cubicBezTo>
                    <a:cubicBezTo>
                      <a:pt x="2185" y="1940"/>
                      <a:pt x="2109" y="1930"/>
                      <a:pt x="2034" y="1921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1" name="Freeform 22"/>
              <p:cNvSpPr>
                <a:spLocks/>
              </p:cNvSpPr>
              <p:nvPr/>
            </p:nvSpPr>
            <p:spPr bwMode="auto">
              <a:xfrm>
                <a:off x="2413" y="1559"/>
                <a:ext cx="709" cy="1133"/>
              </a:xfrm>
              <a:custGeom>
                <a:avLst/>
                <a:gdLst>
                  <a:gd name="T0" fmla="*/ 0 w 2185"/>
                  <a:gd name="T1" fmla="*/ 0 h 1940"/>
                  <a:gd name="T2" fmla="*/ 2 w 2185"/>
                  <a:gd name="T3" fmla="*/ 15 h 1940"/>
                  <a:gd name="T4" fmla="*/ 4 w 2185"/>
                  <a:gd name="T5" fmla="*/ 85 h 1940"/>
                  <a:gd name="T6" fmla="*/ 6 w 2185"/>
                  <a:gd name="T7" fmla="*/ 123 h 1940"/>
                  <a:gd name="T8" fmla="*/ 8 w 2185"/>
                  <a:gd name="T9" fmla="*/ 131 h 1940"/>
                  <a:gd name="T10" fmla="*/ 7 w 2185"/>
                  <a:gd name="T11" fmla="*/ 131 h 19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85"/>
                  <a:gd name="T19" fmla="*/ 0 h 1940"/>
                  <a:gd name="T20" fmla="*/ 2185 w 2185"/>
                  <a:gd name="T21" fmla="*/ 1940 h 19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85" h="1940">
                    <a:moveTo>
                      <a:pt x="0" y="0"/>
                    </a:moveTo>
                    <a:cubicBezTo>
                      <a:pt x="197" y="9"/>
                      <a:pt x="395" y="19"/>
                      <a:pt x="565" y="226"/>
                    </a:cubicBezTo>
                    <a:cubicBezTo>
                      <a:pt x="735" y="433"/>
                      <a:pt x="810" y="979"/>
                      <a:pt x="1017" y="1243"/>
                    </a:cubicBezTo>
                    <a:cubicBezTo>
                      <a:pt x="1224" y="1507"/>
                      <a:pt x="1620" y="1695"/>
                      <a:pt x="1808" y="1808"/>
                    </a:cubicBezTo>
                    <a:cubicBezTo>
                      <a:pt x="1996" y="1921"/>
                      <a:pt x="2109" y="1902"/>
                      <a:pt x="2147" y="1921"/>
                    </a:cubicBezTo>
                    <a:cubicBezTo>
                      <a:pt x="2185" y="1940"/>
                      <a:pt x="2109" y="1930"/>
                      <a:pt x="2034" y="1921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Line 23"/>
              <p:cNvSpPr>
                <a:spLocks noChangeShapeType="1"/>
              </p:cNvSpPr>
              <p:nvPr/>
            </p:nvSpPr>
            <p:spPr bwMode="auto">
              <a:xfrm>
                <a:off x="2477" y="1559"/>
                <a:ext cx="0" cy="11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3" name="Line 24"/>
              <p:cNvSpPr>
                <a:spLocks noChangeShapeType="1"/>
              </p:cNvSpPr>
              <p:nvPr/>
            </p:nvSpPr>
            <p:spPr bwMode="auto">
              <a:xfrm flipV="1">
                <a:off x="3960" y="1559"/>
                <a:ext cx="0" cy="11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4" name="Freeform 25"/>
              <p:cNvSpPr>
                <a:spLocks/>
              </p:cNvSpPr>
              <p:nvPr/>
            </p:nvSpPr>
            <p:spPr bwMode="auto">
              <a:xfrm>
                <a:off x="3895" y="1559"/>
                <a:ext cx="710" cy="1133"/>
              </a:xfrm>
              <a:custGeom>
                <a:avLst/>
                <a:gdLst>
                  <a:gd name="T0" fmla="*/ 0 w 2185"/>
                  <a:gd name="T1" fmla="*/ 0 h 1940"/>
                  <a:gd name="T2" fmla="*/ 2 w 2185"/>
                  <a:gd name="T3" fmla="*/ 15 h 1940"/>
                  <a:gd name="T4" fmla="*/ 4 w 2185"/>
                  <a:gd name="T5" fmla="*/ 85 h 1940"/>
                  <a:gd name="T6" fmla="*/ 6 w 2185"/>
                  <a:gd name="T7" fmla="*/ 123 h 1940"/>
                  <a:gd name="T8" fmla="*/ 8 w 2185"/>
                  <a:gd name="T9" fmla="*/ 131 h 1940"/>
                  <a:gd name="T10" fmla="*/ 7 w 2185"/>
                  <a:gd name="T11" fmla="*/ 131 h 19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85"/>
                  <a:gd name="T19" fmla="*/ 0 h 1940"/>
                  <a:gd name="T20" fmla="*/ 2185 w 2185"/>
                  <a:gd name="T21" fmla="*/ 1940 h 19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85" h="1940">
                    <a:moveTo>
                      <a:pt x="0" y="0"/>
                    </a:moveTo>
                    <a:cubicBezTo>
                      <a:pt x="197" y="9"/>
                      <a:pt x="395" y="19"/>
                      <a:pt x="565" y="226"/>
                    </a:cubicBezTo>
                    <a:cubicBezTo>
                      <a:pt x="735" y="433"/>
                      <a:pt x="810" y="979"/>
                      <a:pt x="1017" y="1243"/>
                    </a:cubicBezTo>
                    <a:cubicBezTo>
                      <a:pt x="1224" y="1507"/>
                      <a:pt x="1620" y="1695"/>
                      <a:pt x="1808" y="1808"/>
                    </a:cubicBezTo>
                    <a:cubicBezTo>
                      <a:pt x="1996" y="1921"/>
                      <a:pt x="2109" y="1902"/>
                      <a:pt x="2147" y="1921"/>
                    </a:cubicBezTo>
                    <a:cubicBezTo>
                      <a:pt x="2185" y="1940"/>
                      <a:pt x="2109" y="1930"/>
                      <a:pt x="2034" y="1921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Freeform 26"/>
              <p:cNvSpPr>
                <a:spLocks/>
              </p:cNvSpPr>
              <p:nvPr/>
            </p:nvSpPr>
            <p:spPr bwMode="auto">
              <a:xfrm flipH="1">
                <a:off x="3316" y="1559"/>
                <a:ext cx="644" cy="1133"/>
              </a:xfrm>
              <a:custGeom>
                <a:avLst/>
                <a:gdLst>
                  <a:gd name="T0" fmla="*/ 0 w 2185"/>
                  <a:gd name="T1" fmla="*/ 0 h 1940"/>
                  <a:gd name="T2" fmla="*/ 1 w 2185"/>
                  <a:gd name="T3" fmla="*/ 15 h 1940"/>
                  <a:gd name="T4" fmla="*/ 2 w 2185"/>
                  <a:gd name="T5" fmla="*/ 85 h 1940"/>
                  <a:gd name="T6" fmla="*/ 4 w 2185"/>
                  <a:gd name="T7" fmla="*/ 123 h 1940"/>
                  <a:gd name="T8" fmla="*/ 5 w 2185"/>
                  <a:gd name="T9" fmla="*/ 131 h 1940"/>
                  <a:gd name="T10" fmla="*/ 4 w 2185"/>
                  <a:gd name="T11" fmla="*/ 131 h 19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85"/>
                  <a:gd name="T19" fmla="*/ 0 h 1940"/>
                  <a:gd name="T20" fmla="*/ 2185 w 2185"/>
                  <a:gd name="T21" fmla="*/ 1940 h 19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85" h="1940">
                    <a:moveTo>
                      <a:pt x="0" y="0"/>
                    </a:moveTo>
                    <a:cubicBezTo>
                      <a:pt x="197" y="9"/>
                      <a:pt x="395" y="19"/>
                      <a:pt x="565" y="226"/>
                    </a:cubicBezTo>
                    <a:cubicBezTo>
                      <a:pt x="735" y="433"/>
                      <a:pt x="810" y="979"/>
                      <a:pt x="1017" y="1243"/>
                    </a:cubicBezTo>
                    <a:cubicBezTo>
                      <a:pt x="1224" y="1507"/>
                      <a:pt x="1620" y="1695"/>
                      <a:pt x="1808" y="1808"/>
                    </a:cubicBezTo>
                    <a:cubicBezTo>
                      <a:pt x="1996" y="1921"/>
                      <a:pt x="2109" y="1902"/>
                      <a:pt x="2147" y="1921"/>
                    </a:cubicBezTo>
                    <a:cubicBezTo>
                      <a:pt x="2185" y="1940"/>
                      <a:pt x="2109" y="1930"/>
                      <a:pt x="2034" y="1921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AutoShape 27"/>
              <p:cNvSpPr>
                <a:spLocks noChangeArrowheads="1"/>
              </p:cNvSpPr>
              <p:nvPr/>
            </p:nvSpPr>
            <p:spPr bwMode="auto">
              <a:xfrm>
                <a:off x="2671" y="999"/>
                <a:ext cx="1224" cy="200"/>
              </a:xfrm>
              <a:prstGeom prst="wedgeRectCallout">
                <a:avLst>
                  <a:gd name="adj1" fmla="val -50736"/>
                  <a:gd name="adj2" fmla="val 411500"/>
                </a:avLst>
              </a:prstGeom>
              <a:solidFill>
                <a:srgbClr val="E4F3F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altLang="ru-RU" sz="1200">
                    <a:latin typeface="Times New Roman" pitchFamily="18" charset="0"/>
                  </a:rPr>
                  <a:t>Побочные спектры</a:t>
                </a:r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407" name="Text Box 28"/>
              <p:cNvSpPr txBox="1">
                <a:spLocks noChangeArrowheads="1"/>
              </p:cNvSpPr>
              <p:nvPr/>
            </p:nvSpPr>
            <p:spPr bwMode="auto">
              <a:xfrm>
                <a:off x="3186" y="1199"/>
                <a:ext cx="25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408" name="Line 29"/>
              <p:cNvSpPr>
                <a:spLocks noChangeShapeType="1"/>
              </p:cNvSpPr>
              <p:nvPr/>
            </p:nvSpPr>
            <p:spPr bwMode="auto">
              <a:xfrm>
                <a:off x="3186" y="1199"/>
                <a:ext cx="580" cy="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9" name="Line 30"/>
              <p:cNvSpPr>
                <a:spLocks noChangeShapeType="1"/>
              </p:cNvSpPr>
              <p:nvPr/>
            </p:nvSpPr>
            <p:spPr bwMode="auto">
              <a:xfrm>
                <a:off x="3444" y="1199"/>
                <a:ext cx="322" cy="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0" name="Line 31"/>
              <p:cNvSpPr>
                <a:spLocks noChangeShapeType="1"/>
              </p:cNvSpPr>
              <p:nvPr/>
            </p:nvSpPr>
            <p:spPr bwMode="auto">
              <a:xfrm>
                <a:off x="2476" y="2702"/>
                <a:ext cx="0" cy="1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1" name="Line 32"/>
              <p:cNvSpPr>
                <a:spLocks noChangeShapeType="1"/>
              </p:cNvSpPr>
              <p:nvPr/>
            </p:nvSpPr>
            <p:spPr bwMode="auto">
              <a:xfrm>
                <a:off x="3966" y="2707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2" name="Line 33"/>
              <p:cNvSpPr>
                <a:spLocks noChangeShapeType="1"/>
              </p:cNvSpPr>
              <p:nvPr/>
            </p:nvSpPr>
            <p:spPr bwMode="auto">
              <a:xfrm flipV="1">
                <a:off x="3120" y="2536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3" name="Line 34"/>
              <p:cNvSpPr>
                <a:spLocks noChangeShapeType="1"/>
              </p:cNvSpPr>
              <p:nvPr/>
            </p:nvSpPr>
            <p:spPr bwMode="auto">
              <a:xfrm>
                <a:off x="1833" y="2615"/>
                <a:ext cx="6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4" name="Line 35"/>
              <p:cNvSpPr>
                <a:spLocks noChangeShapeType="1"/>
              </p:cNvSpPr>
              <p:nvPr/>
            </p:nvSpPr>
            <p:spPr bwMode="auto">
              <a:xfrm flipV="1">
                <a:off x="1828" y="2557"/>
                <a:ext cx="0" cy="1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5" name="Text Box 36"/>
              <p:cNvSpPr txBox="1">
                <a:spLocks noChangeArrowheads="1"/>
              </p:cNvSpPr>
              <p:nvPr/>
            </p:nvSpPr>
            <p:spPr bwMode="auto">
              <a:xfrm>
                <a:off x="2545" y="2348"/>
                <a:ext cx="32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ru-RU" sz="2000" i="1">
                    <a:latin typeface="Times New Roman" pitchFamily="18" charset="0"/>
                  </a:rPr>
                  <a:t>f</a:t>
                </a:r>
                <a:r>
                  <a:rPr lang="ru-RU" altLang="ru-RU" sz="2000" baseline="-25000">
                    <a:latin typeface="Times New Roman" pitchFamily="18" charset="0"/>
                  </a:rPr>
                  <a:t>гр</a:t>
                </a:r>
              </a:p>
            </p:txBody>
          </p:sp>
          <p:sp>
            <p:nvSpPr>
              <p:cNvPr id="16416" name="Line 37"/>
              <p:cNvSpPr>
                <a:spLocks noChangeShapeType="1"/>
              </p:cNvSpPr>
              <p:nvPr/>
            </p:nvSpPr>
            <p:spPr bwMode="auto">
              <a:xfrm flipV="1">
                <a:off x="2477" y="2614"/>
                <a:ext cx="64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7" name="Text Box 38"/>
              <p:cNvSpPr txBox="1">
                <a:spLocks noChangeArrowheads="1"/>
              </p:cNvSpPr>
              <p:nvPr/>
            </p:nvSpPr>
            <p:spPr bwMode="auto">
              <a:xfrm>
                <a:off x="2356" y="2872"/>
                <a:ext cx="2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i="1">
                    <a:latin typeface="Times New Roman" pitchFamily="18" charset="0"/>
                  </a:rPr>
                  <a:t>f</a:t>
                </a:r>
                <a:r>
                  <a:rPr lang="ru-RU" altLang="ru-RU" baseline="-25000">
                    <a:latin typeface="Times New Roman" pitchFamily="18" charset="0"/>
                  </a:rPr>
                  <a:t>Д</a:t>
                </a:r>
                <a:endParaRPr lang="ru-RU" altLang="ru-RU">
                  <a:latin typeface="Times New Roman" pitchFamily="18" charset="0"/>
                </a:endParaRPr>
              </a:p>
            </p:txBody>
          </p:sp>
          <p:sp>
            <p:nvSpPr>
              <p:cNvPr id="16418" name="Text Box 39"/>
              <p:cNvSpPr txBox="1">
                <a:spLocks noChangeArrowheads="1"/>
              </p:cNvSpPr>
              <p:nvPr/>
            </p:nvSpPr>
            <p:spPr bwMode="auto">
              <a:xfrm>
                <a:off x="3849" y="2875"/>
                <a:ext cx="3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i="1">
                    <a:latin typeface="Times New Roman" pitchFamily="18" charset="0"/>
                  </a:rPr>
                  <a:t>2</a:t>
                </a:r>
                <a:r>
                  <a:rPr lang="en-US" altLang="ru-RU" i="1">
                    <a:latin typeface="Times New Roman" pitchFamily="18" charset="0"/>
                  </a:rPr>
                  <a:t>f</a:t>
                </a:r>
                <a:r>
                  <a:rPr lang="ru-RU" altLang="ru-RU" baseline="-25000">
                    <a:latin typeface="Times New Roman" pitchFamily="18" charset="0"/>
                  </a:rPr>
                  <a:t>Д</a:t>
                </a:r>
                <a:endParaRPr lang="ru-RU" altLang="ru-RU">
                  <a:latin typeface="Times New Roman" pitchFamily="18" charset="0"/>
                </a:endParaRPr>
              </a:p>
            </p:txBody>
          </p:sp>
        </p:grpSp>
      </p:grpSp>
      <p:sp>
        <p:nvSpPr>
          <p:cNvPr id="150568" name="Text Box 40"/>
          <p:cNvSpPr txBox="1">
            <a:spLocks noChangeArrowheads="1"/>
          </p:cNvSpPr>
          <p:nvPr/>
        </p:nvSpPr>
        <p:spPr bwMode="auto">
          <a:xfrm>
            <a:off x="66675" y="3983038"/>
            <a:ext cx="59531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800" b="1" i="1">
                <a:latin typeface="Times New Roman" pitchFamily="18" charset="0"/>
              </a:rPr>
              <a:t>   </a:t>
            </a:r>
            <a:r>
              <a:rPr lang="en-US" altLang="ru-RU" sz="2800" b="1" i="1">
                <a:latin typeface="Times New Roman" pitchFamily="18" charset="0"/>
              </a:rPr>
              <a:t>f</a:t>
            </a:r>
            <a:r>
              <a:rPr lang="ru-RU" altLang="ru-RU" sz="2800" b="1" baseline="-25000">
                <a:latin typeface="Times New Roman" pitchFamily="18" charset="0"/>
              </a:rPr>
              <a:t>Д </a:t>
            </a:r>
            <a:r>
              <a:rPr lang="en-US" altLang="ru-RU" sz="2800" b="1" baseline="-25000">
                <a:latin typeface="Times New Roman" pitchFamily="18" charset="0"/>
              </a:rPr>
              <a:t> </a:t>
            </a:r>
            <a:r>
              <a:rPr lang="ru-RU" altLang="ru-RU" sz="2800" b="1" baseline="-25000">
                <a:latin typeface="Times New Roman" pitchFamily="18" charset="0"/>
              </a:rPr>
              <a:t>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alt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ru-RU" sz="28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800" b="1" baseline="-25000">
                <a:latin typeface="Times New Roman" pitchFamily="18" charset="0"/>
                <a:cs typeface="Times New Roman" pitchFamily="18" charset="0"/>
              </a:rPr>
              <a:t>гр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800" b="1" i="1">
                <a:latin typeface="Times New Roman" pitchFamily="18" charset="0"/>
              </a:rPr>
              <a:t>   </a:t>
            </a:r>
            <a:r>
              <a:rPr lang="en-US" altLang="ru-RU" sz="2800" b="1" i="1">
                <a:latin typeface="Times New Roman" pitchFamily="18" charset="0"/>
              </a:rPr>
              <a:t>f</a:t>
            </a:r>
            <a:r>
              <a:rPr lang="ru-RU" altLang="ru-RU" sz="2800" b="1" baseline="-25000">
                <a:latin typeface="Times New Roman" pitchFamily="18" charset="0"/>
              </a:rPr>
              <a:t>гр</a:t>
            </a:r>
            <a:r>
              <a:rPr lang="en-US" altLang="ru-RU" sz="2800" b="1" baseline="-25000">
                <a:latin typeface="Times New Roman" pitchFamily="18" charset="0"/>
              </a:rPr>
              <a:t>   </a:t>
            </a:r>
            <a:r>
              <a:rPr lang="en-US" altLang="ru-RU" sz="2800" b="1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ru-RU" altLang="ru-RU" sz="2400" b="1">
                <a:latin typeface="Times New Roman" pitchFamily="18" charset="0"/>
              </a:rPr>
              <a:t> </a:t>
            </a:r>
            <a:r>
              <a:rPr lang="en-US" altLang="ru-RU" sz="2400" b="1">
                <a:latin typeface="Times New Roman" pitchFamily="18" charset="0"/>
              </a:rPr>
              <a:t> </a:t>
            </a:r>
            <a:r>
              <a:rPr lang="en-US" altLang="ru-RU" sz="2800" b="1" i="1">
                <a:latin typeface="Times New Roman" pitchFamily="18" charset="0"/>
              </a:rPr>
              <a:t>f</a:t>
            </a:r>
            <a:r>
              <a:rPr lang="ru-RU" altLang="ru-RU" sz="2800" b="1" baseline="-25000">
                <a:latin typeface="Times New Roman" pitchFamily="18" charset="0"/>
              </a:rPr>
              <a:t>фнч</a:t>
            </a:r>
            <a:r>
              <a:rPr lang="ru-RU" altLang="ru-RU" sz="2800" b="1">
                <a:latin typeface="Times New Roman" pitchFamily="18" charset="0"/>
              </a:rPr>
              <a:t> 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≤ (</a:t>
            </a:r>
            <a:r>
              <a:rPr lang="en-US" altLang="ru-RU" sz="2800" b="1" i="1">
                <a:latin typeface="Times New Roman" pitchFamily="18" charset="0"/>
              </a:rPr>
              <a:t>f</a:t>
            </a:r>
            <a:r>
              <a:rPr lang="ru-RU" altLang="ru-RU" sz="2800" b="1" baseline="-25000">
                <a:latin typeface="Times New Roman" pitchFamily="18" charset="0"/>
              </a:rPr>
              <a:t>Д</a:t>
            </a:r>
            <a:r>
              <a:rPr lang="ru-RU" altLang="ru-RU" sz="2400">
                <a:latin typeface="Times New Roman" pitchFamily="18" charset="0"/>
              </a:rPr>
              <a:t> – </a:t>
            </a:r>
            <a:r>
              <a:rPr lang="en-US" altLang="ru-RU" sz="2800" b="1" i="1">
                <a:latin typeface="Times New Roman" pitchFamily="18" charset="0"/>
              </a:rPr>
              <a:t>f</a:t>
            </a:r>
            <a:r>
              <a:rPr lang="ru-RU" altLang="ru-RU" sz="2800" b="1" baseline="-25000">
                <a:latin typeface="Times New Roman" pitchFamily="18" charset="0"/>
              </a:rPr>
              <a:t>гр</a:t>
            </a:r>
            <a:r>
              <a:rPr lang="ru-RU" altLang="ru-RU" sz="2800" b="1">
                <a:latin typeface="Times New Roman" pitchFamily="18" charset="0"/>
              </a:rPr>
              <a:t>)</a:t>
            </a:r>
            <a:endParaRPr lang="ru-RU" altLang="ru-RU" sz="2800" b="1" i="1">
              <a:latin typeface="Times New Roman" pitchFamily="18" charset="0"/>
            </a:endParaRPr>
          </a:p>
        </p:txBody>
      </p:sp>
      <p:graphicFrame>
        <p:nvGraphicFramePr>
          <p:cNvPr id="150569" name="Object 41"/>
          <p:cNvGraphicFramePr>
            <a:graphicFrameLocks noChangeAspect="1"/>
          </p:cNvGraphicFramePr>
          <p:nvPr/>
        </p:nvGraphicFramePr>
        <p:xfrm>
          <a:off x="830263" y="5141913"/>
          <a:ext cx="7656512" cy="1616075"/>
        </p:xfrm>
        <a:graphic>
          <a:graphicData uri="http://schemas.openxmlformats.org/presentationml/2006/ole">
            <p:oleObj spid="_x0000_s16390" name="Формула" r:id="rId3" imgW="2057400" imgH="46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0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Папирус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7411" name="Rectangle 3" descr="Светлый вертикальный"/>
          <p:cNvSpPr>
            <a:spLocks noChangeArrowheads="1"/>
          </p:cNvSpPr>
          <p:nvPr/>
        </p:nvSpPr>
        <p:spPr bwMode="auto">
          <a:xfrm>
            <a:off x="2032000" y="1104900"/>
            <a:ext cx="2046288" cy="1973263"/>
          </a:xfrm>
          <a:prstGeom prst="rect">
            <a:avLst/>
          </a:prstGeom>
          <a:pattFill prst="ltVert">
            <a:fgClr>
              <a:srgbClr val="4ABBD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027238" y="488950"/>
            <a:ext cx="3175" cy="2600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027238" y="3090863"/>
            <a:ext cx="4672012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2027238" y="1235075"/>
            <a:ext cx="1990725" cy="1855788"/>
          </a:xfrm>
          <a:custGeom>
            <a:avLst/>
            <a:gdLst>
              <a:gd name="T0" fmla="*/ 0 w 2599"/>
              <a:gd name="T1" fmla="*/ 0 h 1921"/>
              <a:gd name="T2" fmla="*/ 2147483647 w 2599"/>
              <a:gd name="T3" fmla="*/ 2147483647 h 1921"/>
              <a:gd name="T4" fmla="*/ 2147483647 w 2599"/>
              <a:gd name="T5" fmla="*/ 2147483647 h 1921"/>
              <a:gd name="T6" fmla="*/ 2147483647 w 2599"/>
              <a:gd name="T7" fmla="*/ 2147483647 h 1921"/>
              <a:gd name="T8" fmla="*/ 2147483647 w 2599"/>
              <a:gd name="T9" fmla="*/ 2147483647 h 19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9"/>
              <a:gd name="T16" fmla="*/ 0 h 1921"/>
              <a:gd name="T17" fmla="*/ 2599 w 2599"/>
              <a:gd name="T18" fmla="*/ 1921 h 19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9" h="1921">
                <a:moveTo>
                  <a:pt x="0" y="0"/>
                </a:moveTo>
                <a:cubicBezTo>
                  <a:pt x="188" y="19"/>
                  <a:pt x="377" y="38"/>
                  <a:pt x="565" y="226"/>
                </a:cubicBezTo>
                <a:cubicBezTo>
                  <a:pt x="753" y="414"/>
                  <a:pt x="904" y="885"/>
                  <a:pt x="1130" y="1130"/>
                </a:cubicBezTo>
                <a:cubicBezTo>
                  <a:pt x="1356" y="1375"/>
                  <a:pt x="1676" y="1563"/>
                  <a:pt x="1921" y="1695"/>
                </a:cubicBezTo>
                <a:cubicBezTo>
                  <a:pt x="2166" y="1827"/>
                  <a:pt x="2382" y="1874"/>
                  <a:pt x="2599" y="192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 flipH="1">
            <a:off x="2894013" y="1235075"/>
            <a:ext cx="1470025" cy="1855788"/>
          </a:xfrm>
          <a:custGeom>
            <a:avLst/>
            <a:gdLst>
              <a:gd name="T0" fmla="*/ 0 w 2599"/>
              <a:gd name="T1" fmla="*/ 0 h 1921"/>
              <a:gd name="T2" fmla="*/ 2147483647 w 2599"/>
              <a:gd name="T3" fmla="*/ 2147483647 h 1921"/>
              <a:gd name="T4" fmla="*/ 2147483647 w 2599"/>
              <a:gd name="T5" fmla="*/ 2147483647 h 1921"/>
              <a:gd name="T6" fmla="*/ 2147483647 w 2599"/>
              <a:gd name="T7" fmla="*/ 2147483647 h 1921"/>
              <a:gd name="T8" fmla="*/ 2147483647 w 2599"/>
              <a:gd name="T9" fmla="*/ 2147483647 h 19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9"/>
              <a:gd name="T16" fmla="*/ 0 h 1921"/>
              <a:gd name="T17" fmla="*/ 2599 w 2599"/>
              <a:gd name="T18" fmla="*/ 1921 h 19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9" h="1921">
                <a:moveTo>
                  <a:pt x="0" y="0"/>
                </a:moveTo>
                <a:cubicBezTo>
                  <a:pt x="188" y="19"/>
                  <a:pt x="377" y="38"/>
                  <a:pt x="565" y="226"/>
                </a:cubicBezTo>
                <a:cubicBezTo>
                  <a:pt x="753" y="414"/>
                  <a:pt x="904" y="885"/>
                  <a:pt x="1130" y="1130"/>
                </a:cubicBezTo>
                <a:cubicBezTo>
                  <a:pt x="1356" y="1375"/>
                  <a:pt x="1676" y="1563"/>
                  <a:pt x="1921" y="1695"/>
                </a:cubicBezTo>
                <a:cubicBezTo>
                  <a:pt x="2166" y="1827"/>
                  <a:pt x="2382" y="1874"/>
                  <a:pt x="2599" y="1921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364038" y="1235075"/>
            <a:ext cx="3175" cy="18557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002088" y="3108325"/>
            <a:ext cx="3175" cy="217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4364038" y="3108325"/>
            <a:ext cx="3175" cy="217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894013" y="942975"/>
            <a:ext cx="5175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3411538" y="942975"/>
            <a:ext cx="346075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4357688" y="1247775"/>
            <a:ext cx="1471612" cy="1855788"/>
          </a:xfrm>
          <a:custGeom>
            <a:avLst/>
            <a:gdLst>
              <a:gd name="T0" fmla="*/ 0 w 2599"/>
              <a:gd name="T1" fmla="*/ 0 h 1921"/>
              <a:gd name="T2" fmla="*/ 2147483647 w 2599"/>
              <a:gd name="T3" fmla="*/ 2147483647 h 1921"/>
              <a:gd name="T4" fmla="*/ 2147483647 w 2599"/>
              <a:gd name="T5" fmla="*/ 2147483647 h 1921"/>
              <a:gd name="T6" fmla="*/ 2147483647 w 2599"/>
              <a:gd name="T7" fmla="*/ 2147483647 h 1921"/>
              <a:gd name="T8" fmla="*/ 2147483647 w 2599"/>
              <a:gd name="T9" fmla="*/ 2147483647 h 19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9"/>
              <a:gd name="T16" fmla="*/ 0 h 1921"/>
              <a:gd name="T17" fmla="*/ 2599 w 2599"/>
              <a:gd name="T18" fmla="*/ 1921 h 19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9" h="1921">
                <a:moveTo>
                  <a:pt x="0" y="0"/>
                </a:moveTo>
                <a:cubicBezTo>
                  <a:pt x="188" y="19"/>
                  <a:pt x="377" y="38"/>
                  <a:pt x="565" y="226"/>
                </a:cubicBezTo>
                <a:cubicBezTo>
                  <a:pt x="753" y="414"/>
                  <a:pt x="904" y="885"/>
                  <a:pt x="1130" y="1130"/>
                </a:cubicBezTo>
                <a:cubicBezTo>
                  <a:pt x="1356" y="1375"/>
                  <a:pt x="1676" y="1563"/>
                  <a:pt x="1921" y="1695"/>
                </a:cubicBezTo>
                <a:cubicBezTo>
                  <a:pt x="2166" y="1827"/>
                  <a:pt x="2382" y="1874"/>
                  <a:pt x="2599" y="1921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554288" y="568325"/>
            <a:ext cx="116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фнч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497263" y="349885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 i="1">
                <a:latin typeface="Times New Roman" pitchFamily="18" charset="0"/>
              </a:rPr>
              <a:t>f</a:t>
            </a:r>
            <a:r>
              <a:rPr lang="ru-RU" altLang="ru-RU" sz="2400" b="1" baseline="-25000">
                <a:latin typeface="Times New Roman" pitchFamily="18" charset="0"/>
              </a:rPr>
              <a:t>гр</a:t>
            </a:r>
            <a:endParaRPr lang="ru-RU" altLang="ru-RU" sz="2400" b="1" i="1">
              <a:latin typeface="Times New Roman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551613" y="2820988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 i="1">
                <a:latin typeface="Times New Roman" pitchFamily="18" charset="0"/>
              </a:rPr>
              <a:t>f</a:t>
            </a:r>
            <a:endParaRPr lang="ru-RU" altLang="ru-RU" sz="2400" b="1" i="1">
              <a:latin typeface="Times New Roman" pitchFamily="18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389438" y="3475038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 i="1">
                <a:latin typeface="Times New Roman" pitchFamily="18" charset="0"/>
              </a:rPr>
              <a:t>f</a:t>
            </a:r>
            <a:r>
              <a:rPr lang="ru-RU" altLang="ru-RU" sz="2400" b="1" baseline="-25000">
                <a:latin typeface="Times New Roman" pitchFamily="18" charset="0"/>
              </a:rPr>
              <a:t>д</a:t>
            </a:r>
            <a:endParaRPr lang="ru-RU" altLang="ru-RU" sz="2400" b="1" i="1">
              <a:latin typeface="Times New Roman" pitchFamily="18" charset="0"/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3833813" y="3324225"/>
            <a:ext cx="171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4368800" y="3309938"/>
            <a:ext cx="2174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Темный вертикальный"/>
          <p:cNvSpPr>
            <a:spLocks noChangeArrowheads="1"/>
          </p:cNvSpPr>
          <p:nvPr/>
        </p:nvSpPr>
        <p:spPr bwMode="auto">
          <a:xfrm>
            <a:off x="4416425" y="668338"/>
            <a:ext cx="3829050" cy="3856037"/>
          </a:xfrm>
          <a:prstGeom prst="rect">
            <a:avLst/>
          </a:prstGeom>
          <a:pattFill prst="dkVert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grpSp>
        <p:nvGrpSpPr>
          <p:cNvPr id="18435" name="Group 48"/>
          <p:cNvGrpSpPr>
            <a:grpSpLocks/>
          </p:cNvGrpSpPr>
          <p:nvPr/>
        </p:nvGrpSpPr>
        <p:grpSpPr bwMode="auto">
          <a:xfrm>
            <a:off x="557213" y="693738"/>
            <a:ext cx="3500437" cy="3844925"/>
            <a:chOff x="323" y="384"/>
            <a:chExt cx="2205" cy="2449"/>
          </a:xfrm>
        </p:grpSpPr>
        <p:sp>
          <p:nvSpPr>
            <p:cNvPr id="18438" name="Rectangle 6" descr="Темный вертикальный"/>
            <p:cNvSpPr>
              <a:spLocks noChangeArrowheads="1"/>
            </p:cNvSpPr>
            <p:nvPr/>
          </p:nvSpPr>
          <p:spPr bwMode="auto">
            <a:xfrm rot="5400000">
              <a:off x="220" y="499"/>
              <a:ext cx="2412" cy="2205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18439" name="Group 7"/>
            <p:cNvGrpSpPr>
              <a:grpSpLocks/>
            </p:cNvGrpSpPr>
            <p:nvPr/>
          </p:nvGrpSpPr>
          <p:grpSpPr bwMode="auto">
            <a:xfrm rot="5400000">
              <a:off x="904" y="1317"/>
              <a:ext cx="2424" cy="565"/>
              <a:chOff x="2931" y="405"/>
              <a:chExt cx="2424" cy="565"/>
            </a:xfrm>
          </p:grpSpPr>
          <p:sp>
            <p:nvSpPr>
              <p:cNvPr id="18473" name="Line 8"/>
              <p:cNvSpPr>
                <a:spLocks noChangeShapeType="1"/>
              </p:cNvSpPr>
              <p:nvPr/>
            </p:nvSpPr>
            <p:spPr bwMode="auto">
              <a:xfrm>
                <a:off x="2943" y="405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4" name="Line 9"/>
              <p:cNvSpPr>
                <a:spLocks noChangeShapeType="1"/>
              </p:cNvSpPr>
              <p:nvPr/>
            </p:nvSpPr>
            <p:spPr bwMode="auto">
              <a:xfrm>
                <a:off x="2939" y="518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5" name="Line 10"/>
              <p:cNvSpPr>
                <a:spLocks noChangeShapeType="1"/>
              </p:cNvSpPr>
              <p:nvPr/>
            </p:nvSpPr>
            <p:spPr bwMode="auto">
              <a:xfrm>
                <a:off x="2935" y="631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6" name="Line 11"/>
              <p:cNvSpPr>
                <a:spLocks noChangeShapeType="1"/>
              </p:cNvSpPr>
              <p:nvPr/>
            </p:nvSpPr>
            <p:spPr bwMode="auto">
              <a:xfrm>
                <a:off x="2931" y="744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7" name="Line 12"/>
              <p:cNvSpPr>
                <a:spLocks noChangeShapeType="1"/>
              </p:cNvSpPr>
              <p:nvPr/>
            </p:nvSpPr>
            <p:spPr bwMode="auto">
              <a:xfrm>
                <a:off x="2936" y="857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8" name="Line 13"/>
              <p:cNvSpPr>
                <a:spLocks noChangeShapeType="1"/>
              </p:cNvSpPr>
              <p:nvPr/>
            </p:nvSpPr>
            <p:spPr bwMode="auto">
              <a:xfrm>
                <a:off x="2932" y="970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0" name="Group 14"/>
            <p:cNvGrpSpPr>
              <a:grpSpLocks/>
            </p:cNvGrpSpPr>
            <p:nvPr/>
          </p:nvGrpSpPr>
          <p:grpSpPr bwMode="auto">
            <a:xfrm rot="5400000">
              <a:off x="215" y="1313"/>
              <a:ext cx="2424" cy="565"/>
              <a:chOff x="2931" y="405"/>
              <a:chExt cx="2424" cy="565"/>
            </a:xfrm>
          </p:grpSpPr>
          <p:sp>
            <p:nvSpPr>
              <p:cNvPr id="18467" name="Line 15"/>
              <p:cNvSpPr>
                <a:spLocks noChangeShapeType="1"/>
              </p:cNvSpPr>
              <p:nvPr/>
            </p:nvSpPr>
            <p:spPr bwMode="auto">
              <a:xfrm>
                <a:off x="2943" y="405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8" name="Line 16"/>
              <p:cNvSpPr>
                <a:spLocks noChangeShapeType="1"/>
              </p:cNvSpPr>
              <p:nvPr/>
            </p:nvSpPr>
            <p:spPr bwMode="auto">
              <a:xfrm>
                <a:off x="2939" y="518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9" name="Line 17"/>
              <p:cNvSpPr>
                <a:spLocks noChangeShapeType="1"/>
              </p:cNvSpPr>
              <p:nvPr/>
            </p:nvSpPr>
            <p:spPr bwMode="auto">
              <a:xfrm>
                <a:off x="2935" y="631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0" name="Line 18"/>
              <p:cNvSpPr>
                <a:spLocks noChangeShapeType="1"/>
              </p:cNvSpPr>
              <p:nvPr/>
            </p:nvSpPr>
            <p:spPr bwMode="auto">
              <a:xfrm>
                <a:off x="2931" y="744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1" name="Line 19"/>
              <p:cNvSpPr>
                <a:spLocks noChangeShapeType="1"/>
              </p:cNvSpPr>
              <p:nvPr/>
            </p:nvSpPr>
            <p:spPr bwMode="auto">
              <a:xfrm>
                <a:off x="2936" y="857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2" name="Line 20"/>
              <p:cNvSpPr>
                <a:spLocks noChangeShapeType="1"/>
              </p:cNvSpPr>
              <p:nvPr/>
            </p:nvSpPr>
            <p:spPr bwMode="auto">
              <a:xfrm>
                <a:off x="2932" y="970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1" name="Group 21"/>
            <p:cNvGrpSpPr>
              <a:grpSpLocks/>
            </p:cNvGrpSpPr>
            <p:nvPr/>
          </p:nvGrpSpPr>
          <p:grpSpPr bwMode="auto">
            <a:xfrm rot="5400000">
              <a:off x="-469" y="1322"/>
              <a:ext cx="2424" cy="565"/>
              <a:chOff x="2931" y="405"/>
              <a:chExt cx="2424" cy="565"/>
            </a:xfrm>
          </p:grpSpPr>
          <p:sp>
            <p:nvSpPr>
              <p:cNvPr id="18461" name="Line 22"/>
              <p:cNvSpPr>
                <a:spLocks noChangeShapeType="1"/>
              </p:cNvSpPr>
              <p:nvPr/>
            </p:nvSpPr>
            <p:spPr bwMode="auto">
              <a:xfrm>
                <a:off x="2943" y="405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2" name="Line 23"/>
              <p:cNvSpPr>
                <a:spLocks noChangeShapeType="1"/>
              </p:cNvSpPr>
              <p:nvPr/>
            </p:nvSpPr>
            <p:spPr bwMode="auto">
              <a:xfrm>
                <a:off x="2939" y="518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3" name="Line 24"/>
              <p:cNvSpPr>
                <a:spLocks noChangeShapeType="1"/>
              </p:cNvSpPr>
              <p:nvPr/>
            </p:nvSpPr>
            <p:spPr bwMode="auto">
              <a:xfrm>
                <a:off x="2935" y="631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4" name="Line 25"/>
              <p:cNvSpPr>
                <a:spLocks noChangeShapeType="1"/>
              </p:cNvSpPr>
              <p:nvPr/>
            </p:nvSpPr>
            <p:spPr bwMode="auto">
              <a:xfrm>
                <a:off x="2931" y="744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5" name="Line 26"/>
              <p:cNvSpPr>
                <a:spLocks noChangeShapeType="1"/>
              </p:cNvSpPr>
              <p:nvPr/>
            </p:nvSpPr>
            <p:spPr bwMode="auto">
              <a:xfrm>
                <a:off x="2936" y="857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6" name="Line 27"/>
              <p:cNvSpPr>
                <a:spLocks noChangeShapeType="1"/>
              </p:cNvSpPr>
              <p:nvPr/>
            </p:nvSpPr>
            <p:spPr bwMode="auto">
              <a:xfrm>
                <a:off x="2932" y="970"/>
                <a:ext cx="24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42" name="Line 28"/>
            <p:cNvSpPr>
              <a:spLocks noChangeShapeType="1"/>
            </p:cNvSpPr>
            <p:nvPr/>
          </p:nvSpPr>
          <p:spPr bwMode="auto">
            <a:xfrm rot="5400000">
              <a:off x="1251" y="1602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29"/>
            <p:cNvSpPr>
              <a:spLocks noChangeShapeType="1"/>
            </p:cNvSpPr>
            <p:nvPr/>
          </p:nvSpPr>
          <p:spPr bwMode="auto">
            <a:xfrm rot="5400000">
              <a:off x="1138" y="1616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30"/>
            <p:cNvSpPr>
              <a:spLocks noChangeShapeType="1"/>
            </p:cNvSpPr>
            <p:nvPr/>
          </p:nvSpPr>
          <p:spPr bwMode="auto">
            <a:xfrm rot="5400000">
              <a:off x="1025" y="1612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31"/>
            <p:cNvSpPr>
              <a:spLocks noChangeShapeType="1"/>
            </p:cNvSpPr>
            <p:nvPr/>
          </p:nvSpPr>
          <p:spPr bwMode="auto">
            <a:xfrm rot="5400000">
              <a:off x="912" y="1617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32"/>
            <p:cNvSpPr>
              <a:spLocks noChangeShapeType="1"/>
            </p:cNvSpPr>
            <p:nvPr/>
          </p:nvSpPr>
          <p:spPr bwMode="auto">
            <a:xfrm rot="5400000">
              <a:off x="337" y="1607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33"/>
            <p:cNvSpPr>
              <a:spLocks noChangeShapeType="1"/>
            </p:cNvSpPr>
            <p:nvPr/>
          </p:nvSpPr>
          <p:spPr bwMode="auto">
            <a:xfrm rot="5400000">
              <a:off x="440" y="1612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Line 34"/>
            <p:cNvSpPr>
              <a:spLocks noChangeShapeType="1"/>
            </p:cNvSpPr>
            <p:nvPr/>
          </p:nvSpPr>
          <p:spPr bwMode="auto">
            <a:xfrm rot="5400000">
              <a:off x="570" y="1617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Line 35"/>
            <p:cNvSpPr>
              <a:spLocks noChangeShapeType="1"/>
            </p:cNvSpPr>
            <p:nvPr/>
          </p:nvSpPr>
          <p:spPr bwMode="auto">
            <a:xfrm rot="5400000">
              <a:off x="799" y="1622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Line 36"/>
            <p:cNvSpPr>
              <a:spLocks noChangeShapeType="1"/>
            </p:cNvSpPr>
            <p:nvPr/>
          </p:nvSpPr>
          <p:spPr bwMode="auto">
            <a:xfrm rot="5400000">
              <a:off x="686" y="1600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37"/>
            <p:cNvSpPr>
              <a:spLocks noChangeShapeType="1"/>
            </p:cNvSpPr>
            <p:nvPr/>
          </p:nvSpPr>
          <p:spPr bwMode="auto">
            <a:xfrm rot="5400000">
              <a:off x="224" y="1612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Line 38"/>
            <p:cNvSpPr>
              <a:spLocks noChangeShapeType="1"/>
            </p:cNvSpPr>
            <p:nvPr/>
          </p:nvSpPr>
          <p:spPr bwMode="auto">
            <a:xfrm rot="5400000">
              <a:off x="111" y="1608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Line 39"/>
            <p:cNvSpPr>
              <a:spLocks noChangeShapeType="1"/>
            </p:cNvSpPr>
            <p:nvPr/>
          </p:nvSpPr>
          <p:spPr bwMode="auto">
            <a:xfrm rot="5400000">
              <a:off x="-11" y="1622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Line 40"/>
            <p:cNvSpPr>
              <a:spLocks noChangeShapeType="1"/>
            </p:cNvSpPr>
            <p:nvPr/>
          </p:nvSpPr>
          <p:spPr bwMode="auto">
            <a:xfrm rot="5400000">
              <a:off x="-115" y="1609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41"/>
            <p:cNvSpPr>
              <a:spLocks noChangeShapeType="1"/>
            </p:cNvSpPr>
            <p:nvPr/>
          </p:nvSpPr>
          <p:spPr bwMode="auto">
            <a:xfrm rot="5400000">
              <a:off x="-246" y="1623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Line 42"/>
            <p:cNvSpPr>
              <a:spLocks noChangeShapeType="1"/>
            </p:cNvSpPr>
            <p:nvPr/>
          </p:nvSpPr>
          <p:spPr bwMode="auto">
            <a:xfrm rot="5400000">
              <a:off x="-350" y="1610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43"/>
            <p:cNvSpPr>
              <a:spLocks noChangeShapeType="1"/>
            </p:cNvSpPr>
            <p:nvPr/>
          </p:nvSpPr>
          <p:spPr bwMode="auto">
            <a:xfrm rot="5400000">
              <a:off x="-481" y="1606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Line 44"/>
            <p:cNvSpPr>
              <a:spLocks noChangeShapeType="1"/>
            </p:cNvSpPr>
            <p:nvPr/>
          </p:nvSpPr>
          <p:spPr bwMode="auto">
            <a:xfrm rot="5400000">
              <a:off x="-576" y="1602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Line 45"/>
            <p:cNvSpPr>
              <a:spLocks noChangeShapeType="1"/>
            </p:cNvSpPr>
            <p:nvPr/>
          </p:nvSpPr>
          <p:spPr bwMode="auto">
            <a:xfrm rot="5400000">
              <a:off x="-698" y="1598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Line 46"/>
            <p:cNvSpPr>
              <a:spLocks noChangeShapeType="1"/>
            </p:cNvSpPr>
            <p:nvPr/>
          </p:nvSpPr>
          <p:spPr bwMode="auto">
            <a:xfrm rot="5400000">
              <a:off x="-811" y="1603"/>
              <a:ext cx="24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6" name="Text Box 47"/>
          <p:cNvSpPr txBox="1">
            <a:spLocks noChangeArrowheads="1"/>
          </p:cNvSpPr>
          <p:nvPr/>
        </p:nvSpPr>
        <p:spPr bwMode="auto">
          <a:xfrm>
            <a:off x="703263" y="4727575"/>
            <a:ext cx="314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latin typeface="Times New Roman" pitchFamily="18" charset="0"/>
              </a:rPr>
              <a:t>Изображение</a:t>
            </a:r>
          </a:p>
        </p:txBody>
      </p:sp>
      <p:sp>
        <p:nvSpPr>
          <p:cNvPr id="18437" name="Text Box 49"/>
          <p:cNvSpPr txBox="1">
            <a:spLocks noChangeArrowheads="1"/>
          </p:cNvSpPr>
          <p:nvPr/>
        </p:nvSpPr>
        <p:spPr bwMode="auto">
          <a:xfrm>
            <a:off x="4586288" y="4745038"/>
            <a:ext cx="3716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Дискретизирующая решетка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5FE8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6438" y="700088"/>
            <a:ext cx="6335712" cy="3471862"/>
            <a:chOff x="1460" y="194"/>
            <a:chExt cx="3991" cy="2187"/>
          </a:xfrm>
        </p:grpSpPr>
        <p:grpSp>
          <p:nvGrpSpPr>
            <p:cNvPr id="19465" name="Group 4"/>
            <p:cNvGrpSpPr>
              <a:grpSpLocks/>
            </p:cNvGrpSpPr>
            <p:nvPr/>
          </p:nvGrpSpPr>
          <p:grpSpPr bwMode="auto">
            <a:xfrm>
              <a:off x="1460" y="673"/>
              <a:ext cx="2736" cy="0"/>
              <a:chOff x="1460" y="673"/>
              <a:chExt cx="2736" cy="0"/>
            </a:xfrm>
          </p:grpSpPr>
          <p:sp>
            <p:nvSpPr>
              <p:cNvPr id="19673" name="Line 5"/>
              <p:cNvSpPr>
                <a:spLocks noChangeShapeType="1"/>
              </p:cNvSpPr>
              <p:nvPr/>
            </p:nvSpPr>
            <p:spPr bwMode="auto">
              <a:xfrm>
                <a:off x="1460" y="673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74" name="Line 6"/>
              <p:cNvSpPr>
                <a:spLocks noChangeShapeType="1"/>
              </p:cNvSpPr>
              <p:nvPr/>
            </p:nvSpPr>
            <p:spPr bwMode="auto">
              <a:xfrm>
                <a:off x="1711" y="673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75" name="Line 7"/>
              <p:cNvSpPr>
                <a:spLocks noChangeShapeType="1"/>
              </p:cNvSpPr>
              <p:nvPr/>
            </p:nvSpPr>
            <p:spPr bwMode="auto">
              <a:xfrm>
                <a:off x="1962" y="67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76" name="Line 8"/>
              <p:cNvSpPr>
                <a:spLocks noChangeShapeType="1"/>
              </p:cNvSpPr>
              <p:nvPr/>
            </p:nvSpPr>
            <p:spPr bwMode="auto">
              <a:xfrm>
                <a:off x="2190" y="67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77" name="Line 9"/>
              <p:cNvSpPr>
                <a:spLocks noChangeShapeType="1"/>
              </p:cNvSpPr>
              <p:nvPr/>
            </p:nvSpPr>
            <p:spPr bwMode="auto">
              <a:xfrm>
                <a:off x="2418" y="673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78" name="Line 10"/>
              <p:cNvSpPr>
                <a:spLocks noChangeShapeType="1"/>
              </p:cNvSpPr>
              <p:nvPr/>
            </p:nvSpPr>
            <p:spPr bwMode="auto">
              <a:xfrm>
                <a:off x="2874" y="67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79" name="Line 11"/>
              <p:cNvSpPr>
                <a:spLocks noChangeShapeType="1"/>
              </p:cNvSpPr>
              <p:nvPr/>
            </p:nvSpPr>
            <p:spPr bwMode="auto">
              <a:xfrm>
                <a:off x="2646" y="67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80" name="Line 12"/>
              <p:cNvSpPr>
                <a:spLocks noChangeShapeType="1"/>
              </p:cNvSpPr>
              <p:nvPr/>
            </p:nvSpPr>
            <p:spPr bwMode="auto">
              <a:xfrm>
                <a:off x="3102" y="673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81" name="Line 13"/>
              <p:cNvSpPr>
                <a:spLocks noChangeShapeType="1"/>
              </p:cNvSpPr>
              <p:nvPr/>
            </p:nvSpPr>
            <p:spPr bwMode="auto">
              <a:xfrm>
                <a:off x="3307" y="673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82" name="Line 14"/>
              <p:cNvSpPr>
                <a:spLocks noChangeShapeType="1"/>
              </p:cNvSpPr>
              <p:nvPr/>
            </p:nvSpPr>
            <p:spPr bwMode="auto">
              <a:xfrm>
                <a:off x="3558" y="67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83" name="Line 15"/>
              <p:cNvSpPr>
                <a:spLocks noChangeShapeType="1"/>
              </p:cNvSpPr>
              <p:nvPr/>
            </p:nvSpPr>
            <p:spPr bwMode="auto">
              <a:xfrm>
                <a:off x="3786" y="67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84" name="Line 16"/>
              <p:cNvSpPr>
                <a:spLocks noChangeShapeType="1"/>
              </p:cNvSpPr>
              <p:nvPr/>
            </p:nvSpPr>
            <p:spPr bwMode="auto">
              <a:xfrm>
                <a:off x="4014" y="673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66" name="Group 17"/>
            <p:cNvGrpSpPr>
              <a:grpSpLocks/>
            </p:cNvGrpSpPr>
            <p:nvPr/>
          </p:nvGrpSpPr>
          <p:grpSpPr bwMode="auto">
            <a:xfrm>
              <a:off x="1460" y="901"/>
              <a:ext cx="2736" cy="0"/>
              <a:chOff x="1460" y="901"/>
              <a:chExt cx="2736" cy="0"/>
            </a:xfrm>
          </p:grpSpPr>
          <p:sp>
            <p:nvSpPr>
              <p:cNvPr id="19661" name="Line 18"/>
              <p:cNvSpPr>
                <a:spLocks noChangeShapeType="1"/>
              </p:cNvSpPr>
              <p:nvPr/>
            </p:nvSpPr>
            <p:spPr bwMode="auto">
              <a:xfrm>
                <a:off x="1460" y="90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62" name="Line 19"/>
              <p:cNvSpPr>
                <a:spLocks noChangeShapeType="1"/>
              </p:cNvSpPr>
              <p:nvPr/>
            </p:nvSpPr>
            <p:spPr bwMode="auto">
              <a:xfrm>
                <a:off x="1711" y="90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63" name="Line 20"/>
              <p:cNvSpPr>
                <a:spLocks noChangeShapeType="1"/>
              </p:cNvSpPr>
              <p:nvPr/>
            </p:nvSpPr>
            <p:spPr bwMode="auto">
              <a:xfrm>
                <a:off x="1962" y="90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64" name="Line 21"/>
              <p:cNvSpPr>
                <a:spLocks noChangeShapeType="1"/>
              </p:cNvSpPr>
              <p:nvPr/>
            </p:nvSpPr>
            <p:spPr bwMode="auto">
              <a:xfrm>
                <a:off x="2190" y="90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65" name="Line 22"/>
              <p:cNvSpPr>
                <a:spLocks noChangeShapeType="1"/>
              </p:cNvSpPr>
              <p:nvPr/>
            </p:nvSpPr>
            <p:spPr bwMode="auto">
              <a:xfrm>
                <a:off x="2418" y="901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66" name="Line 23"/>
              <p:cNvSpPr>
                <a:spLocks noChangeShapeType="1"/>
              </p:cNvSpPr>
              <p:nvPr/>
            </p:nvSpPr>
            <p:spPr bwMode="auto">
              <a:xfrm>
                <a:off x="2874" y="90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67" name="Line 24"/>
              <p:cNvSpPr>
                <a:spLocks noChangeShapeType="1"/>
              </p:cNvSpPr>
              <p:nvPr/>
            </p:nvSpPr>
            <p:spPr bwMode="auto">
              <a:xfrm>
                <a:off x="2646" y="90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68" name="Line 25"/>
              <p:cNvSpPr>
                <a:spLocks noChangeShapeType="1"/>
              </p:cNvSpPr>
              <p:nvPr/>
            </p:nvSpPr>
            <p:spPr bwMode="auto">
              <a:xfrm>
                <a:off x="3102" y="901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69" name="Line 26"/>
              <p:cNvSpPr>
                <a:spLocks noChangeShapeType="1"/>
              </p:cNvSpPr>
              <p:nvPr/>
            </p:nvSpPr>
            <p:spPr bwMode="auto">
              <a:xfrm>
                <a:off x="3307" y="90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70" name="Line 27"/>
              <p:cNvSpPr>
                <a:spLocks noChangeShapeType="1"/>
              </p:cNvSpPr>
              <p:nvPr/>
            </p:nvSpPr>
            <p:spPr bwMode="auto">
              <a:xfrm>
                <a:off x="3558" y="90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71" name="Line 28"/>
              <p:cNvSpPr>
                <a:spLocks noChangeShapeType="1"/>
              </p:cNvSpPr>
              <p:nvPr/>
            </p:nvSpPr>
            <p:spPr bwMode="auto">
              <a:xfrm>
                <a:off x="3786" y="90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72" name="Line 29"/>
              <p:cNvSpPr>
                <a:spLocks noChangeShapeType="1"/>
              </p:cNvSpPr>
              <p:nvPr/>
            </p:nvSpPr>
            <p:spPr bwMode="auto">
              <a:xfrm>
                <a:off x="4014" y="90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67" name="Line 30"/>
            <p:cNvSpPr>
              <a:spLocks noChangeShapeType="1"/>
            </p:cNvSpPr>
            <p:nvPr/>
          </p:nvSpPr>
          <p:spPr bwMode="auto">
            <a:xfrm>
              <a:off x="1460" y="1129"/>
              <a:ext cx="182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Line 31"/>
            <p:cNvSpPr>
              <a:spLocks noChangeShapeType="1"/>
            </p:cNvSpPr>
            <p:nvPr/>
          </p:nvSpPr>
          <p:spPr bwMode="auto">
            <a:xfrm>
              <a:off x="1711" y="1129"/>
              <a:ext cx="182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32"/>
            <p:cNvSpPr>
              <a:spLocks noChangeShapeType="1"/>
            </p:cNvSpPr>
            <p:nvPr/>
          </p:nvSpPr>
          <p:spPr bwMode="auto">
            <a:xfrm>
              <a:off x="1962" y="1129"/>
              <a:ext cx="159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Line 33"/>
            <p:cNvSpPr>
              <a:spLocks noChangeShapeType="1"/>
            </p:cNvSpPr>
            <p:nvPr/>
          </p:nvSpPr>
          <p:spPr bwMode="auto">
            <a:xfrm>
              <a:off x="2190" y="1129"/>
              <a:ext cx="159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Line 34"/>
            <p:cNvSpPr>
              <a:spLocks noChangeShapeType="1"/>
            </p:cNvSpPr>
            <p:nvPr/>
          </p:nvSpPr>
          <p:spPr bwMode="auto">
            <a:xfrm>
              <a:off x="2418" y="1129"/>
              <a:ext cx="136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Line 35"/>
            <p:cNvSpPr>
              <a:spLocks noChangeShapeType="1"/>
            </p:cNvSpPr>
            <p:nvPr/>
          </p:nvSpPr>
          <p:spPr bwMode="auto">
            <a:xfrm>
              <a:off x="2874" y="1129"/>
              <a:ext cx="159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36"/>
            <p:cNvSpPr>
              <a:spLocks noChangeShapeType="1"/>
            </p:cNvSpPr>
            <p:nvPr/>
          </p:nvSpPr>
          <p:spPr bwMode="auto">
            <a:xfrm>
              <a:off x="2646" y="1129"/>
              <a:ext cx="159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37"/>
            <p:cNvSpPr>
              <a:spLocks noChangeShapeType="1"/>
            </p:cNvSpPr>
            <p:nvPr/>
          </p:nvSpPr>
          <p:spPr bwMode="auto">
            <a:xfrm>
              <a:off x="3102" y="1129"/>
              <a:ext cx="136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Line 38"/>
            <p:cNvSpPr>
              <a:spLocks noChangeShapeType="1"/>
            </p:cNvSpPr>
            <p:nvPr/>
          </p:nvSpPr>
          <p:spPr bwMode="auto">
            <a:xfrm>
              <a:off x="3307" y="1129"/>
              <a:ext cx="182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Line 39"/>
            <p:cNvSpPr>
              <a:spLocks noChangeShapeType="1"/>
            </p:cNvSpPr>
            <p:nvPr/>
          </p:nvSpPr>
          <p:spPr bwMode="auto">
            <a:xfrm>
              <a:off x="3558" y="1129"/>
              <a:ext cx="159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Line 40"/>
            <p:cNvSpPr>
              <a:spLocks noChangeShapeType="1"/>
            </p:cNvSpPr>
            <p:nvPr/>
          </p:nvSpPr>
          <p:spPr bwMode="auto">
            <a:xfrm>
              <a:off x="3786" y="1129"/>
              <a:ext cx="159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Line 41"/>
            <p:cNvSpPr>
              <a:spLocks noChangeShapeType="1"/>
            </p:cNvSpPr>
            <p:nvPr/>
          </p:nvSpPr>
          <p:spPr bwMode="auto">
            <a:xfrm>
              <a:off x="4014" y="1129"/>
              <a:ext cx="182" cy="0"/>
            </a:xfrm>
            <a:prstGeom prst="line">
              <a:avLst/>
            </a:prstGeom>
            <a:noFill/>
            <a:ln w="28575">
              <a:solidFill>
                <a:srgbClr val="4ABBD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79" name="Group 42"/>
            <p:cNvGrpSpPr>
              <a:grpSpLocks/>
            </p:cNvGrpSpPr>
            <p:nvPr/>
          </p:nvGrpSpPr>
          <p:grpSpPr bwMode="auto">
            <a:xfrm>
              <a:off x="1642" y="650"/>
              <a:ext cx="69" cy="1642"/>
              <a:chOff x="1642" y="650"/>
              <a:chExt cx="69" cy="1642"/>
            </a:xfrm>
          </p:grpSpPr>
          <p:sp>
            <p:nvSpPr>
              <p:cNvPr id="19653" name="Rectangle 43"/>
              <p:cNvSpPr>
                <a:spLocks noChangeArrowheads="1"/>
              </p:cNvSpPr>
              <p:nvPr/>
            </p:nvSpPr>
            <p:spPr bwMode="auto">
              <a:xfrm>
                <a:off x="1642" y="65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54" name="Rectangle 44"/>
              <p:cNvSpPr>
                <a:spLocks noChangeArrowheads="1"/>
              </p:cNvSpPr>
              <p:nvPr/>
            </p:nvSpPr>
            <p:spPr bwMode="auto">
              <a:xfrm>
                <a:off x="1642" y="87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55" name="Rectangle 45"/>
              <p:cNvSpPr>
                <a:spLocks noChangeArrowheads="1"/>
              </p:cNvSpPr>
              <p:nvPr/>
            </p:nvSpPr>
            <p:spPr bwMode="auto">
              <a:xfrm>
                <a:off x="1642" y="110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56" name="Rectangle 46"/>
              <p:cNvSpPr>
                <a:spLocks noChangeArrowheads="1"/>
              </p:cNvSpPr>
              <p:nvPr/>
            </p:nvSpPr>
            <p:spPr bwMode="auto">
              <a:xfrm>
                <a:off x="1642" y="1334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57" name="Rectangle 47"/>
              <p:cNvSpPr>
                <a:spLocks noChangeArrowheads="1"/>
              </p:cNvSpPr>
              <p:nvPr/>
            </p:nvSpPr>
            <p:spPr bwMode="auto">
              <a:xfrm>
                <a:off x="1642" y="1562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58" name="Rectangle 48"/>
              <p:cNvSpPr>
                <a:spLocks noChangeArrowheads="1"/>
              </p:cNvSpPr>
              <p:nvPr/>
            </p:nvSpPr>
            <p:spPr bwMode="auto">
              <a:xfrm>
                <a:off x="1642" y="179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59" name="Rectangle 49"/>
              <p:cNvSpPr>
                <a:spLocks noChangeArrowheads="1"/>
              </p:cNvSpPr>
              <p:nvPr/>
            </p:nvSpPr>
            <p:spPr bwMode="auto">
              <a:xfrm>
                <a:off x="1642" y="201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60" name="Rectangle 50"/>
              <p:cNvSpPr>
                <a:spLocks noChangeArrowheads="1"/>
              </p:cNvSpPr>
              <p:nvPr/>
            </p:nvSpPr>
            <p:spPr bwMode="auto">
              <a:xfrm>
                <a:off x="1642" y="224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480" name="Group 51"/>
            <p:cNvGrpSpPr>
              <a:grpSpLocks/>
            </p:cNvGrpSpPr>
            <p:nvPr/>
          </p:nvGrpSpPr>
          <p:grpSpPr bwMode="auto">
            <a:xfrm>
              <a:off x="1893" y="650"/>
              <a:ext cx="69" cy="1642"/>
              <a:chOff x="1893" y="650"/>
              <a:chExt cx="69" cy="1642"/>
            </a:xfrm>
          </p:grpSpPr>
          <p:sp>
            <p:nvSpPr>
              <p:cNvPr id="19645" name="Rectangle 52"/>
              <p:cNvSpPr>
                <a:spLocks noChangeArrowheads="1"/>
              </p:cNvSpPr>
              <p:nvPr/>
            </p:nvSpPr>
            <p:spPr bwMode="auto">
              <a:xfrm>
                <a:off x="1893" y="65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46" name="Rectangle 53"/>
              <p:cNvSpPr>
                <a:spLocks noChangeArrowheads="1"/>
              </p:cNvSpPr>
              <p:nvPr/>
            </p:nvSpPr>
            <p:spPr bwMode="auto">
              <a:xfrm>
                <a:off x="1893" y="87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47" name="Rectangle 54"/>
              <p:cNvSpPr>
                <a:spLocks noChangeArrowheads="1"/>
              </p:cNvSpPr>
              <p:nvPr/>
            </p:nvSpPr>
            <p:spPr bwMode="auto">
              <a:xfrm>
                <a:off x="1893" y="110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48" name="Rectangle 55"/>
              <p:cNvSpPr>
                <a:spLocks noChangeArrowheads="1"/>
              </p:cNvSpPr>
              <p:nvPr/>
            </p:nvSpPr>
            <p:spPr bwMode="auto">
              <a:xfrm>
                <a:off x="1893" y="1334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49" name="Rectangle 56"/>
              <p:cNvSpPr>
                <a:spLocks noChangeArrowheads="1"/>
              </p:cNvSpPr>
              <p:nvPr/>
            </p:nvSpPr>
            <p:spPr bwMode="auto">
              <a:xfrm>
                <a:off x="1893" y="1562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50" name="Rectangle 57"/>
              <p:cNvSpPr>
                <a:spLocks noChangeArrowheads="1"/>
              </p:cNvSpPr>
              <p:nvPr/>
            </p:nvSpPr>
            <p:spPr bwMode="auto">
              <a:xfrm>
                <a:off x="1893" y="179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51" name="Rectangle 58"/>
              <p:cNvSpPr>
                <a:spLocks noChangeArrowheads="1"/>
              </p:cNvSpPr>
              <p:nvPr/>
            </p:nvSpPr>
            <p:spPr bwMode="auto">
              <a:xfrm>
                <a:off x="1893" y="201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52" name="Rectangle 59"/>
              <p:cNvSpPr>
                <a:spLocks noChangeArrowheads="1"/>
              </p:cNvSpPr>
              <p:nvPr/>
            </p:nvSpPr>
            <p:spPr bwMode="auto">
              <a:xfrm>
                <a:off x="1893" y="224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481" name="Group 60"/>
            <p:cNvGrpSpPr>
              <a:grpSpLocks/>
            </p:cNvGrpSpPr>
            <p:nvPr/>
          </p:nvGrpSpPr>
          <p:grpSpPr bwMode="auto">
            <a:xfrm>
              <a:off x="2121" y="650"/>
              <a:ext cx="69" cy="1642"/>
              <a:chOff x="2121" y="650"/>
              <a:chExt cx="69" cy="1642"/>
            </a:xfrm>
          </p:grpSpPr>
          <p:sp>
            <p:nvSpPr>
              <p:cNvPr id="19637" name="Rectangle 61"/>
              <p:cNvSpPr>
                <a:spLocks noChangeArrowheads="1"/>
              </p:cNvSpPr>
              <p:nvPr/>
            </p:nvSpPr>
            <p:spPr bwMode="auto">
              <a:xfrm>
                <a:off x="2121" y="65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38" name="Rectangle 62"/>
              <p:cNvSpPr>
                <a:spLocks noChangeArrowheads="1"/>
              </p:cNvSpPr>
              <p:nvPr/>
            </p:nvSpPr>
            <p:spPr bwMode="auto">
              <a:xfrm>
                <a:off x="2121" y="87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39" name="Rectangle 63"/>
              <p:cNvSpPr>
                <a:spLocks noChangeArrowheads="1"/>
              </p:cNvSpPr>
              <p:nvPr/>
            </p:nvSpPr>
            <p:spPr bwMode="auto">
              <a:xfrm>
                <a:off x="2121" y="110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40" name="Rectangle 64"/>
              <p:cNvSpPr>
                <a:spLocks noChangeArrowheads="1"/>
              </p:cNvSpPr>
              <p:nvPr/>
            </p:nvSpPr>
            <p:spPr bwMode="auto">
              <a:xfrm>
                <a:off x="2121" y="1334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41" name="Rectangle 65"/>
              <p:cNvSpPr>
                <a:spLocks noChangeArrowheads="1"/>
              </p:cNvSpPr>
              <p:nvPr/>
            </p:nvSpPr>
            <p:spPr bwMode="auto">
              <a:xfrm>
                <a:off x="2121" y="1562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42" name="Rectangle 66"/>
              <p:cNvSpPr>
                <a:spLocks noChangeArrowheads="1"/>
              </p:cNvSpPr>
              <p:nvPr/>
            </p:nvSpPr>
            <p:spPr bwMode="auto">
              <a:xfrm>
                <a:off x="2121" y="179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43" name="Rectangle 67"/>
              <p:cNvSpPr>
                <a:spLocks noChangeArrowheads="1"/>
              </p:cNvSpPr>
              <p:nvPr/>
            </p:nvSpPr>
            <p:spPr bwMode="auto">
              <a:xfrm>
                <a:off x="2121" y="201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44" name="Rectangle 68"/>
              <p:cNvSpPr>
                <a:spLocks noChangeArrowheads="1"/>
              </p:cNvSpPr>
              <p:nvPr/>
            </p:nvSpPr>
            <p:spPr bwMode="auto">
              <a:xfrm>
                <a:off x="2121" y="224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482" name="Group 69"/>
            <p:cNvGrpSpPr>
              <a:grpSpLocks/>
            </p:cNvGrpSpPr>
            <p:nvPr/>
          </p:nvGrpSpPr>
          <p:grpSpPr bwMode="auto">
            <a:xfrm>
              <a:off x="2554" y="650"/>
              <a:ext cx="69" cy="1642"/>
              <a:chOff x="2554" y="650"/>
              <a:chExt cx="69" cy="1642"/>
            </a:xfrm>
          </p:grpSpPr>
          <p:sp>
            <p:nvSpPr>
              <p:cNvPr id="19629" name="Rectangle 70"/>
              <p:cNvSpPr>
                <a:spLocks noChangeArrowheads="1"/>
              </p:cNvSpPr>
              <p:nvPr/>
            </p:nvSpPr>
            <p:spPr bwMode="auto">
              <a:xfrm>
                <a:off x="2554" y="65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30" name="Rectangle 71"/>
              <p:cNvSpPr>
                <a:spLocks noChangeArrowheads="1"/>
              </p:cNvSpPr>
              <p:nvPr/>
            </p:nvSpPr>
            <p:spPr bwMode="auto">
              <a:xfrm>
                <a:off x="2554" y="87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31" name="Rectangle 72"/>
              <p:cNvSpPr>
                <a:spLocks noChangeArrowheads="1"/>
              </p:cNvSpPr>
              <p:nvPr/>
            </p:nvSpPr>
            <p:spPr bwMode="auto">
              <a:xfrm>
                <a:off x="2554" y="110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32" name="Rectangle 73"/>
              <p:cNvSpPr>
                <a:spLocks noChangeArrowheads="1"/>
              </p:cNvSpPr>
              <p:nvPr/>
            </p:nvSpPr>
            <p:spPr bwMode="auto">
              <a:xfrm>
                <a:off x="2554" y="1334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33" name="Rectangle 74"/>
              <p:cNvSpPr>
                <a:spLocks noChangeArrowheads="1"/>
              </p:cNvSpPr>
              <p:nvPr/>
            </p:nvSpPr>
            <p:spPr bwMode="auto">
              <a:xfrm>
                <a:off x="2554" y="1562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34" name="Rectangle 75"/>
              <p:cNvSpPr>
                <a:spLocks noChangeArrowheads="1"/>
              </p:cNvSpPr>
              <p:nvPr/>
            </p:nvSpPr>
            <p:spPr bwMode="auto">
              <a:xfrm>
                <a:off x="2554" y="179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35" name="Rectangle 76"/>
              <p:cNvSpPr>
                <a:spLocks noChangeArrowheads="1"/>
              </p:cNvSpPr>
              <p:nvPr/>
            </p:nvSpPr>
            <p:spPr bwMode="auto">
              <a:xfrm>
                <a:off x="2554" y="201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36" name="Rectangle 77"/>
              <p:cNvSpPr>
                <a:spLocks noChangeArrowheads="1"/>
              </p:cNvSpPr>
              <p:nvPr/>
            </p:nvSpPr>
            <p:spPr bwMode="auto">
              <a:xfrm>
                <a:off x="2554" y="224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483" name="Group 78"/>
            <p:cNvGrpSpPr>
              <a:grpSpLocks/>
            </p:cNvGrpSpPr>
            <p:nvPr/>
          </p:nvGrpSpPr>
          <p:grpSpPr bwMode="auto">
            <a:xfrm>
              <a:off x="2805" y="650"/>
              <a:ext cx="69" cy="1642"/>
              <a:chOff x="2805" y="650"/>
              <a:chExt cx="69" cy="1642"/>
            </a:xfrm>
          </p:grpSpPr>
          <p:sp>
            <p:nvSpPr>
              <p:cNvPr id="19621" name="Rectangle 79"/>
              <p:cNvSpPr>
                <a:spLocks noChangeArrowheads="1"/>
              </p:cNvSpPr>
              <p:nvPr/>
            </p:nvSpPr>
            <p:spPr bwMode="auto">
              <a:xfrm>
                <a:off x="2805" y="65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22" name="Rectangle 80"/>
              <p:cNvSpPr>
                <a:spLocks noChangeArrowheads="1"/>
              </p:cNvSpPr>
              <p:nvPr/>
            </p:nvSpPr>
            <p:spPr bwMode="auto">
              <a:xfrm>
                <a:off x="2805" y="87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23" name="Rectangle 81"/>
              <p:cNvSpPr>
                <a:spLocks noChangeArrowheads="1"/>
              </p:cNvSpPr>
              <p:nvPr/>
            </p:nvSpPr>
            <p:spPr bwMode="auto">
              <a:xfrm>
                <a:off x="2805" y="110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24" name="Rectangle 82"/>
              <p:cNvSpPr>
                <a:spLocks noChangeArrowheads="1"/>
              </p:cNvSpPr>
              <p:nvPr/>
            </p:nvSpPr>
            <p:spPr bwMode="auto">
              <a:xfrm>
                <a:off x="2805" y="1334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25" name="Rectangle 83"/>
              <p:cNvSpPr>
                <a:spLocks noChangeArrowheads="1"/>
              </p:cNvSpPr>
              <p:nvPr/>
            </p:nvSpPr>
            <p:spPr bwMode="auto">
              <a:xfrm>
                <a:off x="2805" y="1562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26" name="Rectangle 84"/>
              <p:cNvSpPr>
                <a:spLocks noChangeArrowheads="1"/>
              </p:cNvSpPr>
              <p:nvPr/>
            </p:nvSpPr>
            <p:spPr bwMode="auto">
              <a:xfrm>
                <a:off x="2805" y="179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27" name="Rectangle 85"/>
              <p:cNvSpPr>
                <a:spLocks noChangeArrowheads="1"/>
              </p:cNvSpPr>
              <p:nvPr/>
            </p:nvSpPr>
            <p:spPr bwMode="auto">
              <a:xfrm>
                <a:off x="2805" y="201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28" name="Rectangle 86"/>
              <p:cNvSpPr>
                <a:spLocks noChangeArrowheads="1"/>
              </p:cNvSpPr>
              <p:nvPr/>
            </p:nvSpPr>
            <p:spPr bwMode="auto">
              <a:xfrm>
                <a:off x="2805" y="224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484" name="Group 87"/>
            <p:cNvGrpSpPr>
              <a:grpSpLocks/>
            </p:cNvGrpSpPr>
            <p:nvPr/>
          </p:nvGrpSpPr>
          <p:grpSpPr bwMode="auto">
            <a:xfrm>
              <a:off x="3033" y="650"/>
              <a:ext cx="69" cy="1642"/>
              <a:chOff x="3033" y="650"/>
              <a:chExt cx="69" cy="1642"/>
            </a:xfrm>
          </p:grpSpPr>
          <p:sp>
            <p:nvSpPr>
              <p:cNvPr id="19613" name="Rectangle 88"/>
              <p:cNvSpPr>
                <a:spLocks noChangeArrowheads="1"/>
              </p:cNvSpPr>
              <p:nvPr/>
            </p:nvSpPr>
            <p:spPr bwMode="auto">
              <a:xfrm>
                <a:off x="3033" y="65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14" name="Rectangle 89"/>
              <p:cNvSpPr>
                <a:spLocks noChangeArrowheads="1"/>
              </p:cNvSpPr>
              <p:nvPr/>
            </p:nvSpPr>
            <p:spPr bwMode="auto">
              <a:xfrm>
                <a:off x="3033" y="87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15" name="Rectangle 90"/>
              <p:cNvSpPr>
                <a:spLocks noChangeArrowheads="1"/>
              </p:cNvSpPr>
              <p:nvPr/>
            </p:nvSpPr>
            <p:spPr bwMode="auto">
              <a:xfrm>
                <a:off x="3033" y="110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16" name="Rectangle 91"/>
              <p:cNvSpPr>
                <a:spLocks noChangeArrowheads="1"/>
              </p:cNvSpPr>
              <p:nvPr/>
            </p:nvSpPr>
            <p:spPr bwMode="auto">
              <a:xfrm>
                <a:off x="3033" y="1334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17" name="Rectangle 92"/>
              <p:cNvSpPr>
                <a:spLocks noChangeArrowheads="1"/>
              </p:cNvSpPr>
              <p:nvPr/>
            </p:nvSpPr>
            <p:spPr bwMode="auto">
              <a:xfrm>
                <a:off x="3033" y="1562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18" name="Rectangle 93"/>
              <p:cNvSpPr>
                <a:spLocks noChangeArrowheads="1"/>
              </p:cNvSpPr>
              <p:nvPr/>
            </p:nvSpPr>
            <p:spPr bwMode="auto">
              <a:xfrm>
                <a:off x="3033" y="179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19" name="Rectangle 94"/>
              <p:cNvSpPr>
                <a:spLocks noChangeArrowheads="1"/>
              </p:cNvSpPr>
              <p:nvPr/>
            </p:nvSpPr>
            <p:spPr bwMode="auto">
              <a:xfrm>
                <a:off x="3033" y="201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20" name="Rectangle 95"/>
              <p:cNvSpPr>
                <a:spLocks noChangeArrowheads="1"/>
              </p:cNvSpPr>
              <p:nvPr/>
            </p:nvSpPr>
            <p:spPr bwMode="auto">
              <a:xfrm>
                <a:off x="3033" y="224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485" name="Group 96"/>
            <p:cNvGrpSpPr>
              <a:grpSpLocks/>
            </p:cNvGrpSpPr>
            <p:nvPr/>
          </p:nvGrpSpPr>
          <p:grpSpPr bwMode="auto">
            <a:xfrm>
              <a:off x="3238" y="650"/>
              <a:ext cx="69" cy="1642"/>
              <a:chOff x="3238" y="650"/>
              <a:chExt cx="69" cy="1642"/>
            </a:xfrm>
          </p:grpSpPr>
          <p:sp>
            <p:nvSpPr>
              <p:cNvPr id="19605" name="Rectangle 97"/>
              <p:cNvSpPr>
                <a:spLocks noChangeArrowheads="1"/>
              </p:cNvSpPr>
              <p:nvPr/>
            </p:nvSpPr>
            <p:spPr bwMode="auto">
              <a:xfrm>
                <a:off x="3238" y="65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06" name="Rectangle 98"/>
              <p:cNvSpPr>
                <a:spLocks noChangeArrowheads="1"/>
              </p:cNvSpPr>
              <p:nvPr/>
            </p:nvSpPr>
            <p:spPr bwMode="auto">
              <a:xfrm>
                <a:off x="3238" y="87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07" name="Rectangle 99"/>
              <p:cNvSpPr>
                <a:spLocks noChangeArrowheads="1"/>
              </p:cNvSpPr>
              <p:nvPr/>
            </p:nvSpPr>
            <p:spPr bwMode="auto">
              <a:xfrm>
                <a:off x="3238" y="110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08" name="Rectangle 100"/>
              <p:cNvSpPr>
                <a:spLocks noChangeArrowheads="1"/>
              </p:cNvSpPr>
              <p:nvPr/>
            </p:nvSpPr>
            <p:spPr bwMode="auto">
              <a:xfrm>
                <a:off x="3238" y="1334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09" name="Rectangle 101"/>
              <p:cNvSpPr>
                <a:spLocks noChangeArrowheads="1"/>
              </p:cNvSpPr>
              <p:nvPr/>
            </p:nvSpPr>
            <p:spPr bwMode="auto">
              <a:xfrm>
                <a:off x="3238" y="1562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10" name="Rectangle 102"/>
              <p:cNvSpPr>
                <a:spLocks noChangeArrowheads="1"/>
              </p:cNvSpPr>
              <p:nvPr/>
            </p:nvSpPr>
            <p:spPr bwMode="auto">
              <a:xfrm>
                <a:off x="3238" y="179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11" name="Rectangle 103"/>
              <p:cNvSpPr>
                <a:spLocks noChangeArrowheads="1"/>
              </p:cNvSpPr>
              <p:nvPr/>
            </p:nvSpPr>
            <p:spPr bwMode="auto">
              <a:xfrm>
                <a:off x="3238" y="201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12" name="Rectangle 104"/>
              <p:cNvSpPr>
                <a:spLocks noChangeArrowheads="1"/>
              </p:cNvSpPr>
              <p:nvPr/>
            </p:nvSpPr>
            <p:spPr bwMode="auto">
              <a:xfrm>
                <a:off x="3238" y="224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486" name="Group 105"/>
            <p:cNvGrpSpPr>
              <a:grpSpLocks/>
            </p:cNvGrpSpPr>
            <p:nvPr/>
          </p:nvGrpSpPr>
          <p:grpSpPr bwMode="auto">
            <a:xfrm>
              <a:off x="3489" y="650"/>
              <a:ext cx="69" cy="1642"/>
              <a:chOff x="3489" y="650"/>
              <a:chExt cx="69" cy="1642"/>
            </a:xfrm>
          </p:grpSpPr>
          <p:sp>
            <p:nvSpPr>
              <p:cNvPr id="19597" name="Rectangle 106"/>
              <p:cNvSpPr>
                <a:spLocks noChangeArrowheads="1"/>
              </p:cNvSpPr>
              <p:nvPr/>
            </p:nvSpPr>
            <p:spPr bwMode="auto">
              <a:xfrm>
                <a:off x="3489" y="65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98" name="Rectangle 107"/>
              <p:cNvSpPr>
                <a:spLocks noChangeArrowheads="1"/>
              </p:cNvSpPr>
              <p:nvPr/>
            </p:nvSpPr>
            <p:spPr bwMode="auto">
              <a:xfrm>
                <a:off x="3489" y="87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99" name="Rectangle 108"/>
              <p:cNvSpPr>
                <a:spLocks noChangeArrowheads="1"/>
              </p:cNvSpPr>
              <p:nvPr/>
            </p:nvSpPr>
            <p:spPr bwMode="auto">
              <a:xfrm>
                <a:off x="3489" y="110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00" name="Rectangle 109"/>
              <p:cNvSpPr>
                <a:spLocks noChangeArrowheads="1"/>
              </p:cNvSpPr>
              <p:nvPr/>
            </p:nvSpPr>
            <p:spPr bwMode="auto">
              <a:xfrm>
                <a:off x="3489" y="1334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01" name="Rectangle 110"/>
              <p:cNvSpPr>
                <a:spLocks noChangeArrowheads="1"/>
              </p:cNvSpPr>
              <p:nvPr/>
            </p:nvSpPr>
            <p:spPr bwMode="auto">
              <a:xfrm>
                <a:off x="3489" y="1562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02" name="Rectangle 111"/>
              <p:cNvSpPr>
                <a:spLocks noChangeArrowheads="1"/>
              </p:cNvSpPr>
              <p:nvPr/>
            </p:nvSpPr>
            <p:spPr bwMode="auto">
              <a:xfrm>
                <a:off x="3489" y="179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03" name="Rectangle 112"/>
              <p:cNvSpPr>
                <a:spLocks noChangeArrowheads="1"/>
              </p:cNvSpPr>
              <p:nvPr/>
            </p:nvSpPr>
            <p:spPr bwMode="auto">
              <a:xfrm>
                <a:off x="3489" y="201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604" name="Rectangle 113"/>
              <p:cNvSpPr>
                <a:spLocks noChangeArrowheads="1"/>
              </p:cNvSpPr>
              <p:nvPr/>
            </p:nvSpPr>
            <p:spPr bwMode="auto">
              <a:xfrm>
                <a:off x="3489" y="224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487" name="Group 114"/>
            <p:cNvGrpSpPr>
              <a:grpSpLocks/>
            </p:cNvGrpSpPr>
            <p:nvPr/>
          </p:nvGrpSpPr>
          <p:grpSpPr bwMode="auto">
            <a:xfrm>
              <a:off x="3717" y="650"/>
              <a:ext cx="69" cy="1642"/>
              <a:chOff x="3717" y="650"/>
              <a:chExt cx="69" cy="1642"/>
            </a:xfrm>
          </p:grpSpPr>
          <p:sp>
            <p:nvSpPr>
              <p:cNvPr id="19589" name="Rectangle 115"/>
              <p:cNvSpPr>
                <a:spLocks noChangeArrowheads="1"/>
              </p:cNvSpPr>
              <p:nvPr/>
            </p:nvSpPr>
            <p:spPr bwMode="auto">
              <a:xfrm>
                <a:off x="3717" y="65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90" name="Rectangle 116"/>
              <p:cNvSpPr>
                <a:spLocks noChangeArrowheads="1"/>
              </p:cNvSpPr>
              <p:nvPr/>
            </p:nvSpPr>
            <p:spPr bwMode="auto">
              <a:xfrm>
                <a:off x="3717" y="87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91" name="Rectangle 117"/>
              <p:cNvSpPr>
                <a:spLocks noChangeArrowheads="1"/>
              </p:cNvSpPr>
              <p:nvPr/>
            </p:nvSpPr>
            <p:spPr bwMode="auto">
              <a:xfrm>
                <a:off x="3717" y="110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92" name="Rectangle 118"/>
              <p:cNvSpPr>
                <a:spLocks noChangeArrowheads="1"/>
              </p:cNvSpPr>
              <p:nvPr/>
            </p:nvSpPr>
            <p:spPr bwMode="auto">
              <a:xfrm>
                <a:off x="3717" y="1334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93" name="Rectangle 119"/>
              <p:cNvSpPr>
                <a:spLocks noChangeArrowheads="1"/>
              </p:cNvSpPr>
              <p:nvPr/>
            </p:nvSpPr>
            <p:spPr bwMode="auto">
              <a:xfrm>
                <a:off x="3717" y="1562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94" name="Rectangle 120"/>
              <p:cNvSpPr>
                <a:spLocks noChangeArrowheads="1"/>
              </p:cNvSpPr>
              <p:nvPr/>
            </p:nvSpPr>
            <p:spPr bwMode="auto">
              <a:xfrm>
                <a:off x="3717" y="179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95" name="Rectangle 121"/>
              <p:cNvSpPr>
                <a:spLocks noChangeArrowheads="1"/>
              </p:cNvSpPr>
              <p:nvPr/>
            </p:nvSpPr>
            <p:spPr bwMode="auto">
              <a:xfrm>
                <a:off x="3717" y="201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96" name="Rectangle 122"/>
              <p:cNvSpPr>
                <a:spLocks noChangeArrowheads="1"/>
              </p:cNvSpPr>
              <p:nvPr/>
            </p:nvSpPr>
            <p:spPr bwMode="auto">
              <a:xfrm>
                <a:off x="3717" y="224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488" name="Group 123"/>
            <p:cNvGrpSpPr>
              <a:grpSpLocks/>
            </p:cNvGrpSpPr>
            <p:nvPr/>
          </p:nvGrpSpPr>
          <p:grpSpPr bwMode="auto">
            <a:xfrm>
              <a:off x="3945" y="650"/>
              <a:ext cx="69" cy="1642"/>
              <a:chOff x="3945" y="650"/>
              <a:chExt cx="69" cy="1642"/>
            </a:xfrm>
          </p:grpSpPr>
          <p:sp>
            <p:nvSpPr>
              <p:cNvPr id="19581" name="Rectangle 124"/>
              <p:cNvSpPr>
                <a:spLocks noChangeArrowheads="1"/>
              </p:cNvSpPr>
              <p:nvPr/>
            </p:nvSpPr>
            <p:spPr bwMode="auto">
              <a:xfrm>
                <a:off x="3945" y="65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82" name="Rectangle 125"/>
              <p:cNvSpPr>
                <a:spLocks noChangeArrowheads="1"/>
              </p:cNvSpPr>
              <p:nvPr/>
            </p:nvSpPr>
            <p:spPr bwMode="auto">
              <a:xfrm>
                <a:off x="3945" y="87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83" name="Rectangle 126"/>
              <p:cNvSpPr>
                <a:spLocks noChangeArrowheads="1"/>
              </p:cNvSpPr>
              <p:nvPr/>
            </p:nvSpPr>
            <p:spPr bwMode="auto">
              <a:xfrm>
                <a:off x="3945" y="110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84" name="Rectangle 127"/>
              <p:cNvSpPr>
                <a:spLocks noChangeArrowheads="1"/>
              </p:cNvSpPr>
              <p:nvPr/>
            </p:nvSpPr>
            <p:spPr bwMode="auto">
              <a:xfrm>
                <a:off x="3945" y="1334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85" name="Rectangle 128"/>
              <p:cNvSpPr>
                <a:spLocks noChangeArrowheads="1"/>
              </p:cNvSpPr>
              <p:nvPr/>
            </p:nvSpPr>
            <p:spPr bwMode="auto">
              <a:xfrm>
                <a:off x="3945" y="1562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86" name="Rectangle 129"/>
              <p:cNvSpPr>
                <a:spLocks noChangeArrowheads="1"/>
              </p:cNvSpPr>
              <p:nvPr/>
            </p:nvSpPr>
            <p:spPr bwMode="auto">
              <a:xfrm>
                <a:off x="3945" y="179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87" name="Rectangle 130"/>
              <p:cNvSpPr>
                <a:spLocks noChangeArrowheads="1"/>
              </p:cNvSpPr>
              <p:nvPr/>
            </p:nvSpPr>
            <p:spPr bwMode="auto">
              <a:xfrm>
                <a:off x="3945" y="201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88" name="Rectangle 131"/>
              <p:cNvSpPr>
                <a:spLocks noChangeArrowheads="1"/>
              </p:cNvSpPr>
              <p:nvPr/>
            </p:nvSpPr>
            <p:spPr bwMode="auto">
              <a:xfrm>
                <a:off x="3945" y="224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9489" name="Group 132"/>
            <p:cNvGrpSpPr>
              <a:grpSpLocks/>
            </p:cNvGrpSpPr>
            <p:nvPr/>
          </p:nvGrpSpPr>
          <p:grpSpPr bwMode="auto">
            <a:xfrm>
              <a:off x="1460" y="1357"/>
              <a:ext cx="2736" cy="912"/>
              <a:chOff x="1460" y="1357"/>
              <a:chExt cx="2736" cy="912"/>
            </a:xfrm>
          </p:grpSpPr>
          <p:sp>
            <p:nvSpPr>
              <p:cNvPr id="19521" name="Line 133"/>
              <p:cNvSpPr>
                <a:spLocks noChangeShapeType="1"/>
              </p:cNvSpPr>
              <p:nvPr/>
            </p:nvSpPr>
            <p:spPr bwMode="auto">
              <a:xfrm>
                <a:off x="1460" y="1357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2" name="Line 134"/>
              <p:cNvSpPr>
                <a:spLocks noChangeShapeType="1"/>
              </p:cNvSpPr>
              <p:nvPr/>
            </p:nvSpPr>
            <p:spPr bwMode="auto">
              <a:xfrm>
                <a:off x="1711" y="1357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3" name="Line 135"/>
              <p:cNvSpPr>
                <a:spLocks noChangeShapeType="1"/>
              </p:cNvSpPr>
              <p:nvPr/>
            </p:nvSpPr>
            <p:spPr bwMode="auto">
              <a:xfrm>
                <a:off x="1962" y="1357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4" name="Line 136"/>
              <p:cNvSpPr>
                <a:spLocks noChangeShapeType="1"/>
              </p:cNvSpPr>
              <p:nvPr/>
            </p:nvSpPr>
            <p:spPr bwMode="auto">
              <a:xfrm>
                <a:off x="2190" y="1357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5" name="Line 137"/>
              <p:cNvSpPr>
                <a:spLocks noChangeShapeType="1"/>
              </p:cNvSpPr>
              <p:nvPr/>
            </p:nvSpPr>
            <p:spPr bwMode="auto">
              <a:xfrm>
                <a:off x="2418" y="1357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6" name="Line 138"/>
              <p:cNvSpPr>
                <a:spLocks noChangeShapeType="1"/>
              </p:cNvSpPr>
              <p:nvPr/>
            </p:nvSpPr>
            <p:spPr bwMode="auto">
              <a:xfrm>
                <a:off x="2874" y="1357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7" name="Line 139"/>
              <p:cNvSpPr>
                <a:spLocks noChangeShapeType="1"/>
              </p:cNvSpPr>
              <p:nvPr/>
            </p:nvSpPr>
            <p:spPr bwMode="auto">
              <a:xfrm>
                <a:off x="2646" y="1357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8" name="Line 140"/>
              <p:cNvSpPr>
                <a:spLocks noChangeShapeType="1"/>
              </p:cNvSpPr>
              <p:nvPr/>
            </p:nvSpPr>
            <p:spPr bwMode="auto">
              <a:xfrm>
                <a:off x="3102" y="1357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9" name="Line 141"/>
              <p:cNvSpPr>
                <a:spLocks noChangeShapeType="1"/>
              </p:cNvSpPr>
              <p:nvPr/>
            </p:nvSpPr>
            <p:spPr bwMode="auto">
              <a:xfrm>
                <a:off x="3307" y="1357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0" name="Line 142"/>
              <p:cNvSpPr>
                <a:spLocks noChangeShapeType="1"/>
              </p:cNvSpPr>
              <p:nvPr/>
            </p:nvSpPr>
            <p:spPr bwMode="auto">
              <a:xfrm>
                <a:off x="3558" y="1357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1" name="Line 143"/>
              <p:cNvSpPr>
                <a:spLocks noChangeShapeType="1"/>
              </p:cNvSpPr>
              <p:nvPr/>
            </p:nvSpPr>
            <p:spPr bwMode="auto">
              <a:xfrm>
                <a:off x="3786" y="1357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2" name="Line 144"/>
              <p:cNvSpPr>
                <a:spLocks noChangeShapeType="1"/>
              </p:cNvSpPr>
              <p:nvPr/>
            </p:nvSpPr>
            <p:spPr bwMode="auto">
              <a:xfrm>
                <a:off x="4014" y="1357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3" name="Line 145"/>
              <p:cNvSpPr>
                <a:spLocks noChangeShapeType="1"/>
              </p:cNvSpPr>
              <p:nvPr/>
            </p:nvSpPr>
            <p:spPr bwMode="auto">
              <a:xfrm>
                <a:off x="1460" y="1585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4" name="Line 146"/>
              <p:cNvSpPr>
                <a:spLocks noChangeShapeType="1"/>
              </p:cNvSpPr>
              <p:nvPr/>
            </p:nvSpPr>
            <p:spPr bwMode="auto">
              <a:xfrm>
                <a:off x="1711" y="1585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5" name="Line 147"/>
              <p:cNvSpPr>
                <a:spLocks noChangeShapeType="1"/>
              </p:cNvSpPr>
              <p:nvPr/>
            </p:nvSpPr>
            <p:spPr bwMode="auto">
              <a:xfrm>
                <a:off x="1962" y="1585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6" name="Line 148"/>
              <p:cNvSpPr>
                <a:spLocks noChangeShapeType="1"/>
              </p:cNvSpPr>
              <p:nvPr/>
            </p:nvSpPr>
            <p:spPr bwMode="auto">
              <a:xfrm>
                <a:off x="2190" y="1585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7" name="Line 149"/>
              <p:cNvSpPr>
                <a:spLocks noChangeShapeType="1"/>
              </p:cNvSpPr>
              <p:nvPr/>
            </p:nvSpPr>
            <p:spPr bwMode="auto">
              <a:xfrm>
                <a:off x="2418" y="1585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8" name="Line 150"/>
              <p:cNvSpPr>
                <a:spLocks noChangeShapeType="1"/>
              </p:cNvSpPr>
              <p:nvPr/>
            </p:nvSpPr>
            <p:spPr bwMode="auto">
              <a:xfrm>
                <a:off x="2874" y="1585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9" name="Line 151"/>
              <p:cNvSpPr>
                <a:spLocks noChangeShapeType="1"/>
              </p:cNvSpPr>
              <p:nvPr/>
            </p:nvSpPr>
            <p:spPr bwMode="auto">
              <a:xfrm>
                <a:off x="2646" y="1585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0" name="Line 152"/>
              <p:cNvSpPr>
                <a:spLocks noChangeShapeType="1"/>
              </p:cNvSpPr>
              <p:nvPr/>
            </p:nvSpPr>
            <p:spPr bwMode="auto">
              <a:xfrm>
                <a:off x="3102" y="1585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1" name="Line 153"/>
              <p:cNvSpPr>
                <a:spLocks noChangeShapeType="1"/>
              </p:cNvSpPr>
              <p:nvPr/>
            </p:nvSpPr>
            <p:spPr bwMode="auto">
              <a:xfrm>
                <a:off x="3307" y="1585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2" name="Line 154"/>
              <p:cNvSpPr>
                <a:spLocks noChangeShapeType="1"/>
              </p:cNvSpPr>
              <p:nvPr/>
            </p:nvSpPr>
            <p:spPr bwMode="auto">
              <a:xfrm>
                <a:off x="3558" y="1585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3" name="Line 155"/>
              <p:cNvSpPr>
                <a:spLocks noChangeShapeType="1"/>
              </p:cNvSpPr>
              <p:nvPr/>
            </p:nvSpPr>
            <p:spPr bwMode="auto">
              <a:xfrm>
                <a:off x="3786" y="1585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4" name="Line 156"/>
              <p:cNvSpPr>
                <a:spLocks noChangeShapeType="1"/>
              </p:cNvSpPr>
              <p:nvPr/>
            </p:nvSpPr>
            <p:spPr bwMode="auto">
              <a:xfrm>
                <a:off x="4014" y="1585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5" name="Line 157"/>
              <p:cNvSpPr>
                <a:spLocks noChangeShapeType="1"/>
              </p:cNvSpPr>
              <p:nvPr/>
            </p:nvSpPr>
            <p:spPr bwMode="auto">
              <a:xfrm>
                <a:off x="1460" y="1813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6" name="Line 158"/>
              <p:cNvSpPr>
                <a:spLocks noChangeShapeType="1"/>
              </p:cNvSpPr>
              <p:nvPr/>
            </p:nvSpPr>
            <p:spPr bwMode="auto">
              <a:xfrm>
                <a:off x="1711" y="1813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7" name="Line 159"/>
              <p:cNvSpPr>
                <a:spLocks noChangeShapeType="1"/>
              </p:cNvSpPr>
              <p:nvPr/>
            </p:nvSpPr>
            <p:spPr bwMode="auto">
              <a:xfrm>
                <a:off x="1962" y="181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8" name="Line 160"/>
              <p:cNvSpPr>
                <a:spLocks noChangeShapeType="1"/>
              </p:cNvSpPr>
              <p:nvPr/>
            </p:nvSpPr>
            <p:spPr bwMode="auto">
              <a:xfrm>
                <a:off x="2190" y="181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9" name="Line 161"/>
              <p:cNvSpPr>
                <a:spLocks noChangeShapeType="1"/>
              </p:cNvSpPr>
              <p:nvPr/>
            </p:nvSpPr>
            <p:spPr bwMode="auto">
              <a:xfrm>
                <a:off x="2418" y="1813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0" name="Line 162"/>
              <p:cNvSpPr>
                <a:spLocks noChangeShapeType="1"/>
              </p:cNvSpPr>
              <p:nvPr/>
            </p:nvSpPr>
            <p:spPr bwMode="auto">
              <a:xfrm>
                <a:off x="2874" y="181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1" name="Line 163"/>
              <p:cNvSpPr>
                <a:spLocks noChangeShapeType="1"/>
              </p:cNvSpPr>
              <p:nvPr/>
            </p:nvSpPr>
            <p:spPr bwMode="auto">
              <a:xfrm>
                <a:off x="2646" y="181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2" name="Line 164"/>
              <p:cNvSpPr>
                <a:spLocks noChangeShapeType="1"/>
              </p:cNvSpPr>
              <p:nvPr/>
            </p:nvSpPr>
            <p:spPr bwMode="auto">
              <a:xfrm>
                <a:off x="3102" y="1813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3" name="Line 165"/>
              <p:cNvSpPr>
                <a:spLocks noChangeShapeType="1"/>
              </p:cNvSpPr>
              <p:nvPr/>
            </p:nvSpPr>
            <p:spPr bwMode="auto">
              <a:xfrm>
                <a:off x="3307" y="1813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4" name="Line 166"/>
              <p:cNvSpPr>
                <a:spLocks noChangeShapeType="1"/>
              </p:cNvSpPr>
              <p:nvPr/>
            </p:nvSpPr>
            <p:spPr bwMode="auto">
              <a:xfrm>
                <a:off x="3558" y="181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5" name="Line 167"/>
              <p:cNvSpPr>
                <a:spLocks noChangeShapeType="1"/>
              </p:cNvSpPr>
              <p:nvPr/>
            </p:nvSpPr>
            <p:spPr bwMode="auto">
              <a:xfrm>
                <a:off x="3786" y="1813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6" name="Line 168"/>
              <p:cNvSpPr>
                <a:spLocks noChangeShapeType="1"/>
              </p:cNvSpPr>
              <p:nvPr/>
            </p:nvSpPr>
            <p:spPr bwMode="auto">
              <a:xfrm>
                <a:off x="4014" y="1813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7" name="Line 169"/>
              <p:cNvSpPr>
                <a:spLocks noChangeShapeType="1"/>
              </p:cNvSpPr>
              <p:nvPr/>
            </p:nvSpPr>
            <p:spPr bwMode="auto">
              <a:xfrm>
                <a:off x="1460" y="204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8" name="Line 170"/>
              <p:cNvSpPr>
                <a:spLocks noChangeShapeType="1"/>
              </p:cNvSpPr>
              <p:nvPr/>
            </p:nvSpPr>
            <p:spPr bwMode="auto">
              <a:xfrm>
                <a:off x="1711" y="204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9" name="Line 171"/>
              <p:cNvSpPr>
                <a:spLocks noChangeShapeType="1"/>
              </p:cNvSpPr>
              <p:nvPr/>
            </p:nvSpPr>
            <p:spPr bwMode="auto">
              <a:xfrm>
                <a:off x="1962" y="204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0" name="Line 172"/>
              <p:cNvSpPr>
                <a:spLocks noChangeShapeType="1"/>
              </p:cNvSpPr>
              <p:nvPr/>
            </p:nvSpPr>
            <p:spPr bwMode="auto">
              <a:xfrm>
                <a:off x="2190" y="204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1" name="Line 173"/>
              <p:cNvSpPr>
                <a:spLocks noChangeShapeType="1"/>
              </p:cNvSpPr>
              <p:nvPr/>
            </p:nvSpPr>
            <p:spPr bwMode="auto">
              <a:xfrm>
                <a:off x="2418" y="2041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2" name="Line 174"/>
              <p:cNvSpPr>
                <a:spLocks noChangeShapeType="1"/>
              </p:cNvSpPr>
              <p:nvPr/>
            </p:nvSpPr>
            <p:spPr bwMode="auto">
              <a:xfrm>
                <a:off x="2874" y="204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3" name="Line 175"/>
              <p:cNvSpPr>
                <a:spLocks noChangeShapeType="1"/>
              </p:cNvSpPr>
              <p:nvPr/>
            </p:nvSpPr>
            <p:spPr bwMode="auto">
              <a:xfrm>
                <a:off x="2646" y="204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4" name="Line 176"/>
              <p:cNvSpPr>
                <a:spLocks noChangeShapeType="1"/>
              </p:cNvSpPr>
              <p:nvPr/>
            </p:nvSpPr>
            <p:spPr bwMode="auto">
              <a:xfrm>
                <a:off x="3102" y="2041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5" name="Line 177"/>
              <p:cNvSpPr>
                <a:spLocks noChangeShapeType="1"/>
              </p:cNvSpPr>
              <p:nvPr/>
            </p:nvSpPr>
            <p:spPr bwMode="auto">
              <a:xfrm>
                <a:off x="3307" y="204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6" name="Line 178"/>
              <p:cNvSpPr>
                <a:spLocks noChangeShapeType="1"/>
              </p:cNvSpPr>
              <p:nvPr/>
            </p:nvSpPr>
            <p:spPr bwMode="auto">
              <a:xfrm>
                <a:off x="3558" y="204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7" name="Line 179"/>
              <p:cNvSpPr>
                <a:spLocks noChangeShapeType="1"/>
              </p:cNvSpPr>
              <p:nvPr/>
            </p:nvSpPr>
            <p:spPr bwMode="auto">
              <a:xfrm>
                <a:off x="3786" y="2041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8" name="Line 180"/>
              <p:cNvSpPr>
                <a:spLocks noChangeShapeType="1"/>
              </p:cNvSpPr>
              <p:nvPr/>
            </p:nvSpPr>
            <p:spPr bwMode="auto">
              <a:xfrm>
                <a:off x="4014" y="204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9" name="Line 181"/>
              <p:cNvSpPr>
                <a:spLocks noChangeShapeType="1"/>
              </p:cNvSpPr>
              <p:nvPr/>
            </p:nvSpPr>
            <p:spPr bwMode="auto">
              <a:xfrm>
                <a:off x="1460" y="2269"/>
                <a:ext cx="191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70" name="Line 182"/>
              <p:cNvSpPr>
                <a:spLocks noChangeShapeType="1"/>
              </p:cNvSpPr>
              <p:nvPr/>
            </p:nvSpPr>
            <p:spPr bwMode="auto">
              <a:xfrm>
                <a:off x="1711" y="2269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71" name="Line 183"/>
              <p:cNvSpPr>
                <a:spLocks noChangeShapeType="1"/>
              </p:cNvSpPr>
              <p:nvPr/>
            </p:nvSpPr>
            <p:spPr bwMode="auto">
              <a:xfrm>
                <a:off x="1962" y="2269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72" name="Line 184"/>
              <p:cNvSpPr>
                <a:spLocks noChangeShapeType="1"/>
              </p:cNvSpPr>
              <p:nvPr/>
            </p:nvSpPr>
            <p:spPr bwMode="auto">
              <a:xfrm>
                <a:off x="2190" y="2269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73" name="Line 185"/>
              <p:cNvSpPr>
                <a:spLocks noChangeShapeType="1"/>
              </p:cNvSpPr>
              <p:nvPr/>
            </p:nvSpPr>
            <p:spPr bwMode="auto">
              <a:xfrm>
                <a:off x="2418" y="2269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74" name="Line 186"/>
              <p:cNvSpPr>
                <a:spLocks noChangeShapeType="1"/>
              </p:cNvSpPr>
              <p:nvPr/>
            </p:nvSpPr>
            <p:spPr bwMode="auto">
              <a:xfrm>
                <a:off x="2874" y="2269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75" name="Line 187"/>
              <p:cNvSpPr>
                <a:spLocks noChangeShapeType="1"/>
              </p:cNvSpPr>
              <p:nvPr/>
            </p:nvSpPr>
            <p:spPr bwMode="auto">
              <a:xfrm>
                <a:off x="2646" y="2269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76" name="Line 188"/>
              <p:cNvSpPr>
                <a:spLocks noChangeShapeType="1"/>
              </p:cNvSpPr>
              <p:nvPr/>
            </p:nvSpPr>
            <p:spPr bwMode="auto">
              <a:xfrm>
                <a:off x="3102" y="2269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77" name="Line 189"/>
              <p:cNvSpPr>
                <a:spLocks noChangeShapeType="1"/>
              </p:cNvSpPr>
              <p:nvPr/>
            </p:nvSpPr>
            <p:spPr bwMode="auto">
              <a:xfrm>
                <a:off x="3307" y="2269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78" name="Line 190"/>
              <p:cNvSpPr>
                <a:spLocks noChangeShapeType="1"/>
              </p:cNvSpPr>
              <p:nvPr/>
            </p:nvSpPr>
            <p:spPr bwMode="auto">
              <a:xfrm>
                <a:off x="3558" y="2269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79" name="Line 191"/>
              <p:cNvSpPr>
                <a:spLocks noChangeShapeType="1"/>
              </p:cNvSpPr>
              <p:nvPr/>
            </p:nvSpPr>
            <p:spPr bwMode="auto">
              <a:xfrm>
                <a:off x="3786" y="2269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80" name="Line 192"/>
              <p:cNvSpPr>
                <a:spLocks noChangeShapeType="1"/>
              </p:cNvSpPr>
              <p:nvPr/>
            </p:nvSpPr>
            <p:spPr bwMode="auto">
              <a:xfrm>
                <a:off x="4014" y="2269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4ABB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90" name="Text Box 193"/>
            <p:cNvSpPr txBox="1">
              <a:spLocks noChangeArrowheads="1"/>
            </p:cNvSpPr>
            <p:nvPr/>
          </p:nvSpPr>
          <p:spPr bwMode="auto">
            <a:xfrm>
              <a:off x="2304" y="194"/>
              <a:ext cx="814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b="1">
                  <a:latin typeface="Times New Roman" pitchFamily="18" charset="0"/>
                </a:rPr>
                <a:t>Отсчеты</a:t>
              </a:r>
            </a:p>
          </p:txBody>
        </p:sp>
        <p:sp>
          <p:nvSpPr>
            <p:cNvPr id="19491" name="Line 194"/>
            <p:cNvSpPr>
              <a:spLocks noChangeShapeType="1"/>
            </p:cNvSpPr>
            <p:nvPr/>
          </p:nvSpPr>
          <p:spPr bwMode="auto">
            <a:xfrm flipH="1">
              <a:off x="2372" y="399"/>
              <a:ext cx="296" cy="2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Line 195"/>
            <p:cNvSpPr>
              <a:spLocks noChangeShapeType="1"/>
            </p:cNvSpPr>
            <p:nvPr/>
          </p:nvSpPr>
          <p:spPr bwMode="auto">
            <a:xfrm flipH="1">
              <a:off x="2577" y="399"/>
              <a:ext cx="91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Line 196"/>
            <p:cNvSpPr>
              <a:spLocks noChangeShapeType="1"/>
            </p:cNvSpPr>
            <p:nvPr/>
          </p:nvSpPr>
          <p:spPr bwMode="auto">
            <a:xfrm>
              <a:off x="2668" y="399"/>
              <a:ext cx="160" cy="2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Line 197"/>
            <p:cNvSpPr>
              <a:spLocks noChangeShapeType="1"/>
            </p:cNvSpPr>
            <p:nvPr/>
          </p:nvSpPr>
          <p:spPr bwMode="auto">
            <a:xfrm>
              <a:off x="2668" y="399"/>
              <a:ext cx="411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Text Box 198"/>
            <p:cNvSpPr txBox="1">
              <a:spLocks noChangeArrowheads="1"/>
            </p:cNvSpPr>
            <p:nvPr/>
          </p:nvSpPr>
          <p:spPr bwMode="auto">
            <a:xfrm>
              <a:off x="4470" y="1555"/>
              <a:ext cx="981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</a:pPr>
              <a:r>
                <a:rPr lang="ru-RU" altLang="ru-RU" b="1">
                  <a:latin typeface="Times New Roman" pitchFamily="18" charset="0"/>
                </a:rPr>
                <a:t>Строки изображения</a:t>
              </a:r>
            </a:p>
          </p:txBody>
        </p:sp>
        <p:sp>
          <p:nvSpPr>
            <p:cNvPr id="19496" name="Line 199"/>
            <p:cNvSpPr>
              <a:spLocks noChangeShapeType="1"/>
            </p:cNvSpPr>
            <p:nvPr/>
          </p:nvSpPr>
          <p:spPr bwMode="auto">
            <a:xfrm flipH="1">
              <a:off x="4128" y="1699"/>
              <a:ext cx="364" cy="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Line 200"/>
            <p:cNvSpPr>
              <a:spLocks noChangeShapeType="1"/>
            </p:cNvSpPr>
            <p:nvPr/>
          </p:nvSpPr>
          <p:spPr bwMode="auto">
            <a:xfrm flipH="1">
              <a:off x="4105" y="1699"/>
              <a:ext cx="387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Line 201"/>
            <p:cNvSpPr>
              <a:spLocks noChangeShapeType="1"/>
            </p:cNvSpPr>
            <p:nvPr/>
          </p:nvSpPr>
          <p:spPr bwMode="auto">
            <a:xfrm flipH="1" flipV="1">
              <a:off x="4105" y="1585"/>
              <a:ext cx="387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Line 202"/>
            <p:cNvSpPr>
              <a:spLocks noChangeShapeType="1"/>
            </p:cNvSpPr>
            <p:nvPr/>
          </p:nvSpPr>
          <p:spPr bwMode="auto">
            <a:xfrm flipH="1" flipV="1">
              <a:off x="4128" y="1357"/>
              <a:ext cx="364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00" name="Group 203"/>
            <p:cNvGrpSpPr>
              <a:grpSpLocks/>
            </p:cNvGrpSpPr>
            <p:nvPr/>
          </p:nvGrpSpPr>
          <p:grpSpPr bwMode="auto">
            <a:xfrm>
              <a:off x="2349" y="650"/>
              <a:ext cx="69" cy="1722"/>
              <a:chOff x="2349" y="650"/>
              <a:chExt cx="69" cy="1722"/>
            </a:xfrm>
          </p:grpSpPr>
          <p:sp>
            <p:nvSpPr>
              <p:cNvPr id="19512" name="Rectangle 204"/>
              <p:cNvSpPr>
                <a:spLocks noChangeArrowheads="1"/>
              </p:cNvSpPr>
              <p:nvPr/>
            </p:nvSpPr>
            <p:spPr bwMode="auto">
              <a:xfrm>
                <a:off x="2349" y="65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13" name="Rectangle 205"/>
              <p:cNvSpPr>
                <a:spLocks noChangeArrowheads="1"/>
              </p:cNvSpPr>
              <p:nvPr/>
            </p:nvSpPr>
            <p:spPr bwMode="auto">
              <a:xfrm>
                <a:off x="2349" y="87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14" name="Rectangle 206"/>
              <p:cNvSpPr>
                <a:spLocks noChangeArrowheads="1"/>
              </p:cNvSpPr>
              <p:nvPr/>
            </p:nvSpPr>
            <p:spPr bwMode="auto">
              <a:xfrm>
                <a:off x="2349" y="110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15" name="Rectangle 207"/>
              <p:cNvSpPr>
                <a:spLocks noChangeArrowheads="1"/>
              </p:cNvSpPr>
              <p:nvPr/>
            </p:nvSpPr>
            <p:spPr bwMode="auto">
              <a:xfrm>
                <a:off x="2349" y="1334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16" name="Rectangle 208"/>
              <p:cNvSpPr>
                <a:spLocks noChangeArrowheads="1"/>
              </p:cNvSpPr>
              <p:nvPr/>
            </p:nvSpPr>
            <p:spPr bwMode="auto">
              <a:xfrm>
                <a:off x="2349" y="1562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17" name="Rectangle 209"/>
              <p:cNvSpPr>
                <a:spLocks noChangeArrowheads="1"/>
              </p:cNvSpPr>
              <p:nvPr/>
            </p:nvSpPr>
            <p:spPr bwMode="auto">
              <a:xfrm>
                <a:off x="2349" y="1790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18" name="Rectangle 210"/>
              <p:cNvSpPr>
                <a:spLocks noChangeArrowheads="1"/>
              </p:cNvSpPr>
              <p:nvPr/>
            </p:nvSpPr>
            <p:spPr bwMode="auto">
              <a:xfrm>
                <a:off x="2349" y="2018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19" name="Rectangle 211"/>
              <p:cNvSpPr>
                <a:spLocks noChangeArrowheads="1"/>
              </p:cNvSpPr>
              <p:nvPr/>
            </p:nvSpPr>
            <p:spPr bwMode="auto">
              <a:xfrm>
                <a:off x="2349" y="2246"/>
                <a:ext cx="69" cy="46"/>
              </a:xfrm>
              <a:prstGeom prst="rect">
                <a:avLst/>
              </a:prstGeom>
              <a:solidFill>
                <a:srgbClr val="FFABA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9520" name="Line 212"/>
              <p:cNvSpPr>
                <a:spLocks noChangeShapeType="1"/>
              </p:cNvSpPr>
              <p:nvPr/>
            </p:nvSpPr>
            <p:spPr bwMode="auto">
              <a:xfrm>
                <a:off x="2366" y="2332"/>
                <a:ext cx="0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501" name="Line 213"/>
            <p:cNvSpPr>
              <a:spLocks noChangeShapeType="1"/>
            </p:cNvSpPr>
            <p:nvPr/>
          </p:nvSpPr>
          <p:spPr bwMode="auto">
            <a:xfrm>
              <a:off x="2375" y="628"/>
              <a:ext cx="0" cy="17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Line 214"/>
            <p:cNvSpPr>
              <a:spLocks noChangeShapeType="1"/>
            </p:cNvSpPr>
            <p:nvPr/>
          </p:nvSpPr>
          <p:spPr bwMode="auto">
            <a:xfrm>
              <a:off x="2593" y="628"/>
              <a:ext cx="0" cy="1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Line 215"/>
            <p:cNvSpPr>
              <a:spLocks noChangeShapeType="1"/>
            </p:cNvSpPr>
            <p:nvPr/>
          </p:nvSpPr>
          <p:spPr bwMode="auto">
            <a:xfrm>
              <a:off x="2838" y="619"/>
              <a:ext cx="0" cy="1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Line 216"/>
            <p:cNvSpPr>
              <a:spLocks noChangeShapeType="1"/>
            </p:cNvSpPr>
            <p:nvPr/>
          </p:nvSpPr>
          <p:spPr bwMode="auto">
            <a:xfrm>
              <a:off x="3066" y="637"/>
              <a:ext cx="0" cy="1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5" name="Line 217"/>
            <p:cNvSpPr>
              <a:spLocks noChangeShapeType="1"/>
            </p:cNvSpPr>
            <p:nvPr/>
          </p:nvSpPr>
          <p:spPr bwMode="auto">
            <a:xfrm>
              <a:off x="3274" y="628"/>
              <a:ext cx="0" cy="1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6" name="Line 218"/>
            <p:cNvSpPr>
              <a:spLocks noChangeShapeType="1"/>
            </p:cNvSpPr>
            <p:nvPr/>
          </p:nvSpPr>
          <p:spPr bwMode="auto">
            <a:xfrm>
              <a:off x="3529" y="637"/>
              <a:ext cx="0" cy="1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7" name="Line 219"/>
            <p:cNvSpPr>
              <a:spLocks noChangeShapeType="1"/>
            </p:cNvSpPr>
            <p:nvPr/>
          </p:nvSpPr>
          <p:spPr bwMode="auto">
            <a:xfrm>
              <a:off x="3748" y="628"/>
              <a:ext cx="0" cy="1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Line 220"/>
            <p:cNvSpPr>
              <a:spLocks noChangeShapeType="1"/>
            </p:cNvSpPr>
            <p:nvPr/>
          </p:nvSpPr>
          <p:spPr bwMode="auto">
            <a:xfrm>
              <a:off x="3974" y="628"/>
              <a:ext cx="0" cy="1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Line 221"/>
            <p:cNvSpPr>
              <a:spLocks noChangeShapeType="1"/>
            </p:cNvSpPr>
            <p:nvPr/>
          </p:nvSpPr>
          <p:spPr bwMode="auto">
            <a:xfrm>
              <a:off x="1684" y="628"/>
              <a:ext cx="0" cy="1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Line 222"/>
            <p:cNvSpPr>
              <a:spLocks noChangeShapeType="1"/>
            </p:cNvSpPr>
            <p:nvPr/>
          </p:nvSpPr>
          <p:spPr bwMode="auto">
            <a:xfrm>
              <a:off x="1929" y="628"/>
              <a:ext cx="0" cy="1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Line 223"/>
            <p:cNvSpPr>
              <a:spLocks noChangeShapeType="1"/>
            </p:cNvSpPr>
            <p:nvPr/>
          </p:nvSpPr>
          <p:spPr bwMode="auto">
            <a:xfrm>
              <a:off x="2147" y="628"/>
              <a:ext cx="0" cy="1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0" name="Text Box 225"/>
          <p:cNvSpPr txBox="1">
            <a:spLocks noChangeArrowheads="1"/>
          </p:cNvSpPr>
          <p:nvPr/>
        </p:nvSpPr>
        <p:spPr bwMode="auto">
          <a:xfrm>
            <a:off x="844550" y="168275"/>
            <a:ext cx="6938963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C41F0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Структура отсчетов (пикселей) в изображении</a:t>
            </a:r>
          </a:p>
        </p:txBody>
      </p:sp>
      <p:sp>
        <p:nvSpPr>
          <p:cNvPr id="153826" name="Text Box 226"/>
          <p:cNvSpPr txBox="1">
            <a:spLocks noChangeArrowheads="1"/>
          </p:cNvSpPr>
          <p:nvPr/>
        </p:nvSpPr>
        <p:spPr bwMode="auto">
          <a:xfrm>
            <a:off x="1854200" y="5605463"/>
            <a:ext cx="4903788" cy="1014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>
                <a:latin typeface="Times New Roman" pitchFamily="18" charset="0"/>
              </a:rPr>
              <a:t>720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576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             -    </a:t>
            </a:r>
            <a:r>
              <a:rPr lang="en-US" altLang="ru-RU" sz="2400" i="1">
                <a:latin typeface="Times New Roman" pitchFamily="18" charset="0"/>
              </a:rPr>
              <a:t>f</a:t>
            </a:r>
            <a:r>
              <a:rPr lang="ru-RU" altLang="ru-RU" sz="2400" baseline="-25000">
                <a:latin typeface="Times New Roman" pitchFamily="18" charset="0"/>
              </a:rPr>
              <a:t>д</a:t>
            </a:r>
            <a:r>
              <a:rPr lang="ru-RU" altLang="ru-RU" sz="2400">
                <a:latin typeface="Times New Roman" pitchFamily="18" charset="0"/>
              </a:rPr>
              <a:t> = 13,5 </a:t>
            </a:r>
            <a:r>
              <a:rPr lang="ru-RU" altLang="ru-RU" sz="2000">
                <a:latin typeface="Times New Roman" pitchFamily="18" charset="0"/>
              </a:rPr>
              <a:t>МГц</a:t>
            </a:r>
            <a:endParaRPr lang="en-US" alt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1920 x 1080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         -    </a:t>
            </a:r>
            <a:r>
              <a:rPr lang="en-US" altLang="ru-RU" sz="2400" i="1">
                <a:latin typeface="Times New Roman" pitchFamily="18" charset="0"/>
              </a:rPr>
              <a:t>f</a:t>
            </a:r>
            <a:r>
              <a:rPr lang="ru-RU" altLang="ru-RU" sz="2400" baseline="-25000">
                <a:latin typeface="Times New Roman" pitchFamily="18" charset="0"/>
              </a:rPr>
              <a:t>д</a:t>
            </a:r>
            <a:r>
              <a:rPr lang="ru-RU" altLang="ru-RU" sz="2400">
                <a:latin typeface="Times New Roman" pitchFamily="18" charset="0"/>
              </a:rPr>
              <a:t> =</a:t>
            </a:r>
            <a:r>
              <a:rPr lang="ru-RU" altLang="ru-RU"/>
              <a:t> </a:t>
            </a:r>
            <a:r>
              <a:rPr lang="ru-RU" altLang="ru-RU" sz="2400">
                <a:latin typeface="Times New Roman" pitchFamily="18" charset="0"/>
              </a:rPr>
              <a:t>74,25 </a:t>
            </a:r>
            <a:r>
              <a:rPr lang="ru-RU" altLang="ru-RU" sz="2000">
                <a:latin typeface="Times New Roman" pitchFamily="18" charset="0"/>
              </a:rPr>
              <a:t>МГц</a:t>
            </a:r>
          </a:p>
        </p:txBody>
      </p:sp>
      <p:grpSp>
        <p:nvGrpSpPr>
          <p:cNvPr id="24809" name="Group 233"/>
          <p:cNvGrpSpPr>
            <a:grpSpLocks/>
          </p:cNvGrpSpPr>
          <p:nvPr/>
        </p:nvGrpSpPr>
        <p:grpSpPr bwMode="auto">
          <a:xfrm>
            <a:off x="1422400" y="4521200"/>
            <a:ext cx="5689600" cy="965200"/>
            <a:chOff x="896" y="2848"/>
            <a:chExt cx="3584" cy="608"/>
          </a:xfrm>
        </p:grpSpPr>
        <p:sp>
          <p:nvSpPr>
            <p:cNvPr id="19463" name="Rectangle 232"/>
            <p:cNvSpPr>
              <a:spLocks noChangeArrowheads="1"/>
            </p:cNvSpPr>
            <p:nvPr/>
          </p:nvSpPr>
          <p:spPr bwMode="auto">
            <a:xfrm>
              <a:off x="896" y="2848"/>
              <a:ext cx="3584" cy="6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41F0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4" name="Text Box 231"/>
            <p:cNvSpPr txBox="1">
              <a:spLocks noChangeArrowheads="1"/>
            </p:cNvSpPr>
            <p:nvPr/>
          </p:nvSpPr>
          <p:spPr bwMode="auto">
            <a:xfrm>
              <a:off x="928" y="2872"/>
              <a:ext cx="351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>
                  <a:latin typeface="Times New Roman" pitchFamily="18" charset="0"/>
                </a:rPr>
                <a:t>Условие ортогональности структуры отсчетов</a:t>
              </a:r>
            </a:p>
            <a:p>
              <a:pPr algn="ctr">
                <a:lnSpc>
                  <a:spcPct val="60000"/>
                </a:lnSpc>
                <a:spcBef>
                  <a:spcPct val="30000"/>
                </a:spcBef>
              </a:pPr>
              <a:r>
                <a:rPr lang="en-US" altLang="ru-RU" sz="2400" b="1" i="1">
                  <a:latin typeface="Times New Roman" pitchFamily="18" charset="0"/>
                </a:rPr>
                <a:t>f</a:t>
              </a:r>
              <a:r>
                <a:rPr lang="ru-RU" altLang="ru-RU" sz="2000" b="1" baseline="-25000">
                  <a:latin typeface="Times New Roman" pitchFamily="18" charset="0"/>
                </a:rPr>
                <a:t>Д</a:t>
              </a:r>
              <a:r>
                <a:rPr lang="ru-RU" altLang="ru-RU" sz="2400" b="1" i="1" baseline="-25000">
                  <a:latin typeface="Times New Roman" pitchFamily="18" charset="0"/>
                </a:rPr>
                <a:t> </a:t>
              </a:r>
              <a:r>
                <a:rPr lang="en-US" altLang="ru-RU" sz="2400" b="1" i="1" baseline="-25000">
                  <a:latin typeface="Times New Roman" pitchFamily="18" charset="0"/>
                </a:rPr>
                <a:t> </a:t>
              </a:r>
              <a:r>
                <a:rPr lang="ru-RU" altLang="ru-RU" sz="2400" b="1" baseline="-25000">
                  <a:latin typeface="Times New Roman" pitchFamily="18" charset="0"/>
                </a:rPr>
                <a:t> </a:t>
              </a:r>
              <a:r>
                <a:rPr lang="ru-RU" altLang="ru-RU" sz="2800" b="1">
                  <a:latin typeface="Times New Roman" pitchFamily="18" charset="0"/>
                </a:rPr>
                <a:t>=</a:t>
              </a:r>
              <a:r>
                <a:rPr lang="en-US" altLang="ru-RU" sz="2400" b="1">
                  <a:latin typeface="Times New Roman" pitchFamily="18" charset="0"/>
                </a:rPr>
                <a:t>  </a:t>
              </a:r>
              <a:r>
                <a:rPr lang="en-US" altLang="ru-RU" sz="2400" b="1" i="1">
                  <a:latin typeface="Times New Roman" pitchFamily="18" charset="0"/>
                </a:rPr>
                <a:t>f</a:t>
              </a:r>
              <a:r>
                <a:rPr lang="en-US" altLang="ru-RU" sz="2000" b="1" i="1" baseline="-25000">
                  <a:latin typeface="Times New Roman" pitchFamily="18" charset="0"/>
                </a:rPr>
                <a:t>Z</a:t>
              </a:r>
              <a:endParaRPr lang="ru-RU" altLang="ru-RU" sz="2000" b="1" i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5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395288" y="0"/>
            <a:ext cx="8462962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Итак, примем:        </a:t>
            </a:r>
            <a:r>
              <a:rPr lang="en-US" altLang="ru-RU" sz="3200" b="1" i="1">
                <a:latin typeface="Times New Roman" pitchFamily="18" charset="0"/>
              </a:rPr>
              <a:t>f</a:t>
            </a:r>
            <a:r>
              <a:rPr lang="ru-RU" altLang="ru-RU" b="1" baseline="-25000">
                <a:latin typeface="Times New Roman" pitchFamily="18" charset="0"/>
              </a:rPr>
              <a:t>Д</a:t>
            </a:r>
            <a:r>
              <a:rPr lang="ru-RU" altLang="ru-RU" sz="3200" b="1" baseline="-25000">
                <a:latin typeface="Times New Roman" pitchFamily="18" charset="0"/>
              </a:rPr>
              <a:t>  </a:t>
            </a:r>
            <a:r>
              <a:rPr lang="ru-RU" altLang="ru-RU" sz="3200" b="1">
                <a:latin typeface="Times New Roman" pitchFamily="18" charset="0"/>
              </a:rPr>
              <a:t>= 13,5 </a:t>
            </a:r>
            <a:r>
              <a:rPr lang="ru-RU" altLang="ru-RU" sz="2400" b="1">
                <a:latin typeface="Times New Roman" pitchFamily="18" charset="0"/>
              </a:rPr>
              <a:t>МГц</a:t>
            </a:r>
            <a:r>
              <a:rPr lang="ru-RU" altLang="ru-RU" sz="3200" b="1">
                <a:latin typeface="Times New Roman" pitchFamily="18" charset="0"/>
              </a:rPr>
              <a:t>,  </a:t>
            </a:r>
            <a:r>
              <a:rPr lang="en-US" altLang="ru-RU" sz="3200" b="1" i="1">
                <a:latin typeface="Times New Roman" pitchFamily="18" charset="0"/>
              </a:rPr>
              <a:t>k </a:t>
            </a:r>
            <a:r>
              <a:rPr lang="en-US" altLang="ru-RU" sz="3200" b="1">
                <a:latin typeface="Times New Roman" pitchFamily="18" charset="0"/>
              </a:rPr>
              <a:t>= 10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Тогда:                    </a:t>
            </a:r>
            <a:r>
              <a:rPr lang="ru-RU" altLang="ru-RU" sz="3200" b="1" i="1">
                <a:latin typeface="Times New Roman" pitchFamily="18" charset="0"/>
              </a:rPr>
              <a:t>С</a:t>
            </a:r>
            <a:r>
              <a:rPr lang="en-US" altLang="ru-RU" sz="3200" baseline="-25000">
                <a:latin typeface="Times New Roman" pitchFamily="18" charset="0"/>
              </a:rPr>
              <a:t>Y</a:t>
            </a:r>
            <a:r>
              <a:rPr lang="ru-RU" altLang="ru-RU" sz="3200" b="1" i="1">
                <a:latin typeface="Times New Roman" pitchFamily="18" charset="0"/>
              </a:rPr>
              <a:t>  = </a:t>
            </a:r>
            <a:r>
              <a:rPr lang="en-US" altLang="ru-RU" sz="3200" b="1" i="1">
                <a:latin typeface="Times New Roman" pitchFamily="18" charset="0"/>
              </a:rPr>
              <a:t>k</a:t>
            </a:r>
            <a:r>
              <a:rPr lang="en-US" altLang="ru-RU" sz="3200" b="1" i="1">
                <a:latin typeface="Times New Roman" pitchFamily="18" charset="0"/>
                <a:cs typeface="Times New Roman" pitchFamily="18" charset="0"/>
              </a:rPr>
              <a:t>·f</a:t>
            </a:r>
            <a:r>
              <a:rPr lang="ru-RU" altLang="ru-RU" b="1" baseline="-2500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32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= 135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бит в сек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 учетом цветности при структуре отсчетов 4:2:2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3200" baseline="-25000">
                <a:latin typeface="Times New Roman" pitchFamily="18" charset="0"/>
                <a:cs typeface="Times New Roman" pitchFamily="18" charset="0"/>
              </a:rPr>
              <a:t>пцтвс</a:t>
            </a:r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= 270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бит в сек  </a:t>
            </a:r>
            <a:endParaRPr lang="en-US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328738" y="2425700"/>
            <a:ext cx="65659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1331913" y="3284538"/>
            <a:ext cx="65754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ru-RU" sz="2400" b="1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altLang="ru-RU" sz="2400" b="1" i="1" baseline="-2500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ru-RU" sz="2800" b="1" i="1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ru-RU" altLang="ru-RU" sz="2400" u="sng">
                <a:solidFill>
                  <a:srgbClr val="000000"/>
                </a:solidFill>
                <a:latin typeface="Times New Roman" pitchFamily="18" charset="0"/>
              </a:rPr>
              <a:t>предел</a:t>
            </a:r>
            <a:r>
              <a:rPr lang="en-US" altLang="ru-RU" sz="2400" b="1" i="1" u="sng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 u="sng">
                <a:solidFill>
                  <a:srgbClr val="000000"/>
                </a:solidFill>
                <a:latin typeface="Times New Roman" pitchFamily="18" charset="0"/>
              </a:rPr>
              <a:t>удельной скорости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 передачи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 цифрового потока по Найквисту</a:t>
            </a:r>
            <a:endParaRPr lang="en-US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585788" y="5399088"/>
            <a:ext cx="8259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Для двоичного кода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ru-RU" sz="2800" b="1" i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8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бит в сек. на 1 Гц</a:t>
            </a:r>
            <a:endParaRPr lang="ru-RU" altLang="ru-RU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331913" y="4076700"/>
            <a:ext cx="6664325" cy="1306513"/>
            <a:chOff x="850" y="2651"/>
            <a:chExt cx="4198" cy="823"/>
          </a:xfrm>
        </p:grpSpPr>
        <p:sp>
          <p:nvSpPr>
            <p:cNvPr id="20499" name="Rectangle 14"/>
            <p:cNvSpPr>
              <a:spLocks noChangeArrowheads="1"/>
            </p:cNvSpPr>
            <p:nvPr/>
          </p:nvSpPr>
          <p:spPr bwMode="auto">
            <a:xfrm>
              <a:off x="850" y="2651"/>
              <a:ext cx="4151" cy="823"/>
            </a:xfrm>
            <a:prstGeom prst="rect">
              <a:avLst/>
            </a:prstGeom>
            <a:solidFill>
              <a:srgbClr val="ECEC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0500" name="Text Box 16"/>
            <p:cNvSpPr txBox="1">
              <a:spLocks noChangeArrowheads="1"/>
            </p:cNvSpPr>
            <p:nvPr/>
          </p:nvSpPr>
          <p:spPr bwMode="auto">
            <a:xfrm>
              <a:off x="860" y="2651"/>
              <a:ext cx="41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000">
                  <a:latin typeface="Times New Roman" pitchFamily="18" charset="0"/>
                </a:rPr>
                <a:t>Удельная скорость передачи цифрового потока:</a:t>
              </a:r>
            </a:p>
          </p:txBody>
        </p:sp>
        <p:graphicFrame>
          <p:nvGraphicFramePr>
            <p:cNvPr id="20501" name="Object 17"/>
            <p:cNvGraphicFramePr>
              <a:graphicFrameLocks noChangeAspect="1"/>
            </p:cNvGraphicFramePr>
            <p:nvPr/>
          </p:nvGraphicFramePr>
          <p:xfrm>
            <a:off x="2161" y="2892"/>
            <a:ext cx="1374" cy="575"/>
          </p:xfrm>
          <a:graphic>
            <a:graphicData uri="http://schemas.openxmlformats.org/presentationml/2006/ole">
              <p:oleObj spid="_x0000_s20501" name="Формула" r:id="rId3" imgW="748975" imgH="431613" progId="Equation.3">
                <p:embed/>
              </p:oleObj>
            </a:graphicData>
          </a:graphic>
        </p:graphicFrame>
      </p:grpSp>
      <p:grpSp>
        <p:nvGrpSpPr>
          <p:cNvPr id="7193" name="Group 25"/>
          <p:cNvGrpSpPr>
            <a:grpSpLocks/>
          </p:cNvGrpSpPr>
          <p:nvPr/>
        </p:nvGrpSpPr>
        <p:grpSpPr bwMode="auto">
          <a:xfrm>
            <a:off x="2289175" y="2344738"/>
            <a:ext cx="4281488" cy="977900"/>
            <a:chOff x="1442" y="1477"/>
            <a:chExt cx="2697" cy="616"/>
          </a:xfrm>
        </p:grpSpPr>
        <p:grpSp>
          <p:nvGrpSpPr>
            <p:cNvPr id="20494" name="Group 18"/>
            <p:cNvGrpSpPr>
              <a:grpSpLocks/>
            </p:cNvGrpSpPr>
            <p:nvPr/>
          </p:nvGrpSpPr>
          <p:grpSpPr bwMode="auto">
            <a:xfrm>
              <a:off x="1442" y="1477"/>
              <a:ext cx="2697" cy="616"/>
              <a:chOff x="1445" y="1535"/>
              <a:chExt cx="2697" cy="680"/>
            </a:xfrm>
          </p:grpSpPr>
          <p:sp>
            <p:nvSpPr>
              <p:cNvPr id="20496" name="Rectangle 2"/>
              <p:cNvSpPr>
                <a:spLocks noChangeArrowheads="1"/>
              </p:cNvSpPr>
              <p:nvPr/>
            </p:nvSpPr>
            <p:spPr bwMode="auto">
              <a:xfrm>
                <a:off x="1445" y="1600"/>
                <a:ext cx="2697" cy="558"/>
              </a:xfrm>
              <a:prstGeom prst="rect">
                <a:avLst/>
              </a:prstGeom>
              <a:solidFill>
                <a:srgbClr val="ECEC0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graphicFrame>
            <p:nvGraphicFramePr>
              <p:cNvPr id="20497" name="Object 5"/>
              <p:cNvGraphicFramePr>
                <a:graphicFrameLocks noChangeAspect="1"/>
              </p:cNvGraphicFramePr>
              <p:nvPr/>
            </p:nvGraphicFramePr>
            <p:xfrm>
              <a:off x="2611" y="2085"/>
              <a:ext cx="576" cy="130"/>
            </p:xfrm>
            <a:graphic>
              <a:graphicData uri="http://schemas.openxmlformats.org/presentationml/2006/ole">
                <p:oleObj spid="_x0000_s20497" name="Формула" r:id="rId4" imgW="391303" imgH="739129" progId="Equation.3">
                  <p:embed/>
                </p:oleObj>
              </a:graphicData>
            </a:graphic>
          </p:graphicFrame>
          <p:graphicFrame>
            <p:nvGraphicFramePr>
              <p:cNvPr id="20498" name="Object 7"/>
              <p:cNvGraphicFramePr>
                <a:graphicFrameLocks noChangeAspect="1"/>
              </p:cNvGraphicFramePr>
              <p:nvPr/>
            </p:nvGraphicFramePr>
            <p:xfrm>
              <a:off x="1690" y="1535"/>
              <a:ext cx="2226" cy="630"/>
            </p:xfrm>
            <a:graphic>
              <a:graphicData uri="http://schemas.openxmlformats.org/presentationml/2006/ole">
                <p:oleObj spid="_x0000_s20498" name="Формула" r:id="rId5" imgW="774364" imgH="253890" progId="Equation.3">
                  <p:embed/>
                </p:oleObj>
              </a:graphicData>
            </a:graphic>
          </p:graphicFrame>
        </p:grpSp>
        <p:sp>
          <p:nvSpPr>
            <p:cNvPr id="20495" name="Text Box 22"/>
            <p:cNvSpPr txBox="1">
              <a:spLocks noChangeArrowheads="1"/>
            </p:cNvSpPr>
            <p:nvPr/>
          </p:nvSpPr>
          <p:spPr bwMode="auto">
            <a:xfrm>
              <a:off x="2256" y="1567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600">
                  <a:latin typeface="Times New Roman" pitchFamily="18" charset="0"/>
                </a:rPr>
                <a:t>мин.</a:t>
              </a:r>
            </a:p>
          </p:txBody>
        </p:sp>
      </p:grpSp>
      <p:grpSp>
        <p:nvGrpSpPr>
          <p:cNvPr id="7194" name="Group 26"/>
          <p:cNvGrpSpPr>
            <a:grpSpLocks/>
          </p:cNvGrpSpPr>
          <p:nvPr/>
        </p:nvGrpSpPr>
        <p:grpSpPr bwMode="auto">
          <a:xfrm>
            <a:off x="684213" y="6021388"/>
            <a:ext cx="8083550" cy="682625"/>
            <a:chOff x="431" y="3793"/>
            <a:chExt cx="5092" cy="430"/>
          </a:xfrm>
        </p:grpSpPr>
        <p:grpSp>
          <p:nvGrpSpPr>
            <p:cNvPr id="20489" name="Group 9"/>
            <p:cNvGrpSpPr>
              <a:grpSpLocks/>
            </p:cNvGrpSpPr>
            <p:nvPr/>
          </p:nvGrpSpPr>
          <p:grpSpPr bwMode="auto">
            <a:xfrm>
              <a:off x="431" y="3793"/>
              <a:ext cx="5092" cy="430"/>
              <a:chOff x="412" y="3611"/>
              <a:chExt cx="5092" cy="430"/>
            </a:xfrm>
          </p:grpSpPr>
          <p:sp>
            <p:nvSpPr>
              <p:cNvPr id="20492" name="Rectangle 10"/>
              <p:cNvSpPr>
                <a:spLocks noChangeArrowheads="1"/>
              </p:cNvSpPr>
              <p:nvPr/>
            </p:nvSpPr>
            <p:spPr bwMode="auto">
              <a:xfrm>
                <a:off x="412" y="3611"/>
                <a:ext cx="5092" cy="43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20493" name="Rectangle 11"/>
              <p:cNvSpPr>
                <a:spLocks noChangeArrowheads="1"/>
              </p:cNvSpPr>
              <p:nvPr/>
            </p:nvSpPr>
            <p:spPr bwMode="auto">
              <a:xfrm>
                <a:off x="440" y="3639"/>
                <a:ext cx="501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ru-RU" sz="3200">
                    <a:solidFill>
                      <a:srgbClr val="000000"/>
                    </a:solidFill>
                    <a:latin typeface="Times New Roman" pitchFamily="18" charset="0"/>
                  </a:rPr>
                  <a:t>Таким образом, </a:t>
                </a:r>
                <a:r>
                  <a:rPr lang="en-US" altLang="ru-RU" sz="3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l-GR" altLang="ru-RU" sz="3200" b="1">
                    <a:solidFill>
                      <a:srgbClr val="000000"/>
                    </a:solidFill>
                    <a:latin typeface="Times New Roman" pitchFamily="18" charset="0"/>
                  </a:rPr>
                  <a:t>Δ</a:t>
                </a:r>
                <a:r>
                  <a:rPr lang="en-US" altLang="ru-RU" sz="3200" b="1" i="1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  <a:r>
                  <a:rPr lang="ru-RU" altLang="ru-RU" sz="3200" baseline="-25000">
                    <a:solidFill>
                      <a:srgbClr val="000000"/>
                    </a:solidFill>
                    <a:latin typeface="Times New Roman" pitchFamily="18" charset="0"/>
                  </a:rPr>
                  <a:t>канала</a:t>
                </a:r>
                <a:r>
                  <a:rPr lang="ru-RU" altLang="ru-RU" sz="3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ru-RU" altLang="ru-RU" sz="3200" b="1">
                    <a:solidFill>
                      <a:srgbClr val="000000"/>
                    </a:solidFill>
                    <a:latin typeface="Times New Roman" pitchFamily="18" charset="0"/>
                  </a:rPr>
                  <a:t>≥</a:t>
                </a:r>
                <a:r>
                  <a:rPr lang="ru-RU" altLang="ru-RU" sz="3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ru-RU" sz="3200">
                    <a:solidFill>
                      <a:srgbClr val="000000"/>
                    </a:solidFill>
                    <a:latin typeface="Times New Roman" pitchFamily="18" charset="0"/>
                  </a:rPr>
                  <a:t>½</a:t>
                </a:r>
                <a:r>
                  <a:rPr lang="ru-RU" altLang="ru-RU" sz="3200" b="1" i="1">
                    <a:solidFill>
                      <a:srgbClr val="000000"/>
                    </a:solidFill>
                    <a:latin typeface="Times New Roman" pitchFamily="18" charset="0"/>
                  </a:rPr>
                  <a:t>С </a:t>
                </a:r>
                <a:r>
                  <a:rPr lang="ru-RU" altLang="ru-RU" sz="3200" b="1">
                    <a:solidFill>
                      <a:srgbClr val="000000"/>
                    </a:solidFill>
                    <a:latin typeface="Times New Roman" pitchFamily="18" charset="0"/>
                  </a:rPr>
                  <a:t>≥</a:t>
                </a:r>
                <a:r>
                  <a:rPr lang="ru-RU" altLang="ru-RU" sz="3200">
                    <a:solidFill>
                      <a:srgbClr val="000000"/>
                    </a:solidFill>
                    <a:latin typeface="Times New Roman" pitchFamily="18" charset="0"/>
                  </a:rPr>
                  <a:t> 135 </a:t>
                </a:r>
                <a:r>
                  <a:rPr lang="ru-RU" altLang="ru-RU" sz="2400">
                    <a:solidFill>
                      <a:srgbClr val="000000"/>
                    </a:solidFill>
                    <a:latin typeface="Times New Roman" pitchFamily="18" charset="0"/>
                  </a:rPr>
                  <a:t>МГц</a:t>
                </a:r>
                <a:r>
                  <a:rPr lang="ru-RU" altLang="ru-RU" sz="3200">
                    <a:solidFill>
                      <a:srgbClr val="000000"/>
                    </a:solidFill>
                    <a:latin typeface="Times New Roman" pitchFamily="18" charset="0"/>
                  </a:rPr>
                  <a:t>  !!!</a:t>
                </a:r>
              </a:p>
            </p:txBody>
          </p:sp>
        </p:grpSp>
        <p:sp>
          <p:nvSpPr>
            <p:cNvPr id="19" name="Полилиния 18"/>
            <p:cNvSpPr/>
            <p:nvPr/>
          </p:nvSpPr>
          <p:spPr>
            <a:xfrm>
              <a:off x="5367" y="3959"/>
              <a:ext cx="27" cy="36"/>
            </a:xfrm>
            <a:custGeom>
              <a:avLst/>
              <a:gdLst>
                <a:gd name="connsiteX0" fmla="*/ 0 w 43543"/>
                <a:gd name="connsiteY0" fmla="*/ 58057 h 58057"/>
                <a:gd name="connsiteX1" fmla="*/ 43543 w 43543"/>
                <a:gd name="connsiteY1" fmla="*/ 0 h 5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3" h="58057">
                  <a:moveTo>
                    <a:pt x="0" y="58057"/>
                  </a:moveTo>
                  <a:lnTo>
                    <a:pt x="43543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20491" name="Text Box 23"/>
            <p:cNvSpPr txBox="1">
              <a:spLocks noChangeArrowheads="1"/>
            </p:cNvSpPr>
            <p:nvPr/>
          </p:nvSpPr>
          <p:spPr bwMode="auto">
            <a:xfrm>
              <a:off x="2632" y="3839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600">
                  <a:latin typeface="Times New Roman" pitchFamily="18" charset="0"/>
                </a:rPr>
                <a:t>мин.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6" grpId="0"/>
      <p:bldP spid="1556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 descr="Голуб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4213" y="333375"/>
            <a:ext cx="719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</a:rPr>
              <a:t>Преимущества цифрового телевидения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88913" y="1117600"/>
            <a:ext cx="875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25425" y="1298575"/>
            <a:ext cx="8643938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FontTx/>
              <a:buAutoNum type="arabicPeriod"/>
            </a:pPr>
            <a:r>
              <a:rPr lang="ru-RU" altLang="ru-RU" sz="2200">
                <a:latin typeface="Times New Roman" pitchFamily="18" charset="0"/>
              </a:rPr>
              <a:t>Более высокая помехозащищенность</a:t>
            </a:r>
            <a:endParaRPr lang="en-US" altLang="ru-RU" sz="2200">
              <a:latin typeface="Times New Roman" pitchFamily="18" charset="0"/>
            </a:endParaRPr>
          </a:p>
          <a:p>
            <a:pPr marL="342900" indent="-342900">
              <a:lnSpc>
                <a:spcPct val="70000"/>
              </a:lnSpc>
              <a:buFontTx/>
              <a:buAutoNum type="arabicPeriod"/>
            </a:pPr>
            <a:endParaRPr lang="ru-RU" altLang="ru-RU" sz="220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Tx/>
              <a:buAutoNum type="arabicPeriod"/>
            </a:pPr>
            <a:r>
              <a:rPr lang="ru-RU" altLang="ru-RU" sz="2200">
                <a:latin typeface="Times New Roman" pitchFamily="18" charset="0"/>
              </a:rPr>
              <a:t>Возможность передачи большего числа программ при одной и той же полосе пропускания</a:t>
            </a:r>
            <a:r>
              <a:rPr lang="en-US" altLang="ru-RU" sz="2200">
                <a:latin typeface="Times New Roman" pitchFamily="18" charset="0"/>
              </a:rPr>
              <a:t> </a:t>
            </a:r>
            <a:r>
              <a:rPr lang="ru-RU" altLang="ru-RU" sz="2200">
                <a:latin typeface="Times New Roman" pitchFamily="18" charset="0"/>
              </a:rPr>
              <a:t>канала передачи.</a:t>
            </a:r>
            <a:endParaRPr lang="en-US" altLang="ru-RU" sz="2200">
              <a:latin typeface="Times New Roman" pitchFamily="18" charset="0"/>
            </a:endParaRPr>
          </a:p>
          <a:p>
            <a:pPr marL="342900" indent="-342900">
              <a:lnSpc>
                <a:spcPct val="70000"/>
              </a:lnSpc>
              <a:buFontTx/>
              <a:buAutoNum type="arabicPeriod"/>
            </a:pPr>
            <a:endParaRPr lang="ru-RU" altLang="ru-RU" sz="220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Tx/>
              <a:buAutoNum type="arabicPeriod"/>
            </a:pPr>
            <a:r>
              <a:rPr lang="ru-RU" altLang="ru-RU" sz="2200">
                <a:latin typeface="Times New Roman" pitchFamily="18" charset="0"/>
              </a:rPr>
              <a:t>В одном и том же объеме памяти можно разместить  больший объем видеоинформации</a:t>
            </a:r>
            <a:endParaRPr lang="en-US" altLang="ru-RU" sz="2200">
              <a:latin typeface="Times New Roman" pitchFamily="18" charset="0"/>
            </a:endParaRPr>
          </a:p>
          <a:p>
            <a:pPr marL="342900" indent="-342900">
              <a:lnSpc>
                <a:spcPct val="70000"/>
              </a:lnSpc>
              <a:buFontTx/>
              <a:buAutoNum type="arabicPeriod"/>
            </a:pPr>
            <a:endParaRPr lang="ru-RU" altLang="ru-RU" sz="220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Tx/>
              <a:buAutoNum type="arabicPeriod"/>
            </a:pPr>
            <a:r>
              <a:rPr lang="ru-RU" altLang="ru-RU" sz="2200">
                <a:latin typeface="Times New Roman" pitchFamily="18" charset="0"/>
              </a:rPr>
              <a:t>Выше качество изображения при многолучевом приеме</a:t>
            </a:r>
            <a:r>
              <a:rPr lang="en-US" altLang="ru-RU" sz="2200">
                <a:latin typeface="Times New Roman" pitchFamily="18" charset="0"/>
              </a:rPr>
              <a:t> </a:t>
            </a:r>
            <a:r>
              <a:rPr lang="ru-RU" altLang="ru-RU" sz="2200">
                <a:latin typeface="Times New Roman" pitchFamily="18" charset="0"/>
              </a:rPr>
              <a:t>эфирного сигнала</a:t>
            </a:r>
            <a:endParaRPr lang="en-US" altLang="ru-RU" sz="2200">
              <a:latin typeface="Times New Roman" pitchFamily="18" charset="0"/>
            </a:endParaRPr>
          </a:p>
          <a:p>
            <a:pPr marL="342900" indent="-342900">
              <a:lnSpc>
                <a:spcPct val="60000"/>
              </a:lnSpc>
              <a:buFontTx/>
              <a:buAutoNum type="arabicPeriod"/>
            </a:pPr>
            <a:endParaRPr lang="ru-RU" altLang="ru-RU" sz="220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Tx/>
              <a:buAutoNum type="arabicPeriod"/>
            </a:pPr>
            <a:r>
              <a:rPr lang="ru-RU" altLang="ru-RU" sz="2200">
                <a:latin typeface="Times New Roman" pitchFamily="18" charset="0"/>
              </a:rPr>
              <a:t>Возможность включения телевидения  в единую мировую информационную сеть через </a:t>
            </a:r>
            <a:r>
              <a:rPr lang="en-US" altLang="ru-RU" sz="2200">
                <a:latin typeface="Times New Roman" pitchFamily="18" charset="0"/>
              </a:rPr>
              <a:t>Internet</a:t>
            </a:r>
            <a:r>
              <a:rPr lang="ru-RU" altLang="ru-RU" sz="2200">
                <a:latin typeface="Times New Roman" pitchFamily="18" charset="0"/>
              </a:rPr>
              <a:t>, интерактивные ТВ каналы, системы мобильной связи и пр.</a:t>
            </a:r>
            <a:endParaRPr lang="en-US" altLang="ru-RU" sz="2200">
              <a:latin typeface="Times New Roman" pitchFamily="18" charset="0"/>
            </a:endParaRPr>
          </a:p>
          <a:p>
            <a:pPr marL="342900" indent="-342900">
              <a:lnSpc>
                <a:spcPct val="60000"/>
              </a:lnSpc>
              <a:buFontTx/>
              <a:buAutoNum type="arabicPeriod"/>
            </a:pPr>
            <a:endParaRPr lang="ru-RU" altLang="ru-RU" sz="220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Tx/>
              <a:buAutoNum type="arabicPeriod" startAt="6"/>
            </a:pPr>
            <a:r>
              <a:rPr lang="ru-RU" altLang="ru-RU" sz="2200">
                <a:latin typeface="Times New Roman" pitchFamily="18" charset="0"/>
              </a:rPr>
              <a:t>Более совершенная технология при создании ТВ программ   и реализации различных спецэффектов </a:t>
            </a:r>
            <a:endParaRPr lang="en-US" altLang="ru-RU" sz="2200">
              <a:latin typeface="Times New Roman" pitchFamily="18" charset="0"/>
            </a:endParaRPr>
          </a:p>
          <a:p>
            <a:pPr marL="342900" indent="-342900">
              <a:lnSpc>
                <a:spcPct val="70000"/>
              </a:lnSpc>
              <a:buFontTx/>
              <a:buAutoNum type="arabicPeriod" startAt="6"/>
            </a:pPr>
            <a:endParaRPr lang="ru-RU" altLang="ru-RU" sz="220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ru-RU" altLang="ru-RU" sz="2200">
                <a:latin typeface="Times New Roman" pitchFamily="18" charset="0"/>
              </a:rPr>
              <a:t>7.  Более легкое достижение совместимости между различными мировыми стандартами</a:t>
            </a:r>
            <a:r>
              <a:rPr lang="en-US" altLang="ru-RU" sz="2200">
                <a:latin typeface="Times New Roman" pitchFamily="18" charset="0"/>
              </a:rPr>
              <a:t> </a:t>
            </a:r>
            <a:r>
              <a:rPr lang="ru-RU" altLang="ru-RU" sz="2200">
                <a:latin typeface="Times New Roman" pitchFamily="18" charset="0"/>
              </a:rPr>
              <a:t>вещания</a:t>
            </a:r>
            <a:endParaRPr lang="en-US" altLang="ru-RU" sz="22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6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6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6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36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71625" y="642938"/>
            <a:ext cx="6005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НАУЧНО-ТЕХНИЧЕСКИЙ ПРОГРЕСС В СФЕРЕ </a:t>
            </a:r>
          </a:p>
          <a:p>
            <a:pPr algn="ctr">
              <a:defRPr/>
            </a:pPr>
            <a:r>
              <a:rPr lang="ru-R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ВЕЩАТЕЛЬНЫХ ТЕХНОЛОГИЙ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500188"/>
            <a:ext cx="70008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14625"/>
            <a:ext cx="85725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563938" y="1555750"/>
            <a:ext cx="576262" cy="5048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latin typeface="Times New Roman" pitchFamily="18" charset="0"/>
              </a:rPr>
              <a:t>1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154488" y="1570038"/>
            <a:ext cx="576262" cy="5048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latin typeface="Times New Roman" pitchFamily="18" charset="0"/>
              </a:rPr>
              <a:t>5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3563938" y="2089150"/>
            <a:ext cx="576262" cy="5048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latin typeface="Times New Roman" pitchFamily="18" charset="0"/>
              </a:rPr>
              <a:t>3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4140200" y="2087563"/>
            <a:ext cx="576263" cy="5048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>
                <a:latin typeface="Times New Roman" pitchFamily="18" charset="0"/>
              </a:rPr>
              <a:t>7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950913" y="568325"/>
            <a:ext cx="728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Фрагмент изображения с индексированными цветами:</a:t>
            </a: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1619250" y="1557338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пиксел</a:t>
            </a:r>
          </a:p>
        </p:txBody>
      </p:sp>
      <p:sp>
        <p:nvSpPr>
          <p:cNvPr id="23560" name="Line 14"/>
          <p:cNvSpPr>
            <a:spLocks noChangeShapeType="1"/>
          </p:cNvSpPr>
          <p:nvPr/>
        </p:nvSpPr>
        <p:spPr bwMode="auto">
          <a:xfrm>
            <a:off x="2700338" y="1844675"/>
            <a:ext cx="792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5364163" y="1268413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индекс</a:t>
            </a:r>
          </a:p>
        </p:txBody>
      </p:sp>
      <p:sp>
        <p:nvSpPr>
          <p:cNvPr id="23562" name="Line 16"/>
          <p:cNvSpPr>
            <a:spLocks noChangeShapeType="1"/>
          </p:cNvSpPr>
          <p:nvPr/>
        </p:nvSpPr>
        <p:spPr bwMode="auto">
          <a:xfrm flipH="1">
            <a:off x="4500563" y="15573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Line 17"/>
          <p:cNvSpPr>
            <a:spLocks noChangeShapeType="1"/>
          </p:cNvSpPr>
          <p:nvPr/>
        </p:nvSpPr>
        <p:spPr bwMode="auto">
          <a:xfrm flipH="1">
            <a:off x="4500563" y="1557338"/>
            <a:ext cx="7921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4" name="Text Box 18"/>
          <p:cNvSpPr txBox="1">
            <a:spLocks noChangeArrowheads="1"/>
          </p:cNvSpPr>
          <p:nvPr/>
        </p:nvSpPr>
        <p:spPr bwMode="auto">
          <a:xfrm>
            <a:off x="592138" y="3376613"/>
            <a:ext cx="130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палитра:</a:t>
            </a:r>
          </a:p>
        </p:txBody>
      </p:sp>
      <p:sp>
        <p:nvSpPr>
          <p:cNvPr id="23565" name="Rectangle 19"/>
          <p:cNvSpPr>
            <a:spLocks noChangeArrowheads="1"/>
          </p:cNvSpPr>
          <p:nvPr/>
        </p:nvSpPr>
        <p:spPr bwMode="auto">
          <a:xfrm>
            <a:off x="971550" y="4364038"/>
            <a:ext cx="7921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1763713" y="4364038"/>
            <a:ext cx="792162" cy="504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7" name="Rectangle 21"/>
          <p:cNvSpPr>
            <a:spLocks noChangeArrowheads="1"/>
          </p:cNvSpPr>
          <p:nvPr/>
        </p:nvSpPr>
        <p:spPr bwMode="auto">
          <a:xfrm>
            <a:off x="2555875" y="4364038"/>
            <a:ext cx="792163" cy="5048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8" name="Rectangle 22"/>
          <p:cNvSpPr>
            <a:spLocks noChangeArrowheads="1"/>
          </p:cNvSpPr>
          <p:nvPr/>
        </p:nvSpPr>
        <p:spPr bwMode="auto">
          <a:xfrm>
            <a:off x="3348038" y="4364038"/>
            <a:ext cx="792162" cy="5048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69" name="Rectangle 23"/>
          <p:cNvSpPr>
            <a:spLocks noChangeArrowheads="1"/>
          </p:cNvSpPr>
          <p:nvPr/>
        </p:nvSpPr>
        <p:spPr bwMode="auto">
          <a:xfrm>
            <a:off x="4140200" y="4364038"/>
            <a:ext cx="792163" cy="5048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0" name="Rectangle 24"/>
          <p:cNvSpPr>
            <a:spLocks noChangeArrowheads="1"/>
          </p:cNvSpPr>
          <p:nvPr/>
        </p:nvSpPr>
        <p:spPr bwMode="auto">
          <a:xfrm>
            <a:off x="4932363" y="4364038"/>
            <a:ext cx="792162" cy="504825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1" name="Rectangle 25"/>
          <p:cNvSpPr>
            <a:spLocks noChangeArrowheads="1"/>
          </p:cNvSpPr>
          <p:nvPr/>
        </p:nvSpPr>
        <p:spPr bwMode="auto">
          <a:xfrm>
            <a:off x="5724525" y="4364038"/>
            <a:ext cx="792163" cy="5048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2" name="Rectangle 26"/>
          <p:cNvSpPr>
            <a:spLocks noChangeArrowheads="1"/>
          </p:cNvSpPr>
          <p:nvPr/>
        </p:nvSpPr>
        <p:spPr bwMode="auto">
          <a:xfrm>
            <a:off x="6516688" y="4364038"/>
            <a:ext cx="792162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73" name="Text Box 27"/>
          <p:cNvSpPr txBox="1">
            <a:spLocks noChangeArrowheads="1"/>
          </p:cNvSpPr>
          <p:nvPr/>
        </p:nvSpPr>
        <p:spPr bwMode="auto">
          <a:xfrm>
            <a:off x="1201738" y="3802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1</a:t>
            </a:r>
          </a:p>
        </p:txBody>
      </p:sp>
      <p:sp>
        <p:nvSpPr>
          <p:cNvPr id="23574" name="Text Box 28"/>
          <p:cNvSpPr txBox="1">
            <a:spLocks noChangeArrowheads="1"/>
          </p:cNvSpPr>
          <p:nvPr/>
        </p:nvSpPr>
        <p:spPr bwMode="auto">
          <a:xfrm>
            <a:off x="20066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2</a:t>
            </a:r>
          </a:p>
        </p:txBody>
      </p:sp>
      <p:sp>
        <p:nvSpPr>
          <p:cNvPr id="23575" name="Text Box 29"/>
          <p:cNvSpPr txBox="1">
            <a:spLocks noChangeArrowheads="1"/>
          </p:cNvSpPr>
          <p:nvPr/>
        </p:nvSpPr>
        <p:spPr bwMode="auto">
          <a:xfrm>
            <a:off x="2782888" y="38068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3</a:t>
            </a:r>
          </a:p>
        </p:txBody>
      </p:sp>
      <p:sp>
        <p:nvSpPr>
          <p:cNvPr id="23576" name="Text Box 30"/>
          <p:cNvSpPr txBox="1">
            <a:spLocks noChangeArrowheads="1"/>
          </p:cNvSpPr>
          <p:nvPr/>
        </p:nvSpPr>
        <p:spPr bwMode="auto">
          <a:xfrm>
            <a:off x="3543300" y="3803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4</a:t>
            </a:r>
          </a:p>
        </p:txBody>
      </p:sp>
      <p:sp>
        <p:nvSpPr>
          <p:cNvPr id="23577" name="Text Box 31"/>
          <p:cNvSpPr txBox="1">
            <a:spLocks noChangeArrowheads="1"/>
          </p:cNvSpPr>
          <p:nvPr/>
        </p:nvSpPr>
        <p:spPr bwMode="auto">
          <a:xfrm>
            <a:off x="4335463" y="38052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5</a:t>
            </a:r>
          </a:p>
        </p:txBody>
      </p:sp>
      <p:sp>
        <p:nvSpPr>
          <p:cNvPr id="23578" name="Text Box 32"/>
          <p:cNvSpPr txBox="1">
            <a:spLocks noChangeArrowheads="1"/>
          </p:cNvSpPr>
          <p:nvPr/>
        </p:nvSpPr>
        <p:spPr bwMode="auto">
          <a:xfrm>
            <a:off x="5172075" y="38084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6</a:t>
            </a:r>
          </a:p>
        </p:txBody>
      </p:sp>
      <p:sp>
        <p:nvSpPr>
          <p:cNvPr id="23579" name="Text Box 33"/>
          <p:cNvSpPr txBox="1">
            <a:spLocks noChangeArrowheads="1"/>
          </p:cNvSpPr>
          <p:nvPr/>
        </p:nvSpPr>
        <p:spPr bwMode="auto">
          <a:xfrm>
            <a:off x="5932488" y="3803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7</a:t>
            </a:r>
          </a:p>
        </p:txBody>
      </p:sp>
      <p:sp>
        <p:nvSpPr>
          <p:cNvPr id="23580" name="Text Box 34"/>
          <p:cNvSpPr txBox="1">
            <a:spLocks noChangeArrowheads="1"/>
          </p:cNvSpPr>
          <p:nvPr/>
        </p:nvSpPr>
        <p:spPr bwMode="auto">
          <a:xfrm>
            <a:off x="6759575" y="38115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8</a:t>
            </a:r>
          </a:p>
        </p:txBody>
      </p:sp>
      <p:sp>
        <p:nvSpPr>
          <p:cNvPr id="23581" name="Text Box 36"/>
          <p:cNvSpPr txBox="1">
            <a:spLocks noChangeArrowheads="1"/>
          </p:cNvSpPr>
          <p:nvPr/>
        </p:nvSpPr>
        <p:spPr bwMode="auto">
          <a:xfrm>
            <a:off x="7854950" y="3817938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индексы</a:t>
            </a:r>
          </a:p>
        </p:txBody>
      </p:sp>
      <p:sp>
        <p:nvSpPr>
          <p:cNvPr id="23582" name="Line 37"/>
          <p:cNvSpPr>
            <a:spLocks noChangeShapeType="1"/>
          </p:cNvSpPr>
          <p:nvPr/>
        </p:nvSpPr>
        <p:spPr bwMode="auto">
          <a:xfrm flipH="1">
            <a:off x="7250113" y="404812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714375" y="714375"/>
            <a:ext cx="81264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Из 256 цветов воспроизводится одинаково большинством ОС только 216.</a:t>
            </a:r>
          </a:p>
          <a:p>
            <a:endParaRPr lang="ru-RU" altLang="ru-RU"/>
          </a:p>
          <a:p>
            <a:r>
              <a:rPr lang="ru-RU" altLang="ru-RU"/>
              <a:t>Каждая из </a:t>
            </a:r>
            <a:r>
              <a:rPr lang="en-US" altLang="ru-RU"/>
              <a:t>RGB</a:t>
            </a:r>
            <a:r>
              <a:rPr lang="ru-RU" altLang="ru-RU"/>
              <a:t> компонент может принимать шесть значений: </a:t>
            </a:r>
          </a:p>
          <a:p>
            <a:endParaRPr lang="ru-RU" altLang="ru-RU"/>
          </a:p>
          <a:p>
            <a:r>
              <a:rPr lang="ru-RU" altLang="ru-RU"/>
              <a:t>					0, 51, 102, 153, 204 и 255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1857375"/>
            <a:ext cx="3476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643563"/>
            <a:ext cx="58562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98525" y="842963"/>
            <a:ext cx="7570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Цветовые системы:</a:t>
            </a:r>
          </a:p>
          <a:p>
            <a:r>
              <a:rPr lang="ru-RU" altLang="ru-RU" sz="2400">
                <a:latin typeface="Times New Roman" pitchFamily="18" charset="0"/>
              </a:rPr>
              <a:t>	</a:t>
            </a:r>
            <a:r>
              <a:rPr lang="en-US" altLang="ru-RU" sz="2400">
                <a:latin typeface="Times New Roman" pitchFamily="18" charset="0"/>
              </a:rPr>
              <a:t>RGB – R </a:t>
            </a:r>
            <a:r>
              <a:rPr lang="ru-RU" altLang="ru-RU" sz="2400">
                <a:latin typeface="Times New Roman" pitchFamily="18" charset="0"/>
              </a:rPr>
              <a:t>(красный)</a:t>
            </a:r>
            <a:r>
              <a:rPr lang="en-US" altLang="ru-RU" sz="2400">
                <a:latin typeface="Times New Roman" pitchFamily="18" charset="0"/>
              </a:rPr>
              <a:t>, G </a:t>
            </a:r>
            <a:r>
              <a:rPr lang="ru-RU" altLang="ru-RU" sz="2400">
                <a:latin typeface="Times New Roman" pitchFamily="18" charset="0"/>
              </a:rPr>
              <a:t>(зеленый)</a:t>
            </a:r>
            <a:r>
              <a:rPr lang="en-US" altLang="ru-RU" sz="2400">
                <a:latin typeface="Times New Roman" pitchFamily="18" charset="0"/>
              </a:rPr>
              <a:t>, B</a:t>
            </a:r>
            <a:r>
              <a:rPr lang="ru-RU" altLang="ru-RU" sz="2400">
                <a:latin typeface="Times New Roman" pitchFamily="18" charset="0"/>
              </a:rPr>
              <a:t> (синий)	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987675" y="333375"/>
            <a:ext cx="271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Пиксел = 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f </a:t>
            </a: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R;G;B</a:t>
            </a: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).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428875"/>
            <a:ext cx="24574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857375"/>
            <a:ext cx="39338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84300" y="357188"/>
            <a:ext cx="78311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2400">
              <a:latin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</a:rPr>
              <a:t>	</a:t>
            </a:r>
            <a:r>
              <a:rPr lang="en-US" altLang="ru-RU" sz="2400">
                <a:latin typeface="Times New Roman" pitchFamily="18" charset="0"/>
              </a:rPr>
              <a:t>CMYK – C – cyan – </a:t>
            </a:r>
            <a:r>
              <a:rPr lang="ru-RU" altLang="ru-RU" sz="2400">
                <a:latin typeface="Times New Roman" pitchFamily="18" charset="0"/>
              </a:rPr>
              <a:t>бирюзовый</a:t>
            </a:r>
          </a:p>
          <a:p>
            <a:r>
              <a:rPr lang="ru-RU" altLang="ru-RU" sz="2400">
                <a:latin typeface="Times New Roman" pitchFamily="18" charset="0"/>
              </a:rPr>
              <a:t>                            </a:t>
            </a:r>
            <a:r>
              <a:rPr lang="en-US" altLang="ru-RU" sz="2400">
                <a:latin typeface="Times New Roman" pitchFamily="18" charset="0"/>
              </a:rPr>
              <a:t>M – magenta – </a:t>
            </a:r>
            <a:r>
              <a:rPr lang="ru-RU" altLang="ru-RU" sz="2400">
                <a:latin typeface="Times New Roman" pitchFamily="18" charset="0"/>
              </a:rPr>
              <a:t>ярко-красный (пурпурный)</a:t>
            </a:r>
          </a:p>
          <a:p>
            <a:r>
              <a:rPr lang="ru-RU" altLang="ru-RU" sz="2400">
                <a:latin typeface="Times New Roman" pitchFamily="18" charset="0"/>
              </a:rPr>
              <a:t>                            </a:t>
            </a:r>
            <a:r>
              <a:rPr lang="en-US" altLang="ru-RU" sz="2400">
                <a:latin typeface="Times New Roman" pitchFamily="18" charset="0"/>
              </a:rPr>
              <a:t>Y – yellow – </a:t>
            </a:r>
            <a:r>
              <a:rPr lang="ru-RU" altLang="ru-RU" sz="2400">
                <a:latin typeface="Times New Roman" pitchFamily="18" charset="0"/>
              </a:rPr>
              <a:t>желтый</a:t>
            </a:r>
          </a:p>
          <a:p>
            <a:r>
              <a:rPr lang="ru-RU" altLang="ru-RU" sz="2400">
                <a:latin typeface="Times New Roman" pitchFamily="18" charset="0"/>
              </a:rPr>
              <a:t>                            </a:t>
            </a:r>
            <a:r>
              <a:rPr lang="en-US" altLang="ru-RU" sz="2400">
                <a:latin typeface="Times New Roman" pitchFamily="18" charset="0"/>
              </a:rPr>
              <a:t>K</a:t>
            </a:r>
            <a:r>
              <a:rPr lang="ru-RU" altLang="ru-RU" sz="2400">
                <a:latin typeface="Times New Roman" pitchFamily="18" charset="0"/>
              </a:rPr>
              <a:t> – </a:t>
            </a:r>
            <a:r>
              <a:rPr lang="en-US" altLang="ru-RU" sz="2400">
                <a:latin typeface="Times New Roman" pitchFamily="18" charset="0"/>
              </a:rPr>
              <a:t>blacK – </a:t>
            </a:r>
            <a:r>
              <a:rPr lang="ru-RU" altLang="ru-RU" sz="2400">
                <a:latin typeface="Times New Roman" pitchFamily="18" charset="0"/>
              </a:rPr>
              <a:t>черный</a:t>
            </a:r>
          </a:p>
          <a:p>
            <a:r>
              <a:rPr lang="ru-RU" altLang="ru-RU" sz="2400">
                <a:latin typeface="Times New Roman" pitchFamily="18" charset="0"/>
              </a:rPr>
              <a:t>	</a:t>
            </a:r>
          </a:p>
          <a:p>
            <a:r>
              <a:rPr lang="ru-RU" altLang="ru-RU" sz="2400">
                <a:latin typeface="Times New Roman" pitchFamily="18" charset="0"/>
              </a:rPr>
              <a:t>             </a:t>
            </a:r>
            <a:r>
              <a:rPr lang="en-US" altLang="ru-RU" sz="2400">
                <a:latin typeface="Times New Roman" pitchFamily="18" charset="0"/>
              </a:rPr>
              <a:t>HSI -      H – hue – </a:t>
            </a:r>
            <a:r>
              <a:rPr lang="ru-RU" altLang="ru-RU" sz="2400">
                <a:latin typeface="Times New Roman" pitchFamily="18" charset="0"/>
              </a:rPr>
              <a:t>тон</a:t>
            </a:r>
          </a:p>
          <a:p>
            <a:r>
              <a:rPr lang="ru-RU" altLang="ru-RU" sz="2400">
                <a:latin typeface="Times New Roman" pitchFamily="18" charset="0"/>
              </a:rPr>
              <a:t>                            </a:t>
            </a:r>
            <a:r>
              <a:rPr lang="en-US" altLang="ru-RU" sz="2400">
                <a:latin typeface="Times New Roman" pitchFamily="18" charset="0"/>
              </a:rPr>
              <a:t>S</a:t>
            </a:r>
            <a:r>
              <a:rPr lang="ru-RU" altLang="ru-RU" sz="2400">
                <a:latin typeface="Times New Roman" pitchFamily="18" charset="0"/>
              </a:rPr>
              <a:t> – </a:t>
            </a:r>
            <a:r>
              <a:rPr lang="en-US" altLang="ru-RU" sz="2400">
                <a:latin typeface="Times New Roman" pitchFamily="18" charset="0"/>
              </a:rPr>
              <a:t>saturation</a:t>
            </a:r>
            <a:r>
              <a:rPr lang="ru-RU" altLang="ru-RU" sz="2400">
                <a:latin typeface="Times New Roman" pitchFamily="18" charset="0"/>
              </a:rPr>
              <a:t> – насыщенность</a:t>
            </a:r>
          </a:p>
          <a:p>
            <a:r>
              <a:rPr lang="ru-RU" altLang="ru-RU" sz="2400">
                <a:latin typeface="Times New Roman" pitchFamily="18" charset="0"/>
              </a:rPr>
              <a:t>                            </a:t>
            </a:r>
            <a:r>
              <a:rPr lang="en-US" altLang="ru-RU" sz="2400">
                <a:latin typeface="Times New Roman" pitchFamily="18" charset="0"/>
              </a:rPr>
              <a:t>I</a:t>
            </a:r>
            <a:r>
              <a:rPr lang="ru-RU" altLang="ru-RU" sz="2400">
                <a:latin typeface="Times New Roman" pitchFamily="18" charset="0"/>
              </a:rPr>
              <a:t> – </a:t>
            </a:r>
            <a:r>
              <a:rPr lang="en-US" altLang="ru-RU" sz="2400">
                <a:latin typeface="Times New Roman" pitchFamily="18" charset="0"/>
              </a:rPr>
              <a:t>intensity – </a:t>
            </a:r>
            <a:r>
              <a:rPr lang="ru-RU" altLang="ru-RU" sz="2400">
                <a:latin typeface="Times New Roman" pitchFamily="18" charset="0"/>
              </a:rPr>
              <a:t>яркость</a:t>
            </a:r>
            <a:r>
              <a:rPr lang="en-US" altLang="ru-RU" sz="2400">
                <a:latin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</a:rPr>
              <a:t>(интенсивность)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74725" y="4195763"/>
            <a:ext cx="721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Объем памяти для хранения растрового изображения: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52800" y="4605338"/>
          <a:ext cx="2286000" cy="984250"/>
        </p:xfrm>
        <a:graphic>
          <a:graphicData uri="http://schemas.openxmlformats.org/presentationml/2006/ole">
            <p:oleObj spid="_x0000_s26628" name="Формула" r:id="rId3" imgW="914400" imgH="393700" progId="Equation.3">
              <p:embed/>
            </p:oleObj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27125" y="5481638"/>
            <a:ext cx="43354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i="1">
                <a:latin typeface="Times New Roman" pitchFamily="18" charset="0"/>
              </a:rPr>
              <a:t>с</a:t>
            </a:r>
            <a:r>
              <a:rPr lang="ru-RU" altLang="ru-RU" sz="2400">
                <a:latin typeface="Times New Roman" pitchFamily="18" charset="0"/>
              </a:rPr>
              <a:t> – количество столбцов</a:t>
            </a:r>
          </a:p>
          <a:p>
            <a:r>
              <a:rPr lang="en-US" altLang="ru-RU" sz="2400" i="1">
                <a:latin typeface="Times New Roman" pitchFamily="18" charset="0"/>
              </a:rPr>
              <a:t>r</a:t>
            </a:r>
            <a:r>
              <a:rPr lang="ru-RU" altLang="ru-RU" sz="2400">
                <a:latin typeface="Times New Roman" pitchFamily="18" charset="0"/>
              </a:rPr>
              <a:t> – количество строк</a:t>
            </a:r>
            <a:endParaRPr lang="en-US" altLang="ru-RU" sz="2400">
              <a:latin typeface="Times New Roman" pitchFamily="18" charset="0"/>
            </a:endParaRPr>
          </a:p>
          <a:p>
            <a:r>
              <a:rPr lang="en-US" altLang="ru-RU" sz="2400" i="1">
                <a:latin typeface="Times New Roman" pitchFamily="18" charset="0"/>
              </a:rPr>
              <a:t>d</a:t>
            </a:r>
            <a:r>
              <a:rPr lang="en-US" altLang="ru-RU" sz="2400">
                <a:latin typeface="Times New Roman" pitchFamily="18" charset="0"/>
              </a:rPr>
              <a:t> – </a:t>
            </a:r>
            <a:r>
              <a:rPr lang="ru-RU" altLang="ru-RU" sz="2400">
                <a:latin typeface="Times New Roman" pitchFamily="18" charset="0"/>
              </a:rPr>
              <a:t>глубина цвета (бит</a:t>
            </a:r>
            <a:r>
              <a:rPr lang="en-US" altLang="ru-RU" sz="2400">
                <a:latin typeface="Times New Roman" pitchFamily="18" charset="0"/>
              </a:rPr>
              <a:t>/</a:t>
            </a:r>
            <a:r>
              <a:rPr lang="ru-RU" altLang="ru-RU" sz="2400">
                <a:latin typeface="Times New Roman" pitchFamily="18" charset="0"/>
              </a:rPr>
              <a:t>элемент)</a:t>
            </a:r>
            <a:endParaRPr lang="ru-RU" altLang="ru-RU" sz="2400" i="1">
              <a:latin typeface="Times New Roman" pitchFamily="18" charset="0"/>
            </a:endParaRP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642938"/>
            <a:ext cx="19288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1466850"/>
            <a:ext cx="70389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28625" y="357188"/>
            <a:ext cx="4297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Статические эталонные изображения: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5791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857625"/>
            <a:ext cx="5553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642938"/>
            <a:ext cx="7029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571875"/>
            <a:ext cx="6886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71500" y="285750"/>
            <a:ext cx="4498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Динамические эталонные изображения: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65627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214563"/>
            <a:ext cx="6534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00438"/>
            <a:ext cx="7048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5029200"/>
            <a:ext cx="7172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 descr="Голуб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044575" y="1190625"/>
            <a:ext cx="721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latin typeface="Times New Roman" pitchFamily="18" charset="0"/>
              </a:rPr>
              <a:t>Мировые стандарты цифрового ТВ вещания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76225" y="2395538"/>
            <a:ext cx="851852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b="1">
                <a:solidFill>
                  <a:srgbClr val="FF0000"/>
                </a:solidFill>
                <a:latin typeface="Times New Roman" pitchFamily="18" charset="0"/>
              </a:rPr>
              <a:t>DVB</a:t>
            </a:r>
            <a:r>
              <a:rPr lang="en-US" altLang="ru-RU" sz="3200">
                <a:latin typeface="Times New Roman" pitchFamily="18" charset="0"/>
              </a:rPr>
              <a:t>    – </a:t>
            </a:r>
            <a:r>
              <a:rPr lang="en-US" altLang="ru-RU" sz="320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ru-RU" sz="3200">
                <a:latin typeface="Times New Roman" pitchFamily="18" charset="0"/>
              </a:rPr>
              <a:t>igital </a:t>
            </a:r>
            <a:r>
              <a:rPr lang="en-US" altLang="ru-RU" sz="320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ru-RU" sz="3200">
                <a:latin typeface="Times New Roman" pitchFamily="18" charset="0"/>
              </a:rPr>
              <a:t>ideo </a:t>
            </a:r>
            <a:r>
              <a:rPr lang="en-US" altLang="ru-RU" sz="32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ru-RU" sz="3200">
                <a:latin typeface="Times New Roman" pitchFamily="18" charset="0"/>
              </a:rPr>
              <a:t>roadcasting</a:t>
            </a:r>
            <a:endParaRPr lang="ru-RU" altLang="ru-RU" sz="3200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2000" b="1">
                <a:solidFill>
                  <a:srgbClr val="FA2C0A"/>
                </a:solidFill>
                <a:latin typeface="Times New Roman" pitchFamily="18" charset="0"/>
              </a:rPr>
              <a:t>  </a:t>
            </a:r>
            <a:r>
              <a:rPr lang="en-US" altLang="ru-RU" sz="2000" b="1">
                <a:solidFill>
                  <a:srgbClr val="FA2C0A"/>
                </a:solidFill>
                <a:latin typeface="Times New Roman" pitchFamily="18" charset="0"/>
              </a:rPr>
              <a:t>DVB-T</a:t>
            </a:r>
            <a:r>
              <a:rPr lang="en-US" altLang="ru-RU" sz="2400" b="1">
                <a:latin typeface="Times New Roman" pitchFamily="18" charset="0"/>
              </a:rPr>
              <a:t> </a:t>
            </a:r>
            <a:r>
              <a:rPr lang="en-US" altLang="ru-RU" sz="2400">
                <a:latin typeface="Times New Roman" pitchFamily="18" charset="0"/>
              </a:rPr>
              <a:t>   -  </a:t>
            </a:r>
            <a:r>
              <a:rPr lang="ru-RU" altLang="ru-RU" sz="2400">
                <a:latin typeface="Times New Roman" pitchFamily="18" charset="0"/>
              </a:rPr>
              <a:t>  </a:t>
            </a:r>
            <a:r>
              <a:rPr lang="en-US" altLang="ru-RU" sz="2400">
                <a:solidFill>
                  <a:srgbClr val="FA2C0A"/>
                </a:solidFill>
                <a:latin typeface="Times New Roman" pitchFamily="18" charset="0"/>
              </a:rPr>
              <a:t>T</a:t>
            </a:r>
            <a:r>
              <a:rPr lang="en-US" altLang="ru-RU" sz="2400">
                <a:latin typeface="Times New Roman" pitchFamily="18" charset="0"/>
              </a:rPr>
              <a:t>errestrial          </a:t>
            </a:r>
            <a:r>
              <a:rPr lang="ru-RU" altLang="ru-RU">
                <a:latin typeface="Times New Roman" pitchFamily="18" charset="0"/>
              </a:rPr>
              <a:t>Наземное вещание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2000" b="1">
                <a:solidFill>
                  <a:srgbClr val="FA2C0A"/>
                </a:solidFill>
                <a:latin typeface="Times New Roman" pitchFamily="18" charset="0"/>
              </a:rPr>
              <a:t>  </a:t>
            </a:r>
            <a:r>
              <a:rPr lang="en-US" altLang="ru-RU" sz="2000" b="1">
                <a:solidFill>
                  <a:srgbClr val="FA2C0A"/>
                </a:solidFill>
                <a:latin typeface="Times New Roman" pitchFamily="18" charset="0"/>
              </a:rPr>
              <a:t>DVB-C</a:t>
            </a:r>
            <a:r>
              <a:rPr lang="en-US" altLang="ru-RU" sz="2400">
                <a:latin typeface="Times New Roman" pitchFamily="18" charset="0"/>
              </a:rPr>
              <a:t>    -   </a:t>
            </a:r>
            <a:r>
              <a:rPr lang="ru-RU" altLang="ru-RU" sz="2400">
                <a:latin typeface="Times New Roman" pitchFamily="18" charset="0"/>
              </a:rPr>
              <a:t> </a:t>
            </a:r>
            <a:r>
              <a:rPr lang="en-US" altLang="ru-RU" sz="2400">
                <a:solidFill>
                  <a:srgbClr val="FA2C0A"/>
                </a:solidFill>
                <a:latin typeface="Times New Roman" pitchFamily="18" charset="0"/>
              </a:rPr>
              <a:t>C</a:t>
            </a:r>
            <a:r>
              <a:rPr lang="en-US" altLang="ru-RU" sz="2400">
                <a:latin typeface="Times New Roman" pitchFamily="18" charset="0"/>
              </a:rPr>
              <a:t>able                 </a:t>
            </a:r>
            <a:r>
              <a:rPr lang="ru-RU" altLang="ru-RU">
                <a:latin typeface="Times New Roman" pitchFamily="18" charset="0"/>
              </a:rPr>
              <a:t>Кабельное вещание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2000" b="1">
                <a:solidFill>
                  <a:srgbClr val="FA2C0A"/>
                </a:solidFill>
                <a:latin typeface="Times New Roman" pitchFamily="18" charset="0"/>
              </a:rPr>
              <a:t>  </a:t>
            </a:r>
            <a:r>
              <a:rPr lang="en-US" altLang="ru-RU" sz="2000" b="1">
                <a:solidFill>
                  <a:srgbClr val="FA2C0A"/>
                </a:solidFill>
                <a:latin typeface="Times New Roman" pitchFamily="18" charset="0"/>
              </a:rPr>
              <a:t>DVB-S</a:t>
            </a:r>
            <a:r>
              <a:rPr lang="en-US" altLang="ru-RU" sz="2400">
                <a:latin typeface="Times New Roman" pitchFamily="18" charset="0"/>
              </a:rPr>
              <a:t>   </a:t>
            </a:r>
            <a:r>
              <a:rPr lang="ru-RU" altLang="ru-RU" sz="2400">
                <a:latin typeface="Times New Roman" pitchFamily="18" charset="0"/>
              </a:rPr>
              <a:t> </a:t>
            </a:r>
            <a:r>
              <a:rPr lang="en-US" altLang="ru-RU" sz="2400">
                <a:latin typeface="Times New Roman" pitchFamily="18" charset="0"/>
              </a:rPr>
              <a:t>-   </a:t>
            </a:r>
            <a:r>
              <a:rPr lang="ru-RU" altLang="ru-RU" sz="2400">
                <a:latin typeface="Times New Roman" pitchFamily="18" charset="0"/>
              </a:rPr>
              <a:t> </a:t>
            </a:r>
            <a:r>
              <a:rPr lang="en-US" altLang="ru-RU" sz="2400">
                <a:solidFill>
                  <a:srgbClr val="FA2C0A"/>
                </a:solidFill>
                <a:latin typeface="Times New Roman" pitchFamily="18" charset="0"/>
              </a:rPr>
              <a:t>S</a:t>
            </a:r>
            <a:r>
              <a:rPr lang="en-US" altLang="ru-RU" sz="2400">
                <a:latin typeface="Times New Roman" pitchFamily="18" charset="0"/>
              </a:rPr>
              <a:t>atelite        </a:t>
            </a:r>
            <a:r>
              <a:rPr lang="ru-RU" altLang="ru-RU" sz="2400">
                <a:latin typeface="Times New Roman" pitchFamily="18" charset="0"/>
              </a:rPr>
              <a:t> </a:t>
            </a:r>
            <a:r>
              <a:rPr lang="en-US" altLang="ru-RU" sz="2400">
                <a:latin typeface="Times New Roman" pitchFamily="18" charset="0"/>
              </a:rPr>
              <a:t>    </a:t>
            </a:r>
            <a:r>
              <a:rPr lang="ru-RU" altLang="ru-RU" sz="2400">
                <a:latin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</a:rPr>
              <a:t>Спутниковое вещание</a:t>
            </a:r>
            <a:endParaRPr lang="en-US" altLang="ru-RU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ru-RU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3200" b="1">
                <a:solidFill>
                  <a:srgbClr val="FF0000"/>
                </a:solidFill>
                <a:latin typeface="Times New Roman" pitchFamily="18" charset="0"/>
              </a:rPr>
              <a:t>ATSC</a:t>
            </a:r>
            <a:r>
              <a:rPr lang="en-US" altLang="ru-RU" sz="3200">
                <a:latin typeface="Times New Roman" pitchFamily="18" charset="0"/>
              </a:rPr>
              <a:t>  – </a:t>
            </a:r>
            <a:r>
              <a:rPr lang="en-US" altLang="ru-RU" sz="32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ru-RU" sz="3200">
                <a:latin typeface="Times New Roman" pitchFamily="18" charset="0"/>
              </a:rPr>
              <a:t>dvanced </a:t>
            </a:r>
            <a:r>
              <a:rPr lang="en-US" altLang="ru-RU" sz="320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altLang="ru-RU" sz="3200">
                <a:latin typeface="Times New Roman" pitchFamily="18" charset="0"/>
              </a:rPr>
              <a:t>elevision </a:t>
            </a:r>
            <a:r>
              <a:rPr lang="en-US" altLang="ru-RU" sz="320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altLang="ru-RU" sz="3200">
                <a:latin typeface="Times New Roman" pitchFamily="18" charset="0"/>
              </a:rPr>
              <a:t>ystem </a:t>
            </a:r>
            <a:r>
              <a:rPr lang="en-US" altLang="ru-RU" sz="320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altLang="ru-RU" sz="3200">
                <a:latin typeface="Times New Roman" pitchFamily="18" charset="0"/>
              </a:rPr>
              <a:t>ommittee</a:t>
            </a:r>
          </a:p>
          <a:p>
            <a:pPr>
              <a:spcBef>
                <a:spcPct val="50000"/>
              </a:spcBef>
            </a:pPr>
            <a:r>
              <a:rPr lang="en-US" altLang="ru-RU" sz="3200" b="1">
                <a:solidFill>
                  <a:srgbClr val="FF0000"/>
                </a:solidFill>
                <a:latin typeface="Times New Roman" pitchFamily="18" charset="0"/>
              </a:rPr>
              <a:t>ISDB  </a:t>
            </a:r>
            <a:r>
              <a:rPr lang="en-US" altLang="ru-RU" sz="3200">
                <a:latin typeface="Times New Roman" pitchFamily="18" charset="0"/>
              </a:rPr>
              <a:t> – </a:t>
            </a:r>
            <a:r>
              <a:rPr lang="en-US" altLang="ru-RU" sz="32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ru-RU" sz="3200">
                <a:latin typeface="Times New Roman" pitchFamily="18" charset="0"/>
              </a:rPr>
              <a:t>ntegrated </a:t>
            </a:r>
            <a:r>
              <a:rPr lang="en-US" altLang="ru-RU" sz="320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altLang="ru-RU" sz="3200">
                <a:latin typeface="Times New Roman" pitchFamily="18" charset="0"/>
              </a:rPr>
              <a:t>erviced </a:t>
            </a:r>
            <a:r>
              <a:rPr lang="en-US" altLang="ru-RU" sz="320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ru-RU" sz="3200">
                <a:latin typeface="Times New Roman" pitchFamily="18" charset="0"/>
              </a:rPr>
              <a:t>igital </a:t>
            </a:r>
            <a:r>
              <a:rPr lang="en-US" altLang="ru-RU" sz="32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ru-RU" sz="3200">
                <a:latin typeface="Times New Roman" pitchFamily="18" charset="0"/>
              </a:rPr>
              <a:t>roadcasting</a:t>
            </a:r>
            <a:endParaRPr lang="ru-RU" altLang="ru-RU" sz="3200">
              <a:latin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192213" y="2967038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b="1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ru-RU" altLang="ru-RU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93725" y="498475"/>
            <a:ext cx="80279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4. Звук.</a:t>
            </a:r>
          </a:p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	Ухо воспринимает: 20 Гц … 20 кГц.</a:t>
            </a:r>
          </a:p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    Практически применяются три частоты дискретизации:</a:t>
            </a:r>
          </a:p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         - для бытовой аппаратуры (30 Гц … 15 кГц)</a:t>
            </a:r>
          </a:p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                              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ru-RU" altLang="ru-RU" sz="2400" baseline="-25000">
                <a:solidFill>
                  <a:schemeClr val="accent2"/>
                </a:solidFill>
                <a:latin typeface="Times New Roman" pitchFamily="18" charset="0"/>
              </a:rPr>
              <a:t>д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 = 32 </a:t>
            </a: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кГц</a:t>
            </a:r>
          </a:p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          - для компакт-дисков (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CD</a:t>
            </a: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                              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ru-RU" altLang="ru-RU" sz="2400" baseline="-25000">
                <a:solidFill>
                  <a:schemeClr val="accent2"/>
                </a:solidFill>
                <a:latin typeface="Times New Roman" pitchFamily="18" charset="0"/>
              </a:rPr>
              <a:t>д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 =</a:t>
            </a: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 44.1 кГц</a:t>
            </a:r>
          </a:p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          - для профессиональной звуковой аппаратуры</a:t>
            </a:r>
          </a:p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                              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ru-RU" altLang="ru-RU" sz="2400" baseline="-25000">
                <a:solidFill>
                  <a:schemeClr val="accent2"/>
                </a:solidFill>
                <a:latin typeface="Times New Roman" pitchFamily="18" charset="0"/>
              </a:rPr>
              <a:t>д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 =</a:t>
            </a: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 48 кГц.</a:t>
            </a:r>
          </a:p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  Для высокого качества (качество 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CD</a:t>
            </a: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) – 16 бит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/</a:t>
            </a: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отсчет.</a:t>
            </a:r>
          </a:p>
          <a:p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  Для профессиональной аппаратуры – 18, 20, 24 бит</a:t>
            </a:r>
            <a:r>
              <a:rPr lang="en-US" altLang="ru-RU" sz="2400">
                <a:solidFill>
                  <a:schemeClr val="accent2"/>
                </a:solidFill>
                <a:latin typeface="Times New Roman" pitchFamily="18" charset="0"/>
              </a:rPr>
              <a:t>/</a:t>
            </a: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отсчет.</a:t>
            </a:r>
          </a:p>
          <a:p>
            <a:endParaRPr lang="ru-RU" altLang="ru-RU" sz="240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ru-RU" altLang="ru-RU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62976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Скорость потока: С = </a:t>
            </a:r>
            <a:r>
              <a:rPr lang="en-US" altLang="ru-RU" sz="2400">
                <a:latin typeface="Times New Roman" pitchFamily="18" charset="0"/>
              </a:rPr>
              <a:t>mf</a:t>
            </a:r>
            <a:r>
              <a:rPr lang="ru-RU" altLang="ru-RU" sz="2400" baseline="-25000">
                <a:latin typeface="Times New Roman" pitchFamily="18" charset="0"/>
              </a:rPr>
              <a:t>д</a:t>
            </a:r>
            <a:endParaRPr lang="en-US" altLang="ru-RU" sz="2400" baseline="-25000">
              <a:latin typeface="Times New Roman" pitchFamily="18" charset="0"/>
            </a:endParaRPr>
          </a:p>
          <a:p>
            <a:r>
              <a:rPr lang="en-US" altLang="ru-RU" sz="2400">
                <a:latin typeface="Times New Roman" pitchFamily="18" charset="0"/>
              </a:rPr>
              <a:t>m – </a:t>
            </a:r>
            <a:r>
              <a:rPr lang="ru-RU" altLang="ru-RU" sz="2400">
                <a:latin typeface="Times New Roman" pitchFamily="18" charset="0"/>
              </a:rPr>
              <a:t>кол-во бит на отсчет.</a:t>
            </a:r>
          </a:p>
          <a:p>
            <a:endParaRPr lang="ru-RU" altLang="ru-RU" sz="2400">
              <a:latin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</a:rPr>
              <a:t>Для </a:t>
            </a:r>
            <a:r>
              <a:rPr lang="en-US" altLang="ru-RU" sz="2400">
                <a:latin typeface="Times New Roman" pitchFamily="18" charset="0"/>
              </a:rPr>
              <a:t>CD</a:t>
            </a:r>
            <a:r>
              <a:rPr lang="ru-RU" altLang="ru-RU" sz="2400">
                <a:latin typeface="Times New Roman" pitchFamily="18" charset="0"/>
              </a:rPr>
              <a:t>: С = 16х44.1 кГц = 705.6 кбит</a:t>
            </a:r>
            <a:r>
              <a:rPr lang="en-US" altLang="ru-RU" sz="2400">
                <a:latin typeface="Times New Roman" pitchFamily="18" charset="0"/>
              </a:rPr>
              <a:t>/</a:t>
            </a:r>
            <a:r>
              <a:rPr lang="ru-RU" altLang="ru-RU" sz="2400">
                <a:latin typeface="Times New Roman" pitchFamily="18" charset="0"/>
              </a:rPr>
              <a:t>с – моно</a:t>
            </a:r>
          </a:p>
          <a:p>
            <a:r>
              <a:rPr lang="ru-RU" altLang="ru-RU" sz="2400">
                <a:latin typeface="Times New Roman" pitchFamily="18" charset="0"/>
              </a:rPr>
              <a:t>                                    стерео – 1411.2 кбит</a:t>
            </a:r>
            <a:r>
              <a:rPr lang="en-US" altLang="ru-RU" sz="2400">
                <a:latin typeface="Times New Roman" pitchFamily="18" charset="0"/>
              </a:rPr>
              <a:t>/c</a:t>
            </a:r>
            <a:endParaRPr lang="ru-RU" altLang="ru-RU" sz="2400">
              <a:latin typeface="Times New Roman" pitchFamily="18" charset="0"/>
            </a:endParaRPr>
          </a:p>
          <a:p>
            <a:endParaRPr lang="ru-RU" altLang="ru-RU" sz="2400">
              <a:latin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</a:rPr>
              <a:t>Стандарт </a:t>
            </a:r>
            <a:r>
              <a:rPr lang="en-US" altLang="ru-RU" sz="2400">
                <a:latin typeface="Times New Roman" pitchFamily="18" charset="0"/>
              </a:rPr>
              <a:t>MPEG-2</a:t>
            </a:r>
            <a:r>
              <a:rPr lang="ru-RU" altLang="ru-RU" sz="2400">
                <a:latin typeface="Times New Roman" pitchFamily="18" charset="0"/>
              </a:rPr>
              <a:t> сжимает до: </a:t>
            </a:r>
          </a:p>
          <a:p>
            <a:r>
              <a:rPr lang="ru-RU" altLang="ru-RU" sz="2400">
                <a:latin typeface="Times New Roman" pitchFamily="18" charset="0"/>
              </a:rPr>
              <a:t>                                моно – 32 … 192 кбит</a:t>
            </a:r>
            <a:r>
              <a:rPr lang="en-US" altLang="ru-RU" sz="2400">
                <a:latin typeface="Times New Roman" pitchFamily="18" charset="0"/>
              </a:rPr>
              <a:t>/</a:t>
            </a:r>
            <a:r>
              <a:rPr lang="ru-RU" altLang="ru-RU" sz="2400">
                <a:latin typeface="Times New Roman" pitchFamily="18" charset="0"/>
              </a:rPr>
              <a:t>с</a:t>
            </a:r>
          </a:p>
          <a:p>
            <a:r>
              <a:rPr lang="ru-RU" altLang="ru-RU" sz="2400">
                <a:latin typeface="Times New Roman" pitchFamily="18" charset="0"/>
              </a:rPr>
              <a:t>                              стерео – 64 … 384 кбит</a:t>
            </a:r>
            <a:r>
              <a:rPr lang="en-US" altLang="ru-RU" sz="2400">
                <a:latin typeface="Times New Roman" pitchFamily="18" charset="0"/>
              </a:rPr>
              <a:t>/</a:t>
            </a:r>
            <a:r>
              <a:rPr lang="ru-RU" altLang="ru-RU" sz="2400">
                <a:latin typeface="Times New Roman" pitchFamily="18" charset="0"/>
              </a:rPr>
              <a:t>с.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4079875"/>
            <a:ext cx="91408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u="sng">
                <a:solidFill>
                  <a:schemeClr val="accent2"/>
                </a:solidFill>
                <a:latin typeface="Times New Roman" pitchFamily="18" charset="0"/>
              </a:rPr>
              <a:t>Речевой сигнал.</a:t>
            </a:r>
          </a:p>
          <a:p>
            <a:endParaRPr lang="ru-RU" altLang="ru-RU" sz="2400" u="sng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</a:rPr>
              <a:t>Полоса для высококачественной передачи речи: не менее 10 кГц.</a:t>
            </a:r>
          </a:p>
          <a:p>
            <a:r>
              <a:rPr lang="ru-RU" altLang="ru-RU" sz="2400">
                <a:latin typeface="Times New Roman" pitchFamily="18" charset="0"/>
              </a:rPr>
              <a:t>Удовлетворительный уровень разборчивости обеспечивается</a:t>
            </a:r>
          </a:p>
          <a:p>
            <a:r>
              <a:rPr lang="ru-RU" altLang="ru-RU" sz="2400">
                <a:latin typeface="Times New Roman" pitchFamily="18" charset="0"/>
              </a:rPr>
              <a:t>                                                       при полосе – 300 … 3400 Гц.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69925" y="2009775"/>
            <a:ext cx="77057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latin typeface="Times New Roman" pitchFamily="18" charset="0"/>
              </a:rPr>
              <a:t>f</a:t>
            </a:r>
            <a:r>
              <a:rPr lang="en-US" altLang="ru-RU" sz="2400" baseline="-25000">
                <a:latin typeface="Times New Roman" pitchFamily="18" charset="0"/>
              </a:rPr>
              <a:t>max</a:t>
            </a:r>
            <a:r>
              <a:rPr lang="en-US" altLang="ru-RU" sz="2400">
                <a:latin typeface="Times New Roman" pitchFamily="18" charset="0"/>
              </a:rPr>
              <a:t> = 3.4 </a:t>
            </a:r>
            <a:r>
              <a:rPr lang="ru-RU" altLang="ru-RU" sz="2400">
                <a:latin typeface="Times New Roman" pitchFamily="18" charset="0"/>
              </a:rPr>
              <a:t>кГц, тогда </a:t>
            </a:r>
            <a:r>
              <a:rPr lang="en-US" altLang="ru-RU" sz="2400">
                <a:latin typeface="Times New Roman" pitchFamily="18" charset="0"/>
              </a:rPr>
              <a:t>f</a:t>
            </a:r>
            <a:r>
              <a:rPr lang="ru-RU" altLang="ru-RU" sz="2400" baseline="-25000">
                <a:latin typeface="Times New Roman" pitchFamily="18" charset="0"/>
              </a:rPr>
              <a:t>д</a:t>
            </a:r>
            <a:r>
              <a:rPr lang="ru-RU" altLang="ru-RU" sz="2400">
                <a:latin typeface="Times New Roman" pitchFamily="18" charset="0"/>
              </a:rPr>
              <a:t> = 8 кГц (рек. </a:t>
            </a:r>
            <a:r>
              <a:rPr lang="en-US" altLang="ru-RU" sz="2400">
                <a:latin typeface="Times New Roman" pitchFamily="18" charset="0"/>
              </a:rPr>
              <a:t>ITU-T G.711, G.721</a:t>
            </a:r>
            <a:r>
              <a:rPr lang="ru-RU" altLang="ru-RU" sz="2400">
                <a:latin typeface="Times New Roman" pitchFamily="18" charset="0"/>
              </a:rPr>
              <a:t>).</a:t>
            </a:r>
          </a:p>
          <a:p>
            <a:endParaRPr lang="ru-RU" altLang="ru-RU" sz="2400">
              <a:latin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</a:rPr>
              <a:t>Для достижения приемлемого качества восприятия </a:t>
            </a:r>
          </a:p>
          <a:p>
            <a:r>
              <a:rPr lang="ru-RU" altLang="ru-RU" sz="2400">
                <a:latin typeface="Times New Roman" pitchFamily="18" charset="0"/>
              </a:rPr>
              <a:t>восстановленного речевого сообщения при равномерном </a:t>
            </a:r>
          </a:p>
          <a:p>
            <a:r>
              <a:rPr lang="ru-RU" altLang="ru-RU" sz="2400">
                <a:latin typeface="Times New Roman" pitchFamily="18" charset="0"/>
              </a:rPr>
              <a:t>квантовании необходимо</a:t>
            </a:r>
          </a:p>
          <a:p>
            <a:r>
              <a:rPr lang="ru-RU" altLang="ru-RU" sz="2400">
                <a:latin typeface="Times New Roman" pitchFamily="18" charset="0"/>
              </a:rPr>
              <a:t>                                    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795463" y="3949700"/>
          <a:ext cx="5454650" cy="438150"/>
        </p:xfrm>
        <a:graphic>
          <a:graphicData uri="http://schemas.openxmlformats.org/presentationml/2006/ole">
            <p:oleObj spid="_x0000_s33795" name="Формула" r:id="rId4" imgW="2527300" imgH="20320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922588" y="4406900"/>
          <a:ext cx="3200400" cy="474663"/>
        </p:xfrm>
        <a:graphic>
          <a:graphicData uri="http://schemas.openxmlformats.org/presentationml/2006/ole">
            <p:oleObj spid="_x0000_s33796" name="Формула" r:id="rId5" imgW="1371600" imgH="2032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429000" y="457200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12 бит         8 бит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395788" y="457200"/>
          <a:ext cx="704850" cy="517525"/>
        </p:xfrm>
        <a:graphic>
          <a:graphicData uri="http://schemas.openxmlformats.org/presentationml/2006/ole">
            <p:oleObj spid="_x0000_s34819" name="Формула" r:id="rId4" imgW="190417" imgH="139639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895600" y="1066800"/>
          <a:ext cx="3200400" cy="469900"/>
        </p:xfrm>
        <a:graphic>
          <a:graphicData uri="http://schemas.openxmlformats.org/presentationml/2006/ole">
            <p:oleObj spid="_x0000_s34820" name="Формула" r:id="rId5" imgW="1384300" imgH="203200" progId="Equation.3">
              <p:embed/>
            </p:oleObj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477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В соответствии с рек. </a:t>
            </a:r>
            <a:r>
              <a:rPr lang="en-US" altLang="ru-RU" sz="2400">
                <a:latin typeface="Times New Roman" pitchFamily="18" charset="0"/>
              </a:rPr>
              <a:t>ITU-T G.711</a:t>
            </a:r>
            <a:r>
              <a:rPr lang="ru-RU" altLang="ru-RU" sz="2400">
                <a:latin typeface="Times New Roman" pitchFamily="18" charset="0"/>
              </a:rPr>
              <a:t>: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38200" y="2743200"/>
            <a:ext cx="1524000" cy="76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ФНЧ</a:t>
            </a: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3200400" y="2743200"/>
            <a:ext cx="2133600" cy="76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Дискретизация</a:t>
            </a: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6019800" y="2743200"/>
            <a:ext cx="2133600" cy="76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Квантование и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кодирование</a:t>
            </a: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2133600" y="4718050"/>
            <a:ext cx="2133600" cy="76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Цифровая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компрессия</a:t>
            </a:r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304800" y="3124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2362200" y="3124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5334000" y="3124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>
            <a:off x="8153400" y="3124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>
            <a:off x="8534400" y="3124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 flipH="1">
            <a:off x="1066800" y="4191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Line 17"/>
          <p:cNvSpPr>
            <a:spLocks noChangeShapeType="1"/>
          </p:cNvSpPr>
          <p:nvPr/>
        </p:nvSpPr>
        <p:spPr bwMode="auto">
          <a:xfrm>
            <a:off x="1066800" y="4191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3" name="Line 18"/>
          <p:cNvSpPr>
            <a:spLocks noChangeShapeType="1"/>
          </p:cNvSpPr>
          <p:nvPr/>
        </p:nvSpPr>
        <p:spPr bwMode="auto">
          <a:xfrm>
            <a:off x="1066800" y="5105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Line 19"/>
          <p:cNvSpPr>
            <a:spLocks noChangeShapeType="1"/>
          </p:cNvSpPr>
          <p:nvPr/>
        </p:nvSpPr>
        <p:spPr bwMode="auto">
          <a:xfrm>
            <a:off x="4267200" y="5105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87313" y="2655888"/>
            <a:ext cx="76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речь</a:t>
            </a:r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2438400" y="2667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latin typeface="Times New Roman" pitchFamily="18" charset="0"/>
              </a:rPr>
              <a:t>s(t)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37" name="Text Box 22"/>
          <p:cNvSpPr txBox="1">
            <a:spLocks noChangeArrowheads="1"/>
          </p:cNvSpPr>
          <p:nvPr/>
        </p:nvSpPr>
        <p:spPr bwMode="auto">
          <a:xfrm>
            <a:off x="5264150" y="2332038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400">
                <a:latin typeface="Times New Roman" pitchFamily="18" charset="0"/>
              </a:rPr>
              <a:t>S</a:t>
            </a:r>
            <a:r>
              <a:rPr lang="ru-RU" altLang="ru-RU" sz="2400" baseline="-25000">
                <a:latin typeface="Times New Roman" pitchFamily="18" charset="0"/>
              </a:rPr>
              <a:t>д</a:t>
            </a:r>
            <a:r>
              <a:rPr lang="en-US" altLang="ru-RU" sz="2400">
                <a:latin typeface="Times New Roman" pitchFamily="18" charset="0"/>
              </a:rPr>
              <a:t>(nt)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>
            <a:off x="727075" y="35464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latin typeface="Times New Roman" pitchFamily="18" charset="0"/>
              </a:rPr>
              <a:t>f</a:t>
            </a:r>
            <a:r>
              <a:rPr lang="en-US" altLang="ru-RU" sz="2400" baseline="-25000">
                <a:latin typeface="Times New Roman" pitchFamily="18" charset="0"/>
              </a:rPr>
              <a:t>max</a:t>
            </a:r>
            <a:r>
              <a:rPr lang="en-US" altLang="ru-RU" sz="2400">
                <a:latin typeface="Times New Roman" pitchFamily="18" charset="0"/>
              </a:rPr>
              <a:t> = 3.4 </a:t>
            </a:r>
            <a:r>
              <a:rPr lang="ru-RU" altLang="ru-RU" sz="2400">
                <a:latin typeface="Times New Roman" pitchFamily="18" charset="0"/>
              </a:rPr>
              <a:t>кГц</a:t>
            </a: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>
            <a:off x="3603625" y="3552825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400">
                <a:latin typeface="Times New Roman" pitchFamily="18" charset="0"/>
              </a:rPr>
              <a:t>f</a:t>
            </a:r>
            <a:r>
              <a:rPr lang="ru-RU" altLang="ru-RU" sz="2400" baseline="-25000">
                <a:latin typeface="Times New Roman" pitchFamily="18" charset="0"/>
              </a:rPr>
              <a:t>д</a:t>
            </a:r>
            <a:r>
              <a:rPr lang="en-US" altLang="ru-RU" sz="2400">
                <a:latin typeface="Times New Roman" pitchFamily="18" charset="0"/>
              </a:rPr>
              <a:t> = 8 </a:t>
            </a:r>
            <a:r>
              <a:rPr lang="ru-RU" altLang="ru-RU" sz="2400">
                <a:latin typeface="Times New Roman" pitchFamily="18" charset="0"/>
              </a:rPr>
              <a:t>кГц</a:t>
            </a:r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6477000" y="3552825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latin typeface="Times New Roman" pitchFamily="18" charset="0"/>
              </a:rPr>
              <a:t>m = 12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41" name="Text Box 26"/>
          <p:cNvSpPr txBox="1">
            <a:spLocks noChangeArrowheads="1"/>
          </p:cNvSpPr>
          <p:nvPr/>
        </p:nvSpPr>
        <p:spPr bwMode="auto">
          <a:xfrm>
            <a:off x="2590800" y="5562600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latin typeface="Times New Roman" pitchFamily="18" charset="0"/>
              </a:rPr>
              <a:t>m = 8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4842" name="Text Box 27"/>
          <p:cNvSpPr txBox="1">
            <a:spLocks noChangeArrowheads="1"/>
          </p:cNvSpPr>
          <p:nvPr/>
        </p:nvSpPr>
        <p:spPr bwMode="auto">
          <a:xfrm>
            <a:off x="4419600" y="46482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latin typeface="Times New Roman" pitchFamily="18" charset="0"/>
              </a:rPr>
              <a:t>64 </a:t>
            </a:r>
            <a:r>
              <a:rPr lang="ru-RU" altLang="ru-RU" sz="2400">
                <a:latin typeface="Times New Roman" pitchFamily="18" charset="0"/>
              </a:rPr>
              <a:t>кбит</a:t>
            </a:r>
            <a:r>
              <a:rPr lang="en-US" altLang="ru-RU" sz="2400">
                <a:latin typeface="Times New Roman" pitchFamily="18" charset="0"/>
              </a:rPr>
              <a:t>/</a:t>
            </a:r>
            <a:r>
              <a:rPr lang="ru-RU" altLang="ru-RU" sz="2400">
                <a:latin typeface="Times New Roman" pitchFamily="18" charset="0"/>
              </a:rPr>
              <a:t>с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2238375" y="1382713"/>
            <a:ext cx="5026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 b="1">
                <a:solidFill>
                  <a:srgbClr val="0066FF"/>
                </a:solidFill>
              </a:rPr>
              <a:t>Сигнал изображения</a:t>
            </a: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 flipH="1">
            <a:off x="2309813" y="2174875"/>
            <a:ext cx="1152525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>
            <a:off x="5478463" y="2174875"/>
            <a:ext cx="1152525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33413" y="3422650"/>
            <a:ext cx="2974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663300"/>
                </a:solidFill>
              </a:rPr>
              <a:t>компонентный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5449888" y="3425825"/>
            <a:ext cx="2722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663300"/>
                </a:solidFill>
              </a:rPr>
              <a:t>композитный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468313" y="4149725"/>
            <a:ext cx="3511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2800" b="1">
                <a:solidFill>
                  <a:srgbClr val="FF3300"/>
                </a:solidFill>
              </a:rPr>
              <a:t>YPrPb (</a:t>
            </a:r>
            <a:r>
              <a:rPr lang="ru-RU" altLang="ru-RU" sz="2800" b="1">
                <a:solidFill>
                  <a:srgbClr val="FF3300"/>
                </a:solidFill>
              </a:rPr>
              <a:t>аналоговый</a:t>
            </a:r>
            <a:r>
              <a:rPr lang="en-US" altLang="ru-RU" sz="2800" b="1">
                <a:solidFill>
                  <a:srgbClr val="FF3300"/>
                </a:solidFill>
              </a:rPr>
              <a:t>)</a:t>
            </a:r>
            <a:endParaRPr lang="ru-RU" altLang="ru-RU" sz="2800" b="1">
              <a:solidFill>
                <a:srgbClr val="FF3300"/>
              </a:solidFill>
            </a:endParaRPr>
          </a:p>
          <a:p>
            <a:pPr algn="ctr"/>
            <a:r>
              <a:rPr lang="en-US" altLang="ru-RU" sz="2800" b="1">
                <a:solidFill>
                  <a:srgbClr val="FF3300"/>
                </a:solidFill>
              </a:rPr>
              <a:t>YCrCb (</a:t>
            </a:r>
            <a:r>
              <a:rPr lang="ru-RU" altLang="ru-RU" sz="2800" b="1">
                <a:solidFill>
                  <a:srgbClr val="FF3300"/>
                </a:solidFill>
              </a:rPr>
              <a:t>цифровой</a:t>
            </a:r>
            <a:r>
              <a:rPr lang="en-US" altLang="ru-RU" sz="2800" b="1">
                <a:solidFill>
                  <a:srgbClr val="FF3300"/>
                </a:solidFill>
              </a:rPr>
              <a:t>)</a:t>
            </a:r>
            <a:endParaRPr lang="ru-RU" altLang="ru-RU" sz="2800" b="1">
              <a:solidFill>
                <a:srgbClr val="FF3300"/>
              </a:solidFill>
            </a:endParaRP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6156325" y="4149725"/>
            <a:ext cx="146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3300"/>
                </a:solidFill>
              </a:rPr>
              <a:t>ПЦТВС</a:t>
            </a:r>
          </a:p>
        </p:txBody>
      </p:sp>
      <p:sp>
        <p:nvSpPr>
          <p:cNvPr id="35849" name="Line 5"/>
          <p:cNvSpPr>
            <a:spLocks noChangeShapeType="1"/>
          </p:cNvSpPr>
          <p:nvPr/>
        </p:nvSpPr>
        <p:spPr bwMode="auto">
          <a:xfrm>
            <a:off x="4552950" y="2286000"/>
            <a:ext cx="109538" cy="3000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3857625" y="5286375"/>
            <a:ext cx="1662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3200" b="1">
                <a:solidFill>
                  <a:srgbClr val="663300"/>
                </a:solidFill>
                <a:cs typeface="Times New Roman" pitchFamily="18" charset="0"/>
              </a:rPr>
              <a:t>S-Video </a:t>
            </a:r>
          </a:p>
          <a:p>
            <a:pPr algn="ctr"/>
            <a:r>
              <a:rPr lang="en-US" altLang="ru-RU" sz="2800" b="1">
                <a:solidFill>
                  <a:srgbClr val="FF0000"/>
                </a:solidFill>
                <a:cs typeface="Times New Roman" pitchFamily="18" charset="0"/>
              </a:rPr>
              <a:t>(Y/C)</a:t>
            </a:r>
            <a:endParaRPr lang="ru-RU" altLang="ru-RU" sz="28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143125"/>
            <a:ext cx="8739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381125" y="642938"/>
            <a:ext cx="5834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Варианты импульсных откликов префильтра Гаусса: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25"/>
            <a:ext cx="7975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468313" y="188913"/>
          <a:ext cx="5834062" cy="4691062"/>
        </p:xfrm>
        <a:graphic>
          <a:graphicData uri="http://schemas.openxmlformats.org/presentationml/2006/ole">
            <p:oleObj spid="_x0000_s38914" name="Image" r:id="rId3" imgW="2284989" imgH="1837131" progId="Photoshop.Image.8">
              <p:embed/>
            </p:oleObj>
          </a:graphicData>
        </a:graphic>
      </p:graphicFrame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3851275" y="1916113"/>
          <a:ext cx="4835525" cy="4535487"/>
        </p:xfrm>
        <a:graphic>
          <a:graphicData uri="http://schemas.openxmlformats.org/presentationml/2006/ole">
            <p:oleObj spid="_x0000_s38915" name="Image" r:id="rId4" imgW="3479365" imgH="3263492" progId="Photoshop.Image.8">
              <p:embed/>
            </p:oleObj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Цифровое представление компонентного сигнала</a:t>
            </a:r>
          </a:p>
        </p:txBody>
      </p:sp>
      <p:pic>
        <p:nvPicPr>
          <p:cNvPr id="39939" name="Picture 3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960438"/>
            <a:ext cx="79089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392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Рекомендация </a:t>
            </a:r>
            <a:r>
              <a:rPr lang="en-US" altLang="ru-RU"/>
              <a:t>ITU-R BT.601</a:t>
            </a:r>
            <a:endParaRPr lang="ru-RU" altLang="ru-RU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791200" y="6096000"/>
            <a:ext cx="219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625/50 </a:t>
            </a:r>
            <a:r>
              <a:rPr lang="ru-RU" altLang="ru-RU"/>
              <a:t>и </a:t>
            </a:r>
            <a:r>
              <a:rPr lang="en-US" altLang="ru-RU"/>
              <a:t>525/60</a:t>
            </a:r>
            <a:endParaRPr lang="ru-RU" altLang="ru-RU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93725" y="498475"/>
            <a:ext cx="428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i="1"/>
              <a:t>N</a:t>
            </a:r>
            <a:r>
              <a:rPr lang="en-US" altLang="ru-RU"/>
              <a:t> – </a:t>
            </a:r>
            <a:r>
              <a:rPr lang="ru-RU" altLang="ru-RU"/>
              <a:t>число уровней квантования</a:t>
            </a:r>
            <a:endParaRPr lang="ru-RU" altLang="ru-RU" i="1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72200" y="533400"/>
            <a:ext cx="104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i="1"/>
              <a:t>N = 2</a:t>
            </a:r>
            <a:r>
              <a:rPr lang="en-US" altLang="ru-RU" i="1" baseline="30000"/>
              <a:t>m</a:t>
            </a:r>
            <a:endParaRPr lang="ru-RU" altLang="ru-RU" i="1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93725" y="1108075"/>
            <a:ext cx="88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i="1"/>
              <a:t>m</a:t>
            </a:r>
            <a:r>
              <a:rPr lang="en-US" altLang="ru-RU"/>
              <a:t> = 8</a:t>
            </a:r>
            <a:endParaRPr lang="ru-RU" altLang="ru-RU" i="1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643063" y="100012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i="1"/>
              <a:t>N = 2</a:t>
            </a:r>
            <a:r>
              <a:rPr lang="en-US" altLang="ru-RU" i="1" baseline="30000"/>
              <a:t>8</a:t>
            </a:r>
            <a:r>
              <a:rPr lang="en-US" altLang="ru-RU" i="1"/>
              <a:t> = 256 </a:t>
            </a:r>
            <a:r>
              <a:rPr lang="ru-RU" altLang="ru-RU"/>
              <a:t>уровней</a:t>
            </a:r>
            <a:endParaRPr lang="ru-RU" altLang="ru-RU" i="1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3865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Для </a:t>
            </a:r>
            <a:r>
              <a:rPr lang="en-US" altLang="ru-RU"/>
              <a:t>Y</a:t>
            </a:r>
            <a:r>
              <a:rPr lang="ru-RU" altLang="ru-RU"/>
              <a:t> – 220 уровней</a:t>
            </a:r>
          </a:p>
          <a:p>
            <a:r>
              <a:rPr lang="ru-RU" altLang="ru-RU"/>
              <a:t>Для </a:t>
            </a:r>
            <a:r>
              <a:rPr lang="en-US" altLang="ru-RU"/>
              <a:t>R-Y</a:t>
            </a:r>
            <a:r>
              <a:rPr lang="ru-RU" altLang="ru-RU"/>
              <a:t>, </a:t>
            </a:r>
            <a:r>
              <a:rPr lang="en-US" altLang="ru-RU"/>
              <a:t>B-Y</a:t>
            </a:r>
            <a:r>
              <a:rPr lang="ru-RU" altLang="ru-RU"/>
              <a:t> – 225 уровней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57188" y="4357688"/>
            <a:ext cx="24368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u="sng"/>
              <a:t>при </a:t>
            </a:r>
            <a:r>
              <a:rPr lang="en-US" altLang="ru-RU" b="1" u="sng"/>
              <a:t>m</a:t>
            </a:r>
            <a:r>
              <a:rPr lang="ru-RU" altLang="ru-RU" b="1" u="sng"/>
              <a:t>=8</a:t>
            </a:r>
            <a:r>
              <a:rPr lang="en-US" altLang="ru-RU" b="1" u="sng"/>
              <a:t>:</a:t>
            </a:r>
            <a:endParaRPr lang="ru-RU" altLang="ru-RU" b="1" u="sng"/>
          </a:p>
          <a:p>
            <a:endParaRPr lang="en-US" altLang="ru-RU"/>
          </a:p>
          <a:p>
            <a:r>
              <a:rPr lang="en-US" altLang="ru-RU"/>
              <a:t>Y = 219E’</a:t>
            </a:r>
            <a:r>
              <a:rPr lang="en-US" altLang="ru-RU" baseline="-25000"/>
              <a:t>Y</a:t>
            </a:r>
            <a:r>
              <a:rPr lang="en-US" altLang="ru-RU"/>
              <a:t> + 16</a:t>
            </a:r>
          </a:p>
          <a:p>
            <a:endParaRPr lang="en-US" altLang="ru-RU"/>
          </a:p>
          <a:p>
            <a:r>
              <a:rPr lang="en-US" altLang="ru-RU"/>
              <a:t>C</a:t>
            </a:r>
            <a:r>
              <a:rPr lang="en-US" altLang="ru-RU" baseline="-25000"/>
              <a:t>R</a:t>
            </a:r>
            <a:r>
              <a:rPr lang="en-US" altLang="ru-RU"/>
              <a:t> = 224K</a:t>
            </a:r>
            <a:r>
              <a:rPr lang="en-US" altLang="ru-RU" baseline="-25000"/>
              <a:t>R</a:t>
            </a:r>
            <a:r>
              <a:rPr lang="en-US" altLang="ru-RU"/>
              <a:t>E</a:t>
            </a:r>
            <a:r>
              <a:rPr lang="en-US" altLang="ru-RU" baseline="-25000"/>
              <a:t>R-Y</a:t>
            </a:r>
            <a:r>
              <a:rPr lang="en-US" altLang="ru-RU"/>
              <a:t> + 128</a:t>
            </a:r>
          </a:p>
          <a:p>
            <a:endParaRPr lang="en-US" altLang="ru-RU"/>
          </a:p>
          <a:p>
            <a:r>
              <a:rPr lang="en-US" altLang="ru-RU"/>
              <a:t>C</a:t>
            </a:r>
            <a:r>
              <a:rPr lang="en-US" altLang="ru-RU" baseline="-25000"/>
              <a:t>B</a:t>
            </a:r>
            <a:r>
              <a:rPr lang="en-US" altLang="ru-RU"/>
              <a:t> = 224K</a:t>
            </a:r>
            <a:r>
              <a:rPr lang="en-US" altLang="ru-RU" baseline="-25000"/>
              <a:t>B</a:t>
            </a:r>
            <a:r>
              <a:rPr lang="en-US" altLang="ru-RU"/>
              <a:t>E</a:t>
            </a:r>
            <a:r>
              <a:rPr lang="en-US" altLang="ru-RU" baseline="-25000"/>
              <a:t>B-Y</a:t>
            </a:r>
            <a:r>
              <a:rPr lang="en-US" altLang="ru-RU"/>
              <a:t> + 128</a:t>
            </a:r>
            <a:endParaRPr lang="ru-RU" altLang="ru-RU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000375" y="5429250"/>
            <a:ext cx="170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K</a:t>
            </a:r>
            <a:r>
              <a:rPr lang="en-US" altLang="ru-RU" baseline="-25000"/>
              <a:t>R</a:t>
            </a:r>
            <a:r>
              <a:rPr lang="en-US" altLang="ru-RU"/>
              <a:t> = 0.635</a:t>
            </a:r>
          </a:p>
          <a:p>
            <a:endParaRPr lang="en-US" altLang="ru-RU"/>
          </a:p>
          <a:p>
            <a:r>
              <a:rPr lang="en-US" altLang="ru-RU"/>
              <a:t>K</a:t>
            </a:r>
            <a:r>
              <a:rPr lang="en-US" altLang="ru-RU" baseline="-25000"/>
              <a:t>B</a:t>
            </a:r>
            <a:r>
              <a:rPr lang="en-US" altLang="ru-RU"/>
              <a:t> = 0.5389</a:t>
            </a:r>
            <a:endParaRPr lang="ru-RU" altLang="ru-RU"/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825" y="2214563"/>
            <a:ext cx="644842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Папирус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35000" y="1847850"/>
            <a:ext cx="8229600" cy="6778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0000"/>
                </a:solidFill>
                <a:latin typeface="Times New Roman" pitchFamily="18" charset="0"/>
              </a:rPr>
              <a:t>Импульсно-кодовая модуляция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88950" y="4165600"/>
            <a:ext cx="8140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E12405"/>
                </a:solidFill>
                <a:latin typeface="Times New Roman" pitchFamily="18" charset="0"/>
              </a:rPr>
              <a:t>Дискретизация:</a:t>
            </a:r>
          </a:p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</a:rPr>
              <a:t>замена непрерывного аналогового сигнала последовательностью отдельных во времени отсчетов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58963" y="273050"/>
            <a:ext cx="5457825" cy="9588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latin typeface="Times New Roman" pitchFamily="18" charset="0"/>
              </a:rPr>
              <a:t>Цифровое представление видеоинформации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571500" y="2857500"/>
            <a:ext cx="8229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</a:rPr>
              <a:t>Дискретизация, квантование, кодирование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/>
      <p:bldP spid="1382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7407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864100" algn="l"/>
              </a:tabLst>
            </a:pPr>
            <a:r>
              <a:rPr lang="ru-RU" altLang="ru-RU"/>
              <a:t>С = </a:t>
            </a:r>
            <a:r>
              <a:rPr lang="en-US" altLang="ru-RU"/>
              <a:t>f</a:t>
            </a:r>
            <a:r>
              <a:rPr lang="ru-RU" altLang="ru-RU" baseline="-25000"/>
              <a:t>д</a:t>
            </a:r>
            <a:r>
              <a:rPr lang="en-US" altLang="ru-RU"/>
              <a:t>m = 13.5 </a:t>
            </a:r>
            <a:r>
              <a:rPr lang="ru-RU" altLang="ru-RU"/>
              <a:t>МГц х 8 + 6.75 МГц х 8 + 6.75 МГц х 8 =      	= </a:t>
            </a:r>
            <a:r>
              <a:rPr lang="ru-RU" altLang="ru-RU" b="1" u="sng"/>
              <a:t>216</a:t>
            </a:r>
            <a:r>
              <a:rPr lang="ru-RU" altLang="ru-RU"/>
              <a:t> Мбит</a:t>
            </a:r>
            <a:r>
              <a:rPr lang="en-US" altLang="ru-RU"/>
              <a:t>/</a:t>
            </a:r>
            <a:r>
              <a:rPr lang="ru-RU" altLang="ru-RU"/>
              <a:t>с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15963" y="3073400"/>
            <a:ext cx="430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Для </a:t>
            </a:r>
            <a:r>
              <a:rPr lang="en-US" altLang="ru-RU" i="1"/>
              <a:t>m</a:t>
            </a:r>
            <a:r>
              <a:rPr lang="en-US" altLang="ru-RU"/>
              <a:t> = 10 </a:t>
            </a:r>
            <a:r>
              <a:rPr lang="ru-RU" altLang="ru-RU"/>
              <a:t>бит; С = 270 Мбит</a:t>
            </a:r>
            <a:r>
              <a:rPr lang="en-US" altLang="ru-RU"/>
              <a:t>/</a:t>
            </a:r>
            <a:r>
              <a:rPr lang="ru-RU" altLang="ru-RU"/>
              <a:t>с</a:t>
            </a:r>
            <a:endParaRPr lang="ru-RU" altLang="ru-RU" i="1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39763" y="3606800"/>
            <a:ext cx="6005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Полоса частот = 0.5 х 216 Мбит</a:t>
            </a:r>
            <a:r>
              <a:rPr lang="en-US" altLang="ru-RU"/>
              <a:t>/</a:t>
            </a:r>
            <a:r>
              <a:rPr lang="ru-RU" altLang="ru-RU"/>
              <a:t>с = </a:t>
            </a:r>
            <a:r>
              <a:rPr lang="ru-RU" altLang="ru-RU" b="1" u="sng"/>
              <a:t>108</a:t>
            </a:r>
            <a:r>
              <a:rPr lang="ru-RU" altLang="ru-RU"/>
              <a:t> МГц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7888287" cy="119062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FFFF"/>
                </a:solidFill>
              </a:rPr>
              <a:t>Без пассивных участков в ТВ сигнале скорость потока </a:t>
            </a:r>
          </a:p>
          <a:p>
            <a:r>
              <a:rPr lang="ru-RU" altLang="ru-RU" b="1">
                <a:solidFill>
                  <a:srgbClr val="FFFFFF"/>
                </a:solidFill>
              </a:rPr>
              <a:t>                                                                                  уменьшается на 23 %.</a:t>
            </a:r>
          </a:p>
          <a:p>
            <a:endParaRPr lang="ru-RU" altLang="ru-RU" b="1">
              <a:solidFill>
                <a:srgbClr val="FFFFFF"/>
              </a:solidFill>
            </a:endParaRPr>
          </a:p>
          <a:p>
            <a:r>
              <a:rPr lang="ru-RU" altLang="ru-RU" b="1">
                <a:solidFill>
                  <a:srgbClr val="FFFFFF"/>
                </a:solidFill>
              </a:rPr>
              <a:t>При </a:t>
            </a:r>
            <a:r>
              <a:rPr lang="en-US" altLang="ru-RU" b="1" i="1">
                <a:solidFill>
                  <a:srgbClr val="FFFFFF"/>
                </a:solidFill>
              </a:rPr>
              <a:t>m </a:t>
            </a:r>
            <a:r>
              <a:rPr lang="en-US" altLang="ru-RU" b="1">
                <a:solidFill>
                  <a:srgbClr val="FFFFFF"/>
                </a:solidFill>
              </a:rPr>
              <a:t>= 8 </a:t>
            </a:r>
            <a:r>
              <a:rPr lang="ru-RU" altLang="ru-RU" b="1">
                <a:solidFill>
                  <a:srgbClr val="FFFFFF"/>
                </a:solidFill>
              </a:rPr>
              <a:t>бит  С = 166 Мбит/с.</a:t>
            </a:r>
            <a:endParaRPr lang="ru-RU" altLang="ru-RU" b="1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Оцифро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33363"/>
            <a:ext cx="75438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227888" y="5003800"/>
            <a:ext cx="14763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FF 00 00 XY</a:t>
            </a:r>
            <a:endParaRPr lang="ru-RU" altLang="ru-RU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227888" y="4194175"/>
            <a:ext cx="1481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Структура </a:t>
            </a:r>
          </a:p>
          <a:p>
            <a:pPr algn="ctr"/>
            <a:r>
              <a:rPr lang="ru-RU" altLang="ru-RU"/>
              <a:t>синхрослов: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690563"/>
            <a:ext cx="8691562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11188" y="414338"/>
            <a:ext cx="764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Цифровое представление композитного сигнала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862263" y="2484438"/>
            <a:ext cx="2744787" cy="6746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канал яркости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862263" y="3698875"/>
            <a:ext cx="2789237" cy="855663"/>
          </a:xfrm>
          <a:prstGeom prst="rect">
            <a:avLst/>
          </a:prstGeom>
          <a:solidFill>
            <a:srgbClr val="C0ACF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/>
              <a:t>канал цветности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792163" y="2844800"/>
            <a:ext cx="207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792163" y="3879850"/>
            <a:ext cx="207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792163" y="4375150"/>
            <a:ext cx="207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241425" y="234950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E’</a:t>
            </a:r>
            <a:r>
              <a:rPr lang="en-US" altLang="ru-RU" b="1" baseline="-25000"/>
              <a:t>Y</a:t>
            </a:r>
            <a:endParaRPr lang="ru-RU" altLang="ru-RU" b="1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062038" y="3384550"/>
            <a:ext cx="82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E’</a:t>
            </a:r>
            <a:r>
              <a:rPr lang="en-US" altLang="ru-RU" b="1" baseline="-25000"/>
              <a:t>R-Y</a:t>
            </a:r>
            <a:endParaRPr lang="ru-RU" altLang="ru-RU" b="1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062038" y="3924300"/>
            <a:ext cx="82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E’</a:t>
            </a:r>
            <a:r>
              <a:rPr lang="en-US" altLang="ru-RU" b="1" baseline="-25000"/>
              <a:t>B-Y</a:t>
            </a:r>
            <a:endParaRPr lang="ru-RU" altLang="ru-RU" b="1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50825" y="1089025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Обобщенная схема образования композитного сигнала: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6507163" y="3159125"/>
            <a:ext cx="914400" cy="630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6686550" y="3159125"/>
          <a:ext cx="731838" cy="636588"/>
        </p:xfrm>
        <a:graphic>
          <a:graphicData uri="http://schemas.openxmlformats.org/presentationml/2006/ole">
            <p:oleObj spid="_x0000_s45069" name="Формула" r:id="rId3" imgW="291973" imgH="253890" progId="Equation.3">
              <p:embed/>
            </p:oleObj>
          </a:graphicData>
        </a:graphic>
      </p:graphicFrame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5607050" y="2798763"/>
            <a:ext cx="1350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6958013" y="27987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651500" y="4149725"/>
            <a:ext cx="130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V="1">
            <a:off x="6977063" y="37893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7407275" y="3473450"/>
            <a:ext cx="1125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2457450" y="1989138"/>
            <a:ext cx="5175250" cy="355441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3402013" y="4959350"/>
            <a:ext cx="314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Кодер </a:t>
            </a:r>
            <a:r>
              <a:rPr lang="en-US" altLang="ru-RU"/>
              <a:t>SECAM / PAL / NTSC</a:t>
            </a:r>
            <a:endParaRPr lang="ru-RU" altLang="ru-RU"/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7721600" y="288925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E’</a:t>
            </a:r>
            <a:r>
              <a:rPr lang="ru-RU" altLang="ru-RU" b="1" baseline="-25000"/>
              <a:t>ПЦТВС</a:t>
            </a:r>
            <a:endParaRPr lang="ru-RU" altLang="ru-RU" b="1"/>
          </a:p>
        </p:txBody>
      </p:sp>
      <p:sp>
        <p:nvSpPr>
          <p:cNvPr id="45078" name="AutoShape 22"/>
          <p:cNvSpPr>
            <a:spLocks/>
          </p:cNvSpPr>
          <p:nvPr/>
        </p:nvSpPr>
        <p:spPr bwMode="auto">
          <a:xfrm rot="-5400000">
            <a:off x="1174750" y="4576763"/>
            <a:ext cx="269875" cy="1035050"/>
          </a:xfrm>
          <a:prstGeom prst="leftBrace">
            <a:avLst>
              <a:gd name="adj1" fmla="val 3196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522288" y="5273675"/>
            <a:ext cx="178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компонентный </a:t>
            </a:r>
          </a:p>
          <a:p>
            <a:pPr algn="ctr"/>
            <a:r>
              <a:rPr lang="ru-RU" altLang="ru-RU"/>
              <a:t>сигнал</a:t>
            </a:r>
          </a:p>
        </p:txBody>
      </p:sp>
      <p:sp>
        <p:nvSpPr>
          <p:cNvPr id="45080" name="AutoShape 24"/>
          <p:cNvSpPr>
            <a:spLocks/>
          </p:cNvSpPr>
          <p:nvPr/>
        </p:nvSpPr>
        <p:spPr bwMode="auto">
          <a:xfrm rot="-5400000">
            <a:off x="8240712" y="4576763"/>
            <a:ext cx="269875" cy="1035050"/>
          </a:xfrm>
          <a:prstGeom prst="leftBrace">
            <a:avLst>
              <a:gd name="adj1" fmla="val 3196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7497763" y="5589588"/>
            <a:ext cx="157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композитный</a:t>
            </a:r>
          </a:p>
          <a:p>
            <a:pPr algn="ctr"/>
            <a:r>
              <a:rPr lang="ru-RU" altLang="ru-RU"/>
              <a:t>сигнал</a:t>
            </a:r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8262938" y="5273675"/>
            <a:ext cx="88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1279525"/>
            <a:ext cx="7497763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79475" y="639763"/>
            <a:ext cx="2414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композитный сигнал: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4527550" y="1042988"/>
            <a:ext cx="1123950" cy="1306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427663" y="368300"/>
            <a:ext cx="2044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«насадка»</a:t>
            </a:r>
          </a:p>
          <a:p>
            <a:r>
              <a:rPr lang="ru-RU" altLang="ru-RU"/>
              <a:t>сигнал цветности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3897313" y="2033588"/>
            <a:ext cx="2519362" cy="103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327775" y="1662113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сигнал</a:t>
            </a:r>
          </a:p>
          <a:p>
            <a:r>
              <a:rPr lang="ru-RU" altLang="ru-RU"/>
              <a:t>яркости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>
            <a:off x="1962150" y="3937000"/>
            <a:ext cx="1282700" cy="201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22288" y="5994400"/>
            <a:ext cx="284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сигнал </a:t>
            </a:r>
          </a:p>
          <a:p>
            <a:pPr algn="ctr"/>
            <a:r>
              <a:rPr lang="ru-RU" altLang="ru-RU"/>
              <a:t>цветовой синхронизации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46125" y="879475"/>
            <a:ext cx="110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 u="sng"/>
              <a:t>NTSC:</a:t>
            </a:r>
            <a:endParaRPr lang="ru-RU" altLang="ru-RU" b="1" u="sng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498725" y="8794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f</a:t>
            </a:r>
            <a:r>
              <a:rPr lang="ru-RU" altLang="ru-RU" baseline="-25000"/>
              <a:t>д </a:t>
            </a:r>
            <a:r>
              <a:rPr lang="ru-RU" altLang="ru-RU"/>
              <a:t>= 4</a:t>
            </a:r>
            <a:r>
              <a:rPr lang="en-US" altLang="ru-RU"/>
              <a:t>f</a:t>
            </a:r>
            <a:r>
              <a:rPr lang="ru-RU" altLang="ru-RU" baseline="-25000"/>
              <a:t>нес. цв.</a:t>
            </a:r>
            <a:r>
              <a:rPr lang="ru-RU" altLang="ru-RU"/>
              <a:t>= 14.318180 МГц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343400" y="1447800"/>
            <a:ext cx="449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910 гармоника строчной частоты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974725" y="2098675"/>
            <a:ext cx="389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При </a:t>
            </a:r>
            <a:r>
              <a:rPr lang="en-US" altLang="ru-RU"/>
              <a:t>m = 9</a:t>
            </a:r>
            <a:r>
              <a:rPr lang="ru-RU" altLang="ru-RU"/>
              <a:t>, </a:t>
            </a:r>
            <a:r>
              <a:rPr lang="en-US" altLang="ru-RU"/>
              <a:t>C = 128</a:t>
            </a:r>
            <a:r>
              <a:rPr lang="ru-RU" altLang="ru-RU"/>
              <a:t>.7 Мбит</a:t>
            </a:r>
            <a:r>
              <a:rPr lang="en-US" altLang="ru-RU"/>
              <a:t>/</a:t>
            </a:r>
            <a:r>
              <a:rPr lang="ru-RU" altLang="ru-RU"/>
              <a:t>с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746125" y="301307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 u="sng"/>
              <a:t>PAL:</a:t>
            </a:r>
            <a:endParaRPr lang="ru-RU" altLang="ru-RU" b="1" u="sng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117725" y="3241675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C = 9f</a:t>
            </a:r>
            <a:r>
              <a:rPr lang="ru-RU" altLang="ru-RU" baseline="-25000"/>
              <a:t>д</a:t>
            </a:r>
            <a:r>
              <a:rPr lang="en-US" altLang="ru-RU" baseline="-25000"/>
              <a:t> </a:t>
            </a:r>
            <a:r>
              <a:rPr lang="en-US" altLang="ru-RU"/>
              <a:t>= 159.6 </a:t>
            </a:r>
            <a:r>
              <a:rPr lang="ru-RU" altLang="ru-RU"/>
              <a:t>Мбит</a:t>
            </a:r>
            <a:r>
              <a:rPr lang="en-US" altLang="ru-RU"/>
              <a:t>/</a:t>
            </a:r>
            <a:r>
              <a:rPr lang="ru-RU" altLang="ru-RU"/>
              <a:t>с</a:t>
            </a:r>
            <a:r>
              <a:rPr lang="en-US" altLang="ru-RU" baseline="-25000"/>
              <a:t> </a:t>
            </a:r>
            <a:endParaRPr lang="ru-RU" altLang="ru-RU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46125" y="423227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 u="sng"/>
              <a:t>SECAM:</a:t>
            </a:r>
            <a:endParaRPr lang="ru-RU" altLang="ru-RU" b="1" u="sng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57400" y="4724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f</a:t>
            </a:r>
            <a:r>
              <a:rPr lang="ru-RU" altLang="ru-RU" baseline="-25000"/>
              <a:t>д </a:t>
            </a:r>
            <a:r>
              <a:rPr lang="ru-RU" altLang="ru-RU"/>
              <a:t>= 4</a:t>
            </a:r>
            <a:r>
              <a:rPr lang="en-US" altLang="ru-RU"/>
              <a:t>f</a:t>
            </a:r>
            <a:r>
              <a:rPr lang="ru-RU" altLang="ru-RU" baseline="-25000"/>
              <a:t>нес. цв.</a:t>
            </a:r>
            <a:r>
              <a:rPr lang="en-US" altLang="ru-RU" baseline="-25000"/>
              <a:t>Dr</a:t>
            </a:r>
            <a:r>
              <a:rPr lang="ru-RU" altLang="ru-RU"/>
              <a:t>= </a:t>
            </a:r>
            <a:r>
              <a:rPr lang="en-US" altLang="ru-RU"/>
              <a:t>4 x 4.406</a:t>
            </a:r>
            <a:r>
              <a:rPr lang="ru-RU" altLang="ru-RU"/>
              <a:t> МГц</a:t>
            </a:r>
            <a:r>
              <a:rPr lang="en-US" altLang="ru-RU"/>
              <a:t> = 17.624 </a:t>
            </a:r>
            <a:r>
              <a:rPr lang="ru-RU" altLang="ru-RU"/>
              <a:t>МГц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133600" y="5562600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C = 9f</a:t>
            </a:r>
            <a:r>
              <a:rPr lang="ru-RU" altLang="ru-RU" baseline="-25000"/>
              <a:t>д</a:t>
            </a:r>
            <a:r>
              <a:rPr lang="en-US" altLang="ru-RU" baseline="-25000"/>
              <a:t> </a:t>
            </a:r>
            <a:r>
              <a:rPr lang="en-US" altLang="ru-RU"/>
              <a:t>= 158.6 </a:t>
            </a:r>
            <a:r>
              <a:rPr lang="ru-RU" altLang="ru-RU"/>
              <a:t>Мбит</a:t>
            </a:r>
            <a:r>
              <a:rPr lang="en-US" altLang="ru-RU"/>
              <a:t>/</a:t>
            </a:r>
            <a:r>
              <a:rPr lang="ru-RU" altLang="ru-RU"/>
              <a:t>с</a:t>
            </a:r>
            <a:r>
              <a:rPr lang="en-US" altLang="ru-RU" baseline="-25000"/>
              <a:t> </a:t>
            </a:r>
            <a:endParaRPr lang="ru-RU" altLang="ru-RU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664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ФОРМАТЫ РАЗЛОЖЕНИЯ ИЗОБРАЖЕНИЙ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822325" y="1622425"/>
            <a:ext cx="4746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latin typeface="Times New Roman" pitchFamily="18" charset="0"/>
              </a:rPr>
              <a:t>525</a:t>
            </a:r>
            <a:r>
              <a:rPr lang="en-US" altLang="ru-RU" sz="2400">
                <a:latin typeface="Times New Roman" pitchFamily="18" charset="0"/>
              </a:rPr>
              <a:t>/</a:t>
            </a:r>
            <a:r>
              <a:rPr lang="ru-RU" altLang="ru-RU" sz="2400">
                <a:latin typeface="Times New Roman" pitchFamily="18" charset="0"/>
              </a:rPr>
              <a:t>30</a:t>
            </a:r>
            <a:r>
              <a:rPr lang="en-US" altLang="ru-RU" sz="2400">
                <a:latin typeface="Times New Roman" pitchFamily="18" charset="0"/>
              </a:rPr>
              <a:t>/</a:t>
            </a:r>
            <a:r>
              <a:rPr lang="ru-RU" altLang="ru-RU" sz="2400">
                <a:latin typeface="Times New Roman" pitchFamily="18" charset="0"/>
              </a:rPr>
              <a:t>2:1                 720 х 486    (</a:t>
            </a:r>
            <a:r>
              <a:rPr lang="en-US" altLang="ru-RU" sz="2400">
                <a:latin typeface="Times New Roman" pitchFamily="18" charset="0"/>
              </a:rPr>
              <a:t>Y</a:t>
            </a:r>
            <a:r>
              <a:rPr lang="ru-RU" altLang="ru-RU" sz="2400">
                <a:latin typeface="Times New Roman" pitchFamily="18" charset="0"/>
              </a:rPr>
              <a:t>)</a:t>
            </a:r>
          </a:p>
          <a:p>
            <a:r>
              <a:rPr lang="ru-RU" altLang="ru-RU" sz="2400">
                <a:latin typeface="Times New Roman" pitchFamily="18" charset="0"/>
              </a:rPr>
              <a:t>625</a:t>
            </a:r>
            <a:r>
              <a:rPr lang="en-US" altLang="ru-RU" sz="2400">
                <a:latin typeface="Times New Roman" pitchFamily="18" charset="0"/>
              </a:rPr>
              <a:t>/25/2:1                 720 </a:t>
            </a:r>
            <a:r>
              <a:rPr lang="ru-RU" altLang="ru-RU" sz="2400">
                <a:latin typeface="Times New Roman" pitchFamily="18" charset="0"/>
              </a:rPr>
              <a:t>х 576    (</a:t>
            </a:r>
            <a:r>
              <a:rPr lang="en-US" altLang="ru-RU" sz="2400">
                <a:latin typeface="Times New Roman" pitchFamily="18" charset="0"/>
              </a:rPr>
              <a:t>Y</a:t>
            </a:r>
            <a:r>
              <a:rPr lang="ru-RU" altLang="ru-RU" sz="2400">
                <a:latin typeface="Times New Roman" pitchFamily="18" charset="0"/>
              </a:rPr>
              <a:t>)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701675" y="3249613"/>
            <a:ext cx="57927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latin typeface="Times New Roman" pitchFamily="18" charset="0"/>
              </a:rPr>
              <a:t>CIF – Common Interchange Format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en-US" altLang="ru-RU" sz="2400">
                <a:latin typeface="Times New Roman" pitchFamily="18" charset="0"/>
              </a:rPr>
              <a:t>Y – 352 x 288</a:t>
            </a:r>
          </a:p>
          <a:p>
            <a:r>
              <a:rPr lang="en-US" altLang="ru-RU" sz="2400">
                <a:latin typeface="Times New Roman" pitchFamily="18" charset="0"/>
              </a:rPr>
              <a:t>R-Y, B-Y – 176 x 144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en-US" altLang="ru-RU" sz="2400">
                <a:latin typeface="Times New Roman" pitchFamily="18" charset="0"/>
              </a:rPr>
              <a:t>QCIF – Quarter Common Interchange Format</a:t>
            </a:r>
          </a:p>
          <a:p>
            <a:r>
              <a:rPr lang="en-US" altLang="ru-RU" sz="2400">
                <a:latin typeface="Times New Roman" pitchFamily="18" charset="0"/>
              </a:rPr>
              <a:t>Y – 176 x 144</a:t>
            </a:r>
          </a:p>
          <a:p>
            <a:r>
              <a:rPr lang="en-US" altLang="ru-RU" sz="2400">
                <a:latin typeface="Times New Roman" pitchFamily="18" charset="0"/>
              </a:rPr>
              <a:t>R-Y, B-Y – 88 x 72</a:t>
            </a:r>
          </a:p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746125" y="954088"/>
            <a:ext cx="6443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u="sng">
                <a:latin typeface="Times New Roman" pitchFamily="18" charset="0"/>
              </a:rPr>
              <a:t>В соответствии с рекомендацией </a:t>
            </a:r>
            <a:r>
              <a:rPr lang="en-US" altLang="ru-RU" sz="2400" u="sng">
                <a:latin typeface="Times New Roman" pitchFamily="18" charset="0"/>
              </a:rPr>
              <a:t>ITU-R BT.601</a:t>
            </a:r>
            <a:r>
              <a:rPr lang="ru-RU" altLang="ru-RU" sz="2400" u="sng">
                <a:latin typeface="Times New Roman" pitchFamily="18" charset="0"/>
              </a:rPr>
              <a:t>: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431800" y="2798763"/>
            <a:ext cx="828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u="sng">
                <a:latin typeface="Times New Roman" pitchFamily="18" charset="0"/>
              </a:rPr>
              <a:t>Форматы, используемые в системах компьютерной видеоконференцсвязи: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4"/>
          <p:cNvGraphicFramePr>
            <a:graphicFrameLocks noChangeAspect="1"/>
          </p:cNvGraphicFramePr>
          <p:nvPr/>
        </p:nvGraphicFramePr>
        <p:xfrm>
          <a:off x="128588" y="809625"/>
          <a:ext cx="8886825" cy="5238750"/>
        </p:xfrm>
        <a:graphic>
          <a:graphicData uri="http://schemas.openxmlformats.org/presentationml/2006/ole">
            <p:oleObj spid="_x0000_s49154" name="Image" r:id="rId3" imgW="11847619" imgH="6984127" progId="Photoshop.Image.8">
              <p:embed/>
            </p:oleObj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669925" y="498475"/>
            <a:ext cx="29114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latin typeface="Times New Roman" pitchFamily="18" charset="0"/>
              </a:rPr>
              <a:t>SQCIF – sub-QCIF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en-US" altLang="ru-RU" sz="2400">
                <a:latin typeface="Times New Roman" pitchFamily="18" charset="0"/>
              </a:rPr>
              <a:t>Y – 128 x 96</a:t>
            </a:r>
          </a:p>
          <a:p>
            <a:r>
              <a:rPr lang="en-US" altLang="ru-RU" sz="2400">
                <a:latin typeface="Times New Roman" pitchFamily="18" charset="0"/>
              </a:rPr>
              <a:t>R-Y, B-Y – 64 x 48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en-US" altLang="ru-RU" sz="2400">
                <a:latin typeface="Times New Roman" pitchFamily="18" charset="0"/>
              </a:rPr>
              <a:t>4CIF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en-US" altLang="ru-RU" sz="2400">
                <a:latin typeface="Times New Roman" pitchFamily="18" charset="0"/>
              </a:rPr>
              <a:t>Y – 704 x 576</a:t>
            </a:r>
          </a:p>
          <a:p>
            <a:r>
              <a:rPr lang="en-US" altLang="ru-RU" sz="2400">
                <a:latin typeface="Times New Roman" pitchFamily="18" charset="0"/>
              </a:rPr>
              <a:t>R-Y, B-Y – 352 x 288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en-US" altLang="ru-RU" sz="2400">
                <a:latin typeface="Times New Roman" pitchFamily="18" charset="0"/>
              </a:rPr>
              <a:t>16CIF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en-US" altLang="ru-RU" sz="2400">
                <a:latin typeface="Times New Roman" pitchFamily="18" charset="0"/>
              </a:rPr>
              <a:t>Y – 1408 x 1152</a:t>
            </a:r>
          </a:p>
          <a:p>
            <a:r>
              <a:rPr lang="en-US" altLang="ru-RU" sz="2400">
                <a:latin typeface="Times New Roman" pitchFamily="18" charset="0"/>
              </a:rPr>
              <a:t>R-Y, B-Y – 704 x 576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241925" y="422275"/>
            <a:ext cx="3840163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>
                <a:latin typeface="Times New Roman" pitchFamily="18" charset="0"/>
              </a:rPr>
              <a:t>SIF – Source (Standard) </a:t>
            </a:r>
          </a:p>
          <a:p>
            <a:r>
              <a:rPr lang="en-US" altLang="ru-RU" sz="2400">
                <a:latin typeface="Times New Roman" pitchFamily="18" charset="0"/>
              </a:rPr>
              <a:t>                           Input Format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</a:rPr>
              <a:t>Для </a:t>
            </a:r>
            <a:r>
              <a:rPr lang="en-US" altLang="ru-RU" sz="2400">
                <a:latin typeface="Times New Roman" pitchFamily="18" charset="0"/>
              </a:rPr>
              <a:t>625/50 – 352 x 288 (Y)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</a:rPr>
              <a:t>Для </a:t>
            </a:r>
            <a:r>
              <a:rPr lang="en-US" altLang="ru-RU" sz="2400">
                <a:latin typeface="Times New Roman" pitchFamily="18" charset="0"/>
              </a:rPr>
              <a:t>525/60 – 352 x 240 (Y)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en-US" altLang="ru-RU" sz="2400">
                <a:latin typeface="Times New Roman" pitchFamily="18" charset="0"/>
              </a:rPr>
              <a:t>SIF (</a:t>
            </a:r>
            <a:r>
              <a:rPr lang="ru-RU" altLang="ru-RU" sz="2400">
                <a:latin typeface="Times New Roman" pitchFamily="18" charset="0"/>
              </a:rPr>
              <a:t>комп.</a:t>
            </a:r>
            <a:r>
              <a:rPr lang="en-US" altLang="ru-RU" sz="2400">
                <a:latin typeface="Times New Roman" pitchFamily="18" charset="0"/>
              </a:rPr>
              <a:t>)</a:t>
            </a:r>
            <a:r>
              <a:rPr lang="ru-RU" altLang="ru-RU" sz="2400">
                <a:latin typeface="Times New Roman" pitchFamily="18" charset="0"/>
              </a:rPr>
              <a:t> – 320 х 240</a:t>
            </a:r>
          </a:p>
          <a:p>
            <a:endParaRPr lang="ru-RU" altLang="ru-RU" sz="2400">
              <a:latin typeface="Times New Roman" pitchFamily="18" charset="0"/>
            </a:endParaRPr>
          </a:p>
          <a:p>
            <a:r>
              <a:rPr lang="en-US" altLang="ru-RU" sz="2400">
                <a:latin typeface="Times New Roman" pitchFamily="18" charset="0"/>
              </a:rPr>
              <a:t>QSIF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</a:rPr>
              <a:t>Для </a:t>
            </a:r>
            <a:r>
              <a:rPr lang="en-US" altLang="ru-RU" sz="2400">
                <a:latin typeface="Times New Roman" pitchFamily="18" charset="0"/>
              </a:rPr>
              <a:t>625/50 – 176 x 144 (Y)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</a:rPr>
              <a:t>Для </a:t>
            </a:r>
            <a:r>
              <a:rPr lang="en-US" altLang="ru-RU" sz="2400">
                <a:latin typeface="Times New Roman" pitchFamily="18" charset="0"/>
              </a:rPr>
              <a:t>525/60 – 176 x 128 (Y)</a:t>
            </a:r>
          </a:p>
          <a:p>
            <a:endParaRPr lang="en-US" altLang="ru-RU" sz="2400">
              <a:latin typeface="Times New Roman" pitchFamily="18" charset="0"/>
            </a:endParaRPr>
          </a:p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4392613" y="414338"/>
            <a:ext cx="0" cy="5894387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663575" y="711200"/>
            <a:ext cx="157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u="sng"/>
              <a:t>Для ТВЧ: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1511300" y="1412875"/>
            <a:ext cx="30003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 b="1"/>
              <a:t>HD720 – 1280 x 720</a:t>
            </a:r>
            <a:endParaRPr lang="ru-RU" altLang="ru-RU" sz="2400" b="1"/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214313" y="2282825"/>
            <a:ext cx="2751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кол-во отсчетов</a:t>
            </a:r>
          </a:p>
          <a:p>
            <a:pPr algn="ctr"/>
            <a:r>
              <a:rPr lang="ru-RU" altLang="ru-RU"/>
              <a:t>в активной части строки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3959225" y="2276475"/>
            <a:ext cx="2741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кол-во активно</a:t>
            </a:r>
          </a:p>
          <a:p>
            <a:pPr algn="ctr"/>
            <a:r>
              <a:rPr lang="ru-RU" altLang="ru-RU"/>
              <a:t>разворачиваемых строк</a:t>
            </a:r>
          </a:p>
        </p:txBody>
      </p:sp>
      <p:sp>
        <p:nvSpPr>
          <p:cNvPr id="51206" name="Line 8"/>
          <p:cNvSpPr>
            <a:spLocks noChangeShapeType="1"/>
          </p:cNvSpPr>
          <p:nvPr/>
        </p:nvSpPr>
        <p:spPr bwMode="auto">
          <a:xfrm flipV="1">
            <a:off x="1943100" y="1844675"/>
            <a:ext cx="12954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 flipH="1" flipV="1">
            <a:off x="4103688" y="1844675"/>
            <a:ext cx="1008062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2700338" y="3500438"/>
            <a:ext cx="33401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 b="1"/>
              <a:t>HD</a:t>
            </a:r>
            <a:r>
              <a:rPr lang="ru-RU" altLang="ru-RU" sz="2400" b="1"/>
              <a:t>1080</a:t>
            </a:r>
            <a:r>
              <a:rPr lang="en-US" altLang="ru-RU" sz="2400" b="1"/>
              <a:t> – </a:t>
            </a:r>
            <a:r>
              <a:rPr lang="ru-RU" altLang="ru-RU" sz="2400" b="1"/>
              <a:t>1920</a:t>
            </a:r>
            <a:r>
              <a:rPr lang="en-US" altLang="ru-RU" sz="2400" b="1"/>
              <a:t> x </a:t>
            </a:r>
            <a:r>
              <a:rPr lang="ru-RU" altLang="ru-RU" sz="2400" b="1"/>
              <a:t>1080</a:t>
            </a:r>
          </a:p>
        </p:txBody>
      </p:sp>
      <p:sp>
        <p:nvSpPr>
          <p:cNvPr id="51209" name="Text Box 11"/>
          <p:cNvSpPr txBox="1">
            <a:spLocks noChangeArrowheads="1"/>
          </p:cNvSpPr>
          <p:nvPr/>
        </p:nvSpPr>
        <p:spPr bwMode="auto">
          <a:xfrm>
            <a:off x="7451725" y="3573463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/>
              <a:t>К=16:9</a:t>
            </a:r>
          </a:p>
        </p:txBody>
      </p:sp>
      <p:sp>
        <p:nvSpPr>
          <p:cNvPr id="51210" name="Text Box 12"/>
          <p:cNvSpPr txBox="1">
            <a:spLocks noChangeArrowheads="1"/>
          </p:cNvSpPr>
          <p:nvPr/>
        </p:nvSpPr>
        <p:spPr bwMode="auto">
          <a:xfrm>
            <a:off x="219075" y="4365625"/>
            <a:ext cx="8601075" cy="396875"/>
          </a:xfrm>
          <a:prstGeom prst="rect">
            <a:avLst/>
          </a:prstGeom>
          <a:solidFill>
            <a:srgbClr val="E0E7B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/>
              <a:t>Поддерживается как </a:t>
            </a:r>
            <a:r>
              <a:rPr lang="ru-RU" altLang="ru-RU" sz="2000" u="sng"/>
              <a:t>построчная (</a:t>
            </a:r>
            <a:r>
              <a:rPr lang="en-US" altLang="ru-RU" sz="2000" u="sng"/>
              <a:t>p</a:t>
            </a:r>
            <a:r>
              <a:rPr lang="ru-RU" altLang="ru-RU" sz="2000" u="sng"/>
              <a:t>)</a:t>
            </a:r>
            <a:r>
              <a:rPr lang="ru-RU" altLang="ru-RU" sz="2000"/>
              <a:t> развертка, так и чересстрочная (</a:t>
            </a:r>
            <a:r>
              <a:rPr lang="en-US" altLang="ru-RU" sz="2000"/>
              <a:t>i</a:t>
            </a:r>
            <a:r>
              <a:rPr lang="ru-RU" altLang="ru-RU" sz="2000"/>
              <a:t>).</a:t>
            </a:r>
          </a:p>
        </p:txBody>
      </p:sp>
      <p:sp>
        <p:nvSpPr>
          <p:cNvPr id="51211" name="Text Box 13"/>
          <p:cNvSpPr txBox="1">
            <a:spLocks noChangeArrowheads="1"/>
          </p:cNvSpPr>
          <p:nvPr/>
        </p:nvSpPr>
        <p:spPr bwMode="auto">
          <a:xfrm>
            <a:off x="2071688" y="4929188"/>
            <a:ext cx="495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/>
              <a:t>Пример:  </a:t>
            </a:r>
            <a:r>
              <a:rPr lang="en-US" altLang="ru-RU" sz="2400" b="1"/>
              <a:t>HD1080i </a:t>
            </a:r>
            <a:r>
              <a:rPr lang="ru-RU" altLang="ru-RU" sz="2400" b="1"/>
              <a:t>или </a:t>
            </a:r>
            <a:r>
              <a:rPr lang="en-US" altLang="ru-RU" sz="2400" b="1"/>
              <a:t>HD1080p</a:t>
            </a:r>
            <a:r>
              <a:rPr lang="ru-RU" altLang="ru-RU" sz="2400" b="1"/>
              <a:t>.</a:t>
            </a:r>
          </a:p>
        </p:txBody>
      </p:sp>
      <p:sp>
        <p:nvSpPr>
          <p:cNvPr id="51212" name="TextBox 11"/>
          <p:cNvSpPr txBox="1">
            <a:spLocks noChangeArrowheads="1"/>
          </p:cNvSpPr>
          <p:nvPr/>
        </p:nvSpPr>
        <p:spPr bwMode="auto">
          <a:xfrm>
            <a:off x="4929188" y="1428750"/>
            <a:ext cx="3914775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Скорость потока: 264 – 844 Мбит/с</a:t>
            </a:r>
          </a:p>
        </p:txBody>
      </p:sp>
      <p:sp>
        <p:nvSpPr>
          <p:cNvPr id="51213" name="TextBox 12"/>
          <p:cNvSpPr txBox="1">
            <a:spLocks noChangeArrowheads="1"/>
          </p:cNvSpPr>
          <p:nvPr/>
        </p:nvSpPr>
        <p:spPr bwMode="auto">
          <a:xfrm>
            <a:off x="357188" y="5643563"/>
            <a:ext cx="6789737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Скорость потока  до 2 Гбит/с (формат 4:2:2, 16 бит на отсчет).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2" descr="Пергамент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grpSp>
        <p:nvGrpSpPr>
          <p:cNvPr id="6147" name="Group 13"/>
          <p:cNvGrpSpPr>
            <a:grpSpLocks/>
          </p:cNvGrpSpPr>
          <p:nvPr/>
        </p:nvGrpSpPr>
        <p:grpSpPr bwMode="auto">
          <a:xfrm>
            <a:off x="1398588" y="273050"/>
            <a:ext cx="6302375" cy="2554288"/>
            <a:chOff x="881" y="172"/>
            <a:chExt cx="3970" cy="1609"/>
          </a:xfrm>
        </p:grpSpPr>
        <p:grpSp>
          <p:nvGrpSpPr>
            <p:cNvPr id="6182" name="Group 4"/>
            <p:cNvGrpSpPr>
              <a:grpSpLocks/>
            </p:cNvGrpSpPr>
            <p:nvPr/>
          </p:nvGrpSpPr>
          <p:grpSpPr bwMode="auto">
            <a:xfrm>
              <a:off x="881" y="172"/>
              <a:ext cx="3354" cy="1533"/>
              <a:chOff x="881" y="172"/>
              <a:chExt cx="3353" cy="1533"/>
            </a:xfrm>
          </p:grpSpPr>
          <p:sp>
            <p:nvSpPr>
              <p:cNvPr id="6185" name="Line 5"/>
              <p:cNvSpPr>
                <a:spLocks noChangeShapeType="1"/>
              </p:cNvSpPr>
              <p:nvPr/>
            </p:nvSpPr>
            <p:spPr bwMode="auto">
              <a:xfrm>
                <a:off x="1038" y="413"/>
                <a:ext cx="0" cy="1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Line 6"/>
              <p:cNvSpPr>
                <a:spLocks noChangeShapeType="1"/>
              </p:cNvSpPr>
              <p:nvPr/>
            </p:nvSpPr>
            <p:spPr bwMode="auto">
              <a:xfrm flipV="1">
                <a:off x="1038" y="413"/>
                <a:ext cx="0" cy="12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7"/>
              <p:cNvSpPr>
                <a:spLocks/>
              </p:cNvSpPr>
              <p:nvPr/>
            </p:nvSpPr>
            <p:spPr bwMode="auto">
              <a:xfrm>
                <a:off x="1106" y="413"/>
                <a:ext cx="3128" cy="1224"/>
              </a:xfrm>
              <a:custGeom>
                <a:avLst/>
                <a:gdLst>
                  <a:gd name="T0" fmla="*/ 0 w 7820"/>
                  <a:gd name="T1" fmla="*/ 31 h 3060"/>
                  <a:gd name="T2" fmla="*/ 5 w 7820"/>
                  <a:gd name="T3" fmla="*/ 18 h 3060"/>
                  <a:gd name="T4" fmla="*/ 19 w 7820"/>
                  <a:gd name="T5" fmla="*/ 9 h 3060"/>
                  <a:gd name="T6" fmla="*/ 35 w 7820"/>
                  <a:gd name="T7" fmla="*/ 9 h 3060"/>
                  <a:gd name="T8" fmla="*/ 47 w 7820"/>
                  <a:gd name="T9" fmla="*/ 24 h 3060"/>
                  <a:gd name="T10" fmla="*/ 64 w 7820"/>
                  <a:gd name="T11" fmla="*/ 26 h 3060"/>
                  <a:gd name="T12" fmla="*/ 80 w 7820"/>
                  <a:gd name="T13" fmla="*/ 0 h 30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20"/>
                  <a:gd name="T22" fmla="*/ 0 h 3060"/>
                  <a:gd name="T23" fmla="*/ 7820 w 7820"/>
                  <a:gd name="T24" fmla="*/ 3060 h 30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20" h="3060">
                    <a:moveTo>
                      <a:pt x="0" y="3060"/>
                    </a:moveTo>
                    <a:cubicBezTo>
                      <a:pt x="99" y="2564"/>
                      <a:pt x="198" y="2068"/>
                      <a:pt x="510" y="1700"/>
                    </a:cubicBezTo>
                    <a:cubicBezTo>
                      <a:pt x="822" y="1332"/>
                      <a:pt x="1388" y="992"/>
                      <a:pt x="1870" y="850"/>
                    </a:cubicBezTo>
                    <a:cubicBezTo>
                      <a:pt x="2352" y="708"/>
                      <a:pt x="2947" y="595"/>
                      <a:pt x="3400" y="850"/>
                    </a:cubicBezTo>
                    <a:cubicBezTo>
                      <a:pt x="3853" y="1105"/>
                      <a:pt x="4108" y="2097"/>
                      <a:pt x="4590" y="2380"/>
                    </a:cubicBezTo>
                    <a:cubicBezTo>
                      <a:pt x="5072" y="2663"/>
                      <a:pt x="5752" y="2947"/>
                      <a:pt x="6290" y="2550"/>
                    </a:cubicBezTo>
                    <a:cubicBezTo>
                      <a:pt x="6828" y="2153"/>
                      <a:pt x="7565" y="425"/>
                      <a:pt x="782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88" name="Group 8"/>
              <p:cNvGrpSpPr>
                <a:grpSpLocks/>
              </p:cNvGrpSpPr>
              <p:nvPr/>
            </p:nvGrpSpPr>
            <p:grpSpPr bwMode="auto">
              <a:xfrm>
                <a:off x="881" y="172"/>
                <a:ext cx="1596" cy="314"/>
                <a:chOff x="881" y="172"/>
                <a:chExt cx="1596" cy="314"/>
              </a:xfrm>
            </p:grpSpPr>
            <p:sp>
              <p:nvSpPr>
                <p:cNvPr id="618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289" y="260"/>
                  <a:ext cx="1188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400" b="1">
                      <a:solidFill>
                        <a:srgbClr val="E12405"/>
                      </a:solidFill>
                      <a:latin typeface="Times New Roman" pitchFamily="18" charset="0"/>
                    </a:rPr>
                    <a:t>Аналоговый сигнал</a:t>
                  </a:r>
                  <a:endParaRPr lang="ru-RU" altLang="ru-RU" sz="1400">
                    <a:solidFill>
                      <a:srgbClr val="E12405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19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81" y="172"/>
                  <a:ext cx="339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altLang="ru-RU" b="1" i="1">
                      <a:solidFill>
                        <a:srgbClr val="E12405"/>
                      </a:solidFill>
                      <a:latin typeface="Times New Roman" pitchFamily="18" charset="0"/>
                    </a:rPr>
                    <a:t>u(t)</a:t>
                  </a:r>
                  <a:endParaRPr lang="ru-RU" altLang="ru-RU" b="1" i="1">
                    <a:solidFill>
                      <a:srgbClr val="E12405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183" name="Line 11"/>
            <p:cNvSpPr>
              <a:spLocks noChangeShapeType="1"/>
            </p:cNvSpPr>
            <p:nvPr/>
          </p:nvSpPr>
          <p:spPr bwMode="auto">
            <a:xfrm>
              <a:off x="1039" y="1705"/>
              <a:ext cx="36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Text Box 12"/>
            <p:cNvSpPr txBox="1">
              <a:spLocks noChangeArrowheads="1"/>
            </p:cNvSpPr>
            <p:nvPr/>
          </p:nvSpPr>
          <p:spPr bwMode="auto">
            <a:xfrm>
              <a:off x="4670" y="1555"/>
              <a:ext cx="181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ru-RU" sz="2400" b="1" i="1">
                  <a:latin typeface="Times New Roman" pitchFamily="18" charset="0"/>
                </a:rPr>
                <a:t>t</a:t>
              </a:r>
              <a:endParaRPr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15426" name="Group 66"/>
          <p:cNvGrpSpPr>
            <a:grpSpLocks/>
          </p:cNvGrpSpPr>
          <p:nvPr/>
        </p:nvGrpSpPr>
        <p:grpSpPr bwMode="auto">
          <a:xfrm>
            <a:off x="1296988" y="3016250"/>
            <a:ext cx="6432550" cy="2794000"/>
            <a:chOff x="817" y="1900"/>
            <a:chExt cx="4052" cy="1760"/>
          </a:xfrm>
        </p:grpSpPr>
        <p:sp>
          <p:nvSpPr>
            <p:cNvPr id="6157" name="Line 56"/>
            <p:cNvSpPr>
              <a:spLocks noChangeShapeType="1"/>
            </p:cNvSpPr>
            <p:nvPr/>
          </p:nvSpPr>
          <p:spPr bwMode="auto">
            <a:xfrm>
              <a:off x="1056" y="2141"/>
              <a:ext cx="0" cy="1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Line 57"/>
            <p:cNvSpPr>
              <a:spLocks noChangeShapeType="1"/>
            </p:cNvSpPr>
            <p:nvPr/>
          </p:nvSpPr>
          <p:spPr bwMode="auto">
            <a:xfrm flipV="1">
              <a:off x="1056" y="2141"/>
              <a:ext cx="0" cy="12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58"/>
            <p:cNvSpPr>
              <a:spLocks/>
            </p:cNvSpPr>
            <p:nvPr/>
          </p:nvSpPr>
          <p:spPr bwMode="auto">
            <a:xfrm>
              <a:off x="1124" y="2141"/>
              <a:ext cx="3129" cy="1224"/>
            </a:xfrm>
            <a:custGeom>
              <a:avLst/>
              <a:gdLst>
                <a:gd name="T0" fmla="*/ 0 w 7820"/>
                <a:gd name="T1" fmla="*/ 31 h 3060"/>
                <a:gd name="T2" fmla="*/ 5 w 7820"/>
                <a:gd name="T3" fmla="*/ 18 h 3060"/>
                <a:gd name="T4" fmla="*/ 19 w 7820"/>
                <a:gd name="T5" fmla="*/ 9 h 3060"/>
                <a:gd name="T6" fmla="*/ 35 w 7820"/>
                <a:gd name="T7" fmla="*/ 9 h 3060"/>
                <a:gd name="T8" fmla="*/ 47 w 7820"/>
                <a:gd name="T9" fmla="*/ 24 h 3060"/>
                <a:gd name="T10" fmla="*/ 64 w 7820"/>
                <a:gd name="T11" fmla="*/ 26 h 3060"/>
                <a:gd name="T12" fmla="*/ 80 w 7820"/>
                <a:gd name="T13" fmla="*/ 0 h 30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20"/>
                <a:gd name="T22" fmla="*/ 0 h 3060"/>
                <a:gd name="T23" fmla="*/ 7820 w 7820"/>
                <a:gd name="T24" fmla="*/ 3060 h 30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20" h="3060">
                  <a:moveTo>
                    <a:pt x="0" y="3060"/>
                  </a:moveTo>
                  <a:cubicBezTo>
                    <a:pt x="99" y="2564"/>
                    <a:pt x="198" y="2068"/>
                    <a:pt x="510" y="1700"/>
                  </a:cubicBezTo>
                  <a:cubicBezTo>
                    <a:pt x="822" y="1332"/>
                    <a:pt x="1388" y="992"/>
                    <a:pt x="1870" y="850"/>
                  </a:cubicBezTo>
                  <a:cubicBezTo>
                    <a:pt x="2352" y="708"/>
                    <a:pt x="2947" y="595"/>
                    <a:pt x="3400" y="850"/>
                  </a:cubicBezTo>
                  <a:cubicBezTo>
                    <a:pt x="3853" y="1105"/>
                    <a:pt x="4108" y="2097"/>
                    <a:pt x="4590" y="2380"/>
                  </a:cubicBezTo>
                  <a:cubicBezTo>
                    <a:pt x="5072" y="2663"/>
                    <a:pt x="5752" y="2947"/>
                    <a:pt x="6290" y="2550"/>
                  </a:cubicBezTo>
                  <a:cubicBezTo>
                    <a:pt x="6828" y="2153"/>
                    <a:pt x="7565" y="425"/>
                    <a:pt x="782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Text Box 59"/>
            <p:cNvSpPr txBox="1">
              <a:spLocks noChangeArrowheads="1"/>
            </p:cNvSpPr>
            <p:nvPr/>
          </p:nvSpPr>
          <p:spPr bwMode="auto">
            <a:xfrm>
              <a:off x="817" y="1900"/>
              <a:ext cx="48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b="1" i="1">
                  <a:latin typeface="Times New Roman" pitchFamily="18" charset="0"/>
                </a:rPr>
                <a:t>u(nT)</a:t>
              </a:r>
              <a:endParaRPr lang="ru-RU" altLang="ru-RU" b="1" i="1">
                <a:latin typeface="Times New Roman" pitchFamily="18" charset="0"/>
              </a:endParaRPr>
            </a:p>
          </p:txBody>
        </p:sp>
        <p:sp>
          <p:nvSpPr>
            <p:cNvPr id="6161" name="Line 60"/>
            <p:cNvSpPr>
              <a:spLocks noChangeShapeType="1"/>
            </p:cNvSpPr>
            <p:nvPr/>
          </p:nvSpPr>
          <p:spPr bwMode="auto">
            <a:xfrm>
              <a:off x="1057" y="3433"/>
              <a:ext cx="36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Text Box 61"/>
            <p:cNvSpPr txBox="1">
              <a:spLocks noChangeArrowheads="1"/>
            </p:cNvSpPr>
            <p:nvPr/>
          </p:nvSpPr>
          <p:spPr bwMode="auto">
            <a:xfrm>
              <a:off x="4688" y="3283"/>
              <a:ext cx="181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ru-RU" sz="2400" b="1" i="1">
                  <a:latin typeface="Times New Roman" pitchFamily="18" charset="0"/>
                </a:rPr>
                <a:t>t</a:t>
              </a:r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6163" name="Group 62"/>
            <p:cNvGrpSpPr>
              <a:grpSpLocks/>
            </p:cNvGrpSpPr>
            <p:nvPr/>
          </p:nvGrpSpPr>
          <p:grpSpPr bwMode="auto">
            <a:xfrm>
              <a:off x="1378" y="2438"/>
              <a:ext cx="2700" cy="994"/>
              <a:chOff x="1360" y="710"/>
              <a:chExt cx="2700" cy="994"/>
            </a:xfrm>
          </p:grpSpPr>
          <p:sp>
            <p:nvSpPr>
              <p:cNvPr id="6173" name="Line 63"/>
              <p:cNvSpPr>
                <a:spLocks noChangeShapeType="1"/>
              </p:cNvSpPr>
              <p:nvPr/>
            </p:nvSpPr>
            <p:spPr bwMode="auto">
              <a:xfrm>
                <a:off x="1676" y="830"/>
                <a:ext cx="4" cy="87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Line 64"/>
              <p:cNvSpPr>
                <a:spLocks noChangeShapeType="1"/>
              </p:cNvSpPr>
              <p:nvPr/>
            </p:nvSpPr>
            <p:spPr bwMode="auto">
              <a:xfrm>
                <a:off x="2360" y="710"/>
                <a:ext cx="0" cy="9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Line 65"/>
              <p:cNvSpPr>
                <a:spLocks noChangeShapeType="1"/>
              </p:cNvSpPr>
              <p:nvPr/>
            </p:nvSpPr>
            <p:spPr bwMode="auto">
              <a:xfrm>
                <a:off x="2700" y="1063"/>
                <a:ext cx="0" cy="64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Line 66"/>
              <p:cNvSpPr>
                <a:spLocks noChangeShapeType="1"/>
              </p:cNvSpPr>
              <p:nvPr/>
            </p:nvSpPr>
            <p:spPr bwMode="auto">
              <a:xfrm>
                <a:off x="3036" y="1414"/>
                <a:ext cx="4" cy="2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Line 67"/>
              <p:cNvSpPr>
                <a:spLocks noChangeShapeType="1"/>
              </p:cNvSpPr>
              <p:nvPr/>
            </p:nvSpPr>
            <p:spPr bwMode="auto">
              <a:xfrm>
                <a:off x="3376" y="1518"/>
                <a:ext cx="4" cy="18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Line 68"/>
              <p:cNvSpPr>
                <a:spLocks noChangeShapeType="1"/>
              </p:cNvSpPr>
              <p:nvPr/>
            </p:nvSpPr>
            <p:spPr bwMode="auto">
              <a:xfrm>
                <a:off x="3716" y="1344"/>
                <a:ext cx="4" cy="36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Line 69"/>
              <p:cNvSpPr>
                <a:spLocks noChangeShapeType="1"/>
              </p:cNvSpPr>
              <p:nvPr/>
            </p:nvSpPr>
            <p:spPr bwMode="auto">
              <a:xfrm>
                <a:off x="4060" y="763"/>
                <a:ext cx="0" cy="94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Line 70"/>
              <p:cNvSpPr>
                <a:spLocks noChangeShapeType="1"/>
              </p:cNvSpPr>
              <p:nvPr/>
            </p:nvSpPr>
            <p:spPr bwMode="auto">
              <a:xfrm flipV="1">
                <a:off x="1360" y="1040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Line 71"/>
              <p:cNvSpPr>
                <a:spLocks noChangeShapeType="1"/>
              </p:cNvSpPr>
              <p:nvPr/>
            </p:nvSpPr>
            <p:spPr bwMode="auto">
              <a:xfrm flipH="1" flipV="1">
                <a:off x="2034" y="721"/>
                <a:ext cx="4" cy="9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64" name="Text Box 73"/>
            <p:cNvSpPr txBox="1">
              <a:spLocks noChangeArrowheads="1"/>
            </p:cNvSpPr>
            <p:nvPr/>
          </p:nvSpPr>
          <p:spPr bwMode="auto">
            <a:xfrm>
              <a:off x="1426" y="2029"/>
              <a:ext cx="12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400" b="1">
                  <a:solidFill>
                    <a:srgbClr val="FF0000"/>
                  </a:solidFill>
                  <a:latin typeface="Times New Roman" pitchFamily="18" charset="0"/>
                </a:rPr>
                <a:t>Дискретизированный сигнал</a:t>
              </a:r>
            </a:p>
          </p:txBody>
        </p:sp>
        <p:grpSp>
          <p:nvGrpSpPr>
            <p:cNvPr id="6165" name="Group 82"/>
            <p:cNvGrpSpPr>
              <a:grpSpLocks/>
            </p:cNvGrpSpPr>
            <p:nvPr/>
          </p:nvGrpSpPr>
          <p:grpSpPr bwMode="auto">
            <a:xfrm>
              <a:off x="1073" y="3418"/>
              <a:ext cx="2774" cy="242"/>
              <a:chOff x="1054" y="1690"/>
              <a:chExt cx="2783" cy="202"/>
            </a:xfrm>
          </p:grpSpPr>
          <p:sp>
            <p:nvSpPr>
              <p:cNvPr id="6166" name="Text Box 83"/>
              <p:cNvSpPr txBox="1">
                <a:spLocks noChangeArrowheads="1"/>
              </p:cNvSpPr>
              <p:nvPr/>
            </p:nvSpPr>
            <p:spPr bwMode="auto">
              <a:xfrm>
                <a:off x="1855" y="1702"/>
                <a:ext cx="46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1600">
                    <a:latin typeface="Times New Roman" pitchFamily="18" charset="0"/>
                  </a:rPr>
                  <a:t>(</a:t>
                </a:r>
                <a:r>
                  <a:rPr lang="en-US" altLang="ru-RU" sz="1600" i="1">
                    <a:latin typeface="Times New Roman" pitchFamily="18" charset="0"/>
                  </a:rPr>
                  <a:t>n-</a:t>
                </a:r>
                <a:r>
                  <a:rPr lang="en-US" altLang="ru-RU" sz="1600">
                    <a:latin typeface="Times New Roman" pitchFamily="18" charset="0"/>
                  </a:rPr>
                  <a:t>1)</a:t>
                </a:r>
                <a:r>
                  <a:rPr lang="en-US" altLang="ru-RU" sz="1600" i="1">
                    <a:latin typeface="Times New Roman" pitchFamily="18" charset="0"/>
                  </a:rPr>
                  <a:t>T</a:t>
                </a:r>
                <a:endParaRPr lang="ru-RU" altLang="ru-RU" sz="1600">
                  <a:latin typeface="Times New Roman" pitchFamily="18" charset="0"/>
                </a:endParaRPr>
              </a:p>
            </p:txBody>
          </p:sp>
          <p:sp>
            <p:nvSpPr>
              <p:cNvPr id="6167" name="Text Box 84"/>
              <p:cNvSpPr txBox="1">
                <a:spLocks noChangeArrowheads="1"/>
              </p:cNvSpPr>
              <p:nvPr/>
            </p:nvSpPr>
            <p:spPr bwMode="auto">
              <a:xfrm>
                <a:off x="1457" y="1696"/>
                <a:ext cx="466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1600">
                    <a:latin typeface="Times New Roman" pitchFamily="18" charset="0"/>
                  </a:rPr>
                  <a:t>(</a:t>
                </a:r>
                <a:r>
                  <a:rPr lang="en-US" altLang="ru-RU" sz="1600" i="1">
                    <a:latin typeface="Times New Roman" pitchFamily="18" charset="0"/>
                  </a:rPr>
                  <a:t>n-</a:t>
                </a:r>
                <a:r>
                  <a:rPr lang="en-US" altLang="ru-RU" sz="1600">
                    <a:latin typeface="Times New Roman" pitchFamily="18" charset="0"/>
                  </a:rPr>
                  <a:t>2)</a:t>
                </a:r>
                <a:r>
                  <a:rPr lang="en-US" altLang="ru-RU" sz="1600" i="1">
                    <a:latin typeface="Times New Roman" pitchFamily="18" charset="0"/>
                  </a:rPr>
                  <a:t>T</a:t>
                </a:r>
                <a:endParaRPr lang="ru-RU" altLang="ru-RU" sz="1600">
                  <a:latin typeface="Times New Roman" pitchFamily="18" charset="0"/>
                </a:endParaRPr>
              </a:p>
            </p:txBody>
          </p:sp>
          <p:sp>
            <p:nvSpPr>
              <p:cNvPr id="6168" name="Text Box 85"/>
              <p:cNvSpPr txBox="1">
                <a:spLocks noChangeArrowheads="1"/>
              </p:cNvSpPr>
              <p:nvPr/>
            </p:nvSpPr>
            <p:spPr bwMode="auto">
              <a:xfrm>
                <a:off x="1054" y="1714"/>
                <a:ext cx="465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1600">
                    <a:latin typeface="Times New Roman" pitchFamily="18" charset="0"/>
                  </a:rPr>
                  <a:t>(</a:t>
                </a:r>
                <a:r>
                  <a:rPr lang="en-US" altLang="ru-RU" sz="1600" i="1">
                    <a:latin typeface="Times New Roman" pitchFamily="18" charset="0"/>
                  </a:rPr>
                  <a:t>n-</a:t>
                </a:r>
                <a:r>
                  <a:rPr lang="en-US" altLang="ru-RU" sz="1600">
                    <a:latin typeface="Times New Roman" pitchFamily="18" charset="0"/>
                  </a:rPr>
                  <a:t>3)</a:t>
                </a:r>
                <a:r>
                  <a:rPr lang="en-US" altLang="ru-RU" sz="1600" i="1">
                    <a:latin typeface="Times New Roman" pitchFamily="18" charset="0"/>
                  </a:rPr>
                  <a:t>T</a:t>
                </a:r>
                <a:endParaRPr lang="ru-RU" altLang="ru-RU" sz="1600">
                  <a:latin typeface="Times New Roman" pitchFamily="18" charset="0"/>
                </a:endParaRPr>
              </a:p>
            </p:txBody>
          </p:sp>
          <p:sp>
            <p:nvSpPr>
              <p:cNvPr id="6169" name="Text Box 86"/>
              <p:cNvSpPr txBox="1">
                <a:spLocks noChangeArrowheads="1"/>
              </p:cNvSpPr>
              <p:nvPr/>
            </p:nvSpPr>
            <p:spPr bwMode="auto">
              <a:xfrm>
                <a:off x="2492" y="1714"/>
                <a:ext cx="484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1600">
                    <a:latin typeface="Times New Roman" pitchFamily="18" charset="0"/>
                  </a:rPr>
                  <a:t>(</a:t>
                </a:r>
                <a:r>
                  <a:rPr lang="en-US" altLang="ru-RU" sz="1600" i="1">
                    <a:latin typeface="Times New Roman" pitchFamily="18" charset="0"/>
                  </a:rPr>
                  <a:t>n</a:t>
                </a:r>
                <a:r>
                  <a:rPr lang="en-US" altLang="ru-RU" sz="1600">
                    <a:latin typeface="Times New Roman" pitchFamily="18" charset="0"/>
                  </a:rPr>
                  <a:t>+1)</a:t>
                </a:r>
                <a:r>
                  <a:rPr lang="en-US" altLang="ru-RU" sz="1600" i="1">
                    <a:latin typeface="Times New Roman" pitchFamily="18" charset="0"/>
                  </a:rPr>
                  <a:t>T</a:t>
                </a:r>
                <a:endParaRPr lang="ru-RU" altLang="ru-RU" sz="1600">
                  <a:latin typeface="Times New Roman" pitchFamily="18" charset="0"/>
                </a:endParaRPr>
              </a:p>
            </p:txBody>
          </p:sp>
          <p:sp>
            <p:nvSpPr>
              <p:cNvPr id="6170" name="Text Box 87"/>
              <p:cNvSpPr txBox="1">
                <a:spLocks noChangeArrowheads="1"/>
              </p:cNvSpPr>
              <p:nvPr/>
            </p:nvSpPr>
            <p:spPr bwMode="auto">
              <a:xfrm>
                <a:off x="2904" y="1699"/>
                <a:ext cx="512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1600">
                    <a:latin typeface="Times New Roman" pitchFamily="18" charset="0"/>
                  </a:rPr>
                  <a:t>(</a:t>
                </a:r>
                <a:r>
                  <a:rPr lang="en-US" altLang="ru-RU" sz="1600" i="1">
                    <a:latin typeface="Times New Roman" pitchFamily="18" charset="0"/>
                  </a:rPr>
                  <a:t>n+</a:t>
                </a:r>
                <a:r>
                  <a:rPr lang="en-US" altLang="ru-RU" sz="1600">
                    <a:latin typeface="Times New Roman" pitchFamily="18" charset="0"/>
                  </a:rPr>
                  <a:t>2)</a:t>
                </a:r>
                <a:r>
                  <a:rPr lang="en-US" altLang="ru-RU" sz="1600" i="1">
                    <a:latin typeface="Times New Roman" pitchFamily="18" charset="0"/>
                  </a:rPr>
                  <a:t>T</a:t>
                </a:r>
                <a:endParaRPr lang="ru-RU" altLang="ru-RU" sz="1600">
                  <a:latin typeface="Times New Roman" pitchFamily="18" charset="0"/>
                </a:endParaRPr>
              </a:p>
            </p:txBody>
          </p:sp>
          <p:sp>
            <p:nvSpPr>
              <p:cNvPr id="6171" name="Text Box 88"/>
              <p:cNvSpPr txBox="1">
                <a:spLocks noChangeArrowheads="1"/>
              </p:cNvSpPr>
              <p:nvPr/>
            </p:nvSpPr>
            <p:spPr bwMode="auto">
              <a:xfrm>
                <a:off x="3317" y="1690"/>
                <a:ext cx="520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1600">
                    <a:latin typeface="Times New Roman" pitchFamily="18" charset="0"/>
                  </a:rPr>
                  <a:t>(</a:t>
                </a:r>
                <a:r>
                  <a:rPr lang="en-US" altLang="ru-RU" sz="1600" i="1">
                    <a:latin typeface="Times New Roman" pitchFamily="18" charset="0"/>
                  </a:rPr>
                  <a:t>n+</a:t>
                </a:r>
                <a:r>
                  <a:rPr lang="en-US" altLang="ru-RU" sz="1600">
                    <a:latin typeface="Times New Roman" pitchFamily="18" charset="0"/>
                  </a:rPr>
                  <a:t>3)</a:t>
                </a:r>
                <a:r>
                  <a:rPr lang="en-US" altLang="ru-RU" sz="1600" i="1">
                    <a:latin typeface="Times New Roman" pitchFamily="18" charset="0"/>
                  </a:rPr>
                  <a:t>T</a:t>
                </a:r>
                <a:endParaRPr lang="ru-RU" altLang="ru-RU" sz="1600">
                  <a:latin typeface="Times New Roman" pitchFamily="18" charset="0"/>
                </a:endParaRPr>
              </a:p>
            </p:txBody>
          </p:sp>
          <p:sp>
            <p:nvSpPr>
              <p:cNvPr id="6172" name="Text Box 89"/>
              <p:cNvSpPr txBox="1">
                <a:spLocks noChangeArrowheads="1"/>
              </p:cNvSpPr>
              <p:nvPr/>
            </p:nvSpPr>
            <p:spPr bwMode="auto">
              <a:xfrm>
                <a:off x="2283" y="1690"/>
                <a:ext cx="321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1600" i="1">
                    <a:latin typeface="Times New Roman" pitchFamily="18" charset="0"/>
                  </a:rPr>
                  <a:t>nT</a:t>
                </a:r>
                <a:endParaRPr lang="ru-RU" altLang="ru-RU" sz="1600" i="1">
                  <a:latin typeface="Times New Roman" pitchFamily="18" charset="0"/>
                </a:endParaRPr>
              </a:p>
            </p:txBody>
          </p:sp>
        </p:grpSp>
      </p:grp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755650" y="6034088"/>
            <a:ext cx="810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При  </a:t>
            </a:r>
            <a:r>
              <a:rPr lang="ru-RU" altLang="ru-RU" sz="2400" b="1" i="1">
                <a:latin typeface="Times New Roman" pitchFamily="18" charset="0"/>
              </a:rPr>
              <a:t>Т = </a:t>
            </a:r>
            <a:r>
              <a:rPr lang="en-US" altLang="ru-RU" sz="2400" b="1" i="1">
                <a:latin typeface="Times New Roman" pitchFamily="18" charset="0"/>
              </a:rPr>
              <a:t>CONST </a:t>
            </a:r>
            <a:r>
              <a:rPr lang="ru-RU" altLang="ru-RU" sz="2400">
                <a:latin typeface="Times New Roman" pitchFamily="18" charset="0"/>
              </a:rPr>
              <a:t> дискретизация называется равномерной </a:t>
            </a:r>
            <a:endParaRPr lang="ru-RU" altLang="ru-RU" sz="2400" b="1" i="1">
              <a:latin typeface="Times New Roman" pitchFamily="18" charset="0"/>
            </a:endParaRPr>
          </a:p>
        </p:txBody>
      </p:sp>
      <p:grpSp>
        <p:nvGrpSpPr>
          <p:cNvPr id="15427" name="Group 75"/>
          <p:cNvGrpSpPr>
            <a:grpSpLocks/>
          </p:cNvGrpSpPr>
          <p:nvPr/>
        </p:nvGrpSpPr>
        <p:grpSpPr bwMode="auto">
          <a:xfrm>
            <a:off x="4962525" y="3074988"/>
            <a:ext cx="1579563" cy="2033587"/>
            <a:chOff x="3108" y="209"/>
            <a:chExt cx="995" cy="1281"/>
          </a:xfrm>
        </p:grpSpPr>
        <p:sp>
          <p:nvSpPr>
            <p:cNvPr id="6151" name="Line 76"/>
            <p:cNvSpPr>
              <a:spLocks noChangeShapeType="1"/>
            </p:cNvSpPr>
            <p:nvPr/>
          </p:nvSpPr>
          <p:spPr bwMode="auto">
            <a:xfrm>
              <a:off x="3381" y="909"/>
              <a:ext cx="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Text Box 77"/>
            <p:cNvSpPr txBox="1">
              <a:spLocks noChangeArrowheads="1"/>
            </p:cNvSpPr>
            <p:nvPr/>
          </p:nvSpPr>
          <p:spPr bwMode="auto">
            <a:xfrm>
              <a:off x="3108" y="209"/>
              <a:ext cx="99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400" b="1">
                  <a:latin typeface="Times New Roman" pitchFamily="18" charset="0"/>
                </a:rPr>
                <a:t>Интервал дискретизации</a:t>
              </a:r>
              <a:endParaRPr lang="en-US" altLang="ru-RU" sz="1400" b="1">
                <a:latin typeface="Times New Roman" pitchFamily="18" charset="0"/>
              </a:endParaRPr>
            </a:p>
            <a:p>
              <a:pPr algn="ctr"/>
              <a:endParaRPr lang="ru-RU" altLang="ru-RU" sz="1400" b="1">
                <a:latin typeface="Times New Roman" pitchFamily="18" charset="0"/>
              </a:endParaRPr>
            </a:p>
          </p:txBody>
        </p:sp>
        <p:sp>
          <p:nvSpPr>
            <p:cNvPr id="6153" name="Text Box 78"/>
            <p:cNvSpPr txBox="1">
              <a:spLocks noChangeArrowheads="1"/>
            </p:cNvSpPr>
            <p:nvPr/>
          </p:nvSpPr>
          <p:spPr bwMode="auto">
            <a:xfrm>
              <a:off x="3428" y="685"/>
              <a:ext cx="2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000" b="1" i="1">
                  <a:latin typeface="Times New Roman" pitchFamily="18" charset="0"/>
                </a:rPr>
                <a:t>T</a:t>
              </a:r>
              <a:endParaRPr lang="ru-RU" altLang="ru-RU" sz="2000" b="1" i="1">
                <a:latin typeface="Times New Roman" pitchFamily="18" charset="0"/>
              </a:endParaRPr>
            </a:p>
          </p:txBody>
        </p:sp>
        <p:sp>
          <p:nvSpPr>
            <p:cNvPr id="6154" name="Line 79"/>
            <p:cNvSpPr>
              <a:spLocks noChangeShapeType="1"/>
            </p:cNvSpPr>
            <p:nvPr/>
          </p:nvSpPr>
          <p:spPr bwMode="auto">
            <a:xfrm flipH="1">
              <a:off x="3593" y="503"/>
              <a:ext cx="92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80"/>
            <p:cNvSpPr>
              <a:spLocks noChangeShapeType="1"/>
            </p:cNvSpPr>
            <p:nvPr/>
          </p:nvSpPr>
          <p:spPr bwMode="auto">
            <a:xfrm flipV="1">
              <a:off x="3374" y="869"/>
              <a:ext cx="0" cy="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81"/>
            <p:cNvSpPr>
              <a:spLocks noChangeShapeType="1"/>
            </p:cNvSpPr>
            <p:nvPr/>
          </p:nvSpPr>
          <p:spPr bwMode="auto">
            <a:xfrm flipV="1">
              <a:off x="3712" y="887"/>
              <a:ext cx="0" cy="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663575" y="357188"/>
            <a:ext cx="6665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2400" b="1" u="sng"/>
              <a:t>Для телевидения сверхвысокой четкости </a:t>
            </a:r>
          </a:p>
          <a:p>
            <a:pPr algn="r"/>
            <a:r>
              <a:rPr lang="ru-RU" altLang="ru-RU" sz="2400" b="1" u="sng"/>
              <a:t>(</a:t>
            </a:r>
            <a:r>
              <a:rPr lang="en-US" altLang="ru-RU" sz="2400" b="1" u="sng"/>
              <a:t>Ultra HDTV - UHDTV</a:t>
            </a:r>
            <a:r>
              <a:rPr lang="ru-RU" altLang="ru-RU" sz="2400" b="1" u="sng"/>
              <a:t>):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428625" y="1214438"/>
            <a:ext cx="4837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 b="1">
                <a:solidFill>
                  <a:srgbClr val="002060"/>
                </a:solidFill>
              </a:rPr>
              <a:t>4K UHDTV: 2160p (3840 </a:t>
            </a:r>
            <a:r>
              <a:rPr lang="ru-RU" altLang="ru-RU" sz="2400" b="1">
                <a:solidFill>
                  <a:srgbClr val="002060"/>
                </a:solidFill>
              </a:rPr>
              <a:t>х</a:t>
            </a:r>
            <a:r>
              <a:rPr lang="en-US" altLang="ru-RU" sz="2400" b="1">
                <a:solidFill>
                  <a:srgbClr val="002060"/>
                </a:solidFill>
              </a:rPr>
              <a:t> 2160)</a:t>
            </a:r>
          </a:p>
          <a:p>
            <a:endParaRPr lang="en-US" altLang="ru-RU" sz="2400" b="1">
              <a:solidFill>
                <a:srgbClr val="002060"/>
              </a:solidFill>
            </a:endParaRPr>
          </a:p>
          <a:p>
            <a:r>
              <a:rPr lang="en-US" altLang="ru-RU" sz="2400" b="1">
                <a:solidFill>
                  <a:srgbClr val="002060"/>
                </a:solidFill>
              </a:rPr>
              <a:t>8K UHDTV: 4320p (7680 </a:t>
            </a:r>
            <a:r>
              <a:rPr lang="ru-RU" altLang="ru-RU" sz="2400" b="1">
                <a:solidFill>
                  <a:srgbClr val="002060"/>
                </a:solidFill>
              </a:rPr>
              <a:t>х</a:t>
            </a:r>
            <a:r>
              <a:rPr lang="en-US" altLang="ru-RU" sz="2400" b="1">
                <a:solidFill>
                  <a:srgbClr val="002060"/>
                </a:solidFill>
              </a:rPr>
              <a:t> 4320)</a:t>
            </a:r>
            <a:r>
              <a:rPr lang="en-US" altLang="ru-RU"/>
              <a:t> </a:t>
            </a:r>
            <a:endParaRPr lang="ru-RU" alt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00313"/>
            <a:ext cx="5205413" cy="283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\\.psf\Host\Users\sergejfedorov\Downloads\476px-CIExy1931_Rec_2020_and_Rec_709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9888" y="2571750"/>
            <a:ext cx="3336925" cy="378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428625" y="5857875"/>
            <a:ext cx="3911600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Скорость потока: 2,3 – 66,7 Гбит/с.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1979613" y="188913"/>
            <a:ext cx="5545137" cy="3683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Технические параметры передачи ТВУВЧ 4К</a:t>
            </a:r>
            <a:endParaRPr lang="ru-RU" altLang="ru-RU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836613"/>
            <a:ext cx="903763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950" y="4638675"/>
            <a:ext cx="8950325" cy="20304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В данном примере показано, что пропускной способности стандартного наземного телевизионного радиочастотного канала шириной 8 МГц достаточно для передачи программы ультравысокой четкости. В долгосрочной перспективе за счет улучшения алгоритмов сжатия передавать в мультиплексе с пропускной способностью 40..50 Мбит/с до 2-х программ ТВУВЧ.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Для приема программ данной станции могут использоваться выпускаемые в настоящее время ТВ приемники ТВУВЧ поддерживающие кодек H.265.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1979613" y="188913"/>
            <a:ext cx="5472112" cy="3683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Технические параметры передачи ТВУВЧ 8К</a:t>
            </a:r>
            <a:endParaRPr lang="ru-RU" altLang="ru-RU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555625"/>
            <a:ext cx="8843963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388" y="4826000"/>
            <a:ext cx="8640762" cy="1755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Для передачи программ ультравысокой четкости с разрешением 7680 </a:t>
            </a:r>
            <a:r>
              <a:rPr lang="ru-RU" dirty="0" err="1"/>
              <a:t>х</a:t>
            </a:r>
            <a:r>
              <a:rPr lang="ru-RU" dirty="0"/>
              <a:t> 4320 пикселей (8К) в наземных радиоканалах разрабатывается новый стандарт вещания с применением методов модуляции, предусматривающих значительное повышение пропускной способности на 1 Гц за счет использования MIMO с двойной поляризацией и многоуровневой позиционной модуляции 4096 КАМ. Опытные работы проводятся в Японии, в г. </a:t>
            </a:r>
            <a:r>
              <a:rPr lang="ru-RU" dirty="0" err="1"/>
              <a:t>Хитойоши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571500" y="500063"/>
            <a:ext cx="81264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/>
              <a:t>В системах </a:t>
            </a:r>
            <a:r>
              <a:rPr lang="ru-RU" altLang="ru-RU" b="1" u="sng"/>
              <a:t>видеотелефонии и видеоконференцсвязи </a:t>
            </a:r>
            <a:r>
              <a:rPr lang="ru-RU" altLang="ru-RU"/>
              <a:t>предъявляются </a:t>
            </a:r>
          </a:p>
          <a:p>
            <a:pPr>
              <a:lnSpc>
                <a:spcPct val="150000"/>
              </a:lnSpc>
            </a:pPr>
            <a:r>
              <a:rPr lang="ru-RU" altLang="ru-RU" u="sng"/>
              <a:t>пониженные требования </a:t>
            </a:r>
            <a:r>
              <a:rPr lang="ru-RU" altLang="ru-RU"/>
              <a:t>(по сравнению с обычными системами ТВ) </a:t>
            </a:r>
          </a:p>
          <a:p>
            <a:pPr>
              <a:lnSpc>
                <a:spcPct val="150000"/>
              </a:lnSpc>
            </a:pPr>
            <a:r>
              <a:rPr lang="ru-RU" altLang="ru-RU"/>
              <a:t>как </a:t>
            </a:r>
            <a:r>
              <a:rPr lang="ru-RU" altLang="ru-RU" u="sng"/>
              <a:t>по четкости (пространственное разрешение)</a:t>
            </a:r>
            <a:r>
              <a:rPr lang="ru-RU" altLang="ru-RU"/>
              <a:t>, так и к его </a:t>
            </a:r>
          </a:p>
          <a:p>
            <a:pPr>
              <a:lnSpc>
                <a:spcPct val="150000"/>
              </a:lnSpc>
            </a:pPr>
            <a:r>
              <a:rPr lang="ru-RU" altLang="ru-RU" u="sng"/>
              <a:t>динамичности (временное разрешение)</a:t>
            </a:r>
            <a:r>
              <a:rPr lang="ru-RU" altLang="ru-RU"/>
              <a:t>.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500063" y="2643188"/>
            <a:ext cx="8532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u="sng"/>
              <a:t>Видеотелефония:</a:t>
            </a:r>
            <a:r>
              <a:rPr lang="ru-RU" altLang="ru-RU"/>
              <a:t> скорость до 1.5 Мбит/с (разрешение до 176х144, </a:t>
            </a:r>
          </a:p>
          <a:p>
            <a:r>
              <a:rPr lang="ru-RU" altLang="ru-RU"/>
              <a:t>						частота кадров – до 5 Гц).</a:t>
            </a:r>
          </a:p>
          <a:p>
            <a:endParaRPr lang="ru-RU" altLang="ru-RU"/>
          </a:p>
          <a:p>
            <a:r>
              <a:rPr lang="ru-RU" altLang="ru-RU" b="1" u="sng"/>
              <a:t>Видеоконференцсвязь:</a:t>
            </a:r>
            <a:r>
              <a:rPr lang="ru-RU" altLang="ru-RU"/>
              <a:t> скорость до 35 Мбит/с (четкость до ¼ от ТВ, </a:t>
            </a:r>
          </a:p>
          <a:p>
            <a:r>
              <a:rPr lang="ru-RU" altLang="ru-RU"/>
              <a:t>					    частота кадров – до 25-30 Гц).</a:t>
            </a:r>
          </a:p>
          <a:p>
            <a:endParaRPr lang="ru-RU" altLang="ru-RU"/>
          </a:p>
          <a:p>
            <a:r>
              <a:rPr lang="ru-RU" altLang="ru-RU" b="1" u="sng"/>
              <a:t>Системы домашнего видео и видео по запросу:</a:t>
            </a:r>
          </a:p>
          <a:p>
            <a:r>
              <a:rPr lang="ru-RU" altLang="ru-RU"/>
              <a:t>скорость ниже примерно в 4 раза, чем в ТВ системах (25-30 кадров /с, </a:t>
            </a:r>
          </a:p>
          <a:p>
            <a:r>
              <a:rPr lang="ru-RU" altLang="ru-RU"/>
              <a:t>					снижены требования к четкости). 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2071688" y="5715000"/>
            <a:ext cx="4086225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Скорости указаны без учета сжатия.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2593975" y="1928813"/>
            <a:ext cx="3176588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>
                <a:solidFill>
                  <a:srgbClr val="000000"/>
                </a:solidFill>
              </a:rPr>
              <a:t>ATSC (</a:t>
            </a:r>
            <a:r>
              <a:rPr lang="ru-RU" sz="3400">
                <a:solidFill>
                  <a:srgbClr val="000000"/>
                </a:solidFill>
              </a:rPr>
              <a:t>США</a:t>
            </a:r>
            <a:r>
              <a:rPr lang="en-US" sz="3400">
                <a:solidFill>
                  <a:srgbClr val="000000"/>
                </a:solidFill>
              </a:rPr>
              <a:t>)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400">
              <a:solidFill>
                <a:srgbClr val="000000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>
                <a:solidFill>
                  <a:srgbClr val="000000"/>
                </a:solidFill>
              </a:rPr>
              <a:t>DVB (</a:t>
            </a:r>
            <a:r>
              <a:rPr lang="ru-RU" sz="3400">
                <a:solidFill>
                  <a:srgbClr val="000000"/>
                </a:solidFill>
              </a:rPr>
              <a:t>Европа</a:t>
            </a:r>
            <a:r>
              <a:rPr lang="en-US" sz="3400">
                <a:solidFill>
                  <a:srgbClr val="000000"/>
                </a:solidFill>
              </a:rPr>
              <a:t>)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400">
              <a:solidFill>
                <a:srgbClr val="000000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>
                <a:solidFill>
                  <a:srgbClr val="000000"/>
                </a:solidFill>
              </a:rPr>
              <a:t>ISDB </a:t>
            </a:r>
            <a:r>
              <a:rPr lang="ru-RU" sz="3400">
                <a:solidFill>
                  <a:srgbClr val="000000"/>
                </a:solidFill>
              </a:rPr>
              <a:t>(Япония)</a:t>
            </a: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400">
              <a:solidFill>
                <a:srgbClr val="000000"/>
              </a:solidFill>
            </a:endParaRPr>
          </a:p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chemeClr val="bg1"/>
                </a:solidFill>
              </a:rPr>
              <a:t>DTMB</a:t>
            </a:r>
            <a:r>
              <a:rPr lang="ru-RU" sz="3600">
                <a:solidFill>
                  <a:schemeClr val="bg1"/>
                </a:solidFill>
              </a:rPr>
              <a:t> (Китай)</a:t>
            </a:r>
            <a:endParaRPr lang="ru-RU" sz="3400">
              <a:solidFill>
                <a:schemeClr val="bg1"/>
              </a:solidFill>
            </a:endParaRP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428625" y="792163"/>
            <a:ext cx="828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Стандарты цифрового телевидения: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1692275" y="188913"/>
            <a:ext cx="5543550" cy="3683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Внедрение систем цифрового ТВ вещания в мире</a:t>
            </a:r>
            <a:endParaRPr lang="ru-RU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36613"/>
            <a:ext cx="890746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419100"/>
            <a:ext cx="9007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1871663"/>
            <a:ext cx="88423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116013" y="692150"/>
            <a:ext cx="6621462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1" u="sng">
                <a:solidFill>
                  <a:srgbClr val="000000"/>
                </a:solidFill>
              </a:rPr>
              <a:t>ATSC – Advanced Television Systems Committee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879475" y="1289050"/>
            <a:ext cx="7288213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Внедрение – ноябрь 1998 г.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Страны: США, Канада, Аргентина, Мексика, Тайвань,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                                                          Южная Корея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876300" y="3160713"/>
            <a:ext cx="7659688" cy="280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Стандартизовано:</a:t>
            </a:r>
          </a:p>
          <a:p>
            <a:pPr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000000"/>
                </a:solidFill>
              </a:rPr>
              <a:t>ТВЧ (</a:t>
            </a:r>
            <a:r>
              <a:rPr lang="en-US" sz="2200">
                <a:solidFill>
                  <a:srgbClr val="000000"/>
                </a:solidFill>
              </a:rPr>
              <a:t>HDTV – High Definition Television</a:t>
            </a:r>
            <a:r>
              <a:rPr lang="ru-RU" sz="2200">
                <a:solidFill>
                  <a:srgbClr val="000000"/>
                </a:solidFill>
              </a:rPr>
              <a:t>)</a:t>
            </a:r>
            <a:r>
              <a:rPr lang="en-US" sz="2200">
                <a:solidFill>
                  <a:srgbClr val="000000"/>
                </a:solidFill>
              </a:rPr>
              <a:t> 1080 </a:t>
            </a:r>
            <a:r>
              <a:rPr lang="ru-RU" sz="2200">
                <a:solidFill>
                  <a:srgbClr val="000000"/>
                </a:solidFill>
              </a:rPr>
              <a:t>акт. строк</a:t>
            </a:r>
          </a:p>
          <a:p>
            <a:pPr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000000"/>
                </a:solidFill>
              </a:rPr>
              <a:t>ТПЧ (</a:t>
            </a:r>
            <a:r>
              <a:rPr lang="en-US" sz="2200">
                <a:solidFill>
                  <a:srgbClr val="000000"/>
                </a:solidFill>
              </a:rPr>
              <a:t>EDTV – Enhanced Definition Television</a:t>
            </a:r>
            <a:r>
              <a:rPr lang="ru-RU" sz="2200">
                <a:solidFill>
                  <a:srgbClr val="000000"/>
                </a:solidFill>
              </a:rPr>
              <a:t>) 720 а.с.</a:t>
            </a:r>
          </a:p>
          <a:p>
            <a:pPr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000000"/>
                </a:solidFill>
              </a:rPr>
              <a:t>ТВ стандартного разрешения (</a:t>
            </a:r>
            <a:r>
              <a:rPr lang="en-US" sz="2200">
                <a:solidFill>
                  <a:srgbClr val="000000"/>
                </a:solidFill>
              </a:rPr>
              <a:t>SDTV – Standard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                                                      Definition Television</a:t>
            </a:r>
            <a:r>
              <a:rPr lang="ru-RU" sz="2200">
                <a:solidFill>
                  <a:srgbClr val="000000"/>
                </a:solidFill>
              </a:rPr>
              <a:t>) 480 а.с.</a:t>
            </a:r>
          </a:p>
          <a:p>
            <a:pPr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многоканальный звук</a:t>
            </a:r>
          </a:p>
          <a:p>
            <a:pPr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интерактивные сервисы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614363" y="1844675"/>
            <a:ext cx="7532687" cy="212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Описывает 18 форматов телевещания,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                                 6 из которых относятся к ТВЧ.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Наилучшее качество: 1920х1080 пикселов при </a:t>
            </a:r>
            <a:r>
              <a:rPr lang="en-US" sz="2200">
                <a:solidFill>
                  <a:srgbClr val="000000"/>
                </a:solidFill>
              </a:rPr>
              <a:t>K</a:t>
            </a:r>
            <a:r>
              <a:rPr lang="ru-RU" sz="2200">
                <a:solidFill>
                  <a:srgbClr val="000000"/>
                </a:solidFill>
              </a:rPr>
              <a:t>=16/9,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стандарт сжатия – </a:t>
            </a:r>
            <a:r>
              <a:rPr lang="en-US" sz="2200">
                <a:solidFill>
                  <a:srgbClr val="000000"/>
                </a:solidFill>
              </a:rPr>
              <a:t>MPEG-2</a:t>
            </a:r>
            <a:r>
              <a:rPr lang="ru-RU" sz="2200">
                <a:solidFill>
                  <a:srgbClr val="000000"/>
                </a:solidFill>
              </a:rPr>
              <a:t>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звук – </a:t>
            </a:r>
            <a:r>
              <a:rPr lang="en-US" sz="2200">
                <a:solidFill>
                  <a:srgbClr val="000000"/>
                </a:solidFill>
              </a:rPr>
              <a:t>Dolby Digital AC-3</a:t>
            </a:r>
            <a:r>
              <a:rPr lang="ru-RU" sz="2200">
                <a:solidFill>
                  <a:srgbClr val="000000"/>
                </a:solidFill>
              </a:rPr>
              <a:t> – многоканальный.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Папирус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32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03225"/>
          </a:xfrm>
          <a:solidFill>
            <a:srgbClr val="FFFB65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</a:rPr>
              <a:t>Теорема Котельникова - Найквиста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92088" y="823913"/>
            <a:ext cx="8678862" cy="1338262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Любой </a:t>
            </a:r>
            <a:r>
              <a:rPr lang="ru-RU" altLang="ru-RU" sz="2400" u="sng">
                <a:latin typeface="Times New Roman" pitchFamily="18" charset="0"/>
              </a:rPr>
              <a:t>непрерывный</a:t>
            </a:r>
            <a:r>
              <a:rPr lang="ru-RU" altLang="ru-RU" sz="2400">
                <a:latin typeface="Times New Roman" pitchFamily="18" charset="0"/>
              </a:rPr>
              <a:t> сигнал </a:t>
            </a:r>
            <a:r>
              <a:rPr lang="ru-RU" altLang="ru-RU" sz="2400" b="1">
                <a:latin typeface="Times New Roman" pitchFamily="18" charset="0"/>
              </a:rPr>
              <a:t>с </a:t>
            </a:r>
            <a:r>
              <a:rPr lang="ru-RU" altLang="ru-RU" sz="2400" b="1" u="sng">
                <a:latin typeface="Times New Roman" pitchFamily="18" charset="0"/>
              </a:rPr>
              <a:t>ограниченным частотным</a:t>
            </a:r>
            <a:r>
              <a:rPr lang="en-US" altLang="ru-RU" sz="2400" b="1" u="sng">
                <a:latin typeface="Times New Roman" pitchFamily="18" charset="0"/>
              </a:rPr>
              <a:t> </a:t>
            </a:r>
            <a:r>
              <a:rPr lang="ru-RU" altLang="ru-RU" sz="2400" b="1" u="sng">
                <a:latin typeface="Times New Roman" pitchFamily="18" charset="0"/>
              </a:rPr>
              <a:t>спектром</a:t>
            </a:r>
            <a:r>
              <a:rPr lang="en-US" altLang="ru-RU" sz="2400">
                <a:latin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</a:rPr>
              <a:t> может быть представлен значениями этого сигнала, взятыми в дискретные моменты времени </a:t>
            </a:r>
            <a:r>
              <a:rPr lang="en-US" altLang="ru-RU" sz="2400">
                <a:latin typeface="Times New Roman" pitchFamily="18" charset="0"/>
              </a:rPr>
              <a:t> </a:t>
            </a:r>
            <a:r>
              <a:rPr lang="en-US" altLang="ru-RU" sz="3200" b="1" i="1">
                <a:latin typeface="Times New Roman" pitchFamily="18" charset="0"/>
              </a:rPr>
              <a:t>nT</a:t>
            </a:r>
            <a:r>
              <a:rPr lang="en-US" altLang="ru-RU" sz="3200" b="1" i="1" baseline="-25000">
                <a:latin typeface="Times New Roman" pitchFamily="18" charset="0"/>
              </a:rPr>
              <a:t> </a:t>
            </a:r>
            <a:endParaRPr lang="ru-RU" altLang="ru-RU" sz="3200" b="1" i="1" baseline="-25000">
              <a:latin typeface="Times New Roman" pitchFamily="18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03200" y="2474913"/>
            <a:ext cx="6350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>
                <a:latin typeface="Times New Roman" pitchFamily="18" charset="0"/>
              </a:rPr>
              <a:t>Аналитическое представление дискретизированного сигнала</a:t>
            </a:r>
            <a:r>
              <a:rPr lang="en-US" altLang="ru-RU">
                <a:latin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</a:rPr>
              <a:t> как суммы  </a:t>
            </a:r>
            <a:r>
              <a:rPr lang="el-GR" altLang="ru-RU" sz="32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импульсов</a:t>
            </a:r>
            <a:r>
              <a:rPr lang="en-US" altLang="ru-RU" sz="2000" b="1">
                <a:latin typeface="Times New Roman" pitchFamily="18" charset="0"/>
                <a:cs typeface="Times New Roman" pitchFamily="18" charset="0"/>
              </a:rPr>
              <a:t>:</a:t>
            </a:r>
            <a:endParaRPr lang="el-GR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68" name="Group 20"/>
          <p:cNvGrpSpPr>
            <a:grpSpLocks/>
          </p:cNvGrpSpPr>
          <p:nvPr/>
        </p:nvGrpSpPr>
        <p:grpSpPr bwMode="auto">
          <a:xfrm>
            <a:off x="430213" y="3192463"/>
            <a:ext cx="6376987" cy="3475037"/>
            <a:chOff x="271" y="2011"/>
            <a:chExt cx="4017" cy="2189"/>
          </a:xfrm>
        </p:grpSpPr>
        <p:graphicFrame>
          <p:nvGraphicFramePr>
            <p:cNvPr id="7175" name="Object 11"/>
            <p:cNvGraphicFramePr>
              <a:graphicFrameLocks noChangeAspect="1"/>
            </p:cNvGraphicFramePr>
            <p:nvPr/>
          </p:nvGraphicFramePr>
          <p:xfrm>
            <a:off x="1293" y="2011"/>
            <a:ext cx="2995" cy="739"/>
          </p:xfrm>
          <a:graphic>
            <a:graphicData uri="http://schemas.openxmlformats.org/presentationml/2006/ole">
              <p:oleObj spid="_x0000_s7175" name="Формула" r:id="rId4" imgW="1574800" imgH="431800" progId="Equation.3">
                <p:embed/>
              </p:oleObj>
            </a:graphicData>
          </a:graphic>
        </p:graphicFrame>
        <p:graphicFrame>
          <p:nvGraphicFramePr>
            <p:cNvPr id="7176" name="Object 7"/>
            <p:cNvGraphicFramePr>
              <a:graphicFrameLocks noChangeAspect="1"/>
            </p:cNvGraphicFramePr>
            <p:nvPr/>
          </p:nvGraphicFramePr>
          <p:xfrm>
            <a:off x="310" y="3883"/>
            <a:ext cx="1187" cy="317"/>
          </p:xfrm>
          <a:graphic>
            <a:graphicData uri="http://schemas.openxmlformats.org/presentationml/2006/ole">
              <p:oleObj spid="_x0000_s7176" name="Формула" r:id="rId5" imgW="469696" imgH="165028" progId="Equation.3">
                <p:embed/>
              </p:oleObj>
            </a:graphicData>
          </a:graphic>
        </p:graphicFrame>
        <p:sp>
          <p:nvSpPr>
            <p:cNvPr id="7177" name="Text Box 17"/>
            <p:cNvSpPr txBox="1">
              <a:spLocks noChangeArrowheads="1"/>
            </p:cNvSpPr>
            <p:nvPr/>
          </p:nvSpPr>
          <p:spPr bwMode="auto">
            <a:xfrm>
              <a:off x="271" y="3527"/>
              <a:ext cx="26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200" i="1">
                  <a:latin typeface="Times New Roman" pitchFamily="18" charset="0"/>
                </a:rPr>
                <a:t>T</a:t>
              </a:r>
              <a:r>
                <a:rPr lang="en-US" altLang="ru-RU" sz="3600" i="1">
                  <a:latin typeface="Times New Roman" pitchFamily="18" charset="0"/>
                </a:rPr>
                <a:t>  </a:t>
              </a:r>
              <a:r>
                <a:rPr lang="en-US" altLang="ru-RU" sz="2400" i="1">
                  <a:latin typeface="Times New Roman" pitchFamily="18" charset="0"/>
                </a:rPr>
                <a:t>-  </a:t>
              </a:r>
              <a:r>
                <a:rPr lang="ru-RU" altLang="ru-RU" sz="2400">
                  <a:latin typeface="Times New Roman" pitchFamily="18" charset="0"/>
                </a:rPr>
                <a:t>интервал дискретизации,</a:t>
              </a:r>
            </a:p>
          </p:txBody>
        </p:sp>
        <p:sp>
          <p:nvSpPr>
            <p:cNvPr id="7178" name="Text Box 4"/>
            <p:cNvSpPr txBox="1">
              <a:spLocks noChangeArrowheads="1"/>
            </p:cNvSpPr>
            <p:nvPr/>
          </p:nvSpPr>
          <p:spPr bwMode="auto">
            <a:xfrm>
              <a:off x="296" y="3189"/>
              <a:ext cx="329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3200" i="1">
                  <a:latin typeface="Times New Roman" pitchFamily="18" charset="0"/>
                </a:rPr>
                <a:t>u(nT)</a:t>
              </a:r>
              <a:r>
                <a:rPr lang="en-US" altLang="ru-RU" sz="2800" i="1">
                  <a:latin typeface="Times New Roman" pitchFamily="18" charset="0"/>
                </a:rPr>
                <a:t> – </a:t>
              </a:r>
              <a:r>
                <a:rPr lang="ru-RU" altLang="ru-RU" sz="2400">
                  <a:latin typeface="Times New Roman" pitchFamily="18" charset="0"/>
                  <a:cs typeface="Times New Roman" pitchFamily="18" charset="0"/>
                </a:rPr>
                <a:t>дискретизированный сигнал</a:t>
              </a:r>
              <a:endParaRPr lang="el-GR" alt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9" name="Text Box 18"/>
            <p:cNvSpPr txBox="1">
              <a:spLocks noChangeArrowheads="1"/>
            </p:cNvSpPr>
            <p:nvPr/>
          </p:nvSpPr>
          <p:spPr bwMode="auto">
            <a:xfrm>
              <a:off x="328" y="2800"/>
              <a:ext cx="27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200" i="1">
                  <a:latin typeface="Times New Roman" pitchFamily="18" charset="0"/>
                </a:rPr>
                <a:t>u</a:t>
              </a:r>
              <a:r>
                <a:rPr lang="en-US" altLang="ru-RU" sz="3200">
                  <a:latin typeface="Times New Roman" pitchFamily="18" charset="0"/>
                </a:rPr>
                <a:t>(</a:t>
              </a:r>
              <a:r>
                <a:rPr lang="en-US" altLang="ru-RU" sz="3200" i="1">
                  <a:latin typeface="Times New Roman" pitchFamily="18" charset="0"/>
                </a:rPr>
                <a:t>t</a:t>
              </a:r>
              <a:r>
                <a:rPr lang="en-US" altLang="ru-RU" sz="3200">
                  <a:latin typeface="Times New Roman" pitchFamily="18" charset="0"/>
                </a:rPr>
                <a:t>)</a:t>
              </a:r>
              <a:r>
                <a:rPr lang="ru-RU" altLang="ru-RU" sz="3200">
                  <a:latin typeface="Times New Roman" pitchFamily="18" charset="0"/>
                </a:rPr>
                <a:t> – </a:t>
              </a:r>
              <a:r>
                <a:rPr lang="ru-RU" altLang="ru-RU" sz="2400">
                  <a:latin typeface="Times New Roman" pitchFamily="18" charset="0"/>
                </a:rPr>
                <a:t>аналоговый сигнал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206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327025" y="981075"/>
            <a:ext cx="8651875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При использовании </a:t>
            </a:r>
            <a:r>
              <a:rPr lang="en-US">
                <a:solidFill>
                  <a:srgbClr val="000000"/>
                </a:solidFill>
              </a:rPr>
              <a:t>MPEG-2</a:t>
            </a:r>
            <a:r>
              <a:rPr lang="ru-RU">
                <a:solidFill>
                  <a:srgbClr val="000000"/>
                </a:solidFill>
              </a:rPr>
              <a:t> – максимальная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                            скорость 19,4 Мбит/с для 6 МГц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                                                               радиотракта;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                    38,8 Мбит/с – для 6 МГц кабельного тракта.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Пример размещения программ:</a:t>
            </a:r>
          </a:p>
          <a:p>
            <a:pPr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1 программа ТВЧ, 4 программы стандартной четкости;</a:t>
            </a:r>
          </a:p>
          <a:p>
            <a:pPr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1 программа ТВЧ, 1 программа стандартной четкости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     и дополнительные потоки данных (например,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          выбор ракурса, телетекст, субтитры).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444500" y="352425"/>
            <a:ext cx="7685088" cy="280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Две основные аудиоуслуги (</a:t>
            </a:r>
            <a:r>
              <a:rPr lang="en-US" sz="2200">
                <a:solidFill>
                  <a:srgbClr val="000000"/>
                </a:solidFill>
              </a:rPr>
              <a:t>Main Audio Service</a:t>
            </a:r>
            <a:r>
              <a:rPr lang="ru-RU" sz="2200">
                <a:solidFill>
                  <a:srgbClr val="000000"/>
                </a:solidFill>
              </a:rPr>
              <a:t>)</a:t>
            </a: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000000"/>
                </a:solidFill>
              </a:rPr>
              <a:t>и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  несколько вспомогательных (</a:t>
            </a:r>
            <a:r>
              <a:rPr lang="en-US" sz="2200">
                <a:solidFill>
                  <a:srgbClr val="000000"/>
                </a:solidFill>
              </a:rPr>
              <a:t>Associated Service</a:t>
            </a:r>
            <a:r>
              <a:rPr lang="ru-RU" sz="2200">
                <a:solidFill>
                  <a:srgbClr val="000000"/>
                </a:solidFill>
              </a:rPr>
              <a:t>).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Скорость общего потока – не более 576 кбит/с.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Для основной аудиоуслуги допустимая скорость –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                                                          448 кбит/с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                                     (на практике – 384 кбит/с).</a:t>
            </a: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468313" y="4149725"/>
            <a:ext cx="7797800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200" u="sng">
                <a:solidFill>
                  <a:srgbClr val="000000"/>
                </a:solidFill>
              </a:rPr>
              <a:t>Модуляция: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VSB</a:t>
            </a:r>
            <a:r>
              <a:rPr lang="ru-RU" sz="2200">
                <a:solidFill>
                  <a:srgbClr val="000000"/>
                </a:solidFill>
              </a:rPr>
              <a:t> – </a:t>
            </a:r>
            <a:r>
              <a:rPr lang="en-US" sz="2200">
                <a:solidFill>
                  <a:srgbClr val="000000"/>
                </a:solidFill>
              </a:rPr>
              <a:t>Vestigial Sideband Modulation</a:t>
            </a:r>
            <a:r>
              <a:rPr lang="ru-RU" sz="2200">
                <a:solidFill>
                  <a:srgbClr val="000000"/>
                </a:solidFill>
              </a:rPr>
              <a:t> -</a:t>
            </a:r>
          </a:p>
          <a:p>
            <a: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Амплитудная модуляция с одной боковой полосой</a:t>
            </a:r>
          </a:p>
          <a:p>
            <a: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20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2775" y="476250"/>
            <a:ext cx="7527925" cy="202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dirty="0">
                <a:solidFill>
                  <a:srgbClr val="000000"/>
                </a:solidFill>
              </a:rPr>
              <a:t>Стандарт </a:t>
            </a:r>
            <a:r>
              <a:rPr lang="en-US" sz="2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ISDB</a:t>
            </a:r>
            <a:r>
              <a:rPr lang="en-US" sz="2200" u="sng" dirty="0">
                <a:solidFill>
                  <a:srgbClr val="000000"/>
                </a:solidFill>
              </a:rPr>
              <a:t> </a:t>
            </a:r>
            <a:r>
              <a:rPr lang="ru-RU" sz="2200" u="sng" dirty="0">
                <a:solidFill>
                  <a:srgbClr val="000000"/>
                </a:solidFill>
              </a:rPr>
              <a:t>- </a:t>
            </a:r>
            <a:r>
              <a:rPr lang="en-US" sz="2200" u="sng" dirty="0">
                <a:solidFill>
                  <a:srgbClr val="000000"/>
                </a:solidFill>
              </a:rPr>
              <a:t>Integrated Services Digital</a:t>
            </a:r>
            <a:r>
              <a:rPr lang="ru-RU" sz="2200" u="sng" dirty="0">
                <a:solidFill>
                  <a:srgbClr val="000000"/>
                </a:solidFill>
              </a:rPr>
              <a:t> </a:t>
            </a:r>
            <a:r>
              <a:rPr lang="en-US" sz="2200" u="sng" dirty="0">
                <a:solidFill>
                  <a:srgbClr val="000000"/>
                </a:solidFill>
              </a:rPr>
              <a:t>Broadcasting</a:t>
            </a:r>
            <a:r>
              <a:rPr lang="ru-RU" sz="2200" dirty="0">
                <a:solidFill>
                  <a:srgbClr val="000000"/>
                </a:solidFill>
              </a:rPr>
              <a:t> –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dirty="0">
                <a:solidFill>
                  <a:srgbClr val="000000"/>
                </a:solidFill>
              </a:rPr>
              <a:t>              интегрированные услуги цифрового вещания.</a:t>
            </a: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200" dirty="0">
              <a:solidFill>
                <a:srgbClr val="000000"/>
              </a:solidFill>
            </a:endParaRPr>
          </a:p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dirty="0">
                <a:solidFill>
                  <a:srgbClr val="000000"/>
                </a:solidFill>
              </a:rPr>
              <a:t>Время появления – октябрь 1996 г.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596900" y="2873375"/>
            <a:ext cx="7618413" cy="212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Классификация:</a:t>
            </a:r>
          </a:p>
          <a:p>
            <a:pPr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 ISDB-S</a:t>
            </a:r>
          </a:p>
          <a:p>
            <a:pPr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000000"/>
                </a:solidFill>
              </a:rPr>
              <a:t>для мобильных устройств в диапазоне 2,6 ГГц</a:t>
            </a:r>
          </a:p>
          <a:p>
            <a:pPr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ISDB-C</a:t>
            </a:r>
          </a:p>
          <a:p>
            <a:pPr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 ISDB-T (</a:t>
            </a:r>
            <a:r>
              <a:rPr lang="ru-RU" sz="2200">
                <a:solidFill>
                  <a:srgbClr val="000000"/>
                </a:solidFill>
              </a:rPr>
              <a:t>базовый радиотракт 5,6 МГц, поддерживает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и «европейские» - 6, 7 и 8 МГц</a:t>
            </a:r>
            <a:r>
              <a:rPr lang="en-US" sz="2200">
                <a:solidFill>
                  <a:srgbClr val="000000"/>
                </a:solidFill>
              </a:rPr>
              <a:t>)</a:t>
            </a:r>
            <a:r>
              <a:rPr lang="ru-RU" sz="22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182563" y="476250"/>
            <a:ext cx="7232650" cy="212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Кодирование видео: </a:t>
            </a:r>
            <a:r>
              <a:rPr lang="en-US" sz="2200">
                <a:solidFill>
                  <a:srgbClr val="000000"/>
                </a:solidFill>
              </a:rPr>
              <a:t>MPEG-2, MPEG-4</a:t>
            </a:r>
            <a:r>
              <a:rPr lang="ru-RU" sz="2200">
                <a:solidFill>
                  <a:srgbClr val="000000"/>
                </a:solidFill>
              </a:rPr>
              <a:t>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Поддержка нескольких разрешений изображения.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Кодирование звука: </a:t>
            </a:r>
            <a:r>
              <a:rPr lang="en-US" sz="2200">
                <a:solidFill>
                  <a:srgbClr val="000000"/>
                </a:solidFill>
              </a:rPr>
              <a:t>MPEG-2 AAC-LC</a:t>
            </a:r>
            <a:r>
              <a:rPr lang="ru-RU" sz="2200">
                <a:solidFill>
                  <a:srgbClr val="000000"/>
                </a:solidFill>
              </a:rPr>
              <a:t> с поддержкой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                              до 6 каналов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                       (5 основных и 1 низкочастотный).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377825" y="3105150"/>
            <a:ext cx="8123238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Стандарт</a:t>
            </a:r>
            <a:r>
              <a:rPr lang="en-US" sz="2200">
                <a:solidFill>
                  <a:srgbClr val="000000"/>
                </a:solidFill>
              </a:rPr>
              <a:t> ISDB-T</a:t>
            </a:r>
            <a:r>
              <a:rPr lang="ru-RU" sz="2200">
                <a:solidFill>
                  <a:srgbClr val="000000"/>
                </a:solidFill>
              </a:rPr>
              <a:t> поддерживает </a:t>
            </a:r>
            <a:r>
              <a:rPr lang="en-US" sz="2200">
                <a:solidFill>
                  <a:srgbClr val="000000"/>
                </a:solidFill>
              </a:rPr>
              <a:t>EPG (Electronic Program </a:t>
            </a:r>
            <a:endParaRPr lang="ru-RU" sz="2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                                                    </a:t>
            </a:r>
            <a:r>
              <a:rPr lang="en-US" sz="2200">
                <a:solidFill>
                  <a:srgbClr val="000000"/>
                </a:solidFill>
              </a:rPr>
              <a:t>Guides)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           и передачу по обратному каналу связи.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928688" y="642938"/>
            <a:ext cx="6821487" cy="568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Защита цифрового контента и управление правами 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доступа – 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RMP – Rights management &amp; protection</a:t>
            </a:r>
            <a:r>
              <a:rPr lang="ru-RU" sz="220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Любой контент имеет одну из возможных маркировок: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copy once</a:t>
            </a:r>
            <a:r>
              <a:rPr lang="ru-RU" sz="2200">
                <a:solidFill>
                  <a:srgbClr val="000000"/>
                </a:solidFill>
              </a:rPr>
              <a:t> – однократное сохранение программы, 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  например, на жестком диске, последующая 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                                  запись на другой носитель невозможна;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copy free</a:t>
            </a:r>
            <a:r>
              <a:rPr lang="ru-RU" sz="2200">
                <a:solidFill>
                  <a:srgbClr val="000000"/>
                </a:solidFill>
              </a:rPr>
              <a:t> (копирование разрешено);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copy never (</a:t>
            </a:r>
            <a:r>
              <a:rPr lang="ru-RU" sz="2200">
                <a:solidFill>
                  <a:srgbClr val="000000"/>
                </a:solidFill>
              </a:rPr>
              <a:t>копирование запрещено</a:t>
            </a:r>
            <a:r>
              <a:rPr lang="en-US" sz="2200">
                <a:solidFill>
                  <a:srgbClr val="000000"/>
                </a:solidFill>
              </a:rPr>
              <a:t>)</a:t>
            </a:r>
            <a:r>
              <a:rPr lang="ru-RU" sz="22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1000125" y="500063"/>
            <a:ext cx="6780213" cy="561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В стандарте уделено много внимания вопросам: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по обеспечению уверенного приема сигнала на 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  внутренние антенны терминалов;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защиты от внешних импульсных помех;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 передаче на мобильные приемники.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2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Терминалы </a:t>
            </a:r>
            <a:r>
              <a:rPr lang="en-US" sz="2200">
                <a:solidFill>
                  <a:srgbClr val="000000"/>
                </a:solidFill>
              </a:rPr>
              <a:t>ISDB-T</a:t>
            </a:r>
            <a:r>
              <a:rPr lang="ru-RU" sz="2200">
                <a:solidFill>
                  <a:srgbClr val="000000"/>
                </a:solidFill>
              </a:rPr>
              <a:t> позволяют принимать ТВЧ сигнал 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в автомобиле на скорости до 100 км/ч. </a:t>
            </a:r>
            <a:r>
              <a:rPr lang="en-US" sz="2200">
                <a:solidFill>
                  <a:srgbClr val="000000"/>
                </a:solidFill>
              </a:rPr>
              <a:t>DVB-S</a:t>
            </a:r>
            <a:r>
              <a:rPr lang="ru-RU" sz="2200">
                <a:solidFill>
                  <a:srgbClr val="000000"/>
                </a:solidFill>
              </a:rPr>
              <a:t> в этих 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условиях может принимать только сигнал стандартной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четкости, а </a:t>
            </a:r>
            <a:r>
              <a:rPr lang="en-US" sz="2200">
                <a:solidFill>
                  <a:srgbClr val="000000"/>
                </a:solidFill>
              </a:rPr>
              <a:t>ATSC </a:t>
            </a:r>
            <a:r>
              <a:rPr lang="ru-RU" sz="2200">
                <a:solidFill>
                  <a:srgbClr val="000000"/>
                </a:solidFill>
              </a:rPr>
              <a:t>не предназначен для приема на 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>
                <a:solidFill>
                  <a:srgbClr val="000000"/>
                </a:solidFill>
              </a:rPr>
              <a:t>подвижную антенну.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492500" y="476250"/>
            <a:ext cx="217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МОДУЛЯЦИЯ</a:t>
            </a:r>
          </a:p>
        </p:txBody>
      </p:sp>
      <p:graphicFrame>
        <p:nvGraphicFramePr>
          <p:cNvPr id="68611" name="Object 5"/>
          <p:cNvGraphicFramePr>
            <a:graphicFrameLocks noChangeAspect="1"/>
          </p:cNvGraphicFramePr>
          <p:nvPr/>
        </p:nvGraphicFramePr>
        <p:xfrm>
          <a:off x="468313" y="1916113"/>
          <a:ext cx="8077200" cy="571500"/>
        </p:xfrm>
        <a:graphic>
          <a:graphicData uri="http://schemas.openxmlformats.org/presentationml/2006/ole">
            <p:oleObj spid="_x0000_s68611" name="Формула" r:id="rId3" imgW="3048000" imgH="2159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741488" y="350838"/>
            <a:ext cx="564515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Стандарты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DVB-S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DVB-C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DVB-T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447675" y="1119188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000" b="1" u="sng"/>
              <a:t>DVB-S2:</a:t>
            </a:r>
            <a:endParaRPr lang="ru-RU" altLang="ru-RU" sz="2000" b="1" u="sng"/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395288" y="1603375"/>
            <a:ext cx="8366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altLang="ru-RU" sz="2000"/>
              <a:t>Поддерживаются четыре вида модуляции - ФМ-4, ФМ-8, АФМ-16, </a:t>
            </a:r>
          </a:p>
          <a:p>
            <a:pPr marL="342900" indent="-342900"/>
            <a:r>
              <a:rPr lang="ru-RU" altLang="ru-RU" sz="2000"/>
              <a:t>	АФМ-32, обеспечивающих удельную скорость передачи </a:t>
            </a:r>
          </a:p>
          <a:p>
            <a:pPr marL="342900" indent="-342900"/>
            <a:r>
              <a:rPr lang="ru-RU" altLang="ru-RU" sz="2000"/>
              <a:t>	от 2 до 5 бит/(сГц):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722563"/>
            <a:ext cx="4564062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592138" y="398463"/>
            <a:ext cx="7159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altLang="ru-RU" sz="2000"/>
              <a:t>2. Внешнее кодирование – БЧХ, внутреннее – код с НППЧ;</a:t>
            </a:r>
          </a:p>
          <a:p>
            <a:pPr marL="342900" indent="-342900"/>
            <a:r>
              <a:rPr lang="ru-RU" altLang="ru-RU" sz="2000"/>
              <a:t>3. Режим адаптивного кодирования и модуляции:</a:t>
            </a:r>
          </a:p>
          <a:p>
            <a:pPr marL="342900" indent="-342900"/>
            <a:endParaRPr lang="ru-RU" altLang="ru-RU" sz="2000"/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165225"/>
            <a:ext cx="5903912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8240712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200" b="1"/>
              <a:t>4. широкий диапазон кодовых скоростей (от 1/4 до 9/10);</a:t>
            </a:r>
          </a:p>
          <a:p>
            <a:pPr>
              <a:lnSpc>
                <a:spcPct val="150000"/>
              </a:lnSpc>
            </a:pPr>
            <a:r>
              <a:rPr lang="ru-RU" altLang="ru-RU" sz="2200" b="1"/>
              <a:t>5. поддержка трех значений коэффициента скругления </a:t>
            </a:r>
          </a:p>
          <a:p>
            <a:pPr>
              <a:lnSpc>
                <a:spcPct val="150000"/>
              </a:lnSpc>
            </a:pPr>
            <a:r>
              <a:rPr lang="ru-RU" altLang="ru-RU" sz="2200" b="1"/>
              <a:t>    спектрообразующего фильтра: 0,35, 0,25 и 0,2;</a:t>
            </a:r>
          </a:p>
          <a:p>
            <a:pPr>
              <a:lnSpc>
                <a:spcPct val="150000"/>
              </a:lnSpc>
            </a:pPr>
            <a:r>
              <a:rPr lang="ru-RU" altLang="ru-RU" sz="2200" b="1"/>
              <a:t>6. структура пакета передачи информации не привязана к </a:t>
            </a:r>
          </a:p>
          <a:p>
            <a:pPr>
              <a:lnSpc>
                <a:spcPct val="150000"/>
              </a:lnSpc>
            </a:pPr>
            <a:r>
              <a:rPr lang="ru-RU" altLang="ru-RU" sz="2200" b="1"/>
              <a:t>    определенному формату и позволяет передавать как </a:t>
            </a:r>
          </a:p>
          <a:p>
            <a:pPr>
              <a:lnSpc>
                <a:spcPct val="150000"/>
              </a:lnSpc>
            </a:pPr>
            <a:r>
              <a:rPr lang="ru-RU" altLang="ru-RU" sz="2200" b="1"/>
              <a:t>    транспортные пакеты </a:t>
            </a:r>
            <a:r>
              <a:rPr lang="en-US" altLang="ru-RU" sz="2200" b="1"/>
              <a:t>MPEG</a:t>
            </a:r>
            <a:r>
              <a:rPr lang="ru-RU" altLang="ru-RU" sz="2200" b="1"/>
              <a:t>-2, так и произвольные потоки </a:t>
            </a:r>
          </a:p>
          <a:p>
            <a:pPr>
              <a:lnSpc>
                <a:spcPct val="150000"/>
              </a:lnSpc>
            </a:pPr>
            <a:r>
              <a:rPr lang="ru-RU" altLang="ru-RU" sz="2200" b="1"/>
              <a:t>    с непрерывной или пакетной структурой.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9" descr="Папирус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593850" y="952500"/>
          <a:ext cx="6346825" cy="1138238"/>
        </p:xfrm>
        <a:graphic>
          <a:graphicData uri="http://schemas.openxmlformats.org/presentationml/2006/ole">
            <p:oleObj spid="_x0000_s8195" name="Формула" r:id="rId4" imgW="2057400" imgH="469900" progId="Equation.3">
              <p:embed/>
            </p:oleObj>
          </a:graphicData>
        </a:graphic>
      </p:graphicFrame>
      <p:sp>
        <p:nvSpPr>
          <p:cNvPr id="8196" name="Text Box 21"/>
          <p:cNvSpPr txBox="1">
            <a:spLocks noChangeArrowheads="1"/>
          </p:cNvSpPr>
          <p:nvPr/>
        </p:nvSpPr>
        <p:spPr bwMode="auto">
          <a:xfrm>
            <a:off x="647700" y="355600"/>
            <a:ext cx="736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Обратное преобразование</a:t>
            </a:r>
            <a:r>
              <a:rPr lang="en-US" altLang="ru-RU"/>
              <a:t>:</a:t>
            </a:r>
            <a:endParaRPr lang="ru-RU" altLang="ru-RU"/>
          </a:p>
        </p:txBody>
      </p: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2259013" y="2408238"/>
            <a:ext cx="4292600" cy="1919287"/>
            <a:chOff x="1423" y="1517"/>
            <a:chExt cx="2704" cy="1209"/>
          </a:xfrm>
        </p:grpSpPr>
        <p:sp>
          <p:nvSpPr>
            <p:cNvPr id="8206" name="Text Box 9" descr="Папирус"/>
            <p:cNvSpPr txBox="1">
              <a:spLocks noChangeArrowheads="1"/>
            </p:cNvSpPr>
            <p:nvPr/>
          </p:nvSpPr>
          <p:spPr bwMode="auto">
            <a:xfrm>
              <a:off x="3787" y="2384"/>
              <a:ext cx="3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000" b="1" i="1">
                  <a:latin typeface="Times New Roman" pitchFamily="18" charset="0"/>
                </a:rPr>
                <a:t>f</a:t>
              </a:r>
              <a:endParaRPr lang="ru-RU" altLang="ru-RU" sz="2000" b="1" i="1">
                <a:latin typeface="Times New Roman" pitchFamily="18" charset="0"/>
              </a:endParaRPr>
            </a:p>
          </p:txBody>
        </p:sp>
        <p:sp>
          <p:nvSpPr>
            <p:cNvPr id="8207" name="Text Box 10" descr="Папирус"/>
            <p:cNvSpPr txBox="1">
              <a:spLocks noChangeArrowheads="1"/>
            </p:cNvSpPr>
            <p:nvPr/>
          </p:nvSpPr>
          <p:spPr bwMode="auto">
            <a:xfrm>
              <a:off x="1423" y="1517"/>
              <a:ext cx="5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b="1">
                  <a:latin typeface="Times New Roman" pitchFamily="18" charset="0"/>
                </a:rPr>
                <a:t>K</a:t>
              </a:r>
              <a:r>
                <a:rPr lang="ru-RU" altLang="ru-RU" b="1" baseline="-25000">
                  <a:latin typeface="Times New Roman" pitchFamily="18" charset="0"/>
                </a:rPr>
                <a:t>фнч</a:t>
              </a:r>
              <a:endParaRPr lang="ru-RU" altLang="ru-RU" b="1">
                <a:latin typeface="Times New Roman" pitchFamily="18" charset="0"/>
              </a:endParaRPr>
            </a:p>
          </p:txBody>
        </p:sp>
        <p:sp>
          <p:nvSpPr>
            <p:cNvPr id="8208" name="Text Box 11" descr="Папирус"/>
            <p:cNvSpPr txBox="1">
              <a:spLocks noChangeArrowheads="1"/>
            </p:cNvSpPr>
            <p:nvPr/>
          </p:nvSpPr>
          <p:spPr bwMode="auto">
            <a:xfrm>
              <a:off x="2895" y="2476"/>
              <a:ext cx="3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000" b="1" i="1">
                  <a:latin typeface="Times New Roman" pitchFamily="18" charset="0"/>
                </a:rPr>
                <a:t>f</a:t>
              </a:r>
              <a:r>
                <a:rPr lang="ru-RU" altLang="ru-RU" sz="2000" b="1" baseline="-25000">
                  <a:latin typeface="Times New Roman" pitchFamily="18" charset="0"/>
                </a:rPr>
                <a:t>гр</a:t>
              </a:r>
              <a:endParaRPr lang="ru-RU" altLang="ru-RU" sz="2000" b="1">
                <a:latin typeface="Times New Roman" pitchFamily="18" charset="0"/>
              </a:endParaRPr>
            </a:p>
          </p:txBody>
        </p:sp>
        <p:sp>
          <p:nvSpPr>
            <p:cNvPr id="8209" name="Rectangle 6" descr="5%"/>
            <p:cNvSpPr>
              <a:spLocks noChangeArrowheads="1"/>
            </p:cNvSpPr>
            <p:nvPr/>
          </p:nvSpPr>
          <p:spPr bwMode="auto">
            <a:xfrm>
              <a:off x="1661" y="1928"/>
              <a:ext cx="1436" cy="590"/>
            </a:xfrm>
            <a:prstGeom prst="rect">
              <a:avLst/>
            </a:prstGeom>
            <a:noFill/>
            <a:ln w="28575">
              <a:solidFill>
                <a:srgbClr val="E1240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8210" name="Line 8" descr="Папирус"/>
            <p:cNvSpPr>
              <a:spLocks noChangeShapeType="1"/>
            </p:cNvSpPr>
            <p:nvPr/>
          </p:nvSpPr>
          <p:spPr bwMode="auto">
            <a:xfrm flipV="1">
              <a:off x="1661" y="175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7" descr="Папирус"/>
            <p:cNvSpPr>
              <a:spLocks noChangeShapeType="1"/>
            </p:cNvSpPr>
            <p:nvPr/>
          </p:nvSpPr>
          <p:spPr bwMode="auto">
            <a:xfrm>
              <a:off x="1661" y="2518"/>
              <a:ext cx="21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1549400" y="4749800"/>
            <a:ext cx="6248400" cy="1828800"/>
            <a:chOff x="976" y="2992"/>
            <a:chExt cx="3936" cy="1152"/>
          </a:xfrm>
        </p:grpSpPr>
        <p:sp>
          <p:nvSpPr>
            <p:cNvPr id="8199" name="Text Box 33"/>
            <p:cNvSpPr txBox="1">
              <a:spLocks noChangeArrowheads="1"/>
            </p:cNvSpPr>
            <p:nvPr/>
          </p:nvSpPr>
          <p:spPr bwMode="auto">
            <a:xfrm>
              <a:off x="976" y="2992"/>
              <a:ext cx="39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000">
                  <a:latin typeface="Times New Roman" pitchFamily="18" charset="0"/>
                </a:rPr>
                <a:t>Условия безошибочного обратного преобразования</a:t>
              </a:r>
            </a:p>
          </p:txBody>
        </p:sp>
        <p:grpSp>
          <p:nvGrpSpPr>
            <p:cNvPr id="8200" name="Group 38"/>
            <p:cNvGrpSpPr>
              <a:grpSpLocks/>
            </p:cNvGrpSpPr>
            <p:nvPr/>
          </p:nvGrpSpPr>
          <p:grpSpPr bwMode="auto">
            <a:xfrm>
              <a:off x="1328" y="3360"/>
              <a:ext cx="3464" cy="784"/>
              <a:chOff x="1624" y="3296"/>
              <a:chExt cx="3464" cy="784"/>
            </a:xfrm>
          </p:grpSpPr>
          <p:sp>
            <p:nvSpPr>
              <p:cNvPr id="8201" name="Rectangle 26"/>
              <p:cNvSpPr>
                <a:spLocks noChangeArrowheads="1"/>
              </p:cNvSpPr>
              <p:nvPr/>
            </p:nvSpPr>
            <p:spPr bwMode="auto">
              <a:xfrm>
                <a:off x="1624" y="3296"/>
                <a:ext cx="3464" cy="7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aphicFrame>
            <p:nvGraphicFramePr>
              <p:cNvPr id="8202" name="Object 16" descr="Розовая тисненая бумага"/>
              <p:cNvGraphicFramePr>
                <a:graphicFrameLocks noChangeAspect="1"/>
              </p:cNvGraphicFramePr>
              <p:nvPr/>
            </p:nvGraphicFramePr>
            <p:xfrm>
              <a:off x="1997" y="3683"/>
              <a:ext cx="1089" cy="310"/>
            </p:xfrm>
            <a:graphic>
              <a:graphicData uri="http://schemas.openxmlformats.org/presentationml/2006/ole">
                <p:oleObj spid="_x0000_s8202" name="Формула" r:id="rId5" imgW="622030" imgH="241195" progId="Equation.3">
                  <p:embed/>
                </p:oleObj>
              </a:graphicData>
            </a:graphic>
          </p:graphicFrame>
          <p:sp>
            <p:nvSpPr>
              <p:cNvPr id="8203" name="Text Box 31"/>
              <p:cNvSpPr txBox="1">
                <a:spLocks noChangeArrowheads="1"/>
              </p:cNvSpPr>
              <p:nvPr/>
            </p:nvSpPr>
            <p:spPr bwMode="auto">
              <a:xfrm>
                <a:off x="3384" y="3616"/>
                <a:ext cx="116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3200" i="1">
                    <a:latin typeface="Times New Roman" pitchFamily="18" charset="0"/>
                  </a:rPr>
                  <a:t> </a:t>
                </a:r>
                <a:r>
                  <a:rPr lang="en-US" altLang="ru-RU"/>
                  <a:t>3</a:t>
                </a:r>
                <a:r>
                  <a:rPr lang="en-US" altLang="ru-RU" sz="3200" i="1">
                    <a:latin typeface="Times New Roman" pitchFamily="18" charset="0"/>
                  </a:rPr>
                  <a:t>.  n = </a:t>
                </a:r>
                <a:r>
                  <a:rPr lang="en-US" altLang="ru-RU" sz="3200" i="1">
                    <a:latin typeface="Times New Roman" pitchFamily="18" charset="0"/>
                    <a:cs typeface="Arial" charset="0"/>
                  </a:rPr>
                  <a:t>∞</a:t>
                </a:r>
                <a:r>
                  <a:rPr lang="en-US" altLang="ru-RU"/>
                  <a:t> </a:t>
                </a:r>
                <a:endParaRPr lang="ru-RU" altLang="ru-RU"/>
              </a:p>
            </p:txBody>
          </p:sp>
          <p:sp>
            <p:nvSpPr>
              <p:cNvPr id="8204" name="Text Box 36"/>
              <p:cNvSpPr txBox="1">
                <a:spLocks noChangeArrowheads="1"/>
              </p:cNvSpPr>
              <p:nvPr/>
            </p:nvSpPr>
            <p:spPr bwMode="auto">
              <a:xfrm>
                <a:off x="1680" y="3384"/>
                <a:ext cx="33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000">
                    <a:latin typeface="Times New Roman" pitchFamily="18" charset="0"/>
                  </a:rPr>
                  <a:t> 1.  Ограниченность частотного спектра </a:t>
                </a:r>
                <a:r>
                  <a:rPr lang="en-US" altLang="ru-RU" sz="2000">
                    <a:latin typeface="Times New Roman" pitchFamily="18" charset="0"/>
                  </a:rPr>
                  <a:t> </a:t>
                </a:r>
                <a:r>
                  <a:rPr lang="en-US" altLang="ru-RU" sz="2400" b="1" i="1">
                    <a:latin typeface="Times New Roman" pitchFamily="18" charset="0"/>
                  </a:rPr>
                  <a:t>u (t)</a:t>
                </a:r>
                <a:endParaRPr lang="ru-RU" altLang="ru-RU" sz="2400" b="1" i="1">
                  <a:latin typeface="Times New Roman" pitchFamily="18" charset="0"/>
                </a:endParaRPr>
              </a:p>
            </p:txBody>
          </p:sp>
          <p:sp>
            <p:nvSpPr>
              <p:cNvPr id="8205" name="Text Box 37"/>
              <p:cNvSpPr txBox="1">
                <a:spLocks noChangeArrowheads="1"/>
              </p:cNvSpPr>
              <p:nvPr/>
            </p:nvSpPr>
            <p:spPr bwMode="auto">
              <a:xfrm>
                <a:off x="1736" y="3720"/>
                <a:ext cx="2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/>
                  <a:t>2.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519113" y="614363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000" b="1" u="sng"/>
              <a:t>DVB-T2:</a:t>
            </a:r>
            <a:endParaRPr lang="ru-RU" altLang="ru-RU" sz="2000" b="1" u="sng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894763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200"/>
              <a:t>При разработке второй версии стандарта </a:t>
            </a:r>
            <a:r>
              <a:rPr lang="en-US" altLang="ru-RU" sz="2200"/>
              <a:t>DVB</a:t>
            </a:r>
            <a:r>
              <a:rPr lang="ru-RU" altLang="ru-RU" sz="2200"/>
              <a:t>-</a:t>
            </a:r>
            <a:r>
              <a:rPr lang="en-US" altLang="ru-RU" sz="2200"/>
              <a:t>T</a:t>
            </a:r>
            <a:r>
              <a:rPr lang="ru-RU" altLang="ru-RU" sz="2200"/>
              <a:t> были выдвинуты </a:t>
            </a:r>
            <a:endParaRPr lang="en-US" altLang="ru-RU" sz="2200"/>
          </a:p>
          <a:p>
            <a:r>
              <a:rPr lang="ru-RU" altLang="ru-RU" sz="2200"/>
              <a:t>следующие требования:</a:t>
            </a:r>
            <a:endParaRPr lang="en-US" altLang="ru-RU" sz="2200"/>
          </a:p>
          <a:p>
            <a:endParaRPr lang="ru-RU" altLang="ru-RU" sz="2200"/>
          </a:p>
          <a:p>
            <a:r>
              <a:rPr lang="ru-RU" altLang="ru-RU" sz="2200"/>
              <a:t>- не должна быть изменена инфраструктура передающей системы;</a:t>
            </a:r>
          </a:p>
          <a:p>
            <a:pPr>
              <a:buFontTx/>
              <a:buChar char="-"/>
            </a:pPr>
            <a:r>
              <a:rPr lang="en-US" altLang="ru-RU" sz="2200"/>
              <a:t> </a:t>
            </a:r>
            <a:r>
              <a:rPr lang="ru-RU" altLang="ru-RU" sz="2200"/>
              <a:t>должен быть обеспечен примерно 45 % прирост пропускной </a:t>
            </a:r>
            <a:endParaRPr lang="en-US" altLang="ru-RU" sz="2200"/>
          </a:p>
          <a:p>
            <a:r>
              <a:rPr lang="en-US" altLang="ru-RU" sz="2200"/>
              <a:t>  </a:t>
            </a:r>
            <a:r>
              <a:rPr lang="ru-RU" altLang="ru-RU" sz="2200"/>
              <a:t>способности каналов, относительно </a:t>
            </a:r>
            <a:r>
              <a:rPr lang="en-US" altLang="ru-RU" sz="2200"/>
              <a:t>DVB</a:t>
            </a:r>
            <a:r>
              <a:rPr lang="ru-RU" altLang="ru-RU" sz="2200"/>
              <a:t>-</a:t>
            </a:r>
            <a:r>
              <a:rPr lang="en-US" altLang="ru-RU" sz="2200"/>
              <a:t>T</a:t>
            </a:r>
            <a:r>
              <a:rPr lang="ru-RU" altLang="ru-RU" sz="2200"/>
              <a:t> при идентичных условиях </a:t>
            </a:r>
            <a:endParaRPr lang="en-US" altLang="ru-RU" sz="2200"/>
          </a:p>
          <a:p>
            <a:r>
              <a:rPr lang="en-US" altLang="ru-RU" sz="2200"/>
              <a:t>  </a:t>
            </a:r>
            <a:r>
              <a:rPr lang="ru-RU" altLang="ru-RU" sz="2200"/>
              <a:t>передачи, что позволит передавать программы ТВЧ;</a:t>
            </a:r>
          </a:p>
          <a:p>
            <a:r>
              <a:rPr lang="ru-RU" altLang="ru-RU" sz="2200"/>
              <a:t>- должна быть улучшена работа одночастотных сетей;</a:t>
            </a:r>
          </a:p>
          <a:p>
            <a:pPr>
              <a:buFontTx/>
              <a:buChar char="-"/>
            </a:pPr>
            <a:r>
              <a:rPr lang="en-US" altLang="ru-RU" sz="2200"/>
              <a:t> </a:t>
            </a:r>
            <a:r>
              <a:rPr lang="ru-RU" altLang="ru-RU" sz="2200"/>
              <a:t>возможность сосуществования в одном РЧ канале услуг, </a:t>
            </a:r>
            <a:endParaRPr lang="en-US" altLang="ru-RU" sz="2200"/>
          </a:p>
          <a:p>
            <a:r>
              <a:rPr lang="en-US" altLang="ru-RU" sz="2200"/>
              <a:t>  </a:t>
            </a:r>
            <a:r>
              <a:rPr lang="ru-RU" altLang="ru-RU" sz="2200"/>
              <a:t>передаваемых с разной степенью помехоустойчивости;</a:t>
            </a:r>
          </a:p>
          <a:p>
            <a:pPr>
              <a:buFontTx/>
              <a:buChar char="-"/>
            </a:pPr>
            <a:r>
              <a:rPr lang="en-US" altLang="ru-RU" sz="2200"/>
              <a:t> </a:t>
            </a:r>
            <a:r>
              <a:rPr lang="ru-RU" altLang="ru-RU" sz="2200"/>
              <a:t>должен присутствовать механизм, позволяющий снизить отношение </a:t>
            </a:r>
            <a:endParaRPr lang="en-US" altLang="ru-RU" sz="2200"/>
          </a:p>
          <a:p>
            <a:r>
              <a:rPr lang="en-US" altLang="ru-RU" sz="2200"/>
              <a:t>  </a:t>
            </a:r>
            <a:r>
              <a:rPr lang="ru-RU" altLang="ru-RU" sz="2200"/>
              <a:t>пиковой и средней мощности передаваемого сигнала – для снижения </a:t>
            </a:r>
            <a:endParaRPr lang="en-US" altLang="ru-RU" sz="2200"/>
          </a:p>
          <a:p>
            <a:r>
              <a:rPr lang="en-US" altLang="ru-RU" sz="2200"/>
              <a:t>  </a:t>
            </a:r>
            <a:r>
              <a:rPr lang="ru-RU" altLang="ru-RU" sz="2200"/>
              <a:t>эксплуатационных расходов.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900113" y="549275"/>
            <a:ext cx="749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altLang="ru-RU" sz="2000"/>
              <a:t>Сравнение режимов передачи в стандартах </a:t>
            </a:r>
            <a:r>
              <a:rPr lang="en-US" altLang="ru-RU" sz="2000"/>
              <a:t>DVB</a:t>
            </a:r>
            <a:r>
              <a:rPr lang="ru-RU" altLang="ru-RU" sz="2000"/>
              <a:t>-</a:t>
            </a:r>
            <a:r>
              <a:rPr lang="en-US" altLang="ru-RU" sz="2000"/>
              <a:t>T</a:t>
            </a:r>
            <a:r>
              <a:rPr lang="ru-RU" altLang="ru-RU" sz="2000"/>
              <a:t> и </a:t>
            </a:r>
            <a:r>
              <a:rPr lang="en-US" altLang="ru-RU" sz="2000"/>
              <a:t>DVB</a:t>
            </a:r>
            <a:r>
              <a:rPr lang="ru-RU" altLang="ru-RU" sz="2000"/>
              <a:t>-</a:t>
            </a:r>
            <a:r>
              <a:rPr lang="en-US" altLang="ru-RU" sz="2000"/>
              <a:t>T</a:t>
            </a:r>
            <a:r>
              <a:rPr lang="ru-RU" altLang="ru-RU" sz="2000"/>
              <a:t>2</a:t>
            </a:r>
            <a:r>
              <a:rPr lang="en-US" altLang="ru-RU" sz="2000"/>
              <a:t>:</a:t>
            </a:r>
            <a:endParaRPr lang="ru-RU" altLang="ru-RU" sz="2000"/>
          </a:p>
        </p:txBody>
      </p:sp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1649413"/>
            <a:ext cx="871855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765175"/>
            <a:ext cx="6292850" cy="368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PLP – Physical Layer Pipes – </a:t>
            </a:r>
            <a:r>
              <a:rPr lang="ru-RU" dirty="0"/>
              <a:t>каналы физического уровня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74775"/>
            <a:ext cx="7272338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121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000" b="1" u="sng"/>
              <a:t>DVB-C2:</a:t>
            </a:r>
            <a:endParaRPr lang="ru-RU" altLang="ru-RU" sz="2000" b="1" u="sng"/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395288" y="1368425"/>
            <a:ext cx="8278812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200"/>
              <a:t>Причины подготовки второй версии стандарта:</a:t>
            </a:r>
            <a:endParaRPr lang="en-US" altLang="ru-RU" sz="2200"/>
          </a:p>
          <a:p>
            <a:pPr>
              <a:lnSpc>
                <a:spcPct val="150000"/>
              </a:lnSpc>
            </a:pPr>
            <a:endParaRPr lang="ru-RU" altLang="ru-RU" sz="220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ru-RU" sz="2200"/>
              <a:t> </a:t>
            </a:r>
            <a:r>
              <a:rPr lang="ru-RU" altLang="ru-RU" sz="2200"/>
              <a:t>«теснота» в кабельных сетях, пропускная способность </a:t>
            </a:r>
            <a:endParaRPr lang="en-US" altLang="ru-RU" sz="2200"/>
          </a:p>
          <a:p>
            <a:pPr>
              <a:lnSpc>
                <a:spcPct val="150000"/>
              </a:lnSpc>
            </a:pPr>
            <a:r>
              <a:rPr lang="en-US" altLang="ru-RU" sz="2200"/>
              <a:t>  </a:t>
            </a:r>
            <a:r>
              <a:rPr lang="ru-RU" altLang="ru-RU" sz="2200"/>
              <a:t>каналов должна быть увеличена, как минимум, на 30 %;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ru-RU" sz="2200"/>
              <a:t> </a:t>
            </a:r>
            <a:r>
              <a:rPr lang="ru-RU" altLang="ru-RU" sz="2200"/>
              <a:t>кабельные сети, ретранслирующие контент из других сетей, </a:t>
            </a:r>
            <a:endParaRPr lang="en-US" altLang="ru-RU" sz="2200"/>
          </a:p>
          <a:p>
            <a:pPr>
              <a:lnSpc>
                <a:spcPct val="150000"/>
              </a:lnSpc>
            </a:pPr>
            <a:r>
              <a:rPr lang="en-US" altLang="ru-RU" sz="2200"/>
              <a:t>  </a:t>
            </a:r>
            <a:r>
              <a:rPr lang="ru-RU" altLang="ru-RU" sz="2200"/>
              <a:t>например, спутниковых, должны эволюционировать вместе с </a:t>
            </a:r>
            <a:endParaRPr lang="en-US" altLang="ru-RU" sz="2200"/>
          </a:p>
          <a:p>
            <a:pPr>
              <a:lnSpc>
                <a:spcPct val="150000"/>
              </a:lnSpc>
            </a:pPr>
            <a:r>
              <a:rPr lang="en-US" altLang="ru-RU" sz="2200"/>
              <a:t>  </a:t>
            </a:r>
            <a:r>
              <a:rPr lang="ru-RU" altLang="ru-RU" sz="2200"/>
              <a:t>их развитием;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ru-RU" sz="2200"/>
              <a:t> </a:t>
            </a:r>
            <a:r>
              <a:rPr lang="ru-RU" altLang="ru-RU" sz="2200"/>
              <a:t>расширение функциональности кабельных сетей за счет введения</a:t>
            </a:r>
            <a:endParaRPr lang="en-US" altLang="ru-RU" sz="2200"/>
          </a:p>
          <a:p>
            <a:pPr>
              <a:lnSpc>
                <a:spcPct val="150000"/>
              </a:lnSpc>
            </a:pPr>
            <a:r>
              <a:rPr lang="ru-RU" altLang="ru-RU" sz="2200"/>
              <a:t> </a:t>
            </a:r>
            <a:r>
              <a:rPr lang="en-US" altLang="ru-RU" sz="2200"/>
              <a:t> </a:t>
            </a:r>
            <a:r>
              <a:rPr lang="ru-RU" altLang="ru-RU" sz="2200"/>
              <a:t>дополнительных инструментов, позволяющих, например, </a:t>
            </a:r>
            <a:endParaRPr lang="en-US" altLang="ru-RU" sz="2200"/>
          </a:p>
          <a:p>
            <a:pPr>
              <a:lnSpc>
                <a:spcPct val="150000"/>
              </a:lnSpc>
            </a:pPr>
            <a:r>
              <a:rPr lang="en-US" altLang="ru-RU" sz="2200"/>
              <a:t>  </a:t>
            </a:r>
            <a:r>
              <a:rPr lang="ru-RU" altLang="ru-RU" sz="2200"/>
              <a:t>работать с </a:t>
            </a:r>
            <a:r>
              <a:rPr lang="en-US" altLang="ru-RU" sz="2200"/>
              <a:t>IP </a:t>
            </a:r>
            <a:r>
              <a:rPr lang="ru-RU" altLang="ru-RU" sz="2200"/>
              <a:t>контентом.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1763713" y="188913"/>
            <a:ext cx="506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/>
              <a:t>Отличия стандартов </a:t>
            </a:r>
            <a:r>
              <a:rPr lang="en-US" altLang="ru-RU" sz="2000" b="1"/>
              <a:t>DVB</a:t>
            </a:r>
            <a:r>
              <a:rPr lang="ru-RU" altLang="ru-RU" sz="2000" b="1"/>
              <a:t>-</a:t>
            </a:r>
            <a:r>
              <a:rPr lang="en-US" altLang="ru-RU" sz="2000" b="1"/>
              <a:t>C</a:t>
            </a:r>
            <a:r>
              <a:rPr lang="ru-RU" altLang="ru-RU" sz="2000" b="1"/>
              <a:t> и </a:t>
            </a:r>
            <a:r>
              <a:rPr lang="en-US" altLang="ru-RU" sz="2000" b="1"/>
              <a:t>DVB</a:t>
            </a:r>
            <a:r>
              <a:rPr lang="ru-RU" altLang="ru-RU" sz="2000" b="1"/>
              <a:t>-</a:t>
            </a:r>
            <a:r>
              <a:rPr lang="en-US" altLang="ru-RU" sz="2000" b="1"/>
              <a:t>C</a:t>
            </a:r>
            <a:r>
              <a:rPr lang="ru-RU" altLang="ru-RU" sz="2000" b="1"/>
              <a:t>2</a:t>
            </a:r>
            <a:r>
              <a:rPr lang="en-US" altLang="ru-RU" sz="2000" b="1"/>
              <a:t>:</a:t>
            </a:r>
            <a:r>
              <a:rPr lang="ru-RU" altLang="ru-RU"/>
              <a:t> </a:t>
            </a: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692150"/>
            <a:ext cx="8275638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Полотно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0688" y="1782763"/>
            <a:ext cx="8140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E12405"/>
                </a:solidFill>
                <a:latin typeface="Times New Roman" pitchFamily="18" charset="0"/>
              </a:rPr>
              <a:t>Квантование: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замена значений дискретных отсчетов </a:t>
            </a:r>
            <a:r>
              <a:rPr lang="en-US" altLang="ru-RU" sz="3200" i="1">
                <a:latin typeface="Times New Roman" pitchFamily="18" charset="0"/>
              </a:rPr>
              <a:t>u</a:t>
            </a:r>
            <a:r>
              <a:rPr lang="en-US" altLang="ru-RU" sz="3200">
                <a:latin typeface="Times New Roman" pitchFamily="18" charset="0"/>
              </a:rPr>
              <a:t>(</a:t>
            </a:r>
            <a:r>
              <a:rPr lang="en-US" altLang="ru-RU" sz="3200" i="1">
                <a:latin typeface="Times New Roman" pitchFamily="18" charset="0"/>
              </a:rPr>
              <a:t>nT</a:t>
            </a:r>
            <a:r>
              <a:rPr lang="en-US" altLang="ru-RU" sz="3200">
                <a:latin typeface="Times New Roman" pitchFamily="18" charset="0"/>
              </a:rPr>
              <a:t>)</a:t>
            </a:r>
            <a:r>
              <a:rPr lang="en-US" altLang="ru-RU" sz="2400">
                <a:latin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</a:rPr>
              <a:t>на ближайшие значения из набора отдельных фиксированных уровней</a:t>
            </a:r>
            <a:r>
              <a:rPr lang="en-US" altLang="ru-RU" sz="2400">
                <a:latin typeface="Times New Roman" pitchFamily="18" charset="0"/>
              </a:rPr>
              <a:t> </a:t>
            </a:r>
            <a:endParaRPr lang="ru-RU" alt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320213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grpSp>
        <p:nvGrpSpPr>
          <p:cNvPr id="10243" name="Group 9"/>
          <p:cNvGrpSpPr>
            <a:grpSpLocks/>
          </p:cNvGrpSpPr>
          <p:nvPr/>
        </p:nvGrpSpPr>
        <p:grpSpPr bwMode="auto">
          <a:xfrm>
            <a:off x="1928813" y="1343025"/>
            <a:ext cx="4298950" cy="1609725"/>
            <a:chOff x="1206" y="836"/>
            <a:chExt cx="2709" cy="1014"/>
          </a:xfrm>
        </p:grpSpPr>
        <p:sp>
          <p:nvSpPr>
            <p:cNvPr id="10297" name="Line 10"/>
            <p:cNvSpPr>
              <a:spLocks noChangeShapeType="1"/>
            </p:cNvSpPr>
            <p:nvPr/>
          </p:nvSpPr>
          <p:spPr bwMode="auto">
            <a:xfrm flipH="1">
              <a:off x="1535" y="980"/>
              <a:ext cx="5" cy="87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8" name="Line 11"/>
            <p:cNvSpPr>
              <a:spLocks noChangeShapeType="1"/>
            </p:cNvSpPr>
            <p:nvPr/>
          </p:nvSpPr>
          <p:spPr bwMode="auto">
            <a:xfrm>
              <a:off x="2205" y="836"/>
              <a:ext cx="10" cy="101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9" name="Line 12"/>
            <p:cNvSpPr>
              <a:spLocks noChangeShapeType="1"/>
            </p:cNvSpPr>
            <p:nvPr/>
          </p:nvSpPr>
          <p:spPr bwMode="auto">
            <a:xfrm>
              <a:off x="2546" y="1143"/>
              <a:ext cx="9" cy="70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0" name="Line 13"/>
            <p:cNvSpPr>
              <a:spLocks noChangeShapeType="1"/>
            </p:cNvSpPr>
            <p:nvPr/>
          </p:nvSpPr>
          <p:spPr bwMode="auto">
            <a:xfrm>
              <a:off x="2895" y="1532"/>
              <a:ext cx="0" cy="31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1" name="Line 14"/>
            <p:cNvSpPr>
              <a:spLocks noChangeShapeType="1"/>
            </p:cNvSpPr>
            <p:nvPr/>
          </p:nvSpPr>
          <p:spPr bwMode="auto">
            <a:xfrm>
              <a:off x="3226" y="1642"/>
              <a:ext cx="9" cy="20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2" name="Line 15"/>
            <p:cNvSpPr>
              <a:spLocks noChangeShapeType="1"/>
            </p:cNvSpPr>
            <p:nvPr/>
          </p:nvSpPr>
          <p:spPr bwMode="auto">
            <a:xfrm>
              <a:off x="3575" y="1480"/>
              <a:ext cx="0" cy="37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3" name="Line 16"/>
            <p:cNvSpPr>
              <a:spLocks noChangeShapeType="1"/>
            </p:cNvSpPr>
            <p:nvPr/>
          </p:nvSpPr>
          <p:spPr bwMode="auto">
            <a:xfrm>
              <a:off x="3915" y="938"/>
              <a:ext cx="0" cy="91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4" name="Line 17"/>
            <p:cNvSpPr>
              <a:spLocks noChangeShapeType="1"/>
            </p:cNvSpPr>
            <p:nvPr/>
          </p:nvSpPr>
          <p:spPr bwMode="auto">
            <a:xfrm flipH="1" flipV="1">
              <a:off x="1206" y="1195"/>
              <a:ext cx="9" cy="6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5" name="Line 18"/>
            <p:cNvSpPr>
              <a:spLocks noChangeShapeType="1"/>
            </p:cNvSpPr>
            <p:nvPr/>
          </p:nvSpPr>
          <p:spPr bwMode="auto">
            <a:xfrm flipH="1" flipV="1">
              <a:off x="1884" y="860"/>
              <a:ext cx="9" cy="96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44" name="Group 19"/>
          <p:cNvGrpSpPr>
            <a:grpSpLocks/>
          </p:cNvGrpSpPr>
          <p:nvPr/>
        </p:nvGrpSpPr>
        <p:grpSpPr bwMode="auto">
          <a:xfrm>
            <a:off x="1458913" y="2936875"/>
            <a:ext cx="4419600" cy="342900"/>
            <a:chOff x="1054" y="1690"/>
            <a:chExt cx="2783" cy="216"/>
          </a:xfrm>
        </p:grpSpPr>
        <p:sp>
          <p:nvSpPr>
            <p:cNvPr id="10290" name="Text Box 20"/>
            <p:cNvSpPr txBox="1">
              <a:spLocks noChangeArrowheads="1"/>
            </p:cNvSpPr>
            <p:nvPr/>
          </p:nvSpPr>
          <p:spPr bwMode="auto">
            <a:xfrm>
              <a:off x="1856" y="1702"/>
              <a:ext cx="4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>
                  <a:latin typeface="Times New Roman" pitchFamily="18" charset="0"/>
                </a:rPr>
                <a:t>(</a:t>
              </a:r>
              <a:r>
                <a:rPr lang="en-US" altLang="ru-RU" sz="1400" i="1">
                  <a:latin typeface="Times New Roman" pitchFamily="18" charset="0"/>
                </a:rPr>
                <a:t>n-</a:t>
              </a:r>
              <a:r>
                <a:rPr lang="en-US" altLang="ru-RU" sz="1400">
                  <a:latin typeface="Times New Roman" pitchFamily="18" charset="0"/>
                </a:rPr>
                <a:t>1)</a:t>
              </a:r>
              <a:r>
                <a:rPr lang="en-US" altLang="ru-RU" sz="1400" i="1">
                  <a:latin typeface="Times New Roman" pitchFamily="18" charset="0"/>
                </a:rPr>
                <a:t>T</a:t>
              </a: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0291" name="Text Box 21"/>
            <p:cNvSpPr txBox="1">
              <a:spLocks noChangeArrowheads="1"/>
            </p:cNvSpPr>
            <p:nvPr/>
          </p:nvSpPr>
          <p:spPr bwMode="auto">
            <a:xfrm>
              <a:off x="1457" y="1696"/>
              <a:ext cx="4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>
                  <a:latin typeface="Times New Roman" pitchFamily="18" charset="0"/>
                </a:rPr>
                <a:t>(</a:t>
              </a:r>
              <a:r>
                <a:rPr lang="en-US" altLang="ru-RU" sz="1400" i="1">
                  <a:latin typeface="Times New Roman" pitchFamily="18" charset="0"/>
                </a:rPr>
                <a:t>n-</a:t>
              </a:r>
              <a:r>
                <a:rPr lang="en-US" altLang="ru-RU" sz="1400">
                  <a:latin typeface="Times New Roman" pitchFamily="18" charset="0"/>
                </a:rPr>
                <a:t>2)</a:t>
              </a:r>
              <a:r>
                <a:rPr lang="en-US" altLang="ru-RU" sz="1400" i="1">
                  <a:latin typeface="Times New Roman" pitchFamily="18" charset="0"/>
                </a:rPr>
                <a:t>T</a:t>
              </a: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0292" name="Text Box 22"/>
            <p:cNvSpPr txBox="1">
              <a:spLocks noChangeArrowheads="1"/>
            </p:cNvSpPr>
            <p:nvPr/>
          </p:nvSpPr>
          <p:spPr bwMode="auto">
            <a:xfrm>
              <a:off x="1054" y="1714"/>
              <a:ext cx="4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>
                  <a:latin typeface="Times New Roman" pitchFamily="18" charset="0"/>
                </a:rPr>
                <a:t>(</a:t>
              </a:r>
              <a:r>
                <a:rPr lang="en-US" altLang="ru-RU" sz="1400" i="1">
                  <a:latin typeface="Times New Roman" pitchFamily="18" charset="0"/>
                </a:rPr>
                <a:t>n-</a:t>
              </a:r>
              <a:r>
                <a:rPr lang="en-US" altLang="ru-RU" sz="1400">
                  <a:latin typeface="Times New Roman" pitchFamily="18" charset="0"/>
                </a:rPr>
                <a:t>3)</a:t>
              </a:r>
              <a:r>
                <a:rPr lang="en-US" altLang="ru-RU" sz="1400" i="1">
                  <a:latin typeface="Times New Roman" pitchFamily="18" charset="0"/>
                </a:rPr>
                <a:t>T</a:t>
              </a: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0293" name="Text Box 23"/>
            <p:cNvSpPr txBox="1">
              <a:spLocks noChangeArrowheads="1"/>
            </p:cNvSpPr>
            <p:nvPr/>
          </p:nvSpPr>
          <p:spPr bwMode="auto">
            <a:xfrm>
              <a:off x="2491" y="1714"/>
              <a:ext cx="4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>
                  <a:latin typeface="Times New Roman" pitchFamily="18" charset="0"/>
                </a:rPr>
                <a:t>(</a:t>
              </a:r>
              <a:r>
                <a:rPr lang="en-US" altLang="ru-RU" sz="1400" i="1">
                  <a:latin typeface="Times New Roman" pitchFamily="18" charset="0"/>
                </a:rPr>
                <a:t>n</a:t>
              </a:r>
              <a:r>
                <a:rPr lang="en-US" altLang="ru-RU" sz="1400">
                  <a:latin typeface="Times New Roman" pitchFamily="18" charset="0"/>
                </a:rPr>
                <a:t>+1)</a:t>
              </a:r>
              <a:r>
                <a:rPr lang="en-US" altLang="ru-RU" sz="1400" i="1">
                  <a:latin typeface="Times New Roman" pitchFamily="18" charset="0"/>
                </a:rPr>
                <a:t>T</a:t>
              </a: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0294" name="Text Box 24"/>
            <p:cNvSpPr txBox="1">
              <a:spLocks noChangeArrowheads="1"/>
            </p:cNvSpPr>
            <p:nvPr/>
          </p:nvSpPr>
          <p:spPr bwMode="auto">
            <a:xfrm>
              <a:off x="2904" y="1699"/>
              <a:ext cx="5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>
                  <a:latin typeface="Times New Roman" pitchFamily="18" charset="0"/>
                </a:rPr>
                <a:t>(</a:t>
              </a:r>
              <a:r>
                <a:rPr lang="en-US" altLang="ru-RU" sz="1400" i="1">
                  <a:latin typeface="Times New Roman" pitchFamily="18" charset="0"/>
                </a:rPr>
                <a:t>n+</a:t>
              </a:r>
              <a:r>
                <a:rPr lang="en-US" altLang="ru-RU" sz="1400">
                  <a:latin typeface="Times New Roman" pitchFamily="18" charset="0"/>
                </a:rPr>
                <a:t>2)</a:t>
              </a:r>
              <a:r>
                <a:rPr lang="en-US" altLang="ru-RU" sz="1400" i="1">
                  <a:latin typeface="Times New Roman" pitchFamily="18" charset="0"/>
                </a:rPr>
                <a:t>T</a:t>
              </a: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0295" name="Text Box 25"/>
            <p:cNvSpPr txBox="1">
              <a:spLocks noChangeArrowheads="1"/>
            </p:cNvSpPr>
            <p:nvPr/>
          </p:nvSpPr>
          <p:spPr bwMode="auto">
            <a:xfrm>
              <a:off x="3317" y="1690"/>
              <a:ext cx="5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>
                  <a:latin typeface="Times New Roman" pitchFamily="18" charset="0"/>
                </a:rPr>
                <a:t>(</a:t>
              </a:r>
              <a:r>
                <a:rPr lang="en-US" altLang="ru-RU" sz="1400" i="1">
                  <a:latin typeface="Times New Roman" pitchFamily="18" charset="0"/>
                </a:rPr>
                <a:t>n+</a:t>
              </a:r>
              <a:r>
                <a:rPr lang="en-US" altLang="ru-RU" sz="1400">
                  <a:latin typeface="Times New Roman" pitchFamily="18" charset="0"/>
                </a:rPr>
                <a:t>3)</a:t>
              </a:r>
              <a:r>
                <a:rPr lang="en-US" altLang="ru-RU" sz="1400" i="1">
                  <a:latin typeface="Times New Roman" pitchFamily="18" charset="0"/>
                </a:rPr>
                <a:t>T</a:t>
              </a:r>
              <a:endParaRPr lang="ru-RU" altLang="ru-RU" sz="1400">
                <a:latin typeface="Times New Roman" pitchFamily="18" charset="0"/>
              </a:endParaRPr>
            </a:p>
          </p:txBody>
        </p:sp>
        <p:sp>
          <p:nvSpPr>
            <p:cNvPr id="10296" name="Text Box 26"/>
            <p:cNvSpPr txBox="1">
              <a:spLocks noChangeArrowheads="1"/>
            </p:cNvSpPr>
            <p:nvPr/>
          </p:nvSpPr>
          <p:spPr bwMode="auto">
            <a:xfrm>
              <a:off x="2283" y="169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400" i="1">
                  <a:latin typeface="Times New Roman" pitchFamily="18" charset="0"/>
                </a:rPr>
                <a:t>nT</a:t>
              </a:r>
              <a:endParaRPr lang="ru-RU" altLang="ru-RU" sz="1400" i="1">
                <a:latin typeface="Times New Roman" pitchFamily="18" charset="0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732463" y="493713"/>
            <a:ext cx="1860550" cy="812800"/>
            <a:chOff x="3611" y="311"/>
            <a:chExt cx="1171" cy="512"/>
          </a:xfrm>
        </p:grpSpPr>
        <p:sp>
          <p:nvSpPr>
            <p:cNvPr id="10287" name="Line 31"/>
            <p:cNvSpPr>
              <a:spLocks noChangeShapeType="1"/>
            </p:cNvSpPr>
            <p:nvPr/>
          </p:nvSpPr>
          <p:spPr bwMode="auto">
            <a:xfrm>
              <a:off x="3611" y="622"/>
              <a:ext cx="0" cy="201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Text Box 32"/>
            <p:cNvSpPr txBox="1">
              <a:spLocks noChangeArrowheads="1"/>
            </p:cNvSpPr>
            <p:nvPr/>
          </p:nvSpPr>
          <p:spPr bwMode="auto">
            <a:xfrm>
              <a:off x="3849" y="311"/>
              <a:ext cx="933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altLang="ru-RU">
                  <a:solidFill>
                    <a:srgbClr val="008000"/>
                  </a:solidFill>
                  <a:latin typeface="Times New Roman" pitchFamily="18" charset="0"/>
                </a:rPr>
                <a:t>Шаг квантования</a:t>
              </a:r>
            </a:p>
          </p:txBody>
        </p:sp>
        <p:sp>
          <p:nvSpPr>
            <p:cNvPr id="10289" name="Line 33"/>
            <p:cNvSpPr>
              <a:spLocks noChangeShapeType="1"/>
            </p:cNvSpPr>
            <p:nvPr/>
          </p:nvSpPr>
          <p:spPr bwMode="auto">
            <a:xfrm flipV="1">
              <a:off x="3675" y="466"/>
              <a:ext cx="211" cy="247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6" name="Text Box 40"/>
          <p:cNvSpPr txBox="1">
            <a:spLocks noChangeArrowheads="1"/>
          </p:cNvSpPr>
          <p:nvPr/>
        </p:nvSpPr>
        <p:spPr bwMode="auto">
          <a:xfrm>
            <a:off x="639763" y="0"/>
            <a:ext cx="750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Пример</a:t>
            </a:r>
            <a:r>
              <a:rPr lang="en-US" altLang="ru-RU" sz="2000">
                <a:latin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</a:rPr>
              <a:t>квантования с равномерной шкалой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458913" y="1000125"/>
            <a:ext cx="5289550" cy="1601788"/>
            <a:chOff x="919" y="630"/>
            <a:chExt cx="3332" cy="1009"/>
          </a:xfrm>
        </p:grpSpPr>
        <p:sp>
          <p:nvSpPr>
            <p:cNvPr id="10281" name="Line 42"/>
            <p:cNvSpPr>
              <a:spLocks noChangeShapeType="1"/>
            </p:cNvSpPr>
            <p:nvPr/>
          </p:nvSpPr>
          <p:spPr bwMode="auto">
            <a:xfrm>
              <a:off x="919" y="1639"/>
              <a:ext cx="3332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Line 43"/>
            <p:cNvSpPr>
              <a:spLocks noChangeShapeType="1"/>
            </p:cNvSpPr>
            <p:nvPr/>
          </p:nvSpPr>
          <p:spPr bwMode="auto">
            <a:xfrm>
              <a:off x="919" y="1435"/>
              <a:ext cx="3332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Line 44"/>
            <p:cNvSpPr>
              <a:spLocks noChangeShapeType="1"/>
            </p:cNvSpPr>
            <p:nvPr/>
          </p:nvSpPr>
          <p:spPr bwMode="auto">
            <a:xfrm>
              <a:off x="919" y="1231"/>
              <a:ext cx="3332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Line 45"/>
            <p:cNvSpPr>
              <a:spLocks noChangeShapeType="1"/>
            </p:cNvSpPr>
            <p:nvPr/>
          </p:nvSpPr>
          <p:spPr bwMode="auto">
            <a:xfrm>
              <a:off x="919" y="1027"/>
              <a:ext cx="3332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Line 46"/>
            <p:cNvSpPr>
              <a:spLocks noChangeShapeType="1"/>
            </p:cNvSpPr>
            <p:nvPr/>
          </p:nvSpPr>
          <p:spPr bwMode="auto">
            <a:xfrm>
              <a:off x="919" y="823"/>
              <a:ext cx="3332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Line 47"/>
            <p:cNvSpPr>
              <a:spLocks noChangeShapeType="1"/>
            </p:cNvSpPr>
            <p:nvPr/>
          </p:nvSpPr>
          <p:spPr bwMode="auto">
            <a:xfrm>
              <a:off x="919" y="630"/>
              <a:ext cx="3332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1935163" y="1320800"/>
            <a:ext cx="4298950" cy="1638300"/>
            <a:chOff x="1206" y="818"/>
            <a:chExt cx="2709" cy="1032"/>
          </a:xfrm>
        </p:grpSpPr>
        <p:sp>
          <p:nvSpPr>
            <p:cNvPr id="10272" name="Line 49"/>
            <p:cNvSpPr>
              <a:spLocks noChangeShapeType="1"/>
            </p:cNvSpPr>
            <p:nvPr/>
          </p:nvSpPr>
          <p:spPr bwMode="auto">
            <a:xfrm flipH="1">
              <a:off x="1535" y="1035"/>
              <a:ext cx="5" cy="815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Line 50"/>
            <p:cNvSpPr>
              <a:spLocks noChangeShapeType="1"/>
            </p:cNvSpPr>
            <p:nvPr/>
          </p:nvSpPr>
          <p:spPr bwMode="auto">
            <a:xfrm>
              <a:off x="2196" y="818"/>
              <a:ext cx="19" cy="1032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Line 51"/>
            <p:cNvSpPr>
              <a:spLocks noChangeShapeType="1"/>
            </p:cNvSpPr>
            <p:nvPr/>
          </p:nvSpPr>
          <p:spPr bwMode="auto">
            <a:xfrm>
              <a:off x="2546" y="1234"/>
              <a:ext cx="9" cy="616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Line 52"/>
            <p:cNvSpPr>
              <a:spLocks noChangeShapeType="1"/>
            </p:cNvSpPr>
            <p:nvPr/>
          </p:nvSpPr>
          <p:spPr bwMode="auto">
            <a:xfrm>
              <a:off x="2886" y="1633"/>
              <a:ext cx="9" cy="217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Line 53"/>
            <p:cNvSpPr>
              <a:spLocks noChangeShapeType="1"/>
            </p:cNvSpPr>
            <p:nvPr/>
          </p:nvSpPr>
          <p:spPr bwMode="auto">
            <a:xfrm>
              <a:off x="3226" y="1642"/>
              <a:ext cx="9" cy="208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Line 54"/>
            <p:cNvSpPr>
              <a:spLocks noChangeShapeType="1"/>
            </p:cNvSpPr>
            <p:nvPr/>
          </p:nvSpPr>
          <p:spPr bwMode="auto">
            <a:xfrm>
              <a:off x="3566" y="1428"/>
              <a:ext cx="9" cy="422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Line 55"/>
            <p:cNvSpPr>
              <a:spLocks noChangeShapeType="1"/>
            </p:cNvSpPr>
            <p:nvPr/>
          </p:nvSpPr>
          <p:spPr bwMode="auto">
            <a:xfrm>
              <a:off x="3915" y="1029"/>
              <a:ext cx="0" cy="821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Line 56"/>
            <p:cNvSpPr>
              <a:spLocks noChangeShapeType="1"/>
            </p:cNvSpPr>
            <p:nvPr/>
          </p:nvSpPr>
          <p:spPr bwMode="auto">
            <a:xfrm flipH="1" flipV="1">
              <a:off x="1206" y="1222"/>
              <a:ext cx="9" cy="605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Line 57"/>
            <p:cNvSpPr>
              <a:spLocks noChangeShapeType="1"/>
            </p:cNvSpPr>
            <p:nvPr/>
          </p:nvSpPr>
          <p:spPr bwMode="auto">
            <a:xfrm flipH="1" flipV="1">
              <a:off x="1884" y="823"/>
              <a:ext cx="9" cy="1004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1028700" y="4275138"/>
            <a:ext cx="6983413" cy="1406525"/>
            <a:chOff x="704" y="2597"/>
            <a:chExt cx="4399" cy="886"/>
          </a:xfrm>
        </p:grpSpPr>
        <p:sp>
          <p:nvSpPr>
            <p:cNvPr id="10268" name="Rectangle 59"/>
            <p:cNvSpPr>
              <a:spLocks noChangeArrowheads="1"/>
            </p:cNvSpPr>
            <p:nvPr/>
          </p:nvSpPr>
          <p:spPr bwMode="auto">
            <a:xfrm>
              <a:off x="759" y="2651"/>
              <a:ext cx="4206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269" name="Text Box 60"/>
            <p:cNvSpPr txBox="1">
              <a:spLocks noChangeArrowheads="1"/>
            </p:cNvSpPr>
            <p:nvPr/>
          </p:nvSpPr>
          <p:spPr bwMode="auto">
            <a:xfrm>
              <a:off x="868" y="2843"/>
              <a:ext cx="4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270" name="Rectangle 61"/>
            <p:cNvSpPr>
              <a:spLocks noChangeArrowheads="1"/>
            </p:cNvSpPr>
            <p:nvPr/>
          </p:nvSpPr>
          <p:spPr bwMode="auto">
            <a:xfrm>
              <a:off x="704" y="2597"/>
              <a:ext cx="4325" cy="886"/>
            </a:xfrm>
            <a:prstGeom prst="rect">
              <a:avLst/>
            </a:prstGeom>
            <a:solidFill>
              <a:srgbClr val="ECEC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271" name="Text Box 62"/>
            <p:cNvSpPr txBox="1">
              <a:spLocks noChangeArrowheads="1"/>
            </p:cNvSpPr>
            <p:nvPr/>
          </p:nvSpPr>
          <p:spPr bwMode="auto">
            <a:xfrm>
              <a:off x="741" y="2615"/>
              <a:ext cx="4333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>
                  <a:latin typeface="Times New Roman" pitchFamily="18" charset="0"/>
                </a:rPr>
                <a:t>Восстановление исходной функции </a:t>
              </a:r>
              <a:r>
                <a:rPr lang="en-US" altLang="ru-RU" sz="2800" b="1" i="1">
                  <a:latin typeface="Times New Roman" pitchFamily="18" charset="0"/>
                </a:rPr>
                <a:t>u</a:t>
              </a:r>
              <a:r>
                <a:rPr lang="en-US" altLang="ru-RU" sz="2800" b="1">
                  <a:latin typeface="Times New Roman" pitchFamily="18" charset="0"/>
                </a:rPr>
                <a:t>(</a:t>
              </a:r>
              <a:r>
                <a:rPr lang="en-US" altLang="ru-RU" sz="2800" b="1" i="1">
                  <a:latin typeface="Times New Roman" pitchFamily="18" charset="0"/>
                </a:rPr>
                <a:t>t</a:t>
              </a:r>
              <a:r>
                <a:rPr lang="en-US" altLang="ru-RU" sz="2800" b="1">
                  <a:latin typeface="Times New Roman" pitchFamily="18" charset="0"/>
                </a:rPr>
                <a:t>) </a:t>
              </a:r>
              <a:r>
                <a:rPr lang="ru-RU" altLang="ru-RU" sz="2400">
                  <a:latin typeface="Times New Roman" pitchFamily="18" charset="0"/>
                </a:rPr>
                <a:t>по ее квантованным отсчетам теоремой Котельникова не предусматривается</a:t>
              </a:r>
            </a:p>
          </p:txBody>
        </p:sp>
      </p:grpSp>
      <p:grpSp>
        <p:nvGrpSpPr>
          <p:cNvPr id="17476" name="Group 68"/>
          <p:cNvGrpSpPr>
            <a:grpSpLocks/>
          </p:cNvGrpSpPr>
          <p:nvPr/>
        </p:nvGrpSpPr>
        <p:grpSpPr bwMode="auto">
          <a:xfrm>
            <a:off x="6073775" y="1262063"/>
            <a:ext cx="2392363" cy="563562"/>
            <a:chOff x="3826" y="795"/>
            <a:chExt cx="1507" cy="355"/>
          </a:xfrm>
        </p:grpSpPr>
        <p:sp>
          <p:nvSpPr>
            <p:cNvPr id="10262" name="Line 35"/>
            <p:cNvSpPr>
              <a:spLocks noChangeShapeType="1"/>
            </p:cNvSpPr>
            <p:nvPr/>
          </p:nvSpPr>
          <p:spPr bwMode="auto">
            <a:xfrm>
              <a:off x="3911" y="938"/>
              <a:ext cx="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Line 36"/>
            <p:cNvSpPr>
              <a:spLocks noChangeShapeType="1"/>
            </p:cNvSpPr>
            <p:nvPr/>
          </p:nvSpPr>
          <p:spPr bwMode="auto">
            <a:xfrm>
              <a:off x="3907" y="1025"/>
              <a:ext cx="5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Line 37"/>
            <p:cNvSpPr>
              <a:spLocks noChangeShapeType="1"/>
            </p:cNvSpPr>
            <p:nvPr/>
          </p:nvSpPr>
          <p:spPr bwMode="auto">
            <a:xfrm>
              <a:off x="4395" y="817"/>
              <a:ext cx="1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Line 38"/>
            <p:cNvSpPr>
              <a:spLocks noChangeShapeType="1"/>
            </p:cNvSpPr>
            <p:nvPr/>
          </p:nvSpPr>
          <p:spPr bwMode="auto">
            <a:xfrm flipH="1">
              <a:off x="4396" y="1024"/>
              <a:ext cx="3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Text Box 39"/>
            <p:cNvSpPr txBox="1">
              <a:spLocks noChangeArrowheads="1"/>
            </p:cNvSpPr>
            <p:nvPr/>
          </p:nvSpPr>
          <p:spPr bwMode="auto">
            <a:xfrm>
              <a:off x="4431" y="795"/>
              <a:ext cx="90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altLang="ru-RU">
                  <a:solidFill>
                    <a:srgbClr val="008000"/>
                  </a:solidFill>
                  <a:latin typeface="Times New Roman" pitchFamily="18" charset="0"/>
                </a:rPr>
                <a:t>Ошибка квантования</a:t>
              </a:r>
            </a:p>
          </p:txBody>
        </p:sp>
        <p:sp>
          <p:nvSpPr>
            <p:cNvPr id="10267" name="Oval 66"/>
            <p:cNvSpPr>
              <a:spLocks noChangeArrowheads="1"/>
            </p:cNvSpPr>
            <p:nvPr/>
          </p:nvSpPr>
          <p:spPr bwMode="auto">
            <a:xfrm>
              <a:off x="3826" y="899"/>
              <a:ext cx="164" cy="1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51" name="Group 3"/>
          <p:cNvGrpSpPr>
            <a:grpSpLocks/>
          </p:cNvGrpSpPr>
          <p:nvPr/>
        </p:nvGrpSpPr>
        <p:grpSpPr bwMode="auto">
          <a:xfrm>
            <a:off x="995363" y="441325"/>
            <a:ext cx="6654800" cy="2730500"/>
            <a:chOff x="627" y="278"/>
            <a:chExt cx="4191" cy="1720"/>
          </a:xfrm>
        </p:grpSpPr>
        <p:sp>
          <p:nvSpPr>
            <p:cNvPr id="10257" name="Freeform 4"/>
            <p:cNvSpPr>
              <a:spLocks/>
            </p:cNvSpPr>
            <p:nvPr/>
          </p:nvSpPr>
          <p:spPr bwMode="auto">
            <a:xfrm>
              <a:off x="987" y="551"/>
              <a:ext cx="3128" cy="1224"/>
            </a:xfrm>
            <a:custGeom>
              <a:avLst/>
              <a:gdLst>
                <a:gd name="T0" fmla="*/ 0 w 7820"/>
                <a:gd name="T1" fmla="*/ 31 h 3060"/>
                <a:gd name="T2" fmla="*/ 5 w 7820"/>
                <a:gd name="T3" fmla="*/ 18 h 3060"/>
                <a:gd name="T4" fmla="*/ 19 w 7820"/>
                <a:gd name="T5" fmla="*/ 9 h 3060"/>
                <a:gd name="T6" fmla="*/ 35 w 7820"/>
                <a:gd name="T7" fmla="*/ 9 h 3060"/>
                <a:gd name="T8" fmla="*/ 47 w 7820"/>
                <a:gd name="T9" fmla="*/ 24 h 3060"/>
                <a:gd name="T10" fmla="*/ 64 w 7820"/>
                <a:gd name="T11" fmla="*/ 26 h 3060"/>
                <a:gd name="T12" fmla="*/ 80 w 7820"/>
                <a:gd name="T13" fmla="*/ 0 h 30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20"/>
                <a:gd name="T22" fmla="*/ 0 h 3060"/>
                <a:gd name="T23" fmla="*/ 7820 w 7820"/>
                <a:gd name="T24" fmla="*/ 3060 h 30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20" h="3060">
                  <a:moveTo>
                    <a:pt x="0" y="3060"/>
                  </a:moveTo>
                  <a:cubicBezTo>
                    <a:pt x="99" y="2564"/>
                    <a:pt x="198" y="2068"/>
                    <a:pt x="510" y="1700"/>
                  </a:cubicBezTo>
                  <a:cubicBezTo>
                    <a:pt x="822" y="1332"/>
                    <a:pt x="1388" y="992"/>
                    <a:pt x="1870" y="850"/>
                  </a:cubicBezTo>
                  <a:cubicBezTo>
                    <a:pt x="2352" y="708"/>
                    <a:pt x="2947" y="595"/>
                    <a:pt x="3400" y="850"/>
                  </a:cubicBezTo>
                  <a:cubicBezTo>
                    <a:pt x="3853" y="1105"/>
                    <a:pt x="4108" y="2097"/>
                    <a:pt x="4590" y="2380"/>
                  </a:cubicBezTo>
                  <a:cubicBezTo>
                    <a:pt x="5072" y="2663"/>
                    <a:pt x="5752" y="2947"/>
                    <a:pt x="6290" y="2550"/>
                  </a:cubicBezTo>
                  <a:cubicBezTo>
                    <a:pt x="6828" y="2153"/>
                    <a:pt x="7565" y="425"/>
                    <a:pt x="782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Line 5"/>
            <p:cNvSpPr>
              <a:spLocks noChangeShapeType="1"/>
            </p:cNvSpPr>
            <p:nvPr/>
          </p:nvSpPr>
          <p:spPr bwMode="auto">
            <a:xfrm flipV="1">
              <a:off x="919" y="551"/>
              <a:ext cx="0" cy="12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Line 6"/>
            <p:cNvSpPr>
              <a:spLocks noChangeShapeType="1"/>
            </p:cNvSpPr>
            <p:nvPr/>
          </p:nvSpPr>
          <p:spPr bwMode="auto">
            <a:xfrm>
              <a:off x="919" y="1843"/>
              <a:ext cx="36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Text Box 7"/>
            <p:cNvSpPr txBox="1">
              <a:spLocks noChangeArrowheads="1"/>
            </p:cNvSpPr>
            <p:nvPr/>
          </p:nvSpPr>
          <p:spPr bwMode="auto">
            <a:xfrm>
              <a:off x="627" y="278"/>
              <a:ext cx="689" cy="22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ru-RU" b="1" i="1">
                  <a:latin typeface="Times New Roman" pitchFamily="18" charset="0"/>
                </a:rPr>
                <a:t>u</a:t>
              </a:r>
              <a:r>
                <a:rPr lang="ru-RU" altLang="ru-RU" b="1" baseline="-25000">
                  <a:latin typeface="Times New Roman" pitchFamily="18" charset="0"/>
                </a:rPr>
                <a:t>кв</a:t>
              </a:r>
              <a:r>
                <a:rPr lang="en-US" altLang="ru-RU" b="1">
                  <a:latin typeface="Times New Roman" pitchFamily="18" charset="0"/>
                </a:rPr>
                <a:t>(</a:t>
              </a:r>
              <a:r>
                <a:rPr lang="en-US" altLang="ru-RU" b="1" i="1">
                  <a:latin typeface="Times New Roman" pitchFamily="18" charset="0"/>
                </a:rPr>
                <a:t>nT</a:t>
              </a:r>
              <a:r>
                <a:rPr lang="en-US" altLang="ru-RU" b="1">
                  <a:latin typeface="Times New Roman" pitchFamily="18" charset="0"/>
                </a:rPr>
                <a:t>)</a:t>
              </a:r>
              <a:endParaRPr lang="ru-RU" altLang="ru-RU">
                <a:latin typeface="Times New Roman" pitchFamily="18" charset="0"/>
              </a:endParaRPr>
            </a:p>
          </p:txBody>
        </p:sp>
        <p:sp>
          <p:nvSpPr>
            <p:cNvPr id="10261" name="Text Box 8"/>
            <p:cNvSpPr txBox="1">
              <a:spLocks noChangeArrowheads="1"/>
            </p:cNvSpPr>
            <p:nvPr/>
          </p:nvSpPr>
          <p:spPr bwMode="auto">
            <a:xfrm>
              <a:off x="4581" y="1710"/>
              <a:ext cx="23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i="1">
                  <a:latin typeface="Times New Roman" pitchFamily="18" charset="0"/>
                </a:rPr>
                <a:t>t</a:t>
              </a:r>
              <a:endParaRPr lang="ru-RU" altLang="ru-RU" sz="2400" i="1">
                <a:latin typeface="Times New Roman" pitchFamily="18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450975" y="2222500"/>
            <a:ext cx="6918325" cy="549275"/>
            <a:chOff x="923" y="1382"/>
            <a:chExt cx="4358" cy="346"/>
          </a:xfrm>
        </p:grpSpPr>
        <p:sp>
          <p:nvSpPr>
            <p:cNvPr id="10255" name="Line 28"/>
            <p:cNvSpPr>
              <a:spLocks noChangeShapeType="1"/>
            </p:cNvSpPr>
            <p:nvPr/>
          </p:nvSpPr>
          <p:spPr bwMode="auto">
            <a:xfrm>
              <a:off x="923" y="1536"/>
              <a:ext cx="35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Text Box 29"/>
            <p:cNvSpPr txBox="1">
              <a:spLocks noChangeArrowheads="1"/>
            </p:cNvSpPr>
            <p:nvPr/>
          </p:nvSpPr>
          <p:spPr bwMode="auto">
            <a:xfrm>
              <a:off x="4368" y="1382"/>
              <a:ext cx="91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70000"/>
                </a:lnSpc>
              </a:pPr>
              <a:r>
                <a:rPr lang="ru-RU" altLang="ru-RU">
                  <a:latin typeface="Times New Roman" pitchFamily="18" charset="0"/>
                </a:rPr>
                <a:t>Порог квантования</a:t>
              </a:r>
            </a:p>
          </p:txBody>
        </p:sp>
      </p:grpSp>
      <p:sp>
        <p:nvSpPr>
          <p:cNvPr id="10253" name="Rectangle 72"/>
          <p:cNvSpPr>
            <a:spLocks noChangeArrowheads="1"/>
          </p:cNvSpPr>
          <p:nvPr/>
        </p:nvSpPr>
        <p:spPr bwMode="auto">
          <a:xfrm>
            <a:off x="5638800" y="2270125"/>
            <a:ext cx="76200" cy="88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Rectangle 73"/>
          <p:cNvSpPr>
            <a:spLocks noChangeArrowheads="1"/>
          </p:cNvSpPr>
          <p:nvPr/>
        </p:nvSpPr>
        <p:spPr bwMode="auto">
          <a:xfrm>
            <a:off x="2978150" y="1317625"/>
            <a:ext cx="73025" cy="476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</TotalTime>
  <Words>2050</Words>
  <Application>Microsoft Office PowerPoint</Application>
  <PresentationFormat>Экран (4:3)</PresentationFormat>
  <Paragraphs>527</Paragraphs>
  <Slides>74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74</vt:i4>
      </vt:variant>
    </vt:vector>
  </HeadingPairs>
  <TitlesOfParts>
    <vt:vector size="81" baseType="lpstr">
      <vt:lpstr>Arial</vt:lpstr>
      <vt:lpstr>Calibri</vt:lpstr>
      <vt:lpstr>Times New Roman</vt:lpstr>
      <vt:lpstr>Оформление по умолчанию</vt:lpstr>
      <vt:lpstr>Microsoft Equation 3.0</vt:lpstr>
      <vt:lpstr>Adobe Photoshop Image</vt:lpstr>
      <vt:lpstr>Формула</vt:lpstr>
      <vt:lpstr>Слайд 1</vt:lpstr>
      <vt:lpstr>Слайд 2</vt:lpstr>
      <vt:lpstr>Слайд 3</vt:lpstr>
      <vt:lpstr>Импульсно-кодовая модуляция</vt:lpstr>
      <vt:lpstr>Слайд 5</vt:lpstr>
      <vt:lpstr>Теорема Котельникова - Найквиста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Vladimir aka punsh</cp:lastModifiedBy>
  <cp:revision>71</cp:revision>
  <dcterms:created xsi:type="dcterms:W3CDTF">2011-11-20T07:03:03Z</dcterms:created>
  <dcterms:modified xsi:type="dcterms:W3CDTF">2020-10-04T20:14:17Z</dcterms:modified>
</cp:coreProperties>
</file>