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68" r:id="rId4"/>
    <p:sldId id="269" r:id="rId5"/>
    <p:sldId id="270" r:id="rId6"/>
    <p:sldId id="271" r:id="rId7"/>
    <p:sldId id="272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73" r:id="rId19"/>
    <p:sldId id="274" r:id="rId20"/>
    <p:sldId id="275" r:id="rId21"/>
    <p:sldId id="276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834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40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01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549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34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41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76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73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223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21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26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BE4E4-1867-4BA7-9CF0-76A1DDCE82C4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05CFA-9EE8-45B6-A03E-29AEA69E8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56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hbr.org/2020/09/adapt-your-business-to-the-new-realit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Проблемы и перспективы научного мышления и проведения научных исследований в ИТ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024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3. Интеллектуальное цифровое рабочее пространство</a:t>
            </a:r>
            <a:endParaRPr lang="ru-RU" dirty="0" smtClean="0"/>
          </a:p>
          <a:p>
            <a:r>
              <a:rPr lang="ru-RU" dirty="0" smtClean="0"/>
              <a:t>По данным IDC, к 2023 году 75% компаний из списка </a:t>
            </a:r>
            <a:r>
              <a:rPr lang="ru-RU" dirty="0" err="1" smtClean="0"/>
              <a:t>Global</a:t>
            </a:r>
            <a:r>
              <a:rPr lang="ru-RU" dirty="0" smtClean="0"/>
              <a:t> 2000 сосредоточат свое внимание на интеллектуальном рабочем пространстве, которое позволит сотрудникам более эффективно работать как над своими, так и над совместными проектами.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5148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4. ИТ-наследие пандемии</a:t>
            </a:r>
            <a:endParaRPr lang="ru-RU" dirty="0"/>
          </a:p>
          <a:p>
            <a:r>
              <a:rPr lang="ru-RU" dirty="0"/>
              <a:t>По анализу IDC, технический долг, возникший из-за принудительной миграции в облачные пространства, будет давать о себе знать до 2023 года. ИТ-директора продолжат искать возможности для создания устойчивых цифровых инфраструктур.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304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5. Отказоустойчивость - центральный элемент</a:t>
            </a:r>
            <a:endParaRPr lang="ru-RU" dirty="0" smtClean="0"/>
          </a:p>
          <a:p>
            <a:r>
              <a:rPr lang="ru-RU" dirty="0" smtClean="0"/>
              <a:t>Организации должны искать новые подходы к сохранению конкурентного преимущества в </a:t>
            </a:r>
            <a:r>
              <a:rPr lang="ru-RU" dirty="0" err="1" smtClean="0"/>
              <a:t>нестабтильной</a:t>
            </a:r>
            <a:r>
              <a:rPr lang="ru-RU" dirty="0" smtClean="0"/>
              <a:t> отрасти. IDC прогнозирует, что «в 2022 году предприятия, ориентированные на цифровую отказоустойчивость, будут адаптироваться к сбоям на 50% быстрее, чем предприятия, сосредоточенные на восстановлении существующих уровней устойчивости бизнеса/ИТ».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1383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6. Переход к автономным ИТ-операциям</a:t>
            </a:r>
            <a:endParaRPr lang="ru-RU" dirty="0" smtClean="0"/>
          </a:p>
          <a:p>
            <a:r>
              <a:rPr lang="ru-RU" dirty="0" smtClean="0"/>
              <a:t>К 2023 году все инициативы в области ИТ и автоматизации будут использовать облачную экосистему в качестве базовой структуры, которая расширяет возможности управления ресурсами и аналитики в реальном времени. Для этого организации должны интегрировать аналитику на основе ИИ и машинного обучения, внедрять автоматизацию и автономную инфраструктуру.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4668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7. Оппортунистическое расширение ИИ-возможностей</a:t>
            </a:r>
            <a:endParaRPr lang="ru-RU" dirty="0" smtClean="0"/>
          </a:p>
          <a:p>
            <a:r>
              <a:rPr lang="ru-RU" dirty="0" smtClean="0"/>
              <a:t>По данным IDC, «к 2023 году 25% компаний из списка </a:t>
            </a:r>
            <a:r>
              <a:rPr lang="ru-RU" dirty="0" err="1" smtClean="0"/>
              <a:t>Global</a:t>
            </a:r>
            <a:r>
              <a:rPr lang="ru-RU" dirty="0" smtClean="0"/>
              <a:t> 2000 приобретут хотя бы один </a:t>
            </a:r>
            <a:r>
              <a:rPr lang="ru-RU" dirty="0" err="1" smtClean="0"/>
              <a:t>стартап</a:t>
            </a:r>
            <a:r>
              <a:rPr lang="ru-RU" dirty="0" smtClean="0"/>
              <a:t> по разработке ИИ». При этом организации, которые разрабатывают собственные решения на основе ИИ и сервисы данных, перейдут на модели подписки.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566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8. Переоценка </a:t>
            </a:r>
            <a:r>
              <a:rPr lang="ru-RU" b="1" dirty="0"/>
              <a:t>отношений и услуг</a:t>
            </a:r>
            <a:endParaRPr lang="ru-RU" dirty="0"/>
          </a:p>
          <a:p>
            <a:r>
              <a:rPr lang="ru-RU" dirty="0"/>
              <a:t>ИТ-среда претерпевает невероятные изменения, поэтому, по данным IDC, 80% организаций будут переоценивать свои продукты, услуги и взаимоотношения с поставщиками, чтобы внедрить оптимальные цифровые стратегии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9411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9. </a:t>
            </a:r>
            <a:r>
              <a:rPr lang="ru-RU" b="1" dirty="0" err="1" smtClean="0"/>
              <a:t>Экоустойчивость</a:t>
            </a:r>
            <a:endParaRPr lang="ru-RU" dirty="0" smtClean="0"/>
          </a:p>
          <a:p>
            <a:r>
              <a:rPr lang="ru-RU" dirty="0" smtClean="0"/>
              <a:t>ИТ-отделы стали отвечать за внедрение </a:t>
            </a:r>
            <a:r>
              <a:rPr lang="ru-RU" dirty="0" err="1" smtClean="0"/>
              <a:t>экоустойчивых</a:t>
            </a:r>
            <a:r>
              <a:rPr lang="ru-RU" dirty="0" smtClean="0"/>
              <a:t> методов ведения бизнеса. По данным IDC, «к 2025 году 90% компаний из списка </a:t>
            </a:r>
            <a:r>
              <a:rPr lang="ru-RU" dirty="0" err="1" smtClean="0"/>
              <a:t>Global</a:t>
            </a:r>
            <a:r>
              <a:rPr lang="ru-RU" dirty="0" smtClean="0"/>
              <a:t> 2000 будут требовать повторного использования материалов в цепочках поставок ИТ-оборудования, а также обеспечения нулевого углеродного следа и снижения энергопотребления».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895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10. Люди по-прежнему имеют первостепенное значение</a:t>
            </a:r>
            <a:endParaRPr lang="ru-RU" dirty="0" smtClean="0"/>
          </a:p>
          <a:p>
            <a:r>
              <a:rPr lang="ru-RU" dirty="0" smtClean="0"/>
              <a:t>Автоматизация бизнеса и создание производительной рабочей силы не может быть успешным без необходимых инвестиций в развитие ИТ-команд или групп DevOps. Организации будут активно искать таланты, используя </a:t>
            </a:r>
            <a:r>
              <a:rPr lang="ru-RU" dirty="0" err="1" smtClean="0"/>
              <a:t>краудсорсинг</a:t>
            </a:r>
            <a:r>
              <a:rPr lang="ru-RU" dirty="0" smtClean="0"/>
              <a:t> и повышение квалификации/переподготовку сотрудников.</a:t>
            </a:r>
          </a:p>
        </p:txBody>
      </p:sp>
    </p:spTree>
    <p:extLst>
      <p:ext uri="{BB962C8B-B14F-4D97-AF65-F5344CB8AC3E}">
        <p14:creationId xmlns:p14="http://schemas.microsoft.com/office/powerpoint/2010/main" val="2617729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Как мне провести цифровую </a:t>
            </a:r>
            <a:r>
              <a:rPr lang="ru-RU" b="1" dirty="0" smtClean="0"/>
              <a:t>трансформацию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t"/>
            <a:r>
              <a:rPr lang="ru-RU" b="1" dirty="0" smtClean="0"/>
              <a:t>1. Сформируйте </a:t>
            </a:r>
            <a:r>
              <a:rPr lang="ru-RU" b="1" dirty="0"/>
              <a:t>команду трансформации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dirty="0"/>
              <a:t>Обычно в неё обязательно входят руководитель компании, HR-директор и главный по технологиям — будь то руководитель IT-департамента или технический директор, а также другие представители топ-менеджмента. Вместе вам предстоит провести серьёзную подготовительную работу, без которой любые инициативы в </a:t>
            </a:r>
            <a:r>
              <a:rPr lang="ru-RU" dirty="0" err="1"/>
              <a:t>change</a:t>
            </a:r>
            <a:r>
              <a:rPr lang="ru-RU" dirty="0"/>
              <a:t>-менеджменте не имеют смысла.</a:t>
            </a:r>
          </a:p>
          <a:p>
            <a:pPr fontAlgn="t"/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6247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t"/>
            <a:r>
              <a:rPr lang="ru-RU" b="1" dirty="0" smtClean="0"/>
              <a:t>2. Утвердите стратегию развития бизнеса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Как мы уже упоминали раньше, основная цель любой трансформации — повысить эффективность работы организации. Но каждый меряет её по-разному, поэтому топ-команде нужно прийти к единому мнению по поводу дальнейшего развития бизнеса.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Сформулируйте с нуля или скорректируйте миссию, видение, стратегию и ценности компании, а также опишите новую культуру взаимодействия сотрудников друг с другом и с клиентами с учётом как рыночного, так и внутреннего контекста. Обязательно привлекайте к этой работе окружающих, например, с помощью пульс-опросов и оценки методом 360. В итоге у вас должно сложиться общее представление о том, к какой цели вы стремитесь, как её добиваетесь и какие границы при этом не пересекаете, так как это противоречит духу компании.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29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Цифровая трансформация	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Краеугольный камень развития исследований в ИТ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1560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t"/>
            <a:r>
              <a:rPr lang="ru-RU" b="1" dirty="0" smtClean="0"/>
              <a:t>3. Обновите </a:t>
            </a:r>
            <a:r>
              <a:rPr lang="ru-RU" b="1" dirty="0"/>
              <a:t>модель компетенций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dirty="0"/>
              <a:t>Теперь вы знаете, какой в идеале должна быть ваша компания. Следующий шаг — описать, какими в таком случае должны быть ваши сотрудники. Какие знания и навыки им понадобятся, чтобы эффективно работать с новыми технологиями и вовремя улавливать желания цифровых потребителей? Разделяют ли они ценности открытости новому, прозрачности бизнеса и кросс-функционального сотрудничества? И готовы ли в принципе к переменам?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Определите, какие компетенции понадобятся вашим сотрудникам, чтобы у вашей компании появились критически важные для её развития возможности и корпоративные ценности, соответствующие духу цифровой трансформации.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41071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4. Выявите </a:t>
            </a:r>
            <a:r>
              <a:rPr lang="ru-RU" b="1" dirty="0"/>
              <a:t>и устраните </a:t>
            </a:r>
            <a:r>
              <a:rPr lang="ru-RU" b="1" dirty="0" smtClean="0"/>
              <a:t>разрывы</a:t>
            </a:r>
          </a:p>
          <a:p>
            <a:r>
              <a:rPr lang="ru-RU" dirty="0"/>
              <a:t>Следующий этап — непосредственно трансформация бизнеса. Чтобы осуществить переход из нынешнего состояния в желаемое, нужно выявить и устранить разрывы в организационных возможностях предприятия и компетенциях ваших сотрудников.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/>
              <a:t>Учитывая, что речь идёт про цифровую трансформацию, ключевыми становятся именно </a:t>
            </a:r>
            <a:r>
              <a:rPr lang="ru-RU" b="1" dirty="0" err="1"/>
              <a:t>digital</a:t>
            </a:r>
            <a:r>
              <a:rPr lang="ru-RU" b="1" dirty="0"/>
              <a:t>-навыки. </a:t>
            </a:r>
            <a:r>
              <a:rPr lang="ru-RU" dirty="0"/>
              <a:t>Базовая цифровая грамотность включает в себя основы </a:t>
            </a:r>
            <a:r>
              <a:rPr lang="ru-RU" dirty="0" err="1"/>
              <a:t>кибербезопасности</a:t>
            </a:r>
            <a:r>
              <a:rPr lang="ru-RU" dirty="0"/>
              <a:t> и защиты данных, навыки работы с информацией, статистикой и аналитикой, а также умение пользоваться современными </a:t>
            </a:r>
            <a:r>
              <a:rPr lang="ru-RU" dirty="0" err="1"/>
              <a:t>таск-трекерами</a:t>
            </a:r>
            <a:r>
              <a:rPr lang="ru-RU" dirty="0"/>
              <a:t>, мессенджерами и решениями, которые автоматизируют рутинные задачи.</a:t>
            </a:r>
          </a:p>
        </p:txBody>
      </p:sp>
    </p:spTree>
    <p:extLst>
      <p:ext uri="{BB962C8B-B14F-4D97-AF65-F5344CB8AC3E}">
        <p14:creationId xmlns:p14="http://schemas.microsoft.com/office/powerpoint/2010/main" val="1648358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«Цифровое слабоумие»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Реалии сегодняшнего дня таковы, что нам нет необходимости запоминать многие вещи. Например, номера телефонов, даты рождения и именин, расписание деловых и личных встреч и т.д. По мнению некоторых, это может привести к ослаблению памяти, как это бывает в старшем возрасте. Тогда под «цифровым слабоумием» имеют в виду нечто похожее на болезнь (деменция). Другим проявлением болезни считают ослабление способности рассуждать. Так, современная молодежь обращается к Интернету за готовыми ответами, вместо того, чтобы потрудиться над решением той или иной задачи или поразмышлять над поставленным вопросом преподавателя. В результате они, например, встают в тупик, если видоизменить условие задачи или вопроса. Могут не заметить, что отвечают на совершенно другой вопрос. Существует другая точка зрения: «цифровое слабоумие» совсем не всегда связано с потерей памяти или забывчивостью. По существу оно означает ослабление влияния рационального на развитие личности у молодого поколения, ослабление влияния рациональности на процесс познания, на процесс создания культурных ценностей, означает иной качественный вектор развития человечества. Это реальность будущего, и к ней надо готовиться. Так, интенсивность, с которой развивается цифровой мир, уже сейчас заставляет молодое поколение осознанно или неосознанно отказываться от ряда когнитивных навыков, без которых немыслимо было получать высшее образование еще десять лет назад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1604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Groupthink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Одной из новых технологий поиска решения задач является коллективное (в группе) решение задач (</a:t>
            </a:r>
            <a:r>
              <a:rPr lang="ru-RU" dirty="0" err="1" smtClean="0"/>
              <a:t>Groupthink</a:t>
            </a:r>
            <a:r>
              <a:rPr lang="ru-RU" dirty="0" smtClean="0"/>
              <a:t>), а также </a:t>
            </a:r>
            <a:r>
              <a:rPr lang="ru-RU" dirty="0" err="1" smtClean="0"/>
              <a:t>брейнсторминг</a:t>
            </a:r>
            <a:r>
              <a:rPr lang="ru-RU" dirty="0" smtClean="0"/>
              <a:t>, мозговой штурм. Эта технология получила широкое распространение в области социальной психологии, теории управления, теории принятия решений и других. решений и других. В случае </a:t>
            </a:r>
            <a:r>
              <a:rPr lang="ru-RU" dirty="0" err="1" smtClean="0"/>
              <a:t>Groupthink</a:t>
            </a:r>
            <a:r>
              <a:rPr lang="ru-RU" dirty="0" smtClean="0"/>
              <a:t> это временный союз людей для наиболее эффективного достижения результата. Но он имеет свою специфику: в ряде случаев не дает ожидаемой эффективности. Если группа создана в реальности, внимание человека переключается с решения задачи на окружающих людей.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00613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Факторы, ограничивающие развитие информационных технологий в России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обострившийся </a:t>
            </a:r>
            <a:r>
              <a:rPr lang="ru-RU" dirty="0"/>
              <a:t>в последние годы дефицит кадров;</a:t>
            </a:r>
          </a:p>
          <a:p>
            <a:r>
              <a:rPr lang="ru-RU" dirty="0" smtClean="0"/>
              <a:t>недостаточный </a:t>
            </a:r>
            <a:r>
              <a:rPr lang="ru-RU" dirty="0"/>
              <a:t>уровень подготовки специалистов;</a:t>
            </a:r>
          </a:p>
          <a:p>
            <a:r>
              <a:rPr lang="ru-RU" b="1" dirty="0" smtClean="0"/>
              <a:t>недостаточное </a:t>
            </a:r>
            <a:r>
              <a:rPr lang="ru-RU" b="1" dirty="0"/>
              <a:t>количество ведущихся в стране исследований мирового уровня в области информационных технологий;</a:t>
            </a:r>
          </a:p>
          <a:p>
            <a:r>
              <a:rPr lang="ru-RU" b="1" dirty="0" smtClean="0"/>
              <a:t>историческое </a:t>
            </a:r>
            <a:r>
              <a:rPr lang="ru-RU" b="1" dirty="0"/>
              <a:t>отставание по отдельным направлениям;</a:t>
            </a:r>
          </a:p>
          <a:p>
            <a:r>
              <a:rPr lang="ru-RU" dirty="0" smtClean="0"/>
              <a:t>несовершенство </a:t>
            </a:r>
            <a:r>
              <a:rPr lang="ru-RU" dirty="0"/>
              <a:t>институциональных условий ведения бизнеса по ряду направлений;</a:t>
            </a:r>
          </a:p>
          <a:p>
            <a:r>
              <a:rPr lang="ru-RU" dirty="0" smtClean="0"/>
              <a:t>недостаточный </a:t>
            </a:r>
            <a:r>
              <a:rPr lang="ru-RU" dirty="0"/>
              <a:t>спрос на информационные технологии со стороны государства;</a:t>
            </a:r>
          </a:p>
          <a:p>
            <a:r>
              <a:rPr lang="ru-RU" b="1" dirty="0" smtClean="0"/>
              <a:t>недостаточный </a:t>
            </a:r>
            <a:r>
              <a:rPr lang="ru-RU" b="1" dirty="0"/>
              <a:t>уровень координации действий органов государственной власти и институтов развития по вопросам развития информационных технологий;</a:t>
            </a:r>
          </a:p>
          <a:p>
            <a:r>
              <a:rPr lang="ru-RU" dirty="0" smtClean="0"/>
              <a:t>слабое </a:t>
            </a:r>
            <a:r>
              <a:rPr lang="ru-RU" dirty="0"/>
              <a:t>использование возможностей государственно-частного партнерства в области обучения и исследований.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210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Цифровая трансформация	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Цифровая трансформация</a:t>
            </a:r>
            <a:r>
              <a:rPr lang="ru-RU" dirty="0"/>
              <a:t> </a:t>
            </a:r>
            <a:r>
              <a:rPr lang="ru-RU" dirty="0" smtClean="0"/>
              <a:t>(</a:t>
            </a:r>
            <a:r>
              <a:rPr lang="ru-RU" i="1" dirty="0" err="1" smtClean="0"/>
              <a:t>digital</a:t>
            </a:r>
            <a:r>
              <a:rPr lang="ru-RU" i="1" dirty="0" smtClean="0"/>
              <a:t> </a:t>
            </a:r>
            <a:r>
              <a:rPr lang="ru-RU" i="1" dirty="0" err="1"/>
              <a:t>transformation</a:t>
            </a:r>
            <a:r>
              <a:rPr lang="ru-RU" i="1" dirty="0"/>
              <a:t>, DT</a:t>
            </a:r>
            <a:r>
              <a:rPr lang="ru-RU" dirty="0"/>
              <a:t> или </a:t>
            </a:r>
            <a:r>
              <a:rPr lang="ru-RU" i="1" dirty="0"/>
              <a:t>DX</a:t>
            </a:r>
            <a:r>
              <a:rPr lang="ru-RU" dirty="0"/>
              <a:t>) — это трансформация системы управления путём пересмотра стратегии, моделей, операций, продуктов, маркетингового подхода и целей, обеспечиваемая принятием цифровых технологий. Она призвана ускорить продажи и рост </a:t>
            </a:r>
            <a:r>
              <a:rPr lang="ru-RU" dirty="0" smtClean="0"/>
              <a:t>бизнеса</a:t>
            </a:r>
            <a:r>
              <a:rPr lang="ru-RU" dirty="0"/>
              <a:t> и увеличить эффективность деятельности организаций, не относящихся к чисто коммерческим (например, университетов и других образовательных учреждений).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580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ru-RU" dirty="0"/>
              <a:t>Цифровая трансформация преобразует не только применяемые технологии, но и культуру и бизнес-процессы компании. Это фундаментальное переосмысление клиентского опыта, бизнес-моделей и операций. Это поиск новых путей создания ценности, генерации выручки и повышения эффективности.</a:t>
            </a:r>
            <a:br>
              <a:rPr lang="ru-RU" dirty="0"/>
            </a:b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807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Три компонента стратегии цифровой трансформации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Перевод </a:t>
            </a:r>
            <a:r>
              <a:rPr lang="ru-RU" b="1" dirty="0"/>
              <a:t>выполняемых вручную процессов в цифровую форму</a:t>
            </a:r>
          </a:p>
          <a:p>
            <a:r>
              <a:rPr lang="ru-RU" dirty="0" err="1"/>
              <a:t>Цифровизация</a:t>
            </a:r>
            <a:r>
              <a:rPr lang="ru-RU" dirty="0"/>
              <a:t> требует интеграции интеллектуальных технологий в существующие бизнес-процессы. Сначала необходимо преобразовать аналоговые документы и активы в цифровые данные. Затем следует найти способы оптимизации процессов. Например, для интеграции существующих устройств и машин в сеть Интернета вещей необходимо снабдить их шлюзами и датчиками. Другие устройства, например, носимые аппараты с поддержкой виртуальной реальности, могут дополнять такие выполняемые людьми процессы, как обслуживание клиентов и управление запасами.</a:t>
            </a:r>
          </a:p>
          <a:p>
            <a:r>
              <a:rPr lang="ru-RU" dirty="0"/>
              <a:t>При этом используемые вашей компанией ERP-системы и системы планирования должны соответствовать задачам, которые вам предстоит решать. Лучшие ERP-решения используют ИИ и машинное обучение и работают на быстрых и масштабируемых базах данных </a:t>
            </a:r>
            <a:r>
              <a:rPr lang="ru-RU" dirty="0" err="1"/>
              <a:t>in-memory</a:t>
            </a:r>
            <a:r>
              <a:rPr lang="ru-RU" dirty="0"/>
              <a:t>, что упрощает следующий шаг цифровой трансформации.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7190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Внедрение интеллектуальных технологий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Такие технологии, как ИИ, машинное обучение и расширенная аналитика, позволяют применять усовершенствованный анализ данных, автоматизацию в реальном времени и сложные алгоритмы обучения. Однако одних лишь технологий недостаточно. Чтобы максимально эффективно использовать аналитическую информацию и возможности, компаниям необходимо внедрять стратегии обучения и переобучения, чтобы сотрудники могли в полной мере реализовать потенциал этих интеллектуальных технологий, получая максимальный результат на всех уровнях рабочих процессов.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273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Управление изменениями корпоративной культуры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Согласно результатам недавнего опроса </a:t>
            </a:r>
            <a:r>
              <a:rPr lang="ru-RU" dirty="0" err="1" smtClean="0">
                <a:hlinkClick r:id="rId2"/>
              </a:rPr>
              <a:t>Harvard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Business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Review</a:t>
            </a:r>
            <a:r>
              <a:rPr lang="ru-RU" dirty="0" smtClean="0"/>
              <a:t>, 63% руководителей считают проблемы корпоративной культуры главным препятствием на пути цифровой трансформации. Преобразования оказываются максимально успешными в том случае, когда компании осознают, что перемены могут быть нелегким делом. Людям, которые зачастую на протяжении десятков лет работали и мыслили в рамках определенной парадигмы, потребуется поддержка, которая позволит не только оценить потенциальную выгоду от изменений, но и адаптировать свои рабочие процессы и привычки таким образом, чтобы изменения принесли наибольшую пользу.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884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ИТ-тенденции на ближайшие </a:t>
            </a:r>
            <a:r>
              <a:rPr lang="ru-RU" dirty="0" smtClean="0"/>
              <a:t>годы, требующие научного осмысления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1. Ускоренный переход к облачным технологиям</a:t>
            </a:r>
            <a:endParaRPr lang="ru-RU" dirty="0"/>
          </a:p>
          <a:p>
            <a:r>
              <a:rPr lang="ru-RU" dirty="0"/>
              <a:t>ИТ-директора должны продвигать переход к облачным ИТ-моделям, чтобы оставаться конкурентоспособными. В отчете IDC указывается, что «к концу 2021 года 80% предприятий станут вдвое быстрее переходить на облачную инфраструктуру и приложения, чем в условиях до пандемии».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124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2. Периферийные вычисления становятся приоритетными</a:t>
            </a:r>
            <a:endParaRPr lang="ru-RU" dirty="0" smtClean="0"/>
          </a:p>
          <a:p>
            <a:r>
              <a:rPr lang="ru-RU" dirty="0" smtClean="0"/>
              <a:t>Согласно отчету IDC, 80% инвестиций станут ориентироваться на периферические вычисления, а бизнес-модели будут учитывать изменения в офисной работе и работе на дому, связанные с пандемией. При этом также увеличится количество облачных решений, которые позволят организациям быстрее и эффективнее реагировать на меняющиеся потребности.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9919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1066</Words>
  <Application>Microsoft Office PowerPoint</Application>
  <PresentationFormat>Экран (4:3)</PresentationFormat>
  <Paragraphs>60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Arial</vt:lpstr>
      <vt:lpstr>Calibri</vt:lpstr>
      <vt:lpstr>Тема Office</vt:lpstr>
      <vt:lpstr>Проблемы и перспективы научного мышления и проведения научных исследований в ИТ</vt:lpstr>
      <vt:lpstr>Цифровая трансформация </vt:lpstr>
      <vt:lpstr>Цифровая трансформация </vt:lpstr>
      <vt:lpstr>Презентация PowerPoint</vt:lpstr>
      <vt:lpstr>Три компонента стратегии цифровой трансформации</vt:lpstr>
      <vt:lpstr>Внедрение интеллектуальных технологий</vt:lpstr>
      <vt:lpstr>Управление изменениями корпоративной культуры</vt:lpstr>
      <vt:lpstr>ИТ-тенденции на ближайшие годы, требующие научного осмысления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Как мне провести цифровую трансформацию</vt:lpstr>
      <vt:lpstr>Презентация PowerPoint</vt:lpstr>
      <vt:lpstr>Презентация PowerPoint</vt:lpstr>
      <vt:lpstr>Презентация PowerPoint</vt:lpstr>
      <vt:lpstr>«Цифровое слабоумие»</vt:lpstr>
      <vt:lpstr>Groupthink</vt:lpstr>
      <vt:lpstr>Факторы, ограничивающие развитие информационных технологий в России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и перспективы научного мышления и проведения научных исследований в ИТ</dc:title>
  <dc:creator>imf</dc:creator>
  <cp:lastModifiedBy>Тумасян Алла Альбертовна</cp:lastModifiedBy>
  <cp:revision>3</cp:revision>
  <dcterms:created xsi:type="dcterms:W3CDTF">2021-09-13T09:43:52Z</dcterms:created>
  <dcterms:modified xsi:type="dcterms:W3CDTF">2021-11-09T12:19:08Z</dcterms:modified>
</cp:coreProperties>
</file>