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99" r:id="rId6"/>
    <p:sldId id="258" r:id="rId7"/>
    <p:sldId id="259" r:id="rId8"/>
    <p:sldId id="302" r:id="rId9"/>
    <p:sldId id="303" r:id="rId10"/>
    <p:sldId id="260" r:id="rId11"/>
    <p:sldId id="261" r:id="rId12"/>
    <p:sldId id="262" r:id="rId13"/>
    <p:sldId id="263" r:id="rId14"/>
    <p:sldId id="264" r:id="rId15"/>
    <p:sldId id="265" r:id="rId16"/>
    <p:sldId id="298" r:id="rId17"/>
    <p:sldId id="266" r:id="rId18"/>
    <p:sldId id="295" r:id="rId19"/>
    <p:sldId id="279" r:id="rId20"/>
    <p:sldId id="267" r:id="rId21"/>
    <p:sldId id="268" r:id="rId22"/>
    <p:sldId id="297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300" r:id="rId34"/>
    <p:sldId id="30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722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0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540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43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275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43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67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10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03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85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640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55D27-928D-4A05-9144-1F7116D1C85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3D27-92C0-48DE-B28A-99479A6C4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33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kihow.com/Think-Like-an-Engineer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Инженерное мышление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932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Например, один из конкретных методов в модульном системном мышлении включает функциональное сочетание </a:t>
            </a:r>
            <a:r>
              <a:rPr lang="ru-RU" i="1" dirty="0" err="1"/>
              <a:t>деконструктивизма</a:t>
            </a:r>
            <a:r>
              <a:rPr lang="ru-RU" dirty="0"/>
              <a:t> (разделение крупной системы на модули) и </a:t>
            </a:r>
            <a:r>
              <a:rPr lang="ru-RU" i="1" dirty="0" err="1"/>
              <a:t>реконструкционизма</a:t>
            </a:r>
            <a:r>
              <a:rPr lang="ru-RU" dirty="0"/>
              <a:t> (сведение этих модулей воедино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При этом главная задача — определить сильные и слабые звенья (как эти модули работают, не работают или могли бы работать) и применить эти знания для достижения полезных результатов.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6377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и синтез: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Ана́лиз</a:t>
            </a:r>
            <a:r>
              <a:rPr lang="ru-RU" dirty="0" smtClean="0"/>
              <a:t> (др.-греч. </a:t>
            </a:r>
            <a:r>
              <a:rPr lang="ru-RU" dirty="0" err="1" smtClean="0"/>
              <a:t>ἀνάλυσις</a:t>
            </a:r>
            <a:r>
              <a:rPr lang="ru-RU" dirty="0" smtClean="0"/>
              <a:t> «разложение, разделение, расчленение, разборка») — метод исследования, характеризующийся выделением и изучением отдельных частей объектов исследования.</a:t>
            </a:r>
          </a:p>
          <a:p>
            <a:r>
              <a:rPr lang="ru-RU" b="1" dirty="0" err="1" smtClean="0"/>
              <a:t>Си́нтез</a:t>
            </a:r>
            <a:r>
              <a:rPr lang="ru-RU" dirty="0" smtClean="0"/>
              <a:t> (др.-греч. </a:t>
            </a:r>
            <a:r>
              <a:rPr lang="ru-RU" dirty="0" err="1" smtClean="0"/>
              <a:t>σύνθεσις</a:t>
            </a:r>
            <a:r>
              <a:rPr lang="ru-RU" dirty="0" smtClean="0"/>
              <a:t> «соединение, складывание, связывание»; от συν-«совместное действие, соучастие» + </a:t>
            </a:r>
            <a:r>
              <a:rPr lang="ru-RU" dirty="0" err="1" smtClean="0"/>
              <a:t>θέσις</a:t>
            </a:r>
            <a:r>
              <a:rPr lang="ru-RU" dirty="0" smtClean="0"/>
              <a:t> «расстановка, размещение, распределение, &lt;место&gt;положение») — процесс соединения или объединения ранее разрозненных вещей или понятий в целое или набор.</a:t>
            </a:r>
          </a:p>
          <a:p>
            <a:endParaRPr lang="ru-RU" dirty="0"/>
          </a:p>
          <a:p>
            <a:r>
              <a:rPr lang="ru-RU" dirty="0"/>
              <a:t>Синтез есть способ собрать целое из функциональных частей как антипод анализа — способа разобрать целое на функциональные части.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7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Возможен </a:t>
            </a:r>
            <a:r>
              <a:rPr lang="ru-RU" i="1" dirty="0"/>
              <a:t>синтез решений</a:t>
            </a:r>
            <a:r>
              <a:rPr lang="ru-RU" dirty="0"/>
              <a:t>. В кибернетике процесс синтеза тесно связан с процессом предшествующего анализа. Синтез — инженерное построение сложных систем из предварительно подготовленных блоков или модулей разных типов. Низкоуровневое, глубокое структурное объединение компонентов разных типов.</a:t>
            </a:r>
          </a:p>
          <a:p>
            <a:r>
              <a:rPr lang="ru-RU" dirty="0"/>
              <a:t>В автоматике </a:t>
            </a:r>
            <a:r>
              <a:rPr lang="ru-RU" i="1" dirty="0"/>
              <a:t>синтез автоматической системы регулирования</a:t>
            </a:r>
            <a:r>
              <a:rPr lang="ru-RU" dirty="0"/>
              <a:t> является решением задачи создания оптимальных АСР, обеспечивающие наименьшее рассогласование между текущими и заданными значениями регулируемых величин и соответственно наилучшее качество регулирования</a:t>
            </a:r>
            <a:r>
              <a:rPr lang="ru-RU" dirty="0" smtClean="0"/>
              <a:t>.</a:t>
            </a:r>
            <a:r>
              <a:rPr lang="ru-RU" baseline="30000" dirty="0" smtClean="0"/>
              <a:t> </a:t>
            </a:r>
            <a:endParaRPr lang="ru-RU" dirty="0" smtClean="0"/>
          </a:p>
          <a:p>
            <a:r>
              <a:rPr lang="ru-RU" dirty="0" smtClean="0"/>
              <a:t>С точки зрения теории познания, синтез представляет собой необходимый этап проявления познавательной деятельности сознания. В совокупности с анализом, метод </a:t>
            </a:r>
            <a:r>
              <a:rPr lang="ru-RU" b="1" dirty="0" smtClean="0"/>
              <a:t>синтеза</a:t>
            </a:r>
            <a:r>
              <a:rPr lang="ru-RU" dirty="0" smtClean="0"/>
              <a:t> позволяет получить представления о </a:t>
            </a:r>
            <a:r>
              <a:rPr lang="ru-RU" b="1" dirty="0" smtClean="0"/>
              <a:t>связях</a:t>
            </a:r>
            <a:r>
              <a:rPr lang="ru-RU" dirty="0" smtClean="0"/>
              <a:t> между составляющими предмета изучения.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990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Связанная с этим концепция проектирования, используемая в особенности инженерами-программистами, — это </a:t>
            </a:r>
            <a:r>
              <a:rPr lang="ru-RU" i="1" dirty="0"/>
              <a:t>пошаговое приближение</a:t>
            </a:r>
            <a:r>
              <a:rPr lang="ru-RU" dirty="0"/>
              <a:t>. Каждое последующее изменение, вносимое ими в продукт или услугу, неизбежно способствует улучшению результата или разработке альтернативных решений.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744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Также применяется </a:t>
            </a:r>
            <a:r>
              <a:rPr lang="ru-RU" dirty="0"/>
              <a:t>стратегия проектирования «сверху вниз» (её ещё можно назвать «разделяй и властвуй»), при которой каждая подзадача выполняется отдельно в ходе продвижения к конечной цели. Противоположный подход — проектирование «снизу вверх», когда составляющие снова собираются вместе.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1225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Инженерия — синоним не только системного мышления, но и построения систем. Это умение всесторонне анализировать проблему. Нужно не только разбираться в элементах и их взаимозависимости, но и в полной мере понимать их совокупность и её смысл.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016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9916" y="1517073"/>
            <a:ext cx="10812168" cy="456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684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Это одна из причин, почему инженерное мышление оказывается полезным во многих сферах жизни общества и эффективно как для отдельных людей, так и для групп. Модульное системное мышление варьируется в зависимости от обстоятельств, поскольку не существует одного общепризнанного «инженерного метода».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6632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gng.pstu.ru/media/images_up/usanova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582" y="581891"/>
            <a:ext cx="7494845" cy="5584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840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Формирование инженерного мышления во внеурочное время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723" y="1815380"/>
            <a:ext cx="8465207" cy="362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69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Всё технологическое окружение — от транспортных систем до медицинского оборудования и интернет-сервисов — создано благодаря применению методов инженерного мышления. </a:t>
            </a:r>
            <a:endParaRPr lang="ru-RU" dirty="0" smtClean="0"/>
          </a:p>
          <a:p>
            <a:endParaRPr lang="ru-RU" dirty="0"/>
          </a:p>
          <a:p>
            <a:r>
              <a:rPr lang="ru-RU" b="1" i="1" dirty="0"/>
              <a:t>Инженер отличается от учёного тем, что его деятельность направлена на решение конкретных задач, поскольку ему приходится иметь дело с огромным количеством ограничений и компромиссов.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6513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Проявления инженерии весьма многообразны — от испытаний мячей в аэродинамической трубе для чемпионата мира по футболу до создания ракеты, способной сбить другую ракету в полёте. Методы могут разниться даже в пределах одной отрасли. Проектирование такого изделия, как турбовентиляторный двигатель, отличается от сборки такой </a:t>
            </a:r>
            <a:r>
              <a:rPr lang="ru-RU" dirty="0" err="1"/>
              <a:t>мегасистемы</a:t>
            </a:r>
            <a:r>
              <a:rPr lang="ru-RU" dirty="0"/>
              <a:t>, как воздушное судно, и, продолжая эту мысль, — от формирования системы систем, например сети воздушных путей сообщения. Окружающая нас действительность меняется, а с ней — и характер инженерии.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9517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Инженерия </a:t>
            </a:r>
            <a:r>
              <a:rPr lang="ru-RU" dirty="0"/>
              <a:t>к тому же — ещё и надежный двигатель экономического роста. Например, в США, по недавним оценкам, инженеры составляют менее 4% от общей численности населения, но при этом помогают создавать рабочие места для остальных. Следует признать, что некоторые технические новинки вообще отобрали у людей работу, которой те раньше зарабатывали себе на жизнь; тем не менее, инженерные инновации постоянно открывают новые возможности и пути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1450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3063" y="1825625"/>
            <a:ext cx="516587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35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инженерного мышления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инженерного мышления есть три основных свойства. </a:t>
            </a:r>
            <a:r>
              <a:rPr lang="ru-RU" i="1" dirty="0"/>
              <a:t>Первое — способность «увидеть» структуру там, где её нет.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/>
              <a:t>Наш мир — от хайку до высотных зданий — основан на структурах. И подобно тому, как талантливый композитор «слышит» звуки до того, как запишет их в виде нот, грамотный инженер способен визуализировать и воплотить структуры с помощью сочетания правил, моделей и интуиции. Инженерное мышление тяготеет к той части айсберга, которая находится под водой, а не над её поверхностью. Важно не только то, что заметно; невидимое тоже имеет значение.</a:t>
            </a:r>
          </a:p>
        </p:txBody>
      </p:sp>
    </p:spTree>
    <p:extLst>
      <p:ext uri="{BB962C8B-B14F-4D97-AF65-F5344CB8AC3E}">
        <p14:creationId xmlns:p14="http://schemas.microsoft.com/office/powerpoint/2010/main" val="3779206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ходе структурированного процесса мышления на уровне систем нужно учитывать, как связаны элементы системы по логике, во времени, последовательности, функциям, а также в каких условиях они работают и не работают. Историку можно применять подобную структурную логику через десятилетия после произошедшего события, а инженеру нужно делать это превентивно, о чём бы ни шла речь — мельчайших деталях или абстракциях высокого уровня.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2355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Именно это — одна из основных причин, почему инженеры создают модели: чтобы можно было проводить структурированные обсуждения, исходя из реальности. И, представляя себе какую-либо структуру, принципиально важно обладать достаточной рассудительностью, чтобы понять, когда она имеет ценность, а когда — нет</a:t>
            </a:r>
          </a:p>
        </p:txBody>
      </p:sp>
    </p:spTree>
    <p:extLst>
      <p:ext uri="{BB962C8B-B14F-4D97-AF65-F5344CB8AC3E}">
        <p14:creationId xmlns:p14="http://schemas.microsoft.com/office/powerpoint/2010/main" val="36998871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Рассмотрим, к примеру, следующий вопросник, автор которого — Джордж </a:t>
            </a:r>
            <a:r>
              <a:rPr lang="ru-RU" dirty="0" err="1"/>
              <a:t>Хайлмайер</a:t>
            </a:r>
            <a:r>
              <a:rPr lang="ru-RU" dirty="0"/>
              <a:t>, бывший директор Управления перспективных исследований и разработок Министерства обороны США, а также один из создателей жидкокристаллических дисплеев, ставших частью сегодняшних технологий воспроизведения изображений. Его подход к новаторству заключается в использовании списка контрольных вопросов, что приемлемо для проекта с чётко определенными целями и клиентами.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3379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Что вы пытаетесь сделать? Чётко сформулируйте свои цели, полностью исключив жаргон.</a:t>
            </a:r>
          </a:p>
          <a:p>
            <a:pPr lvl="0"/>
            <a:r>
              <a:rPr lang="ru-RU" dirty="0"/>
              <a:t>Как это реализуется сегодня и каков диапазон возможных ограничений?</a:t>
            </a:r>
          </a:p>
          <a:p>
            <a:pPr lvl="0"/>
            <a:r>
              <a:rPr lang="ru-RU" dirty="0"/>
              <a:t>Что нового в вашем подходе и почему вы считаете, что он будет успешным?</a:t>
            </a:r>
          </a:p>
          <a:p>
            <a:pPr lvl="0"/>
            <a:r>
              <a:rPr lang="ru-RU" dirty="0"/>
              <a:t>Для кого это имеет значение? Если вы достигнете успеха, на что он повлияет?</a:t>
            </a:r>
          </a:p>
          <a:p>
            <a:pPr lvl="0"/>
            <a:r>
              <a:rPr lang="ru-RU" dirty="0"/>
              <a:t>Каковы ваши риски и выгоды?</a:t>
            </a:r>
          </a:p>
          <a:p>
            <a:pPr lvl="0"/>
            <a:r>
              <a:rPr lang="ru-RU" dirty="0"/>
              <a:t>Во сколько это обойдется? Сколько времени на это уйдет?</a:t>
            </a:r>
          </a:p>
          <a:p>
            <a:pPr lvl="0"/>
            <a:r>
              <a:rPr lang="ru-RU" dirty="0"/>
              <a:t>Какие промежуточные и итоговые проверки нужно провести, чтобы узнать, добились ли вы успеха</a:t>
            </a:r>
            <a:r>
              <a:rPr lang="ru-RU" dirty="0" smtClean="0"/>
              <a:t>?</a:t>
            </a:r>
          </a:p>
          <a:p>
            <a:pPr lvl="0"/>
            <a:endParaRPr lang="ru-RU" dirty="0"/>
          </a:p>
          <a:p>
            <a:pPr lvl="0"/>
            <a:endParaRPr lang="ru-RU" dirty="0" smtClean="0"/>
          </a:p>
          <a:p>
            <a:r>
              <a:rPr lang="ru-RU" dirty="0"/>
              <a:t>По сути, такая структура помогает задавать нужные вопросы в логическом порядке.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0724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i="1" dirty="0"/>
              <a:t>Второе свойство инженерного мышления — это способность эффективно проектировать в условиях ограничений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реальном мире они присутствуют всегда и определяют потенциальный успех или провал нашей деятельности. Учитывая свойственный инженерии практический характер, затруднений и напряжения в ней гораздо больше по сравнению с другими профессиями. Ограничения любого происхождения — налагаемые природой или людьми — не позволяют инженерам ждать, пока все явления будут в полной мере объяснены и поняты.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12420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Предполагается, что инженеры должны добиваться максимально возможных результатов в имеющихся условиях. Но, даже если ограничений нет, грамотные инженеры знают, как применять ограничения для достижения своих целей. </a:t>
            </a:r>
            <a:r>
              <a:rPr lang="ru-RU" dirty="0" err="1"/>
              <a:t>Временны́е</a:t>
            </a:r>
            <a:r>
              <a:rPr lang="ru-RU" dirty="0"/>
              <a:t> ограничения стимулируют креативность и находчивость инженеров. Финансовые трудности и явные физические ограничения, зависящие от законов природы, также широко распространены наряду с таким непредсказуемым ограничением, как поведение людей.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371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Термин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«инженер»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французского происхождения. Французское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ingenieur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согласно «Энциклопедии» Дидро и Даламбера и более поздним энциклопедиям, первоначально прилагалось к тем, кто создавал и управлял военными техническими устройствами (сооружениями), а позже – к тем, кто строил мосты и дороги. 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 западноевропейских языках термин «инженер» встречается с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XIII-XIX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вв. Он образовался от латинского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in-genium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(врожденные способности). Понятие гражданский инженер появилось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XVI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в Голландии и Германии применительно к строителям мостов и дорог, затем в Англии и других странах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28859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dirty="0"/>
              <a:t>Инженерам нужно постоянно соотносить свои проекты с существующим контекстом и даже изменениями, которые могут произойти в будущем.</a:t>
            </a:r>
            <a:endParaRPr lang="ru-RU" dirty="0"/>
          </a:p>
          <a:p>
            <a:r>
              <a:rPr lang="ru-RU" dirty="0"/>
              <a:t>Инженеры часто дорабатывают свои программные продукты, поступательно учитывая предпочтения клиентов и нужды бизнеса, — а ведь это не что иное, как ограничения. «Изменения, которые поначалу кажутся незначительными, часто приводят к необходимости других изменений, а те, в свою очередь, обусловливают дальнейшие изменения... Нужно умудриться сделать так, чтобы старое продолжало работать, и при этом создавать нечто новое». Этим затруднениям нет конца.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523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/>
              <a:t>Третье свойство инженерного мышления сопряжено с компромиссами — умением давать продуманные оценки решениям и альтернативам.</a:t>
            </a:r>
            <a:r>
              <a:rPr lang="ru-RU" sz="2800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Инженеры определяют приоритеты в проектировании и распределяют ресурсы, выискивая менее важные цели среди более весомых. Например, при проектировании самолетов типичным компромиссом может стать сбалансированность затрат, веса, размаха крыла и габаритов туалета в рамках ограничений, которые налагаются конкретными требованиями к летно-техническим характеристикам. Трудности такого выбора относятся даже к вопросу о том, нравится ли пассажирам самолет, в котором они летят.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5215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Идёт борьба между тем, что имеется в распоряжении; тем, что возможно; тем, что желательно, и допустимыми пределами.</a:t>
            </a:r>
          </a:p>
          <a:p>
            <a:r>
              <a:rPr lang="ru-RU" dirty="0"/>
              <a:t>Пусть наука, философия и религия стремятся к правде в том виде, в котором она им представляется; инженерия же находится в центре обеспечения полезности в условиях ограничений. Структура, ограничения и компромиссы — вот «три кита» инженерного мышления. Для инженера они имеют такое же значение, как для музыканта — такт, темп и ритм.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2412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6856" y="1901538"/>
            <a:ext cx="8710065" cy="406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959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045" y="1943100"/>
            <a:ext cx="10547078" cy="349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986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 системотехнической деятельности можно выделить такие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фазы</a:t>
            </a:r>
            <a:r>
              <a:rPr lang="ru-RU" b="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как  изучение осуществимости, предварительное проектирование, детальное проектирование, а также такие операции, как подготовка технического задания, изготовление, внедрение, эксплуатация и оценка технического устройства. </a:t>
            </a:r>
            <a:br>
              <a:rPr lang="ru-RU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Системное проектирование включает в себя </a:t>
            </a: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три этапа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разработку системы; описание последовательности фаз и операций системотехнической деятельности; анализ проектирования с точки зрения кооперации работ и специалистов.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029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Этап разработки 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разделяется в соответствии с системотехнической деятельностью по объекту. В ходе проектирования представление о сложной технической системе изменяется. Происходит последовательная конкретизация моделей этой системы. 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целом, при проектировании происходит сложный процесс превращения данных в информацию, который включает в себя селекцию существенных данных и пропуск несущественных.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8342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Этап описания системного проектирования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заключается в выделении в нем последовательности фаз, а в самих этих фазах – цепи действий, или обобщенных операций. Обычно системотехническая деятельность делится на следующие пять фаз: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подготовку технического задания;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изготовление;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внедрение;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эксплуатацию;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оценку.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Иногда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добавляется фаза «ликвидация»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из-за возможных экологических последствий этого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011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Анализ проектирования с точки зрения кооперации работ и специалистов.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Системотехническое проектирование представляет собой комплексный вид деятельности, включающий большое число исполнителей и функций. Её целью является организация всех работ и специалистов, привлеченных к этой разработке. Системотехническая группа может быть организована как: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штабная группа при руководителе проекта (обеспечивает планы и ведение программы);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7570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линейная группа во главе с начальником проекта, который является ее непосредственным руководителем (функционирует по всем частям проектной организации);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расчлененная группа, состоящая из руководителей групп оборудования, которые встречаются для выполнения задач проектирования системы в целом;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отдельная линейная организация на равных правах с группами оборудования, быстро переключающаяся с одного оборудования на другое;</a:t>
            </a:r>
          </a:p>
          <a:p>
            <a:pPr indent="45720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● отдельное проектное бюро.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418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ЮНЕСКО предлагает называть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инженером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такого работника, который умеет творчески использовать научные знания, проектировать и строить промышленные предприятия, машины и оборудование, разрабатывать (применять)  производственные методы, используя различные инструменты (отдельно или в различных комплектах), конструировать эти инструменты, пользоваться ими, хорошо зная принципы их действия и предугадывая их «поведение» в определенных условиях. Инженер обязан в соответствующей степени учитывать требования экономики, техники безопасности и сохранности оборудования.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606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Таким образом, проектирование уже  сегодня не может опираться  исключительно на технические науки. Выход инженерной деятельности в сферу социально-технических и социально-экономических разработок привел к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обособлению проектирования в самостоятельную область и трансформации его в системное проектирование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, направленное на проектирование человеческой (например, управленческой) деятельности, а не только на разработку  машинных компонентов. Это приводит к тому, что инженерная деятельность и проектирование меняются  местами.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7830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Социотехническое проектирование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существенно отличается не только от традиционной инженерной, но и системотехнической деятельности. Его цель и задача − не просто создание технического устройства, механизма, машин и т.д., а обеспечение их нормального функционирования в обществе. Здесь главное внимание должно уделяться не машинам, компьютерам, а человеку и его деятельности, её социальным и психологическим аспектам, новой технике и технологии, что предполагает определенную гуманитарную диагностику и экспертизу. Так, например, устроена деятельность дизайнера или инженера градостроителя.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96989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Место и роль научно-технических специалистов выражается и конкретизируется в нескольких функциях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Материально-производственная (технико-технологическая) функция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выполняется непосредственно инженерно-техническими работниками, которые обслуживают сферу материального производства, способствуют превращению науки в непосредственную производительную силу общества, реализации, «овеществлению» научного знания, его внедрению в практику, создают материально-техническую базу производства, обеспечивают научно-технический, технологический и организационно-управленческий прогресс в сфере материального производства, активно воздействуют своими идеями, разработками, рекомендациями и предложениями на повышение и совершенствование уровня организации производства, производительности и эффективности труда работников производства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0104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Научно-познавательная (креативная) функция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должна присутствовать в деятельности научно-технических специалистов в качестве сквозного элемента в выполнении ими материально-производственной, технико-технологической и др. функций, однако на практике они преимущественно заняты далеко не творческой, текущей и даже рутинной работой. В силу этого указанная функция осуществляется учеными технического профиля, представителями технической науки.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09903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Организационно-производственная (социально-управленческая функция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обусловлена тем, что инженерно-технические специалисты в сфере материального производства заняты не только сугубо инженерной, технико-технологической, но и организационно-управленческой деятельностью, многие из них являются организаторами производства, руководителями самого различного ранга, непосредственно взаимодействуют с работниками.</a:t>
            </a:r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832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i="1" dirty="0" smtClean="0">
                <a:latin typeface="Times New Roman"/>
                <a:cs typeface="Times New Roman"/>
              </a:rPr>
              <a:t>◄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Социокультурная функция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определяется принадлежностью научно-технических специалистов к специфической научно-технической культуре, которую они распространяют в обществе и посредством которой формируют технико-технологическое, инженерное отношение человека к миру, свое видение мира и места в нем человека.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9591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Инженерная этика концентрируется на поведении инженера и на выработке этических норм, регулирующих его профессиональную деятельность. Инженерная этика относится к типу так называемых прикладных этик (среди прикладных этик можно выделить профессиональные этики — например, такие, как врачебная этика или этика адвокатов).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86749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Инженерная этика 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– конкретизация  общих норм и принципов морали применительно к условиям инженерной деятельности, призванная показать пути разрешения тех практических проблем и ситуаций, которые возникают из профессиональной деятельности инженера и требуют от него определенной нравственной позиции.</a:t>
            </a:r>
          </a:p>
          <a:p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3539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linkClick r:id="rId2"/>
              </a:rPr>
              <a:t>How to Think Like an Engineer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https://www.wikihow.com/Think-Like-an-Engineer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91331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Как писать </a:t>
            </a:r>
            <a:r>
              <a:rPr lang="en-US" b="1" dirty="0"/>
              <a:t>User </a:t>
            </a:r>
            <a:r>
              <a:rPr lang="en-US" b="1" dirty="0" smtClean="0"/>
              <a:t>Story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User</a:t>
            </a:r>
            <a:r>
              <a:rPr lang="ru-RU" b="1" dirty="0"/>
              <a:t> </a:t>
            </a:r>
            <a:r>
              <a:rPr lang="ru-RU" b="1" dirty="0" err="1"/>
              <a:t>Story</a:t>
            </a:r>
            <a:r>
              <a:rPr lang="ru-RU" b="1" dirty="0"/>
              <a:t> — </a:t>
            </a:r>
            <a:r>
              <a:rPr lang="ru-RU" dirty="0"/>
              <a:t>это короткая формулировка намерения, описывающая что-то, что система должна делать для пользователя.</a:t>
            </a:r>
          </a:p>
          <a:p>
            <a:r>
              <a:rPr lang="ru-RU" b="1" dirty="0" err="1"/>
              <a:t>User</a:t>
            </a:r>
            <a:r>
              <a:rPr lang="ru-RU" b="1" dirty="0"/>
              <a:t> </a:t>
            </a:r>
            <a:r>
              <a:rPr lang="ru-RU" b="1" dirty="0" err="1"/>
              <a:t>Story</a:t>
            </a:r>
            <a:r>
              <a:rPr lang="ru-RU" b="1" dirty="0"/>
              <a:t> </a:t>
            </a:r>
            <a:r>
              <a:rPr lang="ru-RU" dirty="0"/>
              <a:t>— это не требования.</a:t>
            </a:r>
          </a:p>
        </p:txBody>
      </p:sp>
    </p:spTree>
    <p:extLst>
      <p:ext uri="{BB962C8B-B14F-4D97-AF65-F5344CB8AC3E}">
        <p14:creationId xmlns:p14="http://schemas.microsoft.com/office/powerpoint/2010/main" val="299060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Четыре измерения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69227" y="1690688"/>
            <a:ext cx="4810235" cy="4359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0153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Несмотря на то, что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 играют в огромной степени роль, ранее принадлежавшую спецификациям требований, сценариям использования и т. п., они все же ощутимо отличаются рядом тонких, но критических нюансов: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18229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Они не являются детальным описанием требований (</a:t>
            </a:r>
            <a:r>
              <a:rPr lang="ru-RU" dirty="0" err="1"/>
              <a:t>то-есть</a:t>
            </a:r>
            <a:r>
              <a:rPr lang="ru-RU" dirty="0"/>
              <a:t> того, что система должна бы делать), а представляют собой скорее обсуждаемое представление намерения (нужно сделать что-то вроде этого)</a:t>
            </a:r>
          </a:p>
          <a:p>
            <a:r>
              <a:rPr lang="ru-RU" dirty="0"/>
              <a:t>Они являются короткими и легко читаемыми, понятными разработчикам, </a:t>
            </a:r>
            <a:r>
              <a:rPr lang="ru-RU" dirty="0" err="1"/>
              <a:t>стейкхолдерам</a:t>
            </a:r>
            <a:r>
              <a:rPr lang="ru-RU" dirty="0"/>
              <a:t> и пользователям</a:t>
            </a:r>
          </a:p>
          <a:p>
            <a:r>
              <a:rPr lang="ru-RU" dirty="0"/>
              <a:t>Они представляют собой небольшие инкременты ценной функциональности, которая может быть реализована в рамках нескольких дней или недель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6078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Они относительно легко поддаются </a:t>
            </a:r>
            <a:r>
              <a:rPr lang="ru-RU" dirty="0" err="1"/>
              <a:t>эстимированию</a:t>
            </a:r>
            <a:r>
              <a:rPr lang="ru-RU" dirty="0"/>
              <a:t>, таким образом, усилия, необходимые для реализации, могут быть быстро определены</a:t>
            </a:r>
          </a:p>
          <a:p>
            <a:r>
              <a:rPr lang="ru-RU" dirty="0"/>
              <a:t>Они не занимают огромных, громоздких документов, а скорее организованы в списки, которые легче упорядочить и переупорядочить по ходу поступления новой информации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3250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Они не детализированы в самом начале проекта, а уже более детально разрабатываются «точно в срок», избегая таким образом слишком ранней определенности, задержек в разработке, нагромождения требований и чрезмерно ограниченной формулировки решения</a:t>
            </a:r>
          </a:p>
          <a:p>
            <a:r>
              <a:rPr lang="ru-RU" dirty="0"/>
              <a:t>Они требуют минимум или вовсе не требуют сопровождения и могут быть безопасно отменены после имплементации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74357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Структура </a:t>
            </a:r>
            <a:r>
              <a:rPr lang="en-US" dirty="0"/>
              <a:t>user </a:t>
            </a:r>
            <a:r>
              <a:rPr lang="en-US" dirty="0" smtClean="0"/>
              <a:t>story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Текст самой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 должен объяснять роль/действия юзера в системе, его потребность и профит, который юзер получит после того как история случится</a:t>
            </a:r>
            <a:br>
              <a:rPr lang="ru-RU" dirty="0"/>
            </a:br>
            <a:r>
              <a:rPr lang="ru-RU" b="1" dirty="0"/>
              <a:t>К примеру: Как, &lt;роль/персонаж юзера&gt;, я &lt;что-то хочу получить&gt;, &lt;с такой-то целью&gt;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0672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Actor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C </a:t>
            </a:r>
            <a:r>
              <a:rPr lang="ru-RU" dirty="0" err="1" smtClean="0"/>
              <a:t>актором</a:t>
            </a:r>
            <a:r>
              <a:rPr lang="ru-RU" dirty="0" smtClean="0"/>
              <a:t> </a:t>
            </a:r>
            <a:r>
              <a:rPr lang="ru-RU" dirty="0"/>
              <a:t>все более-менее просто. Вы выделили персоны, или у вас есть роли, и вы легко их вписываете в начало истории. Есть одна проблема. Убери часть истории про актера. Если история ничего при этом не потеряла — значит эта часть бесполезна.</a:t>
            </a:r>
          </a:p>
        </p:txBody>
      </p:sp>
    </p:spTree>
    <p:extLst>
      <p:ext uri="{BB962C8B-B14F-4D97-AF65-F5344CB8AC3E}">
        <p14:creationId xmlns:p14="http://schemas.microsoft.com/office/powerpoint/2010/main" val="237715268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Джеф</a:t>
            </a:r>
            <a:r>
              <a:rPr lang="ru-RU" dirty="0"/>
              <a:t> </a:t>
            </a:r>
            <a:r>
              <a:rPr lang="ru-RU" dirty="0" err="1"/>
              <a:t>Паттон</a:t>
            </a:r>
            <a:r>
              <a:rPr lang="ru-RU" dirty="0"/>
              <a:t> предлагает следующее:</a:t>
            </a:r>
          </a:p>
          <a:p>
            <a:r>
              <a:rPr lang="ru-RU" dirty="0"/>
              <a:t>Разделите всех </a:t>
            </a:r>
            <a:r>
              <a:rPr lang="ru-RU" dirty="0" smtClean="0"/>
              <a:t>акторов </a:t>
            </a:r>
            <a:r>
              <a:rPr lang="ru-RU" dirty="0"/>
              <a:t>на группы. Целевая группа, важная группа, менее важная группа и </a:t>
            </a:r>
            <a:r>
              <a:rPr lang="ru-RU" dirty="0" err="1"/>
              <a:t>тп</a:t>
            </a:r>
            <a:r>
              <a:rPr lang="ru-RU" dirty="0"/>
              <a:t>.</a:t>
            </a:r>
          </a:p>
          <a:p>
            <a:r>
              <a:rPr lang="ru-RU" dirty="0"/>
              <a:t>Дайте уникальные названия </a:t>
            </a:r>
            <a:r>
              <a:rPr lang="ru-RU" dirty="0" err="1" smtClean="0"/>
              <a:t>акторам</a:t>
            </a:r>
            <a:r>
              <a:rPr lang="ru-RU" dirty="0" smtClean="0"/>
              <a:t> </a:t>
            </a:r>
            <a:r>
              <a:rPr lang="ru-RU" dirty="0"/>
              <a:t>в этих группах. Даже если в системе у них будет одинаковые роли “Пользователя системы”</a:t>
            </a:r>
          </a:p>
          <a:p>
            <a:r>
              <a:rPr lang="ru-RU" dirty="0"/>
              <a:t>Пишите истории с точки зрения этих </a:t>
            </a:r>
            <a:r>
              <a:rPr lang="ru-RU" dirty="0" smtClean="0"/>
              <a:t>акторов </a:t>
            </a:r>
            <a:r>
              <a:rPr lang="ru-RU" dirty="0"/>
              <a:t>указывая их уникальные названия.</a:t>
            </a:r>
          </a:p>
          <a:p>
            <a:r>
              <a:rPr lang="ru-RU" dirty="0"/>
              <a:t>В результате вы сможете визуально увидеть какие истории необходимы для </a:t>
            </a:r>
            <a:r>
              <a:rPr lang="ru-RU" dirty="0" smtClean="0"/>
              <a:t>акторов </a:t>
            </a:r>
            <a:r>
              <a:rPr lang="ru-RU" dirty="0"/>
              <a:t>целевой группы, какие — для каждой группы и </a:t>
            </a:r>
            <a:r>
              <a:rPr lang="ru-RU" dirty="0" err="1"/>
              <a:t>тп</a:t>
            </a:r>
            <a:r>
              <a:rPr lang="ru-RU" dirty="0"/>
              <a:t>. Вы не просто можете использовать это при разборе истории и выстраивания анализа вокруг указанного </a:t>
            </a:r>
            <a:r>
              <a:rPr lang="ru-RU" dirty="0" err="1" smtClean="0"/>
              <a:t>актора</a:t>
            </a:r>
            <a:r>
              <a:rPr lang="ru-RU" dirty="0"/>
              <a:t>. Вы сможете более правильно выстроить приоритет, так как истории </a:t>
            </a:r>
            <a:r>
              <a:rPr lang="ru-RU" dirty="0" smtClean="0"/>
              <a:t>акторов </a:t>
            </a:r>
            <a:r>
              <a:rPr lang="ru-RU" dirty="0"/>
              <a:t>целевой группы для нас более важны.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09385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Действие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Наверное здесь сложно ошибиться — это суть истории, “что нужно сделать”. Что можно улучшить. Действие должно быть одно — основное. Нет смысла описывать “авторизуется и выполняется поиск” или “указывает параметры поиска и выполняет поиск”. Укажите то действие, что вам действительно нужно.</a:t>
            </a:r>
            <a:br>
              <a:rPr lang="ru-RU" dirty="0"/>
            </a:br>
            <a:r>
              <a:rPr lang="ru-RU" dirty="0"/>
              <a:t>Важно описывать историю на уровне “ЧТО?” делает, а не “КАК?” Это главное в истории. Опишите проблему, а не ее решение. Лучше вы потом с командой это обсудите и найдете более оптимальное “КАК”-решение.</a:t>
            </a:r>
          </a:p>
        </p:txBody>
      </p:sp>
    </p:spTree>
    <p:extLst>
      <p:ext uri="{BB962C8B-B14F-4D97-AF65-F5344CB8AC3E}">
        <p14:creationId xmlns:p14="http://schemas.microsoft.com/office/powerpoint/2010/main" val="3722474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Ценность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Главная проблема с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. Вы всегда знаете первую часть истории, но всегда сложно указать для чего это делается. Но это </a:t>
            </a:r>
            <a:r>
              <a:rPr lang="ru-RU" dirty="0" err="1"/>
              <a:t>Scrum</a:t>
            </a:r>
            <a:r>
              <a:rPr lang="ru-RU" dirty="0"/>
              <a:t>, все должно быть указано как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 согласно шаблону, и потому вы пишите “чтобы …” и какую-то чушь, в которую сами не верите.</a:t>
            </a:r>
            <a:br>
              <a:rPr lang="ru-RU" dirty="0"/>
            </a:br>
            <a:r>
              <a:rPr lang="ru-RU" dirty="0"/>
              <a:t>Уберите эту часть из истории. Если ничего не потеряли — значит формализация ценности в истории была бесполезна. Что же можно сделать?</a:t>
            </a:r>
          </a:p>
        </p:txBody>
      </p:sp>
    </p:spTree>
    <p:extLst>
      <p:ext uri="{BB962C8B-B14F-4D97-AF65-F5344CB8AC3E}">
        <p14:creationId xmlns:p14="http://schemas.microsoft.com/office/powerpoint/2010/main" val="201123479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Отказаться от формулировки “чтобы”. Это корень зла. ДА, для каких-то историй можно указать ценность истории в таком формате, но не для большинства.</a:t>
            </a:r>
          </a:p>
          <a:p>
            <a:r>
              <a:rPr lang="ru-RU" dirty="0"/>
              <a:t>Перейти с понятия ценности (</a:t>
            </a:r>
            <a:r>
              <a:rPr lang="ru-RU" dirty="0" err="1"/>
              <a:t>value</a:t>
            </a:r>
            <a:r>
              <a:rPr lang="ru-RU" dirty="0"/>
              <a:t>) на влияние (</a:t>
            </a:r>
            <a:r>
              <a:rPr lang="ru-RU" dirty="0" err="1"/>
              <a:t>impact</a:t>
            </a:r>
            <a:r>
              <a:rPr lang="ru-RU" dirty="0"/>
              <a:t>). Ваша история не обязательна должна иметь ценность, но обязательно должна оказывать влияние на кого актера, что указан в истории. А уже это влияние ведет в конечном итоге к цели, которая имеет для вас ценность.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24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для Галилея или Ньютона баллистика была «математическим спортзалом», в котором можно было оттачивать способы описания действительности, то для инженеров математика имеет значение лишь как способ ответить на вполне практические вопросы: как избавиться от дорожных заторов? Как отслеживать движение поездов? Как ускорить доставку почты, не повышая затраты на её обслуживание?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87178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Смысл </a:t>
            </a:r>
            <a:r>
              <a:rPr lang="ru-RU" dirty="0" err="1" smtClean="0"/>
              <a:t>Impact</a:t>
            </a:r>
            <a:r>
              <a:rPr lang="ru-RU" dirty="0" smtClean="0"/>
              <a:t> </a:t>
            </a:r>
            <a:r>
              <a:rPr lang="ru-RU" dirty="0" err="1"/>
              <a:t>map</a:t>
            </a:r>
            <a:r>
              <a:rPr lang="ru-RU" dirty="0"/>
              <a:t> — это трассировка от </a:t>
            </a:r>
            <a:r>
              <a:rPr lang="ru-RU" dirty="0" err="1"/>
              <a:t>User</a:t>
            </a:r>
            <a:r>
              <a:rPr lang="ru-RU" dirty="0"/>
              <a:t> </a:t>
            </a:r>
            <a:r>
              <a:rPr lang="ru-RU" dirty="0" err="1"/>
              <a:t>story</a:t>
            </a:r>
            <a:r>
              <a:rPr lang="ru-RU" dirty="0"/>
              <a:t> к общей Цели продукта. Если такой связи нет и вы не можете ее найти — значит вы делаете что-то бесполезное.</a:t>
            </a:r>
          </a:p>
        </p:txBody>
      </p:sp>
    </p:spTree>
    <p:extLst>
      <p:ext uri="{BB962C8B-B14F-4D97-AF65-F5344CB8AC3E}">
        <p14:creationId xmlns:p14="http://schemas.microsoft.com/office/powerpoint/2010/main" val="42808134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 же самое можно сделать в любой момент времени на любом этапе создания продукта. Вы знаете что нужно сделать и это будет полезно, но вот ценность определить однозначно не можете. Вы видите десятки вариантов то, что нужно написать в “чтобы …”. Постройте путь до цели в </a:t>
            </a:r>
            <a:r>
              <a:rPr lang="ru-RU" dirty="0" err="1"/>
              <a:t>Impact</a:t>
            </a:r>
            <a:r>
              <a:rPr lang="ru-RU" dirty="0"/>
              <a:t> </a:t>
            </a:r>
            <a:r>
              <a:rPr lang="ru-RU" dirty="0" err="1"/>
              <a:t>map</a:t>
            </a:r>
            <a:r>
              <a:rPr lang="ru-RU" dirty="0"/>
              <a:t>. Найти то влияние что вы должны оказать на актера в результате. Не пишите всякую чушь, в которую сами не верите.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38738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Юсторию</a:t>
            </a:r>
            <a:r>
              <a:rPr lang="ru-RU" dirty="0"/>
              <a:t> можно оценить по критериям «</a:t>
            </a:r>
            <a:r>
              <a:rPr lang="en-US" dirty="0"/>
              <a:t>INVEST»:</a:t>
            </a:r>
          </a:p>
          <a:p>
            <a:r>
              <a:rPr lang="en-US" dirty="0"/>
              <a:t>Independent. Reduced dependencies = easier to plan;</a:t>
            </a:r>
          </a:p>
          <a:p>
            <a:r>
              <a:rPr lang="en-US" dirty="0"/>
              <a:t>Negotiable. Details added via collaboration;</a:t>
            </a:r>
          </a:p>
          <a:p>
            <a:r>
              <a:rPr lang="en-US" dirty="0"/>
              <a:t>Valuable.</a:t>
            </a:r>
          </a:p>
          <a:p>
            <a:r>
              <a:rPr lang="en-US" dirty="0"/>
              <a:t>Estimable. Too big or too vague = not estimable;</a:t>
            </a:r>
          </a:p>
          <a:p>
            <a:r>
              <a:rPr lang="en-US" dirty="0"/>
              <a:t>Small. Can be done in less than a week by the team;</a:t>
            </a:r>
          </a:p>
          <a:p>
            <a:r>
              <a:rPr lang="en-US" dirty="0"/>
              <a:t>Testable. Good acceptance criteria;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88739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Практические советы по написанию пользовательских </a:t>
            </a:r>
            <a:r>
              <a:rPr lang="ru-RU" dirty="0" smtClean="0"/>
              <a:t>историй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Лучше написать много историй поменьше, чем несколько громоздких.</a:t>
            </a:r>
          </a:p>
          <a:p>
            <a:r>
              <a:rPr lang="ru-RU" dirty="0"/>
              <a:t>Каждая история в идеале должна быть написана избегая технического жаргона — чтобы клиент мог </a:t>
            </a:r>
            <a:r>
              <a:rPr lang="ru-RU" dirty="0" err="1"/>
              <a:t>приоритезировать</a:t>
            </a:r>
            <a:r>
              <a:rPr lang="ru-RU" dirty="0"/>
              <a:t> истории и включать их в итерации.</a:t>
            </a:r>
          </a:p>
          <a:p>
            <a:r>
              <a:rPr lang="ru-RU" i="1" dirty="0"/>
              <a:t>Истории должны быть написаны таким образом, чтобы их можно было протестировать</a:t>
            </a:r>
            <a:endParaRPr lang="ru-RU" dirty="0"/>
          </a:p>
          <a:p>
            <a:r>
              <a:rPr lang="ru-RU" dirty="0"/>
              <a:t>Тесты должны быть написаны до кода.</a:t>
            </a:r>
          </a:p>
          <a:p>
            <a:r>
              <a:rPr lang="ru-RU" dirty="0"/>
              <a:t>Как можно дольше стоит избегать UI. История должна выполняться без привязки к конкретным элементам.</a:t>
            </a:r>
          </a:p>
          <a:p>
            <a:r>
              <a:rPr lang="ru-RU" dirty="0"/>
              <a:t>Каждая история должна содержать оценку.</a:t>
            </a:r>
          </a:p>
          <a:p>
            <a:r>
              <a:rPr lang="ru-RU" dirty="0"/>
              <a:t>История должна иметь концовку — т.е. приводить к конкретному результату.</a:t>
            </a:r>
          </a:p>
          <a:p>
            <a:r>
              <a:rPr lang="ru-RU" dirty="0"/>
              <a:t>История должна вмещаться в итерацию.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18590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Сомнительные </a:t>
            </a:r>
            <a:r>
              <a:rPr lang="ru-RU" dirty="0" smtClean="0"/>
              <a:t>практики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Слишком формальные/слишком детализированные задачи. Иногда владельцы продукта с самыми хорошими намерениями стремятся писать слишком детальные истории. Если на встрече по планированию итерации команда видит набор историй выглядящий как многотомная спецификация, то искушение предположить, что все детали отлично освещены и пропустить обсуждение, очень велико.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9689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пропускайте обсуждения. Истории для этого и обсуждаются на планировании итерации, чтобы вскрыть неясные моменты, уточнить все детали и получить полное представление о задаче. Если вы не обсудили их всей командой, вы рискуете начать двигаться в неверном направлении во время разработки.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28255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Перестаньте выдавать технические задачи за истории. Если вы пытаетесь втиснуть в формат истории технические задачи, то в конце итерации у вас точно не появится готовый кусочек продукта. Если технические задачи действительно нужны и у них есть ценность для каких-либо пользователей (в том числе и внутренних, в вашей команде), то смело оформляйте их в технические истории, но не составляйте всю итерацию из подобных задач, ведь у вас, вероятнее всего, есть и бизнес-клиенты.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017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867891"/>
            <a:ext cx="10789227" cy="3309072"/>
          </a:xfrm>
        </p:spPr>
        <p:txBody>
          <a:bodyPr>
            <a:normAutofit fontScale="92500"/>
          </a:bodyPr>
          <a:lstStyle/>
          <a:p>
            <a:r>
              <a:rPr lang="ru-RU" dirty="0"/>
              <a:t>В основе прикладного склада ума лежит </a:t>
            </a:r>
            <a:r>
              <a:rPr lang="ru-RU" dirty="0" smtClean="0"/>
              <a:t>модульное системное мышление. </a:t>
            </a:r>
          </a:p>
          <a:p>
            <a:r>
              <a:rPr lang="ru-RU" dirty="0" smtClean="0"/>
              <a:t>Это </a:t>
            </a:r>
            <a:r>
              <a:rPr lang="ru-RU" dirty="0"/>
              <a:t>не </a:t>
            </a:r>
            <a:r>
              <a:rPr lang="ru-RU" dirty="0" err="1" smtClean="0"/>
              <a:t>сверхталант</a:t>
            </a:r>
            <a:r>
              <a:rPr lang="ru-RU" dirty="0"/>
              <a:t>, а сочетание методов и принципов. Мышление на уровне систем — не просто систематический подход; здесь большее значение имеет понимание того, что в жизненных перипетиях нет ничего постоянного и всё взаимосвязано. </a:t>
            </a:r>
            <a:endParaRPr lang="ru-RU" dirty="0" smtClean="0"/>
          </a:p>
          <a:p>
            <a:r>
              <a:rPr lang="ru-RU" dirty="0" smtClean="0"/>
              <a:t>Отношения </a:t>
            </a:r>
            <a:r>
              <a:rPr lang="ru-RU" dirty="0"/>
              <a:t>между модулями какой-либо системы порождают целое, которое невозможно понять путем анализа его составных частей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3114" y="0"/>
            <a:ext cx="3558886" cy="274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335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5900" y="596324"/>
            <a:ext cx="7555809" cy="558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88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6842" y="1825625"/>
            <a:ext cx="635831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784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3048</Words>
  <Application>Microsoft Office PowerPoint</Application>
  <PresentationFormat>Широкоэкранный</PresentationFormat>
  <Paragraphs>130</Paragraphs>
  <Slides>66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66</vt:i4>
      </vt:variant>
    </vt:vector>
  </HeadingPairs>
  <TitlesOfParts>
    <vt:vector size="71" baseType="lpstr">
      <vt:lpstr>Arial</vt:lpstr>
      <vt:lpstr>Calibri</vt:lpstr>
      <vt:lpstr>Calibri Light</vt:lpstr>
      <vt:lpstr>Times New Roman</vt:lpstr>
      <vt:lpstr>Тема Office</vt:lpstr>
      <vt:lpstr>Инженерное мышление</vt:lpstr>
      <vt:lpstr>Презентация PowerPoint</vt:lpstr>
      <vt:lpstr>Презентация PowerPoint</vt:lpstr>
      <vt:lpstr>Презентация PowerPoint</vt:lpstr>
      <vt:lpstr>Четыре измерения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Анализ и синтез: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Свойства инженерного мышления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Второе свойство инженерного мышления — это способность эффективно проектировать в условиях ограничений</vt:lpstr>
      <vt:lpstr>Презентация PowerPoint</vt:lpstr>
      <vt:lpstr>Презентация PowerPoint</vt:lpstr>
      <vt:lpstr>Третье свойство инженерного мышления сопряжено с компромиссами — умением давать продуманные оценки решениям и альтернативам.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Место и роль научно-технических специалистов выражается и конкретизируется в нескольких функциях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How to Think Like an Engineer </vt:lpstr>
      <vt:lpstr>Как писать User Story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user story</vt:lpstr>
      <vt:lpstr>Actor</vt:lpstr>
      <vt:lpstr>Презентация PowerPoint</vt:lpstr>
      <vt:lpstr>Действие </vt:lpstr>
      <vt:lpstr>Ценность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Практические советы по написанию пользовательских историй</vt:lpstr>
      <vt:lpstr>Сомнительные практики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NGR</dc:creator>
  <cp:lastModifiedBy>Тумасян Алла Альбертовна</cp:lastModifiedBy>
  <cp:revision>13</cp:revision>
  <dcterms:created xsi:type="dcterms:W3CDTF">2020-11-22T17:28:32Z</dcterms:created>
  <dcterms:modified xsi:type="dcterms:W3CDTF">2021-11-09T12:20:02Z</dcterms:modified>
</cp:coreProperties>
</file>