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54"/>
  </p:notesMasterIdLst>
  <p:sldIdLst>
    <p:sldId id="257" r:id="rId2"/>
    <p:sldId id="258" r:id="rId3"/>
    <p:sldId id="313" r:id="rId4"/>
    <p:sldId id="259" r:id="rId5"/>
    <p:sldId id="260" r:id="rId6"/>
    <p:sldId id="312" r:id="rId7"/>
    <p:sldId id="264"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1" r:id="rId51"/>
    <p:sldId id="314" r:id="rId52"/>
    <p:sldId id="315"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51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21E4B8-B165-4882-9C8E-FB9668D6BC6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9EE88B8E-4E73-4DA2-8303-E9B43B1EB60D}">
      <dgm:prSet phldrT="[Текст]"/>
      <dgm:spPr/>
      <dgm:t>
        <a:bodyPr/>
        <a:lstStyle/>
        <a:p>
          <a:r>
            <a:rPr lang="ru-RU" dirty="0" smtClean="0"/>
            <a:t>Организация</a:t>
          </a:r>
          <a:endParaRPr lang="ru-RU" dirty="0"/>
        </a:p>
      </dgm:t>
    </dgm:pt>
    <dgm:pt modelId="{4D55CFA2-081C-4536-8A5B-E3090F0422DB}" type="parTrans" cxnId="{D61EC0B3-D28E-49C2-BAFE-DD7B80BF72D7}">
      <dgm:prSet/>
      <dgm:spPr/>
      <dgm:t>
        <a:bodyPr/>
        <a:lstStyle/>
        <a:p>
          <a:endParaRPr lang="ru-RU"/>
        </a:p>
      </dgm:t>
    </dgm:pt>
    <dgm:pt modelId="{FF83A232-4FFA-413E-9D0A-D0B6CDCE6951}" type="sibTrans" cxnId="{D61EC0B3-D28E-49C2-BAFE-DD7B80BF72D7}">
      <dgm:prSet/>
      <dgm:spPr/>
      <dgm:t>
        <a:bodyPr/>
        <a:lstStyle/>
        <a:p>
          <a:endParaRPr lang="ru-RU"/>
        </a:p>
      </dgm:t>
    </dgm:pt>
    <dgm:pt modelId="{82A512AC-B906-4AD5-B2A0-E94ADA1A5379}">
      <dgm:prSet phldrT="[Текст]"/>
      <dgm:spPr/>
      <dgm:t>
        <a:bodyPr/>
        <a:lstStyle/>
        <a:p>
          <a:r>
            <a:rPr lang="ru-RU" dirty="0" smtClean="0"/>
            <a:t>Свойство</a:t>
          </a:r>
        </a:p>
        <a:p>
          <a:r>
            <a:rPr lang="ru-RU" dirty="0" smtClean="0"/>
            <a:t>(внутренняя упорядоченность, согласованность взаимодействия более или менее дифференцированных и автономных  частей целого, обусловленная его строением)</a:t>
          </a:r>
          <a:endParaRPr lang="ru-RU" dirty="0"/>
        </a:p>
      </dgm:t>
    </dgm:pt>
    <dgm:pt modelId="{BC21C572-5EB5-41D4-A8B7-145F78C483D9}" type="parTrans" cxnId="{579594AA-2C8B-4B96-B498-3B96410C62CD}">
      <dgm:prSet/>
      <dgm:spPr/>
      <dgm:t>
        <a:bodyPr/>
        <a:lstStyle/>
        <a:p>
          <a:endParaRPr lang="ru-RU"/>
        </a:p>
      </dgm:t>
    </dgm:pt>
    <dgm:pt modelId="{A52E8355-32BE-4B03-A5DA-5669C371C6C3}" type="sibTrans" cxnId="{579594AA-2C8B-4B96-B498-3B96410C62CD}">
      <dgm:prSet/>
      <dgm:spPr/>
      <dgm:t>
        <a:bodyPr/>
        <a:lstStyle/>
        <a:p>
          <a:endParaRPr lang="ru-RU"/>
        </a:p>
      </dgm:t>
    </dgm:pt>
    <dgm:pt modelId="{9C0294FD-1F17-4177-A876-2DB05ADB25B1}">
      <dgm:prSet phldrT="[Текст]"/>
      <dgm:spPr/>
      <dgm:t>
        <a:bodyPr/>
        <a:lstStyle/>
        <a:p>
          <a:r>
            <a:rPr lang="ru-RU" dirty="0" smtClean="0"/>
            <a:t>Процесс </a:t>
          </a:r>
          <a:br>
            <a:rPr lang="ru-RU" dirty="0" smtClean="0"/>
          </a:br>
          <a:r>
            <a:rPr lang="ru-RU" dirty="0" smtClean="0"/>
            <a:t>(совокупность процессов или действий, ведущих к образованию и совершенствованию взаимосвязей между частями целого)</a:t>
          </a:r>
          <a:endParaRPr lang="ru-RU" dirty="0"/>
        </a:p>
      </dgm:t>
    </dgm:pt>
    <dgm:pt modelId="{1993A806-B7D5-4DB7-A742-91A659492C13}" type="parTrans" cxnId="{5F2DC430-909D-480D-9CAA-8BCB7BA5D76C}">
      <dgm:prSet/>
      <dgm:spPr/>
      <dgm:t>
        <a:bodyPr/>
        <a:lstStyle/>
        <a:p>
          <a:endParaRPr lang="ru-RU"/>
        </a:p>
      </dgm:t>
    </dgm:pt>
    <dgm:pt modelId="{164A2BD5-9398-474D-A1EC-A34317F8AE7A}" type="sibTrans" cxnId="{5F2DC430-909D-480D-9CAA-8BCB7BA5D76C}">
      <dgm:prSet/>
      <dgm:spPr/>
      <dgm:t>
        <a:bodyPr/>
        <a:lstStyle/>
        <a:p>
          <a:endParaRPr lang="ru-RU"/>
        </a:p>
      </dgm:t>
    </dgm:pt>
    <dgm:pt modelId="{65DF7F63-6271-4D0F-835A-F2F72F2D20EB}">
      <dgm:prSet phldrT="[Текст]"/>
      <dgm:spPr/>
      <dgm:t>
        <a:bodyPr/>
        <a:lstStyle/>
        <a:p>
          <a:r>
            <a:rPr lang="ru-RU" dirty="0" smtClean="0"/>
            <a:t>Организационная система </a:t>
          </a:r>
          <a:br>
            <a:rPr lang="ru-RU" dirty="0" smtClean="0"/>
          </a:br>
          <a:r>
            <a:rPr lang="ru-RU" dirty="0" smtClean="0"/>
            <a:t>(объединение людей, совместно реализующих некоторую программу или цель и действующих на основе определенных процедур и правил)</a:t>
          </a:r>
          <a:endParaRPr lang="ru-RU" dirty="0"/>
        </a:p>
      </dgm:t>
    </dgm:pt>
    <dgm:pt modelId="{99CA993C-81CD-4B6C-B89E-5A93009CFC76}" type="parTrans" cxnId="{1ACE95EE-C448-4D49-81D7-4A2DCEEDC77D}">
      <dgm:prSet/>
      <dgm:spPr/>
      <dgm:t>
        <a:bodyPr/>
        <a:lstStyle/>
        <a:p>
          <a:endParaRPr lang="ru-RU"/>
        </a:p>
      </dgm:t>
    </dgm:pt>
    <dgm:pt modelId="{8C7BBBD6-948C-4CC5-9FEF-8FDE6B32148C}" type="sibTrans" cxnId="{1ACE95EE-C448-4D49-81D7-4A2DCEEDC77D}">
      <dgm:prSet/>
      <dgm:spPr/>
      <dgm:t>
        <a:bodyPr/>
        <a:lstStyle/>
        <a:p>
          <a:endParaRPr lang="ru-RU"/>
        </a:p>
      </dgm:t>
    </dgm:pt>
    <dgm:pt modelId="{AFB76C94-30D8-4913-A323-226B7A347F51}" type="pres">
      <dgm:prSet presAssocID="{8521E4B8-B165-4882-9C8E-FB9668D6BC6E}" presName="hierChild1" presStyleCnt="0">
        <dgm:presLayoutVars>
          <dgm:orgChart val="1"/>
          <dgm:chPref val="1"/>
          <dgm:dir/>
          <dgm:animOne val="branch"/>
          <dgm:animLvl val="lvl"/>
          <dgm:resizeHandles/>
        </dgm:presLayoutVars>
      </dgm:prSet>
      <dgm:spPr/>
      <dgm:t>
        <a:bodyPr/>
        <a:lstStyle/>
        <a:p>
          <a:endParaRPr lang="ru-RU"/>
        </a:p>
      </dgm:t>
    </dgm:pt>
    <dgm:pt modelId="{B3752025-C4EA-479D-9569-62DBABC35D27}" type="pres">
      <dgm:prSet presAssocID="{9EE88B8E-4E73-4DA2-8303-E9B43B1EB60D}" presName="hierRoot1" presStyleCnt="0">
        <dgm:presLayoutVars>
          <dgm:hierBranch val="init"/>
        </dgm:presLayoutVars>
      </dgm:prSet>
      <dgm:spPr/>
    </dgm:pt>
    <dgm:pt modelId="{87A97B8E-6FF5-4F9A-8E41-EFB31559C98B}" type="pres">
      <dgm:prSet presAssocID="{9EE88B8E-4E73-4DA2-8303-E9B43B1EB60D}" presName="rootComposite1" presStyleCnt="0"/>
      <dgm:spPr/>
    </dgm:pt>
    <dgm:pt modelId="{35D16696-389A-491F-A6DD-5DA51F2465D8}" type="pres">
      <dgm:prSet presAssocID="{9EE88B8E-4E73-4DA2-8303-E9B43B1EB60D}" presName="rootText1" presStyleLbl="node0" presStyleIdx="0" presStyleCnt="1" custScaleY="62098">
        <dgm:presLayoutVars>
          <dgm:chPref val="3"/>
        </dgm:presLayoutVars>
      </dgm:prSet>
      <dgm:spPr/>
      <dgm:t>
        <a:bodyPr/>
        <a:lstStyle/>
        <a:p>
          <a:endParaRPr lang="ru-RU"/>
        </a:p>
      </dgm:t>
    </dgm:pt>
    <dgm:pt modelId="{8079F8EF-6AE0-4F82-A1A6-C5630047A354}" type="pres">
      <dgm:prSet presAssocID="{9EE88B8E-4E73-4DA2-8303-E9B43B1EB60D}" presName="rootConnector1" presStyleLbl="node1" presStyleIdx="0" presStyleCnt="0"/>
      <dgm:spPr/>
      <dgm:t>
        <a:bodyPr/>
        <a:lstStyle/>
        <a:p>
          <a:endParaRPr lang="ru-RU"/>
        </a:p>
      </dgm:t>
    </dgm:pt>
    <dgm:pt modelId="{1A520B4B-BBC7-4FA3-A4C2-FEA3418219A9}" type="pres">
      <dgm:prSet presAssocID="{9EE88B8E-4E73-4DA2-8303-E9B43B1EB60D}" presName="hierChild2" presStyleCnt="0"/>
      <dgm:spPr/>
    </dgm:pt>
    <dgm:pt modelId="{3A26135D-46F2-41B7-8D04-86E469783F3A}" type="pres">
      <dgm:prSet presAssocID="{BC21C572-5EB5-41D4-A8B7-145F78C483D9}" presName="Name37" presStyleLbl="parChTrans1D2" presStyleIdx="0" presStyleCnt="3"/>
      <dgm:spPr/>
      <dgm:t>
        <a:bodyPr/>
        <a:lstStyle/>
        <a:p>
          <a:endParaRPr lang="ru-RU"/>
        </a:p>
      </dgm:t>
    </dgm:pt>
    <dgm:pt modelId="{F69D748C-E21A-4A6E-B613-EE39CDE86981}" type="pres">
      <dgm:prSet presAssocID="{82A512AC-B906-4AD5-B2A0-E94ADA1A5379}" presName="hierRoot2" presStyleCnt="0">
        <dgm:presLayoutVars>
          <dgm:hierBranch val="init"/>
        </dgm:presLayoutVars>
      </dgm:prSet>
      <dgm:spPr/>
    </dgm:pt>
    <dgm:pt modelId="{79A8670B-2B49-47F6-A010-A0A190B7E4A0}" type="pres">
      <dgm:prSet presAssocID="{82A512AC-B906-4AD5-B2A0-E94ADA1A5379}" presName="rootComposite" presStyleCnt="0"/>
      <dgm:spPr/>
    </dgm:pt>
    <dgm:pt modelId="{6575E0EE-D977-412F-9BB4-569A34B80FCD}" type="pres">
      <dgm:prSet presAssocID="{82A512AC-B906-4AD5-B2A0-E94ADA1A5379}" presName="rootText" presStyleLbl="node2" presStyleIdx="0" presStyleCnt="3" custScaleX="145004" custScaleY="221959">
        <dgm:presLayoutVars>
          <dgm:chPref val="3"/>
        </dgm:presLayoutVars>
      </dgm:prSet>
      <dgm:spPr/>
      <dgm:t>
        <a:bodyPr/>
        <a:lstStyle/>
        <a:p>
          <a:endParaRPr lang="ru-RU"/>
        </a:p>
      </dgm:t>
    </dgm:pt>
    <dgm:pt modelId="{6809AA76-F34E-4BC5-B6AD-70BAC00B5EE3}" type="pres">
      <dgm:prSet presAssocID="{82A512AC-B906-4AD5-B2A0-E94ADA1A5379}" presName="rootConnector" presStyleLbl="node2" presStyleIdx="0" presStyleCnt="3"/>
      <dgm:spPr/>
      <dgm:t>
        <a:bodyPr/>
        <a:lstStyle/>
        <a:p>
          <a:endParaRPr lang="ru-RU"/>
        </a:p>
      </dgm:t>
    </dgm:pt>
    <dgm:pt modelId="{12D1FCF7-F6E9-4C5E-9A42-8CEB97EBB01A}" type="pres">
      <dgm:prSet presAssocID="{82A512AC-B906-4AD5-B2A0-E94ADA1A5379}" presName="hierChild4" presStyleCnt="0"/>
      <dgm:spPr/>
    </dgm:pt>
    <dgm:pt modelId="{FE95DEA9-7A78-488F-A8A9-8FA5AFA689CE}" type="pres">
      <dgm:prSet presAssocID="{82A512AC-B906-4AD5-B2A0-E94ADA1A5379}" presName="hierChild5" presStyleCnt="0"/>
      <dgm:spPr/>
    </dgm:pt>
    <dgm:pt modelId="{FB68CADE-6C9C-4EBE-9EEC-4F06E2C18A51}" type="pres">
      <dgm:prSet presAssocID="{1993A806-B7D5-4DB7-A742-91A659492C13}" presName="Name37" presStyleLbl="parChTrans1D2" presStyleIdx="1" presStyleCnt="3"/>
      <dgm:spPr/>
      <dgm:t>
        <a:bodyPr/>
        <a:lstStyle/>
        <a:p>
          <a:endParaRPr lang="ru-RU"/>
        </a:p>
      </dgm:t>
    </dgm:pt>
    <dgm:pt modelId="{B55ADC0E-4515-4870-B7F9-52E0EACD02A3}" type="pres">
      <dgm:prSet presAssocID="{9C0294FD-1F17-4177-A876-2DB05ADB25B1}" presName="hierRoot2" presStyleCnt="0">
        <dgm:presLayoutVars>
          <dgm:hierBranch val="init"/>
        </dgm:presLayoutVars>
      </dgm:prSet>
      <dgm:spPr/>
    </dgm:pt>
    <dgm:pt modelId="{848C73B4-331B-4501-94E0-A8FD50B6C728}" type="pres">
      <dgm:prSet presAssocID="{9C0294FD-1F17-4177-A876-2DB05ADB25B1}" presName="rootComposite" presStyleCnt="0"/>
      <dgm:spPr/>
    </dgm:pt>
    <dgm:pt modelId="{E98484A1-4AE6-4CE1-AC56-64F15EC72F87}" type="pres">
      <dgm:prSet presAssocID="{9C0294FD-1F17-4177-A876-2DB05ADB25B1}" presName="rootText" presStyleLbl="node2" presStyleIdx="1" presStyleCnt="3" custScaleX="132378" custScaleY="215545">
        <dgm:presLayoutVars>
          <dgm:chPref val="3"/>
        </dgm:presLayoutVars>
      </dgm:prSet>
      <dgm:spPr/>
      <dgm:t>
        <a:bodyPr/>
        <a:lstStyle/>
        <a:p>
          <a:endParaRPr lang="ru-RU"/>
        </a:p>
      </dgm:t>
    </dgm:pt>
    <dgm:pt modelId="{2D034446-4818-4A73-B1D3-799F9B343F10}" type="pres">
      <dgm:prSet presAssocID="{9C0294FD-1F17-4177-A876-2DB05ADB25B1}" presName="rootConnector" presStyleLbl="node2" presStyleIdx="1" presStyleCnt="3"/>
      <dgm:spPr/>
      <dgm:t>
        <a:bodyPr/>
        <a:lstStyle/>
        <a:p>
          <a:endParaRPr lang="ru-RU"/>
        </a:p>
      </dgm:t>
    </dgm:pt>
    <dgm:pt modelId="{6D7CCBE4-47BB-4E7E-BD0F-6CCFE5E3E065}" type="pres">
      <dgm:prSet presAssocID="{9C0294FD-1F17-4177-A876-2DB05ADB25B1}" presName="hierChild4" presStyleCnt="0"/>
      <dgm:spPr/>
    </dgm:pt>
    <dgm:pt modelId="{C7E75EC0-5EFA-4439-AEB0-30126DD2CF30}" type="pres">
      <dgm:prSet presAssocID="{9C0294FD-1F17-4177-A876-2DB05ADB25B1}" presName="hierChild5" presStyleCnt="0"/>
      <dgm:spPr/>
    </dgm:pt>
    <dgm:pt modelId="{F7CEBAC2-FA7A-456F-91BB-B0EC344C9F53}" type="pres">
      <dgm:prSet presAssocID="{99CA993C-81CD-4B6C-B89E-5A93009CFC76}" presName="Name37" presStyleLbl="parChTrans1D2" presStyleIdx="2" presStyleCnt="3"/>
      <dgm:spPr/>
      <dgm:t>
        <a:bodyPr/>
        <a:lstStyle/>
        <a:p>
          <a:endParaRPr lang="ru-RU"/>
        </a:p>
      </dgm:t>
    </dgm:pt>
    <dgm:pt modelId="{FF12A7AD-CB57-4083-9EF7-7A39A15D31D1}" type="pres">
      <dgm:prSet presAssocID="{65DF7F63-6271-4D0F-835A-F2F72F2D20EB}" presName="hierRoot2" presStyleCnt="0">
        <dgm:presLayoutVars>
          <dgm:hierBranch val="init"/>
        </dgm:presLayoutVars>
      </dgm:prSet>
      <dgm:spPr/>
    </dgm:pt>
    <dgm:pt modelId="{7FC7C6B2-0697-4107-8692-343102C0E3A3}" type="pres">
      <dgm:prSet presAssocID="{65DF7F63-6271-4D0F-835A-F2F72F2D20EB}" presName="rootComposite" presStyleCnt="0"/>
      <dgm:spPr/>
    </dgm:pt>
    <dgm:pt modelId="{F724EAB3-FC0D-48DD-80DF-DD63ED1E273A}" type="pres">
      <dgm:prSet presAssocID="{65DF7F63-6271-4D0F-835A-F2F72F2D20EB}" presName="rootText" presStyleLbl="node2" presStyleIdx="2" presStyleCnt="3" custScaleX="129679" custScaleY="214359">
        <dgm:presLayoutVars>
          <dgm:chPref val="3"/>
        </dgm:presLayoutVars>
      </dgm:prSet>
      <dgm:spPr/>
      <dgm:t>
        <a:bodyPr/>
        <a:lstStyle/>
        <a:p>
          <a:endParaRPr lang="ru-RU"/>
        </a:p>
      </dgm:t>
    </dgm:pt>
    <dgm:pt modelId="{F0ACD603-3B03-4E10-8908-A88587FB57E8}" type="pres">
      <dgm:prSet presAssocID="{65DF7F63-6271-4D0F-835A-F2F72F2D20EB}" presName="rootConnector" presStyleLbl="node2" presStyleIdx="2" presStyleCnt="3"/>
      <dgm:spPr/>
      <dgm:t>
        <a:bodyPr/>
        <a:lstStyle/>
        <a:p>
          <a:endParaRPr lang="ru-RU"/>
        </a:p>
      </dgm:t>
    </dgm:pt>
    <dgm:pt modelId="{8C87735C-C5C6-44F8-A212-04B0A9057D58}" type="pres">
      <dgm:prSet presAssocID="{65DF7F63-6271-4D0F-835A-F2F72F2D20EB}" presName="hierChild4" presStyleCnt="0"/>
      <dgm:spPr/>
    </dgm:pt>
    <dgm:pt modelId="{3A960D28-4E0F-43DC-B846-ED84165907DE}" type="pres">
      <dgm:prSet presAssocID="{65DF7F63-6271-4D0F-835A-F2F72F2D20EB}" presName="hierChild5" presStyleCnt="0"/>
      <dgm:spPr/>
    </dgm:pt>
    <dgm:pt modelId="{DE848204-B7F8-4885-A1CB-91021E297D8E}" type="pres">
      <dgm:prSet presAssocID="{9EE88B8E-4E73-4DA2-8303-E9B43B1EB60D}" presName="hierChild3" presStyleCnt="0"/>
      <dgm:spPr/>
    </dgm:pt>
  </dgm:ptLst>
  <dgm:cxnLst>
    <dgm:cxn modelId="{D61EC0B3-D28E-49C2-BAFE-DD7B80BF72D7}" srcId="{8521E4B8-B165-4882-9C8E-FB9668D6BC6E}" destId="{9EE88B8E-4E73-4DA2-8303-E9B43B1EB60D}" srcOrd="0" destOrd="0" parTransId="{4D55CFA2-081C-4536-8A5B-E3090F0422DB}" sibTransId="{FF83A232-4FFA-413E-9D0A-D0B6CDCE6951}"/>
    <dgm:cxn modelId="{7262B82A-BC03-4BAB-A70A-3B166F9E73AD}" type="presOf" srcId="{65DF7F63-6271-4D0F-835A-F2F72F2D20EB}" destId="{F0ACD603-3B03-4E10-8908-A88587FB57E8}" srcOrd="1" destOrd="0" presId="urn:microsoft.com/office/officeart/2005/8/layout/orgChart1"/>
    <dgm:cxn modelId="{256500FB-ECB7-4BDB-B694-5DAAB0D4E3E0}" type="presOf" srcId="{8521E4B8-B165-4882-9C8E-FB9668D6BC6E}" destId="{AFB76C94-30D8-4913-A323-226B7A347F51}" srcOrd="0" destOrd="0" presId="urn:microsoft.com/office/officeart/2005/8/layout/orgChart1"/>
    <dgm:cxn modelId="{46114329-AF07-4309-918B-6E63E9A9576C}" type="presOf" srcId="{1993A806-B7D5-4DB7-A742-91A659492C13}" destId="{FB68CADE-6C9C-4EBE-9EEC-4F06E2C18A51}" srcOrd="0" destOrd="0" presId="urn:microsoft.com/office/officeart/2005/8/layout/orgChart1"/>
    <dgm:cxn modelId="{B27E94CA-B85A-4356-8F5B-9F28539C539E}" type="presOf" srcId="{82A512AC-B906-4AD5-B2A0-E94ADA1A5379}" destId="{6809AA76-F34E-4BC5-B6AD-70BAC00B5EE3}" srcOrd="1" destOrd="0" presId="urn:microsoft.com/office/officeart/2005/8/layout/orgChart1"/>
    <dgm:cxn modelId="{E9D7778F-AEB3-47A6-86CA-46FA9D2755D5}" type="presOf" srcId="{82A512AC-B906-4AD5-B2A0-E94ADA1A5379}" destId="{6575E0EE-D977-412F-9BB4-569A34B80FCD}" srcOrd="0" destOrd="0" presId="urn:microsoft.com/office/officeart/2005/8/layout/orgChart1"/>
    <dgm:cxn modelId="{2DFD1E75-7B5D-4625-899E-A8B33634AF73}" type="presOf" srcId="{9EE88B8E-4E73-4DA2-8303-E9B43B1EB60D}" destId="{35D16696-389A-491F-A6DD-5DA51F2465D8}" srcOrd="0" destOrd="0" presId="urn:microsoft.com/office/officeart/2005/8/layout/orgChart1"/>
    <dgm:cxn modelId="{5F2DC430-909D-480D-9CAA-8BCB7BA5D76C}" srcId="{9EE88B8E-4E73-4DA2-8303-E9B43B1EB60D}" destId="{9C0294FD-1F17-4177-A876-2DB05ADB25B1}" srcOrd="1" destOrd="0" parTransId="{1993A806-B7D5-4DB7-A742-91A659492C13}" sibTransId="{164A2BD5-9398-474D-A1EC-A34317F8AE7A}"/>
    <dgm:cxn modelId="{E632F608-9D51-4C0A-9035-DCA44A9DCD9D}" type="presOf" srcId="{9EE88B8E-4E73-4DA2-8303-E9B43B1EB60D}" destId="{8079F8EF-6AE0-4F82-A1A6-C5630047A354}" srcOrd="1" destOrd="0" presId="urn:microsoft.com/office/officeart/2005/8/layout/orgChart1"/>
    <dgm:cxn modelId="{90C6937C-6039-4400-86C9-BB77082A473A}" type="presOf" srcId="{9C0294FD-1F17-4177-A876-2DB05ADB25B1}" destId="{E98484A1-4AE6-4CE1-AC56-64F15EC72F87}" srcOrd="0" destOrd="0" presId="urn:microsoft.com/office/officeart/2005/8/layout/orgChart1"/>
    <dgm:cxn modelId="{579594AA-2C8B-4B96-B498-3B96410C62CD}" srcId="{9EE88B8E-4E73-4DA2-8303-E9B43B1EB60D}" destId="{82A512AC-B906-4AD5-B2A0-E94ADA1A5379}" srcOrd="0" destOrd="0" parTransId="{BC21C572-5EB5-41D4-A8B7-145F78C483D9}" sibTransId="{A52E8355-32BE-4B03-A5DA-5669C371C6C3}"/>
    <dgm:cxn modelId="{78B4E9E0-14F8-4406-AF92-E79E36D2BC04}" type="presOf" srcId="{9C0294FD-1F17-4177-A876-2DB05ADB25B1}" destId="{2D034446-4818-4A73-B1D3-799F9B343F10}" srcOrd="1" destOrd="0" presId="urn:microsoft.com/office/officeart/2005/8/layout/orgChart1"/>
    <dgm:cxn modelId="{DE1CFE66-EFE8-458E-AB2F-E425EF32001A}" type="presOf" srcId="{99CA993C-81CD-4B6C-B89E-5A93009CFC76}" destId="{F7CEBAC2-FA7A-456F-91BB-B0EC344C9F53}" srcOrd="0" destOrd="0" presId="urn:microsoft.com/office/officeart/2005/8/layout/orgChart1"/>
    <dgm:cxn modelId="{0A7CAE0E-B19F-4FD5-836A-D1ADC8BE6311}" type="presOf" srcId="{65DF7F63-6271-4D0F-835A-F2F72F2D20EB}" destId="{F724EAB3-FC0D-48DD-80DF-DD63ED1E273A}" srcOrd="0" destOrd="0" presId="urn:microsoft.com/office/officeart/2005/8/layout/orgChart1"/>
    <dgm:cxn modelId="{1ACE95EE-C448-4D49-81D7-4A2DCEEDC77D}" srcId="{9EE88B8E-4E73-4DA2-8303-E9B43B1EB60D}" destId="{65DF7F63-6271-4D0F-835A-F2F72F2D20EB}" srcOrd="2" destOrd="0" parTransId="{99CA993C-81CD-4B6C-B89E-5A93009CFC76}" sibTransId="{8C7BBBD6-948C-4CC5-9FEF-8FDE6B32148C}"/>
    <dgm:cxn modelId="{1B39696F-A7BD-4CAF-9FE2-E41757207E2F}" type="presOf" srcId="{BC21C572-5EB5-41D4-A8B7-145F78C483D9}" destId="{3A26135D-46F2-41B7-8D04-86E469783F3A}" srcOrd="0" destOrd="0" presId="urn:microsoft.com/office/officeart/2005/8/layout/orgChart1"/>
    <dgm:cxn modelId="{6CFCAF7F-50AE-4B13-8A35-016108EEA3EA}" type="presParOf" srcId="{AFB76C94-30D8-4913-A323-226B7A347F51}" destId="{B3752025-C4EA-479D-9569-62DBABC35D27}" srcOrd="0" destOrd="0" presId="urn:microsoft.com/office/officeart/2005/8/layout/orgChart1"/>
    <dgm:cxn modelId="{5D4A8B06-D11B-44F8-BFCB-E1B762D8E19A}" type="presParOf" srcId="{B3752025-C4EA-479D-9569-62DBABC35D27}" destId="{87A97B8E-6FF5-4F9A-8E41-EFB31559C98B}" srcOrd="0" destOrd="0" presId="urn:microsoft.com/office/officeart/2005/8/layout/orgChart1"/>
    <dgm:cxn modelId="{FCF3885A-A497-4D83-9A0C-77078D31EB04}" type="presParOf" srcId="{87A97B8E-6FF5-4F9A-8E41-EFB31559C98B}" destId="{35D16696-389A-491F-A6DD-5DA51F2465D8}" srcOrd="0" destOrd="0" presId="urn:microsoft.com/office/officeart/2005/8/layout/orgChart1"/>
    <dgm:cxn modelId="{91A53D60-B36C-482A-A1BE-7F4731752FC5}" type="presParOf" srcId="{87A97B8E-6FF5-4F9A-8E41-EFB31559C98B}" destId="{8079F8EF-6AE0-4F82-A1A6-C5630047A354}" srcOrd="1" destOrd="0" presId="urn:microsoft.com/office/officeart/2005/8/layout/orgChart1"/>
    <dgm:cxn modelId="{679F7A0A-88D8-46E4-A1C0-E6D8B17F986B}" type="presParOf" srcId="{B3752025-C4EA-479D-9569-62DBABC35D27}" destId="{1A520B4B-BBC7-4FA3-A4C2-FEA3418219A9}" srcOrd="1" destOrd="0" presId="urn:microsoft.com/office/officeart/2005/8/layout/orgChart1"/>
    <dgm:cxn modelId="{CC8E7146-7865-4029-B710-D177BCC99B87}" type="presParOf" srcId="{1A520B4B-BBC7-4FA3-A4C2-FEA3418219A9}" destId="{3A26135D-46F2-41B7-8D04-86E469783F3A}" srcOrd="0" destOrd="0" presId="urn:microsoft.com/office/officeart/2005/8/layout/orgChart1"/>
    <dgm:cxn modelId="{EEAF4060-A679-4032-8FD3-1AEDF1B17862}" type="presParOf" srcId="{1A520B4B-BBC7-4FA3-A4C2-FEA3418219A9}" destId="{F69D748C-E21A-4A6E-B613-EE39CDE86981}" srcOrd="1" destOrd="0" presId="urn:microsoft.com/office/officeart/2005/8/layout/orgChart1"/>
    <dgm:cxn modelId="{C11F7FC7-DD40-4C63-9BD7-0D4692EC0392}" type="presParOf" srcId="{F69D748C-E21A-4A6E-B613-EE39CDE86981}" destId="{79A8670B-2B49-47F6-A010-A0A190B7E4A0}" srcOrd="0" destOrd="0" presId="urn:microsoft.com/office/officeart/2005/8/layout/orgChart1"/>
    <dgm:cxn modelId="{B64D6D88-C078-41F1-94AA-45B0435F7FB6}" type="presParOf" srcId="{79A8670B-2B49-47F6-A010-A0A190B7E4A0}" destId="{6575E0EE-D977-412F-9BB4-569A34B80FCD}" srcOrd="0" destOrd="0" presId="urn:microsoft.com/office/officeart/2005/8/layout/orgChart1"/>
    <dgm:cxn modelId="{3662C22F-166C-43F2-AFDD-52F5479C9E0E}" type="presParOf" srcId="{79A8670B-2B49-47F6-A010-A0A190B7E4A0}" destId="{6809AA76-F34E-4BC5-B6AD-70BAC00B5EE3}" srcOrd="1" destOrd="0" presId="urn:microsoft.com/office/officeart/2005/8/layout/orgChart1"/>
    <dgm:cxn modelId="{109CBCA2-FECA-4595-8473-3D7721D5D2D4}" type="presParOf" srcId="{F69D748C-E21A-4A6E-B613-EE39CDE86981}" destId="{12D1FCF7-F6E9-4C5E-9A42-8CEB97EBB01A}" srcOrd="1" destOrd="0" presId="urn:microsoft.com/office/officeart/2005/8/layout/orgChart1"/>
    <dgm:cxn modelId="{D0689548-15FC-4158-B136-FB0AE5735623}" type="presParOf" srcId="{F69D748C-E21A-4A6E-B613-EE39CDE86981}" destId="{FE95DEA9-7A78-488F-A8A9-8FA5AFA689CE}" srcOrd="2" destOrd="0" presId="urn:microsoft.com/office/officeart/2005/8/layout/orgChart1"/>
    <dgm:cxn modelId="{6C79A59E-A787-4232-B6A2-A7C47E877314}" type="presParOf" srcId="{1A520B4B-BBC7-4FA3-A4C2-FEA3418219A9}" destId="{FB68CADE-6C9C-4EBE-9EEC-4F06E2C18A51}" srcOrd="2" destOrd="0" presId="urn:microsoft.com/office/officeart/2005/8/layout/orgChart1"/>
    <dgm:cxn modelId="{961B7695-8B87-4E9F-8478-25A5B6492C59}" type="presParOf" srcId="{1A520B4B-BBC7-4FA3-A4C2-FEA3418219A9}" destId="{B55ADC0E-4515-4870-B7F9-52E0EACD02A3}" srcOrd="3" destOrd="0" presId="urn:microsoft.com/office/officeart/2005/8/layout/orgChart1"/>
    <dgm:cxn modelId="{88C51357-1C64-4B91-B880-F8AD5ECD4BA1}" type="presParOf" srcId="{B55ADC0E-4515-4870-B7F9-52E0EACD02A3}" destId="{848C73B4-331B-4501-94E0-A8FD50B6C728}" srcOrd="0" destOrd="0" presId="urn:microsoft.com/office/officeart/2005/8/layout/orgChart1"/>
    <dgm:cxn modelId="{F51A49CC-0F52-4B1C-B537-D9301EA19F0E}" type="presParOf" srcId="{848C73B4-331B-4501-94E0-A8FD50B6C728}" destId="{E98484A1-4AE6-4CE1-AC56-64F15EC72F87}" srcOrd="0" destOrd="0" presId="urn:microsoft.com/office/officeart/2005/8/layout/orgChart1"/>
    <dgm:cxn modelId="{B25797ED-F209-465D-8D28-14F3F7544FB0}" type="presParOf" srcId="{848C73B4-331B-4501-94E0-A8FD50B6C728}" destId="{2D034446-4818-4A73-B1D3-799F9B343F10}" srcOrd="1" destOrd="0" presId="urn:microsoft.com/office/officeart/2005/8/layout/orgChart1"/>
    <dgm:cxn modelId="{0E5D41D3-498D-4274-8B48-438F2AB30B48}" type="presParOf" srcId="{B55ADC0E-4515-4870-B7F9-52E0EACD02A3}" destId="{6D7CCBE4-47BB-4E7E-BD0F-6CCFE5E3E065}" srcOrd="1" destOrd="0" presId="urn:microsoft.com/office/officeart/2005/8/layout/orgChart1"/>
    <dgm:cxn modelId="{F09F5E3F-E1AA-4218-B837-BAADF1E2EE53}" type="presParOf" srcId="{B55ADC0E-4515-4870-B7F9-52E0EACD02A3}" destId="{C7E75EC0-5EFA-4439-AEB0-30126DD2CF30}" srcOrd="2" destOrd="0" presId="urn:microsoft.com/office/officeart/2005/8/layout/orgChart1"/>
    <dgm:cxn modelId="{D02F2C9E-1A38-44FE-AEF4-819F145DD043}" type="presParOf" srcId="{1A520B4B-BBC7-4FA3-A4C2-FEA3418219A9}" destId="{F7CEBAC2-FA7A-456F-91BB-B0EC344C9F53}" srcOrd="4" destOrd="0" presId="urn:microsoft.com/office/officeart/2005/8/layout/orgChart1"/>
    <dgm:cxn modelId="{C752AAE9-84BA-4BE8-86BA-9B37C7D1553D}" type="presParOf" srcId="{1A520B4B-BBC7-4FA3-A4C2-FEA3418219A9}" destId="{FF12A7AD-CB57-4083-9EF7-7A39A15D31D1}" srcOrd="5" destOrd="0" presId="urn:microsoft.com/office/officeart/2005/8/layout/orgChart1"/>
    <dgm:cxn modelId="{493D8D01-C247-455A-AAF7-339924B44C7F}" type="presParOf" srcId="{FF12A7AD-CB57-4083-9EF7-7A39A15D31D1}" destId="{7FC7C6B2-0697-4107-8692-343102C0E3A3}" srcOrd="0" destOrd="0" presId="urn:microsoft.com/office/officeart/2005/8/layout/orgChart1"/>
    <dgm:cxn modelId="{F9804FC4-BB8B-48ED-BAA2-54E9ACF37C71}" type="presParOf" srcId="{7FC7C6B2-0697-4107-8692-343102C0E3A3}" destId="{F724EAB3-FC0D-48DD-80DF-DD63ED1E273A}" srcOrd="0" destOrd="0" presId="urn:microsoft.com/office/officeart/2005/8/layout/orgChart1"/>
    <dgm:cxn modelId="{DBCF64F5-BDCA-406A-8117-8D03F1783579}" type="presParOf" srcId="{7FC7C6B2-0697-4107-8692-343102C0E3A3}" destId="{F0ACD603-3B03-4E10-8908-A88587FB57E8}" srcOrd="1" destOrd="0" presId="urn:microsoft.com/office/officeart/2005/8/layout/orgChart1"/>
    <dgm:cxn modelId="{FF39A584-0B92-4074-821A-F045F8E79CA1}" type="presParOf" srcId="{FF12A7AD-CB57-4083-9EF7-7A39A15D31D1}" destId="{8C87735C-C5C6-44F8-A212-04B0A9057D58}" srcOrd="1" destOrd="0" presId="urn:microsoft.com/office/officeart/2005/8/layout/orgChart1"/>
    <dgm:cxn modelId="{47F81303-325C-4366-8B79-32EA71005D1F}" type="presParOf" srcId="{FF12A7AD-CB57-4083-9EF7-7A39A15D31D1}" destId="{3A960D28-4E0F-43DC-B846-ED84165907DE}" srcOrd="2" destOrd="0" presId="urn:microsoft.com/office/officeart/2005/8/layout/orgChart1"/>
    <dgm:cxn modelId="{7C8074BC-CCBA-48CA-903E-9F7307457997}" type="presParOf" srcId="{B3752025-C4EA-479D-9569-62DBABC35D27}" destId="{DE848204-B7F8-4885-A1CB-91021E297D8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41DBDD-B8F8-4AEE-A771-B9FA0187CB94}" type="doc">
      <dgm:prSet loTypeId="urn:microsoft.com/office/officeart/2005/8/layout/pyramid4" loCatId="pyramid" qsTypeId="urn:microsoft.com/office/officeart/2005/8/quickstyle/3d2" qsCatId="3D" csTypeId="urn:microsoft.com/office/officeart/2005/8/colors/colorful1#1" csCatId="colorful" phldr="1"/>
      <dgm:spPr/>
      <dgm:t>
        <a:bodyPr/>
        <a:lstStyle/>
        <a:p>
          <a:endParaRPr lang="ru-RU"/>
        </a:p>
      </dgm:t>
    </dgm:pt>
    <dgm:pt modelId="{0748D76A-8B95-4B72-ACA8-99687D045456}">
      <dgm:prSet phldrT="[Текст]" custT="1"/>
      <dgm:spPr/>
      <dgm:t>
        <a:bodyPr/>
        <a:lstStyle/>
        <a:p>
          <a:r>
            <a:rPr lang="ru-RU" sz="1600" dirty="0"/>
            <a:t>философия</a:t>
          </a:r>
        </a:p>
      </dgm:t>
    </dgm:pt>
    <dgm:pt modelId="{71ED3D7A-33FE-4FE8-B0DA-F3B1E61F1DD5}" type="parTrans" cxnId="{05E197D3-85D7-4F7B-8420-BE0BF170ACBF}">
      <dgm:prSet/>
      <dgm:spPr/>
      <dgm:t>
        <a:bodyPr/>
        <a:lstStyle/>
        <a:p>
          <a:endParaRPr lang="ru-RU" sz="1100"/>
        </a:p>
      </dgm:t>
    </dgm:pt>
    <dgm:pt modelId="{2E16478D-4689-49EA-A6A7-9A33F5FFFAA6}" type="sibTrans" cxnId="{05E197D3-85D7-4F7B-8420-BE0BF170ACBF}">
      <dgm:prSet/>
      <dgm:spPr/>
      <dgm:t>
        <a:bodyPr/>
        <a:lstStyle/>
        <a:p>
          <a:endParaRPr lang="ru-RU" sz="1100"/>
        </a:p>
      </dgm:t>
    </dgm:pt>
    <dgm:pt modelId="{5B281DB5-9968-4A12-9263-47BE7CB78701}">
      <dgm:prSet phldrT="[Текст]" custT="1"/>
      <dgm:spPr/>
      <dgm:t>
        <a:bodyPr/>
        <a:lstStyle/>
        <a:p>
          <a:r>
            <a:rPr lang="ru-RU" sz="2000" dirty="0"/>
            <a:t>математика</a:t>
          </a:r>
        </a:p>
      </dgm:t>
    </dgm:pt>
    <dgm:pt modelId="{5D2855D3-5082-4C3F-95FF-4B32215A4DAD}" type="parTrans" cxnId="{87A31859-6FF3-4D54-B125-FD37CF3548B1}">
      <dgm:prSet/>
      <dgm:spPr/>
      <dgm:t>
        <a:bodyPr/>
        <a:lstStyle/>
        <a:p>
          <a:endParaRPr lang="ru-RU" sz="1100"/>
        </a:p>
      </dgm:t>
    </dgm:pt>
    <dgm:pt modelId="{0F34D584-206C-4182-945E-B49D2C0A4FD0}" type="sibTrans" cxnId="{87A31859-6FF3-4D54-B125-FD37CF3548B1}">
      <dgm:prSet/>
      <dgm:spPr/>
      <dgm:t>
        <a:bodyPr/>
        <a:lstStyle/>
        <a:p>
          <a:endParaRPr lang="ru-RU" sz="1100"/>
        </a:p>
      </dgm:t>
    </dgm:pt>
    <dgm:pt modelId="{82196D6F-DB34-4938-9EAA-3F28BFBA5F81}">
      <dgm:prSet phldrT="[Текст]" custT="1"/>
      <dgm:spPr/>
      <dgm:t>
        <a:bodyPr/>
        <a:lstStyle/>
        <a:p>
          <a:r>
            <a:rPr lang="ru-RU" sz="1100" dirty="0"/>
            <a:t>Центральна область: физика, химия, космология, кибернетика, биология, антропологические науки, общественные науки, технические науки</a:t>
          </a:r>
        </a:p>
      </dgm:t>
    </dgm:pt>
    <dgm:pt modelId="{FD05C06C-09BA-4F71-9ED5-C2EBAD98208B}" type="parTrans" cxnId="{BA89F61B-A14A-4474-9B29-4BEEBD884774}">
      <dgm:prSet/>
      <dgm:spPr/>
      <dgm:t>
        <a:bodyPr/>
        <a:lstStyle/>
        <a:p>
          <a:endParaRPr lang="ru-RU" sz="1100"/>
        </a:p>
      </dgm:t>
    </dgm:pt>
    <dgm:pt modelId="{4F5C0537-1391-45F4-84CE-156F0F9542D0}" type="sibTrans" cxnId="{BA89F61B-A14A-4474-9B29-4BEEBD884774}">
      <dgm:prSet/>
      <dgm:spPr/>
      <dgm:t>
        <a:bodyPr/>
        <a:lstStyle/>
        <a:p>
          <a:endParaRPr lang="ru-RU" sz="1100"/>
        </a:p>
      </dgm:t>
    </dgm:pt>
    <dgm:pt modelId="{7FD1C0E5-E713-4421-B397-4D19C54BB08D}">
      <dgm:prSet phldrT="[Текст]" custT="1"/>
      <dgm:spPr/>
      <dgm:t>
        <a:bodyPr/>
        <a:lstStyle/>
        <a:p>
          <a:r>
            <a:rPr lang="ru-RU" sz="1400" dirty="0"/>
            <a:t>Практические науки: медицина, педагогика, технологические науки, методология</a:t>
          </a:r>
        </a:p>
      </dgm:t>
    </dgm:pt>
    <dgm:pt modelId="{F0B0F40A-DC5B-4EAB-BE21-FD163A066E6A}" type="parTrans" cxnId="{EACECC3C-C68C-4452-9E21-940291778140}">
      <dgm:prSet/>
      <dgm:spPr/>
      <dgm:t>
        <a:bodyPr/>
        <a:lstStyle/>
        <a:p>
          <a:endParaRPr lang="ru-RU" sz="1100"/>
        </a:p>
      </dgm:t>
    </dgm:pt>
    <dgm:pt modelId="{E89F4116-AEAE-4B87-B6B4-2E6CDC684463}" type="sibTrans" cxnId="{EACECC3C-C68C-4452-9E21-940291778140}">
      <dgm:prSet/>
      <dgm:spPr/>
      <dgm:t>
        <a:bodyPr/>
        <a:lstStyle/>
        <a:p>
          <a:endParaRPr lang="ru-RU" sz="1100"/>
        </a:p>
      </dgm:t>
    </dgm:pt>
    <dgm:pt modelId="{72381CD1-1D40-49B6-A917-7CBDD67AACF5}" type="pres">
      <dgm:prSet presAssocID="{8D41DBDD-B8F8-4AEE-A771-B9FA0187CB94}" presName="compositeShape" presStyleCnt="0">
        <dgm:presLayoutVars>
          <dgm:chMax val="9"/>
          <dgm:dir/>
          <dgm:resizeHandles val="exact"/>
        </dgm:presLayoutVars>
      </dgm:prSet>
      <dgm:spPr/>
      <dgm:t>
        <a:bodyPr/>
        <a:lstStyle/>
        <a:p>
          <a:endParaRPr lang="ru-RU"/>
        </a:p>
      </dgm:t>
    </dgm:pt>
    <dgm:pt modelId="{D772B143-FE29-4EA9-9FC9-A845DB0752C3}" type="pres">
      <dgm:prSet presAssocID="{8D41DBDD-B8F8-4AEE-A771-B9FA0187CB94}" presName="triangle1" presStyleLbl="node1" presStyleIdx="0" presStyleCnt="4">
        <dgm:presLayoutVars>
          <dgm:bulletEnabled val="1"/>
        </dgm:presLayoutVars>
      </dgm:prSet>
      <dgm:spPr/>
      <dgm:t>
        <a:bodyPr/>
        <a:lstStyle/>
        <a:p>
          <a:endParaRPr lang="ru-RU"/>
        </a:p>
      </dgm:t>
    </dgm:pt>
    <dgm:pt modelId="{A01C45B1-9F2E-4072-A43E-8B2EE04BACEA}" type="pres">
      <dgm:prSet presAssocID="{8D41DBDD-B8F8-4AEE-A771-B9FA0187CB94}" presName="triangle2" presStyleLbl="node1" presStyleIdx="1" presStyleCnt="4">
        <dgm:presLayoutVars>
          <dgm:bulletEnabled val="1"/>
        </dgm:presLayoutVars>
      </dgm:prSet>
      <dgm:spPr/>
      <dgm:t>
        <a:bodyPr/>
        <a:lstStyle/>
        <a:p>
          <a:endParaRPr lang="ru-RU"/>
        </a:p>
      </dgm:t>
    </dgm:pt>
    <dgm:pt modelId="{28120E70-20E4-4C1A-849D-5D49D78513CA}" type="pres">
      <dgm:prSet presAssocID="{8D41DBDD-B8F8-4AEE-A771-B9FA0187CB94}" presName="triangle3" presStyleLbl="node1" presStyleIdx="2" presStyleCnt="4">
        <dgm:presLayoutVars>
          <dgm:bulletEnabled val="1"/>
        </dgm:presLayoutVars>
      </dgm:prSet>
      <dgm:spPr/>
      <dgm:t>
        <a:bodyPr/>
        <a:lstStyle/>
        <a:p>
          <a:endParaRPr lang="ru-RU"/>
        </a:p>
      </dgm:t>
    </dgm:pt>
    <dgm:pt modelId="{22A7277B-823C-4F59-821D-864421D7A0C2}" type="pres">
      <dgm:prSet presAssocID="{8D41DBDD-B8F8-4AEE-A771-B9FA0187CB94}" presName="triangle4" presStyleLbl="node1" presStyleIdx="3" presStyleCnt="4">
        <dgm:presLayoutVars>
          <dgm:bulletEnabled val="1"/>
        </dgm:presLayoutVars>
      </dgm:prSet>
      <dgm:spPr/>
      <dgm:t>
        <a:bodyPr/>
        <a:lstStyle/>
        <a:p>
          <a:endParaRPr lang="ru-RU"/>
        </a:p>
      </dgm:t>
    </dgm:pt>
  </dgm:ptLst>
  <dgm:cxnLst>
    <dgm:cxn modelId="{C6685F9C-F86E-47CF-992E-0579777813DF}" type="presOf" srcId="{82196D6F-DB34-4938-9EAA-3F28BFBA5F81}" destId="{28120E70-20E4-4C1A-849D-5D49D78513CA}" srcOrd="0" destOrd="0" presId="urn:microsoft.com/office/officeart/2005/8/layout/pyramid4"/>
    <dgm:cxn modelId="{6A096E7E-D30C-4A85-8C64-DF9FE429B912}" type="presOf" srcId="{8D41DBDD-B8F8-4AEE-A771-B9FA0187CB94}" destId="{72381CD1-1D40-49B6-A917-7CBDD67AACF5}" srcOrd="0" destOrd="0" presId="urn:microsoft.com/office/officeart/2005/8/layout/pyramid4"/>
    <dgm:cxn modelId="{339B5D2C-CCDD-4997-B987-3159BC0D8301}" type="presOf" srcId="{7FD1C0E5-E713-4421-B397-4D19C54BB08D}" destId="{22A7277B-823C-4F59-821D-864421D7A0C2}" srcOrd="0" destOrd="0" presId="urn:microsoft.com/office/officeart/2005/8/layout/pyramid4"/>
    <dgm:cxn modelId="{9E1405E7-2F32-47C6-8B21-6FB5EABC173D}" type="presOf" srcId="{5B281DB5-9968-4A12-9263-47BE7CB78701}" destId="{A01C45B1-9F2E-4072-A43E-8B2EE04BACEA}" srcOrd="0" destOrd="0" presId="urn:microsoft.com/office/officeart/2005/8/layout/pyramid4"/>
    <dgm:cxn modelId="{87A31859-6FF3-4D54-B125-FD37CF3548B1}" srcId="{8D41DBDD-B8F8-4AEE-A771-B9FA0187CB94}" destId="{5B281DB5-9968-4A12-9263-47BE7CB78701}" srcOrd="1" destOrd="0" parTransId="{5D2855D3-5082-4C3F-95FF-4B32215A4DAD}" sibTransId="{0F34D584-206C-4182-945E-B49D2C0A4FD0}"/>
    <dgm:cxn modelId="{05E197D3-85D7-4F7B-8420-BE0BF170ACBF}" srcId="{8D41DBDD-B8F8-4AEE-A771-B9FA0187CB94}" destId="{0748D76A-8B95-4B72-ACA8-99687D045456}" srcOrd="0" destOrd="0" parTransId="{71ED3D7A-33FE-4FE8-B0DA-F3B1E61F1DD5}" sibTransId="{2E16478D-4689-49EA-A6A7-9A33F5FFFAA6}"/>
    <dgm:cxn modelId="{1C258C4E-869E-41F7-9ECB-27FB4FD20A4D}" type="presOf" srcId="{0748D76A-8B95-4B72-ACA8-99687D045456}" destId="{D772B143-FE29-4EA9-9FC9-A845DB0752C3}" srcOrd="0" destOrd="0" presId="urn:microsoft.com/office/officeart/2005/8/layout/pyramid4"/>
    <dgm:cxn modelId="{EACECC3C-C68C-4452-9E21-940291778140}" srcId="{8D41DBDD-B8F8-4AEE-A771-B9FA0187CB94}" destId="{7FD1C0E5-E713-4421-B397-4D19C54BB08D}" srcOrd="3" destOrd="0" parTransId="{F0B0F40A-DC5B-4EAB-BE21-FD163A066E6A}" sibTransId="{E89F4116-AEAE-4B87-B6B4-2E6CDC684463}"/>
    <dgm:cxn modelId="{BA89F61B-A14A-4474-9B29-4BEEBD884774}" srcId="{8D41DBDD-B8F8-4AEE-A771-B9FA0187CB94}" destId="{82196D6F-DB34-4938-9EAA-3F28BFBA5F81}" srcOrd="2" destOrd="0" parTransId="{FD05C06C-09BA-4F71-9ED5-C2EBAD98208B}" sibTransId="{4F5C0537-1391-45F4-84CE-156F0F9542D0}"/>
    <dgm:cxn modelId="{358A6D67-C8D4-4AA0-91A0-C26467743897}" type="presParOf" srcId="{72381CD1-1D40-49B6-A917-7CBDD67AACF5}" destId="{D772B143-FE29-4EA9-9FC9-A845DB0752C3}" srcOrd="0" destOrd="0" presId="urn:microsoft.com/office/officeart/2005/8/layout/pyramid4"/>
    <dgm:cxn modelId="{47AFD1C0-2F27-4E96-B0D4-2CB9B24FA583}" type="presParOf" srcId="{72381CD1-1D40-49B6-A917-7CBDD67AACF5}" destId="{A01C45B1-9F2E-4072-A43E-8B2EE04BACEA}" srcOrd="1" destOrd="0" presId="urn:microsoft.com/office/officeart/2005/8/layout/pyramid4"/>
    <dgm:cxn modelId="{C98FBB41-59AE-4E39-8674-496179B85E9D}" type="presParOf" srcId="{72381CD1-1D40-49B6-A917-7CBDD67AACF5}" destId="{28120E70-20E4-4C1A-849D-5D49D78513CA}" srcOrd="2" destOrd="0" presId="urn:microsoft.com/office/officeart/2005/8/layout/pyramid4"/>
    <dgm:cxn modelId="{E11A7AEB-D8B1-4544-B86B-D219047E5FD0}" type="presParOf" srcId="{72381CD1-1D40-49B6-A917-7CBDD67AACF5}" destId="{22A7277B-823C-4F59-821D-864421D7A0C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EB3795-D527-4F3E-8612-924D12B5CA7A}" type="datetimeFigureOut">
              <a:rPr lang="ru-RU" smtClean="0"/>
              <a:pPr/>
              <a:t>09.11.2021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09D3D-3269-4BFC-B670-B95B5B0965D4}" type="slidenum">
              <a:rPr lang="ru-RU" smtClean="0"/>
              <a:pPr/>
              <a:t>‹#›</a:t>
            </a:fld>
            <a:endParaRPr lang="ru-RU"/>
          </a:p>
        </p:txBody>
      </p:sp>
    </p:spTree>
    <p:extLst>
      <p:ext uri="{BB962C8B-B14F-4D97-AF65-F5344CB8AC3E}">
        <p14:creationId xmlns:p14="http://schemas.microsoft.com/office/powerpoint/2010/main" val="15912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1F38A91-6DDA-4A99-83DB-500218B16448}" type="datetime1">
              <a:rPr lang="en-US" smtClean="0"/>
              <a:pPr/>
              <a:t>11/9/2021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02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F0BD93-2D4A-4ED6-A34E-BB8A8C348B98}" type="datetime1">
              <a:rPr lang="en-US" smtClean="0"/>
              <a:pPr/>
              <a:t>11/9/2021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3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D7C47F-F391-4669-BEDC-E2796E75696B}" type="datetime1">
              <a:rPr lang="en-US" smtClean="0"/>
              <a:pPr/>
              <a:t>11/9/2021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6812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5" name="TextBox 3"/>
          <p:cNvSpPr txBox="1"/>
          <p:nvPr userDrawn="1"/>
        </p:nvSpPr>
        <p:spPr>
          <a:xfrm>
            <a:off x="11186584" y="6381750"/>
            <a:ext cx="768349" cy="338138"/>
          </a:xfrm>
          <a:prstGeom prst="rect">
            <a:avLst/>
          </a:prstGeom>
          <a:noFill/>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AEC09229-4988-4F78-B694-FAEC17ADBF5C}" type="slidenum">
              <a:rPr lang="ru-RU" altLang="ru-RU" sz="1600" smtClean="0">
                <a:solidFill>
                  <a:srgbClr val="C00000"/>
                </a:solidFill>
                <a:latin typeface="Calibri" panose="020F0502020204030204" pitchFamily="34" charset="0"/>
              </a:rPr>
              <a:pPr algn="r" eaLnBrk="1" hangingPunct="1">
                <a:defRPr/>
              </a:pPr>
              <a:t>‹#›</a:t>
            </a:fld>
            <a:endParaRPr lang="ru-RU" altLang="ru-RU" sz="1800" smtClean="0">
              <a:solidFill>
                <a:srgbClr val="C00000"/>
              </a:solidFill>
              <a:latin typeface="Calibri" panose="020F0502020204030204" pitchFamily="34" charset="0"/>
            </a:endParaRPr>
          </a:p>
        </p:txBody>
      </p:sp>
      <p:sp>
        <p:nvSpPr>
          <p:cNvPr id="3" name="Содержимое 2"/>
          <p:cNvSpPr>
            <a:spLocks noGrp="1"/>
          </p:cNvSpPr>
          <p:nvPr>
            <p:ph idx="1"/>
          </p:nvPr>
        </p:nvSpPr>
        <p:spPr>
          <a:xfrm>
            <a:off x="623392" y="1700808"/>
            <a:ext cx="10972800" cy="4608512"/>
          </a:xfrm>
        </p:spPr>
        <p:txBody>
          <a:bodyPr/>
          <a:lstStyle>
            <a:lvl1pPr marL="0" indent="0">
              <a:buClr>
                <a:schemeClr val="tx2"/>
              </a:buClr>
              <a:buFont typeface="Arial" pitchFamily="34" charset="0"/>
              <a:buNone/>
              <a:defRPr sz="2200"/>
            </a:lvl1pPr>
            <a:lvl2pPr marL="457200" indent="0">
              <a:buNone/>
              <a:defRPr sz="2000"/>
            </a:lvl2pPr>
            <a:lvl3pPr marL="914400" indent="0">
              <a:buNone/>
              <a:defRPr sz="1800"/>
            </a:lvl3pPr>
            <a:lvl4pPr marL="1371600" indent="0">
              <a:buNone/>
              <a:defRPr sz="1600"/>
            </a:lvl4pPr>
            <a:lvl5pPr marL="1828800" indent="0">
              <a:buNone/>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25" name="Текст 24"/>
          <p:cNvSpPr>
            <a:spLocks noGrp="1"/>
          </p:cNvSpPr>
          <p:nvPr>
            <p:ph type="body" sz="quarter" idx="10"/>
          </p:nvPr>
        </p:nvSpPr>
        <p:spPr>
          <a:xfrm>
            <a:off x="624418" y="209550"/>
            <a:ext cx="9600041" cy="361950"/>
          </a:xfrm>
        </p:spPr>
        <p:txBody>
          <a:bodyPr>
            <a:noAutofit/>
          </a:bodyPr>
          <a:lstStyle>
            <a:lvl1pPr marL="0" indent="0">
              <a:buNone/>
              <a:defRPr lang="ru-RU" sz="1800" kern="1200" cap="all" baseline="0" dirty="0">
                <a:solidFill>
                  <a:schemeClr val="bg1"/>
                </a:solidFill>
                <a:latin typeface="+mj-lt"/>
                <a:ea typeface="+mj-ea"/>
                <a:cs typeface="+mj-cs"/>
              </a:defRPr>
            </a:lvl1pPr>
          </a:lstStyle>
          <a:p>
            <a:pPr lvl="0"/>
            <a:r>
              <a:rPr lang="ru-RU" dirty="0" smtClean="0"/>
              <a:t>Образец текста</a:t>
            </a:r>
          </a:p>
        </p:txBody>
      </p:sp>
      <p:sp>
        <p:nvSpPr>
          <p:cNvPr id="2" name="Заголовок 1"/>
          <p:cNvSpPr>
            <a:spLocks noGrp="1"/>
          </p:cNvSpPr>
          <p:nvPr>
            <p:ph type="title"/>
          </p:nvPr>
        </p:nvSpPr>
        <p:spPr>
          <a:xfrm>
            <a:off x="624417" y="908720"/>
            <a:ext cx="10972800" cy="724500"/>
          </a:xfrm>
        </p:spPr>
        <p:txBody>
          <a:bodyPr anchor="t">
            <a:noAutofit/>
          </a:bodyPr>
          <a:lstStyle>
            <a:lvl1pPr algn="l">
              <a:lnSpc>
                <a:spcPct val="90000"/>
              </a:lnSpc>
              <a:defRPr>
                <a:solidFill>
                  <a:schemeClr val="tx2"/>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330205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0E354A-FF1C-4BF4-BAC4-31B1533E457C}" type="datetime1">
              <a:rPr lang="en-US" smtClean="0"/>
              <a:pPr/>
              <a:t>11/9/2021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95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1BFE78E-6245-4448-A4A8-A520F46DE21A}" type="datetime1">
              <a:rPr lang="en-US" smtClean="0"/>
              <a:pPr/>
              <a:t>11/9/2021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89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4E0E71-CA29-485E-8DE4-08281B9DA282}" type="datetime1">
              <a:rPr lang="en-US" smtClean="0"/>
              <a:pPr/>
              <a:t>11/9/2021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865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72361F3-6937-4CE2-AB61-0BAC013A0676}" type="datetime1">
              <a:rPr lang="en-US" smtClean="0"/>
              <a:pPr/>
              <a:t>11/9/2021</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836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8FC21DE-7CFE-4FBF-9FD5-A9A05D71F064}" type="datetime1">
              <a:rPr lang="en-US" smtClean="0"/>
              <a:pPr/>
              <a:t>11/9/2021</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5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7AF153-FBC0-4FAC-B42C-300489F3C25C}" type="datetime1">
              <a:rPr lang="en-US" smtClean="0"/>
              <a:pPr/>
              <a:t>11/9/2021</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364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94978A2-B891-4977-BA9A-E685E5D3817C}" type="datetime1">
              <a:rPr lang="en-US" smtClean="0"/>
              <a:pPr/>
              <a:t>11/9/2021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833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E1EC413-81F9-45E8-8E4B-1350E5E0B6C4}" type="datetime1">
              <a:rPr lang="en-US" smtClean="0"/>
              <a:pPr/>
              <a:t>11/9/2021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589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FD83B-C5C1-4540-BFA2-9457676139DD}" type="datetime1">
              <a:rPr lang="en-US" smtClean="0"/>
              <a:pPr/>
              <a:t>11/9/2021</a:t>
            </a:fld>
            <a:endParaRPr lang="en-US"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21465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package" Target="../embeddings/_________Microsoft_Visio1111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s://ru.wikipedia.org/wiki/%D0%A1%D0%BE%D1%84%D0%B8%D0%B7%D0%BC" TargetMode="External"/><Relationship Id="rId2" Type="http://schemas.openxmlformats.org/officeDocument/2006/relationships/hyperlink" Target="https://ru.wikipedia.org/w/index.php?title=%D0%A0._%D0%AD%D0%BD%D0%BD%D0%B8%D1%81&amp;action=edit&amp;redlink=1" TargetMode="External"/><Relationship Id="rId1" Type="http://schemas.openxmlformats.org/officeDocument/2006/relationships/slideLayout" Target="../slideLayouts/slideLayout12.xml"/><Relationship Id="rId4" Type="http://schemas.openxmlformats.org/officeDocument/2006/relationships/hyperlink" Target="https://ru.wikipedia.org/wiki/%D0%9A%D0%BE%D0%B3%D0%BD%D0%B8%D1%82%D0%B8%D0%B2%D0%BD%D0%BE%D0%B5_%D0%B8%D1%81%D0%BA%D0%B0%D0%B6%D0%B5%D0%BD%D0%B8%D0%B5"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28650"/>
            <a:ext cx="10018713" cy="1752599"/>
          </a:xfrm>
        </p:spPr>
        <p:txBody>
          <a:bodyPr>
            <a:noAutofit/>
          </a:bodyPr>
          <a:lstStyle/>
          <a:p>
            <a:r>
              <a:rPr lang="ru-RU" sz="3200" b="1" i="1" dirty="0" smtClean="0"/>
              <a:t>Наука как сфера деятельности</a:t>
            </a:r>
            <a:endParaRPr lang="ru-RU" sz="3200" dirty="0"/>
          </a:p>
        </p:txBody>
      </p:sp>
      <p:sp>
        <p:nvSpPr>
          <p:cNvPr id="3" name="Объект 2"/>
          <p:cNvSpPr>
            <a:spLocks noGrp="1"/>
          </p:cNvSpPr>
          <p:nvPr>
            <p:ph idx="1"/>
          </p:nvPr>
        </p:nvSpPr>
        <p:spPr>
          <a:xfrm>
            <a:off x="838200" y="3345873"/>
            <a:ext cx="10515600" cy="2831090"/>
          </a:xfrm>
        </p:spPr>
        <p:txBody>
          <a:bodyPr/>
          <a:lstStyle/>
          <a:p>
            <a:pPr marL="0" indent="0" algn="ctr">
              <a:buNone/>
            </a:pPr>
            <a:r>
              <a:rPr lang="ru-RU" dirty="0"/>
              <a:t>Не всякая деятельность нуждается в организации, в при­менении методологии. </a:t>
            </a:r>
            <a:r>
              <a:rPr lang="ru-RU" b="1" dirty="0" smtClean="0"/>
              <a:t>Человеческая </a:t>
            </a:r>
            <a:r>
              <a:rPr lang="ru-RU" b="1" dirty="0"/>
              <a:t>деятель­ность</a:t>
            </a:r>
            <a:r>
              <a:rPr lang="ru-RU" dirty="0"/>
              <a:t> может разделяться на </a:t>
            </a:r>
            <a:r>
              <a:rPr lang="ru-RU" b="1" dirty="0"/>
              <a:t>деятельность </a:t>
            </a:r>
            <a:r>
              <a:rPr lang="ru-RU" b="1" i="1" dirty="0"/>
              <a:t>репродуктивную</a:t>
            </a:r>
            <a:r>
              <a:rPr lang="ru-RU" b="1" dirty="0"/>
              <a:t> и </a:t>
            </a:r>
            <a:r>
              <a:rPr lang="ru-RU" b="1" i="1" dirty="0"/>
              <a:t>продуктивную</a:t>
            </a:r>
            <a:r>
              <a:rPr lang="ru-RU" dirty="0" smtClean="0"/>
              <a:t>.</a:t>
            </a:r>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313410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61975"/>
            <a:ext cx="10018713" cy="5419725"/>
          </a:xfrm>
        </p:spPr>
        <p:txBody>
          <a:bodyPr>
            <a:normAutofit fontScale="92500" lnSpcReduction="10000"/>
          </a:bodyPr>
          <a:lstStyle/>
          <a:p>
            <a:pPr marL="0" indent="0">
              <a:buNone/>
            </a:pPr>
            <a:r>
              <a:rPr lang="ru-RU" b="1" i="1" dirty="0"/>
              <a:t>Методология же науки как учение об организации научно-исследовательской деятельности — это та часть гносеологии, которая изучает процесс научной деятельности (его организацию).</a:t>
            </a:r>
            <a:endParaRPr lang="ru-RU" dirty="0"/>
          </a:p>
          <a:p>
            <a:pPr marL="0" indent="0">
              <a:buNone/>
            </a:pPr>
            <a:r>
              <a:rPr lang="ru-RU" b="1" dirty="0"/>
              <a:t>Необходимо </a:t>
            </a:r>
            <a:r>
              <a:rPr lang="ru-RU" dirty="0"/>
              <a:t>также </a:t>
            </a:r>
            <a:r>
              <a:rPr lang="ru-RU" b="1" dirty="0"/>
              <a:t>развести понятия «научное познание» и «научное исследование».</a:t>
            </a:r>
            <a:r>
              <a:rPr lang="ru-RU" dirty="0"/>
              <a:t> </a:t>
            </a:r>
          </a:p>
          <a:p>
            <a:pPr marL="0" indent="0">
              <a:buNone/>
            </a:pPr>
            <a:r>
              <a:rPr lang="ru-RU" b="1" i="1" dirty="0">
                <a:solidFill>
                  <a:schemeClr val="accent1">
                    <a:lumMod val="50000"/>
                  </a:schemeClr>
                </a:solidFill>
              </a:rPr>
              <a:t>Научное познание</a:t>
            </a:r>
            <a:r>
              <a:rPr lang="ru-RU" b="1" i="1" dirty="0"/>
              <a:t> рассматривается как </a:t>
            </a:r>
            <a:r>
              <a:rPr lang="ru-RU" b="1" i="1" dirty="0">
                <a:solidFill>
                  <a:schemeClr val="accent1">
                    <a:lumMod val="50000"/>
                  </a:schemeClr>
                </a:solidFill>
              </a:rPr>
              <a:t>общественно-исторический процесс</a:t>
            </a:r>
            <a:r>
              <a:rPr lang="ru-RU" b="1" i="1" dirty="0"/>
              <a:t> и является предметом исследований гносеологии.</a:t>
            </a:r>
            <a:endParaRPr lang="ru-RU" dirty="0"/>
          </a:p>
          <a:p>
            <a:pPr marL="0" indent="0">
              <a:buNone/>
            </a:pPr>
            <a:r>
              <a:rPr lang="ru-RU" b="1" i="1" dirty="0"/>
              <a:t>          </a:t>
            </a:r>
            <a:r>
              <a:rPr lang="ru-RU" b="1" i="1" dirty="0">
                <a:solidFill>
                  <a:schemeClr val="accent1">
                    <a:lumMod val="50000"/>
                  </a:schemeClr>
                </a:solidFill>
              </a:rPr>
              <a:t>Исследование (научное) </a:t>
            </a:r>
            <a:r>
              <a:rPr lang="ru-RU" b="1" i="1" dirty="0"/>
              <a:t>рассматривается как </a:t>
            </a:r>
            <a:r>
              <a:rPr lang="ru-RU" b="1" i="1" dirty="0">
                <a:solidFill>
                  <a:schemeClr val="accent1">
                    <a:lumMod val="50000"/>
                  </a:schemeClr>
                </a:solidFill>
              </a:rPr>
              <a:t>субъективный процесс</a:t>
            </a:r>
            <a:r>
              <a:rPr lang="ru-RU" b="1" i="1" dirty="0"/>
              <a:t> - </a:t>
            </a:r>
            <a:r>
              <a:rPr lang="ru-RU" b="1" i="1" dirty="0">
                <a:solidFill>
                  <a:schemeClr val="accent1">
                    <a:lumMod val="50000"/>
                  </a:schemeClr>
                </a:solidFill>
              </a:rPr>
              <a:t>как деятельность по получению новых научных знаний отдельным индивидом - ученым, исследователем или их группой, коллективом, что является предметом методологии науки </a:t>
            </a:r>
            <a:r>
              <a:rPr lang="ru-RU" b="1" i="1" dirty="0"/>
              <a:t>(методологии научной деятельности, методологии научного исследования).</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13415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742950"/>
            <a:ext cx="10018713" cy="5286375"/>
          </a:xfrm>
        </p:spPr>
        <p:txBody>
          <a:bodyPr>
            <a:normAutofit fontScale="92500" lnSpcReduction="10000"/>
          </a:bodyPr>
          <a:lstStyle/>
          <a:p>
            <a:pPr marL="0" indent="0" algn="ctr">
              <a:buNone/>
            </a:pPr>
            <a:r>
              <a:rPr lang="ru-RU" b="1" i="1" dirty="0"/>
              <a:t>Научное познание не существует вне познавательной деятельности отдельных индивидов</a:t>
            </a:r>
            <a:r>
              <a:rPr lang="ru-RU" i="1" dirty="0"/>
              <a:t>, </a:t>
            </a:r>
            <a:r>
              <a:rPr lang="ru-RU" dirty="0"/>
              <a:t>однако последние могут что-то познавать (исследовать) лишь постольку, поскольку овладевают коллективно выработанной, объективизированной системой знаний, передаваемых от одного поколения ученых к другому.</a:t>
            </a:r>
          </a:p>
          <a:p>
            <a:pPr marL="0" indent="0" algn="ctr">
              <a:buNone/>
            </a:pPr>
            <a:r>
              <a:rPr lang="ru-RU" dirty="0"/>
              <a:t>Поскольку </a:t>
            </a:r>
            <a:r>
              <a:rPr lang="ru-RU" b="1" i="1" dirty="0"/>
              <a:t>методология - это учение об организации деятельности</a:t>
            </a:r>
            <a:r>
              <a:rPr lang="ru-RU" dirty="0"/>
              <a:t>, в частности - </a:t>
            </a:r>
            <a:r>
              <a:rPr lang="ru-RU" b="1" i="1" dirty="0"/>
              <a:t>научной деятельности</a:t>
            </a:r>
            <a:r>
              <a:rPr lang="ru-RU" dirty="0"/>
              <a:t>, а </a:t>
            </a:r>
            <a:r>
              <a:rPr lang="ru-RU" b="1" i="1" dirty="0"/>
              <a:t>научная деятельность организуется по определенным замкнутым, завершенным циклам (</a:t>
            </a:r>
            <a:r>
              <a:rPr lang="ru-RU" dirty="0"/>
              <a:t>ведь «наукой вообще» заниматься невозможно — ученый или научный коллектив проводит определенное конкретное научное исследование (научный проект), по завершении которого приступает к новому исследованию (новому проекту) и т.д.), постольку понятия «Методология науки», «Методология научной деятельности» и «Методология научного исследования» являются синонимами.</a:t>
            </a: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71180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71450"/>
            <a:ext cx="10018713" cy="752475"/>
          </a:xfrm>
        </p:spPr>
        <p:txBody>
          <a:bodyPr/>
          <a:lstStyle/>
          <a:p>
            <a:pPr algn="ctr"/>
            <a:r>
              <a:rPr lang="ru-RU" b="1" dirty="0"/>
              <a:t>Общие понятия о </a:t>
            </a:r>
            <a:r>
              <a:rPr lang="ru-RU" b="1" dirty="0" smtClean="0"/>
              <a:t>науке</a:t>
            </a:r>
            <a:r>
              <a:rPr lang="ru-RU" dirty="0" smtClean="0"/>
              <a:t> </a:t>
            </a:r>
            <a:endParaRPr lang="ru-RU" dirty="0"/>
          </a:p>
        </p:txBody>
      </p:sp>
      <p:sp>
        <p:nvSpPr>
          <p:cNvPr id="3" name="Объект 2"/>
          <p:cNvSpPr>
            <a:spLocks noGrp="1"/>
          </p:cNvSpPr>
          <p:nvPr>
            <p:ph idx="1"/>
          </p:nvPr>
        </p:nvSpPr>
        <p:spPr>
          <a:xfrm>
            <a:off x="1484310" y="1295401"/>
            <a:ext cx="10018713" cy="4495800"/>
          </a:xfrm>
        </p:spPr>
        <p:txBody>
          <a:bodyPr>
            <a:normAutofit/>
          </a:bodyPr>
          <a:lstStyle/>
          <a:p>
            <a:pPr marL="0" indent="0" algn="ctr">
              <a:buNone/>
            </a:pPr>
            <a:r>
              <a:rPr lang="ru-RU" dirty="0"/>
              <a:t>Среди многих людей, далеких от научной деятельности, зачастую бытуют два противоположных широко распространенных заблуждения. С одной стороны, в представлениях многих наука - это нечто таинственное, загадочное, доступное лишь кучке избранных. </a:t>
            </a:r>
            <a:endParaRPr lang="ru-RU" dirty="0" smtClean="0"/>
          </a:p>
          <a:p>
            <a:pPr marL="0" indent="0" algn="ctr">
              <a:buNone/>
            </a:pPr>
            <a:r>
              <a:rPr lang="ru-RU" dirty="0" smtClean="0"/>
              <a:t>С </a:t>
            </a:r>
            <a:r>
              <a:rPr lang="ru-RU" dirty="0"/>
              <a:t>другой стороны, наблюдается и совершенно пренебрежительное отношение к науке и ученым, как к неким «книжным червям», которые «копаются там в чем-то ненужном», а мы - практики - «делаем нужное дело».</a:t>
            </a:r>
          </a:p>
          <a:p>
            <a:pPr marL="0" indent="0" algn="ctr">
              <a:buNone/>
            </a:pPr>
            <a:r>
              <a:rPr lang="ru-RU" dirty="0"/>
              <a:t>Обе эти точки зрения совершенно неправильны. </a:t>
            </a:r>
          </a:p>
        </p:txBody>
      </p:sp>
      <p:sp>
        <p:nvSpPr>
          <p:cNvPr id="4" name="Номер слайда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157476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428625"/>
            <a:ext cx="10555290" cy="6267449"/>
          </a:xfrm>
        </p:spPr>
        <p:txBody>
          <a:bodyPr>
            <a:normAutofit fontScale="92500" lnSpcReduction="10000"/>
          </a:bodyPr>
          <a:lstStyle/>
          <a:p>
            <a:pPr marL="0" indent="0">
              <a:buNone/>
            </a:pPr>
            <a:r>
              <a:rPr lang="ru-RU" b="1" i="1" dirty="0"/>
              <a:t>Наука - это такая же область профессиональной человеческой деятельности, как и любая другая - педагогическая, индустриальная</a:t>
            </a:r>
            <a:r>
              <a:rPr lang="ru-RU" dirty="0"/>
              <a:t> и т.п. Единственное </a:t>
            </a:r>
            <a:r>
              <a:rPr lang="ru-RU" b="1" dirty="0">
                <a:solidFill>
                  <a:schemeClr val="accent1">
                    <a:lumMod val="50000"/>
                  </a:schemeClr>
                </a:solidFill>
              </a:rPr>
              <a:t>специфическое качество науки </a:t>
            </a:r>
            <a:r>
              <a:rPr lang="ru-RU" dirty="0">
                <a:solidFill>
                  <a:schemeClr val="accent1">
                    <a:lumMod val="50000"/>
                  </a:schemeClr>
                </a:solidFill>
              </a:rPr>
              <a:t>заключается в том, что </a:t>
            </a:r>
            <a:r>
              <a:rPr lang="ru-RU" dirty="0"/>
              <a:t>если в других отраслях человеческой деятельности используются знания, получаемые наукой, то </a:t>
            </a:r>
            <a:r>
              <a:rPr lang="ru-RU" b="1" dirty="0">
                <a:solidFill>
                  <a:srgbClr val="FF0000"/>
                </a:solidFill>
              </a:rPr>
              <a:t>наука - эта та область деятельности, где основной целью является получение самого научного знания.</a:t>
            </a:r>
            <a:endParaRPr lang="ru-RU" dirty="0">
              <a:solidFill>
                <a:srgbClr val="FF0000"/>
              </a:solidFill>
            </a:endParaRPr>
          </a:p>
          <a:p>
            <a:pPr marL="0" indent="0">
              <a:buNone/>
            </a:pPr>
            <a:r>
              <a:rPr lang="ru-RU" b="1" i="1" dirty="0">
                <a:solidFill>
                  <a:schemeClr val="accent1">
                    <a:lumMod val="50000"/>
                  </a:schemeClr>
                </a:solidFill>
              </a:rPr>
              <a:t>Наука и определяется как сфера человеческой деятельности, функцией которой является выработка и теоретическая систематизация объективных знаний о действительности.</a:t>
            </a:r>
            <a:endParaRPr lang="ru-RU" dirty="0">
              <a:solidFill>
                <a:schemeClr val="accent1">
                  <a:lumMod val="50000"/>
                </a:schemeClr>
              </a:solidFill>
            </a:endParaRPr>
          </a:p>
          <a:p>
            <a:pPr marL="0" indent="0">
              <a:buNone/>
            </a:pPr>
            <a:r>
              <a:rPr lang="ru-RU" dirty="0"/>
              <a:t>В узком смысле термин «наука» употребляется также для обозначения отдельных отраслей научного знания: наука «физика», «химия», «психология», «педагогика» и т.д</a:t>
            </a:r>
            <a:r>
              <a:rPr lang="ru-RU" dirty="0" smtClean="0"/>
              <a:t>.</a:t>
            </a:r>
          </a:p>
          <a:p>
            <a:pPr marL="0" indent="0">
              <a:buNone/>
            </a:pPr>
            <a:r>
              <a:rPr lang="ru-RU" b="1" dirty="0" smtClean="0"/>
              <a:t>Наука </a:t>
            </a:r>
            <a:r>
              <a:rPr lang="ru-RU" b="1" dirty="0"/>
              <a:t>как феномен - явление чрезвычайно многоаспектное</a:t>
            </a:r>
            <a:r>
              <a:rPr lang="ru-RU" dirty="0"/>
              <a:t>: </a:t>
            </a:r>
          </a:p>
          <a:p>
            <a:pPr marL="0" indent="0">
              <a:buNone/>
            </a:pPr>
            <a:r>
              <a:rPr lang="ru-RU" b="1" dirty="0"/>
              <a:t>-</a:t>
            </a:r>
            <a:r>
              <a:rPr lang="ru-RU" dirty="0"/>
              <a:t>	</a:t>
            </a:r>
            <a:r>
              <a:rPr lang="ru-RU" b="1" i="1" dirty="0"/>
              <a:t>наука как социальный институт</a:t>
            </a:r>
            <a:r>
              <a:rPr lang="ru-RU" dirty="0"/>
              <a:t> (сообщество ученых, совокупность научных учреждений и структур научного обслуживания);</a:t>
            </a:r>
          </a:p>
          <a:p>
            <a:pPr marL="0" indent="0">
              <a:buNone/>
            </a:pPr>
            <a:r>
              <a:rPr lang="ru-RU" b="1" i="1" dirty="0"/>
              <a:t>-	наука как результат (научные знания);</a:t>
            </a:r>
            <a:endParaRPr lang="ru-RU" dirty="0"/>
          </a:p>
          <a:p>
            <a:pPr marL="0" indent="0">
              <a:buNone/>
            </a:pPr>
            <a:r>
              <a:rPr lang="ru-RU" b="1" i="1" dirty="0"/>
              <a:t>-	наука как процесс (научная деятельность).</a:t>
            </a:r>
            <a:endParaRPr lang="ru-RU" dirty="0"/>
          </a:p>
          <a:p>
            <a:pPr marL="0" indent="0">
              <a:buNone/>
            </a:pP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754279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61925"/>
            <a:ext cx="10018713" cy="581025"/>
          </a:xfrm>
        </p:spPr>
        <p:txBody>
          <a:bodyPr>
            <a:normAutofit fontScale="90000"/>
          </a:bodyPr>
          <a:lstStyle/>
          <a:p>
            <a:pPr algn="ctr"/>
            <a:r>
              <a:rPr lang="ru-RU" b="1" dirty="0"/>
              <a:t>Наука как социальный </a:t>
            </a:r>
            <a:r>
              <a:rPr lang="ru-RU" b="1" dirty="0" smtClean="0"/>
              <a:t>институт</a:t>
            </a:r>
            <a:endParaRPr lang="ru-RU" dirty="0"/>
          </a:p>
        </p:txBody>
      </p:sp>
      <p:sp>
        <p:nvSpPr>
          <p:cNvPr id="3" name="Объект 2"/>
          <p:cNvSpPr>
            <a:spLocks noGrp="1"/>
          </p:cNvSpPr>
          <p:nvPr>
            <p:ph idx="1"/>
          </p:nvPr>
        </p:nvSpPr>
        <p:spPr>
          <a:xfrm>
            <a:off x="1484310" y="1133475"/>
            <a:ext cx="10345740" cy="5324475"/>
          </a:xfrm>
        </p:spPr>
        <p:txBody>
          <a:bodyPr>
            <a:normAutofit fontScale="92500" lnSpcReduction="10000"/>
          </a:bodyPr>
          <a:lstStyle/>
          <a:p>
            <a:pPr marL="0" indent="0" algn="ctr">
              <a:buNone/>
            </a:pPr>
            <a:r>
              <a:rPr lang="ru-RU" dirty="0" smtClean="0"/>
              <a:t>Это </a:t>
            </a:r>
            <a:r>
              <a:rPr lang="ru-RU" dirty="0"/>
              <a:t>достаточно большая отрасль народного хозяйства. На сегодняшний день в </a:t>
            </a:r>
            <a:r>
              <a:rPr lang="ru-RU" b="1" i="1" dirty="0"/>
              <a:t>государственную систему</a:t>
            </a:r>
            <a:r>
              <a:rPr lang="ru-RU" dirty="0"/>
              <a:t> </a:t>
            </a:r>
            <a:r>
              <a:rPr lang="ru-RU" b="1" i="1" dirty="0"/>
              <a:t>научных учреждений входят сотни институтов и центров Российской академии наук (РАН).</a:t>
            </a:r>
            <a:r>
              <a:rPr lang="ru-RU" dirty="0"/>
              <a:t> В последнее время широкое распространение стали получать так называемые </a:t>
            </a:r>
            <a:r>
              <a:rPr lang="ru-RU" b="1" i="1" dirty="0"/>
              <a:t>научно-технологические парки</a:t>
            </a:r>
            <a:r>
              <a:rPr lang="ru-RU" dirty="0"/>
              <a:t> - объединения небольших хозрасчетных научно-прикладных фирм, которые </a:t>
            </a:r>
            <a:r>
              <a:rPr lang="ru-RU" b="1" i="1" dirty="0"/>
              <a:t>проводят исследования при крупных университетах, ВУЗах</a:t>
            </a:r>
            <a:r>
              <a:rPr lang="ru-RU" dirty="0"/>
              <a:t>, институтах или промышленных предприятиях и свои результаты внедряют в производство посредством продажи новых технологий.</a:t>
            </a:r>
          </a:p>
          <a:p>
            <a:pPr marL="0" indent="0" algn="ctr">
              <a:buNone/>
            </a:pPr>
            <a:r>
              <a:rPr lang="ru-RU" dirty="0"/>
              <a:t>Значительная часть научного потенциала в любой стране всегда сосредоточена в высших учебных заведениях. Это объясняется, с одной стороны, тем, что для обеспечения высокого уровня преподавания в высшей школе необходимы высококвалифицированные научно-педагогические кадры. С другой стороны, это позволяет научную молодежь со студенческой поры привлекать к научным исследованиям.</a:t>
            </a:r>
          </a:p>
        </p:txBody>
      </p:sp>
      <p:sp>
        <p:nvSpPr>
          <p:cNvPr id="4" name="Номер слайда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476190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14351"/>
            <a:ext cx="10431465" cy="5895974"/>
          </a:xfrm>
        </p:spPr>
        <p:txBody>
          <a:bodyPr>
            <a:normAutofit fontScale="85000" lnSpcReduction="20000"/>
          </a:bodyPr>
          <a:lstStyle/>
          <a:p>
            <a:pPr marL="0" indent="0">
              <a:buNone/>
            </a:pPr>
            <a:r>
              <a:rPr lang="ru-RU" b="1" i="1" dirty="0"/>
              <a:t>Никакая научная работа невозможна без соответствующей инфраструктуры. </a:t>
            </a:r>
            <a:r>
              <a:rPr lang="ru-RU" dirty="0"/>
              <a:t>Это так называемые органы и организации научного обслуживания: научные издательства, научные журналы, научное приборостроение, и т.д., что является как бы </a:t>
            </a:r>
            <a:r>
              <a:rPr lang="ru-RU" dirty="0" err="1"/>
              <a:t>подотраслью</a:t>
            </a:r>
            <a:r>
              <a:rPr lang="ru-RU" dirty="0"/>
              <a:t> науки как социального института.</a:t>
            </a:r>
          </a:p>
          <a:p>
            <a:pPr marL="0" indent="0">
              <a:buNone/>
            </a:pPr>
            <a:r>
              <a:rPr lang="ru-RU" b="1" i="1" dirty="0"/>
              <a:t>Наука как социальный институт может функционировать лишь при наличии специально подготовленных квалифицированных научных кадров.</a:t>
            </a:r>
            <a:r>
              <a:rPr lang="ru-RU" dirty="0"/>
              <a:t> Подготовка научных (научно-педагогических) кадров осуществляется через аспирантуру или соискательство на уровне ученой степени кандидата наук.</a:t>
            </a:r>
          </a:p>
          <a:p>
            <a:pPr marL="0" indent="0">
              <a:buNone/>
            </a:pPr>
            <a:r>
              <a:rPr lang="ru-RU" dirty="0"/>
              <a:t>Из числа кандидатов наук через докторантуру или соискательство готовятся научные (научно-педагогические) кадры высшей квалификации - на уровне ученой степени доктора наук</a:t>
            </a:r>
            <a:r>
              <a:rPr lang="ru-RU" dirty="0" smtClean="0"/>
              <a:t>.</a:t>
            </a:r>
          </a:p>
          <a:p>
            <a:pPr marL="0" indent="0">
              <a:buNone/>
            </a:pPr>
            <a:r>
              <a:rPr lang="ru-RU" dirty="0"/>
              <a:t>Наряду с учеными степенями преподавателям высших учебных заведений, институтов повышения квалификации присваиваются </a:t>
            </a:r>
            <a:r>
              <a:rPr lang="ru-RU" b="1" i="1" dirty="0"/>
              <a:t>ученые звания как ступени их педагогической квалификации: доцента</a:t>
            </a:r>
            <a:r>
              <a:rPr lang="ru-RU" dirty="0"/>
              <a:t> (в основном из числа кандидатов наук при наличии стажа преподавательской работы в ВУЗе и опубликованных научных трудов) и </a:t>
            </a:r>
            <a:r>
              <a:rPr lang="ru-RU" b="1" i="1" dirty="0"/>
              <a:t>профессора </a:t>
            </a:r>
            <a:r>
              <a:rPr lang="ru-RU" dirty="0"/>
              <a:t>(в основном </a:t>
            </a:r>
            <a:r>
              <a:rPr lang="ru-RU" b="1" i="1" dirty="0"/>
              <a:t>из числа докторов наук</a:t>
            </a:r>
            <a:r>
              <a:rPr lang="ru-RU" dirty="0"/>
              <a:t> при наличии крупных научных работ - учебников, монографий и т.д</a:t>
            </a:r>
            <a:r>
              <a:rPr lang="ru-RU" dirty="0" smtClean="0"/>
              <a:t>.).</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245082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90501"/>
            <a:ext cx="10018713" cy="552450"/>
          </a:xfrm>
        </p:spPr>
        <p:txBody>
          <a:bodyPr>
            <a:normAutofit fontScale="90000"/>
          </a:bodyPr>
          <a:lstStyle/>
          <a:p>
            <a:r>
              <a:rPr lang="ru-RU" b="1" dirty="0"/>
              <a:t>Наука как </a:t>
            </a:r>
            <a:r>
              <a:rPr lang="ru-RU" b="1" dirty="0" smtClean="0"/>
              <a:t>результат</a:t>
            </a:r>
            <a:endParaRPr lang="ru-RU" dirty="0"/>
          </a:p>
        </p:txBody>
      </p:sp>
      <p:sp>
        <p:nvSpPr>
          <p:cNvPr id="3" name="Объект 2"/>
          <p:cNvSpPr>
            <a:spLocks noGrp="1"/>
          </p:cNvSpPr>
          <p:nvPr>
            <p:ph idx="1"/>
          </p:nvPr>
        </p:nvSpPr>
        <p:spPr>
          <a:xfrm>
            <a:off x="1503360" y="771525"/>
            <a:ext cx="10488615" cy="6010275"/>
          </a:xfrm>
        </p:spPr>
        <p:txBody>
          <a:bodyPr>
            <a:normAutofit fontScale="85000" lnSpcReduction="10000"/>
          </a:bodyPr>
          <a:lstStyle/>
          <a:p>
            <a:pPr marL="0" indent="0">
              <a:buNone/>
            </a:pPr>
            <a:r>
              <a:rPr lang="ru-RU" dirty="0"/>
              <a:t>В этом смысле </a:t>
            </a:r>
            <a:r>
              <a:rPr lang="ru-RU" b="1" i="1" dirty="0"/>
              <a:t>наука определяется как система достоверных знаний о природе, человеке и обществе. </a:t>
            </a:r>
            <a:r>
              <a:rPr lang="ru-RU" dirty="0"/>
              <a:t>В данном случае важно </a:t>
            </a:r>
            <a:r>
              <a:rPr lang="ru-RU" b="1" dirty="0"/>
              <a:t>подчеркнуть </a:t>
            </a:r>
            <a:r>
              <a:rPr lang="ru-RU" dirty="0"/>
              <a:t>в этом определении </a:t>
            </a:r>
            <a:r>
              <a:rPr lang="ru-RU" b="1" dirty="0"/>
              <a:t>два существенных признака:</a:t>
            </a:r>
            <a:endParaRPr lang="ru-RU" dirty="0"/>
          </a:p>
          <a:p>
            <a:pPr marL="0" indent="0">
              <a:buNone/>
            </a:pPr>
            <a:r>
              <a:rPr lang="ru-RU" b="1" i="1" dirty="0"/>
              <a:t>1.	Наука как система знаний</a:t>
            </a:r>
            <a:r>
              <a:rPr lang="ru-RU" dirty="0"/>
              <a:t> - в этом смысле </a:t>
            </a:r>
            <a:r>
              <a:rPr lang="ru-RU" b="1" i="1" dirty="0"/>
              <a:t>наука</a:t>
            </a:r>
            <a:r>
              <a:rPr lang="ru-RU" dirty="0"/>
              <a:t> должна рассматриваться </a:t>
            </a:r>
            <a:r>
              <a:rPr lang="ru-RU" b="1" i="1" dirty="0"/>
              <a:t>как взаимосвязанная совокупность знаний</a:t>
            </a:r>
            <a:r>
              <a:rPr lang="ru-RU" dirty="0"/>
              <a:t> по всем известным на сегодняшний день человечеству вопросам о природе, человеке и обществе и </a:t>
            </a:r>
            <a:r>
              <a:rPr lang="ru-RU" b="1" i="1" dirty="0"/>
              <a:t>отвечающая требованиям полноты и непротиворечивости.</a:t>
            </a:r>
            <a:endParaRPr lang="ru-RU" dirty="0"/>
          </a:p>
          <a:p>
            <a:pPr marL="0" indent="0">
              <a:buNone/>
            </a:pPr>
            <a:r>
              <a:rPr lang="ru-RU" b="1" dirty="0"/>
              <a:t>2.</a:t>
            </a:r>
            <a:r>
              <a:rPr lang="ru-RU" dirty="0"/>
              <a:t>	Речь идет только о </a:t>
            </a:r>
            <a:r>
              <a:rPr lang="ru-RU" b="1" i="1" dirty="0"/>
              <a:t>достоверных знаниях</a:t>
            </a:r>
            <a:r>
              <a:rPr lang="ru-RU" dirty="0"/>
              <a:t> — в отличие от обыденных, житейских знаний и представлений каждого человека. </a:t>
            </a:r>
            <a:r>
              <a:rPr lang="ru-RU" b="1" i="1" dirty="0"/>
              <a:t>Научные знания - это специфическая форма отражения действительности в сознании людей в числе еще трех таких же специфических форм: искусства, религии, философии.</a:t>
            </a:r>
            <a:r>
              <a:rPr lang="ru-RU" dirty="0"/>
              <a:t> Наука по отношению к последним выступает в связках:</a:t>
            </a:r>
          </a:p>
          <a:p>
            <a:pPr marL="0" indent="0">
              <a:buNone/>
            </a:pPr>
            <a:r>
              <a:rPr lang="ru-RU" b="1" i="1" dirty="0"/>
              <a:t>•	наука - искусство: наука оперирует понятиями, искусство - образами;</a:t>
            </a:r>
            <a:endParaRPr lang="ru-RU" dirty="0"/>
          </a:p>
          <a:p>
            <a:pPr marL="0" indent="0">
              <a:buNone/>
            </a:pPr>
            <a:r>
              <a:rPr lang="ru-RU" b="1" i="1" dirty="0"/>
              <a:t>•	наука - религия: наука оперирует знаниями, религия - верой;</a:t>
            </a:r>
            <a:endParaRPr lang="ru-RU" dirty="0"/>
          </a:p>
          <a:p>
            <a:pPr marL="0" indent="0">
              <a:buNone/>
            </a:pPr>
            <a:r>
              <a:rPr lang="ru-RU" b="1" i="1" dirty="0"/>
              <a:t>•	наука - философия: наука оперирует знаниями, философия - общими взглядами на мир, в то же время опираясь на научные знания и являясь одновременно и отраслью самой науки.</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130417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247651"/>
            <a:ext cx="10018713" cy="666750"/>
          </a:xfrm>
        </p:spPr>
        <p:txBody>
          <a:bodyPr>
            <a:normAutofit fontScale="90000"/>
          </a:bodyPr>
          <a:lstStyle/>
          <a:p>
            <a:pPr algn="ctr"/>
            <a:r>
              <a:rPr lang="ru-RU" b="1" dirty="0"/>
              <a:t>Общие закономерности развития науки</a:t>
            </a:r>
            <a:endParaRPr lang="ru-RU" dirty="0"/>
          </a:p>
        </p:txBody>
      </p:sp>
      <p:sp>
        <p:nvSpPr>
          <p:cNvPr id="3" name="Объект 2"/>
          <p:cNvSpPr>
            <a:spLocks noGrp="1"/>
          </p:cNvSpPr>
          <p:nvPr>
            <p:ph idx="1"/>
          </p:nvPr>
        </p:nvSpPr>
        <p:spPr>
          <a:xfrm>
            <a:off x="1741485" y="1181100"/>
            <a:ext cx="10018713" cy="5143500"/>
          </a:xfrm>
        </p:spPr>
        <p:txBody>
          <a:bodyPr>
            <a:normAutofit fontScale="92500" lnSpcReduction="20000"/>
          </a:bodyPr>
          <a:lstStyle/>
          <a:p>
            <a:pPr marL="0" indent="0">
              <a:buNone/>
            </a:pPr>
            <a:r>
              <a:rPr lang="ru-RU" dirty="0"/>
              <a:t>Известны </a:t>
            </a:r>
            <a:r>
              <a:rPr lang="ru-RU" b="1" dirty="0"/>
              <a:t>шесть основных закономерностей развития науки.</a:t>
            </a:r>
            <a:endParaRPr lang="ru-RU" dirty="0"/>
          </a:p>
          <a:p>
            <a:pPr marL="0" indent="0">
              <a:buNone/>
            </a:pPr>
            <a:r>
              <a:rPr lang="ru-RU" b="1" dirty="0"/>
              <a:t>1.	Обусловленность развития науки потребностями общественно- исторической практики.</a:t>
            </a:r>
            <a:r>
              <a:rPr lang="ru-RU" dirty="0"/>
              <a:t> Это главная движущая сила или источник развития науки. При этом подчеркнем, что обусловлена она не просто потребностями практики, например, производственной, образовательной, а именно - общественно-исторической практики</a:t>
            </a:r>
          </a:p>
          <a:p>
            <a:pPr marL="0" indent="0">
              <a:buNone/>
            </a:pPr>
            <a:r>
              <a:rPr lang="ru-RU" b="1" dirty="0"/>
              <a:t>2.	Относительная самостоятельность развития науки. </a:t>
            </a:r>
            <a:r>
              <a:rPr lang="ru-RU" dirty="0"/>
              <a:t>Какие бы конкретные задачи ни ставила практика перед наукой, решение этих задач может быть осуществлено лишь по достижении наукой определенного соответствующего уровня, определенных ступеней развития самого процесса познания действительности. При этом от ученого нередко требуется определенное мужество, когда его научные взгляды, его научные построения идут «вразрез» с устоявшимися традициями, с мнением коллег, с установками того или иного министерства или с действующими нормативами, документами и т.п.</a:t>
            </a:r>
            <a:endParaRPr lang="ru-RU" b="1"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37734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466725"/>
            <a:ext cx="10018713" cy="6124575"/>
          </a:xfrm>
        </p:spPr>
        <p:txBody>
          <a:bodyPr>
            <a:normAutofit fontScale="92500" lnSpcReduction="10000"/>
          </a:bodyPr>
          <a:lstStyle/>
          <a:p>
            <a:pPr marL="0" indent="0">
              <a:buNone/>
            </a:pPr>
            <a:r>
              <a:rPr lang="ru-RU" b="1" dirty="0"/>
              <a:t>3.	Преемственность в развитии научных теорий, идей и понятий, методов и средств научного познания.</a:t>
            </a:r>
            <a:r>
              <a:rPr lang="ru-RU" dirty="0"/>
              <a:t> Каждая более высокая ступень в развитии науки возникает на основе предшествующей ступени с сохранением всего ценного, что было накоплено раньше.</a:t>
            </a:r>
          </a:p>
          <a:p>
            <a:pPr marL="0" indent="0">
              <a:buNone/>
            </a:pPr>
            <a:r>
              <a:rPr lang="ru-RU" b="1" dirty="0"/>
              <a:t>4.	Чередование в развитии науки периодов относительно спокойного (эволюционного) развития и бурной (революционной) ломки теоретических основ науки, системы ее понятий и представлений.</a:t>
            </a:r>
            <a:r>
              <a:rPr lang="ru-RU" dirty="0"/>
              <a:t> Эволюционное развитие науки - процесс постепенного накопления новых фактов, экспериментальных данных в рамках существующих теоретических воззрений, в связи с чем идет расширение, уточнение и доработка уже принятых ранее теорий, понятий, принципов. </a:t>
            </a:r>
            <a:r>
              <a:rPr lang="ru-RU" i="1" dirty="0">
                <a:solidFill>
                  <a:srgbClr val="FF0000"/>
                </a:solidFill>
              </a:rPr>
              <a:t>Революции в науке наступают, когда начинается коренная ломка и перестройка ранее установившихся воззрений, пересмотр фундаментальных положений, законов и принципов в результате накопления новых данных, открытия новых явлений, не укладывающихся в рамки прежних воззрений. </a:t>
            </a:r>
            <a:endParaRPr lang="ru-RU" i="1" dirty="0" smtClean="0">
              <a:solidFill>
                <a:srgbClr val="FF0000"/>
              </a:solidFill>
            </a:endParaRP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70994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600075"/>
            <a:ext cx="10018713" cy="5229225"/>
          </a:xfrm>
        </p:spPr>
        <p:txBody>
          <a:bodyPr>
            <a:normAutofit fontScale="92500" lnSpcReduction="20000"/>
          </a:bodyPr>
          <a:lstStyle/>
          <a:p>
            <a:pPr marL="0" indent="0">
              <a:buNone/>
            </a:pPr>
            <a:r>
              <a:rPr lang="ru-RU" b="1" dirty="0"/>
              <a:t>5.	Взаимодействие и взаимосвязанность всех отраслей науки, в результате чего предмет одной отрасли науки может и должен исследоваться приемами и методами другой науки.</a:t>
            </a:r>
            <a:r>
              <a:rPr lang="ru-RU" dirty="0"/>
              <a:t> В результате этого создаются необходимые условия для более полного и глубокого раскрытия сущности и законов качественно различных явлений.</a:t>
            </a:r>
          </a:p>
          <a:p>
            <a:pPr marL="0" indent="0">
              <a:buNone/>
            </a:pPr>
            <a:r>
              <a:rPr lang="ru-RU" b="1" dirty="0" smtClean="0"/>
              <a:t>6</a:t>
            </a:r>
            <a:r>
              <a:rPr lang="ru-RU" b="1" dirty="0"/>
              <a:t>.	Свобода критики, беспрепятственное обсуждение вопросов науки, открытое и свободное выражение различных мнений.</a:t>
            </a:r>
            <a:r>
              <a:rPr lang="ru-RU" dirty="0"/>
              <a:t> Поскольку диалектически противоречивый характер явлений и процессов в природе, в обществе и человеке раскрывается в науке не сразу и не прямо, в борющихся мнениях и воззрениях отражаются лишь отдельные противоречивые стороны изучаемых процессов. В результате такой борьбы преодолевается первоначальная неизбежная односторонность различных взглядов на объект исследования и вырабатывается единое воззрение, на сегодняшний день наиболее адекватное отражение самой действительности.</a:t>
            </a:r>
          </a:p>
        </p:txBody>
      </p:sp>
      <p:sp>
        <p:nvSpPr>
          <p:cNvPr id="2" name="Номер слайда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169309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542" y="935182"/>
            <a:ext cx="10018713" cy="4830040"/>
          </a:xfrm>
        </p:spPr>
        <p:txBody>
          <a:bodyPr>
            <a:normAutofit/>
          </a:bodyPr>
          <a:lstStyle/>
          <a:p>
            <a:pPr marL="0" indent="0">
              <a:buNone/>
            </a:pPr>
            <a:r>
              <a:rPr lang="ru-RU" b="1" i="1" dirty="0">
                <a:solidFill>
                  <a:schemeClr val="accent1">
                    <a:lumMod val="50000"/>
                  </a:schemeClr>
                </a:solidFill>
              </a:rPr>
              <a:t>Репродуктивная деятельность </a:t>
            </a:r>
            <a:r>
              <a:rPr lang="ru-RU" b="1" i="1" dirty="0"/>
              <a:t>является слепком, копией с деятельности другого человека, либо копией своей собствен­ной деятельности, освоенной в предшествующем опыте. </a:t>
            </a:r>
            <a:r>
              <a:rPr lang="ru-RU" dirty="0"/>
              <a:t>Та­кая деятельность, как, например, </a:t>
            </a:r>
            <a:r>
              <a:rPr lang="ru-RU" b="1" i="1" dirty="0"/>
              <a:t>однообразная деятельность токаря-</a:t>
            </a:r>
            <a:r>
              <a:rPr lang="ru-RU" b="1" i="1" dirty="0" err="1"/>
              <a:t>операционника</a:t>
            </a:r>
            <a:r>
              <a:rPr lang="ru-RU" dirty="0"/>
              <a:t> в любом механическом цеху на уровне раз и навсегда освоенных технологий в принципе уже органи­зована (</a:t>
            </a:r>
            <a:r>
              <a:rPr lang="ru-RU" dirty="0" err="1"/>
              <a:t>самоорганизована</a:t>
            </a:r>
            <a:r>
              <a:rPr lang="ru-RU" dirty="0"/>
              <a:t>) и, очевидно, </a:t>
            </a:r>
            <a:r>
              <a:rPr lang="ru-RU" b="1" i="1" dirty="0"/>
              <a:t>в применении мето­дологии не нуждается</a:t>
            </a:r>
            <a:r>
              <a:rPr lang="ru-RU" b="1" i="1" dirty="0" smtClean="0"/>
              <a:t>.</a:t>
            </a:r>
            <a:endParaRPr lang="en-US" b="1" i="1" dirty="0" smtClean="0"/>
          </a:p>
          <a:p>
            <a:pPr marL="0" indent="0">
              <a:buNone/>
            </a:pPr>
            <a:endParaRPr lang="en-US" b="1" i="1" dirty="0" smtClean="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65281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0035" y="76200"/>
            <a:ext cx="10326690" cy="6496049"/>
          </a:xfrm>
        </p:spPr>
        <p:txBody>
          <a:bodyPr>
            <a:normAutofit fontScale="85000" lnSpcReduction="10000"/>
          </a:bodyPr>
          <a:lstStyle/>
          <a:p>
            <a:pPr marL="0" indent="0">
              <a:buNone/>
            </a:pPr>
            <a:r>
              <a:rPr lang="ru-RU" dirty="0"/>
              <a:t>Необходимо отметить следующие </a:t>
            </a:r>
            <a:r>
              <a:rPr lang="ru-RU" b="1" dirty="0"/>
              <a:t>свойства науки как результата:</a:t>
            </a:r>
            <a:endParaRPr lang="ru-RU" dirty="0"/>
          </a:p>
          <a:p>
            <a:pPr marL="0" indent="0">
              <a:buNone/>
            </a:pPr>
            <a:r>
              <a:rPr lang="ru-RU" b="1" dirty="0"/>
              <a:t>1.	Кумулятивный характер развития научного знания.</a:t>
            </a:r>
            <a:r>
              <a:rPr lang="ru-RU" dirty="0"/>
              <a:t> </a:t>
            </a:r>
            <a:r>
              <a:rPr lang="ru-RU" b="1" i="1" dirty="0"/>
              <a:t>Новые знания соединяются, интегрируются с прежними, не отвергая прежних, а дополняя их.</a:t>
            </a:r>
            <a:r>
              <a:rPr lang="ru-RU" b="1" dirty="0"/>
              <a:t> </a:t>
            </a:r>
            <a:r>
              <a:rPr lang="ru-RU" dirty="0"/>
              <a:t>На протяжении последних столетий развитие научного знания происходит по экспоненциальному закону, то есть примерно за каждые десять лет объем научных знаний удваивается. При этом любое новое научное знание может быть получено только в том случае, если исследователь изучил все, что было сделано его предшественниками. </a:t>
            </a:r>
          </a:p>
          <a:p>
            <a:pPr marL="0" indent="0">
              <a:buNone/>
            </a:pPr>
            <a:r>
              <a:rPr lang="ru-RU" b="1" dirty="0"/>
              <a:t>2.	Дифференциация и интеграция науки.</a:t>
            </a:r>
            <a:r>
              <a:rPr lang="ru-RU" dirty="0"/>
              <a:t> </a:t>
            </a:r>
            <a:r>
              <a:rPr lang="ru-RU" b="1" i="1" dirty="0"/>
              <a:t>Накопление научных знаний приводит к дифференциации, к дроблению наук. Появляются новые и новые отрасти научного знания, например, химическая биофизика и физическая биохимия, педагогическая психология и психологическая педагогика</a:t>
            </a:r>
            <a:r>
              <a:rPr lang="ru-RU" b="1" dirty="0"/>
              <a:t> </a:t>
            </a:r>
            <a:r>
              <a:rPr lang="ru-RU" dirty="0"/>
              <a:t>и т.д. В то же время происходят и </a:t>
            </a:r>
            <a:r>
              <a:rPr lang="ru-RU" b="1" i="1" dirty="0"/>
              <a:t>интеграционные процессы, когда появляются общие теории, позволяющие объединить и объяснить сотни и тысячи разрозненных фактов. </a:t>
            </a:r>
            <a:r>
              <a:rPr lang="ru-RU" dirty="0"/>
              <a:t>Так, например, открытие Д.И. Менделеевым Периодического закона позволило объяснить с единой теоретической основы тысячи различных химических реакций. А создание Д.К. Максвеллом системы четырех уравнений электродинамики позволило не только объяснить все известные к тому времени явления электричества и магнетизма, но и предсказать существование радиоволн и многие другие явления.</a:t>
            </a:r>
          </a:p>
        </p:txBody>
      </p:sp>
      <p:sp>
        <p:nvSpPr>
          <p:cNvPr id="2" name="Номер слайда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873123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76225"/>
            <a:ext cx="10018713" cy="5991225"/>
          </a:xfrm>
        </p:spPr>
        <p:txBody>
          <a:bodyPr>
            <a:normAutofit fontScale="92500" lnSpcReduction="10000"/>
          </a:bodyPr>
          <a:lstStyle/>
          <a:p>
            <a:pPr marL="0" indent="0">
              <a:buNone/>
            </a:pPr>
            <a:r>
              <a:rPr lang="ru-RU" b="1" dirty="0"/>
              <a:t>Структура научного знания.</a:t>
            </a:r>
            <a:r>
              <a:rPr lang="ru-RU" dirty="0"/>
              <a:t> Научные знания структурируются по определенным отраслям науки, которые можно представить в следующем виде (по В.С</a:t>
            </a:r>
            <a:r>
              <a:rPr lang="ru-RU" dirty="0" smtClean="0"/>
              <a:t>. </a:t>
            </a:r>
            <a:r>
              <a:rPr lang="ru-RU" dirty="0" err="1"/>
              <a:t>Ледневу</a:t>
            </a:r>
            <a:r>
              <a:rPr lang="ru-RU" dirty="0"/>
              <a:t>) — </a:t>
            </a:r>
            <a:r>
              <a:rPr lang="ru-RU" dirty="0" smtClean="0"/>
              <a:t> </a:t>
            </a:r>
            <a:r>
              <a:rPr lang="ru-RU" dirty="0"/>
              <a:t>Рис. 2:</a:t>
            </a:r>
          </a:p>
          <a:p>
            <a:pPr marL="0" indent="0">
              <a:buNone/>
            </a:pPr>
            <a:r>
              <a:rPr lang="ru-RU" dirty="0"/>
              <a:t>-центральная область научного знания: </a:t>
            </a:r>
            <a:r>
              <a:rPr lang="ru-RU" b="1" i="1" dirty="0"/>
              <a:t>физика, </a:t>
            </a:r>
            <a:r>
              <a:rPr lang="ru-RU" b="1" i="1" dirty="0" smtClean="0"/>
              <a:t>химия, </a:t>
            </a:r>
            <a:r>
              <a:rPr lang="ru-RU" b="1" i="1" dirty="0"/>
              <a:t>космология,</a:t>
            </a:r>
            <a:r>
              <a:rPr lang="ru-RU" dirty="0"/>
              <a:t> </a:t>
            </a:r>
            <a:r>
              <a:rPr lang="ru-RU" b="1" i="1" dirty="0"/>
              <a:t>кибернетика, биология, антропологические науки, общественные науки, технические науки;</a:t>
            </a:r>
            <a:endParaRPr lang="ru-RU" dirty="0"/>
          </a:p>
          <a:p>
            <a:pPr marL="0" indent="0">
              <a:buNone/>
            </a:pPr>
            <a:r>
              <a:rPr lang="ru-RU" b="1" i="1" dirty="0"/>
              <a:t>-философия</a:t>
            </a:r>
            <a:r>
              <a:rPr lang="ru-RU" dirty="0"/>
              <a:t> - она является одновременно и отраслью пауки и системой взглядов на мир, поэтому занимает особое место, о чем говорилось выше;</a:t>
            </a:r>
          </a:p>
          <a:p>
            <a:pPr marL="0" indent="0">
              <a:buNone/>
            </a:pPr>
            <a:r>
              <a:rPr lang="ru-RU" b="1" i="1" dirty="0"/>
              <a:t>-математика</a:t>
            </a:r>
            <a:r>
              <a:rPr lang="ru-RU" dirty="0"/>
              <a:t> - также занимает особое место, является отдельной областью научного знания, поскольку ее предметом является построение формальных моделей явлений и процессов, изучаемых всеми остальными науками;</a:t>
            </a:r>
          </a:p>
          <a:p>
            <a:pPr marL="0" indent="0">
              <a:buNone/>
            </a:pPr>
            <a:r>
              <a:rPr lang="ru-RU" b="1" i="1" dirty="0"/>
              <a:t>- практические науки</a:t>
            </a:r>
            <a:r>
              <a:rPr lang="ru-RU" dirty="0"/>
              <a:t> (их еще можно назвать </a:t>
            </a:r>
            <a:r>
              <a:rPr lang="ru-RU" b="1" i="1" dirty="0" err="1"/>
              <a:t>деятельностными</a:t>
            </a:r>
            <a:r>
              <a:rPr lang="ru-RU" b="1" i="1" dirty="0"/>
              <a:t> </a:t>
            </a:r>
            <a:r>
              <a:rPr lang="ru-RU" dirty="0"/>
              <a:t>или технологическими науками): </a:t>
            </a:r>
            <a:r>
              <a:rPr lang="ru-RU" b="1" i="1" dirty="0"/>
              <a:t>медицина, педагогика, технологические науки и, в том числе, методология.</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407287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20414073"/>
              </p:ext>
            </p:extLst>
          </p:nvPr>
        </p:nvGraphicFramePr>
        <p:xfrm>
          <a:off x="1484313" y="247650"/>
          <a:ext cx="10018712" cy="5753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Номер слайда 1"/>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TextBox 4"/>
          <p:cNvSpPr txBox="1"/>
          <p:nvPr/>
        </p:nvSpPr>
        <p:spPr>
          <a:xfrm>
            <a:off x="3838575" y="6067425"/>
            <a:ext cx="6629400" cy="369332"/>
          </a:xfrm>
          <a:prstGeom prst="rect">
            <a:avLst/>
          </a:prstGeom>
          <a:noFill/>
        </p:spPr>
        <p:txBody>
          <a:bodyPr wrap="square" rtlCol="0">
            <a:spAutoFit/>
          </a:bodyPr>
          <a:lstStyle/>
          <a:p>
            <a:r>
              <a:rPr lang="ru-RU" i="1" dirty="0"/>
              <a:t>Рисунок 2 Структура научного знания по </a:t>
            </a:r>
            <a:r>
              <a:rPr lang="ru-RU" i="1" dirty="0" err="1" smtClean="0"/>
              <a:t>В.С.Ледневу</a:t>
            </a:r>
            <a:endParaRPr lang="ru-RU" i="1" dirty="0"/>
          </a:p>
        </p:txBody>
      </p:sp>
    </p:spTree>
    <p:extLst>
      <p:ext uri="{BB962C8B-B14F-4D97-AF65-F5344CB8AC3E}">
        <p14:creationId xmlns:p14="http://schemas.microsoft.com/office/powerpoint/2010/main" val="1246938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1935" y="409576"/>
            <a:ext cx="10018713" cy="6143624"/>
          </a:xfrm>
        </p:spPr>
        <p:txBody>
          <a:bodyPr>
            <a:normAutofit fontScale="92500" lnSpcReduction="20000"/>
          </a:bodyPr>
          <a:lstStyle/>
          <a:p>
            <a:pPr marL="0" indent="0">
              <a:buNone/>
            </a:pPr>
            <a:r>
              <a:rPr lang="ru-RU" b="1" dirty="0">
                <a:solidFill>
                  <a:schemeClr val="accent1">
                    <a:lumMod val="50000"/>
                  </a:schemeClr>
                </a:solidFill>
              </a:rPr>
              <a:t>Критерии научности знания.</a:t>
            </a:r>
            <a:r>
              <a:rPr lang="ru-RU" dirty="0">
                <a:solidFill>
                  <a:schemeClr val="accent1">
                    <a:lumMod val="50000"/>
                  </a:schemeClr>
                </a:solidFill>
              </a:rPr>
              <a:t> </a:t>
            </a:r>
          </a:p>
          <a:p>
            <a:pPr marL="0" indent="0">
              <a:buNone/>
            </a:pPr>
            <a:r>
              <a:rPr lang="ru-RU" dirty="0"/>
              <a:t>Существенным для любой науки, любого научного исследования является вопрос о </a:t>
            </a:r>
            <a:r>
              <a:rPr lang="ru-RU" b="1" dirty="0"/>
              <a:t>критериях научности знания</a:t>
            </a:r>
            <a:r>
              <a:rPr lang="ru-RU" dirty="0"/>
              <a:t> — </a:t>
            </a:r>
            <a:r>
              <a:rPr lang="ru-RU" b="1" dirty="0"/>
              <a:t>по каким</a:t>
            </a:r>
            <a:r>
              <a:rPr lang="ru-RU" dirty="0"/>
              <a:t> </a:t>
            </a:r>
            <a:r>
              <a:rPr lang="ru-RU" b="1" dirty="0"/>
              <a:t>признакам выделяются научные знания</a:t>
            </a:r>
            <a:r>
              <a:rPr lang="ru-RU" dirty="0"/>
              <a:t> </a:t>
            </a:r>
            <a:r>
              <a:rPr lang="ru-RU" b="1" dirty="0"/>
              <a:t>из всей сферы знаний, включающей и ненаучные формы знания. </a:t>
            </a:r>
            <a:endParaRPr lang="ru-RU" dirty="0"/>
          </a:p>
          <a:p>
            <a:pPr marL="0" indent="0">
              <a:buNone/>
            </a:pPr>
            <a:r>
              <a:rPr lang="ru-RU" b="1" dirty="0">
                <a:solidFill>
                  <a:schemeClr val="accent1">
                    <a:lumMod val="50000"/>
                  </a:schemeClr>
                </a:solidFill>
              </a:rPr>
              <a:t>Истинность знания.</a:t>
            </a:r>
            <a:r>
              <a:rPr lang="ru-RU" dirty="0">
                <a:solidFill>
                  <a:schemeClr val="accent1">
                    <a:lumMod val="50000"/>
                  </a:schemeClr>
                </a:solidFill>
              </a:rPr>
              <a:t> </a:t>
            </a:r>
            <a:r>
              <a:rPr lang="ru-RU" dirty="0"/>
              <a:t>Под </a:t>
            </a:r>
            <a:r>
              <a:rPr lang="ru-RU" b="1" i="1" dirty="0"/>
              <a:t>истинностью знания понимается соответствие его познаваемому предмету</a:t>
            </a:r>
            <a:r>
              <a:rPr lang="ru-RU" dirty="0"/>
              <a:t> </a:t>
            </a:r>
            <a:r>
              <a:rPr lang="ru-RU" b="1" i="1" dirty="0"/>
              <a:t>— всякое знание должно быть знанием предметным, так как не может быть знания «ни о чем».</a:t>
            </a:r>
            <a:r>
              <a:rPr lang="ru-RU" dirty="0"/>
              <a:t> </a:t>
            </a:r>
          </a:p>
          <a:p>
            <a:pPr marL="0" indent="0">
              <a:buNone/>
            </a:pPr>
            <a:r>
              <a:rPr lang="ru-RU" dirty="0"/>
              <a:t>В гносеологии различаются понятия «истина» и «знание». Понятие </a:t>
            </a:r>
            <a:r>
              <a:rPr lang="ru-RU" b="1" i="1" dirty="0"/>
              <a:t>«истина» подразумевает соответствие знания действительности,</a:t>
            </a:r>
            <a:r>
              <a:rPr lang="ru-RU" dirty="0"/>
              <a:t> достоверность его содержания безотносительно к познающему субъекту и существующего независимо от него в силу своей объективности. Понятие </a:t>
            </a:r>
            <a:r>
              <a:rPr lang="ru-RU" b="1" dirty="0"/>
              <a:t>знание выражает форму признания истины,</a:t>
            </a:r>
            <a:r>
              <a:rPr lang="ru-RU" dirty="0"/>
              <a:t> предполагающую наличие тех или иных оснований, в зависимости от достаточности которых имеются различные формы признания истины: </a:t>
            </a:r>
            <a:r>
              <a:rPr lang="ru-RU" b="1" dirty="0"/>
              <a:t>либо мнение, либо вера, либо практически-обыденное знание, либо научное знание.</a:t>
            </a: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071279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9535" y="476251"/>
            <a:ext cx="10018713" cy="5581650"/>
          </a:xfrm>
        </p:spPr>
        <p:txBody>
          <a:bodyPr>
            <a:normAutofit fontScale="92500" lnSpcReduction="10000"/>
          </a:bodyPr>
          <a:lstStyle/>
          <a:p>
            <a:pPr marL="0" indent="0">
              <a:buNone/>
            </a:pPr>
            <a:r>
              <a:rPr lang="ru-RU" dirty="0"/>
              <a:t>Для научного знания свойственно то, что не просто сообщается об истинности того или иного содержания, но приводятся основания, по которым это содержание истинно (например, результаты эксперимента, доказательство теоремы, логический вывод и т.д.). </a:t>
            </a:r>
          </a:p>
          <a:p>
            <a:pPr marL="0" indent="0">
              <a:buNone/>
            </a:pPr>
            <a:r>
              <a:rPr lang="ru-RU" b="1" dirty="0" err="1">
                <a:solidFill>
                  <a:schemeClr val="accent1">
                    <a:lumMod val="50000"/>
                  </a:schemeClr>
                </a:solidFill>
              </a:rPr>
              <a:t>Интерсубъективность</a:t>
            </a:r>
            <a:r>
              <a:rPr lang="ru-RU" b="1" dirty="0"/>
              <a:t>.</a:t>
            </a:r>
            <a:r>
              <a:rPr lang="ru-RU" dirty="0"/>
              <a:t> Данный признак выражает свойство </a:t>
            </a:r>
            <a:r>
              <a:rPr lang="ru-RU" b="1" dirty="0" err="1"/>
              <a:t>общезначимости</a:t>
            </a:r>
            <a:r>
              <a:rPr lang="ru-RU" b="1" dirty="0"/>
              <a:t>, общеобязательности для всех людей, всеобщности научного знания. </a:t>
            </a:r>
            <a:r>
              <a:rPr lang="ru-RU" dirty="0"/>
              <a:t>В отличие, например, от индивидуального мнения, характеризующегося </a:t>
            </a:r>
            <a:r>
              <a:rPr lang="ru-RU" dirty="0" err="1"/>
              <a:t>необщезначимостью</a:t>
            </a:r>
            <a:r>
              <a:rPr lang="ru-RU" dirty="0"/>
              <a:t>, индивидуальностью. Признак </a:t>
            </a:r>
            <a:r>
              <a:rPr lang="ru-RU" dirty="0" err="1"/>
              <a:t>интерсубъективности</a:t>
            </a:r>
            <a:r>
              <a:rPr lang="ru-RU" dirty="0"/>
              <a:t> конкретизируется требованием </a:t>
            </a:r>
            <a:r>
              <a:rPr lang="ru-RU" dirty="0" err="1"/>
              <a:t>воспроизводимости</a:t>
            </a:r>
            <a:r>
              <a:rPr lang="ru-RU" dirty="0"/>
              <a:t> научного знания, то есть одинаковостью результатов, получаемых каждым исследователем при изучении одного и того же объекта в одних и тех же условиях. Напротив, если знание не является инвариантным для всякого познающего субъекта, оно не может претендовать на научность, так как оно не обладает </a:t>
            </a:r>
            <a:r>
              <a:rPr lang="ru-RU" dirty="0" err="1"/>
              <a:t>воспроизводимостью</a:t>
            </a:r>
            <a:r>
              <a:rPr lang="ru-RU" dirty="0"/>
              <a:t>.</a:t>
            </a:r>
          </a:p>
        </p:txBody>
      </p:sp>
      <p:sp>
        <p:nvSpPr>
          <p:cNvPr id="2" name="Номер слайда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643116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419100"/>
            <a:ext cx="10018713" cy="5629275"/>
          </a:xfrm>
        </p:spPr>
        <p:txBody>
          <a:bodyPr>
            <a:normAutofit fontScale="92500" lnSpcReduction="10000"/>
          </a:bodyPr>
          <a:lstStyle/>
          <a:p>
            <a:pPr marL="0" indent="0">
              <a:buNone/>
            </a:pPr>
            <a:r>
              <a:rPr lang="ru-RU" b="1" dirty="0">
                <a:solidFill>
                  <a:schemeClr val="accent1">
                    <a:lumMod val="50000"/>
                  </a:schemeClr>
                </a:solidFill>
              </a:rPr>
              <a:t>Системность</a:t>
            </a:r>
            <a:r>
              <a:rPr lang="ru-RU" b="1" dirty="0"/>
              <a:t>.</a:t>
            </a:r>
            <a:r>
              <a:rPr lang="ru-RU" dirty="0"/>
              <a:t> Системность характеризует различные формы знания. Она связана с организованностью и научного, и художественного, и обыденного знания. </a:t>
            </a:r>
            <a:r>
              <a:rPr lang="ru-RU" b="1" i="1" dirty="0"/>
              <a:t>Системная организованность научного знания обусловлена его особенностью, такой обоснованностью, что порождает несомненность в истинности его содержания, ибо имеет строгую индуктивно-дедуктивную структуру, свойство знания рассудочного, полученного в результате связного рассуждения на основе имеющихся опытных данных.</a:t>
            </a:r>
            <a:endParaRPr lang="ru-RU" dirty="0"/>
          </a:p>
          <a:p>
            <a:pPr marL="0" indent="0">
              <a:buNone/>
            </a:pPr>
            <a:r>
              <a:rPr lang="ru-RU" dirty="0"/>
              <a:t>Итак, </a:t>
            </a:r>
            <a:r>
              <a:rPr lang="ru-RU" b="1" dirty="0"/>
              <a:t>специфика научного знания выражается тремя признаками: истинности, </a:t>
            </a:r>
            <a:r>
              <a:rPr lang="ru-RU" b="1" dirty="0" err="1"/>
              <a:t>интерсубъективности</a:t>
            </a:r>
            <a:r>
              <a:rPr lang="ru-RU" b="1" dirty="0"/>
              <a:t> и системности.</a:t>
            </a:r>
            <a:r>
              <a:rPr lang="ru-RU" dirty="0"/>
              <a:t> И </a:t>
            </a:r>
            <a:r>
              <a:rPr lang="ru-RU" b="1" i="1" dirty="0"/>
              <a:t>только одновременная реализация всех трех признаков в том или ином результате познания в полной мере определяет научность знания.</a:t>
            </a:r>
            <a:endParaRPr lang="ru-RU" dirty="0"/>
          </a:p>
          <a:p>
            <a:pPr marL="0" indent="0">
              <a:buNone/>
            </a:pPr>
            <a:r>
              <a:rPr lang="ru-RU" dirty="0"/>
              <a:t>Соответственно, </a:t>
            </a:r>
            <a:r>
              <a:rPr lang="ru-RU" b="1" i="1" dirty="0"/>
              <a:t>к любому научному исследованию предъявляются указанные требования научности. </a:t>
            </a:r>
            <a:r>
              <a:rPr lang="ru-RU" dirty="0"/>
              <a:t>Данные требования являются, можно сказать, «классическими».</a:t>
            </a:r>
          </a:p>
        </p:txBody>
      </p:sp>
      <p:sp>
        <p:nvSpPr>
          <p:cNvPr id="2" name="Номер слайда 1"/>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217277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09551"/>
            <a:ext cx="10018713" cy="6219824"/>
          </a:xfrm>
        </p:spPr>
        <p:txBody>
          <a:bodyPr>
            <a:normAutofit fontScale="92500" lnSpcReduction="20000"/>
          </a:bodyPr>
          <a:lstStyle/>
          <a:p>
            <a:pPr marL="0" indent="0">
              <a:buNone/>
            </a:pPr>
            <a:r>
              <a:rPr lang="ru-RU" b="1" dirty="0"/>
              <a:t>Классификации научного знания.</a:t>
            </a:r>
            <a:r>
              <a:rPr lang="ru-RU" dirty="0"/>
              <a:t> Научные знания классифицируются по разным основаниям:</a:t>
            </a:r>
          </a:p>
          <a:p>
            <a:pPr marL="0" indent="0">
              <a:buNone/>
            </a:pPr>
            <a:r>
              <a:rPr lang="ru-RU" b="1" dirty="0"/>
              <a:t>-	по группам предметных областей знания делятся на </a:t>
            </a:r>
            <a:r>
              <a:rPr lang="ru-RU" b="1" i="1" dirty="0"/>
              <a:t>математические, естественные, гуманитарные и технические,</a:t>
            </a:r>
            <a:endParaRPr lang="ru-RU" dirty="0"/>
          </a:p>
          <a:p>
            <a:pPr marL="0" indent="0">
              <a:buNone/>
            </a:pPr>
            <a:r>
              <a:rPr lang="ru-RU" b="1" dirty="0"/>
              <a:t>-	по способу отражения сущности </a:t>
            </a:r>
            <a:r>
              <a:rPr lang="ru-RU" dirty="0"/>
              <a:t>знания классифицируются на </a:t>
            </a:r>
            <a:r>
              <a:rPr lang="ru-RU" b="1" i="1" dirty="0"/>
              <a:t>феноменалистские (описательные) и </a:t>
            </a:r>
            <a:r>
              <a:rPr lang="ru-RU" b="1" i="1" dirty="0" err="1"/>
              <a:t>эссенциалистские</a:t>
            </a:r>
            <a:r>
              <a:rPr lang="ru-RU" b="1" i="1" dirty="0"/>
              <a:t> (объяснительные).</a:t>
            </a:r>
            <a:r>
              <a:rPr lang="ru-RU" dirty="0"/>
              <a:t> </a:t>
            </a:r>
            <a:r>
              <a:rPr lang="ru-RU" b="1" i="1" dirty="0"/>
              <a:t>Феноменалистские</a:t>
            </a:r>
            <a:r>
              <a:rPr lang="ru-RU" dirty="0"/>
              <a:t> знания представляют собой </a:t>
            </a:r>
            <a:r>
              <a:rPr lang="ru-RU" b="1" i="1" dirty="0"/>
              <a:t>качественные теории,</a:t>
            </a:r>
            <a:r>
              <a:rPr lang="ru-RU" dirty="0"/>
              <a:t> наделяемые преимущественно </a:t>
            </a:r>
            <a:r>
              <a:rPr lang="ru-RU" b="1" i="1" dirty="0"/>
              <a:t>описательными функциями </a:t>
            </a:r>
            <a:r>
              <a:rPr lang="ru-RU" dirty="0"/>
              <a:t>(многие разделы биологии, географии, психология, педагогика и т.д.). В отличие от них </a:t>
            </a:r>
            <a:r>
              <a:rPr lang="ru-RU" b="1" i="1" dirty="0" err="1"/>
              <a:t>эссенциалистскис</a:t>
            </a:r>
            <a:r>
              <a:rPr lang="ru-RU" b="1" i="1" dirty="0"/>
              <a:t> знания</a:t>
            </a:r>
            <a:r>
              <a:rPr lang="ru-RU" dirty="0"/>
              <a:t> </a:t>
            </a:r>
            <a:r>
              <a:rPr lang="ru-RU" b="1" i="1" dirty="0"/>
              <a:t>являются объяснительными теориями, строящимися, как правило, с использованием количественных средств анализа;</a:t>
            </a:r>
            <a:endParaRPr lang="ru-RU" dirty="0"/>
          </a:p>
          <a:p>
            <a:pPr marL="0" indent="0">
              <a:buNone/>
            </a:pPr>
            <a:r>
              <a:rPr lang="ru-RU" b="1" dirty="0"/>
              <a:t>- по отношению к деятельности</a:t>
            </a:r>
            <a:r>
              <a:rPr lang="ru-RU" dirty="0"/>
              <a:t> тех или иных субъектов </a:t>
            </a:r>
            <a:r>
              <a:rPr lang="ru-RU" b="1" dirty="0"/>
              <a:t>знания делятся</a:t>
            </a:r>
            <a:r>
              <a:rPr lang="ru-RU" dirty="0"/>
              <a:t> на </a:t>
            </a:r>
            <a:r>
              <a:rPr lang="ru-RU" b="1" i="1" dirty="0"/>
              <a:t>дескриптивные</a:t>
            </a:r>
            <a:r>
              <a:rPr lang="ru-RU" dirty="0"/>
              <a:t> (описательные) и </a:t>
            </a:r>
            <a:r>
              <a:rPr lang="ru-RU" b="1" i="1" dirty="0" err="1"/>
              <a:t>прескрептивные</a:t>
            </a:r>
            <a:r>
              <a:rPr lang="ru-RU" b="1" i="1" dirty="0"/>
              <a:t>,</a:t>
            </a:r>
            <a:r>
              <a:rPr lang="ru-RU" dirty="0"/>
              <a:t> </a:t>
            </a:r>
            <a:r>
              <a:rPr lang="ru-RU" b="1" i="1" dirty="0"/>
              <a:t>нормативные </a:t>
            </a:r>
            <a:r>
              <a:rPr lang="ru-RU" dirty="0"/>
              <a:t>— содержащие </a:t>
            </a:r>
            <a:r>
              <a:rPr lang="ru-RU" b="1" i="1" dirty="0"/>
              <a:t>предписания, прямые указания к деятельности;</a:t>
            </a:r>
            <a:r>
              <a:rPr lang="ru-RU" dirty="0"/>
              <a:t> </a:t>
            </a:r>
          </a:p>
          <a:p>
            <a:pPr marL="0" indent="0">
              <a:buNone/>
            </a:pPr>
            <a:r>
              <a:rPr lang="ru-RU" b="1" dirty="0"/>
              <a:t>-	по функциональному назначению</a:t>
            </a:r>
            <a:r>
              <a:rPr lang="ru-RU" dirty="0"/>
              <a:t> научные знания классифицируются на </a:t>
            </a:r>
            <a:r>
              <a:rPr lang="ru-RU" b="1" i="1" dirty="0"/>
              <a:t>фундаментальные, прикладные и разработки.</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537785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0035" y="161925"/>
            <a:ext cx="10018713" cy="6238875"/>
          </a:xfrm>
        </p:spPr>
        <p:txBody>
          <a:bodyPr>
            <a:normAutofit fontScale="92500" lnSpcReduction="10000"/>
          </a:bodyPr>
          <a:lstStyle/>
          <a:p>
            <a:pPr marL="0" indent="0">
              <a:buNone/>
            </a:pPr>
            <a:r>
              <a:rPr lang="ru-RU" dirty="0"/>
              <a:t>Наиболее </a:t>
            </a:r>
            <a:r>
              <a:rPr lang="ru-RU" b="1" dirty="0"/>
              <a:t>существенной </a:t>
            </a:r>
            <a:r>
              <a:rPr lang="ru-RU" dirty="0"/>
              <a:t>является </a:t>
            </a:r>
            <a:r>
              <a:rPr lang="ru-RU" b="1" dirty="0"/>
              <a:t>классификация научного знания по отнесению к формам мышления - разделение знаний на </a:t>
            </a:r>
            <a:r>
              <a:rPr lang="ru-RU" b="1" dirty="0">
                <a:solidFill>
                  <a:srgbClr val="FF0000"/>
                </a:solidFill>
              </a:rPr>
              <a:t>эмпирические и теоретические.</a:t>
            </a:r>
            <a:endParaRPr lang="ru-RU" dirty="0">
              <a:solidFill>
                <a:srgbClr val="FF0000"/>
              </a:solidFill>
            </a:endParaRPr>
          </a:p>
          <a:p>
            <a:pPr marL="0" indent="0">
              <a:buNone/>
            </a:pPr>
            <a:r>
              <a:rPr lang="ru-RU" b="1" i="1" dirty="0">
                <a:solidFill>
                  <a:srgbClr val="FF0000"/>
                </a:solidFill>
              </a:rPr>
              <a:t>Эмпирическое знание</a:t>
            </a:r>
            <a:r>
              <a:rPr lang="ru-RU" dirty="0">
                <a:solidFill>
                  <a:srgbClr val="FF0000"/>
                </a:solidFill>
              </a:rPr>
              <a:t> </a:t>
            </a:r>
            <a:r>
              <a:rPr lang="ru-RU" dirty="0">
                <a:solidFill>
                  <a:schemeClr val="accent1">
                    <a:lumMod val="50000"/>
                  </a:schemeClr>
                </a:solidFill>
              </a:rPr>
              <a:t>- </a:t>
            </a:r>
            <a:r>
              <a:rPr lang="ru-RU" b="1" i="1" dirty="0">
                <a:solidFill>
                  <a:schemeClr val="accent1">
                    <a:lumMod val="50000"/>
                  </a:schemeClr>
                </a:solidFill>
              </a:rPr>
              <a:t>это установленные факты науки и сформулированные на основе их обобщения эмпирические закономерности и законы. </a:t>
            </a:r>
            <a:r>
              <a:rPr lang="ru-RU" dirty="0"/>
              <a:t>Соответственно, </a:t>
            </a:r>
            <a:r>
              <a:rPr lang="ru-RU" b="1" i="1" dirty="0"/>
              <a:t>эмпирическое исследование</a:t>
            </a:r>
            <a:r>
              <a:rPr lang="ru-RU" dirty="0"/>
              <a:t> направлено непосредственно на объект и </a:t>
            </a:r>
            <a:r>
              <a:rPr lang="ru-RU" b="1" i="1" dirty="0"/>
              <a:t>опирается на эмпирические, опытные данные.</a:t>
            </a:r>
            <a:endParaRPr lang="ru-RU" dirty="0"/>
          </a:p>
          <a:p>
            <a:pPr marL="0" indent="0">
              <a:buNone/>
            </a:pPr>
            <a:r>
              <a:rPr lang="ru-RU" dirty="0"/>
              <a:t>Эмпирическое знание, будучи совершенно необходимой ступенью познания, так как все наши знания возникают в конечном счете из опыта, все же </a:t>
            </a:r>
            <a:r>
              <a:rPr lang="ru-RU" b="1" dirty="0"/>
              <a:t>недостаточно</a:t>
            </a:r>
            <a:r>
              <a:rPr lang="ru-RU" dirty="0"/>
              <a:t> </a:t>
            </a:r>
            <a:r>
              <a:rPr lang="ru-RU" b="1" dirty="0"/>
              <a:t>для познания глубоких внутренних закономерностей возникновения и развития познаваемого объекта.</a:t>
            </a:r>
            <a:endParaRPr lang="ru-RU" dirty="0"/>
          </a:p>
          <a:p>
            <a:pPr marL="0" indent="0">
              <a:buNone/>
            </a:pPr>
            <a:r>
              <a:rPr lang="ru-RU" b="1" i="1" dirty="0">
                <a:solidFill>
                  <a:srgbClr val="FF0000"/>
                </a:solidFill>
              </a:rPr>
              <a:t>Теоретическое знание</a:t>
            </a:r>
            <a:r>
              <a:rPr lang="ru-RU" dirty="0">
                <a:solidFill>
                  <a:srgbClr val="FF0000"/>
                </a:solidFill>
              </a:rPr>
              <a:t> </a:t>
            </a:r>
            <a:r>
              <a:rPr lang="ru-RU" dirty="0">
                <a:solidFill>
                  <a:schemeClr val="accent1">
                    <a:lumMod val="50000"/>
                  </a:schemeClr>
                </a:solidFill>
              </a:rPr>
              <a:t>- </a:t>
            </a:r>
            <a:r>
              <a:rPr lang="ru-RU" b="1" i="1" dirty="0">
                <a:solidFill>
                  <a:schemeClr val="accent1">
                    <a:lumMod val="50000"/>
                  </a:schemeClr>
                </a:solidFill>
              </a:rPr>
              <a:t>это сформулированные общие</a:t>
            </a:r>
            <a:r>
              <a:rPr lang="ru-RU" dirty="0">
                <a:solidFill>
                  <a:schemeClr val="accent1">
                    <a:lumMod val="50000"/>
                  </a:schemeClr>
                </a:solidFill>
              </a:rPr>
              <a:t> </a:t>
            </a:r>
            <a:r>
              <a:rPr lang="ru-RU" b="1" i="1" dirty="0">
                <a:solidFill>
                  <a:schemeClr val="accent1">
                    <a:lumMod val="50000"/>
                  </a:schemeClr>
                </a:solidFill>
              </a:rPr>
              <a:t>для данной предметной области закономерности, позволяющие объяснить ранее открытые факты и эмпирические закономерности, а также предсказать и предвидеть будущие события и факты.</a:t>
            </a:r>
            <a:endParaRPr lang="ru-RU" dirty="0">
              <a:solidFill>
                <a:schemeClr val="accent1">
                  <a:lumMod val="50000"/>
                </a:schemeClr>
              </a:solidFill>
            </a:endParaRPr>
          </a:p>
        </p:txBody>
      </p:sp>
      <p:sp>
        <p:nvSpPr>
          <p:cNvPr id="2" name="Номер слайда 1"/>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995021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171450"/>
            <a:ext cx="10269540" cy="6305549"/>
          </a:xfrm>
        </p:spPr>
        <p:txBody>
          <a:bodyPr>
            <a:normAutofit fontScale="92500" lnSpcReduction="20000"/>
          </a:bodyPr>
          <a:lstStyle/>
          <a:p>
            <a:pPr marL="0" indent="0">
              <a:buNone/>
            </a:pPr>
            <a:r>
              <a:rPr lang="ru-RU" b="1" i="1" dirty="0"/>
              <a:t>Теоретическое знание трансформирует результаты, полученные на стадии эмпирического познания, в более глубокие обобщения,</a:t>
            </a:r>
            <a:r>
              <a:rPr lang="ru-RU" dirty="0"/>
              <a:t> вскрывая сущности явлений первого, второго и т.д. порядков, закономерности возникновения, развития и изменения изучаемого объекта.</a:t>
            </a:r>
          </a:p>
          <a:p>
            <a:pPr marL="0" indent="0">
              <a:buNone/>
            </a:pPr>
            <a:r>
              <a:rPr lang="ru-RU" dirty="0"/>
              <a:t>Чтобы понять эти различия, приведем такой пример. Известный из школьного курса физики </a:t>
            </a:r>
            <a:r>
              <a:rPr lang="ru-RU" b="1" dirty="0"/>
              <a:t>закон Ома — эмпирический закон</a:t>
            </a:r>
            <a:r>
              <a:rPr lang="ru-RU" dirty="0"/>
              <a:t>. Или </a:t>
            </a:r>
            <a:r>
              <a:rPr lang="ru-RU" b="1" i="1" dirty="0"/>
              <a:t>газовые законы Бойля-Мариотта, Шарля и Гей-Люссака - это также эмпирические</a:t>
            </a:r>
            <a:r>
              <a:rPr lang="ru-RU" dirty="0"/>
              <a:t> </a:t>
            </a:r>
            <a:r>
              <a:rPr lang="ru-RU" b="1" i="1" dirty="0"/>
              <a:t>законы.</a:t>
            </a:r>
            <a:r>
              <a:rPr lang="ru-RU" dirty="0"/>
              <a:t> А </a:t>
            </a:r>
            <a:r>
              <a:rPr lang="ru-RU" b="1" i="1" dirty="0"/>
              <a:t>обобщающее эти газовые законы</a:t>
            </a:r>
            <a:r>
              <a:rPr lang="ru-RU" dirty="0"/>
              <a:t> на основе молекулярно-кинетической теории (модель идеального газа) </a:t>
            </a:r>
            <a:r>
              <a:rPr lang="ru-RU" b="1" i="1" dirty="0"/>
              <a:t>уравнение </a:t>
            </a:r>
            <a:r>
              <a:rPr lang="ru-RU" b="1" i="1" dirty="0" err="1"/>
              <a:t>Клапейрона</a:t>
            </a:r>
            <a:r>
              <a:rPr lang="ru-RU" b="1" i="1" dirty="0"/>
              <a:t>- Менделеева - это теоретическое знание.</a:t>
            </a:r>
            <a:endParaRPr lang="ru-RU" dirty="0"/>
          </a:p>
          <a:p>
            <a:pPr marL="0" indent="0">
              <a:buNone/>
            </a:pPr>
            <a:r>
              <a:rPr lang="ru-RU" b="1" i="1" dirty="0"/>
              <a:t>Оба вида исследований - эмпирическое и теоретическое — органически взаимосвязаны и обусловливают развитие друг друга в целостной структуре научного познания.</a:t>
            </a:r>
            <a:r>
              <a:rPr lang="ru-RU" dirty="0"/>
              <a:t> Эмпирические исследования, выявляя новые факты науки, стимулируют развитие теоретических исследований, ставят перед ними новые задачи. С другой стороны, теоретические исследования, развивая и конкретизируя новые перспективы объяснения и предвидения фактов, ориентируют и направляют эмпирические исследования.</a:t>
            </a:r>
          </a:p>
        </p:txBody>
      </p:sp>
      <p:sp>
        <p:nvSpPr>
          <p:cNvPr id="2" name="Номер слайда 1"/>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114261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00025"/>
            <a:ext cx="10018713" cy="6115050"/>
          </a:xfrm>
        </p:spPr>
        <p:txBody>
          <a:bodyPr>
            <a:normAutofit fontScale="92500" lnSpcReduction="20000"/>
          </a:bodyPr>
          <a:lstStyle/>
          <a:p>
            <a:pPr marL="0" indent="0">
              <a:buNone/>
            </a:pPr>
            <a:r>
              <a:rPr lang="ru-RU" dirty="0"/>
              <a:t>Дальнейшее </a:t>
            </a:r>
            <a:r>
              <a:rPr lang="ru-RU" b="1" dirty="0"/>
              <a:t>развитие понятийного аппарата науки</a:t>
            </a:r>
            <a:r>
              <a:rPr lang="ru-RU" dirty="0"/>
              <a:t> приводит к </a:t>
            </a:r>
            <a:r>
              <a:rPr lang="ru-RU" b="1" dirty="0"/>
              <a:t>появлению таких логических форм, как типологии,</a:t>
            </a:r>
            <a:r>
              <a:rPr lang="ru-RU" dirty="0"/>
              <a:t> </a:t>
            </a:r>
            <a:r>
              <a:rPr lang="ru-RU" b="1" dirty="0"/>
              <a:t>первичные объяснительные схемы, модели, содержание которых выходит за рамки первоначального обобщения и сопоставления эмпирических данных.</a:t>
            </a:r>
            <a:r>
              <a:rPr lang="ru-RU" dirty="0"/>
              <a:t> Формирование целостных теоретических систем знаменует собой переход науки на теоретическую стадию, для которой характерно появление особых теоретических моделей реальности, что обусловливает движение теоретического знания относительно независимо от эмпирического уровня исследования. </a:t>
            </a:r>
            <a:r>
              <a:rPr lang="ru-RU" b="1" i="1" dirty="0"/>
              <a:t>Развитие теоретического содержания науки и построение многослойных теоретических систем приводит к определенному обособлению теоретического аппарата научного познания от его эмпирического базиса.</a:t>
            </a:r>
          </a:p>
          <a:p>
            <a:pPr marL="0" indent="0">
              <a:buNone/>
            </a:pPr>
            <a:r>
              <a:rPr lang="ru-RU" b="1" dirty="0"/>
              <a:t>Диалектика взаимоотношения эмпирических и теоретических знаний такова, что рано или поздно на основе эмпирических знаний формируются теоретические.</a:t>
            </a:r>
            <a:r>
              <a:rPr lang="ru-RU" dirty="0"/>
              <a:t> Так, например, законы движения планет Кеплера, в авторской формулировке представлявшие собой эмпирические обобщения, с развитием классической механики стали выводиться в качестве следствий из более фундаментального </a:t>
            </a:r>
            <a:r>
              <a:rPr lang="ru-RU" dirty="0" err="1"/>
              <a:t>ньютоновского</a:t>
            </a:r>
            <a:r>
              <a:rPr lang="ru-RU" dirty="0"/>
              <a:t> закона всемирного тяготения.</a:t>
            </a:r>
          </a:p>
        </p:txBody>
      </p:sp>
      <p:sp>
        <p:nvSpPr>
          <p:cNvPr id="2" name="Номер слайда 1"/>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09677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b="1" i="1" dirty="0" smtClean="0">
                <a:solidFill>
                  <a:schemeClr val="accent1">
                    <a:lumMod val="50000"/>
                  </a:schemeClr>
                </a:solidFill>
              </a:rPr>
              <a:t>Продуктивная деятельность</a:t>
            </a:r>
            <a:r>
              <a:rPr lang="ru-RU" dirty="0" smtClean="0"/>
              <a:t>, направленная на </a:t>
            </a:r>
            <a:r>
              <a:rPr lang="ru-RU" b="1" i="1" dirty="0" smtClean="0"/>
              <a:t>получение объективно нового</a:t>
            </a:r>
            <a:r>
              <a:rPr lang="ru-RU" b="1" i="1" baseline="30000" dirty="0" smtClean="0"/>
              <a:t>1</a:t>
            </a:r>
            <a:r>
              <a:rPr lang="ru-RU" b="1" i="1" dirty="0" smtClean="0"/>
              <a:t> или субъективно нового ре­зультата"</a:t>
            </a:r>
            <a:r>
              <a:rPr lang="ru-RU" dirty="0" smtClean="0"/>
              <a:t>. Любая </a:t>
            </a:r>
            <a:r>
              <a:rPr lang="ru-RU" b="1" i="1" dirty="0" smtClean="0"/>
              <a:t>научно-исследовательская деятельность</a:t>
            </a:r>
            <a:r>
              <a:rPr lang="ru-RU" dirty="0" smtClean="0"/>
              <a:t>, ес­ли она осуществляется более или менее грамотно, по опреде­лению</a:t>
            </a:r>
            <a:r>
              <a:rPr lang="ru-RU" b="1" i="1" dirty="0" smtClean="0"/>
              <a:t> всегда направлена на объективно новый результат</a:t>
            </a:r>
            <a:r>
              <a:rPr lang="ru-RU" dirty="0" smtClean="0"/>
              <a:t>. Вот </a:t>
            </a:r>
            <a:r>
              <a:rPr lang="ru-RU" b="1" i="1" dirty="0" smtClean="0"/>
              <a:t>в случае продуктивной деятельности и возникает необходи­мость ее организации, то есть возникает необходимость при­менения методологии.</a:t>
            </a:r>
            <a:endParaRPr lang="ru-RU" dirty="0" smtClean="0"/>
          </a:p>
          <a:p>
            <a:pPr marL="0" indent="0">
              <a:buNone/>
            </a:pPr>
            <a:r>
              <a:rPr lang="ru-RU" b="1" i="1" dirty="0" smtClean="0">
                <a:solidFill>
                  <a:schemeClr val="accent1">
                    <a:lumMod val="50000"/>
                  </a:schemeClr>
                </a:solidFill>
              </a:rPr>
              <a:t>Деятельность, направленная на получение объективно нового резуль­тата, называется творчеством.</a:t>
            </a:r>
            <a:endParaRPr lang="ru-RU" dirty="0">
              <a:solidFill>
                <a:schemeClr val="accent1">
                  <a:lumMod val="50000"/>
                </a:schemeClr>
              </a:solidFill>
            </a:endParaRPr>
          </a:p>
        </p:txBody>
      </p:sp>
      <p:sp>
        <p:nvSpPr>
          <p:cNvPr id="4" name="Номер слайда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44531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14350"/>
            <a:ext cx="10018713" cy="5553075"/>
          </a:xfrm>
        </p:spPr>
        <p:txBody>
          <a:bodyPr>
            <a:normAutofit fontScale="92500"/>
          </a:bodyPr>
          <a:lstStyle/>
          <a:p>
            <a:pPr marL="0" indent="0">
              <a:buNone/>
            </a:pPr>
            <a:r>
              <a:rPr lang="ru-RU" b="1" dirty="0"/>
              <a:t>Формы организации научною знания.</a:t>
            </a:r>
            <a:endParaRPr lang="ru-RU" dirty="0"/>
          </a:p>
          <a:p>
            <a:pPr marL="0" indent="0">
              <a:buNone/>
            </a:pPr>
            <a:r>
              <a:rPr lang="ru-RU" dirty="0"/>
              <a:t> Формами организации научного знания являются:</a:t>
            </a:r>
          </a:p>
          <a:p>
            <a:pPr marL="0" indent="0">
              <a:buNone/>
            </a:pPr>
            <a:r>
              <a:rPr lang="ru-RU" b="1" dirty="0"/>
              <a:t>• </a:t>
            </a:r>
            <a:r>
              <a:rPr lang="ru-RU" b="1" dirty="0">
                <a:solidFill>
                  <a:schemeClr val="accent1">
                    <a:lumMod val="50000"/>
                  </a:schemeClr>
                </a:solidFill>
              </a:rPr>
              <a:t>Факт</a:t>
            </a:r>
            <a:r>
              <a:rPr lang="ru-RU" dirty="0"/>
              <a:t> (синоним: </a:t>
            </a:r>
            <a:r>
              <a:rPr lang="ru-RU" dirty="0">
                <a:solidFill>
                  <a:schemeClr val="accent1">
                    <a:lumMod val="50000"/>
                  </a:schemeClr>
                </a:solidFill>
              </a:rPr>
              <a:t>событие, результат</a:t>
            </a:r>
            <a:r>
              <a:rPr lang="ru-RU" dirty="0"/>
              <a:t>). К научному факту относятся лишь такие </a:t>
            </a:r>
            <a:r>
              <a:rPr lang="ru-RU" b="1" i="1" dirty="0"/>
              <a:t>события, явления, их свойства, связи и отношения, которые определенным образом зафиксированы, зарегистрированы.</a:t>
            </a:r>
            <a:r>
              <a:rPr lang="ru-RU" dirty="0"/>
              <a:t> Факты составляют фундамент науки. Без определенной совокупности фактов невозможно построить эффективную научную теорию. Известно высказывание И.П. Павлова о том, что факты — это воздух ученого.</a:t>
            </a:r>
          </a:p>
          <a:p>
            <a:pPr marL="0" indent="0">
              <a:buNone/>
            </a:pPr>
            <a:r>
              <a:rPr lang="ru-RU" b="1" i="1" dirty="0"/>
              <a:t>Факт, </a:t>
            </a:r>
            <a:r>
              <a:rPr lang="ru-RU" dirty="0"/>
              <a:t>как научная категория </a:t>
            </a:r>
            <a:r>
              <a:rPr lang="ru-RU" b="1" i="1" dirty="0"/>
              <a:t>отличается от явления.</a:t>
            </a:r>
            <a:r>
              <a:rPr lang="ru-RU" dirty="0"/>
              <a:t> </a:t>
            </a:r>
            <a:r>
              <a:rPr lang="ru-RU" b="1" i="1" dirty="0"/>
              <a:t>Явление -</a:t>
            </a:r>
            <a:r>
              <a:rPr lang="ru-RU" dirty="0"/>
              <a:t> </a:t>
            </a:r>
            <a:r>
              <a:rPr lang="ru-RU" b="1" i="1" dirty="0"/>
              <a:t>объективная реальность, отдельное событие,</a:t>
            </a:r>
            <a:r>
              <a:rPr lang="ru-RU" dirty="0"/>
              <a:t> а факт - собрание многих явлений и связей, их обобщение. </a:t>
            </a:r>
            <a:r>
              <a:rPr lang="ru-RU" b="1" i="1" dirty="0"/>
              <a:t>Факт </a:t>
            </a:r>
            <a:r>
              <a:rPr lang="ru-RU" dirty="0"/>
              <a:t>в значительной мере </a:t>
            </a:r>
            <a:r>
              <a:rPr lang="ru-RU" b="1" i="1" dirty="0"/>
              <a:t>есть результат</a:t>
            </a:r>
            <a:r>
              <a:rPr lang="ru-RU" dirty="0"/>
              <a:t> </a:t>
            </a:r>
            <a:r>
              <a:rPr lang="ru-RU" b="1" i="1" dirty="0"/>
              <a:t>обобщения всех аналогичных явлений, сведения их в некоторый определенный класс явлений.</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636010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93640" y="199248"/>
            <a:ext cx="10336215" cy="6438900"/>
          </a:xfrm>
          <a:noFill/>
          <a:ln>
            <a:noFill/>
          </a:ln>
        </p:spPr>
        <p:txBody>
          <a:bodyPr>
            <a:normAutofit fontScale="92500" lnSpcReduction="10000"/>
          </a:bodyPr>
          <a:lstStyle/>
          <a:p>
            <a:pPr marL="0" indent="0">
              <a:buNone/>
            </a:pPr>
            <a:r>
              <a:rPr lang="ru-RU" dirty="0"/>
              <a:t>Факты выполняют свою функцию лишь тогда, когда включаются в ткань научного знания, когда вписываются в рамки научных теорий. Образно эту мысль выразил А. Пуанкаре: «ученый должен организовать факты. Наука состоит из фактов, как дом из кирпичей. Но накопление фактов не в большей мере является наукой, чем куча кирпичей домом» </a:t>
            </a:r>
            <a:r>
              <a:rPr lang="ru-RU" dirty="0" smtClean="0"/>
              <a:t>.</a:t>
            </a:r>
            <a:endParaRPr lang="ru-RU" dirty="0"/>
          </a:p>
          <a:p>
            <a:pPr marL="0" indent="0">
              <a:buNone/>
            </a:pPr>
            <a:r>
              <a:rPr lang="ru-RU" b="1" i="1" dirty="0"/>
              <a:t>•	</a:t>
            </a:r>
            <a:r>
              <a:rPr lang="ru-RU" b="1" dirty="0">
                <a:solidFill>
                  <a:schemeClr val="accent1">
                    <a:lumMod val="50000"/>
                  </a:schemeClr>
                </a:solidFill>
              </a:rPr>
              <a:t>Положение</a:t>
            </a:r>
            <a:r>
              <a:rPr lang="ru-RU" dirty="0">
                <a:solidFill>
                  <a:schemeClr val="accent1">
                    <a:lumMod val="50000"/>
                  </a:schemeClr>
                </a:solidFill>
              </a:rPr>
              <a:t> </a:t>
            </a:r>
            <a:r>
              <a:rPr lang="ru-RU" b="1" i="1" dirty="0"/>
              <a:t>- научное утверждение, сформулированная мысль.</a:t>
            </a:r>
            <a:r>
              <a:rPr lang="ru-RU" dirty="0"/>
              <a:t> </a:t>
            </a:r>
            <a:r>
              <a:rPr lang="ru-RU" b="1" i="1" dirty="0"/>
              <a:t>Частными случаями положений является аксиома и теорема. </a:t>
            </a:r>
            <a:r>
              <a:rPr lang="ru-RU" b="1" dirty="0">
                <a:solidFill>
                  <a:srgbClr val="FF0000"/>
                </a:solidFill>
              </a:rPr>
              <a:t>Аксиома</a:t>
            </a:r>
            <a:r>
              <a:rPr lang="ru-RU" b="1" i="1" dirty="0"/>
              <a:t> - исходное положение научной теории, принимаемое в качестве истинного без логического доказательства и лежащее в основе доказательства других положений теории. </a:t>
            </a:r>
            <a:r>
              <a:rPr lang="ru-RU" b="1" i="1" dirty="0">
                <a:solidFill>
                  <a:srgbClr val="FF0000"/>
                </a:solidFill>
              </a:rPr>
              <a:t>Теорема</a:t>
            </a:r>
            <a:r>
              <a:rPr lang="ru-RU" b="1" i="1" dirty="0"/>
              <a:t> - положение, устанавливаемое при помощи доказательства. Вспомогательные теоремы,</a:t>
            </a:r>
            <a:r>
              <a:rPr lang="ru-RU" dirty="0"/>
              <a:t> необходимые для доказательства основной, называют </a:t>
            </a:r>
            <a:r>
              <a:rPr lang="ru-RU" b="1" i="1" dirty="0"/>
              <a:t>леммами или утверждениями.</a:t>
            </a:r>
            <a:endParaRPr lang="ru-RU" dirty="0"/>
          </a:p>
          <a:p>
            <a:pPr marL="0" indent="0">
              <a:buNone/>
            </a:pPr>
            <a:r>
              <a:rPr lang="ru-RU" b="1" i="1" dirty="0"/>
              <a:t>•	</a:t>
            </a:r>
            <a:r>
              <a:rPr lang="ru-RU" b="1" dirty="0">
                <a:solidFill>
                  <a:schemeClr val="accent1">
                    <a:lumMod val="50000"/>
                  </a:schemeClr>
                </a:solidFill>
              </a:rPr>
              <a:t>Понятие</a:t>
            </a:r>
            <a:r>
              <a:rPr lang="ru-RU" b="1" i="1" dirty="0">
                <a:solidFill>
                  <a:schemeClr val="accent1">
                    <a:lumMod val="50000"/>
                  </a:schemeClr>
                </a:solidFill>
              </a:rPr>
              <a:t> </a:t>
            </a:r>
            <a:r>
              <a:rPr lang="ru-RU" b="1" i="1" dirty="0"/>
              <a:t>- мысль, отражающая в обобщенной и абстрагированной форме предметы, явления и связи между ними посредством фиксации общих и специфических признаков - свойств предметов и явлений.</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515823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2410" y="409575"/>
            <a:ext cx="10018713" cy="6105525"/>
          </a:xfrm>
        </p:spPr>
        <p:txBody>
          <a:bodyPr>
            <a:normAutofit fontScale="92500" lnSpcReduction="10000"/>
          </a:bodyPr>
          <a:lstStyle/>
          <a:p>
            <a:pPr marL="0" indent="0">
              <a:buNone/>
            </a:pPr>
            <a:r>
              <a:rPr lang="ru-RU" b="1" i="1" dirty="0">
                <a:solidFill>
                  <a:schemeClr val="accent1">
                    <a:lumMod val="50000"/>
                  </a:schemeClr>
                </a:solidFill>
              </a:rPr>
              <a:t>Понятие</a:t>
            </a:r>
            <a:r>
              <a:rPr lang="ru-RU" b="1" i="1" dirty="0"/>
              <a:t> </a:t>
            </a:r>
            <a:r>
              <a:rPr lang="ru-RU" dirty="0"/>
              <a:t>среди других форм организации научного знания </a:t>
            </a:r>
            <a:r>
              <a:rPr lang="ru-RU" b="1" i="1" dirty="0"/>
              <a:t>занимает особое место,</a:t>
            </a:r>
            <a:r>
              <a:rPr lang="ru-RU" dirty="0"/>
              <a:t> </a:t>
            </a:r>
            <a:r>
              <a:rPr lang="ru-RU" b="1" i="1" dirty="0"/>
              <a:t>поскольку факты, положения, принципы, законы, теории и т.д. выражаются через слова — понятия и связи между ними, поскольку высшей формой человеческого мышления является понятийное, словесно-логическое мышление.</a:t>
            </a:r>
            <a:r>
              <a:rPr lang="ru-RU" dirty="0"/>
              <a:t> Как писал Г. Гегель, </a:t>
            </a:r>
            <a:r>
              <a:rPr lang="ru-RU" dirty="0">
                <a:solidFill>
                  <a:srgbClr val="FF0000"/>
                </a:solidFill>
              </a:rPr>
              <a:t>понять — значит выразить в форме понятий</a:t>
            </a:r>
            <a:r>
              <a:rPr lang="ru-RU" dirty="0"/>
              <a:t>.</a:t>
            </a:r>
          </a:p>
          <a:p>
            <a:pPr marL="0" indent="0">
              <a:buNone/>
            </a:pPr>
            <a:r>
              <a:rPr lang="ru-RU" dirty="0"/>
              <a:t>Процесс образования и развития понятий изучает логика — </a:t>
            </a:r>
            <a:r>
              <a:rPr lang="ru-RU" b="1" i="1" dirty="0"/>
              <a:t>формальная и диалектическая. Формальная логика изучает общую структуру понятий, их видов, структуру определения понятий, их структуру в составе более сложных контекстов, структуру отношений между понятиями.</a:t>
            </a:r>
            <a:endParaRPr lang="ru-RU" dirty="0"/>
          </a:p>
          <a:p>
            <a:pPr marL="0" indent="0">
              <a:buNone/>
            </a:pPr>
            <a:r>
              <a:rPr lang="ru-RU" b="1" i="1" dirty="0"/>
              <a:t>Диалектическая логика исследует процессы формирования и развития понятий в связи с переходом научного знания от менее глубокой сущности к сущности более глубокой, рассматривает их как ступени познания, как итог научной познавательной деятельности.</a:t>
            </a: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758343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4810" y="152400"/>
            <a:ext cx="10018713" cy="6286500"/>
          </a:xfrm>
        </p:spPr>
        <p:txBody>
          <a:bodyPr>
            <a:normAutofit fontScale="77500" lnSpcReduction="20000"/>
          </a:bodyPr>
          <a:lstStyle/>
          <a:p>
            <a:pPr marL="0" indent="0">
              <a:buNone/>
            </a:pPr>
            <a:r>
              <a:rPr lang="ru-RU" b="1" i="1" dirty="0"/>
              <a:t>В логике науки</a:t>
            </a:r>
            <a:r>
              <a:rPr lang="ru-RU" dirty="0"/>
              <a:t> рассматриваются такие конструкции, относящиеся к структуре понятий, как: </a:t>
            </a:r>
            <a:r>
              <a:rPr lang="ru-RU" b="1" i="1" dirty="0"/>
              <a:t>содержание понятия, объем понятия, закон обратного отношения между содержанием и объемом понятия, правила деления объема понятия, видовые и родовые понятия, единичные и общие понятия, конкретные и абстрактные понятия </a:t>
            </a:r>
            <a:r>
              <a:rPr lang="ru-RU" dirty="0"/>
              <a:t>и т.д. </a:t>
            </a:r>
          </a:p>
          <a:p>
            <a:pPr marL="0" indent="0">
              <a:lnSpc>
                <a:spcPct val="110000"/>
              </a:lnSpc>
              <a:buNone/>
            </a:pPr>
            <a:r>
              <a:rPr lang="ru-RU" b="1" i="1" dirty="0"/>
              <a:t>• </a:t>
            </a:r>
            <a:r>
              <a:rPr lang="ru-RU" b="1" dirty="0">
                <a:solidFill>
                  <a:schemeClr val="accent1">
                    <a:lumMod val="50000"/>
                  </a:schemeClr>
                </a:solidFill>
              </a:rPr>
              <a:t>Категория</a:t>
            </a:r>
            <a:r>
              <a:rPr lang="ru-RU" dirty="0"/>
              <a:t> - предельно </a:t>
            </a:r>
            <a:r>
              <a:rPr lang="ru-RU" b="1" i="1" dirty="0"/>
              <a:t>широкое понятие,</a:t>
            </a:r>
            <a:r>
              <a:rPr lang="ru-RU" dirty="0"/>
              <a:t> </a:t>
            </a:r>
            <a:r>
              <a:rPr lang="ru-RU" b="1" i="1" dirty="0"/>
              <a:t>в котором отражены наиболее общие и существенные свойства, признаки, связи и отношения предметов, явлений окружающего мира. </a:t>
            </a:r>
            <a:r>
              <a:rPr lang="ru-RU" dirty="0"/>
              <a:t>Например, «материя», «движение», «пространство», «время» и т.д. Каждая отрасль науки имеет свою собственную</a:t>
            </a:r>
          </a:p>
          <a:p>
            <a:pPr marL="0" indent="0">
              <a:lnSpc>
                <a:spcPct val="110000"/>
              </a:lnSpc>
              <a:buNone/>
            </a:pPr>
            <a:r>
              <a:rPr lang="ru-RU" dirty="0"/>
              <a:t>систему категорий.</a:t>
            </a:r>
          </a:p>
          <a:p>
            <a:pPr marL="0" indent="0">
              <a:buNone/>
            </a:pPr>
            <a:r>
              <a:rPr lang="ru-RU" b="1" dirty="0"/>
              <a:t>•	</a:t>
            </a:r>
            <a:r>
              <a:rPr lang="ru-RU" b="1" dirty="0">
                <a:solidFill>
                  <a:schemeClr val="accent1">
                    <a:lumMod val="50000"/>
                  </a:schemeClr>
                </a:solidFill>
              </a:rPr>
              <a:t>Принцип</a:t>
            </a:r>
            <a:r>
              <a:rPr lang="ru-RU" dirty="0"/>
              <a:t> - выполняет двоякую роль. С одной стороны, </a:t>
            </a:r>
            <a:r>
              <a:rPr lang="ru-RU" b="1" i="1" dirty="0"/>
              <a:t>принцип выступает как центральное понятие,</a:t>
            </a:r>
            <a:r>
              <a:rPr lang="ru-RU" dirty="0"/>
              <a:t> представляющее </a:t>
            </a:r>
            <a:r>
              <a:rPr lang="ru-RU" b="1" i="1" dirty="0"/>
              <a:t>обобщение</a:t>
            </a:r>
            <a:r>
              <a:rPr lang="ru-RU" dirty="0"/>
              <a:t> и </a:t>
            </a:r>
            <a:r>
              <a:rPr lang="ru-RU" b="1" i="1" dirty="0"/>
              <a:t>распространение какого-либо положения на все явления, процессы той</a:t>
            </a:r>
            <a:r>
              <a:rPr lang="ru-RU" dirty="0"/>
              <a:t> </a:t>
            </a:r>
            <a:r>
              <a:rPr lang="ru-RU" b="1" i="1" dirty="0"/>
              <a:t>области, из которой данный принцип абстрагирован.</a:t>
            </a:r>
            <a:r>
              <a:rPr lang="ru-RU" dirty="0"/>
              <a:t> С другой стороны, он </a:t>
            </a:r>
            <a:r>
              <a:rPr lang="ru-RU" b="1" i="1" dirty="0"/>
              <a:t>выступает в смысле принципа действия - норматива, предписания к деятельности.</a:t>
            </a:r>
            <a:endParaRPr lang="ru-RU" dirty="0"/>
          </a:p>
          <a:p>
            <a:pPr marL="0" indent="0">
              <a:buNone/>
            </a:pPr>
            <a:r>
              <a:rPr lang="ru-RU" b="1" dirty="0"/>
              <a:t>•	</a:t>
            </a:r>
            <a:r>
              <a:rPr lang="ru-RU" b="1" dirty="0">
                <a:solidFill>
                  <a:schemeClr val="accent1">
                    <a:lumMod val="50000"/>
                  </a:schemeClr>
                </a:solidFill>
              </a:rPr>
              <a:t>Закон</a:t>
            </a:r>
            <a:r>
              <a:rPr lang="ru-RU" dirty="0"/>
              <a:t> - </a:t>
            </a:r>
            <a:r>
              <a:rPr lang="ru-RU" b="1" i="1" dirty="0"/>
              <a:t>существенное, объективное, всеобщее, устойчивое повторяющееся отношение между явлениями, процессами.</a:t>
            </a:r>
            <a:r>
              <a:rPr lang="ru-RU" dirty="0"/>
              <a:t> Например, закон Ома, закон Джоуля-Ленца и т.д.</a:t>
            </a:r>
          </a:p>
        </p:txBody>
      </p:sp>
      <p:sp>
        <p:nvSpPr>
          <p:cNvPr id="2" name="Номер слайда 1"/>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6030297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60" y="247650"/>
            <a:ext cx="10018713" cy="6324599"/>
          </a:xfrm>
        </p:spPr>
        <p:txBody>
          <a:bodyPr>
            <a:normAutofit fontScale="92500" lnSpcReduction="10000"/>
          </a:bodyPr>
          <a:lstStyle/>
          <a:p>
            <a:pPr marL="0" indent="0">
              <a:buNone/>
            </a:pPr>
            <a:r>
              <a:rPr lang="ru-RU" dirty="0"/>
              <a:t>Исходя из того, что </a:t>
            </a:r>
            <a:r>
              <a:rPr lang="ru-RU" b="1" i="1" dirty="0"/>
              <a:t>окружающий мир</a:t>
            </a:r>
            <a:r>
              <a:rPr lang="ru-RU" dirty="0"/>
              <a:t> представляет собой </a:t>
            </a:r>
            <a:r>
              <a:rPr lang="ru-RU" b="1" i="1" dirty="0"/>
              <a:t>совокупность материальных объектов и явлений,</a:t>
            </a:r>
            <a:r>
              <a:rPr lang="ru-RU" dirty="0"/>
              <a:t> находящихся в </a:t>
            </a:r>
            <a:r>
              <a:rPr lang="ru-RU" b="1" i="1" dirty="0"/>
              <a:t>многообразных и сложных связях, взаимозависимостях друг от друга,</a:t>
            </a:r>
            <a:r>
              <a:rPr lang="ru-RU" dirty="0"/>
              <a:t> </a:t>
            </a:r>
            <a:r>
              <a:rPr lang="ru-RU" b="1" i="1" dirty="0"/>
              <a:t>наиболее существенные отношения (связи) между объектами определяются как законы.</a:t>
            </a:r>
            <a:r>
              <a:rPr lang="ru-RU" dirty="0"/>
              <a:t> Именно </a:t>
            </a:r>
            <a:r>
              <a:rPr lang="ru-RU" b="1" i="1" dirty="0"/>
              <a:t>существенное отношение, </a:t>
            </a:r>
            <a:r>
              <a:rPr lang="ru-RU" dirty="0"/>
              <a:t>присущее не отдельному объекту, а </a:t>
            </a:r>
            <a:r>
              <a:rPr lang="ru-RU" b="1" i="1" dirty="0"/>
              <a:t>всей совокупности объектов,</a:t>
            </a:r>
            <a:r>
              <a:rPr lang="ru-RU" dirty="0"/>
              <a:t> составляющих </a:t>
            </a:r>
            <a:r>
              <a:rPr lang="ru-RU" b="1" i="1" dirty="0"/>
              <a:t>определенный класс, вид, множество объектов одного типа, является законом.</a:t>
            </a:r>
            <a:r>
              <a:rPr lang="ru-RU" dirty="0"/>
              <a:t> </a:t>
            </a:r>
            <a:r>
              <a:rPr lang="ru-RU" b="1" i="1" dirty="0"/>
              <a:t>Существенное отношение между объектами, явлениями или же между их сторонами, определяющее характер их существования и развития, выражает главный признак закона.</a:t>
            </a:r>
            <a:endParaRPr lang="ru-RU" dirty="0"/>
          </a:p>
          <a:p>
            <a:pPr marL="0" indent="0">
              <a:buNone/>
            </a:pPr>
            <a:r>
              <a:rPr lang="ru-RU" b="1" i="1" dirty="0"/>
              <a:t>Всеобщность также является важнейшей чертой закона.</a:t>
            </a:r>
            <a:r>
              <a:rPr lang="ru-RU" dirty="0"/>
              <a:t> </a:t>
            </a:r>
            <a:r>
              <a:rPr lang="ru-RU" b="1" i="1" dirty="0"/>
              <a:t>Всеобщность означает, что любой закон природы и общества присущ всем без исключения объектам и явлениям определенного тина, уровня, то есть всему множеству объектов и процессов, которые охватываются этим законом.</a:t>
            </a:r>
            <a:r>
              <a:rPr lang="ru-RU" dirty="0"/>
              <a:t> Все материальные объекты, от микрочастиц до космических гигантов, подчиняются закону всемирного тяготения; все электрически заряженные тела подчиняются закону Кулона и т.д.</a:t>
            </a: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2318314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1485" y="285751"/>
            <a:ext cx="10018713" cy="6086474"/>
          </a:xfrm>
        </p:spPr>
        <p:txBody>
          <a:bodyPr>
            <a:normAutofit fontScale="92500" lnSpcReduction="10000"/>
          </a:bodyPr>
          <a:lstStyle/>
          <a:p>
            <a:pPr marL="0" indent="0">
              <a:buNone/>
            </a:pPr>
            <a:r>
              <a:rPr lang="ru-RU" b="1" i="1" dirty="0"/>
              <a:t>Поскольку закон есть существенное, необходимое отношение между объектами (явлениями), он в то же время носит устойчивый, повторяющийся характер. </a:t>
            </a:r>
            <a:endParaRPr lang="ru-RU" dirty="0"/>
          </a:p>
          <a:p>
            <a:pPr marL="0" indent="0">
              <a:buNone/>
            </a:pPr>
            <a:r>
              <a:rPr lang="ru-RU" b="1" dirty="0"/>
              <a:t>• </a:t>
            </a:r>
            <a:r>
              <a:rPr lang="ru-RU" b="1" dirty="0">
                <a:solidFill>
                  <a:schemeClr val="accent1">
                    <a:lumMod val="50000"/>
                  </a:schemeClr>
                </a:solidFill>
              </a:rPr>
              <a:t>Теория.</a:t>
            </a:r>
            <a:r>
              <a:rPr lang="ru-RU" dirty="0">
                <a:solidFill>
                  <a:schemeClr val="accent1">
                    <a:lumMod val="50000"/>
                  </a:schemeClr>
                </a:solidFill>
              </a:rPr>
              <a:t> </a:t>
            </a:r>
            <a:r>
              <a:rPr lang="ru-RU" dirty="0"/>
              <a:t>Термин </a:t>
            </a:r>
            <a:r>
              <a:rPr lang="ru-RU" b="1" i="1" dirty="0"/>
              <a:t>«теория»</a:t>
            </a:r>
            <a:r>
              <a:rPr lang="ru-RU" dirty="0"/>
              <a:t> используется в самом общем смысле </a:t>
            </a:r>
            <a:r>
              <a:rPr lang="ru-RU" b="1" i="1" dirty="0"/>
              <a:t>как форма деятельности общественно развитого</a:t>
            </a:r>
            <a:r>
              <a:rPr lang="ru-RU" dirty="0"/>
              <a:t> </a:t>
            </a:r>
            <a:r>
              <a:rPr lang="ru-RU" b="1" i="1" dirty="0"/>
              <a:t>человека, направленная на получение знания о природной и социальной действительности и вместе с практикой образующая совокупную деятельность</a:t>
            </a:r>
            <a:r>
              <a:rPr lang="ru-RU" dirty="0"/>
              <a:t> </a:t>
            </a:r>
            <a:r>
              <a:rPr lang="ru-RU" b="1" i="1" dirty="0"/>
              <a:t>общества.</a:t>
            </a:r>
            <a:r>
              <a:rPr lang="ru-RU" dirty="0"/>
              <a:t> Как высший продукт организованного мышления она опосредует всякое отношение человека к действительности и является условием подлинно сознательного преобразования последней.</a:t>
            </a:r>
          </a:p>
          <a:p>
            <a:pPr marL="0" indent="0">
              <a:buNone/>
            </a:pPr>
            <a:r>
              <a:rPr lang="ru-RU" b="1" i="1" dirty="0"/>
              <a:t>Теория - форма достоверного научного знания о некоторой совокупности объектов, представляющая собой систему взаимосвязанных утверждений и доказательств и содержащая методы объяснения и предсказания явлений и процессов данной предметной области, то есть всех явлений и процессов, описываемых данной теорией.</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846076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9560" y="142875"/>
            <a:ext cx="10018713" cy="6267450"/>
          </a:xfrm>
        </p:spPr>
        <p:txBody>
          <a:bodyPr>
            <a:normAutofit fontScale="92500" lnSpcReduction="10000"/>
          </a:bodyPr>
          <a:lstStyle/>
          <a:p>
            <a:pPr marL="0" indent="0">
              <a:buNone/>
            </a:pPr>
            <a:r>
              <a:rPr lang="ru-RU" dirty="0"/>
              <a:t>В строении теории, взятой в общем, абстрактно-логическом виде, можно выделить следующие основные компоненты:</a:t>
            </a:r>
          </a:p>
          <a:p>
            <a:pPr marL="0" indent="0">
              <a:buNone/>
            </a:pPr>
            <a:r>
              <a:rPr lang="ru-RU" b="1" i="1" dirty="0"/>
              <a:t>1)	исходную эмпирическую основу теории,</a:t>
            </a:r>
            <a:r>
              <a:rPr lang="ru-RU" dirty="0"/>
              <a:t> в которую входит множество зафиксированных в науке (в данной ее отрасли) </a:t>
            </a:r>
            <a:r>
              <a:rPr lang="ru-RU" i="1" dirty="0"/>
              <a:t>фактов,</a:t>
            </a:r>
            <a:r>
              <a:rPr lang="ru-RU" dirty="0"/>
              <a:t> проведенных </a:t>
            </a:r>
            <a:r>
              <a:rPr lang="ru-RU" i="1" dirty="0"/>
              <a:t>экспериментов</a:t>
            </a:r>
            <a:r>
              <a:rPr lang="ru-RU" dirty="0"/>
              <a:t> и пр., которые, хотя и получили уже некоторое описание, но еще ждут своего объяснения, теоретической интерпретации;</a:t>
            </a:r>
          </a:p>
          <a:p>
            <a:pPr marL="0" indent="0">
              <a:buNone/>
            </a:pPr>
            <a:r>
              <a:rPr lang="ru-RU" b="1" i="1" dirty="0"/>
              <a:t>2)	исходную теоретическую основу теории</a:t>
            </a:r>
            <a:r>
              <a:rPr lang="ru-RU" dirty="0"/>
              <a:t> — множество </a:t>
            </a:r>
            <a:r>
              <a:rPr lang="ru-RU" i="1" dirty="0"/>
              <a:t>допущений,</a:t>
            </a:r>
            <a:r>
              <a:rPr lang="ru-RU" dirty="0"/>
              <a:t> </a:t>
            </a:r>
            <a:r>
              <a:rPr lang="ru-RU" i="1" dirty="0"/>
              <a:t>постулатов, аксиом, общих законов, принципов теории</a:t>
            </a:r>
            <a:r>
              <a:rPr lang="ru-RU" dirty="0"/>
              <a:t>;</a:t>
            </a:r>
          </a:p>
          <a:p>
            <a:pPr marL="0" indent="0">
              <a:buNone/>
            </a:pPr>
            <a:r>
              <a:rPr lang="ru-RU" b="1" i="1" dirty="0"/>
              <a:t>3)	логику теории</a:t>
            </a:r>
            <a:r>
              <a:rPr lang="ru-RU" dirty="0"/>
              <a:t> - множество допустимых в рамках теории правил логического вывода и доказательства;</a:t>
            </a:r>
          </a:p>
          <a:p>
            <a:pPr marL="0" indent="0">
              <a:buNone/>
            </a:pPr>
            <a:r>
              <a:rPr lang="ru-RU" b="1" i="1" dirty="0"/>
              <a:t>4)	совокупность выведенных в теории следствий, теорем, утверждений, принципов, условий </a:t>
            </a:r>
            <a:r>
              <a:rPr lang="ru-RU" dirty="0"/>
              <a:t>и т.д</a:t>
            </a:r>
            <a:r>
              <a:rPr lang="ru-RU" b="1" i="1" dirty="0"/>
              <a:t>. с их доказательствами</a:t>
            </a:r>
            <a:r>
              <a:rPr lang="ru-RU" dirty="0"/>
              <a:t> - </a:t>
            </a:r>
            <a:r>
              <a:rPr lang="ru-RU" b="1" i="1" dirty="0"/>
              <a:t>наибольшая по объему часть теории, которая и выполняет основные функции теоретического знания, составляя «тело» теории, ее основное содержание.</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907370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14351"/>
            <a:ext cx="10018713" cy="5276850"/>
          </a:xfrm>
        </p:spPr>
        <p:txBody>
          <a:bodyPr>
            <a:normAutofit fontScale="92500" lnSpcReduction="10000"/>
          </a:bodyPr>
          <a:lstStyle/>
          <a:p>
            <a:pPr marL="0" indent="0">
              <a:buNone/>
            </a:pPr>
            <a:r>
              <a:rPr lang="ru-RU" dirty="0"/>
              <a:t>Отметим следующие существенные моменты. </a:t>
            </a:r>
            <a:r>
              <a:rPr lang="ru-RU" b="1" i="1" dirty="0"/>
              <a:t>Во-первых, любая научная теория состоит из взаимосвязанных структурных элементов (законов, принципов, моделей, условий, классификаций и т.д.). </a:t>
            </a:r>
            <a:endParaRPr lang="ru-RU" b="1" i="1" dirty="0" smtClean="0"/>
          </a:p>
          <a:p>
            <a:pPr marL="0" indent="0">
              <a:buNone/>
            </a:pPr>
            <a:r>
              <a:rPr lang="ru-RU" b="1" i="1" dirty="0" smtClean="0"/>
              <a:t>Во-вторых</a:t>
            </a:r>
            <a:r>
              <a:rPr lang="ru-RU" b="1" i="1" dirty="0"/>
              <a:t>, любая теория, независимо от того, к какому типу она относится, имеет в своем исходном базисе центральный системообразующий элемент (или некоторое звено элементов). </a:t>
            </a:r>
            <a:r>
              <a:rPr lang="ru-RU" dirty="0"/>
              <a:t>Так, в геометрии Евклида этим звеном являются пять исходных аксиом (постулатов). В классической механике - второй закон Ньютона в сочетании с третьим (действие равно противодействию); в квантовой механике — уравнение Шредингера и т.д. </a:t>
            </a:r>
            <a:endParaRPr lang="ru-RU" dirty="0" smtClean="0"/>
          </a:p>
          <a:p>
            <a:pPr marL="0" indent="0">
              <a:buNone/>
            </a:pPr>
            <a:r>
              <a:rPr lang="ru-RU" b="1" i="1" dirty="0" smtClean="0"/>
              <a:t>• </a:t>
            </a:r>
            <a:r>
              <a:rPr lang="ru-RU" b="1" i="1" dirty="0"/>
              <a:t>Метатеория — теория, анализирующая структуры, методы, свойства и способы построения научных теорий в какой-либо определенной отрасли научного знания.</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1260980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0035" y="752474"/>
            <a:ext cx="10018713" cy="5267326"/>
          </a:xfrm>
        </p:spPr>
        <p:txBody>
          <a:bodyPr>
            <a:normAutofit fontScale="92500" lnSpcReduction="20000"/>
          </a:bodyPr>
          <a:lstStyle/>
          <a:p>
            <a:pPr marL="0" indent="0">
              <a:buNone/>
            </a:pPr>
            <a:r>
              <a:rPr lang="ru-RU" b="1" dirty="0"/>
              <a:t>• </a:t>
            </a:r>
            <a:r>
              <a:rPr lang="ru-RU" b="1" dirty="0">
                <a:solidFill>
                  <a:schemeClr val="accent1">
                    <a:lumMod val="50000"/>
                  </a:schemeClr>
                </a:solidFill>
              </a:rPr>
              <a:t>Идея</a:t>
            </a:r>
            <a:r>
              <a:rPr lang="ru-RU" dirty="0"/>
              <a:t> (в философском смысле, как общественно- историческая идея) — </a:t>
            </a:r>
            <a:r>
              <a:rPr lang="ru-RU" b="1" i="1" dirty="0"/>
              <a:t>как высшая форма познания мира, не только отражающая объект изучения, но и направленная на его преобразование. </a:t>
            </a:r>
            <a:r>
              <a:rPr lang="ru-RU" dirty="0"/>
              <a:t>В этом смысле </a:t>
            </a:r>
            <a:r>
              <a:rPr lang="ru-RU" b="1" i="1" dirty="0"/>
              <a:t>идеи</a:t>
            </a:r>
            <a:r>
              <a:rPr lang="ru-RU" dirty="0"/>
              <a:t> в науке не только </a:t>
            </a:r>
            <a:r>
              <a:rPr lang="ru-RU" b="1" i="1" dirty="0"/>
              <a:t>подытоживают опыт предшествующего развития знания</a:t>
            </a:r>
            <a:r>
              <a:rPr lang="ru-RU" dirty="0"/>
              <a:t>, но и </a:t>
            </a:r>
            <a:r>
              <a:rPr lang="ru-RU" b="1" i="1" dirty="0"/>
              <a:t>служат основой для синтеза знания в некую целостную систему</a:t>
            </a:r>
            <a:r>
              <a:rPr lang="ru-RU" dirty="0"/>
              <a:t> и поиска новых путей решения проблемы. Одним из отличительных признаков идеи от теорий, концепций является то, что последние могут быть созданы одним автором и не получить широкого распространения. Идея же должна получить признание общества, профессионального сообщества, или значительной их части.</a:t>
            </a:r>
          </a:p>
          <a:p>
            <a:pPr marL="0" indent="0">
              <a:buNone/>
            </a:pPr>
            <a:r>
              <a:rPr lang="ru-RU" b="1" dirty="0"/>
              <a:t>• </a:t>
            </a:r>
            <a:r>
              <a:rPr lang="ru-RU" b="1" dirty="0">
                <a:solidFill>
                  <a:schemeClr val="accent1">
                    <a:lumMod val="50000"/>
                  </a:schemeClr>
                </a:solidFill>
              </a:rPr>
              <a:t>Парадигма</a:t>
            </a:r>
            <a:r>
              <a:rPr lang="ru-RU" dirty="0">
                <a:solidFill>
                  <a:schemeClr val="accent1">
                    <a:lumMod val="50000"/>
                  </a:schemeClr>
                </a:solidFill>
              </a:rPr>
              <a:t> </a:t>
            </a:r>
            <a:r>
              <a:rPr lang="ru-RU" dirty="0"/>
              <a:t>—выступает в двух смыслах: как </a:t>
            </a:r>
            <a:r>
              <a:rPr lang="ru-RU" b="1" i="1" dirty="0"/>
              <a:t>пример из истории,</a:t>
            </a:r>
            <a:r>
              <a:rPr lang="ru-RU" dirty="0"/>
              <a:t> в том числе истории </a:t>
            </a:r>
            <a:r>
              <a:rPr lang="ru-RU" b="1" i="1" dirty="0"/>
              <a:t>той или иной науки, взятый для обоснования, сравнения;</a:t>
            </a:r>
            <a:r>
              <a:rPr lang="ru-RU" dirty="0"/>
              <a:t> </a:t>
            </a:r>
            <a:r>
              <a:rPr lang="ru-RU" b="1" i="1" dirty="0"/>
              <a:t>и как концепция, теория или модель постановки проблем, принятая в качестве образца решения исследовательских задач.</a:t>
            </a: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20346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914401"/>
            <a:ext cx="10018713" cy="4876800"/>
          </a:xfrm>
        </p:spPr>
        <p:txBody>
          <a:bodyPr>
            <a:normAutofit/>
          </a:bodyPr>
          <a:lstStyle/>
          <a:p>
            <a:pPr marL="0" indent="0">
              <a:buNone/>
            </a:pPr>
            <a:r>
              <a:rPr lang="ru-RU" dirty="0"/>
              <a:t>Необходимо также указать в этом перечне </a:t>
            </a:r>
            <a:r>
              <a:rPr lang="ru-RU" b="1" i="1" dirty="0"/>
              <a:t>еще две специфические</a:t>
            </a:r>
            <a:r>
              <a:rPr lang="ru-RU" dirty="0"/>
              <a:t> </a:t>
            </a:r>
            <a:r>
              <a:rPr lang="ru-RU" b="1" i="1" dirty="0"/>
              <a:t>формы научного знания: </a:t>
            </a:r>
            <a:r>
              <a:rPr lang="ru-RU" b="1" dirty="0">
                <a:solidFill>
                  <a:schemeClr val="accent1">
                    <a:lumMod val="50000"/>
                  </a:schemeClr>
                </a:solidFill>
              </a:rPr>
              <a:t>проблема</a:t>
            </a:r>
            <a:r>
              <a:rPr lang="ru-RU" dirty="0"/>
              <a:t> — </a:t>
            </a:r>
            <a:r>
              <a:rPr lang="ru-RU" b="1" i="1" dirty="0"/>
              <a:t>как «знание о незнании»,</a:t>
            </a:r>
            <a:r>
              <a:rPr lang="ru-RU" dirty="0"/>
              <a:t> то есть </a:t>
            </a:r>
            <a:r>
              <a:rPr lang="ru-RU" b="1" i="1" dirty="0"/>
              <a:t>знание о том, что наука на сегодняшний день не знает,</a:t>
            </a:r>
            <a:r>
              <a:rPr lang="ru-RU" dirty="0"/>
              <a:t> но это </a:t>
            </a:r>
            <a:r>
              <a:rPr lang="ru-RU" b="1" i="1" dirty="0"/>
              <a:t>недостающее знание</a:t>
            </a:r>
            <a:r>
              <a:rPr lang="ru-RU" dirty="0"/>
              <a:t> </a:t>
            </a:r>
            <a:r>
              <a:rPr lang="ru-RU" b="1" i="1" dirty="0"/>
              <a:t>необходимо либо для самой науки, развития се теории, либо для развития практики, либо и того и другого имеете.</a:t>
            </a:r>
            <a:r>
              <a:rPr lang="ru-RU" dirty="0"/>
              <a:t> </a:t>
            </a:r>
            <a:r>
              <a:rPr lang="ru-RU" b="1" dirty="0">
                <a:solidFill>
                  <a:schemeClr val="accent1">
                    <a:lumMod val="50000"/>
                  </a:schemeClr>
                </a:solidFill>
              </a:rPr>
              <a:t>Гипотеза</a:t>
            </a:r>
            <a:r>
              <a:rPr lang="ru-RU" b="1" dirty="0"/>
              <a:t> </a:t>
            </a:r>
            <a:r>
              <a:rPr lang="ru-RU" dirty="0"/>
              <a:t>- </a:t>
            </a:r>
            <a:r>
              <a:rPr lang="ru-RU" b="1" i="1" dirty="0"/>
              <a:t>как «предположительное знание».</a:t>
            </a:r>
            <a:r>
              <a:rPr lang="ru-RU" dirty="0"/>
              <a:t> </a:t>
            </a:r>
            <a:r>
              <a:rPr lang="ru-RU" b="1" i="1" dirty="0"/>
              <a:t>В случае доказательства истинности гипотезы она становится в дальнейшем теорией, законом, принципом </a:t>
            </a:r>
            <a:r>
              <a:rPr lang="ru-RU" dirty="0"/>
              <a:t>и т.д. В случае не подтверждения гипотеза теряет свое значение.</a:t>
            </a: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194649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52425"/>
            <a:ext cx="10018713" cy="5762625"/>
          </a:xfrm>
        </p:spPr>
        <p:txBody>
          <a:bodyPr>
            <a:normAutofit/>
          </a:bodyPr>
          <a:lstStyle/>
          <a:p>
            <a:pPr marL="0" indent="0">
              <a:buNone/>
            </a:pPr>
            <a:r>
              <a:rPr lang="ru-RU" b="1" i="1" dirty="0"/>
              <a:t>Деятельность,</a:t>
            </a:r>
            <a:r>
              <a:rPr lang="ru-RU" i="1" dirty="0"/>
              <a:t> в определенном смысле </a:t>
            </a:r>
            <a:r>
              <a:rPr lang="ru-RU" b="1" i="1" dirty="0"/>
              <a:t>противоположная продуктивной деятельности</a:t>
            </a:r>
            <a:r>
              <a:rPr lang="ru-RU" dirty="0"/>
              <a:t> — </a:t>
            </a:r>
            <a:r>
              <a:rPr lang="ru-RU" i="1" dirty="0"/>
              <a:t>так называемая </a:t>
            </a:r>
            <a:r>
              <a:rPr lang="ru-RU" b="1" i="1" dirty="0"/>
              <a:t>упорядочивающая деятельность</a:t>
            </a:r>
            <a:r>
              <a:rPr lang="ru-RU" dirty="0"/>
              <a:t> </a:t>
            </a:r>
            <a:r>
              <a:rPr lang="ru-RU" dirty="0" smtClean="0"/>
              <a:t>. </a:t>
            </a:r>
            <a:r>
              <a:rPr lang="ru-RU" i="1" dirty="0"/>
              <a:t>Если продуктивная деятельность зачастую разрушает прежние поряд­ки, стереотипы, то </a:t>
            </a:r>
            <a:r>
              <a:rPr lang="ru-RU" b="1" i="1" dirty="0"/>
              <a:t>упорядочивающая деятельность</a:t>
            </a:r>
            <a:r>
              <a:rPr lang="ru-RU" i="1" dirty="0"/>
              <a:t> </a:t>
            </a:r>
            <a:r>
              <a:rPr lang="ru-RU" b="1" i="1" dirty="0"/>
              <a:t>направлена,</a:t>
            </a:r>
            <a:r>
              <a:rPr lang="ru-RU" i="1" dirty="0"/>
              <a:t> как по­нятно по названию, </a:t>
            </a:r>
            <a:r>
              <a:rPr lang="ru-RU" b="1" i="1" dirty="0"/>
              <a:t>на восстановление порядка</a:t>
            </a:r>
            <a:r>
              <a:rPr lang="ru-RU" i="1" dirty="0"/>
              <a:t>. Она заключается в </a:t>
            </a:r>
            <a:r>
              <a:rPr lang="ru-RU" b="1" i="1" dirty="0"/>
              <a:t>уста­новлении норм деятельности</a:t>
            </a:r>
            <a:r>
              <a:rPr lang="ru-RU" i="1" dirty="0"/>
              <a:t>, реализуемых, в частности, </a:t>
            </a:r>
            <a:r>
              <a:rPr lang="ru-RU" b="1" i="1" dirty="0"/>
              <a:t>в форме стан­дартов, законов, приказов</a:t>
            </a:r>
            <a:r>
              <a:rPr lang="ru-RU" i="1" dirty="0"/>
              <a:t> и т. д.</a:t>
            </a:r>
            <a:endParaRPr lang="ru-RU" dirty="0"/>
          </a:p>
          <a:p>
            <a:pPr marL="0" indent="0">
              <a:buNone/>
            </a:pPr>
            <a:r>
              <a:rPr lang="ru-RU" dirty="0"/>
              <a:t>Если методология рассматривается как учение об органи­зации деятельности, то, естественно, необходимо рассмотреть содержание понятия «</a:t>
            </a:r>
            <a:r>
              <a:rPr lang="ru-RU" dirty="0">
                <a:solidFill>
                  <a:schemeClr val="accent1">
                    <a:lumMod val="50000"/>
                  </a:schemeClr>
                </a:solidFill>
              </a:rPr>
              <a:t>организация</a:t>
            </a:r>
            <a:r>
              <a:rPr lang="ru-RU" dirty="0"/>
              <a:t>».</a:t>
            </a:r>
          </a:p>
        </p:txBody>
      </p:sp>
      <p:sp>
        <p:nvSpPr>
          <p:cNvPr id="2" name="Номер слайда 1"/>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543400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561975"/>
            <a:ext cx="10018713" cy="981075"/>
          </a:xfrm>
        </p:spPr>
        <p:txBody>
          <a:bodyPr>
            <a:normAutofit fontScale="90000"/>
          </a:bodyPr>
          <a:lstStyle/>
          <a:p>
            <a:r>
              <a:rPr lang="ru-RU" b="1" dirty="0"/>
              <a:t>ХАРАКТЕРИСТИКИ НАУЧНОЙ ДЕЯТЕЛЬНОСТИ</a:t>
            </a:r>
            <a:r>
              <a:rPr lang="ru-RU" dirty="0"/>
              <a:t/>
            </a:r>
            <a:br>
              <a:rPr lang="ru-RU" dirty="0"/>
            </a:br>
            <a:r>
              <a:rPr lang="ru-RU" b="1" dirty="0"/>
              <a:t>Особенности научной </a:t>
            </a:r>
            <a:r>
              <a:rPr lang="ru-RU" b="1" dirty="0" smtClean="0"/>
              <a:t>деятельности</a:t>
            </a:r>
            <a:endParaRPr lang="ru-RU" dirty="0"/>
          </a:p>
        </p:txBody>
      </p:sp>
      <p:sp>
        <p:nvSpPr>
          <p:cNvPr id="3" name="Объект 2"/>
          <p:cNvSpPr>
            <a:spLocks noGrp="1"/>
          </p:cNvSpPr>
          <p:nvPr>
            <p:ph idx="1"/>
          </p:nvPr>
        </p:nvSpPr>
        <p:spPr/>
        <p:txBody>
          <a:bodyPr/>
          <a:lstStyle/>
          <a:p>
            <a:pPr marL="0" indent="0" algn="ctr">
              <a:buNone/>
            </a:pPr>
            <a:r>
              <a:rPr lang="ru-RU" dirty="0"/>
              <a:t>Говоря об особенностях научной деятельности, необходимо различать </a:t>
            </a:r>
            <a:r>
              <a:rPr lang="ru-RU" b="1" i="1" dirty="0"/>
              <a:t>индивидуальную научную деятельность</a:t>
            </a:r>
            <a:r>
              <a:rPr lang="ru-RU" dirty="0"/>
              <a:t> — как процесс научной работы отдельного исследователя - и </a:t>
            </a:r>
            <a:r>
              <a:rPr lang="ru-RU" b="1" i="1" dirty="0"/>
              <a:t>коллективную научную деятельность</a:t>
            </a:r>
            <a:r>
              <a:rPr lang="ru-RU" dirty="0"/>
              <a:t> — как деятельность всего сообщества ученых, работающих в данной отрасли науки, или как работу научного коллектива исследовательского института, научных групп, научных школ и т.д. </a:t>
            </a:r>
          </a:p>
        </p:txBody>
      </p:sp>
      <p:sp>
        <p:nvSpPr>
          <p:cNvPr id="4" name="Номер слайда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8773841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71475"/>
            <a:ext cx="10018713" cy="5772150"/>
          </a:xfrm>
        </p:spPr>
        <p:txBody>
          <a:bodyPr>
            <a:normAutofit fontScale="92500" lnSpcReduction="10000"/>
          </a:bodyPr>
          <a:lstStyle/>
          <a:p>
            <a:pPr marL="0" indent="0">
              <a:buNone/>
            </a:pPr>
            <a:r>
              <a:rPr lang="ru-RU" dirty="0"/>
              <a:t>Особенности </a:t>
            </a:r>
            <a:r>
              <a:rPr lang="ru-RU" i="1" dirty="0">
                <a:solidFill>
                  <a:srgbClr val="FF0000"/>
                </a:solidFill>
              </a:rPr>
              <a:t>индивидуальной научной деятельности</a:t>
            </a:r>
            <a:r>
              <a:rPr lang="ru-RU" dirty="0"/>
              <a:t>:</a:t>
            </a:r>
          </a:p>
          <a:p>
            <a:pPr marL="0" indent="0">
              <a:buNone/>
            </a:pPr>
            <a:r>
              <a:rPr lang="ru-RU" dirty="0"/>
              <a:t>1.	Научный работник должен четко </a:t>
            </a:r>
            <a:r>
              <a:rPr lang="ru-RU" i="1" dirty="0">
                <a:solidFill>
                  <a:srgbClr val="FF0000"/>
                </a:solidFill>
              </a:rPr>
              <a:t>ограничивать рамки своей деятельности</a:t>
            </a:r>
            <a:r>
              <a:rPr lang="ru-RU" i="1" dirty="0"/>
              <a:t> </a:t>
            </a:r>
            <a:r>
              <a:rPr lang="ru-RU" dirty="0"/>
              <a:t>и </a:t>
            </a:r>
            <a:r>
              <a:rPr lang="ru-RU" i="1" dirty="0">
                <a:solidFill>
                  <a:srgbClr val="FF0000"/>
                </a:solidFill>
              </a:rPr>
              <a:t>определять цели своей научной работы</a:t>
            </a:r>
            <a:r>
              <a:rPr lang="ru-RU" dirty="0"/>
              <a:t>. В науке, так же, как и в любой другой области профессиональной деятельности, происходит естественное </a:t>
            </a:r>
            <a:r>
              <a:rPr lang="ru-RU" i="1" dirty="0"/>
              <a:t>разделение труда</a:t>
            </a:r>
            <a:r>
              <a:rPr lang="ru-RU" dirty="0"/>
              <a:t>. Научный работник не может заниматься «наукой вообще», а должен </a:t>
            </a:r>
            <a:r>
              <a:rPr lang="ru-RU" dirty="0">
                <a:solidFill>
                  <a:srgbClr val="FF0000"/>
                </a:solidFill>
              </a:rPr>
              <a:t>вычленить </a:t>
            </a:r>
            <a:r>
              <a:rPr lang="ru-RU" i="1" dirty="0">
                <a:solidFill>
                  <a:srgbClr val="FF0000"/>
                </a:solidFill>
              </a:rPr>
              <a:t>четкое направление </a:t>
            </a:r>
            <a:r>
              <a:rPr lang="ru-RU" dirty="0">
                <a:solidFill>
                  <a:srgbClr val="FF0000"/>
                </a:solidFill>
              </a:rPr>
              <a:t>работы</a:t>
            </a:r>
            <a:r>
              <a:rPr lang="ru-RU" dirty="0"/>
              <a:t>, </a:t>
            </a:r>
            <a:r>
              <a:rPr lang="ru-RU" i="1" dirty="0">
                <a:solidFill>
                  <a:srgbClr val="FF0000"/>
                </a:solidFill>
              </a:rPr>
              <a:t>поставить конкретную цель </a:t>
            </a:r>
            <a:r>
              <a:rPr lang="ru-RU" dirty="0"/>
              <a:t>и последовательно идти к ее достижению</a:t>
            </a:r>
            <a:r>
              <a:rPr lang="ru-RU" dirty="0" smtClean="0"/>
              <a:t>. Одним </a:t>
            </a:r>
            <a:r>
              <a:rPr lang="ru-RU" dirty="0"/>
              <a:t>из </a:t>
            </a:r>
            <a:r>
              <a:rPr lang="ru-RU" i="1" dirty="0">
                <a:solidFill>
                  <a:srgbClr val="FF0000"/>
                </a:solidFill>
              </a:rPr>
              <a:t>главных качеств научного работника </a:t>
            </a:r>
            <a:r>
              <a:rPr lang="ru-RU" dirty="0"/>
              <a:t>является </a:t>
            </a:r>
            <a:r>
              <a:rPr lang="ru-RU" i="1" dirty="0">
                <a:solidFill>
                  <a:srgbClr val="FF0000"/>
                </a:solidFill>
              </a:rPr>
              <a:t>способность сосредоточиться только на той проблеме, которой он занимается, </a:t>
            </a:r>
            <a:r>
              <a:rPr lang="ru-RU" dirty="0"/>
              <a:t>а вес остальные — «побочные» — использовать только в той мере и на том уровне, как они описаны в современной ему научной литературе.</a:t>
            </a:r>
          </a:p>
          <a:p>
            <a:pPr marL="0" indent="0">
              <a:buNone/>
            </a:pPr>
            <a:r>
              <a:rPr lang="ru-RU" dirty="0"/>
              <a:t>2.	</a:t>
            </a:r>
            <a:r>
              <a:rPr lang="ru-RU" i="1" dirty="0"/>
              <a:t>Научная работа строится «на плечах предшественников</a:t>
            </a:r>
            <a:r>
              <a:rPr lang="ru-RU" dirty="0"/>
              <a:t>». Прежде чем приступать к любой научной работе по какой-либо проблеме, </a:t>
            </a:r>
            <a:r>
              <a:rPr lang="ru-RU" i="1" dirty="0">
                <a:solidFill>
                  <a:srgbClr val="FF0000"/>
                </a:solidFill>
              </a:rPr>
              <a:t>необходимо изучить в научной литературе, что было сделано в данной области предшественниками.</a:t>
            </a:r>
          </a:p>
        </p:txBody>
      </p:sp>
      <p:sp>
        <p:nvSpPr>
          <p:cNvPr id="2" name="Номер слайда 1"/>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207256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38125"/>
            <a:ext cx="10018713" cy="6067425"/>
          </a:xfrm>
        </p:spPr>
        <p:txBody>
          <a:bodyPr>
            <a:normAutofit fontScale="85000" lnSpcReduction="20000"/>
          </a:bodyPr>
          <a:lstStyle/>
          <a:p>
            <a:pPr marL="0" indent="0">
              <a:buNone/>
            </a:pPr>
            <a:r>
              <a:rPr lang="ru-RU" dirty="0"/>
              <a:t>3.	</a:t>
            </a:r>
            <a:r>
              <a:rPr lang="ru-RU" dirty="0">
                <a:solidFill>
                  <a:srgbClr val="FF0000"/>
                </a:solidFill>
              </a:rPr>
              <a:t>Научный работник должен освоить научную терминологию и строго выстроить свой понятийный аппарат.</a:t>
            </a:r>
            <a:r>
              <a:rPr lang="ru-RU" dirty="0"/>
              <a:t> Достоинством настоящего ученого является то, что он </a:t>
            </a:r>
            <a:r>
              <a:rPr lang="ru-RU" dirty="0">
                <a:solidFill>
                  <a:srgbClr val="FF0000"/>
                </a:solidFill>
              </a:rPr>
              <a:t>пишет и говорит </a:t>
            </a:r>
            <a:r>
              <a:rPr lang="ru-RU" dirty="0"/>
              <a:t>о самых сложных вещах </a:t>
            </a:r>
            <a:r>
              <a:rPr lang="ru-RU" dirty="0">
                <a:solidFill>
                  <a:srgbClr val="FF0000"/>
                </a:solidFill>
              </a:rPr>
              <a:t>простым языком</a:t>
            </a:r>
            <a:r>
              <a:rPr lang="ru-RU" dirty="0"/>
              <a:t>. Исследователь должен провести </a:t>
            </a:r>
            <a:r>
              <a:rPr lang="ru-RU" dirty="0">
                <a:solidFill>
                  <a:srgbClr val="FF0000"/>
                </a:solidFill>
              </a:rPr>
              <a:t>четкую грань между обыденным и научным языком.</a:t>
            </a:r>
            <a:r>
              <a:rPr lang="ru-RU" dirty="0"/>
              <a:t> А различие заключается в том, что к обыденному разговорному языку не предъявляется особых </a:t>
            </a:r>
            <a:r>
              <a:rPr lang="ru-RU" i="1" dirty="0"/>
              <a:t>требований к точности </a:t>
            </a:r>
            <a:r>
              <a:rPr lang="ru-RU" dirty="0"/>
              <a:t>используемой терминологии. Однако, как только мы начинаем говорить об этих же понятиях на научном языке, то сразу возникают вопросы: «А в каком смысле используется такое-то понятие, такое-то понятие и т.д.? В каждом конкретном случае исследователь должен ответить на вопрос: «</a:t>
            </a:r>
            <a:r>
              <a:rPr lang="ru-RU" dirty="0">
                <a:solidFill>
                  <a:srgbClr val="FF0000"/>
                </a:solidFill>
              </a:rPr>
              <a:t>В каком смысле он использует то или иное понятие».</a:t>
            </a:r>
          </a:p>
          <a:p>
            <a:pPr marL="0" indent="0">
              <a:buNone/>
            </a:pPr>
            <a:r>
              <a:rPr lang="ru-RU" dirty="0"/>
              <a:t>4.	</a:t>
            </a:r>
            <a:r>
              <a:rPr lang="ru-RU" dirty="0">
                <a:solidFill>
                  <a:srgbClr val="FF0000"/>
                </a:solidFill>
              </a:rPr>
              <a:t>Результат любой научной работы, любого исследования должен быть обязательно оформлен в «письменном» виде (печатном или электронном) и опубликован — в виде научною отчета, научного доклада, реферата, статьи, книги </a:t>
            </a:r>
            <a:r>
              <a:rPr lang="ru-RU" dirty="0"/>
              <a:t>и т.д. Это требование обусловливается двумя обстоятельствами. </a:t>
            </a:r>
            <a:r>
              <a:rPr lang="ru-RU" i="1" dirty="0"/>
              <a:t>Во-</a:t>
            </a:r>
            <a:r>
              <a:rPr lang="ru-RU" dirty="0"/>
              <a:t> </a:t>
            </a:r>
            <a:r>
              <a:rPr lang="ru-RU" i="1" dirty="0"/>
              <a:t>первых, только в письменном виде можно изложить свои идеи и результаты на строго научном языке</a:t>
            </a:r>
            <a:r>
              <a:rPr lang="ru-RU" dirty="0"/>
              <a:t>. </a:t>
            </a:r>
            <a:r>
              <a:rPr lang="ru-RU" i="1" dirty="0"/>
              <a:t>Письменный же текст требует строгого логического изложения, а это сделать намного труднее. Во-вторых, цель любой научной работы - получить и довести до людей новое научное знание</a:t>
            </a:r>
            <a:r>
              <a:rPr lang="ru-RU" dirty="0"/>
              <a:t>. И если это «новое научное знание» остается только в голове исследователя, о нем никто не сможет прочитать, то это знание, по сути дела, пропадет.</a:t>
            </a: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631547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238126"/>
            <a:ext cx="10018713" cy="838200"/>
          </a:xfrm>
        </p:spPr>
        <p:txBody>
          <a:bodyPr/>
          <a:lstStyle/>
          <a:p>
            <a:r>
              <a:rPr lang="ru-RU" b="1" dirty="0"/>
              <a:t>Принципы научного </a:t>
            </a:r>
            <a:r>
              <a:rPr lang="ru-RU" b="1" dirty="0" smtClean="0"/>
              <a:t>познания</a:t>
            </a:r>
            <a:endParaRPr lang="ru-RU" dirty="0"/>
          </a:p>
        </p:txBody>
      </p:sp>
      <p:sp>
        <p:nvSpPr>
          <p:cNvPr id="3" name="Объект 2"/>
          <p:cNvSpPr>
            <a:spLocks noGrp="1"/>
          </p:cNvSpPr>
          <p:nvPr>
            <p:ph idx="1"/>
          </p:nvPr>
        </p:nvSpPr>
        <p:spPr>
          <a:xfrm>
            <a:off x="1484310" y="1076326"/>
            <a:ext cx="10018713" cy="5591174"/>
          </a:xfrm>
        </p:spPr>
        <p:txBody>
          <a:bodyPr>
            <a:normAutofit fontScale="85000" lnSpcReduction="10000"/>
          </a:bodyPr>
          <a:lstStyle/>
          <a:p>
            <a:pPr marL="0" indent="0" algn="ctr">
              <a:buNone/>
            </a:pPr>
            <a:r>
              <a:rPr lang="ru-RU" dirty="0"/>
              <a:t>Современная </a:t>
            </a:r>
            <a:r>
              <a:rPr lang="ru-RU" b="1" dirty="0"/>
              <a:t>наука </a:t>
            </a:r>
            <a:r>
              <a:rPr lang="ru-RU" dirty="0"/>
              <a:t>руководствуется </a:t>
            </a:r>
            <a:r>
              <a:rPr lang="ru-RU" b="1" dirty="0"/>
              <a:t>тремя основными принципами</a:t>
            </a:r>
            <a:r>
              <a:rPr lang="ru-RU" dirty="0"/>
              <a:t> </a:t>
            </a:r>
            <a:r>
              <a:rPr lang="ru-RU" b="1" dirty="0"/>
              <a:t>познания:</a:t>
            </a:r>
            <a:r>
              <a:rPr lang="ru-RU" dirty="0"/>
              <a:t> </a:t>
            </a:r>
            <a:r>
              <a:rPr lang="ru-RU" b="1" i="1" dirty="0"/>
              <a:t>принципом детерминизма, принципом соответствия и принципом</a:t>
            </a:r>
            <a:r>
              <a:rPr lang="ru-RU" dirty="0"/>
              <a:t> </a:t>
            </a:r>
            <a:r>
              <a:rPr lang="ru-RU" b="1" i="1" dirty="0"/>
              <a:t>дополнительности.</a:t>
            </a:r>
            <a:r>
              <a:rPr lang="ru-RU" dirty="0"/>
              <a:t> </a:t>
            </a:r>
          </a:p>
          <a:p>
            <a:pPr marL="0" indent="0" algn="ctr">
              <a:buNone/>
            </a:pPr>
            <a:r>
              <a:rPr lang="ru-RU" b="1" dirty="0">
                <a:solidFill>
                  <a:schemeClr val="accent1">
                    <a:lumMod val="50000"/>
                  </a:schemeClr>
                </a:solidFill>
              </a:rPr>
              <a:t>Принцип детерминизма.</a:t>
            </a:r>
            <a:r>
              <a:rPr lang="ru-RU" dirty="0">
                <a:solidFill>
                  <a:schemeClr val="accent1">
                    <a:lumMod val="50000"/>
                  </a:schemeClr>
                </a:solidFill>
              </a:rPr>
              <a:t> </a:t>
            </a:r>
            <a:r>
              <a:rPr lang="ru-RU" dirty="0"/>
              <a:t>Принцип детерминизма, будучи общенаучным, </a:t>
            </a:r>
            <a:r>
              <a:rPr lang="ru-RU" b="1" i="1" dirty="0"/>
              <a:t>организует построение знания в конкретных науках.</a:t>
            </a:r>
            <a:r>
              <a:rPr lang="ru-RU" dirty="0"/>
              <a:t> </a:t>
            </a:r>
            <a:r>
              <a:rPr lang="ru-RU" b="1" i="1" dirty="0"/>
              <a:t>Детерминизм выступает,</a:t>
            </a:r>
            <a:r>
              <a:rPr lang="ru-RU" dirty="0"/>
              <a:t> прежде всего, </a:t>
            </a:r>
            <a:r>
              <a:rPr lang="ru-RU" b="1" i="1" dirty="0"/>
              <a:t>в форме причинности</a:t>
            </a:r>
            <a:r>
              <a:rPr lang="ru-RU" dirty="0"/>
              <a:t> </a:t>
            </a:r>
            <a:r>
              <a:rPr lang="ru-RU" b="1" i="1" dirty="0"/>
              <a:t>как совокупности обстоятельств,</a:t>
            </a:r>
            <a:r>
              <a:rPr lang="ru-RU" dirty="0"/>
              <a:t> </a:t>
            </a:r>
            <a:r>
              <a:rPr lang="ru-RU" b="1" i="1" dirty="0"/>
              <a:t>которые предшествуют во времени какому-либо данному событию и вызывают его.</a:t>
            </a:r>
            <a:endParaRPr lang="ru-RU" dirty="0"/>
          </a:p>
          <a:p>
            <a:pPr marL="0" indent="0" algn="ctr">
              <a:buNone/>
            </a:pPr>
            <a:r>
              <a:rPr lang="ru-RU" dirty="0"/>
              <a:t>То есть, имеет место </a:t>
            </a:r>
            <a:r>
              <a:rPr lang="ru-RU" b="1" i="1" dirty="0"/>
              <a:t>связь явлений и процессов,</a:t>
            </a:r>
            <a:r>
              <a:rPr lang="ru-RU" dirty="0"/>
              <a:t> </a:t>
            </a:r>
            <a:r>
              <a:rPr lang="ru-RU" b="1" i="1" dirty="0"/>
              <a:t>когда одно явление,</a:t>
            </a:r>
            <a:r>
              <a:rPr lang="ru-RU" dirty="0"/>
              <a:t> </a:t>
            </a:r>
            <a:r>
              <a:rPr lang="ru-RU" b="1" i="1" dirty="0"/>
              <a:t>процесс (причина) при определенных условиях с необходимостью порождает, производит другое явление, процесс (следствие).</a:t>
            </a:r>
            <a:endParaRPr lang="ru-RU" dirty="0"/>
          </a:p>
          <a:p>
            <a:pPr marL="0" indent="0" algn="ctr">
              <a:buNone/>
            </a:pPr>
            <a:r>
              <a:rPr lang="ru-RU" b="1" i="1" dirty="0"/>
              <a:t>Современное понимание принципа детерминизма предполагает наличие разнообразных объективно существующих форм взаимосвязи явлений, многие из которых выражаются в виде соотношений, не имеющих непосредственно причинного характера, то есть прямо не содержащих момента порождения одного другим. </a:t>
            </a: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27983438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75447"/>
            <a:ext cx="10326690" cy="6172200"/>
          </a:xfrm>
        </p:spPr>
        <p:txBody>
          <a:bodyPr>
            <a:normAutofit fontScale="92500" lnSpcReduction="20000"/>
          </a:bodyPr>
          <a:lstStyle/>
          <a:p>
            <a:pPr marL="0" indent="0">
              <a:buNone/>
            </a:pPr>
            <a:r>
              <a:rPr lang="ru-RU" dirty="0"/>
              <a:t>Однако </a:t>
            </a:r>
            <a:r>
              <a:rPr lang="ru-RU" dirty="0">
                <a:solidFill>
                  <a:srgbClr val="FF0000"/>
                </a:solidFill>
              </a:rPr>
              <a:t>все формы реальных взаимосвязей явлений </a:t>
            </a:r>
            <a:r>
              <a:rPr lang="ru-RU" dirty="0"/>
              <a:t>в конечном счете </a:t>
            </a:r>
            <a:r>
              <a:rPr lang="ru-RU" dirty="0">
                <a:solidFill>
                  <a:srgbClr val="FF0000"/>
                </a:solidFill>
              </a:rPr>
              <a:t>складываются на основе всеобщей действующей причинности</a:t>
            </a:r>
            <a:r>
              <a:rPr lang="ru-RU" dirty="0"/>
              <a:t>, вне которой не существует ни одно явление действительности. В том числе, и такие </a:t>
            </a:r>
            <a:r>
              <a:rPr lang="ru-RU" dirty="0">
                <a:solidFill>
                  <a:srgbClr val="FF0000"/>
                </a:solidFill>
              </a:rPr>
              <a:t>события,</a:t>
            </a:r>
            <a:r>
              <a:rPr lang="ru-RU" dirty="0"/>
              <a:t> называемые </a:t>
            </a:r>
            <a:r>
              <a:rPr lang="ru-RU" dirty="0">
                <a:solidFill>
                  <a:srgbClr val="FF0000"/>
                </a:solidFill>
              </a:rPr>
              <a:t>случайными,</a:t>
            </a:r>
            <a:r>
              <a:rPr lang="ru-RU" dirty="0"/>
              <a:t> </a:t>
            </a:r>
            <a:r>
              <a:rPr lang="ru-RU" dirty="0">
                <a:solidFill>
                  <a:srgbClr val="FF0000"/>
                </a:solidFill>
              </a:rPr>
              <a:t>в совокупности которых выявляются статистические законы.</a:t>
            </a:r>
            <a:r>
              <a:rPr lang="ru-RU" dirty="0"/>
              <a:t> В последнее время теория вероятностей, математическая статистика и т.д. все больше внедряются в исследования в общественных, гуманитарных науках.</a:t>
            </a:r>
          </a:p>
          <a:p>
            <a:pPr marL="0" indent="0">
              <a:buNone/>
            </a:pPr>
            <a:r>
              <a:rPr lang="ru-RU" b="1" dirty="0">
                <a:solidFill>
                  <a:schemeClr val="accent1">
                    <a:lumMod val="50000"/>
                  </a:schemeClr>
                </a:solidFill>
              </a:rPr>
              <a:t>Принцип соответствия</a:t>
            </a:r>
            <a:r>
              <a:rPr lang="ru-RU" b="1" dirty="0"/>
              <a:t>.</a:t>
            </a:r>
            <a:r>
              <a:rPr lang="ru-RU" dirty="0"/>
              <a:t> </a:t>
            </a:r>
            <a:r>
              <a:rPr lang="ru-RU" b="1" i="1" dirty="0"/>
              <a:t>Принцип соответствия означает преемственность научных теорий. </a:t>
            </a:r>
            <a:r>
              <a:rPr lang="ru-RU" dirty="0"/>
              <a:t>На необходимость следования принципу соответствия приходится обращать внимание исследователей, поскольку в последнее время в гуманитарных и общественных науках стали появляться работы, особенно выполненные людьми, пришедшими в эти отрасли науки из других, «сильных» областей научного знания, в которых делаются попытки создать новые теории, концепции и т.п., мало связанные или никак не связанные с прежними теориями. </a:t>
            </a:r>
            <a:r>
              <a:rPr lang="ru-RU" i="1" dirty="0">
                <a:solidFill>
                  <a:srgbClr val="FF0000"/>
                </a:solidFill>
              </a:rPr>
              <a:t>Новые теоретические построения бывают полезны для развития науки, но если они не будут соотноситься с прежними, то наука перестанет быть цельной, а ученые в скором времени вообще перестанут понимать друг друга.</a:t>
            </a:r>
          </a:p>
        </p:txBody>
      </p:sp>
      <p:sp>
        <p:nvSpPr>
          <p:cNvPr id="2" name="Номер слайда 1"/>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31116998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38125"/>
            <a:ext cx="10018713" cy="6429375"/>
          </a:xfrm>
        </p:spPr>
        <p:txBody>
          <a:bodyPr>
            <a:normAutofit lnSpcReduction="10000"/>
          </a:bodyPr>
          <a:lstStyle/>
          <a:p>
            <a:pPr marL="0" indent="0">
              <a:buNone/>
            </a:pPr>
            <a:r>
              <a:rPr lang="ru-RU" b="1" i="1" dirty="0"/>
              <a:t>Принцип дополнительности.</a:t>
            </a:r>
            <a:r>
              <a:rPr lang="ru-RU" dirty="0"/>
              <a:t> </a:t>
            </a:r>
          </a:p>
          <a:p>
            <a:pPr marL="0" indent="0">
              <a:buNone/>
            </a:pPr>
            <a:r>
              <a:rPr lang="ru-RU" dirty="0"/>
              <a:t>Важно подчеркнуть, что </a:t>
            </a:r>
            <a:r>
              <a:rPr lang="ru-RU" i="1" dirty="0">
                <a:solidFill>
                  <a:srgbClr val="FF0000"/>
                </a:solidFill>
              </a:rPr>
              <a:t>одна и та же предметная область может</a:t>
            </a:r>
            <a:r>
              <a:rPr lang="ru-RU" dirty="0"/>
              <a:t>, в соответствии с принципом дополнительности </a:t>
            </a:r>
            <a:r>
              <a:rPr lang="ru-RU" i="1" dirty="0">
                <a:solidFill>
                  <a:srgbClr val="FF0000"/>
                </a:solidFill>
              </a:rPr>
              <a:t>описываться разными теориями</a:t>
            </a:r>
            <a:r>
              <a:rPr lang="ru-RU" dirty="0"/>
              <a:t>. Та же классическая механика может быть описана не только по известной по школьным учебникам физики механикой Ньютона, но и механикой У. Гамильтона, механикой </a:t>
            </a:r>
            <a:r>
              <a:rPr lang="ru-RU" dirty="0" smtClean="0"/>
              <a:t> </a:t>
            </a:r>
            <a:r>
              <a:rPr lang="ru-RU" dirty="0"/>
              <a:t>Герца, механикой К. Якоби. Они различаются исходными позициями - что берется за основные неопределяемые величины - сила, импульс, энергия и т.д. Точно </a:t>
            </a:r>
            <a:r>
              <a:rPr lang="ru-RU" dirty="0" smtClean="0"/>
              <a:t>так же </a:t>
            </a:r>
            <a:r>
              <a:rPr lang="ru-RU" dirty="0"/>
              <a:t>в психологии, существует множество психологий: если за основу берется образ - </a:t>
            </a:r>
            <a:r>
              <a:rPr lang="ru-RU" dirty="0" smtClean="0"/>
              <a:t>гештальтпсихология</a:t>
            </a:r>
            <a:r>
              <a:rPr lang="ru-RU" dirty="0"/>
              <a:t>, если поведение - бихевиоризм и т.д.</a:t>
            </a:r>
          </a:p>
          <a:p>
            <a:pPr marL="0" indent="0">
              <a:buNone/>
            </a:pPr>
            <a:r>
              <a:rPr lang="ru-RU" dirty="0"/>
              <a:t>Или, например, в настоящее время многие социально- экономические системы исследуются посредством построения математических моделей с использованием различных разделов математики: дифференциальных уравнений, теории вероятностей, теории игр и др. </a:t>
            </a: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5948155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90500"/>
            <a:ext cx="10018713" cy="1152525"/>
          </a:xfrm>
        </p:spPr>
        <p:txBody>
          <a:bodyPr>
            <a:normAutofit fontScale="90000"/>
          </a:bodyPr>
          <a:lstStyle/>
          <a:p>
            <a:r>
              <a:rPr lang="ru-RU" dirty="0"/>
              <a:t>Сравнительная характеристика двух эпох развития </a:t>
            </a:r>
            <a:r>
              <a:rPr lang="ru-RU" dirty="0" smtClean="0"/>
              <a:t>науки</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53309197"/>
              </p:ext>
            </p:extLst>
          </p:nvPr>
        </p:nvGraphicFramePr>
        <p:xfrm>
          <a:off x="1484313" y="2076448"/>
          <a:ext cx="10018713" cy="4136928"/>
        </p:xfrm>
        <a:graphic>
          <a:graphicData uri="http://schemas.openxmlformats.org/drawingml/2006/table">
            <a:tbl>
              <a:tblPr firstRow="1" bandRow="1">
                <a:tableStyleId>{5C22544A-7EE6-4342-B048-85BDC9FD1C3A}</a:tableStyleId>
              </a:tblPr>
              <a:tblGrid>
                <a:gridCol w="3339571"/>
                <a:gridCol w="3339571"/>
                <a:gridCol w="3339571"/>
              </a:tblGrid>
              <a:tr h="422544">
                <a:tc rowSpan="2">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Признаки для сравнения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Эпохи развития науки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422544">
                <a:tc vMerge="1">
                  <a:txBody>
                    <a:bodyPr/>
                    <a:lstStyle/>
                    <a:p>
                      <a:endParaRPr lang="ru-RU"/>
                    </a:p>
                  </a:txBody>
                  <a:tcPr/>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«классика»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«не классика»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58644">
                <a:tc>
                  <a:txBody>
                    <a:bodyPr/>
                    <a:lstStyle/>
                    <a:p>
                      <a:pPr marL="0" lvl="0" indent="0" algn="just">
                        <a:lnSpc>
                          <a:spcPct val="150000"/>
                        </a:lnSpc>
                        <a:spcAft>
                          <a:spcPts val="0"/>
                        </a:spcAft>
                        <a:buFont typeface="+mj-lt"/>
                        <a:buNone/>
                      </a:pP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1. Объект</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«Природный процесс» выделяется безотносительно к условиям его изучения.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Запрет на трактовку предметности «самой по себе» без учета способов ее освоения. «Без познающего субъекта нет объекта».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58644">
                <a:tc>
                  <a:txBody>
                    <a:bodyPr/>
                    <a:lstStyle/>
                    <a:p>
                      <a:pPr marL="0" lvl="0" indent="0" algn="just">
                        <a:lnSpc>
                          <a:spcPct val="150000"/>
                        </a:lnSpc>
                        <a:spcAft>
                          <a:spcPts val="0"/>
                        </a:spcAft>
                        <a:buFont typeface="+mj-lt"/>
                        <a:buNone/>
                      </a:pP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2. Метод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познания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Постулирование зеркально-непосредственно-очевидного соответствия знания действительности (наивный реализм)</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Дополнительность: сознательное использование в исследованиях (наблюдение, описание) групп взаимоисключающих понятий.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Номер слайда 2"/>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10696578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99955078"/>
              </p:ext>
            </p:extLst>
          </p:nvPr>
        </p:nvGraphicFramePr>
        <p:xfrm>
          <a:off x="352426" y="352425"/>
          <a:ext cx="11553825" cy="6294532"/>
        </p:xfrm>
        <a:graphic>
          <a:graphicData uri="http://schemas.openxmlformats.org/drawingml/2006/table">
            <a:tbl>
              <a:tblPr firstRow="1" bandRow="1">
                <a:tableStyleId>{5C22544A-7EE6-4342-B048-85BDC9FD1C3A}</a:tableStyleId>
              </a:tblPr>
              <a:tblGrid>
                <a:gridCol w="3851275"/>
                <a:gridCol w="3851275"/>
                <a:gridCol w="3851275"/>
              </a:tblGrid>
              <a:tr h="404066">
                <a:tc rowSpan="2">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Признаки для сравнения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Эпохи развития науки</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404066">
                <a:tc vMerge="1">
                  <a:txBody>
                    <a:bodyPr/>
                    <a:lstStyle/>
                    <a:p>
                      <a:endParaRPr lang="ru-RU"/>
                    </a:p>
                  </a:txBody>
                  <a:tcPr/>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«классика»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«не классика»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94858">
                <a:tc>
                  <a:txBody>
                    <a:bodyPr/>
                    <a:lstStyle/>
                    <a:p>
                      <a:pPr marL="0" lvl="0" indent="0" algn="just">
                        <a:lnSpc>
                          <a:spcPct val="150000"/>
                        </a:lnSpc>
                        <a:spcAft>
                          <a:spcPts val="0"/>
                        </a:spcAft>
                        <a:buFont typeface="+mj-lt"/>
                        <a:buNone/>
                      </a:pP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3. Отношение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к эмпирическим данным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Эмпирическая методология восхождения к истине. Знание как прямое обобщение опыта.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Построение «безотносительно» к опыту концептуальных схем, организующих и направляющих понимание опытных данных.</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43573">
                <a:tc>
                  <a:txBody>
                    <a:bodyPr/>
                    <a:lstStyle/>
                    <a:p>
                      <a:pPr marL="0" lvl="0" indent="0" algn="just">
                        <a:lnSpc>
                          <a:spcPct val="150000"/>
                        </a:lnSpc>
                        <a:spcAft>
                          <a:spcPts val="0"/>
                        </a:spcAft>
                        <a:buFont typeface="+mj-lt"/>
                        <a:buNone/>
                      </a:pP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4. Истина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Адекватное знание как реальность, а не как императив.</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Различные ракурсы видения системы не сводятся к одному-единственному ракурсу - невозможность «Божественного» взгляда» (обозрения всей реальности).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92287">
                <a:tc>
                  <a:txBody>
                    <a:bodyPr/>
                    <a:lstStyle/>
                    <a:p>
                      <a:pPr marL="0" lvl="0" indent="0" algn="just">
                        <a:lnSpc>
                          <a:spcPct val="150000"/>
                        </a:lnSpc>
                        <a:spcAft>
                          <a:spcPts val="0"/>
                        </a:spcAft>
                        <a:buFont typeface="+mj-lt"/>
                        <a:buNone/>
                      </a:pPr>
                      <a:r>
                        <a:rPr lang="ru-RU" sz="1600" dirty="0" smtClean="0">
                          <a:effectLst/>
                          <a:latin typeface="Times New Roman" panose="02020603050405020304" pitchFamily="18" charset="0"/>
                          <a:ea typeface="Calibri" panose="020F0502020204030204" pitchFamily="34" charset="0"/>
                          <a:cs typeface="Times New Roman" panose="02020603050405020304" pitchFamily="18" charset="0"/>
                        </a:rPr>
                        <a:t>5. Научность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знания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a:effectLst/>
                          <a:latin typeface="Times New Roman" panose="02020603050405020304" pitchFamily="18" charset="0"/>
                          <a:ea typeface="Calibri" panose="020F0502020204030204" pitchFamily="34" charset="0"/>
                          <a:cs typeface="Times New Roman" panose="02020603050405020304" pitchFamily="18" charset="0"/>
                        </a:rPr>
                        <a:t>Научным считается лишь всесторонне обоснованное в некоем доскональном смысле знание. Присутствие неопределенности расценивается как недостаточная обоснованность, гипотетичность знания.</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540385" algn="just">
                        <a:lnSpc>
                          <a:spcPct val="150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Абсолютная точность и строгость знания недостижимы.</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Номер слайда 1"/>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328285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1343025"/>
            <a:ext cx="10018713" cy="4448175"/>
          </a:xfrm>
        </p:spPr>
        <p:txBody>
          <a:bodyPr>
            <a:normAutofit/>
          </a:bodyPr>
          <a:lstStyle/>
          <a:p>
            <a:pPr marL="0" indent="0">
              <a:buNone/>
            </a:pPr>
            <a:r>
              <a:rPr lang="ru-RU" b="1" i="1" dirty="0">
                <a:solidFill>
                  <a:srgbClr val="FF0000"/>
                </a:solidFill>
              </a:rPr>
              <a:t>Целью научного исследования является получение нового научного знания. Это новое научное знание соотносится</a:t>
            </a:r>
            <a:r>
              <a:rPr lang="ru-RU" dirty="0">
                <a:solidFill>
                  <a:srgbClr val="FF0000"/>
                </a:solidFill>
              </a:rPr>
              <a:t> </a:t>
            </a:r>
            <a:endParaRPr lang="ru-RU" dirty="0" smtClean="0">
              <a:solidFill>
                <a:srgbClr val="FF0000"/>
              </a:solidFill>
            </a:endParaRPr>
          </a:p>
          <a:p>
            <a:pPr marL="0" indent="0">
              <a:buNone/>
            </a:pPr>
            <a:endParaRPr lang="ru-RU" b="1" i="1" dirty="0">
              <a:solidFill>
                <a:srgbClr val="FF0000"/>
              </a:solidFill>
            </a:endParaRPr>
          </a:p>
          <a:p>
            <a:pPr marL="0" indent="0">
              <a:buNone/>
            </a:pPr>
            <a:r>
              <a:rPr lang="ru-RU" b="1" i="1" dirty="0" smtClean="0"/>
              <a:t>•</a:t>
            </a:r>
            <a:r>
              <a:rPr lang="ru-RU" b="1" i="1" dirty="0"/>
              <a:t>	с объективной реальностью - принцип детерминизма;</a:t>
            </a:r>
            <a:endParaRPr lang="ru-RU" dirty="0"/>
          </a:p>
          <a:p>
            <a:pPr marL="0" indent="0">
              <a:buNone/>
            </a:pPr>
            <a:r>
              <a:rPr lang="ru-RU" b="1" i="1" dirty="0"/>
              <a:t>•	с предшествующей системой научного знания — принцип соответствия;</a:t>
            </a:r>
            <a:endParaRPr lang="ru-RU" dirty="0"/>
          </a:p>
          <a:p>
            <a:pPr marL="0" indent="0">
              <a:buNone/>
            </a:pPr>
            <a:r>
              <a:rPr lang="ru-RU" b="1" i="1" dirty="0"/>
              <a:t>•	с познающим субъектом - исследователем - принцип дополнительности («без субъекта нет объекта»).</a:t>
            </a:r>
            <a:endParaRPr lang="ru-RU" dirty="0"/>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32703166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73287" y="5105400"/>
            <a:ext cx="10018713" cy="1752599"/>
          </a:xfrm>
        </p:spPr>
        <p:txBody>
          <a:bodyPr>
            <a:normAutofit/>
          </a:bodyPr>
          <a:lstStyle/>
          <a:p>
            <a:pPr marL="0" indent="0">
              <a:buNone/>
            </a:pPr>
            <a:r>
              <a:rPr lang="ru-RU" dirty="0" smtClean="0"/>
              <a:t>Такой </a:t>
            </a:r>
            <a:r>
              <a:rPr lang="ru-RU" dirty="0"/>
              <a:t>подход оказывается весьма продуктивным для объяснения принципов организации научной деятельности.</a:t>
            </a:r>
            <a:endParaRPr lang="ru-RU" i="1" dirty="0"/>
          </a:p>
          <a:p>
            <a:pPr marL="0" indent="0">
              <a:buNone/>
            </a:pPr>
            <a:endParaRPr lang="ru-RU" b="1"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49</a:t>
            </a:fld>
            <a:endParaRPr 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3474767533"/>
              </p:ext>
            </p:extLst>
          </p:nvPr>
        </p:nvGraphicFramePr>
        <p:xfrm>
          <a:off x="2352675" y="85724"/>
          <a:ext cx="8058150" cy="5019676"/>
        </p:xfrm>
        <a:graphic>
          <a:graphicData uri="http://schemas.openxmlformats.org/presentationml/2006/ole">
            <mc:AlternateContent xmlns:mc="http://schemas.openxmlformats.org/markup-compatibility/2006">
              <mc:Choice xmlns:v="urn:schemas-microsoft-com:vml" Requires="v">
                <p:oleObj spid="_x0000_s1042" name="Visio" r:id="rId3" imgW="7134287" imgH="4974325" progId="">
                  <p:embed/>
                </p:oleObj>
              </mc:Choice>
              <mc:Fallback>
                <p:oleObj name="Visio" r:id="rId3" imgW="7134287" imgH="4974325"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675" y="85724"/>
                        <a:ext cx="8058150" cy="50196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90218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5736" y="276225"/>
            <a:ext cx="10287287" cy="4513983"/>
          </a:xfrm>
        </p:spPr>
        <p:txBody>
          <a:bodyPr>
            <a:normAutofit/>
          </a:bodyPr>
          <a:lstStyle/>
          <a:p>
            <a:pPr marL="0" indent="0">
              <a:buNone/>
            </a:pPr>
            <a:r>
              <a:rPr lang="ru-RU" b="1" i="1" dirty="0" smtClean="0">
                <a:solidFill>
                  <a:schemeClr val="accent1">
                    <a:lumMod val="50000"/>
                  </a:schemeClr>
                </a:solidFill>
              </a:rPr>
              <a:t>Организация</a:t>
            </a:r>
            <a:r>
              <a:rPr lang="ru-RU" dirty="0" smtClean="0"/>
              <a:t> </a:t>
            </a:r>
          </a:p>
          <a:p>
            <a:pPr marL="0" indent="0">
              <a:buNone/>
            </a:pPr>
            <a:r>
              <a:rPr lang="ru-RU" b="1" i="1" dirty="0" smtClean="0"/>
              <a:t>1</a:t>
            </a:r>
            <a:r>
              <a:rPr lang="ru-RU" b="1" i="1" dirty="0"/>
              <a:t>) внутренняя упоря­доченность, согласованность взаимодействия более или ме­нее дифференцированных и автономных частей целого, обу­словленная его строением; </a:t>
            </a:r>
            <a:endParaRPr lang="ru-RU" b="1" i="1" dirty="0" smtClean="0"/>
          </a:p>
          <a:p>
            <a:pPr marL="0" indent="0">
              <a:buNone/>
            </a:pPr>
            <a:r>
              <a:rPr lang="ru-RU" b="1" i="1" dirty="0" smtClean="0"/>
              <a:t>2</a:t>
            </a:r>
            <a:r>
              <a:rPr lang="ru-RU" b="1" i="1" dirty="0"/>
              <a:t>) совокупность процессов или действий, ведущих к образованию и совершенствованию взаимосвязей между частями целого; </a:t>
            </a:r>
            <a:endParaRPr lang="ru-RU" b="1" i="1" dirty="0" smtClean="0"/>
          </a:p>
          <a:p>
            <a:pPr marL="0" indent="0">
              <a:buNone/>
            </a:pPr>
            <a:r>
              <a:rPr lang="ru-RU" b="1" i="1" dirty="0" smtClean="0"/>
              <a:t>3</a:t>
            </a:r>
            <a:r>
              <a:rPr lang="ru-RU" b="1" i="1" dirty="0"/>
              <a:t>) объединение людей, совместно реализующих некоторую программу или цель и действующих на основе определенных процедур, и правил </a:t>
            </a:r>
            <a:r>
              <a:rPr lang="ru-RU" dirty="0" smtClean="0"/>
              <a:t>-</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0024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847851" y="981076"/>
            <a:ext cx="2303463"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1"/>
                </a:solidFill>
                <a:latin typeface="Times New Roman" pitchFamily="18" charset="0"/>
                <a:cs typeface="Times New Roman" pitchFamily="18" charset="0"/>
              </a:rPr>
              <a:t>Осознанность</a:t>
            </a:r>
            <a:endParaRPr lang="ru-RU" sz="2000" dirty="0">
              <a:solidFill>
                <a:schemeClr val="tx1"/>
              </a:solidFill>
            </a:endParaRPr>
          </a:p>
        </p:txBody>
      </p:sp>
      <p:sp>
        <p:nvSpPr>
          <p:cNvPr id="3" name="Скругленный прямоугольник 2"/>
          <p:cNvSpPr/>
          <p:nvPr/>
        </p:nvSpPr>
        <p:spPr>
          <a:xfrm>
            <a:off x="4865688" y="981076"/>
            <a:ext cx="2303462"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1"/>
                </a:solidFill>
                <a:latin typeface="Times New Roman" pitchFamily="18" charset="0"/>
                <a:cs typeface="Times New Roman" pitchFamily="18" charset="0"/>
              </a:rPr>
              <a:t>Объективность</a:t>
            </a:r>
          </a:p>
        </p:txBody>
      </p:sp>
      <p:sp>
        <p:nvSpPr>
          <p:cNvPr id="4" name="Скругленный прямоугольник 3"/>
          <p:cNvSpPr/>
          <p:nvPr/>
        </p:nvSpPr>
        <p:spPr>
          <a:xfrm>
            <a:off x="3454400" y="2411414"/>
            <a:ext cx="2305050"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1"/>
                </a:solidFill>
                <a:latin typeface="Times New Roman" pitchFamily="18" charset="0"/>
                <a:cs typeface="Times New Roman" pitchFamily="18" charset="0"/>
              </a:rPr>
              <a:t>Доказательство</a:t>
            </a:r>
          </a:p>
        </p:txBody>
      </p:sp>
      <p:sp>
        <p:nvSpPr>
          <p:cNvPr id="5" name="Скругленный прямоугольник 4"/>
          <p:cNvSpPr/>
          <p:nvPr/>
        </p:nvSpPr>
        <p:spPr>
          <a:xfrm>
            <a:off x="6018213" y="2443164"/>
            <a:ext cx="2303462"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1"/>
                </a:solidFill>
                <a:latin typeface="Times New Roman" pitchFamily="18" charset="0"/>
                <a:cs typeface="Times New Roman" pitchFamily="18" charset="0"/>
              </a:rPr>
              <a:t>Обобщенность</a:t>
            </a:r>
          </a:p>
        </p:txBody>
      </p:sp>
      <p:sp>
        <p:nvSpPr>
          <p:cNvPr id="6" name="Скругленный прямоугольник 5"/>
          <p:cNvSpPr/>
          <p:nvPr/>
        </p:nvSpPr>
        <p:spPr>
          <a:xfrm>
            <a:off x="3454401" y="3856039"/>
            <a:ext cx="4867275"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3200" b="1" i="1" dirty="0">
                <a:solidFill>
                  <a:schemeClr val="tx1"/>
                </a:solidFill>
                <a:latin typeface="Times New Roman" pitchFamily="18" charset="0"/>
                <a:cs typeface="Times New Roman" pitchFamily="18" charset="0"/>
              </a:rPr>
              <a:t>Систематичность</a:t>
            </a:r>
          </a:p>
        </p:txBody>
      </p:sp>
      <p:sp>
        <p:nvSpPr>
          <p:cNvPr id="7" name="Скругленный прямоугольник 6"/>
          <p:cNvSpPr/>
          <p:nvPr/>
        </p:nvSpPr>
        <p:spPr>
          <a:xfrm>
            <a:off x="3359151" y="5324476"/>
            <a:ext cx="4962525"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3200" b="1" i="1" dirty="0">
                <a:solidFill>
                  <a:srgbClr val="C00000"/>
                </a:solidFill>
                <a:latin typeface="Times New Roman" pitchFamily="18" charset="0"/>
                <a:cs typeface="Times New Roman" pitchFamily="18" charset="0"/>
              </a:rPr>
              <a:t>Понятийный аппарат</a:t>
            </a:r>
          </a:p>
        </p:txBody>
      </p:sp>
      <p:sp>
        <p:nvSpPr>
          <p:cNvPr id="8" name="Скругленный прямоугольник 7"/>
          <p:cNvSpPr/>
          <p:nvPr/>
        </p:nvSpPr>
        <p:spPr>
          <a:xfrm>
            <a:off x="7883526" y="981076"/>
            <a:ext cx="2303463" cy="1368425"/>
          </a:xfrm>
          <a:prstGeom prst="roundRect">
            <a:avLst/>
          </a:prstGeom>
          <a:gradFill>
            <a:gsLst>
              <a:gs pos="19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1"/>
                </a:solidFill>
                <a:latin typeface="Times New Roman" pitchFamily="18" charset="0"/>
                <a:cs typeface="Times New Roman" pitchFamily="18" charset="0"/>
              </a:rPr>
              <a:t>Рациональность</a:t>
            </a:r>
          </a:p>
        </p:txBody>
      </p:sp>
      <p:sp>
        <p:nvSpPr>
          <p:cNvPr id="5129" name="Прямоугольник 8"/>
          <p:cNvSpPr>
            <a:spLocks noChangeArrowheads="1"/>
          </p:cNvSpPr>
          <p:nvPr/>
        </p:nvSpPr>
        <p:spPr bwMode="auto">
          <a:xfrm>
            <a:off x="1703388" y="114300"/>
            <a:ext cx="763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ru-RU" altLang="ru-RU" b="1" i="1" dirty="0">
                <a:latin typeface="Times New Roman" panose="02020603050405020304" pitchFamily="18" charset="0"/>
                <a:cs typeface="Times New Roman" panose="02020603050405020304" pitchFamily="18" charset="0"/>
              </a:rPr>
              <a:t>Развитие критического мышления с помощью психологии</a:t>
            </a:r>
            <a:endParaRPr lang="ru-RU" alt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2069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smtClean="0"/>
              <a:t>Критическое мышление </a:t>
            </a:r>
            <a:r>
              <a:rPr lang="ru-RU" dirty="0"/>
              <a:t>(англ. </a:t>
            </a:r>
            <a:r>
              <a:rPr lang="ru-RU" dirty="0" err="1"/>
              <a:t>critical</a:t>
            </a:r>
            <a:r>
              <a:rPr lang="ru-RU" dirty="0"/>
              <a:t> </a:t>
            </a:r>
            <a:r>
              <a:rPr lang="ru-RU" dirty="0" err="1"/>
              <a:t>thinking</a:t>
            </a:r>
            <a:r>
              <a:rPr lang="ru-RU" dirty="0"/>
              <a:t>) — система суждений, которая используется для анализа вещей и событий с формулированием обоснованных выводов и позволяет выносить обоснованные оценки, интерпретации, а также применять полученные результаты к ситуациям и </a:t>
            </a:r>
            <a:r>
              <a:rPr lang="ru-RU" dirty="0" smtClean="0"/>
              <a:t>проблемам. </a:t>
            </a:r>
            <a:r>
              <a:rPr lang="ru-RU" dirty="0"/>
              <a:t>В общем значении под критическим мышлением подразумевается мышление более высокого уровня, чем мышление докритическое</a:t>
            </a:r>
            <a:r>
              <a:rPr lang="ru-RU" dirty="0" smtClean="0"/>
              <a:t>.</a:t>
            </a:r>
          </a:p>
          <a:p>
            <a:r>
              <a:rPr lang="ru-RU" dirty="0"/>
              <a:t>Сам термин «критическое мышление» берет свое начало у философа Дж. </a:t>
            </a:r>
            <a:r>
              <a:rPr lang="ru-RU" dirty="0" err="1"/>
              <a:t>Дьюи</a:t>
            </a:r>
            <a:r>
              <a:rPr lang="ru-RU" dirty="0"/>
              <a:t>, который чаще всего использовал термин как «рефлективное мышление»: «активное, последовательное и осторожное рассмотрение любого убеждения или предполагаемой формы знания в свете оснований, которые поддерживают его и следствия, к которым оно приводит»</a:t>
            </a:r>
          </a:p>
          <a:p>
            <a:r>
              <a:rPr lang="ru-RU" dirty="0"/>
              <a:t>Критическое мышление — способность человека ставить под сомнение поступающую информацию, включая собственные убеждения</a:t>
            </a:r>
            <a:r>
              <a:rPr lang="ru-RU" dirty="0" smtClean="0"/>
              <a:t>.</a:t>
            </a:r>
          </a:p>
          <a:p>
            <a:endParaRPr lang="ru-RU" dirty="0"/>
          </a:p>
          <a:p>
            <a:r>
              <a:rPr lang="en-US" dirty="0"/>
              <a:t>Critical thinking is the ability to gather and assess information and evidence in a balanced and reflective way to reach conclusions that are justified by reasoned argument based on the available evidence. Critical thinking is a key skill in the information age, valuable in all disciplines and professions</a:t>
            </a:r>
            <a:r>
              <a:rPr lang="en-US" dirty="0" smtClean="0"/>
              <a:t>.</a:t>
            </a:r>
            <a:r>
              <a:rPr lang="ru-RU" dirty="0"/>
              <a:t/>
            </a:r>
            <a:br>
              <a:rPr lang="ru-RU" dirty="0"/>
            </a:br>
            <a:endParaRPr lang="ru-RU" dirty="0"/>
          </a:p>
        </p:txBody>
      </p:sp>
      <p:sp>
        <p:nvSpPr>
          <p:cNvPr id="3" name="Текст 2"/>
          <p:cNvSpPr>
            <a:spLocks noGrp="1"/>
          </p:cNvSpPr>
          <p:nvPr>
            <p:ph type="body" sz="quarter" idx="10"/>
          </p:nvPr>
        </p:nvSpPr>
        <p:spPr/>
        <p:txBody>
          <a:bodyPr/>
          <a:lstStyle/>
          <a:p>
            <a:endParaRPr lang="ru-RU" dirty="0"/>
          </a:p>
        </p:txBody>
      </p:sp>
      <p:sp>
        <p:nvSpPr>
          <p:cNvPr id="4" name="Заголовок 3"/>
          <p:cNvSpPr>
            <a:spLocks noGrp="1"/>
          </p:cNvSpPr>
          <p:nvPr>
            <p:ph type="title"/>
          </p:nvPr>
        </p:nvSpPr>
        <p:spPr/>
        <p:txBody>
          <a:bodyPr/>
          <a:lstStyle/>
          <a:p>
            <a:r>
              <a:rPr lang="ru-RU" dirty="0" smtClean="0"/>
              <a:t>Критическое мышление</a:t>
            </a:r>
            <a:endParaRPr lang="ru-RU" dirty="0"/>
          </a:p>
        </p:txBody>
      </p:sp>
    </p:spTree>
    <p:extLst>
      <p:ext uri="{BB962C8B-B14F-4D97-AF65-F5344CB8AC3E}">
        <p14:creationId xmlns:p14="http://schemas.microsoft.com/office/powerpoint/2010/main" val="26768349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Один из современных исследователей </a:t>
            </a:r>
            <a:r>
              <a:rPr lang="ru-RU" dirty="0">
                <a:hlinkClick r:id="rId2" tooltip="Р. Эннис (страница отсутствует)"/>
              </a:rPr>
              <a:t>Р. </a:t>
            </a:r>
            <a:r>
              <a:rPr lang="ru-RU" dirty="0" err="1">
                <a:hlinkClick r:id="rId2" tooltip="Р. Эннис (страница отсутствует)"/>
              </a:rPr>
              <a:t>Эннис</a:t>
            </a:r>
            <a:r>
              <a:rPr lang="ru-RU" dirty="0"/>
              <a:t> в качестве </a:t>
            </a:r>
            <a:r>
              <a:rPr lang="ru-RU" b="1" dirty="0"/>
              <a:t>основных</a:t>
            </a:r>
            <a:r>
              <a:rPr lang="ru-RU" dirty="0"/>
              <a:t> и наиболее важных </a:t>
            </a:r>
            <a:r>
              <a:rPr lang="ru-RU" b="1" dirty="0"/>
              <a:t>диспозиций</a:t>
            </a:r>
            <a:r>
              <a:rPr lang="ru-RU" dirty="0"/>
              <a:t>, то есть установок, идеального критического мыслителя называет следующие:</a:t>
            </a:r>
          </a:p>
          <a:p>
            <a:r>
              <a:rPr lang="ru-RU" dirty="0"/>
              <a:t/>
            </a:r>
            <a:br>
              <a:rPr lang="ru-RU" dirty="0"/>
            </a:br>
            <a:r>
              <a:rPr lang="ru-RU" dirty="0"/>
              <a:t>ясно выражаться;</a:t>
            </a:r>
          </a:p>
          <a:p>
            <a:r>
              <a:rPr lang="ru-RU" dirty="0"/>
              <a:t>искать основания;</a:t>
            </a:r>
          </a:p>
          <a:p>
            <a:r>
              <a:rPr lang="ru-RU" dirty="0"/>
              <a:t>стараться быть хорошо информированным;</a:t>
            </a:r>
          </a:p>
          <a:p>
            <a:r>
              <a:rPr lang="ru-RU" dirty="0"/>
              <a:t>искать альтернативы;</a:t>
            </a:r>
          </a:p>
          <a:p>
            <a:r>
              <a:rPr lang="ru-RU" dirty="0"/>
              <a:t>обладать открытостью ума;</a:t>
            </a:r>
          </a:p>
          <a:p>
            <a:r>
              <a:rPr lang="ru-RU" dirty="0"/>
              <a:t>воздержаться от суждения при недостаточности оснований и т. п</a:t>
            </a:r>
            <a:r>
              <a:rPr lang="ru-RU" dirty="0" smtClean="0"/>
              <a:t>.</a:t>
            </a:r>
          </a:p>
          <a:p>
            <a:endParaRPr lang="ru-RU" dirty="0"/>
          </a:p>
          <a:p>
            <a:r>
              <a:rPr lang="ru-RU" dirty="0" smtClean="0"/>
              <a:t>Д</a:t>
            </a:r>
            <a:r>
              <a:rPr lang="ru-RU" b="1" dirty="0" smtClean="0"/>
              <a:t>ва </a:t>
            </a:r>
            <a:r>
              <a:rPr lang="ru-RU" b="1" dirty="0"/>
              <a:t>основных компонента</a:t>
            </a:r>
            <a:r>
              <a:rPr lang="ru-RU" dirty="0"/>
              <a:t> критического мышления:</a:t>
            </a:r>
          </a:p>
          <a:p>
            <a:r>
              <a:rPr lang="ru-RU" dirty="0"/>
              <a:t>диспозиция (искать основания для своих убеждений, быть любознательным, быть готовым бросить вызов авторитету, демонстрировать интеллектуальную автономию);</a:t>
            </a:r>
          </a:p>
          <a:p>
            <a:r>
              <a:rPr lang="ru-RU" dirty="0"/>
              <a:t>навыки и умения (выявление аргументов, оценка аргументов, оценка убеждений, предложение альтернатив, выстраивание выводов, умение распознавать </a:t>
            </a:r>
            <a:r>
              <a:rPr lang="ru-RU" dirty="0">
                <a:hlinkClick r:id="rId3" tooltip="Софизм"/>
              </a:rPr>
              <a:t>софизмы</a:t>
            </a:r>
            <a:r>
              <a:rPr lang="ru-RU" dirty="0"/>
              <a:t> и бороться с </a:t>
            </a:r>
            <a:r>
              <a:rPr lang="ru-RU" dirty="0">
                <a:hlinkClick r:id="rId4" tooltip="Когнитивное искажение"/>
              </a:rPr>
              <a:t>когнитивными</a:t>
            </a:r>
            <a:r>
              <a:rPr lang="ru-RU" dirty="0"/>
              <a:t> искажениями</a:t>
            </a:r>
            <a:r>
              <a:rPr lang="ru-RU" dirty="0" smtClean="0"/>
              <a:t>).</a:t>
            </a:r>
          </a:p>
          <a:p>
            <a:endParaRPr lang="ru-RU" dirty="0"/>
          </a:p>
          <a:p>
            <a:r>
              <a:rPr lang="en-US" dirty="0"/>
              <a:t>https://plato.stanford.edu/entries/critical-thinking/</a:t>
            </a:r>
            <a:endParaRPr lang="ru-RU" dirty="0"/>
          </a:p>
          <a:p>
            <a:endParaRPr lang="ru-RU" dirty="0"/>
          </a:p>
          <a:p>
            <a:endParaRPr lang="ru-RU" dirty="0"/>
          </a:p>
          <a:p>
            <a:endParaRPr lang="ru-RU" dirty="0"/>
          </a:p>
        </p:txBody>
      </p:sp>
      <p:sp>
        <p:nvSpPr>
          <p:cNvPr id="3" name="Текст 2"/>
          <p:cNvSpPr>
            <a:spLocks noGrp="1"/>
          </p:cNvSpPr>
          <p:nvPr>
            <p:ph type="body" sz="quarter" idx="10"/>
          </p:nvPr>
        </p:nvSpPr>
        <p:spPr/>
        <p:txBody>
          <a:bodyPr/>
          <a:lstStyle/>
          <a:p>
            <a:endParaRPr lang="ru-RU" dirty="0"/>
          </a:p>
        </p:txBody>
      </p:sp>
      <p:sp>
        <p:nvSpPr>
          <p:cNvPr id="4" name="Заголовок 3"/>
          <p:cNvSpPr>
            <a:spLocks noGrp="1"/>
          </p:cNvSpPr>
          <p:nvPr>
            <p:ph type="title"/>
          </p:nvPr>
        </p:nvSpPr>
        <p:spPr/>
        <p:txBody>
          <a:bodyPr/>
          <a:lstStyle/>
          <a:p>
            <a:r>
              <a:rPr lang="ru-RU" sz="4000" dirty="0" smtClean="0"/>
              <a:t>Основные установки критического мышления</a:t>
            </a:r>
            <a:endParaRPr lang="ru-RU" dirty="0"/>
          </a:p>
        </p:txBody>
      </p:sp>
    </p:spTree>
    <p:extLst>
      <p:ext uri="{BB962C8B-B14F-4D97-AF65-F5344CB8AC3E}">
        <p14:creationId xmlns:p14="http://schemas.microsoft.com/office/powerpoint/2010/main" val="391069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7237663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30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4979" y="0"/>
            <a:ext cx="10018713" cy="6438899"/>
          </a:xfrm>
        </p:spPr>
        <p:txBody>
          <a:bodyPr>
            <a:noAutofit/>
          </a:bodyPr>
          <a:lstStyle/>
          <a:p>
            <a:pPr marL="0" indent="0">
              <a:buNone/>
            </a:pPr>
            <a:r>
              <a:rPr lang="ru-RU" dirty="0"/>
              <a:t>Таким образом, можно предложить следующую </a:t>
            </a:r>
            <a:r>
              <a:rPr lang="ru-RU" b="1" dirty="0">
                <a:solidFill>
                  <a:schemeClr val="accent1">
                    <a:lumMod val="50000"/>
                  </a:schemeClr>
                </a:solidFill>
              </a:rPr>
              <a:t>«схему методологии научного исследования»:</a:t>
            </a:r>
            <a:endParaRPr lang="ru-RU" dirty="0">
              <a:solidFill>
                <a:schemeClr val="accent1">
                  <a:lumMod val="50000"/>
                </a:schemeClr>
              </a:solidFill>
            </a:endParaRPr>
          </a:p>
          <a:p>
            <a:pPr marL="0" indent="0">
              <a:lnSpc>
                <a:spcPts val="1200"/>
              </a:lnSpc>
              <a:buNone/>
            </a:pPr>
            <a:r>
              <a:rPr lang="ru-RU" dirty="0">
                <a:solidFill>
                  <a:schemeClr val="accent1">
                    <a:lumMod val="50000"/>
                  </a:schemeClr>
                </a:solidFill>
              </a:rPr>
              <a:t>1.	</a:t>
            </a:r>
            <a:r>
              <a:rPr lang="ru-RU" b="1" i="1" dirty="0">
                <a:solidFill>
                  <a:schemeClr val="accent1">
                    <a:lumMod val="50000"/>
                  </a:schemeClr>
                </a:solidFill>
              </a:rPr>
              <a:t>Характеристики научной деятельности:</a:t>
            </a:r>
            <a:endParaRPr lang="ru-RU" dirty="0">
              <a:solidFill>
                <a:schemeClr val="accent1">
                  <a:lumMod val="50000"/>
                </a:schemeClr>
              </a:solidFill>
            </a:endParaRPr>
          </a:p>
          <a:p>
            <a:pPr marL="0" indent="0">
              <a:lnSpc>
                <a:spcPts val="1200"/>
              </a:lnSpc>
              <a:buNone/>
            </a:pPr>
            <a:r>
              <a:rPr lang="ru-RU" b="1" i="1" dirty="0" smtClean="0"/>
              <a:t>•особенности</a:t>
            </a:r>
            <a:r>
              <a:rPr lang="ru-RU" b="1" i="1" dirty="0"/>
              <a:t>,</a:t>
            </a:r>
            <a:endParaRPr lang="ru-RU" dirty="0"/>
          </a:p>
          <a:p>
            <a:pPr marL="0" indent="0">
              <a:lnSpc>
                <a:spcPts val="1200"/>
              </a:lnSpc>
              <a:buNone/>
            </a:pPr>
            <a:r>
              <a:rPr lang="ru-RU" b="1" i="1" dirty="0" smtClean="0"/>
              <a:t>•принципы</a:t>
            </a:r>
            <a:r>
              <a:rPr lang="ru-RU" b="1" i="1" dirty="0"/>
              <a:t>,</a:t>
            </a:r>
            <a:endParaRPr lang="ru-RU" dirty="0"/>
          </a:p>
          <a:p>
            <a:pPr marL="0" indent="0">
              <a:lnSpc>
                <a:spcPts val="1200"/>
              </a:lnSpc>
              <a:buNone/>
            </a:pPr>
            <a:r>
              <a:rPr lang="ru-RU" b="1" i="1" dirty="0" smtClean="0"/>
              <a:t>•условия</a:t>
            </a:r>
            <a:r>
              <a:rPr lang="ru-RU" b="1" i="1" dirty="0"/>
              <a:t>,</a:t>
            </a:r>
            <a:endParaRPr lang="ru-RU" dirty="0"/>
          </a:p>
          <a:p>
            <a:pPr marL="0" indent="0">
              <a:lnSpc>
                <a:spcPts val="1200"/>
              </a:lnSpc>
              <a:buNone/>
            </a:pPr>
            <a:r>
              <a:rPr lang="ru-RU" b="1" i="1" dirty="0" smtClean="0"/>
              <a:t>•нормы </a:t>
            </a:r>
            <a:r>
              <a:rPr lang="ru-RU" b="1" i="1" dirty="0"/>
              <a:t>научной деятельности.</a:t>
            </a:r>
            <a:endParaRPr lang="ru-RU" dirty="0"/>
          </a:p>
          <a:p>
            <a:pPr marL="0" indent="0">
              <a:lnSpc>
                <a:spcPts val="1200"/>
              </a:lnSpc>
              <a:buNone/>
            </a:pPr>
            <a:r>
              <a:rPr lang="ru-RU" b="1" i="1" dirty="0">
                <a:solidFill>
                  <a:schemeClr val="accent1">
                    <a:lumMod val="50000"/>
                  </a:schemeClr>
                </a:solidFill>
              </a:rPr>
              <a:t>2.	Логическая структура научной деятельности:</a:t>
            </a:r>
            <a:endParaRPr lang="ru-RU" dirty="0">
              <a:solidFill>
                <a:schemeClr val="accent1">
                  <a:lumMod val="50000"/>
                </a:schemeClr>
              </a:solidFill>
            </a:endParaRPr>
          </a:p>
          <a:p>
            <a:pPr marL="0" indent="0">
              <a:lnSpc>
                <a:spcPts val="1200"/>
              </a:lnSpc>
              <a:buNone/>
            </a:pPr>
            <a:r>
              <a:rPr lang="ru-RU" b="1" i="1" dirty="0" smtClean="0"/>
              <a:t>•субъект</a:t>
            </a:r>
            <a:r>
              <a:rPr lang="ru-RU" b="1" i="1" dirty="0"/>
              <a:t>,</a:t>
            </a:r>
            <a:endParaRPr lang="ru-RU" dirty="0"/>
          </a:p>
          <a:p>
            <a:pPr marL="0" indent="0">
              <a:lnSpc>
                <a:spcPts val="1200"/>
              </a:lnSpc>
              <a:buNone/>
            </a:pPr>
            <a:r>
              <a:rPr lang="ru-RU" b="1" i="1" dirty="0" smtClean="0"/>
              <a:t>•объект</a:t>
            </a:r>
            <a:r>
              <a:rPr lang="ru-RU" b="1" i="1" dirty="0"/>
              <a:t>,</a:t>
            </a:r>
            <a:endParaRPr lang="ru-RU" dirty="0"/>
          </a:p>
          <a:p>
            <a:pPr marL="0" indent="0">
              <a:lnSpc>
                <a:spcPts val="1200"/>
              </a:lnSpc>
              <a:buNone/>
            </a:pPr>
            <a:r>
              <a:rPr lang="ru-RU" b="1" i="1" dirty="0" smtClean="0"/>
              <a:t>•предмет</a:t>
            </a:r>
            <a:r>
              <a:rPr lang="ru-RU" b="1" i="1" dirty="0"/>
              <a:t>,</a:t>
            </a:r>
            <a:endParaRPr lang="ru-RU" dirty="0"/>
          </a:p>
          <a:p>
            <a:pPr marL="0" indent="0">
              <a:lnSpc>
                <a:spcPts val="1200"/>
              </a:lnSpc>
              <a:buNone/>
            </a:pPr>
            <a:r>
              <a:rPr lang="ru-RU" b="1" i="1" dirty="0" smtClean="0"/>
              <a:t>•формы</a:t>
            </a:r>
            <a:r>
              <a:rPr lang="ru-RU" b="1" i="1" dirty="0"/>
              <a:t>,</a:t>
            </a:r>
            <a:endParaRPr lang="ru-RU" dirty="0"/>
          </a:p>
          <a:p>
            <a:pPr marL="0" indent="0">
              <a:lnSpc>
                <a:spcPts val="1200"/>
              </a:lnSpc>
              <a:buNone/>
            </a:pPr>
            <a:r>
              <a:rPr lang="ru-RU" b="1" i="1" dirty="0" smtClean="0"/>
              <a:t>•средства</a:t>
            </a:r>
            <a:r>
              <a:rPr lang="ru-RU" b="1" i="1" dirty="0"/>
              <a:t>,</a:t>
            </a:r>
            <a:endParaRPr lang="ru-RU" dirty="0"/>
          </a:p>
          <a:p>
            <a:pPr marL="0" indent="0">
              <a:lnSpc>
                <a:spcPts val="1200"/>
              </a:lnSpc>
              <a:buNone/>
            </a:pPr>
            <a:r>
              <a:rPr lang="ru-RU" b="1" i="1" dirty="0" smtClean="0"/>
              <a:t>•методы</a:t>
            </a:r>
            <a:r>
              <a:rPr lang="ru-RU" b="1" i="1" dirty="0"/>
              <a:t>,</a:t>
            </a:r>
            <a:endParaRPr lang="ru-RU" dirty="0"/>
          </a:p>
          <a:p>
            <a:pPr marL="0" indent="0">
              <a:lnSpc>
                <a:spcPts val="1200"/>
              </a:lnSpc>
              <a:buNone/>
            </a:pPr>
            <a:r>
              <a:rPr lang="ru-RU" b="1" i="1" dirty="0" smtClean="0"/>
              <a:t>•результат </a:t>
            </a:r>
            <a:r>
              <a:rPr lang="ru-RU" b="1" i="1" dirty="0"/>
              <a:t>научной деятельности</a:t>
            </a:r>
            <a:r>
              <a:rPr lang="ru-RU" dirty="0"/>
              <a:t>.</a:t>
            </a:r>
          </a:p>
          <a:p>
            <a:pPr marL="0" indent="0">
              <a:lnSpc>
                <a:spcPts val="1200"/>
              </a:lnSpc>
              <a:buNone/>
            </a:pPr>
            <a:r>
              <a:rPr lang="ru-RU" b="1" i="1" dirty="0">
                <a:solidFill>
                  <a:schemeClr val="accent1">
                    <a:lumMod val="50000"/>
                  </a:schemeClr>
                </a:solidFill>
              </a:rPr>
              <a:t>3.	Временная структура научной деятельности:</a:t>
            </a:r>
            <a:endParaRPr lang="ru-RU" dirty="0">
              <a:solidFill>
                <a:schemeClr val="accent1">
                  <a:lumMod val="50000"/>
                </a:schemeClr>
              </a:solidFill>
            </a:endParaRPr>
          </a:p>
          <a:p>
            <a:pPr marL="0" indent="0">
              <a:lnSpc>
                <a:spcPts val="1200"/>
              </a:lnSpc>
              <a:buNone/>
            </a:pPr>
            <a:r>
              <a:rPr lang="ru-RU" b="1" i="1" dirty="0" smtClean="0"/>
              <a:t>•фазы</a:t>
            </a:r>
            <a:r>
              <a:rPr lang="ru-RU" b="1" i="1" dirty="0"/>
              <a:t>,</a:t>
            </a:r>
            <a:endParaRPr lang="ru-RU" dirty="0"/>
          </a:p>
          <a:p>
            <a:pPr marL="0" indent="0">
              <a:lnSpc>
                <a:spcPts val="1200"/>
              </a:lnSpc>
              <a:buNone/>
            </a:pPr>
            <a:r>
              <a:rPr lang="ru-RU" b="1" i="1" dirty="0" smtClean="0"/>
              <a:t>•стадии</a:t>
            </a:r>
            <a:r>
              <a:rPr lang="ru-RU" b="1" i="1" dirty="0"/>
              <a:t>,</a:t>
            </a:r>
            <a:endParaRPr lang="ru-RU" dirty="0"/>
          </a:p>
          <a:p>
            <a:pPr marL="0" indent="0">
              <a:lnSpc>
                <a:spcPts val="1200"/>
              </a:lnSpc>
              <a:buNone/>
            </a:pPr>
            <a:r>
              <a:rPr lang="ru-RU" b="1" i="1" dirty="0" smtClean="0"/>
              <a:t>•этапы </a:t>
            </a:r>
            <a:r>
              <a:rPr lang="ru-RU" b="1" i="1" dirty="0"/>
              <a:t>научной деятельности.</a:t>
            </a: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44399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228601"/>
            <a:ext cx="10018713" cy="647700"/>
          </a:xfrm>
        </p:spPr>
        <p:txBody>
          <a:bodyPr>
            <a:normAutofit fontScale="90000"/>
          </a:bodyPr>
          <a:lstStyle/>
          <a:p>
            <a:r>
              <a:rPr lang="ru-RU" b="1" dirty="0"/>
              <a:t>1.2. Науковедческие </a:t>
            </a:r>
            <a:r>
              <a:rPr lang="ru-RU" b="1" dirty="0" smtClean="0"/>
              <a:t>основания</a:t>
            </a:r>
            <a:endParaRPr lang="ru-RU" dirty="0"/>
          </a:p>
        </p:txBody>
      </p:sp>
      <p:sp>
        <p:nvSpPr>
          <p:cNvPr id="3" name="Объект 2"/>
          <p:cNvSpPr>
            <a:spLocks noGrp="1"/>
          </p:cNvSpPr>
          <p:nvPr>
            <p:ph idx="1"/>
          </p:nvPr>
        </p:nvSpPr>
        <p:spPr>
          <a:xfrm>
            <a:off x="1484310" y="1447801"/>
            <a:ext cx="10018713" cy="4343400"/>
          </a:xfrm>
        </p:spPr>
        <p:txBody>
          <a:bodyPr>
            <a:normAutofit fontScale="92500" lnSpcReduction="10000"/>
          </a:bodyPr>
          <a:lstStyle/>
          <a:p>
            <a:pPr marL="0" indent="0" algn="ctr">
              <a:buNone/>
            </a:pPr>
            <a:r>
              <a:rPr lang="ru-RU" b="1" dirty="0">
                <a:solidFill>
                  <a:schemeClr val="accent1">
                    <a:lumMod val="50000"/>
                  </a:schemeClr>
                </a:solidFill>
              </a:rPr>
              <a:t>Методология как учение об организации деятельности</a:t>
            </a:r>
            <a:r>
              <a:rPr lang="ru-RU" dirty="0"/>
              <a:t>, естественно, </a:t>
            </a:r>
            <a:r>
              <a:rPr lang="ru-RU" b="1" dirty="0">
                <a:solidFill>
                  <a:schemeClr val="accent1">
                    <a:lumMod val="50000"/>
                  </a:schemeClr>
                </a:solidFill>
              </a:rPr>
              <a:t>опирается на научное знание</a:t>
            </a:r>
            <a:r>
              <a:rPr lang="ru-RU" b="1" dirty="0"/>
              <a:t>.</a:t>
            </a:r>
            <a:r>
              <a:rPr lang="ru-RU" dirty="0"/>
              <a:t> </a:t>
            </a:r>
            <a:r>
              <a:rPr lang="ru-RU" b="1" i="1" dirty="0"/>
              <a:t>Исследователь</a:t>
            </a:r>
            <a:r>
              <a:rPr lang="ru-RU" b="1" dirty="0"/>
              <a:t>,</a:t>
            </a:r>
            <a:r>
              <a:rPr lang="ru-RU" dirty="0"/>
              <a:t> </a:t>
            </a:r>
            <a:r>
              <a:rPr lang="ru-RU" i="1" dirty="0"/>
              <a:t>включаясь в научную деятельность, </a:t>
            </a:r>
            <a:r>
              <a:rPr lang="ru-RU" b="1" i="1" dirty="0"/>
              <a:t>должен</a:t>
            </a:r>
            <a:r>
              <a:rPr lang="ru-RU" i="1" dirty="0"/>
              <a:t> достаточно </a:t>
            </a:r>
            <a:r>
              <a:rPr lang="ru-RU" b="1" i="1" dirty="0"/>
              <a:t>четко и осознанно</a:t>
            </a:r>
            <a:r>
              <a:rPr lang="ru-RU" i="1" dirty="0"/>
              <a:t> </a:t>
            </a:r>
            <a:r>
              <a:rPr lang="ru-RU" b="1" i="1" dirty="0"/>
              <a:t>представлять</a:t>
            </a:r>
            <a:r>
              <a:rPr lang="ru-RU" i="1" dirty="0"/>
              <a:t> себе - </a:t>
            </a:r>
            <a:r>
              <a:rPr lang="ru-RU" b="1" i="1" dirty="0"/>
              <a:t>что такое наука, как она организуется, знать закономерности развития науки, структуру научного знания.</a:t>
            </a:r>
            <a:r>
              <a:rPr lang="ru-RU" i="1" dirty="0"/>
              <a:t> </a:t>
            </a:r>
            <a:r>
              <a:rPr lang="ru-RU" dirty="0"/>
              <a:t>Ему также необходимо четко </a:t>
            </a:r>
            <a:r>
              <a:rPr lang="ru-RU" b="1" dirty="0"/>
              <a:t>представлять критерии научности нового знания,</a:t>
            </a:r>
            <a:r>
              <a:rPr lang="ru-RU" dirty="0"/>
              <a:t> которое он намерен получить, </a:t>
            </a:r>
            <a:r>
              <a:rPr lang="ru-RU" b="1" dirty="0"/>
              <a:t>формы научного знания,</a:t>
            </a:r>
            <a:r>
              <a:rPr lang="ru-RU" dirty="0"/>
              <a:t> которыми он пользуется и в которых он намерен </a:t>
            </a:r>
            <a:r>
              <a:rPr lang="ru-RU" b="1" dirty="0"/>
              <a:t>выразить результаты своего научного исследования</a:t>
            </a:r>
            <a:r>
              <a:rPr lang="ru-RU" dirty="0"/>
              <a:t> и т.д. - то есть все то, </a:t>
            </a:r>
            <a:r>
              <a:rPr lang="ru-RU" b="1" dirty="0"/>
              <a:t>на что он должен будет опираться в своей научно-исследовательской деятельности для тог о, чтобы она была осмысленна и организованна.</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3786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695326"/>
            <a:ext cx="10018713" cy="5391150"/>
          </a:xfrm>
        </p:spPr>
        <p:txBody>
          <a:bodyPr>
            <a:normAutofit/>
          </a:bodyPr>
          <a:lstStyle/>
          <a:p>
            <a:pPr marL="0" indent="0">
              <a:buNone/>
            </a:pPr>
            <a:r>
              <a:rPr lang="ru-RU" b="1" i="1" dirty="0"/>
              <a:t>Отрасль науки, которая изучает саму науку в широком смысле слова, называется </a:t>
            </a:r>
            <a:r>
              <a:rPr lang="ru-RU" b="1" i="1" dirty="0" err="1"/>
              <a:t>науковедением</a:t>
            </a:r>
            <a:r>
              <a:rPr lang="ru-RU" dirty="0"/>
              <a:t>. Она </a:t>
            </a:r>
            <a:r>
              <a:rPr lang="ru-RU" b="1" dirty="0"/>
              <a:t>включает </a:t>
            </a:r>
            <a:r>
              <a:rPr lang="ru-RU" dirty="0"/>
              <a:t>в себя целый </a:t>
            </a:r>
            <a:r>
              <a:rPr lang="ru-RU" b="1" dirty="0"/>
              <a:t>ряд дисциплин:</a:t>
            </a:r>
            <a:r>
              <a:rPr lang="ru-RU" dirty="0"/>
              <a:t> </a:t>
            </a:r>
            <a:r>
              <a:rPr lang="ru-RU" b="1" i="1" dirty="0"/>
              <a:t>гносеологию, логику науки, семиотику (учение о знаках),</a:t>
            </a:r>
            <a:r>
              <a:rPr lang="ru-RU" dirty="0"/>
              <a:t> </a:t>
            </a:r>
            <a:r>
              <a:rPr lang="ru-RU" b="1" i="1" dirty="0"/>
              <a:t>социологию науки, психологию научного творчества</a:t>
            </a:r>
            <a:r>
              <a:rPr lang="ru-RU" dirty="0"/>
              <a:t> и т.д. </a:t>
            </a:r>
          </a:p>
          <a:p>
            <a:pPr marL="0" indent="0">
              <a:buNone/>
            </a:pPr>
            <a:r>
              <a:rPr lang="ru-RU" b="1" i="1" dirty="0"/>
              <a:t>Методология науки (научного исследования), как правило, рассматривается как составной компонент гносеологии.</a:t>
            </a:r>
            <a:endParaRPr lang="ru-RU" dirty="0"/>
          </a:p>
          <a:p>
            <a:pPr marL="0" indent="0">
              <a:buNone/>
            </a:pPr>
            <a:r>
              <a:rPr lang="ru-RU" b="1" dirty="0"/>
              <a:t>Гносеология - это теория научного познания (синоним - эпистемология), одна из составных частей философии.</a:t>
            </a:r>
            <a:r>
              <a:rPr lang="ru-RU" dirty="0"/>
              <a:t> В целом </a:t>
            </a:r>
            <a:r>
              <a:rPr lang="ru-RU" b="1" i="1" dirty="0">
                <a:solidFill>
                  <a:schemeClr val="accent1">
                    <a:lumMod val="50000"/>
                  </a:schemeClr>
                </a:solidFill>
              </a:rPr>
              <a:t>гносеология изучает закономерности и возможности познания, исследует ступени, формы, методы и средства процесса познания, условия и критерии истинности научного знания.</a:t>
            </a:r>
            <a:endParaRPr lang="ru-RU" dirty="0">
              <a:solidFill>
                <a:schemeClr val="accent1">
                  <a:lumMod val="50000"/>
                </a:schemeClr>
              </a:solidFill>
            </a:endParaRPr>
          </a:p>
          <a:p>
            <a:pPr marL="0" indent="0">
              <a:buNone/>
            </a:pPr>
            <a:endParaRPr lang="ru-RU" dirty="0"/>
          </a:p>
        </p:txBody>
      </p:sp>
      <p:sp>
        <p:nvSpPr>
          <p:cNvPr id="2" name="Номер слайда 1"/>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366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TotalTime>
  <Words>4289</Words>
  <Application>Microsoft Office PowerPoint</Application>
  <PresentationFormat>Широкоэкранный</PresentationFormat>
  <Paragraphs>270</Paragraphs>
  <Slides>52</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52</vt:i4>
      </vt:variant>
    </vt:vector>
  </HeadingPairs>
  <TitlesOfParts>
    <vt:vector size="58" baseType="lpstr">
      <vt:lpstr>Arial</vt:lpstr>
      <vt:lpstr>Calibri</vt:lpstr>
      <vt:lpstr>Calibri Light</vt:lpstr>
      <vt:lpstr>Times New Roman</vt:lpstr>
      <vt:lpstr>Тема Office</vt:lpstr>
      <vt:lpstr>Visio</vt:lpstr>
      <vt:lpstr>Наука как сфера деятельности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1.2. Науковедческие основания</vt:lpstr>
      <vt:lpstr>Презентация PowerPoint</vt:lpstr>
      <vt:lpstr>Презентация PowerPoint</vt:lpstr>
      <vt:lpstr>Презентация PowerPoint</vt:lpstr>
      <vt:lpstr>Общие понятия о науке </vt:lpstr>
      <vt:lpstr>Презентация PowerPoint</vt:lpstr>
      <vt:lpstr>Наука как социальный институт</vt:lpstr>
      <vt:lpstr>Презентация PowerPoint</vt:lpstr>
      <vt:lpstr>Наука как результат</vt:lpstr>
      <vt:lpstr>Общие закономерности развития науки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ХАРАКТЕРИСТИКИ НАУЧНОЙ ДЕЯТЕЛЬНОСТИ Особенности научной деятельности</vt:lpstr>
      <vt:lpstr>Презентация PowerPoint</vt:lpstr>
      <vt:lpstr>Презентация PowerPoint</vt:lpstr>
      <vt:lpstr>Принципы научного познания</vt:lpstr>
      <vt:lpstr>Презентация PowerPoint</vt:lpstr>
      <vt:lpstr>Презентация PowerPoint</vt:lpstr>
      <vt:lpstr>Сравнительная характеристика двух эпох развития науки</vt:lpstr>
      <vt:lpstr>Презентация PowerPoint</vt:lpstr>
      <vt:lpstr>Презентация PowerPoint</vt:lpstr>
      <vt:lpstr>Презентация PowerPoint</vt:lpstr>
      <vt:lpstr>Презентация PowerPoint</vt:lpstr>
      <vt:lpstr>Критическое мышление</vt:lpstr>
      <vt:lpstr>Основные установки критического мышления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Natali Weiss</dc:creator>
  <cp:lastModifiedBy>Тумасян Алла Альбертовна</cp:lastModifiedBy>
  <cp:revision>27</cp:revision>
  <dcterms:created xsi:type="dcterms:W3CDTF">2016-10-10T08:52:57Z</dcterms:created>
  <dcterms:modified xsi:type="dcterms:W3CDTF">2021-11-09T12:17:58Z</dcterms:modified>
</cp:coreProperties>
</file>