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77"/>
  </p:notesMasterIdLst>
  <p:sldIdLst>
    <p:sldId id="513" r:id="rId2"/>
    <p:sldId id="730" r:id="rId3"/>
    <p:sldId id="747" r:id="rId4"/>
    <p:sldId id="763" r:id="rId5"/>
    <p:sldId id="775" r:id="rId6"/>
    <p:sldId id="735" r:id="rId7"/>
    <p:sldId id="736" r:id="rId8"/>
    <p:sldId id="750" r:id="rId9"/>
    <p:sldId id="751" r:id="rId10"/>
    <p:sldId id="752" r:id="rId11"/>
    <p:sldId id="745" r:id="rId12"/>
    <p:sldId id="777" r:id="rId13"/>
    <p:sldId id="758" r:id="rId14"/>
    <p:sldId id="760" r:id="rId15"/>
    <p:sldId id="833" r:id="rId16"/>
    <p:sldId id="759" r:id="rId17"/>
    <p:sldId id="628" r:id="rId18"/>
    <p:sldId id="834" r:id="rId19"/>
    <p:sldId id="835" r:id="rId20"/>
    <p:sldId id="633" r:id="rId21"/>
    <p:sldId id="641" r:id="rId22"/>
    <p:sldId id="865" r:id="rId23"/>
    <p:sldId id="836" r:id="rId24"/>
    <p:sldId id="837" r:id="rId25"/>
    <p:sldId id="866" r:id="rId26"/>
    <p:sldId id="839" r:id="rId27"/>
    <p:sldId id="867" r:id="rId28"/>
    <p:sldId id="868" r:id="rId29"/>
    <p:sldId id="645" r:id="rId30"/>
    <p:sldId id="840" r:id="rId31"/>
    <p:sldId id="838" r:id="rId32"/>
    <p:sldId id="649" r:id="rId33"/>
    <p:sldId id="869" r:id="rId34"/>
    <p:sldId id="841" r:id="rId35"/>
    <p:sldId id="870" r:id="rId36"/>
    <p:sldId id="871" r:id="rId37"/>
    <p:sldId id="842" r:id="rId38"/>
    <p:sldId id="843" r:id="rId39"/>
    <p:sldId id="778" r:id="rId40"/>
    <p:sldId id="844" r:id="rId41"/>
    <p:sldId id="845" r:id="rId42"/>
    <p:sldId id="653" r:id="rId43"/>
    <p:sldId id="846" r:id="rId44"/>
    <p:sldId id="872" r:id="rId45"/>
    <p:sldId id="873" r:id="rId46"/>
    <p:sldId id="847" r:id="rId47"/>
    <p:sldId id="848" r:id="rId48"/>
    <p:sldId id="849" r:id="rId49"/>
    <p:sldId id="875" r:id="rId50"/>
    <p:sldId id="850" r:id="rId51"/>
    <p:sldId id="851" r:id="rId52"/>
    <p:sldId id="852" r:id="rId53"/>
    <p:sldId id="658" r:id="rId54"/>
    <p:sldId id="853" r:id="rId55"/>
    <p:sldId id="854" r:id="rId56"/>
    <p:sldId id="779" r:id="rId57"/>
    <p:sldId id="855" r:id="rId58"/>
    <p:sldId id="857" r:id="rId59"/>
    <p:sldId id="856" r:id="rId60"/>
    <p:sldId id="762" r:id="rId61"/>
    <p:sldId id="780" r:id="rId62"/>
    <p:sldId id="858" r:id="rId63"/>
    <p:sldId id="859" r:id="rId64"/>
    <p:sldId id="784" r:id="rId65"/>
    <p:sldId id="860" r:id="rId66"/>
    <p:sldId id="861" r:id="rId67"/>
    <p:sldId id="655" r:id="rId68"/>
    <p:sldId id="862" r:id="rId69"/>
    <p:sldId id="863" r:id="rId70"/>
    <p:sldId id="864" r:id="rId71"/>
    <p:sldId id="771" r:id="rId72"/>
    <p:sldId id="823" r:id="rId73"/>
    <p:sldId id="765" r:id="rId74"/>
    <p:sldId id="766" r:id="rId75"/>
    <p:sldId id="291" r:id="rId7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4275" autoAdjust="0"/>
    <p:restoredTop sz="97855" autoAdjust="0"/>
  </p:normalViewPr>
  <p:slideViewPr>
    <p:cSldViewPr snapToGrid="0" showGuides="1">
      <p:cViewPr varScale="1">
        <p:scale>
          <a:sx n="93" d="100"/>
          <a:sy n="93" d="100"/>
        </p:scale>
        <p:origin x="-102" y="-954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pPr/>
              <a:t>10/23/2018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8. Разделение сетей IP на подсети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54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10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1705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5F7D0146-1035-4865-8A5B-0B1E8578604B}" type="slidenum">
              <a:rPr lang="en-US" sz="800" b="0">
                <a:ea typeface="ＭＳ Ｐゴシック" pitchFamily="34" charset="-128"/>
              </a:rPr>
              <a:pPr algn="r"/>
              <a:t>11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1573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3090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8. Разделение сетей IP на подсети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680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14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8. Разделение сетей IP на подсети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4752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15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8. Разделение сетей IP на подсети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8644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 Разделение сетей IP на подсети</a:t>
            </a:r>
          </a:p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17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b="0" dirty="0">
                <a:latin typeface="Arial" charset="0"/>
              </a:rPr>
              <a:t>8.1.1. Сегментация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8.1.1.1. Домены широковещательной рассылки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190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18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0" dirty="0"/>
              <a:t>8.1.1. </a:t>
            </a:r>
            <a:r>
              <a:rPr lang="ru-RU" b="0" baseline="0" dirty="0">
                <a:latin typeface="Arial" charset="0"/>
              </a:rPr>
              <a:t>Сегментация сети</a:t>
            </a:r>
            <a:endParaRPr lang="ru-RU" b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8.1.1.2. Проблемы с крупными доменами широковещательной рассылки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3342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19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b="0" dirty="0"/>
              <a:t>8.1.1. </a:t>
            </a:r>
            <a:r>
              <a:rPr lang="ru-RU" b="0" baseline="0" dirty="0">
                <a:latin typeface="Arial" charset="0"/>
              </a:rPr>
              <a:t>Сегментация сети</a:t>
            </a:r>
            <a:endParaRPr lang="ru-RU" b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8.1.1.2. Причины для разделения на подсети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23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771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8.1.2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Организация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подсетей в IPv4-сети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8.1.2.1. Границы октетов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1587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8.1.2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Организация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подсетей в IPv4-сети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8.1.2.2. Разделение на подсети на границе октетов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847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8.1.2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Организация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подсетей в IPv4-сети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8.1.2.2. Разделение на подсети на границе октетов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1388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8.1.2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Организация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подсетей в IPv4-сети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8.1.2.3. Разделение на подсети с бесклассовой адресацией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22546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8.1.2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Организация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подсетей в IPv4-сети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8.1.2.4. Демонстрационный видеоролик. Маска подсети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1478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8.1.2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Организация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подсетей в IPv4-сети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8.1.2.4. Демонстрационный видеоролик. Маска подсети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5436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8.1.2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Организация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подсетей в IPv4-сети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8.1.2.5. Демонстрационный видеоролик. Разделение на подсети </a:t>
            </a:r>
            <a:r>
              <a:rPr lang="ru-RU" dirty="0" smtClean="0">
                <a:latin typeface="Arial" charset="0"/>
              </a:rPr>
              <a:t>с помощью </a:t>
            </a:r>
            <a:r>
              <a:rPr lang="ru-RU" dirty="0">
                <a:latin typeface="Arial" charset="0"/>
              </a:rPr>
              <a:t>магического числа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388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8.1.2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Организация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подсетей в IPv4-сети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8.1.2.5. Демонстрационный видеоролик. Разделение на подсети </a:t>
            </a:r>
            <a:r>
              <a:rPr lang="ru-RU" dirty="0" smtClean="0">
                <a:latin typeface="Arial" charset="0"/>
              </a:rPr>
              <a:t>с помощью </a:t>
            </a:r>
            <a:r>
              <a:rPr lang="ru-RU" dirty="0">
                <a:latin typeface="Arial" charset="0"/>
              </a:rPr>
              <a:t>магического числа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49859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8.1.2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Организация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подсетей в IPv4-сети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8.1.2.5. Демонстрационный видеоролик. Разделение на подсети </a:t>
            </a:r>
            <a:r>
              <a:rPr lang="ru-RU" dirty="0" smtClean="0">
                <a:latin typeface="Arial" charset="0"/>
              </a:rPr>
              <a:t>с помощью </a:t>
            </a:r>
            <a:r>
              <a:rPr lang="ru-RU" dirty="0">
                <a:latin typeface="Arial" charset="0"/>
              </a:rPr>
              <a:t>магического числа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27901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8.1.2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Организация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подсетей в IPv4-сети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8.1.2.6. Пример разделения на подсети с бесклассовой адресацией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4091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8. Разделение сетей IP на подсети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0324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8.1.2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Организация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подсетей в IPv4-сети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8.1.2.7. Создание 2 подсетей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3179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8.1.2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Организация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подсетей в IPv4-сети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8.1.2.8. Демонстрационный видеоролик. Создание двух подсетей одинакового размера (/25)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7486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32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8.1.2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Организация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подсетей в IPv4-сети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8.1.2.9. Формулы разделения на подсети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3892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33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8.1.2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Организация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подсетей в IPv4-сети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8.1.2.9. Формулы разделения на подсети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2462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34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8.1.2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Организация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подсетей в IPv4-сети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8.1.2.10. Создание 4 подсетей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34525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35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8.1.2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Организация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подсетей в IPv4-сети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8.1.2.10. Создание 4 подсетей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69670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36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8.1.2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Организация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подсетей в IPv4-сети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8.1.2.10. Создание 4 подсетей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53869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8.1.2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Организация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подсетей в IPv4-сети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8.1.2.11. Демонстрационный видеоролик. Создание четырех подсетей одинакового размера (/26)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11126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8.1.2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Организация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подсетей в IPv4-сети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8.1.2.12. Демонстрационный видеоролик. Создание восьми подсетей одинакового размера (/27)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7894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39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8.1.3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Разделение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на подсети сети с префиксами /16 и /8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8.1.3.1. Создание подсетей с префиксом /16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752634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4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7453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40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8.1.3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Разделение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на подсети сети с префиксами /16 и /8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8.1.3.2. Создание 100 подсетей с префиксом /16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4488835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41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8.1.3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Разделение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на подсети сети с префиксами /16 и /8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8.1.3.3. Расчет хостов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6165676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8.1.3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Разделение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на подсети сети с префиксами /16 и /8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8.1.3.4. Демонстрационный видеоролик. Создание 100 подсетей одинакового размера</a:t>
            </a:r>
            <a:endParaRPr lang="ru-RU" altLang="en-US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3564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43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8.1.3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Разделение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на подсети сети с префиксами /16 и /8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8.1.3.5. Создание 1000 подсетей из сети с префиксом /8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7336069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44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8.1.3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Разделение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на подсети сети с префиксами /16 и /8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8.1.3.5. Создание 1000 подсетей из сети с префиксом /8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760333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8.1.3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Разделение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на подсети сети с префиксами /16 и /8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8.1.3.6. Демонстрационный видеоролик. Разделение на подсети </a:t>
            </a:r>
            <a:r>
              <a:rPr lang="ru-RU" dirty="0" smtClean="0">
                <a:latin typeface="Arial" charset="0"/>
              </a:rPr>
              <a:t>с помощью </a:t>
            </a:r>
            <a:r>
              <a:rPr lang="ru-RU" dirty="0">
                <a:latin typeface="Arial" charset="0"/>
              </a:rPr>
              <a:t>нескольких октетов</a:t>
            </a:r>
            <a:endParaRPr lang="ru-RU" altLang="en-US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7805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46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8.1.4.</a:t>
            </a:r>
            <a:r>
              <a:rPr lang="ru-RU" smtClean="0"/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Разделение на подсети на основе требований</a:t>
            </a:r>
            <a:endParaRPr lang="ru-R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8.1.4.1. Разделение на подсети на основе требований к хостам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9424358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47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8.1.4.</a:t>
            </a:r>
            <a:r>
              <a:rPr lang="ru-RU" smtClean="0"/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Разделение на подсети на основе требований</a:t>
            </a:r>
            <a:endParaRPr lang="ru-R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8.1.4.2. Разделение на подсети на основе требований к сети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9853380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48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8.1.4.</a:t>
            </a:r>
            <a:r>
              <a:rPr lang="ru-RU" smtClean="0"/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Разделение на подсети на основе требований</a:t>
            </a:r>
            <a:endParaRPr lang="ru-R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8.1.4.3. Пример требований к сети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9921396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49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8.1.4.</a:t>
            </a:r>
            <a:r>
              <a:rPr lang="ru-RU" smtClean="0"/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Разделение на подсети на основе требований</a:t>
            </a:r>
            <a:endParaRPr lang="ru-R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8.1.4.3. Пример требований к сети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108557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5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61434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8.1.4.</a:t>
            </a:r>
            <a:r>
              <a:rPr lang="ru-RU" smtClean="0"/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Разделение на подсети на основе требований</a:t>
            </a:r>
            <a:endParaRPr lang="ru-R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8.1.4.6. Лабораторная работа. Расчет подсетей IPv4</a:t>
            </a:r>
            <a:endParaRPr lang="ru-RU" altLang="en-US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32587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8.1.4.</a:t>
            </a:r>
            <a:r>
              <a:rPr lang="ru-RU" smtClean="0"/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Разделение на подсети на основе требований</a:t>
            </a:r>
            <a:endParaRPr lang="ru-R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8.1.4.7. Packet Tracer. Разделение на подсети. Сценарий</a:t>
            </a:r>
            <a:endParaRPr lang="ru-RU" altLang="en-US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04615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8.1.4.</a:t>
            </a:r>
            <a:r>
              <a:rPr lang="ru-RU" smtClean="0"/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Разделение на подсети на основе требований</a:t>
            </a:r>
            <a:endParaRPr lang="ru-R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8.1.4.8. Лабораторная работа. Разработка и внедрение схемы адресации разделенной на подсети IPv4-сети</a:t>
            </a:r>
            <a:endParaRPr lang="ru-RU" altLang="en-US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1492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8.1.5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Преимущества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использования маски подсети переменной длины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8.1.5.1. При традиционном разделении на подсети адреса растрачиваются впустую</a:t>
            </a: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3002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8.1.5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Преимущества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использования маски подсети переменной длины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8.1.5.2. Маски подсети переменной длины (VLSM)</a:t>
            </a: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87949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8.1.5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Преимущества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использования маски подсети переменной длины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8.1.5.3. Базовая модель VLSM</a:t>
            </a: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14734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8.1.5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Преимущества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использования маски подсети переменной длины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8.1.5.4. Демонстрационный видеоролик. Основные сведения о VLSM</a:t>
            </a: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52907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8.1.5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Преимущества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использования маски подсети переменной длины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8.1.5.5. Практическое использование VLSM</a:t>
            </a: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63574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8.1.5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Преимущества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использования маски подсети переменной длины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8.1.5.6. Схема VLSM</a:t>
            </a: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67329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8.1. Организация подсетей в IPv4-сети</a:t>
            </a:r>
          </a:p>
          <a:p>
            <a:pPr>
              <a:buFontTx/>
              <a:buNone/>
            </a:pPr>
            <a:r>
              <a:rPr lang="ru-RU" sz="1200" b="0" baseline="0" dirty="0"/>
              <a:t>8.1.5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Преимущества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использования маски подсети переменной длины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8.1.5.7. Демонстрационный видеоролик. Пример VLSM</a:t>
            </a: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447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CE20BE7-F2F3-4E26-9454-50B18F790A4E}" type="slidenum">
              <a:rPr lang="en-US" sz="800" b="0">
                <a:ea typeface="ＭＳ Ｐゴシック" pitchFamily="34" charset="-128"/>
              </a:rPr>
              <a:pPr algn="r"/>
              <a:t>6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26138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 Разделение сетей IP на подсети</a:t>
            </a:r>
          </a:p>
          <a:p>
            <a:pPr>
              <a:buFontTx/>
              <a:buNone/>
            </a:pPr>
            <a:r>
              <a:rPr lang="ru-RU" sz="1200" b="0" dirty="0"/>
              <a:t>8.2. Схемы адресации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9326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8.2. Схемы адресации</a:t>
            </a:r>
            <a:endParaRPr lang="ru-RU" sz="1200" b="0" baseline="0" dirty="0"/>
          </a:p>
          <a:p>
            <a:pPr>
              <a:buFontTx/>
              <a:buNone/>
            </a:pPr>
            <a:r>
              <a:rPr lang="ru-RU" sz="1200" b="0" baseline="0" dirty="0"/>
              <a:t>8.2.1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Структурированное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проектирование</a:t>
            </a:r>
            <a:endParaRPr lang="ru-R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8.2.1.1. Планирование сетевых адресов</a:t>
            </a: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0063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8.2. Схемы адресации</a:t>
            </a:r>
            <a:endParaRPr lang="ru-RU" sz="1200" b="0" baseline="0" dirty="0"/>
          </a:p>
          <a:p>
            <a:pPr>
              <a:buFontTx/>
              <a:buNone/>
            </a:pPr>
            <a:r>
              <a:rPr lang="ru-RU" sz="1200" b="0" baseline="0" dirty="0"/>
              <a:t>8.2.1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Структурированное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проектирование</a:t>
            </a:r>
            <a:endParaRPr lang="ru-R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8.2.1.2. Планирование выделения адресов в сети</a:t>
            </a: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415776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8.2. Схемы адресации</a:t>
            </a:r>
            <a:endParaRPr lang="ru-RU" sz="1200" b="0" baseline="0" dirty="0"/>
          </a:p>
          <a:p>
            <a:pPr>
              <a:buFontTx/>
              <a:buNone/>
            </a:pPr>
            <a:r>
              <a:rPr lang="ru-RU" sz="1200" b="0" baseline="0" dirty="0"/>
              <a:t>8.2.1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Структурированное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проектирование</a:t>
            </a:r>
            <a:endParaRPr lang="ru-R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8.2.1.3. Присвоение адресов устройствам</a:t>
            </a: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729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8.2. Схемы адресации</a:t>
            </a:r>
            <a:endParaRPr lang="ru-RU" sz="1200" b="0" baseline="0" dirty="0"/>
          </a:p>
          <a:p>
            <a:pPr>
              <a:buFontTx/>
              <a:buNone/>
            </a:pPr>
            <a:r>
              <a:rPr lang="ru-RU" sz="1200" b="0" baseline="0" dirty="0"/>
              <a:t>8.2.1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Структурированное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проектирование</a:t>
            </a:r>
            <a:endParaRPr lang="ru-R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8.2.1.4. Packet Tracer. Разработка и реализация схемы адресации VLSM</a:t>
            </a: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77606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8.2. Схемы адресации</a:t>
            </a:r>
            <a:endParaRPr lang="ru-RU" sz="1200" b="0" baseline="0" dirty="0"/>
          </a:p>
          <a:p>
            <a:pPr>
              <a:buFontTx/>
              <a:buNone/>
            </a:pPr>
            <a:r>
              <a:rPr lang="ru-RU" sz="1200" b="0" baseline="0" dirty="0"/>
              <a:t>8.2.1</a:t>
            </a:r>
            <a:r>
              <a:rPr lang="ru-RU" sz="1200" b="0" baseline="0" dirty="0" smtClean="0"/>
              <a:t>.</a:t>
            </a:r>
            <a:r>
              <a:rPr lang="ru-RU" sz="1200" b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</a:rPr>
              <a:t>Структурированное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проектирование</a:t>
            </a:r>
            <a:endParaRPr lang="ru-R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8.2.1.5. Лабораторная работа. Разработка и реализация схемы адресации VLSM</a:t>
            </a: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55413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 Разделение сетей IP на подсети</a:t>
            </a:r>
          </a:p>
          <a:p>
            <a:pPr>
              <a:buFontTx/>
              <a:buNone/>
            </a:pPr>
            <a:r>
              <a:rPr lang="ru-RU" sz="1200" b="0" dirty="0"/>
              <a:t>8.3. Рекомендации по проектированию сетей IPv6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9649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8.3. Рекомендации по проектированию сетей IPv6</a:t>
            </a:r>
            <a:endParaRPr lang="ru-RU" sz="1200" b="0" baseline="0" dirty="0"/>
          </a:p>
          <a:p>
            <a:pPr>
              <a:buFontTx/>
              <a:buNone/>
            </a:pPr>
            <a:r>
              <a:rPr lang="ru-RU" sz="1200" b="0" baseline="0" dirty="0"/>
              <a:t>8.3.1.</a:t>
            </a:r>
            <a:r>
              <a:rPr lang="ru-RU" sz="1200" b="0" dirty="0"/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Организация подсетей в IPv6-сети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8.3.1.1. Глобальный индивидуальный адрес IPv6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58281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8.3. Рекомендации по проектированию сетей IPv6</a:t>
            </a:r>
            <a:endParaRPr lang="ru-RU" sz="1200" b="0" baseline="0" dirty="0"/>
          </a:p>
          <a:p>
            <a:pPr>
              <a:buFontTx/>
              <a:buNone/>
            </a:pPr>
            <a:r>
              <a:rPr lang="ru-RU" sz="1200" b="0" baseline="0" dirty="0"/>
              <a:t>8.3.1.</a:t>
            </a:r>
            <a:r>
              <a:rPr lang="ru-RU" sz="1200" b="0" dirty="0"/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Организация подсетей в IPv6-сети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8.3.1.2. Разделение на подсети с использованием идентификатора подсети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036027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8.3. Рекомендации по проектированию сетей IPv6</a:t>
            </a:r>
            <a:endParaRPr lang="ru-RU" sz="1200" b="0" baseline="0" dirty="0"/>
          </a:p>
          <a:p>
            <a:pPr>
              <a:buFontTx/>
              <a:buNone/>
            </a:pPr>
            <a:r>
              <a:rPr lang="ru-RU" sz="1200" b="0" baseline="0" dirty="0"/>
              <a:t>8.3.1.</a:t>
            </a:r>
            <a:r>
              <a:rPr lang="ru-RU" sz="1200" b="0" dirty="0"/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Организация подсетей в IPv6-сети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8.3.1.3. Распределение подсети IPv6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08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7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57978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8.3. Рекомендации по проектированию сетей IPv6</a:t>
            </a:r>
            <a:endParaRPr lang="ru-RU" sz="1200" b="0" baseline="0" dirty="0"/>
          </a:p>
          <a:p>
            <a:pPr>
              <a:buFontTx/>
              <a:buNone/>
            </a:pPr>
            <a:r>
              <a:rPr lang="ru-RU" sz="1200" b="0" baseline="0" dirty="0"/>
              <a:t>8.3.1.</a:t>
            </a:r>
            <a:r>
              <a:rPr lang="ru-RU" sz="1200" b="0" dirty="0"/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Организация подсетей в IPv6-сети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8.3.1.4. Packet Tracer. Реализация схемы адресации разделенной на подсети IPv6-сети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54846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8. Разделение сетей IP на подсети</a:t>
            </a:r>
          </a:p>
          <a:p>
            <a:r>
              <a:rPr lang="ru-RU" smtClean="0"/>
              <a:t>8.4. Выводы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41006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8.4. Выводы</a:t>
            </a:r>
          </a:p>
          <a:p>
            <a:r>
              <a:rPr lang="ru-RU" smtClean="0"/>
              <a:t>8.4.1.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Заключение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8.4.1.2. Packet Tracer. Отработка комплексных практических навыков</a:t>
            </a: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2391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73</a:t>
            </a:fld>
            <a:endParaRPr lang="ru-RU" sz="8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8.4. Выводы</a:t>
            </a:r>
          </a:p>
          <a:p>
            <a:r>
              <a:rPr lang="ru-RU" smtClean="0"/>
              <a:t>8.4.1.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Заключение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8.4.1.3. Разделение сетей IP на подсети</a:t>
            </a:r>
          </a:p>
        </p:txBody>
      </p:sp>
    </p:spTree>
    <p:extLst>
      <p:ext uri="{BB962C8B-B14F-4D97-AF65-F5344CB8AC3E}">
        <p14:creationId xmlns:p14="http://schemas.microsoft.com/office/powerpoint/2010/main" val="242379819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74</a:t>
            </a:fld>
            <a:endParaRPr lang="ru-RU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6476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234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8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4546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9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2033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Rectangle 4"/>
          <p:cNvSpPr>
            <a:spLocks noChangeArrowheads="1"/>
          </p:cNvSpPr>
          <p:nvPr userDrawn="1"/>
        </p:nvSpPr>
        <p:spPr bwMode="ltGray">
          <a:xfrm>
            <a:off x="4378440" y="4741653"/>
            <a:ext cx="414000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© Cisco и/или ее дочерние компании, 2016. Все права защищены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.</a:t>
            </a:r>
            <a:r>
              <a:rPr lang="en-US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Конфиденциальная </a:t>
            </a: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информация Cisco</a:t>
            </a:r>
          </a:p>
        </p:txBody>
      </p: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3" name="Rectangle 4"/>
          <p:cNvSpPr>
            <a:spLocks noChangeArrowheads="1"/>
          </p:cNvSpPr>
          <p:nvPr userDrawn="1"/>
        </p:nvSpPr>
        <p:spPr bwMode="ltGray">
          <a:xfrm>
            <a:off x="4378440" y="4741653"/>
            <a:ext cx="414000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© Cisco и/или ее дочерние компании, 2016. Все права защищены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.</a:t>
            </a:r>
            <a:r>
              <a:rPr lang="en-US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 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Конфиденциальная </a:t>
            </a: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информация Cisco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cad.com/group/communities/community-hom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etacad.com/group/communities/ccna-blo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network.cisco.com/docs/DOC-180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mtClean="0"/>
              <a:t>Материалы для инструктора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4420555" cy="644730"/>
          </a:xfrm>
        </p:spPr>
        <p:txBody>
          <a:bodyPr/>
          <a:lstStyle/>
          <a:p>
            <a:r>
              <a:rPr lang="ru-RU" dirty="0" smtClean="0"/>
              <a:t>Глава 8.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Разделение сетей IP на подсети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3565293" cy="902174"/>
          </a:xfrm>
        </p:spPr>
        <p:txBody>
          <a:bodyPr/>
          <a:lstStyle/>
          <a:p>
            <a:r>
              <a:rPr lang="ru-RU" dirty="0" smtClean="0"/>
              <a:t>CCNA Routing and Switching</a:t>
            </a:r>
          </a:p>
          <a:p>
            <a:r>
              <a:rPr lang="ru-RU" dirty="0" smtClean="0"/>
              <a:t>Введение в сетевые технологии (v6.0)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65047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69863" lvl="1" indent="-169863">
              <a:lnSpc>
                <a:spcPct val="98000"/>
              </a:lnSpc>
              <a:spcBef>
                <a:spcPts val="600"/>
              </a:spcBef>
              <a:spcAft>
                <a:spcPts val="500"/>
              </a:spcAft>
              <a:buSzPct val="90000"/>
              <a:buFont typeface="Wingdings" panose="05000000000000000000" pitchFamily="2" charset="2"/>
              <a:buChar char="§"/>
            </a:pPr>
            <a:r>
              <a:rPr lang="ru-RU" sz="1500" dirty="0"/>
              <a:t>Продемонстрируйте, как необоснованно расходуются адреса при организации подсетей традиционным способом с использованием одной маски подсети на всю сеть. </a:t>
            </a:r>
          </a:p>
          <a:p>
            <a:pPr>
              <a:lnSpc>
                <a:spcPct val="98000"/>
              </a:lnSpc>
              <a:spcAft>
                <a:spcPts val="500"/>
              </a:spcAft>
            </a:pPr>
            <a:r>
              <a:rPr lang="ru-RU" dirty="0" smtClean="0"/>
              <a:t>Объясните, как можно экономить адреса с помощью маски подсети переменной длины (VLSM). Используйте VLSM для решения проблемы необоснованного расходования адресов в соединениях глобальной сети. VLSM — это разделение подсети для создания подсетей с разным количеством хостов.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8.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165845824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8000"/>
              </a:lnSpc>
              <a:spcAft>
                <a:spcPts val="500"/>
              </a:spcAft>
              <a:defRPr/>
            </a:pPr>
            <a:r>
              <a:rPr lang="ru-RU" dirty="0" smtClean="0"/>
              <a:t>Дополнительные справочные материалы, содержащие различные стратегии обучения, в том числе планы занятий, описание аналогий для сложных понятий и темы обсуждений, доступны на веб-сайте сообщества сертифицированных сетевых специалистов (CCNA) по адресу </a:t>
            </a:r>
            <a:r>
              <a:rPr lang="ru-RU" dirty="0">
                <a:hlinkClick r:id="rId3"/>
              </a:rPr>
              <a:t>https://www.netacad.com/group/communities/community-home</a:t>
            </a:r>
            <a:r>
              <a:rPr lang="ru-RU" dirty="0" smtClean="0"/>
              <a:t>.</a:t>
            </a:r>
            <a:endParaRPr lang="ru-RU" dirty="0"/>
          </a:p>
          <a:p>
            <a:pPr>
              <a:lnSpc>
                <a:spcPct val="98000"/>
              </a:lnSpc>
              <a:spcAft>
                <a:spcPts val="500"/>
              </a:spcAft>
              <a:defRPr/>
            </a:pPr>
            <a:r>
              <a:rPr lang="ru-RU" dirty="0" smtClean="0"/>
              <a:t>Практические рекомендации специалистов со всего мира для обучения по программе CCNA Routing and Switching. </a:t>
            </a:r>
            <a:r>
              <a:rPr lang="ru-RU" dirty="0">
                <a:hlinkClick r:id="rId4"/>
              </a:rPr>
              <a:t>https://www.netacad.com/group/communities/ccna</a:t>
            </a:r>
            <a:endParaRPr lang="ru-RU" dirty="0"/>
          </a:p>
          <a:p>
            <a:pPr>
              <a:lnSpc>
                <a:spcPct val="98000"/>
              </a:lnSpc>
              <a:spcAft>
                <a:spcPts val="500"/>
              </a:spcAft>
              <a:defRPr/>
            </a:pPr>
            <a:r>
              <a:rPr lang="ru-RU" dirty="0" smtClean="0"/>
              <a:t>Если вы хотите поделиться с другими преподавателями планами занятий и другой полезной информацией, вы можете разместить ее на сайте сообщества сертифицированных компанией Cisco сетевых специалистов (CCNA).</a:t>
            </a:r>
          </a:p>
          <a:p>
            <a:pPr>
              <a:lnSpc>
                <a:spcPct val="98000"/>
              </a:lnSpc>
              <a:spcAft>
                <a:spcPts val="500"/>
              </a:spcAft>
            </a:pPr>
            <a:r>
              <a:rPr lang="ru-RU" dirty="0" smtClean="0"/>
              <a:t>Студенты могут записаться на курс </a:t>
            </a:r>
            <a:r>
              <a:rPr lang="ru-RU" b="1" dirty="0"/>
              <a:t>Introduction to Packet Tracer</a:t>
            </a:r>
            <a:r>
              <a:rPr lang="ru-RU" dirty="0" smtClean="0"/>
              <a:t> (Введение в Packet Tracer) (для самостоятельного изучения)</a:t>
            </a:r>
          </a:p>
        </p:txBody>
      </p:sp>
      <p:sp>
        <p:nvSpPr>
          <p:cNvPr id="13314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8. Дополнительная помощь</a:t>
            </a:r>
          </a:p>
        </p:txBody>
      </p:sp>
    </p:spTree>
    <p:extLst>
      <p:ext uri="{BB962C8B-B14F-4D97-AF65-F5344CB8AC3E}">
        <p14:creationId xmlns:p14="http://schemas.microsoft.com/office/powerpoint/2010/main" val="184930198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16802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4359992" cy="644730"/>
          </a:xfrm>
        </p:spPr>
        <p:txBody>
          <a:bodyPr/>
          <a:lstStyle/>
          <a:p>
            <a:r>
              <a:rPr lang="ru-RU" dirty="0" smtClean="0"/>
              <a:t>Глава 8.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Разделение сетей IP на подсети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3793745" cy="902174"/>
          </a:xfrm>
        </p:spPr>
        <p:txBody>
          <a:bodyPr/>
          <a:lstStyle/>
          <a:p>
            <a:r>
              <a:rPr lang="ru-RU" dirty="0" smtClean="0"/>
              <a:t>CCNA Routing and Switching</a:t>
            </a:r>
          </a:p>
          <a:p>
            <a:r>
              <a:rPr lang="ru-RU" dirty="0" smtClean="0"/>
              <a:t>Введение в сетевые технологии (v6.0)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93801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9000000" cy="4155319"/>
          </a:xfrm>
        </p:spPr>
        <p:txBody>
          <a:bodyPr/>
          <a:lstStyle/>
          <a:p>
            <a:r>
              <a:rPr lang="ru-RU" sz="1600" dirty="0" smtClean="0"/>
              <a:t>8.1</a:t>
            </a:r>
            <a:r>
              <a:rPr lang="en-US" sz="1600" dirty="0" smtClean="0"/>
              <a:t>. </a:t>
            </a:r>
            <a:r>
              <a:rPr lang="ru-RU" sz="1600" dirty="0" smtClean="0"/>
              <a:t>Разделение </a:t>
            </a:r>
            <a:r>
              <a:rPr lang="ru-RU" sz="1600" dirty="0"/>
              <a:t>IPv4-сети на подсети</a:t>
            </a:r>
          </a:p>
          <a:p>
            <a:pPr marL="470297" lvl="1" indent="-214313">
              <a:buFont typeface="Arial" panose="020B0604020202020204" pitchFamily="34" charset="0"/>
              <a:buChar char="•"/>
            </a:pPr>
            <a:r>
              <a:rPr lang="ru-RU" sz="1600" dirty="0"/>
              <a:t>Реализация схемы адресации IPv4-сети для активации сквозного подключения в сети малого и среднего предприятия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dirty="0" smtClean="0"/>
              <a:t>Объяснить, разделение сети на подсети позволяет более эффективно передавать данные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dirty="0" smtClean="0"/>
              <a:t>Объяснять, как рассчитать подсети IPv4 для префикса /24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dirty="0" smtClean="0"/>
              <a:t>Объяснять, как рассчитать подсети IPv4 для префиксов /16 и /8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pc="-30" dirty="0" smtClean="0"/>
              <a:t>Исходя из набора имеющихся требований к разделению на подсети, внедрить схему адресации IPv4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pc="-30" dirty="0" smtClean="0"/>
              <a:t>Объяснить, как создать гибкую схему адресации с помощью маски подсети произвольной длины (VLSM)</a:t>
            </a:r>
          </a:p>
          <a:p>
            <a:r>
              <a:rPr lang="ru-RU" sz="1600" dirty="0"/>
              <a:t>8.2. Схемы адресации</a:t>
            </a:r>
          </a:p>
          <a:p>
            <a:pPr marL="470297" lvl="1" indent="-214313">
              <a:buFont typeface="Arial" panose="020B0604020202020204" pitchFamily="34" charset="0"/>
              <a:buChar char="•"/>
            </a:pPr>
            <a:r>
              <a:rPr lang="ru-RU" sz="1600" dirty="0"/>
              <a:t>Реализация схемы адресации VLSM в соответствии с заданными требованиями для обеспечения подключения конечных пользователей малой или средней сети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dirty="0" smtClean="0"/>
              <a:t>Внедрять схемы адресации VLSM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8. Разделы и цели</a:t>
            </a:r>
          </a:p>
        </p:txBody>
      </p:sp>
    </p:spTree>
    <p:extLst>
      <p:ext uri="{BB962C8B-B14F-4D97-AF65-F5344CB8AC3E}">
        <p14:creationId xmlns:p14="http://schemas.microsoft.com/office/powerpoint/2010/main" val="175886867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/>
              <a:t>8.3. Схемы адресации</a:t>
            </a:r>
          </a:p>
          <a:p>
            <a:pPr marL="470297" lvl="1" indent="-214313">
              <a:buFont typeface="Arial" panose="020B0604020202020204" pitchFamily="34" charset="0"/>
              <a:buChar char="•"/>
            </a:pPr>
            <a:r>
              <a:rPr lang="ru-RU" sz="1600" dirty="0"/>
              <a:t>Объяснить особенности проектирования для внедрения протокола IPv6 в сети предприятия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dirty="0" smtClean="0"/>
              <a:t>Объяснить, как осуществляется назначение IPv6-адресов в сети предприятия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8. Разделы и цели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260721613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dirty="0" smtClean="0"/>
              <a:t>8.1</a:t>
            </a:r>
            <a:r>
              <a:rPr lang="en-US" dirty="0" smtClean="0"/>
              <a:t>. </a:t>
            </a:r>
            <a:r>
              <a:rPr lang="ru-RU" dirty="0" smtClean="0"/>
              <a:t>Разделение IPv4-сети на подсети</a:t>
            </a:r>
          </a:p>
        </p:txBody>
      </p:sp>
    </p:spTree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5"/>
            <a:ext cx="8999935" cy="1782210"/>
          </a:xfrm>
        </p:spPr>
        <p:txBody>
          <a:bodyPr/>
          <a:lstStyle/>
          <a:p>
            <a:r>
              <a:rPr lang="ru-RU" sz="1400" dirty="0" smtClean="0"/>
              <a:t>Устройства используют широковещательную рассылку в локальной сети Ethernet, чтобы найти:</a:t>
            </a:r>
          </a:p>
          <a:p>
            <a:pPr lvl="1"/>
            <a:r>
              <a:rPr lang="ru-RU" sz="1200" b="1" dirty="0"/>
              <a:t>Другие устройства.</a:t>
            </a:r>
            <a:r>
              <a:rPr lang="ru-RU" sz="1200" dirty="0" smtClean="0"/>
              <a:t> Устройство использует протокол разрешения адресов (ARP) для отправки широковещательной рассылки на уровне 2 по известному IPv4-адресу в локальной сети, чтобы обнаружить назначенный MAC-адрес.</a:t>
            </a:r>
          </a:p>
          <a:p>
            <a:pPr lvl="1"/>
            <a:r>
              <a:rPr lang="ru-RU" sz="1200" b="1" dirty="0"/>
              <a:t>Службы</a:t>
            </a:r>
            <a:r>
              <a:rPr lang="ru-RU" sz="1200" dirty="0" smtClean="0"/>
              <a:t>. С помощью протокола динамической настройки хоста (DHCP), который осуществляет широковещательную рассылку в локальной сети, чтобы найти DHCP-сервер.</a:t>
            </a:r>
          </a:p>
          <a:p>
            <a:r>
              <a:rPr lang="ru-RU" sz="1400" dirty="0" smtClean="0"/>
              <a:t>Коммутаторы выполняют широковещательную рассылку на все интерфейсы, за исключением того интерфейса, через который была получена рассылка. </a:t>
            </a:r>
            <a:endParaRPr lang="ru-RU" altLang="ja-JP" sz="14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>
                <a:latin typeface="Arial" charset="0"/>
              </a:rPr>
              <a:t>Сегментация сети</a:t>
            </a:r>
            <a:r>
              <a:rPr dirty="0"/>
              <a:t/>
            </a:r>
            <a:br>
              <a:rPr dirty="0"/>
            </a:br>
            <a:r>
              <a:rPr lang="ru-RU" dirty="0">
                <a:latin typeface="Arial" charset="0"/>
              </a:rPr>
              <a:t>Домены широковещательной рассылки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869" y="2569581"/>
            <a:ext cx="4039662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7823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z="1400" dirty="0" smtClean="0"/>
              <a:t>Хосты могут создавать избыточную широковещательную рассылку и отрицательно влиять на работу сети.</a:t>
            </a:r>
          </a:p>
          <a:p>
            <a:pPr lvl="1"/>
            <a:r>
              <a:rPr lang="ru-RU" sz="1200" dirty="0" smtClean="0"/>
              <a:t>Работа сети замедляется из-за значительного объема трафика.</a:t>
            </a:r>
          </a:p>
          <a:p>
            <a:pPr lvl="1"/>
            <a:r>
              <a:rPr lang="ru-RU" sz="1200" dirty="0" smtClean="0"/>
              <a:t>Устройства также работают медленнее, поскольку им нужно подтвердить и обработать каждый пакет широковещательной рассылки</a:t>
            </a:r>
          </a:p>
          <a:p>
            <a:r>
              <a:rPr lang="ru-RU" sz="1400" dirty="0" smtClean="0"/>
              <a:t>Решение: сократить размер сети для создания доменов широковещательной рассылки меньшего размера. Такие более мелкие сети называются </a:t>
            </a:r>
            <a:r>
              <a:rPr lang="ru-RU" sz="1400" i="1" dirty="0"/>
              <a:t>подсетями</a:t>
            </a:r>
            <a:r>
              <a:rPr lang="ru-RU" sz="1400" dirty="0" smtClean="0"/>
              <a:t>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Сегментация сети</a:t>
            </a:r>
            <a:r>
              <a:rPr sz="1600" dirty="0"/>
              <a:t/>
            </a:r>
            <a:br>
              <a:rPr sz="1600" dirty="0"/>
            </a:br>
            <a:r>
              <a:rPr lang="ru-RU" sz="2300" dirty="0">
                <a:latin typeface="Arial" charset="0"/>
              </a:rPr>
              <a:t>Проблемы с крупными доменами широковещательной рассылки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86" y="2605017"/>
            <a:ext cx="3251945" cy="2046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032" y="2644878"/>
            <a:ext cx="3863577" cy="2046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92848" y="2711575"/>
            <a:ext cx="16920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/>
              <a:t>Широковещательная рассылка </a:t>
            </a:r>
            <a:r>
              <a:rPr lang="ru-RU" sz="1050" b="1" dirty="0" smtClean="0"/>
              <a:t>в локальной </a:t>
            </a:r>
            <a:r>
              <a:rPr lang="ru-RU" sz="1050" b="1" dirty="0"/>
              <a:t>сети 1, содержащейся </a:t>
            </a:r>
            <a:r>
              <a:rPr lang="en-US" sz="1050" b="1" dirty="0" smtClean="0"/>
              <a:t/>
            </a:r>
            <a:br>
              <a:rPr lang="en-US" sz="1050" b="1" dirty="0" smtClean="0"/>
            </a:br>
            <a:r>
              <a:rPr lang="ru-RU" sz="1050" b="1" dirty="0" smtClean="0"/>
              <a:t>в </a:t>
            </a:r>
            <a:r>
              <a:rPr lang="ru-RU" sz="1050" b="1" dirty="0"/>
              <a:t>подсети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4200" y="2721336"/>
            <a:ext cx="160401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/>
              <a:t>Широковещательная рассылка </a:t>
            </a:r>
            <a:r>
              <a:rPr lang="ru-RU" sz="1050" b="1" dirty="0" smtClean="0"/>
              <a:t>в локальной </a:t>
            </a:r>
            <a:r>
              <a:rPr lang="ru-RU" sz="1050" b="1" dirty="0"/>
              <a:t>сети 2, содержащейся </a:t>
            </a:r>
            <a:r>
              <a:rPr lang="en-US" sz="1050" b="1" dirty="0" smtClean="0"/>
              <a:t/>
            </a:r>
            <a:br>
              <a:rPr lang="en-US" sz="1050" b="1" dirty="0" smtClean="0"/>
            </a:br>
            <a:r>
              <a:rPr lang="ru-RU" sz="1050" b="1" dirty="0" smtClean="0"/>
              <a:t>в </a:t>
            </a:r>
            <a:r>
              <a:rPr lang="ru-RU" sz="1050" b="1" dirty="0"/>
              <a:t>подсети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1570" y="2679168"/>
            <a:ext cx="154497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/>
              <a:t>Один домен широковещательной рассылки</a:t>
            </a:r>
          </a:p>
        </p:txBody>
      </p:sp>
    </p:spTree>
    <p:extLst>
      <p:ext uri="{BB962C8B-B14F-4D97-AF65-F5344CB8AC3E}">
        <p14:creationId xmlns:p14="http://schemas.microsoft.com/office/powerpoint/2010/main" val="185217759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76084"/>
            <a:ext cx="8853286" cy="415531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1100" dirty="0" smtClean="0"/>
              <a:t>Снижает общий объем сетевого трафика и повышает производительность сети. </a:t>
            </a:r>
          </a:p>
          <a:p>
            <a:pPr>
              <a:spcBef>
                <a:spcPts val="0"/>
              </a:spcBef>
            </a:pPr>
            <a:r>
              <a:rPr lang="ru-RU" sz="1100" dirty="0" smtClean="0"/>
              <a:t>Дает возможность администраторам применять политики безопасности. Например, определить подсети, которым </a:t>
            </a:r>
            <a:r>
              <a:rPr lang="ru-RU" sz="1100" smtClean="0"/>
              <a:t>разрешено </a:t>
            </a:r>
            <a:r>
              <a:rPr lang="ru-RU" sz="1100" smtClean="0"/>
              <a:t>и которым </a:t>
            </a:r>
            <a:r>
              <a:rPr lang="ru-RU" sz="1100" dirty="0" smtClean="0"/>
              <a:t>не разрешено взаимодействовать друг с другом.</a:t>
            </a:r>
            <a:endParaRPr lang="ru-RU" altLang="ja-JP" sz="11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Сегментация </a:t>
            </a:r>
            <a:r>
              <a:rPr lang="ru-RU" sz="1600" dirty="0" smtClean="0"/>
              <a:t>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Причины для разделения на подсети</a:t>
            </a:r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" y="2546430"/>
            <a:ext cx="4613292" cy="2500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440" y="2913238"/>
            <a:ext cx="3091994" cy="2134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986" y="2063691"/>
            <a:ext cx="1920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/>
              <a:t>Разделение на подсети по местоположению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0789" y="1529988"/>
            <a:ext cx="2200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/>
              <a:t>Обмен данными </a:t>
            </a:r>
            <a:r>
              <a:rPr lang="en-US" sz="1100" b="1" dirty="0" smtClean="0"/>
              <a:t/>
            </a:r>
            <a:br>
              <a:rPr lang="en-US" sz="1100" b="1" dirty="0" smtClean="0"/>
            </a:br>
            <a:r>
              <a:rPr lang="ru-RU" sz="1100" b="1" dirty="0" smtClean="0"/>
              <a:t>между</a:t>
            </a:r>
            <a:r>
              <a:rPr lang="en-US" sz="1100" b="1" dirty="0" smtClean="0"/>
              <a:t> </a:t>
            </a:r>
            <a:r>
              <a:rPr lang="ru-RU" sz="1100" b="1" dirty="0" smtClean="0"/>
              <a:t>сетями</a:t>
            </a:r>
            <a:endParaRPr lang="ru-RU" sz="11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80860" y="2419069"/>
            <a:ext cx="19431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/>
              <a:t>Разделение на подсети по типу устройства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762" y="1444496"/>
            <a:ext cx="2998934" cy="212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4773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Эта презентация PowerPoint состоит из двух частей:</a:t>
            </a:r>
          </a:p>
          <a:p>
            <a:r>
              <a:rPr lang="ru-RU" smtClean="0"/>
              <a:t>Руководство по планированию для инструкторов</a:t>
            </a:r>
            <a:endParaRPr lang="ru-RU" dirty="0"/>
          </a:p>
          <a:p>
            <a:pPr lvl="1"/>
            <a:r>
              <a:rPr lang="ru-RU" smtClean="0"/>
              <a:t>Ознакомительная информация по главе</a:t>
            </a:r>
          </a:p>
          <a:p>
            <a:pPr lvl="1"/>
            <a:r>
              <a:rPr lang="ru-RU" smtClean="0"/>
              <a:t>Методические пособия</a:t>
            </a:r>
          </a:p>
          <a:p>
            <a:r>
              <a:rPr lang="ru-RU" smtClean="0"/>
              <a:t>Презентация перед классом для инструктора</a:t>
            </a:r>
          </a:p>
          <a:p>
            <a:pPr lvl="1"/>
            <a:r>
              <a:rPr lang="ru-RU" smtClean="0"/>
              <a:t>Дополнительные слайды, которые можно использовать в классе</a:t>
            </a:r>
          </a:p>
          <a:p>
            <a:pPr lvl="1"/>
            <a:r>
              <a:rPr lang="ru-RU" smtClean="0"/>
              <a:t>Начало на слайде № 13</a:t>
            </a:r>
          </a:p>
          <a:p>
            <a:endParaRPr lang="ru-RU" dirty="0"/>
          </a:p>
          <a:p>
            <a:r>
              <a:rPr lang="ru-RU" b="1" dirty="0"/>
              <a:t>Примечание.</a:t>
            </a:r>
            <a:r>
              <a:rPr lang="ru-RU" smtClean="0"/>
              <a:t> Перед предоставлением общего доступа удалите руководство по планированию из данной презентации.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Материалы для инструкторов. Глава 8. Руководство по планированию</a:t>
            </a:r>
          </a:p>
        </p:txBody>
      </p:sp>
    </p:spTree>
    <p:extLst>
      <p:ext uri="{BB962C8B-B14F-4D97-AF65-F5344CB8AC3E}">
        <p14:creationId xmlns:p14="http://schemas.microsoft.com/office/powerpoint/2010/main" val="359958195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>
                <a:latin typeface="Arial" charset="0"/>
              </a:rPr>
              <a:t>Разделение IPv4-сети на подсети</a:t>
            </a:r>
            <a:r>
              <a:t/>
            </a:r>
            <a:br/>
            <a:r>
              <a:rPr lang="ru-RU" smtClean="0"/>
              <a:t>Границы октетов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532585" y="3636610"/>
            <a:ext cx="7222795" cy="90152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200" dirty="0"/>
              <a:t>Длина префикса и маска подсети — это разные способы представления одного и того же — раздела сети адреса.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200" dirty="0"/>
              <a:t>Подсети создаются путем заимствования битов из хостовой части для битов </a:t>
            </a:r>
            <a:r>
              <a:rPr lang="ru-RU" sz="1200" dirty="0" smtClean="0"/>
              <a:t>в сетевой </a:t>
            </a:r>
            <a:r>
              <a:rPr lang="ru-RU" sz="1200" dirty="0"/>
              <a:t>части.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200" dirty="0"/>
              <a:t>Чем больше заимствовано битов из хостовой части, тем больше подсетей можно создать</a:t>
            </a:r>
            <a:r>
              <a:rPr lang="ru-RU" sz="1200" dirty="0" smtClean="0"/>
              <a:t>.</a:t>
            </a:r>
            <a:endParaRPr lang="ru-RU" alt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369" y="799398"/>
            <a:ext cx="6819178" cy="2837212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36710" y="1204223"/>
            <a:ext cx="1214899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/>
              <a:t>Разделение сетей на подсети </a:t>
            </a:r>
            <a:r>
              <a:rPr lang="en-US" sz="1050" b="1" dirty="0" smtClean="0"/>
              <a:t/>
            </a:r>
            <a:br>
              <a:rPr lang="en-US" sz="1050" b="1" dirty="0" smtClean="0"/>
            </a:br>
            <a:r>
              <a:rPr lang="ru-RU" sz="1050" b="1" dirty="0" smtClean="0"/>
              <a:t>проще </a:t>
            </a:r>
            <a:r>
              <a:rPr lang="ru-RU" sz="1050" b="1" dirty="0"/>
              <a:t>всего выполнять </a:t>
            </a:r>
            <a:r>
              <a:rPr lang="en-US" sz="1050" b="1" dirty="0" smtClean="0"/>
              <a:t/>
            </a:r>
            <a:br>
              <a:rPr lang="en-US" sz="1050" b="1" dirty="0" smtClean="0"/>
            </a:br>
            <a:r>
              <a:rPr lang="ru-RU" sz="1050" b="1" dirty="0" smtClean="0"/>
              <a:t>на границе </a:t>
            </a:r>
            <a:r>
              <a:rPr lang="ru-RU" sz="1050" b="1" dirty="0"/>
              <a:t>октетов </a:t>
            </a:r>
            <a:r>
              <a:rPr lang="en-US" sz="1050" b="1" dirty="0" smtClean="0"/>
              <a:t/>
            </a:r>
            <a:br>
              <a:rPr lang="en-US" sz="1050" b="1" dirty="0" smtClean="0"/>
            </a:br>
            <a:r>
              <a:rPr lang="ru-RU" sz="1050" b="1" dirty="0" smtClean="0"/>
              <a:t>/</a:t>
            </a:r>
            <a:r>
              <a:rPr lang="ru-RU" sz="1050" b="1" dirty="0"/>
              <a:t>8, /16 и /24</a:t>
            </a:r>
          </a:p>
        </p:txBody>
      </p:sp>
    </p:spTree>
    <p:extLst>
      <p:ext uri="{BB962C8B-B14F-4D97-AF65-F5344CB8AC3E}">
        <p14:creationId xmlns:p14="http://schemas.microsoft.com/office/powerpoint/2010/main" val="40083748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Разделение на подсети IPv4-сети</a:t>
            </a:r>
            <a:r>
              <a:rPr sz="1600" dirty="0"/>
              <a:t/>
            </a:r>
            <a:br>
              <a:rPr sz="1600" dirty="0"/>
            </a:br>
            <a:r>
              <a:rPr lang="ru-RU" dirty="0">
                <a:latin typeface="Arial" charset="0"/>
              </a:rPr>
              <a:t>Разделение на подсети на границе октетов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477" y="3869929"/>
            <a:ext cx="8542116" cy="61570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200" dirty="0"/>
              <a:t>Разделение на подсети сети 10.x.0.0/16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200" dirty="0"/>
              <a:t>Определите до 256 подсетей, каждая из которых поддерживает подключение 65 534 хостов.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200" dirty="0"/>
              <a:t>Первые два октета идентифицируют раздел сети адреса, тогда как последние два октета определяют IP-адреса хостов.</a:t>
            </a:r>
            <a:endParaRPr lang="ru-RU" alt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10" y="798944"/>
            <a:ext cx="8341850" cy="30807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94688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Разделение на подсети IPv4-сети</a:t>
            </a:r>
            <a:r>
              <a:rPr sz="1600" dirty="0"/>
              <a:t/>
            </a:r>
            <a:br>
              <a:rPr sz="1600" dirty="0"/>
            </a:br>
            <a:r>
              <a:rPr lang="ru-RU" dirty="0">
                <a:latin typeface="Arial" charset="0"/>
              </a:rPr>
              <a:t>Разделение на подсети на границе октетов (продолжение)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8181" y="3906369"/>
            <a:ext cx="8109411" cy="65253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Разделение на подсети сети 10.x.x.0/24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Определите 65 536 подсетей, каждая из которых поддерживает подключение 254 хостов.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Граница /24 часто используется при разделении сети на подсети из-за количества хостов.</a:t>
            </a:r>
            <a:endParaRPr lang="ru-RU" alt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72" y="751080"/>
            <a:ext cx="7418562" cy="31410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584332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Разделение на подсети IPv4-сети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Разделение на подсети с бесклассовой адресацией</a:t>
            </a:r>
            <a:endParaRPr lang="ru-RU" altLang="en-US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18" y="4308387"/>
            <a:ext cx="9000000" cy="265927"/>
          </a:xfrm>
        </p:spPr>
        <p:txBody>
          <a:bodyPr/>
          <a:lstStyle/>
          <a:p>
            <a:pPr marL="0" indent="0" algn="ctr">
              <a:buNone/>
            </a:pPr>
            <a:r>
              <a:rPr lang="ru-RU" sz="1400" dirty="0"/>
              <a:t>Подсеть может заимствовать биты из </a:t>
            </a:r>
            <a:r>
              <a:rPr lang="ru-RU" sz="1400" i="1" dirty="0"/>
              <a:t>любой</a:t>
            </a:r>
            <a:r>
              <a:rPr lang="ru-RU" sz="1400" dirty="0"/>
              <a:t> позиции битов в хостовой части для создания других масок. </a:t>
            </a:r>
            <a:endParaRPr lang="ru-RU" alt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68" y="1168276"/>
            <a:ext cx="7457965" cy="3138773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17320" y="834572"/>
            <a:ext cx="594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Разделение сети на подсети с префиксом /24 </a:t>
            </a:r>
          </a:p>
        </p:txBody>
      </p:sp>
    </p:spTree>
    <p:extLst>
      <p:ext uri="{BB962C8B-B14F-4D97-AF65-F5344CB8AC3E}">
        <p14:creationId xmlns:p14="http://schemas.microsoft.com/office/powerpoint/2010/main" val="449553146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Разделение на подсети </a:t>
            </a:r>
            <a:r>
              <a:rPr lang="ru-RU" sz="1600" dirty="0" smtClean="0"/>
              <a:t>IPv4-сети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Демонстрационный видеоролик. Маска подсети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16252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Разделение на подсети в двоичном формате</a:t>
            </a:r>
          </a:p>
          <a:p>
            <a:r>
              <a:rPr lang="ru-RU" altLang="en-US" sz="1400" dirty="0"/>
              <a:t>Операция И</a:t>
            </a:r>
          </a:p>
          <a:p>
            <a:pPr lvl="1"/>
            <a:r>
              <a:rPr lang="ru-RU" altLang="en-US" sz="1300" dirty="0"/>
              <a:t>Преобразуйте IP-адрес и маску подсети в двоичный формат (выстраивайте параллельно по вертикали, как в задаче сложения)</a:t>
            </a:r>
          </a:p>
          <a:p>
            <a:pPr lvl="1"/>
            <a:r>
              <a:rPr lang="ru-RU" altLang="en-US" sz="1300" dirty="0"/>
              <a:t>Логическая операция И (1 и 1 = 1, все прочие варианты = 0)</a:t>
            </a:r>
            <a:endParaRPr lang="ru-RU" sz="1300" dirty="0"/>
          </a:p>
          <a:p>
            <a:pPr lvl="1"/>
            <a:r>
              <a:rPr lang="ru-RU" altLang="en-US" sz="1300" dirty="0"/>
              <a:t>Результатом является сетевой адрес для исходного IP-адреса </a:t>
            </a:r>
            <a:endParaRPr lang="ru-RU" sz="1400" dirty="0"/>
          </a:p>
          <a:p>
            <a:r>
              <a:rPr lang="ru-RU" sz="1400" dirty="0"/>
              <a:t>Классовые подсети</a:t>
            </a:r>
            <a:r>
              <a:rPr lang="ru-RU" dirty="0" smtClean="0"/>
              <a:t> </a:t>
            </a:r>
          </a:p>
          <a:p>
            <a:pPr lvl="1"/>
            <a:r>
              <a:rPr lang="ru-RU" sz="1300" dirty="0"/>
              <a:t>Класс </a:t>
            </a:r>
            <a:r>
              <a:rPr lang="ru-RU" sz="1300" dirty="0" smtClean="0"/>
              <a:t>A /8 255.0.0.0</a:t>
            </a:r>
            <a:endParaRPr lang="ru-RU" sz="1300" dirty="0"/>
          </a:p>
          <a:p>
            <a:pPr lvl="1"/>
            <a:r>
              <a:rPr lang="ru-RU" sz="1300" dirty="0"/>
              <a:t>Класс </a:t>
            </a:r>
            <a:r>
              <a:rPr lang="ru-RU" sz="1300" dirty="0" smtClean="0"/>
              <a:t>B /16 255.255.0.0</a:t>
            </a:r>
            <a:endParaRPr lang="ru-RU" sz="1300" dirty="0"/>
          </a:p>
          <a:p>
            <a:pPr lvl="1"/>
            <a:r>
              <a:rPr lang="ru-RU" sz="1300" dirty="0"/>
              <a:t>Класс </a:t>
            </a:r>
            <a:r>
              <a:rPr lang="ru-RU" sz="1300" dirty="0" smtClean="0"/>
              <a:t>C /24 255.255.255.0</a:t>
            </a:r>
            <a:endParaRPr lang="ru-RU" altLang="en-US" dirty="0"/>
          </a:p>
          <a:p>
            <a:endParaRPr lang="ru-RU" altLang="en-US" dirty="0"/>
          </a:p>
          <a:p>
            <a:endParaRPr lang="ru-RU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253" y="2562413"/>
            <a:ext cx="4163098" cy="21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24171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Разделение на подсети </a:t>
            </a:r>
            <a:r>
              <a:rPr lang="ru-RU" sz="1600" dirty="0" smtClean="0"/>
              <a:t>IPv4-сети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300" dirty="0" smtClean="0"/>
              <a:t>Демонстрационный видеоролик. Маска подсети (продолжение)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162523"/>
          </a:xfrm>
        </p:spPr>
        <p:txBody>
          <a:bodyPr/>
          <a:lstStyle/>
          <a:p>
            <a:endParaRPr lang="en-CA" altLang="en-US" dirty="0"/>
          </a:p>
          <a:p>
            <a:endParaRPr lang="en-CA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49" y="1146219"/>
            <a:ext cx="4229073" cy="2964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306" y="1197809"/>
            <a:ext cx="4048340" cy="2211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306" y="3448101"/>
            <a:ext cx="3916126" cy="53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06708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1" y="144263"/>
            <a:ext cx="8401049" cy="757551"/>
          </a:xfrm>
        </p:spPr>
        <p:txBody>
          <a:bodyPr/>
          <a:lstStyle/>
          <a:p>
            <a:r>
              <a:rPr lang="ru-RU" sz="1600" dirty="0"/>
              <a:t>Разделение на подсети </a:t>
            </a:r>
            <a:r>
              <a:rPr lang="ru-RU" sz="1600" dirty="0" smtClean="0"/>
              <a:t>IPv4-сети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Демонстрационный </a:t>
            </a:r>
            <a:r>
              <a:rPr lang="ru-RU" altLang="en-US" dirty="0"/>
              <a:t>видеоролик. Разделение на подсети с помощью магического числа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1064871"/>
            <a:ext cx="8853286" cy="3896596"/>
          </a:xfrm>
        </p:spPr>
        <p:txBody>
          <a:bodyPr/>
          <a:lstStyle/>
          <a:p>
            <a:r>
              <a:rPr lang="ru-RU" dirty="0" smtClean="0"/>
              <a:t>Метод «магического числа» используется для расчета подсетей</a:t>
            </a:r>
          </a:p>
          <a:p>
            <a:r>
              <a:rPr lang="ru-RU" dirty="0" smtClean="0"/>
              <a:t>Магическое число равно значению разряда для последней единицы в маске подсети</a:t>
            </a:r>
          </a:p>
          <a:p>
            <a:r>
              <a:rPr lang="ru-RU" dirty="0" smtClean="0"/>
              <a:t>/25 11111111.11111111.11111111.</a:t>
            </a:r>
            <a:r>
              <a:rPr lang="ru-RU" dirty="0" smtClean="0">
                <a:solidFill>
                  <a:srgbClr val="FF0000"/>
                </a:solidFill>
              </a:rPr>
              <a:t>1</a:t>
            </a:r>
            <a:r>
              <a:rPr lang="ru-RU" dirty="0" smtClean="0"/>
              <a:t>0000000 магическое число = </a:t>
            </a:r>
            <a:r>
              <a:rPr lang="ru-RU" dirty="0">
                <a:solidFill>
                  <a:srgbClr val="FF0000"/>
                </a:solidFill>
              </a:rPr>
              <a:t>128</a:t>
            </a:r>
          </a:p>
          <a:p>
            <a:r>
              <a:rPr lang="ru-RU" dirty="0" smtClean="0"/>
              <a:t>/26 11111111.11111111.11111111.1</a:t>
            </a:r>
            <a:r>
              <a:rPr lang="ru-RU" altLang="en-US" dirty="0" smtClean="0">
                <a:solidFill>
                  <a:srgbClr val="FF0000"/>
                </a:solidFill>
              </a:rPr>
              <a:t>1</a:t>
            </a:r>
            <a:r>
              <a:rPr lang="ru-RU" dirty="0" smtClean="0"/>
              <a:t>000000 магическое число = </a:t>
            </a:r>
            <a:r>
              <a:rPr lang="ru-RU" altLang="en-US" dirty="0">
                <a:solidFill>
                  <a:srgbClr val="FF0000"/>
                </a:solidFill>
              </a:rPr>
              <a:t>64</a:t>
            </a:r>
            <a:endParaRPr lang="ru-RU" altLang="en-US" dirty="0"/>
          </a:p>
          <a:p>
            <a:r>
              <a:rPr lang="ru-RU" dirty="0" smtClean="0"/>
              <a:t>/27 11111111.11111111.11111111.11</a:t>
            </a:r>
            <a:r>
              <a:rPr lang="ru-RU" altLang="en-US" dirty="0" smtClean="0">
                <a:solidFill>
                  <a:srgbClr val="FF0000"/>
                </a:solidFill>
              </a:rPr>
              <a:t>1</a:t>
            </a:r>
            <a:r>
              <a:rPr lang="ru-RU" dirty="0" smtClean="0"/>
              <a:t>00000 магическое число = </a:t>
            </a:r>
            <a:r>
              <a:rPr lang="ru-RU" altLang="en-US" dirty="0">
                <a:solidFill>
                  <a:srgbClr val="FF0000"/>
                </a:solidFill>
              </a:rPr>
              <a:t>32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192" y="2962140"/>
            <a:ext cx="3316708" cy="182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74356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1" y="144263"/>
            <a:ext cx="8420099" cy="757551"/>
          </a:xfrm>
        </p:spPr>
        <p:txBody>
          <a:bodyPr/>
          <a:lstStyle/>
          <a:p>
            <a:r>
              <a:rPr lang="ru-RU" sz="1600" dirty="0"/>
              <a:t>Разделение на подсети </a:t>
            </a:r>
            <a:r>
              <a:rPr lang="ru-RU" sz="1600" dirty="0" smtClean="0"/>
              <a:t>IPv4-сети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/>
              <a:t>Демонстрационный видеоролик. Разделение на подсети с помощью магического числа (продолжение)</a:t>
            </a:r>
            <a:endParaRPr lang="ru-RU" alt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735" y="1097375"/>
            <a:ext cx="5957460" cy="354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81826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1" y="64253"/>
            <a:ext cx="9144000" cy="757551"/>
          </a:xfrm>
        </p:spPr>
        <p:txBody>
          <a:bodyPr/>
          <a:lstStyle/>
          <a:p>
            <a:r>
              <a:rPr lang="ru-RU" sz="1400" dirty="0"/>
              <a:t>Разделение на подсети </a:t>
            </a:r>
            <a:r>
              <a:rPr lang="ru-RU" sz="1400" dirty="0" smtClean="0"/>
              <a:t>IPv4-сети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altLang="en-US" sz="2000" dirty="0"/>
              <a:t>Демонстрационный видеоролик. Разделение на подсети с помощью магического числа (продолжение)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225" y="918698"/>
            <a:ext cx="5701551" cy="403559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257287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Разделение на подсети IPv4-сети</a:t>
            </a:r>
            <a:r>
              <a:rPr lang="ru-RU" alt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/>
              <a:t>Пример </a:t>
            </a:r>
            <a:r>
              <a:rPr lang="ru-RU" dirty="0"/>
              <a:t>разделения на подсети с бесклассовой адресацией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38" y="925975"/>
            <a:ext cx="3383649" cy="3638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483" y="839164"/>
            <a:ext cx="3587793" cy="381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814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Глава 8.</a:t>
            </a:r>
            <a:r>
              <a:t/>
            </a:r>
            <a:br/>
            <a:r>
              <a:rPr lang="ru-RU" smtClean="0"/>
              <a:t>Разделение сетей IP на подсети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34360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Introduction to Networks 6.0. Руководство по планированию</a:t>
            </a:r>
          </a:p>
        </p:txBody>
      </p:sp>
    </p:spTree>
    <p:extLst>
      <p:ext uri="{BB962C8B-B14F-4D97-AF65-F5344CB8AC3E}">
        <p14:creationId xmlns:p14="http://schemas.microsoft.com/office/powerpoint/2010/main" val="91424956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Разделение на подсети IPv4-сети</a:t>
            </a:r>
            <a:r>
              <a:rPr lang="ru-RU" altLang="en-US" sz="1600" dirty="0"/>
              <a:t> 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Создание 2 подсетей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8853286" cy="393248"/>
          </a:xfrm>
        </p:spPr>
        <p:txBody>
          <a:bodyPr/>
          <a:lstStyle/>
          <a:p>
            <a:r>
              <a:rPr lang="ru-RU" smtClean="0"/>
              <a:t>Топология разделения на подсети /25</a:t>
            </a:r>
          </a:p>
          <a:p>
            <a:endParaRPr lang="ru-RU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56" y="1307938"/>
            <a:ext cx="4306540" cy="3106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921" y="798944"/>
            <a:ext cx="3245831" cy="362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8610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1" y="144263"/>
            <a:ext cx="9144000" cy="757551"/>
          </a:xfrm>
        </p:spPr>
        <p:txBody>
          <a:bodyPr/>
          <a:lstStyle/>
          <a:p>
            <a:r>
              <a:rPr lang="ru-RU" sz="1600" dirty="0"/>
              <a:t>Разделение на подсети </a:t>
            </a:r>
            <a:r>
              <a:rPr lang="ru-RU" sz="1600" dirty="0" smtClean="0"/>
              <a:t>IPv4-сети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Демонстрационный </a:t>
            </a:r>
            <a:r>
              <a:rPr lang="ru-RU" altLang="en-US" dirty="0"/>
              <a:t>видеоролик. Создание двух подсетей одинакового размера (/25)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1077024"/>
            <a:ext cx="5224644" cy="398731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Создание 2 подсетей одинакового размера из сети 192.168.1.0 /24</a:t>
            </a:r>
          </a:p>
          <a:p>
            <a:r>
              <a:rPr lang="ru-RU" altLang="en-US" sz="1400" b="1" dirty="0"/>
              <a:t>Маска подсети</a:t>
            </a:r>
            <a:r>
              <a:rPr lang="ru-RU" altLang="en-US" sz="1400" dirty="0"/>
              <a:t> — 11111111.11111111.11111111.</a:t>
            </a:r>
            <a:r>
              <a:rPr lang="ru-RU" altLang="en-US" sz="1400" dirty="0">
                <a:solidFill>
                  <a:srgbClr val="FF0000"/>
                </a:solidFill>
              </a:rPr>
              <a:t>1</a:t>
            </a:r>
            <a:r>
              <a:rPr lang="ru-RU" altLang="en-US" sz="1400" dirty="0"/>
              <a:t>0000000</a:t>
            </a:r>
          </a:p>
          <a:p>
            <a:endParaRPr lang="ru-RU" altLang="en-US" dirty="0"/>
          </a:p>
          <a:p>
            <a:endParaRPr lang="ru-RU" altLang="en-US" dirty="0"/>
          </a:p>
          <a:p>
            <a:endParaRPr lang="ru-RU" altLang="en-US" dirty="0"/>
          </a:p>
          <a:p>
            <a:r>
              <a:rPr lang="ru-RU" dirty="0" smtClean="0"/>
              <a:t>Магическое число = </a:t>
            </a:r>
            <a:r>
              <a:rPr lang="ru-RU" altLang="en-US" dirty="0">
                <a:solidFill>
                  <a:srgbClr val="FF0000"/>
                </a:solidFill>
              </a:rPr>
              <a:t>128</a:t>
            </a:r>
          </a:p>
          <a:p>
            <a:r>
              <a:rPr lang="ru-RU" dirty="0" smtClean="0"/>
              <a:t>192.168.1.0 /25 </a:t>
            </a:r>
            <a:r>
              <a:rPr lang="ru-RU" altLang="en-US" dirty="0" smtClean="0">
                <a:solidFill>
                  <a:srgbClr val="FF0000"/>
                </a:solidFill>
              </a:rPr>
              <a:t>(</a:t>
            </a:r>
            <a:r>
              <a:rPr lang="ru-RU" altLang="en-US" dirty="0">
                <a:solidFill>
                  <a:srgbClr val="FF0000"/>
                </a:solidFill>
              </a:rPr>
              <a:t>начинается с 0)</a:t>
            </a:r>
          </a:p>
          <a:p>
            <a:r>
              <a:rPr lang="ru-RU" dirty="0" smtClean="0"/>
              <a:t>192.168.1.128 /25 </a:t>
            </a:r>
            <a:r>
              <a:rPr lang="ru-RU" altLang="en-US" dirty="0">
                <a:solidFill>
                  <a:srgbClr val="FF0000"/>
                </a:solidFill>
              </a:rPr>
              <a:t>(добавлено 128)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709" y="2526565"/>
            <a:ext cx="3485150" cy="1788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500" y="974154"/>
            <a:ext cx="3344734" cy="1524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488" y="2033736"/>
            <a:ext cx="4194220" cy="104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35519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16" y="1425595"/>
            <a:ext cx="2671167" cy="434337"/>
          </a:xfrm>
        </p:spPr>
        <p:txBody>
          <a:bodyPr/>
          <a:lstStyle/>
          <a:p>
            <a:pPr marL="0" indent="0" algn="ctr">
              <a:buNone/>
            </a:pPr>
            <a:r>
              <a:rPr lang="ru-RU" smtClean="0"/>
              <a:t>Формула расчета количества подсетей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7708"/>
            <a:ext cx="9144000" cy="757551"/>
          </a:xfrm>
        </p:spPr>
        <p:txBody>
          <a:bodyPr/>
          <a:lstStyle/>
          <a:p>
            <a:r>
              <a:rPr lang="ru-RU" sz="1600" dirty="0"/>
              <a:t>Разделение на подсети IPv4-сети</a:t>
            </a:r>
            <a:r>
              <a:rPr lang="ru-RU" alt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/>
              <a:t>Формулы разделения на подсети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64" y="2060294"/>
            <a:ext cx="1598069" cy="1630503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980" y="1695806"/>
            <a:ext cx="4631158" cy="2850406"/>
          </a:xfrm>
          <a:prstGeom prst="rect">
            <a:avLst/>
          </a:prstGeom>
          <a:ln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483980" y="1345206"/>
            <a:ext cx="4631157" cy="51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/>
              <a:t>Разделение сети на подсети с префиксом /24</a:t>
            </a:r>
          </a:p>
        </p:txBody>
      </p:sp>
    </p:spTree>
    <p:extLst>
      <p:ext uri="{BB962C8B-B14F-4D97-AF65-F5344CB8AC3E}">
        <p14:creationId xmlns:p14="http://schemas.microsoft.com/office/powerpoint/2010/main" val="2026875563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889" y="1642763"/>
            <a:ext cx="2459611" cy="46739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Формула расчета количества узлов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7708"/>
            <a:ext cx="9144000" cy="757551"/>
          </a:xfrm>
        </p:spPr>
        <p:txBody>
          <a:bodyPr/>
          <a:lstStyle/>
          <a:p>
            <a:r>
              <a:rPr lang="ru-RU" sz="1600" dirty="0"/>
              <a:t>Разделение на подсети IPv4-сети</a:t>
            </a:r>
            <a:r>
              <a:rPr lang="ru-RU" alt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/>
              <a:t>Формулы разделения на подсети (продолжение)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027990" y="1747777"/>
            <a:ext cx="4232090" cy="34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/>
              <a:t>Расчет количества хостов</a:t>
            </a:r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73" y="2249879"/>
            <a:ext cx="2895183" cy="1831219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868" y="2101346"/>
            <a:ext cx="4677768" cy="197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75271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Разделение на подсети IPv4-сети</a:t>
            </a:r>
            <a:r>
              <a:rPr lang="ru-RU" alt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Создание 4 подсетей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39547"/>
          </a:xfrm>
        </p:spPr>
        <p:txBody>
          <a:bodyPr/>
          <a:lstStyle/>
          <a:p>
            <a:r>
              <a:rPr lang="ru-RU" sz="1600" dirty="0"/>
              <a:t>Топология разделения на подсети /26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67" y="1526967"/>
            <a:ext cx="4425036" cy="1759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010" y="431743"/>
            <a:ext cx="4012582" cy="3587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888" y="3437680"/>
            <a:ext cx="3333749" cy="141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94163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Разделение на подсети IPv4-сети</a:t>
            </a:r>
            <a:r>
              <a:rPr lang="ru-RU" alt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Создание 4 подсетей (продолжение)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39547"/>
          </a:xfrm>
        </p:spPr>
        <p:txBody>
          <a:bodyPr/>
          <a:lstStyle/>
          <a:p>
            <a:r>
              <a:rPr lang="ru-RU" sz="1600" dirty="0"/>
              <a:t>Топология разделения на подсети /26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452" y="1230600"/>
            <a:ext cx="6066511" cy="39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3430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Разделение на подсети IPv4-сети</a:t>
            </a:r>
            <a:r>
              <a:rPr lang="ru-RU" alt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Создание 4 подсетей (продолжение)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39547"/>
          </a:xfrm>
        </p:spPr>
        <p:txBody>
          <a:bodyPr/>
          <a:lstStyle/>
          <a:p>
            <a:r>
              <a:rPr lang="ru-RU" sz="1600" dirty="0"/>
              <a:t>Топология разделения на подсети /26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38491"/>
            <a:ext cx="6199752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68909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1" y="144263"/>
            <a:ext cx="9144000" cy="757551"/>
          </a:xfrm>
        </p:spPr>
        <p:txBody>
          <a:bodyPr/>
          <a:lstStyle/>
          <a:p>
            <a:r>
              <a:rPr lang="ru-RU" sz="1600" dirty="0"/>
              <a:t>Разделение на подсети </a:t>
            </a:r>
            <a:r>
              <a:rPr lang="ru-RU" sz="1600" dirty="0" smtClean="0"/>
              <a:t>IPv4-сети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/>
              <a:t>Демонстрационный видеоролик. Создание четырех подсетей одинакового размера (/26)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1068785"/>
            <a:ext cx="8853286" cy="399555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Создание 4 подсетей одинакового размера из сети 192.168.1.0 /24</a:t>
            </a:r>
          </a:p>
          <a:p>
            <a:r>
              <a:rPr lang="ru-RU" altLang="en-US" sz="1400" dirty="0"/>
              <a:t>Маска подсети в двоичном формате — 11111111.11111111.11111111.</a:t>
            </a:r>
            <a:r>
              <a:rPr lang="ru-RU" altLang="en-US" sz="1400" dirty="0">
                <a:solidFill>
                  <a:srgbClr val="FF0000"/>
                </a:solidFill>
              </a:rPr>
              <a:t>11</a:t>
            </a:r>
            <a:r>
              <a:rPr lang="ru-RU" altLang="en-US" sz="1400" dirty="0"/>
              <a:t>000000</a:t>
            </a:r>
          </a:p>
          <a:p>
            <a:r>
              <a:rPr lang="ru-RU" altLang="en-US" sz="1400" dirty="0"/>
              <a:t>2^2 = 4 подсети</a:t>
            </a:r>
          </a:p>
          <a:p>
            <a:r>
              <a:rPr lang="ru-RU" altLang="en-US" sz="1400" dirty="0"/>
              <a:t>Магическое число = 64</a:t>
            </a:r>
            <a:endParaRPr lang="ru-RU" sz="1400" dirty="0"/>
          </a:p>
          <a:p>
            <a:r>
              <a:rPr lang="ru-RU" altLang="en-US" sz="1400" dirty="0"/>
              <a:t>192.168.1.0 /26</a:t>
            </a:r>
          </a:p>
          <a:p>
            <a:r>
              <a:rPr lang="ru-RU" sz="1400" dirty="0"/>
              <a:t>192.168.1.64 /26</a:t>
            </a:r>
          </a:p>
          <a:p>
            <a:r>
              <a:rPr lang="ru-RU" sz="1400" dirty="0"/>
              <a:t>192.168.1.128 /26</a:t>
            </a:r>
          </a:p>
          <a:p>
            <a:r>
              <a:rPr lang="ru-RU" sz="1400" dirty="0"/>
              <a:t>192.168.1.192 /26</a:t>
            </a:r>
          </a:p>
          <a:p>
            <a:endParaRPr lang="ru-RU" altLang="en-US" dirty="0"/>
          </a:p>
          <a:p>
            <a:endParaRPr lang="ru-RU" altLang="en-US" dirty="0"/>
          </a:p>
          <a:p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691" y="1907446"/>
            <a:ext cx="3567448" cy="184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02692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1" y="144263"/>
            <a:ext cx="9144000" cy="757551"/>
          </a:xfrm>
        </p:spPr>
        <p:txBody>
          <a:bodyPr/>
          <a:lstStyle/>
          <a:p>
            <a:r>
              <a:rPr lang="ru-RU" sz="1600" dirty="0"/>
              <a:t>Разделение на подсети </a:t>
            </a:r>
            <a:r>
              <a:rPr lang="ru-RU" sz="1600" dirty="0" smtClean="0"/>
              <a:t>IPv4-сети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/>
              <a:t>Демонстрационный видеоролик. Создание восьми подсетей одинакового размера (/27)</a:t>
            </a:r>
            <a:endParaRPr lang="ru-RU" alt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1068946"/>
            <a:ext cx="8853286" cy="378949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Создание 8 подсетей одинакового размера из сети 192.168.1.0 /24</a:t>
            </a:r>
          </a:p>
          <a:p>
            <a:r>
              <a:rPr lang="ru-RU" altLang="en-US" sz="1400" dirty="0"/>
              <a:t>Заимствование 3 битов — 11111111.11111111.11111111.</a:t>
            </a:r>
            <a:r>
              <a:rPr lang="ru-RU" altLang="en-US" sz="1400" dirty="0">
                <a:solidFill>
                  <a:srgbClr val="FF0000"/>
                </a:solidFill>
              </a:rPr>
              <a:t>111</a:t>
            </a:r>
            <a:r>
              <a:rPr lang="ru-RU" altLang="en-US" sz="1400" dirty="0"/>
              <a:t>00000</a:t>
            </a:r>
          </a:p>
          <a:p>
            <a:r>
              <a:rPr lang="ru-RU" altLang="en-US" sz="1400" dirty="0"/>
              <a:t>Магическое число = 32</a:t>
            </a:r>
            <a:endParaRPr lang="ru-RU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altLang="en-US" sz="1400" dirty="0"/>
              <a:t>192.168.1.0 /</a:t>
            </a:r>
            <a:r>
              <a:rPr lang="ru-RU" altLang="en-US" sz="1400" dirty="0" smtClean="0"/>
              <a:t>27 </a:t>
            </a:r>
            <a:r>
              <a:rPr lang="ru-RU" altLang="en-US" sz="1400" dirty="0" smtClean="0">
                <a:solidFill>
                  <a:srgbClr val="FF0000"/>
                </a:solidFill>
              </a:rPr>
              <a:t>(</a:t>
            </a:r>
            <a:r>
              <a:rPr lang="ru-RU" altLang="en-US" sz="1400" dirty="0">
                <a:solidFill>
                  <a:srgbClr val="FF0000"/>
                </a:solidFill>
              </a:rPr>
              <a:t>начинается с 0)</a:t>
            </a:r>
            <a:endParaRPr lang="ru-RU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192.168.1.32 /</a:t>
            </a:r>
            <a:r>
              <a:rPr lang="ru-RU" sz="1400" dirty="0" smtClean="0"/>
              <a:t>27 </a:t>
            </a:r>
            <a:r>
              <a:rPr lang="ru-RU" sz="1400" dirty="0" smtClean="0">
                <a:solidFill>
                  <a:srgbClr val="FF0000"/>
                </a:solidFill>
              </a:rPr>
              <a:t>(</a:t>
            </a:r>
            <a:r>
              <a:rPr lang="ru-RU" sz="1400" dirty="0">
                <a:solidFill>
                  <a:srgbClr val="FF0000"/>
                </a:solidFill>
              </a:rPr>
              <a:t>добавлено 32 к предыдущей сети)</a:t>
            </a:r>
            <a:endParaRPr lang="ru-RU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192.168.1.64 /27 </a:t>
            </a:r>
            <a:r>
              <a:rPr lang="ru-RU" sz="1400" dirty="0">
                <a:solidFill>
                  <a:srgbClr val="FF0000"/>
                </a:solidFill>
              </a:rPr>
              <a:t>(добавлено 32)</a:t>
            </a:r>
            <a:endParaRPr lang="ru-RU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192.168.1.96 /27 </a:t>
            </a:r>
            <a:r>
              <a:rPr lang="ru-RU" sz="1400" dirty="0">
                <a:solidFill>
                  <a:srgbClr val="FF0000"/>
                </a:solidFill>
              </a:rPr>
              <a:t>(добавлено 32)</a:t>
            </a:r>
            <a:endParaRPr lang="ru-RU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192.168.1.128 /27 </a:t>
            </a:r>
            <a:r>
              <a:rPr lang="ru-RU" sz="1400" dirty="0">
                <a:solidFill>
                  <a:srgbClr val="FF0000"/>
                </a:solidFill>
              </a:rPr>
              <a:t>(добавлено 32)</a:t>
            </a:r>
            <a:endParaRPr lang="ru-RU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192.168.1.160 /27 </a:t>
            </a:r>
            <a:r>
              <a:rPr lang="ru-RU" sz="1400" dirty="0">
                <a:solidFill>
                  <a:srgbClr val="FF0000"/>
                </a:solidFill>
              </a:rPr>
              <a:t>(добавлено 32)</a:t>
            </a:r>
            <a:endParaRPr lang="ru-RU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192.168.1.192 /27 </a:t>
            </a:r>
            <a:r>
              <a:rPr lang="ru-RU" sz="1400" dirty="0">
                <a:solidFill>
                  <a:srgbClr val="FF0000"/>
                </a:solidFill>
              </a:rPr>
              <a:t>(добавлено 32)</a:t>
            </a:r>
            <a:endParaRPr lang="ru-RU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192.168.1.224 /27 </a:t>
            </a:r>
            <a:r>
              <a:rPr lang="ru-RU" sz="1400" dirty="0">
                <a:solidFill>
                  <a:srgbClr val="FF0000"/>
                </a:solidFill>
              </a:rPr>
              <a:t>(добавлено 32)</a:t>
            </a:r>
          </a:p>
          <a:p>
            <a:endParaRPr lang="ru-RU" sz="1400" dirty="0"/>
          </a:p>
          <a:p>
            <a:endParaRPr lang="ru-RU" altLang="en-US" dirty="0"/>
          </a:p>
          <a:p>
            <a:endParaRPr lang="ru-RU" altLang="en-US" dirty="0"/>
          </a:p>
          <a:p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674" y="1931831"/>
            <a:ext cx="3866677" cy="200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28479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Разделение на подсети сети с префиксами /16 и /8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Создание подсетей с префиксом /16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313" y="798944"/>
            <a:ext cx="5837702" cy="416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7221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>
          <a:xfrm>
            <a:off x="145357" y="712203"/>
            <a:ext cx="8853286" cy="4155319"/>
          </a:xfrm>
        </p:spPr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8. Упражнения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2213595"/>
              </p:ext>
            </p:extLst>
          </p:nvPr>
        </p:nvGraphicFramePr>
        <p:xfrm>
          <a:off x="457291" y="1016113"/>
          <a:ext cx="8229418" cy="3541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8.0.1.2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Упражнение в аудитории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Позвоните мне!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Необязательно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8.1.2.4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baseline="0" dirty="0"/>
                        <a:t>Демонстрационный видеоролик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Маска подсети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8.1.2.5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/>
                        <a:t>Демонстрационный видеоролик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Организация подсетей с помощью волшебного числа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8.1.2.8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/>
                        <a:t>Демонстрационный видеоролик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Создание двух подсетей одинакового размера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4"/>
                  </a:ext>
                </a:extLst>
              </a:tr>
              <a:tr h="308324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8.1.2.11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/>
                        <a:t>Демонстрационный видеоролик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Создание четырех подсетей одинакового размера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5"/>
                  </a:ext>
                </a:extLst>
              </a:tr>
              <a:tr h="30144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8.1.2.12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/>
                        <a:t>Демонстрационный видеоролик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Создание восьми подсетей одинакового размера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8.1.3.4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/>
                        <a:t>Демонстрационный видеоролик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Создание 100 подсетей одинакового размера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8.1.3.6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Демонстрационный видеоролик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Организация подсетей по нескольким октетам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8"/>
                  </a:ext>
                </a:extLst>
              </a:tr>
              <a:tr h="30438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8.1.4.4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Интерактивное упражнение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Расчет маски подсети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582900979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8.1.4.5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Интерактивное упражнение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Определение количества битов для заимствования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1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8.1.4.6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Расчет подсетей IPv4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11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67094" y="4634995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 smtClean="0">
                <a:solidFill>
                  <a:srgbClr val="000000"/>
                </a:solidFill>
              </a:rPr>
              <a:t>PT_ccna5</a:t>
            </a:r>
            <a:endParaRPr lang="ru-RU" sz="1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73728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Разделение на подсети сети с префиксами /16 и /8</a:t>
            </a:r>
            <a:r>
              <a:t/>
            </a:r>
            <a:br/>
            <a:r>
              <a:rPr lang="ru-RU" smtClean="0"/>
              <a:t>Создание 100 подсетей с префиксом /16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10" y="959959"/>
            <a:ext cx="4118161" cy="3919041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852" y="953123"/>
            <a:ext cx="3465762" cy="39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56126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Разделение на подсети сети с префиксами /16 и /</a:t>
            </a:r>
            <a:r>
              <a:rPr lang="ru-RU" sz="1600" dirty="0" smtClean="0"/>
              <a:t>8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Расчет хостов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75" y="1054100"/>
            <a:ext cx="4123216" cy="286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681" y="567074"/>
            <a:ext cx="4154208" cy="420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48149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981824"/>
            <a:ext cx="5342335" cy="4155319"/>
          </a:xfrm>
        </p:spPr>
        <p:txBody>
          <a:bodyPr/>
          <a:lstStyle/>
          <a:p>
            <a:pPr>
              <a:defRPr/>
            </a:pPr>
            <a:r>
              <a:rPr lang="ru-RU" smtClean="0"/>
              <a:t>Для корпоративной сети требуется 100 подсетей одинакового размера, начиная с 172.16.0.0/16</a:t>
            </a:r>
          </a:p>
          <a:p>
            <a:pPr lvl="1">
              <a:defRPr/>
            </a:pPr>
            <a:r>
              <a:rPr lang="ru-RU" smtClean="0"/>
              <a:t>Новая маска подсети </a:t>
            </a:r>
          </a:p>
          <a:p>
            <a:pPr lvl="2">
              <a:defRPr/>
            </a:pPr>
            <a:r>
              <a:rPr lang="ru-RU" smtClean="0"/>
              <a:t>11111111.11111111.</a:t>
            </a:r>
            <a:r>
              <a:rPr lang="ru-RU" dirty="0">
                <a:solidFill>
                  <a:srgbClr val="FF0000"/>
                </a:solidFill>
              </a:rPr>
              <a:t>1111111</a:t>
            </a:r>
            <a:r>
              <a:rPr lang="ru-RU" smtClean="0"/>
              <a:t>0.00000000</a:t>
            </a:r>
          </a:p>
          <a:p>
            <a:pPr lvl="1">
              <a:defRPr/>
            </a:pPr>
            <a:r>
              <a:rPr lang="ru-RU" smtClean="0"/>
              <a:t>2^7 = 128 подсетей </a:t>
            </a:r>
          </a:p>
          <a:p>
            <a:pPr lvl="1">
              <a:defRPr/>
            </a:pPr>
            <a:r>
              <a:rPr lang="ru-RU" smtClean="0"/>
              <a:t>2^9 = 512 хостов в каждой подсети</a:t>
            </a:r>
          </a:p>
          <a:p>
            <a:pPr lvl="1">
              <a:defRPr/>
            </a:pPr>
            <a:r>
              <a:rPr lang="ru-RU" smtClean="0"/>
              <a:t>Магическое число = </a:t>
            </a:r>
            <a:r>
              <a:rPr lang="ru-RU" b="1" dirty="0"/>
              <a:t>2</a:t>
            </a:r>
          </a:p>
          <a:p>
            <a:pPr lvl="1">
              <a:defRPr/>
            </a:pPr>
            <a:r>
              <a:rPr lang="ru-RU" smtClean="0"/>
              <a:t>172.16.</a:t>
            </a:r>
            <a:r>
              <a:rPr lang="ru-RU" b="1" dirty="0">
                <a:solidFill>
                  <a:srgbClr val="FF0000"/>
                </a:solidFill>
              </a:rPr>
              <a:t>0</a:t>
            </a:r>
            <a:r>
              <a:rPr lang="ru-RU" smtClean="0"/>
              <a:t>.0 /23</a:t>
            </a:r>
          </a:p>
          <a:p>
            <a:pPr lvl="1">
              <a:defRPr/>
            </a:pPr>
            <a:r>
              <a:rPr lang="ru-RU" smtClean="0"/>
              <a:t>172.16.</a:t>
            </a:r>
            <a:r>
              <a:rPr lang="ru-RU" b="1" dirty="0">
                <a:solidFill>
                  <a:srgbClr val="FF0000"/>
                </a:solidFill>
              </a:rPr>
              <a:t>2</a:t>
            </a:r>
            <a:r>
              <a:rPr lang="ru-RU" smtClean="0"/>
              <a:t>.0 /23</a:t>
            </a:r>
          </a:p>
          <a:p>
            <a:pPr lvl="1">
              <a:defRPr/>
            </a:pPr>
            <a:r>
              <a:rPr lang="ru-RU" smtClean="0"/>
              <a:t>172.16.</a:t>
            </a:r>
            <a:r>
              <a:rPr lang="ru-RU" b="1" dirty="0">
                <a:solidFill>
                  <a:srgbClr val="FF0000"/>
                </a:solidFill>
              </a:rPr>
              <a:t>4</a:t>
            </a:r>
            <a:r>
              <a:rPr lang="ru-RU" smtClean="0"/>
              <a:t>.0 /23</a:t>
            </a:r>
          </a:p>
          <a:p>
            <a:pPr lvl="1">
              <a:defRPr/>
            </a:pPr>
            <a:r>
              <a:rPr lang="ru-RU" smtClean="0"/>
              <a:t>172.16.</a:t>
            </a:r>
            <a:r>
              <a:rPr lang="ru-RU" b="1" dirty="0">
                <a:solidFill>
                  <a:srgbClr val="FF0000"/>
                </a:solidFill>
              </a:rPr>
              <a:t>6</a:t>
            </a:r>
            <a:r>
              <a:rPr lang="ru-RU" smtClean="0"/>
              <a:t>.0 /23</a:t>
            </a:r>
          </a:p>
          <a:p>
            <a:pPr lvl="1">
              <a:defRPr/>
            </a:pPr>
            <a:r>
              <a:rPr lang="ru-RU" smtClean="0"/>
              <a:t>…</a:t>
            </a:r>
          </a:p>
          <a:p>
            <a:pPr lvl="1">
              <a:defRPr/>
            </a:pPr>
            <a:r>
              <a:rPr lang="ru-RU" smtClean="0"/>
              <a:t>172.16.</a:t>
            </a:r>
            <a:r>
              <a:rPr lang="ru-RU" b="1" dirty="0">
                <a:solidFill>
                  <a:srgbClr val="FF0000"/>
                </a:solidFill>
              </a:rPr>
              <a:t>254</a:t>
            </a:r>
            <a:r>
              <a:rPr lang="ru-RU" smtClean="0"/>
              <a:t>.0 /23</a:t>
            </a: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" y="144263"/>
            <a:ext cx="9144000" cy="757551"/>
          </a:xfrm>
        </p:spPr>
        <p:txBody>
          <a:bodyPr/>
          <a:lstStyle/>
          <a:p>
            <a:r>
              <a:rPr lang="ru-RU" sz="1600" dirty="0"/>
              <a:t>Разделение на подсети сети с префиксами /16 и /</a:t>
            </a:r>
            <a:r>
              <a:rPr lang="ru-RU" sz="1600" dirty="0" smtClean="0"/>
              <a:t>8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Демонстрационный видеоролик. </a:t>
            </a:r>
            <a:r>
              <a:rPr lang="ru-RU" altLang="en-US" sz="2300" dirty="0"/>
              <a:t>Создание 100 подсетей одинакового размера</a:t>
            </a:r>
            <a:endParaRPr lang="ru-RU" altLang="en-US" sz="23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641" y="1208766"/>
            <a:ext cx="3820450" cy="19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52977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Разделение на подсети сети с префиксом /16 и /8</a:t>
            </a:r>
            <a:r>
              <a:t/>
            </a:r>
            <a:br/>
            <a:r>
              <a:rPr lang="ru-RU" smtClean="0"/>
              <a:t>Создание 1000 подсетей из сети с префиксом /8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478" y="1104900"/>
            <a:ext cx="6147080" cy="36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33757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Разделение на подсети сети с префиксом /16 и /8</a:t>
            </a:r>
            <a:r>
              <a:rPr dirty="0"/>
              <a:t/>
            </a:r>
            <a:br>
              <a:rPr dirty="0"/>
            </a:br>
            <a:r>
              <a:rPr lang="ru-RU" sz="2300" dirty="0" smtClean="0"/>
              <a:t>Создание 1000 подсетей из сети с префиксом /8 (продолжение)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45" y="813056"/>
            <a:ext cx="3807185" cy="4135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808" y="810528"/>
            <a:ext cx="3610814" cy="1465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066" y="2370438"/>
            <a:ext cx="3984149" cy="251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12997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" y="144263"/>
            <a:ext cx="9144000" cy="757551"/>
          </a:xfrm>
        </p:spPr>
        <p:txBody>
          <a:bodyPr/>
          <a:lstStyle/>
          <a:p>
            <a:r>
              <a:rPr lang="ru-RU" altLang="en-US" sz="1600" dirty="0"/>
              <a:t>Разделение на подсети сети с префиксами /16 и /8</a:t>
            </a:r>
            <a:r>
              <a:t/>
            </a:r>
            <a:br/>
            <a:r>
              <a:rPr lang="ru-RU" altLang="en-US" sz="2300" dirty="0"/>
              <a:t>Демонстрационный видеоролик. Разделение на </a:t>
            </a:r>
            <a:r>
              <a:rPr lang="ru-RU" altLang="en-US" sz="2300"/>
              <a:t>подсети </a:t>
            </a:r>
            <a:r>
              <a:rPr lang="ru-RU" altLang="en-US" sz="2300" smtClean="0"/>
              <a:t>с помощью </a:t>
            </a:r>
            <a:r>
              <a:rPr lang="ru-RU" altLang="en-US" sz="2300" dirty="0"/>
              <a:t>нескольких октетов</a:t>
            </a:r>
            <a:endParaRPr lang="ru-RU" altLang="en-US" sz="23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532" y="1267602"/>
            <a:ext cx="3840800" cy="1982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68" y="1103480"/>
            <a:ext cx="3568113" cy="2002574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11" y="3250571"/>
            <a:ext cx="3797300" cy="939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61532" y="3585800"/>
            <a:ext cx="2999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+mn-lt"/>
              </a:rPr>
              <a:t>Новая задача: создайте более 300 подсетей одинакового размера с 20 000 хостов </a:t>
            </a:r>
            <a:r>
              <a:rPr lang="ru-RU" sz="1500" dirty="0" smtClean="0">
                <a:solidFill>
                  <a:srgbClr val="000000"/>
                </a:solidFill>
                <a:latin typeface="+mn-lt"/>
              </a:rPr>
              <a:t>в каждой</a:t>
            </a:r>
            <a:r>
              <a:rPr lang="ru-RU" sz="1500" dirty="0">
                <a:solidFill>
                  <a:srgbClr val="000000"/>
                </a:solidFill>
                <a:latin typeface="+mn-lt"/>
              </a:rPr>
              <a:t>, начиная с 10.0.0.0/8</a:t>
            </a:r>
          </a:p>
        </p:txBody>
      </p:sp>
    </p:spTree>
    <p:extLst>
      <p:ext uri="{BB962C8B-B14F-4D97-AF65-F5344CB8AC3E}">
        <p14:creationId xmlns:p14="http://schemas.microsoft.com/office/powerpoint/2010/main" val="201315971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Разделение на подсети на основе </a:t>
            </a:r>
            <a:r>
              <a:rPr lang="ru-RU" sz="1600" dirty="0" smtClean="0"/>
              <a:t>требований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/>
              <a:t>Разделение на подсети на основе требований к хостам</a:t>
            </a:r>
            <a:endParaRPr lang="ru-RU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40" y="798944"/>
            <a:ext cx="8041318" cy="382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00059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Разделение на подсети на основе </a:t>
            </a:r>
            <a:r>
              <a:rPr lang="ru-RU" sz="1600" dirty="0" smtClean="0"/>
              <a:t>требований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/>
              <a:t>Разделение на подсети на основе требований к сети</a:t>
            </a:r>
            <a:endParaRPr lang="ru-RU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173" y="798944"/>
            <a:ext cx="6442671" cy="39852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0" y="1249382"/>
            <a:ext cx="20002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+mn-lt"/>
              </a:rPr>
              <a:t>Хост-устройства, используемые сотрудниками </a:t>
            </a:r>
            <a:r>
              <a:rPr lang="en-US" sz="1500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en-US" sz="1500" dirty="0" smtClean="0">
                <a:solidFill>
                  <a:srgbClr val="000000"/>
                </a:solidFill>
                <a:latin typeface="+mn-lt"/>
              </a:rPr>
            </a:br>
            <a:r>
              <a:rPr lang="ru-RU" sz="1500" dirty="0" smtClean="0">
                <a:solidFill>
                  <a:srgbClr val="000000"/>
                </a:solidFill>
                <a:latin typeface="+mn-lt"/>
              </a:rPr>
              <a:t>в </a:t>
            </a:r>
            <a:r>
              <a:rPr lang="ru-RU" sz="1500" dirty="0">
                <a:solidFill>
                  <a:srgbClr val="000000"/>
                </a:solidFill>
                <a:latin typeface="+mn-lt"/>
              </a:rPr>
              <a:t>техническом отделе в одной сети </a:t>
            </a:r>
            <a:r>
              <a:rPr lang="ru-RU" sz="1500" dirty="0" smtClean="0">
                <a:solidFill>
                  <a:srgbClr val="000000"/>
                </a:solidFill>
                <a:latin typeface="+mn-lt"/>
              </a:rPr>
              <a:t>и руководством </a:t>
            </a:r>
            <a:r>
              <a:rPr lang="en-US" sz="1500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en-US" sz="1500" dirty="0" smtClean="0">
                <a:solidFill>
                  <a:srgbClr val="000000"/>
                </a:solidFill>
                <a:latin typeface="+mn-lt"/>
              </a:rPr>
            </a:br>
            <a:r>
              <a:rPr lang="ru-RU" sz="1500" dirty="0" smtClean="0">
                <a:solidFill>
                  <a:srgbClr val="000000"/>
                </a:solidFill>
                <a:latin typeface="+mn-lt"/>
              </a:rPr>
              <a:t>в </a:t>
            </a:r>
            <a:r>
              <a:rPr lang="ru-RU" sz="1500" dirty="0">
                <a:solidFill>
                  <a:srgbClr val="000000"/>
                </a:solidFill>
                <a:latin typeface="+mn-lt"/>
              </a:rPr>
              <a:t>отдельной сети.</a:t>
            </a:r>
          </a:p>
        </p:txBody>
      </p:sp>
    </p:spTree>
    <p:extLst>
      <p:ext uri="{BB962C8B-B14F-4D97-AF65-F5344CB8AC3E}">
        <p14:creationId xmlns:p14="http://schemas.microsoft.com/office/powerpoint/2010/main" val="1952492144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Разделение на подсети на основе </a:t>
            </a:r>
            <a:r>
              <a:rPr lang="ru-RU" sz="1600" dirty="0" smtClean="0"/>
              <a:t>требований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Пример требований к сети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244" y="420168"/>
            <a:ext cx="2834913" cy="982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37" y="911172"/>
            <a:ext cx="4695409" cy="3704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151" y="1665868"/>
            <a:ext cx="3833692" cy="32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79289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Разделение на подсети на основе </a:t>
            </a:r>
            <a:r>
              <a:rPr lang="ru-RU" sz="1600" dirty="0" smtClean="0"/>
              <a:t>требований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Пример требований к сети (продолжение)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133" y="798944"/>
            <a:ext cx="5209735" cy="419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1640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>
          <a:xfrm>
            <a:off x="145357" y="706355"/>
            <a:ext cx="8853286" cy="4155319"/>
          </a:xfrm>
        </p:spPr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8. Упражнения (продолжение)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0719483"/>
              </p:ext>
            </p:extLst>
          </p:nvPr>
        </p:nvGraphicFramePr>
        <p:xfrm>
          <a:off x="457291" y="1017364"/>
          <a:ext cx="8229418" cy="3262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8.1.4.7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Разделение на подсети. Сценарий</a:t>
                      </a:r>
                      <a:r>
                        <a:rPr sz="900"/>
                        <a:t> 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9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8.1.4.8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Разработка и реализация схемы адресации разделенной на подсети IPv4-сети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8.1.5.4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/>
                        <a:t>Демонстрационный видеоролик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Базовая модель VLSM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8.1.5.7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Демонстрационный видеоролик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Пример VLSM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8.1.5.8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spc="-30" baseline="0" dirty="0"/>
                        <a:t>Интерактивное упражнение 1 и 2</a:t>
                      </a:r>
                      <a:endParaRPr lang="ru-RU" sz="900" spc="-30" baseline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Практическая работа с VLSM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8.2.1.4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Разработка и реализация схемы адресации VLSM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8.2.1.5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Разработка и реализация схемы адресации VLSM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Необязательно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8.3.1.4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/>
                        <a:t>Packet Tracer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Реализация схемы адресации разделенной на подсети IPv6-сети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Необязательно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8.4.1.1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/>
                        <a:t>Работа в аудитории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Можете позвонить мне сейчас?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Необязательно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8.4.1.2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Отработка комплексных практических навыков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Рекомендовано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582900979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36614" y="4438227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 smtClean="0">
                <a:solidFill>
                  <a:srgbClr val="000000"/>
                </a:solidFill>
              </a:rPr>
              <a:t>PT_ccna5</a:t>
            </a:r>
            <a:endParaRPr lang="ru-RU" sz="1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401986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Разделение на подсети на основе требований</a:t>
            </a:r>
            <a:r>
              <a:rPr sz="1600" dirty="0"/>
              <a:t/>
            </a:r>
            <a:br>
              <a:rPr sz="1600" dirty="0"/>
            </a:br>
            <a:r>
              <a:rPr lang="ru-RU" dirty="0"/>
              <a:t>Лабораторная работа. Расчет подсетей IPv4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083" y="804513"/>
            <a:ext cx="4906661" cy="403840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54818276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Разделение на подсети на основе </a:t>
            </a:r>
            <a:r>
              <a:rPr lang="ru-RU" sz="1600" dirty="0" smtClean="0"/>
              <a:t>требований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Packet Tracer. Разделение на подсети. Сценарий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846" y="798944"/>
            <a:ext cx="5206503" cy="387609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084016704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Разделение на подсети на основе требований</a:t>
            </a:r>
            <a:r>
              <a:rPr dirty="0"/>
              <a:t/>
            </a:r>
            <a:br>
              <a:rPr dirty="0"/>
            </a:br>
            <a:r>
              <a:rPr lang="ru-RU" sz="2000" dirty="0"/>
              <a:t>Лабораторная работа. Разработка и внедрение схемы адресации разделенной на подсети IPv4-сети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354" y="868436"/>
            <a:ext cx="5280906" cy="390271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98023587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12" y="1855694"/>
            <a:ext cx="4419287" cy="3180915"/>
          </a:xfrm>
          <a:prstGeom prst="rect">
            <a:avLst/>
          </a:prstGeom>
        </p:spPr>
      </p:pic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/>
              <a:t>Преимущества использования масок подсети переменной </a:t>
            </a:r>
            <a:r>
              <a:rPr lang="ru-RU" sz="1400" dirty="0" smtClean="0"/>
              <a:t>длины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900" dirty="0"/>
              <a:t>При традиционном разделении на подсети адреса растрачиваются впустую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353" y="798944"/>
            <a:ext cx="4463979" cy="1205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633" y="2190069"/>
            <a:ext cx="3674502" cy="255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39037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Преимущества использования маски подсети переменной </a:t>
            </a:r>
            <a:r>
              <a:rPr lang="ru-RU" sz="1600" dirty="0" smtClean="0"/>
              <a:t>длины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/>
              <a:t>Маски подсети переменной длины (VLSM)</a:t>
            </a:r>
            <a:endParaRPr lang="ru-RU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26" y="1168276"/>
            <a:ext cx="4187628" cy="377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577" y="798944"/>
            <a:ext cx="4195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Традиционная архитектура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615" y="1168276"/>
            <a:ext cx="4428624" cy="3684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2" y="798944"/>
            <a:ext cx="443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Подсети различного размера</a:t>
            </a:r>
          </a:p>
        </p:txBody>
      </p:sp>
    </p:spTree>
    <p:extLst>
      <p:ext uri="{BB962C8B-B14F-4D97-AF65-F5344CB8AC3E}">
        <p14:creationId xmlns:p14="http://schemas.microsoft.com/office/powerpoint/2010/main" val="1119734515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/>
              <a:t>Преимущества использования маски подсети переменной </a:t>
            </a:r>
            <a:r>
              <a:rPr lang="ru-RU" sz="1400" dirty="0" smtClean="0"/>
              <a:t>длины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dirty="0" smtClean="0"/>
              <a:t>Базовая модель VLSM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6" y="1168276"/>
            <a:ext cx="5675741" cy="3848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394" y="798944"/>
            <a:ext cx="533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Базовое разделение на подсети</a:t>
            </a:r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029" y="333434"/>
            <a:ext cx="3534954" cy="2188882"/>
          </a:xfrm>
          <a:prstGeom prst="rect">
            <a:avLst/>
          </a:prstGeom>
        </p:spPr>
      </p:pic>
      <p:sp>
        <p:nvSpPr>
          <p:cNvPr id="15" name="Left-Up Arrow 14"/>
          <p:cNvSpPr/>
          <p:nvPr/>
        </p:nvSpPr>
        <p:spPr>
          <a:xfrm>
            <a:off x="4836343" y="3241738"/>
            <a:ext cx="2460812" cy="1775012"/>
          </a:xfrm>
          <a:prstGeom prst="leftUp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067942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Преимущества использования маски подсети переменной </a:t>
            </a:r>
            <a:r>
              <a:rPr lang="ru-RU" sz="1600" dirty="0" smtClean="0"/>
              <a:t>длины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Демонстрационный </a:t>
            </a:r>
            <a:r>
              <a:rPr lang="ru-RU" dirty="0"/>
              <a:t>видеоролик. </a:t>
            </a:r>
            <a:r>
              <a:rPr lang="ru-RU" dirty="0" smtClean="0"/>
              <a:t>Базовая модель VLSM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4360202" cy="1519252"/>
          </a:xfrm>
        </p:spPr>
        <p:txBody>
          <a:bodyPr/>
          <a:lstStyle/>
          <a:p>
            <a:r>
              <a:rPr lang="ru-RU" dirty="0" smtClean="0"/>
              <a:t>Базовая модель VLSM</a:t>
            </a:r>
            <a:endParaRPr lang="ru-RU" altLang="en-US" dirty="0">
              <a:solidFill>
                <a:srgbClr val="000000"/>
              </a:solidFill>
            </a:endParaRPr>
          </a:p>
          <a:p>
            <a:pPr lvl="1"/>
            <a:r>
              <a:rPr lang="ru-RU" altLang="en-US" dirty="0">
                <a:solidFill>
                  <a:srgbClr val="000000"/>
                </a:solidFill>
              </a:rPr>
              <a:t>Подсети не обязательно должны иметь одинаковый размер, если диапазоны их адресов не перекрываются.</a:t>
            </a:r>
          </a:p>
          <a:p>
            <a:pPr lvl="1"/>
            <a:r>
              <a:rPr lang="ru-RU" altLang="en-US" dirty="0">
                <a:solidFill>
                  <a:srgbClr val="000000"/>
                </a:solidFill>
              </a:rPr>
              <a:t>При создании подсетей проще начинать </a:t>
            </a:r>
            <a:r>
              <a:rPr lang="ru-RU" altLang="en-US" dirty="0" smtClean="0">
                <a:solidFill>
                  <a:srgbClr val="000000"/>
                </a:solidFill>
              </a:rPr>
              <a:t>с более </a:t>
            </a:r>
            <a:r>
              <a:rPr lang="ru-RU" altLang="en-US" dirty="0">
                <a:solidFill>
                  <a:srgbClr val="000000"/>
                </a:solidFill>
              </a:rPr>
              <a:t>крупных.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64" y="2446532"/>
            <a:ext cx="4861663" cy="17089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926" y="1458308"/>
            <a:ext cx="3533864" cy="17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62522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Преимущества использования маски подсети переменной </a:t>
            </a:r>
            <a:r>
              <a:rPr lang="ru-RU" sz="1600" dirty="0" smtClean="0"/>
              <a:t>длины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/>
              <a:t>Практическое использование VLSM</a:t>
            </a:r>
            <a:endParaRPr lang="ru-RU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193" y="720609"/>
            <a:ext cx="6426347" cy="440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1376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Преимущества использования маски подсети переменной </a:t>
            </a:r>
            <a:r>
              <a:rPr lang="ru-RU" sz="1600" dirty="0" smtClean="0"/>
              <a:t>длины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/>
              <a:t>Схема VLSM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455" y="509068"/>
            <a:ext cx="6124073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12464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Преимущества использования маски подсети переменной </a:t>
            </a:r>
            <a:r>
              <a:rPr lang="ru-RU" sz="1600" dirty="0" smtClean="0"/>
              <a:t>длины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/>
              <a:t>Демонстрационный видеоролик. Пример VLSM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44" y="933729"/>
            <a:ext cx="3134896" cy="2622075"/>
          </a:xfrm>
        </p:spPr>
        <p:txBody>
          <a:bodyPr/>
          <a:lstStyle/>
          <a:p>
            <a:r>
              <a:rPr lang="ru-RU" dirty="0" smtClean="0"/>
              <a:t>Сеть 172.16.0.0 /23 создает следующие подсети: </a:t>
            </a:r>
            <a:endParaRPr lang="ru-RU" altLang="en-US" dirty="0">
              <a:solidFill>
                <a:srgbClr val="000000"/>
              </a:solidFill>
            </a:endParaRPr>
          </a:p>
          <a:p>
            <a:pPr lvl="1"/>
            <a:r>
              <a:rPr lang="ru-RU" altLang="en-US" dirty="0">
                <a:solidFill>
                  <a:srgbClr val="000000"/>
                </a:solidFill>
              </a:rPr>
              <a:t>1 сеть на 200 хостов — </a:t>
            </a:r>
            <a:r>
              <a:rPr lang="ru-RU" altLang="en-US" dirty="0">
                <a:solidFill>
                  <a:srgbClr val="FF0000"/>
                </a:solidFill>
              </a:rPr>
              <a:t>256</a:t>
            </a:r>
            <a:endParaRPr lang="ru-RU" altLang="en-US" dirty="0">
              <a:solidFill>
                <a:srgbClr val="000000"/>
              </a:solidFill>
            </a:endParaRPr>
          </a:p>
          <a:p>
            <a:pPr lvl="1"/>
            <a:r>
              <a:rPr lang="ru-RU" dirty="0" smtClean="0"/>
              <a:t>1 сеть на 100 хостов — </a:t>
            </a:r>
            <a:r>
              <a:rPr lang="ru-RU" altLang="en-US" dirty="0">
                <a:solidFill>
                  <a:srgbClr val="FF0000"/>
                </a:solidFill>
              </a:rPr>
              <a:t>128</a:t>
            </a:r>
            <a:endParaRPr lang="ru-RU" altLang="en-US" dirty="0"/>
          </a:p>
          <a:p>
            <a:pPr lvl="1"/>
            <a:r>
              <a:rPr lang="ru-RU" altLang="en-US" dirty="0">
                <a:solidFill>
                  <a:srgbClr val="000000"/>
                </a:solidFill>
              </a:rPr>
              <a:t>1 сеть на 50 хостов — </a:t>
            </a:r>
            <a:r>
              <a:rPr lang="ru-RU" altLang="en-US" dirty="0">
                <a:solidFill>
                  <a:srgbClr val="FF0000"/>
                </a:solidFill>
              </a:rPr>
              <a:t>64</a:t>
            </a:r>
            <a:endParaRPr lang="ru-RU" altLang="en-US" dirty="0">
              <a:solidFill>
                <a:srgbClr val="000000"/>
              </a:solidFill>
            </a:endParaRPr>
          </a:p>
          <a:p>
            <a:pPr lvl="1"/>
            <a:r>
              <a:rPr lang="ru-RU" dirty="0" smtClean="0"/>
              <a:t>1 сеть на 25 хостов — </a:t>
            </a:r>
            <a:r>
              <a:rPr lang="ru-RU" altLang="en-US" dirty="0">
                <a:solidFill>
                  <a:srgbClr val="FF0000"/>
                </a:solidFill>
              </a:rPr>
              <a:t>32</a:t>
            </a:r>
            <a:endParaRPr lang="ru-RU" altLang="en-US" dirty="0"/>
          </a:p>
          <a:p>
            <a:pPr lvl="1"/>
            <a:r>
              <a:rPr lang="ru-RU" altLang="en-US" dirty="0">
                <a:solidFill>
                  <a:srgbClr val="000000"/>
                </a:solidFill>
              </a:rPr>
              <a:t>1 сеть на 10 хостов — </a:t>
            </a:r>
            <a:r>
              <a:rPr lang="ru-RU" altLang="en-US" dirty="0">
                <a:solidFill>
                  <a:srgbClr val="FF0000"/>
                </a:solidFill>
              </a:rPr>
              <a:t>16</a:t>
            </a:r>
          </a:p>
          <a:p>
            <a:pPr lvl="1"/>
            <a:r>
              <a:rPr lang="ru-RU" dirty="0" smtClean="0"/>
              <a:t>4 двухточечные сети по 2 хоста в каждой —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4 x 4 = </a:t>
            </a:r>
            <a:r>
              <a:rPr lang="ru-RU" altLang="en-US" dirty="0">
                <a:solidFill>
                  <a:srgbClr val="FF0000"/>
                </a:solidFill>
              </a:rPr>
              <a:t>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434" y="1891956"/>
            <a:ext cx="5791713" cy="16944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7994" y="1020428"/>
            <a:ext cx="4536000" cy="7848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ru-RU" altLang="en-US" sz="1500" dirty="0">
                <a:solidFill>
                  <a:srgbClr val="000000"/>
                </a:solidFill>
                <a:latin typeface="+mn-lt"/>
              </a:rPr>
              <a:t>/23 = 2^9 хостов = </a:t>
            </a:r>
            <a:r>
              <a:rPr lang="ru-RU" altLang="en-US" sz="1500" dirty="0">
                <a:solidFill>
                  <a:srgbClr val="FF0000"/>
                </a:solidFill>
                <a:latin typeface="+mn-lt"/>
              </a:rPr>
              <a:t>512</a:t>
            </a:r>
          </a:p>
          <a:p>
            <a:r>
              <a:rPr lang="ru-RU" altLang="en-US" sz="1500" dirty="0">
                <a:solidFill>
                  <a:srgbClr val="000000"/>
                </a:solidFill>
                <a:latin typeface="+mn-lt"/>
              </a:rPr>
              <a:t>256+128+64+32+16+16 = </a:t>
            </a:r>
            <a:r>
              <a:rPr lang="ru-RU" altLang="en-US" sz="1500" dirty="0">
                <a:solidFill>
                  <a:srgbClr val="FF0000"/>
                </a:solidFill>
                <a:latin typeface="+mn-lt"/>
              </a:rPr>
              <a:t>необходимо 512 хостов</a:t>
            </a:r>
          </a:p>
          <a:p>
            <a:r>
              <a:rPr lang="ru-RU" altLang="en-US" sz="1500" dirty="0">
                <a:solidFill>
                  <a:srgbClr val="000000"/>
                </a:solidFill>
                <a:latin typeface="+mn-lt"/>
              </a:rPr>
              <a:t>Диапазон адресов </a:t>
            </a:r>
            <a:r>
              <a:rPr lang="ru-RU" altLang="en-US" sz="1500" dirty="0">
                <a:solidFill>
                  <a:srgbClr val="FF0000"/>
                </a:solidFill>
                <a:latin typeface="+mn-lt"/>
              </a:rPr>
              <a:t>172.16.0.0–172.16.1.255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03631" y="3555804"/>
            <a:ext cx="132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/>
              <a:t>172.16.1.248 /30 (4)</a:t>
            </a:r>
          </a:p>
          <a:p>
            <a:r>
              <a:rPr lang="ru-RU" sz="900" b="1" dirty="0"/>
              <a:t>172.16.1.252 /30 (4</a:t>
            </a:r>
            <a:r>
              <a:rPr lang="ru-RU" sz="800" dirty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556" y="3555804"/>
            <a:ext cx="2293994" cy="12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705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ru-RU" smtClean="0"/>
              <a:t>Закончив работу с главой 8, учащиеся должны выполнить аттестацию по ней.</a:t>
            </a:r>
          </a:p>
          <a:p>
            <a:pPr eaLnBrk="1" hangingPunct="1">
              <a:spcBef>
                <a:spcPct val="30000"/>
              </a:spcBef>
            </a:pPr>
            <a:r>
              <a:rPr lang="ru-RU" smtClean="0"/>
              <a:t>Для неформальной оценки успехов учащихся можно использовать контрольные работы, лабораторные работы, работу с симулятором Packet Tracer и другие упражнения.</a:t>
            </a:r>
          </a:p>
        </p:txBody>
      </p:sp>
      <p:sp>
        <p:nvSpPr>
          <p:cNvPr id="7170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8. Проверочная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1296080354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z="4000" dirty="0"/>
              <a:t>8.2. Схемы адресации</a:t>
            </a:r>
          </a:p>
        </p:txBody>
      </p:sp>
    </p:spTree>
    <p:extLst>
      <p:ext uri="{BB962C8B-B14F-4D97-AF65-F5344CB8AC3E}">
        <p14:creationId xmlns:p14="http://schemas.microsoft.com/office/powerpoint/2010/main" val="3551905410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Структурированное </a:t>
            </a:r>
            <a:r>
              <a:rPr lang="ru-RU" sz="1600" dirty="0" smtClean="0"/>
              <a:t>проектирование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Планирование адресации сети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824" y="798944"/>
            <a:ext cx="6344354" cy="435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45078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Структурированное </a:t>
            </a:r>
            <a:r>
              <a:rPr lang="ru-RU" sz="1600" dirty="0" smtClean="0"/>
              <a:t>проектирование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Планирование </a:t>
            </a:r>
            <a:r>
              <a:rPr lang="ru-RU" altLang="en-US" dirty="0"/>
              <a:t>выделения адресов в сети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97" y="1014262"/>
            <a:ext cx="3730152" cy="36847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5931" y="1014262"/>
            <a:ext cx="48894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Каждый хост в пределах сети организации должен иметь уникальный адрес. 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Необходимо надлежащее </a:t>
            </a:r>
            <a:r>
              <a:rPr lang="ru-RU" sz="1400">
                <a:solidFill>
                  <a:srgbClr val="000000"/>
                </a:solidFill>
                <a:latin typeface="+mn-lt"/>
              </a:rPr>
              <a:t>планирование </a:t>
            </a:r>
            <a:r>
              <a:rPr lang="ru-RU" sz="1400" smtClean="0">
                <a:solidFill>
                  <a:srgbClr val="000000"/>
                </a:solidFill>
                <a:latin typeface="+mn-lt"/>
              </a:rPr>
              <a:t>и документация</a:t>
            </a:r>
            <a:r>
              <a:rPr lang="ru-RU" sz="140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Необходимо обеспечить </a:t>
            </a:r>
            <a:r>
              <a:rPr lang="ru-RU" sz="1400" dirty="0" smtClean="0">
                <a:solidFill>
                  <a:srgbClr val="000000"/>
                </a:solidFill>
                <a:latin typeface="+mn-lt"/>
              </a:rPr>
              <a:t>и контролировать </a:t>
            </a:r>
            <a:r>
              <a:rPr lang="ru-RU" sz="1400">
                <a:solidFill>
                  <a:srgbClr val="000000"/>
                </a:solidFill>
                <a:latin typeface="+mn-lt"/>
              </a:rPr>
              <a:t>доступ </a:t>
            </a:r>
            <a:r>
              <a:rPr lang="ru-RU" sz="1400" smtClean="0">
                <a:solidFill>
                  <a:srgbClr val="000000"/>
                </a:solidFill>
                <a:latin typeface="+mn-lt"/>
              </a:rPr>
              <a:t>к серверам </a:t>
            </a:r>
            <a:r>
              <a:rPr lang="ru-RU" sz="1400" dirty="0" smtClean="0">
                <a:solidFill>
                  <a:srgbClr val="000000"/>
                </a:solidFill>
                <a:latin typeface="+mn-lt"/>
              </a:rPr>
              <a:t>с внутренних </a:t>
            </a:r>
            <a:r>
              <a:rPr lang="ru-RU" sz="1400" dirty="0">
                <a:solidFill>
                  <a:srgbClr val="000000"/>
                </a:solidFill>
                <a:latin typeface="+mn-lt"/>
              </a:rPr>
              <a:t>и внешних хостов. 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Назначенный серверу статический адрес </a:t>
            </a:r>
            <a:r>
              <a:rPr lang="ru-RU" sz="1400">
                <a:solidFill>
                  <a:srgbClr val="000000"/>
                </a:solidFill>
                <a:latin typeface="+mn-lt"/>
              </a:rPr>
              <a:t>уровня </a:t>
            </a:r>
            <a:r>
              <a:rPr lang="ru-RU" sz="1400" smtClean="0">
                <a:solidFill>
                  <a:srgbClr val="000000"/>
                </a:solidFill>
                <a:latin typeface="+mn-lt"/>
              </a:rPr>
              <a:t>3 можно </a:t>
            </a:r>
            <a:r>
              <a:rPr lang="ru-RU" sz="1400" dirty="0">
                <a:solidFill>
                  <a:srgbClr val="000000"/>
                </a:solidFill>
                <a:latin typeface="+mn-lt"/>
              </a:rPr>
              <a:t>использовать для управления </a:t>
            </a:r>
            <a:r>
              <a:rPr lang="ru-RU" sz="1400">
                <a:solidFill>
                  <a:srgbClr val="000000"/>
                </a:solidFill>
                <a:latin typeface="+mn-lt"/>
              </a:rPr>
              <a:t>доступом </a:t>
            </a:r>
            <a:r>
              <a:rPr lang="ru-RU" sz="1400" smtClean="0">
                <a:solidFill>
                  <a:srgbClr val="000000"/>
                </a:solidFill>
                <a:latin typeface="+mn-lt"/>
              </a:rPr>
              <a:t>к этому </a:t>
            </a:r>
            <a:r>
              <a:rPr lang="ru-RU" sz="1400" dirty="0">
                <a:solidFill>
                  <a:srgbClr val="000000"/>
                </a:solidFill>
                <a:latin typeface="+mn-lt"/>
              </a:rPr>
              <a:t>серверу.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В рамках мониторинга безопасности </a:t>
            </a:r>
            <a:r>
              <a:rPr lang="ru-RU" sz="1400" dirty="0" smtClean="0">
                <a:solidFill>
                  <a:srgbClr val="000000"/>
                </a:solidFill>
                <a:latin typeface="+mn-lt"/>
              </a:rPr>
              <a:t>и производительности </a:t>
            </a:r>
            <a:r>
              <a:rPr lang="ru-RU" sz="1400" dirty="0">
                <a:solidFill>
                  <a:srgbClr val="000000"/>
                </a:solidFill>
                <a:latin typeface="+mn-lt"/>
              </a:rPr>
              <a:t>узлов сетевой трафик анализируется на наличие IP-адресов источника, которые генерируют или получают большое число пакетов. </a:t>
            </a:r>
          </a:p>
        </p:txBody>
      </p:sp>
    </p:spTree>
    <p:extLst>
      <p:ext uri="{BB962C8B-B14F-4D97-AF65-F5344CB8AC3E}">
        <p14:creationId xmlns:p14="http://schemas.microsoft.com/office/powerpoint/2010/main" val="2071579047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3542071" cy="4155319"/>
          </a:xfrm>
        </p:spPr>
        <p:txBody>
          <a:bodyPr/>
          <a:lstStyle/>
          <a:p>
            <a:pPr>
              <a:lnSpc>
                <a:spcPct val="96000"/>
              </a:lnSpc>
            </a:pPr>
            <a:r>
              <a:rPr lang="ru-RU" sz="1200" dirty="0"/>
              <a:t>Устройства, которым необходимы</a:t>
            </a:r>
            <a:r>
              <a:rPr lang="ru-RU" sz="1200" dirty="0" smtClean="0"/>
              <a:t> адреса: </a:t>
            </a:r>
          </a:p>
          <a:p>
            <a:pPr lvl="1">
              <a:lnSpc>
                <a:spcPct val="96000"/>
              </a:lnSpc>
            </a:pPr>
            <a:r>
              <a:rPr lang="ru-RU" altLang="en-US" sz="1100" b="1" dirty="0"/>
              <a:t>Клиентские устройства конечных пользователей</a:t>
            </a:r>
            <a:r>
              <a:rPr lang="ru-RU" sz="1100" dirty="0" smtClean="0"/>
              <a:t> </a:t>
            </a:r>
          </a:p>
          <a:p>
            <a:pPr lvl="2">
              <a:lnSpc>
                <a:spcPct val="96000"/>
              </a:lnSpc>
            </a:pPr>
            <a:r>
              <a:rPr lang="ru-RU" altLang="en-US" sz="1000" dirty="0"/>
              <a:t>Можно настроить на использование DHCP, чтобы сэкономить время и избежать ошибок при настройке вручную.</a:t>
            </a:r>
          </a:p>
          <a:p>
            <a:pPr lvl="2">
              <a:lnSpc>
                <a:spcPct val="96000"/>
              </a:lnSpc>
            </a:pPr>
            <a:r>
              <a:rPr lang="ru-RU" altLang="en-US" sz="1000" dirty="0"/>
              <a:t>Для изменения схемы разделения на подсети требуется перенастройка сервера DHCP. Клиенты IPv6 используют DHCPv6 или SLAAC.</a:t>
            </a:r>
          </a:p>
          <a:p>
            <a:pPr lvl="1">
              <a:lnSpc>
                <a:spcPct val="96000"/>
              </a:lnSpc>
            </a:pPr>
            <a:r>
              <a:rPr lang="ru-RU" altLang="en-US" sz="1100" b="1" dirty="0"/>
              <a:t>Серверы</a:t>
            </a:r>
          </a:p>
          <a:p>
            <a:pPr lvl="2">
              <a:lnSpc>
                <a:spcPct val="96000"/>
              </a:lnSpc>
            </a:pPr>
            <a:r>
              <a:rPr lang="ru-RU" sz="1000" dirty="0" smtClean="0"/>
              <a:t>Настраиваются с использованием статических адресов. </a:t>
            </a:r>
          </a:p>
          <a:p>
            <a:pPr lvl="2">
              <a:lnSpc>
                <a:spcPct val="96000"/>
              </a:lnSpc>
            </a:pPr>
            <a:r>
              <a:rPr lang="ru-RU" sz="1000" dirty="0" smtClean="0"/>
              <a:t>Частные адреса преобразуются в публичные адреса, если доступны из Интернета.</a:t>
            </a:r>
          </a:p>
          <a:p>
            <a:pPr lvl="1">
              <a:lnSpc>
                <a:spcPct val="96000"/>
              </a:lnSpc>
            </a:pPr>
            <a:r>
              <a:rPr lang="ru-RU" altLang="en-US" sz="1100" b="1" dirty="0"/>
              <a:t>Промежуточные устройства</a:t>
            </a:r>
          </a:p>
          <a:p>
            <a:pPr lvl="2">
              <a:lnSpc>
                <a:spcPct val="96000"/>
              </a:lnSpc>
            </a:pPr>
            <a:r>
              <a:rPr lang="ru-RU" sz="1000" dirty="0" smtClean="0"/>
              <a:t>Настраиваются статические адреса для удаленного управления.</a:t>
            </a:r>
          </a:p>
          <a:p>
            <a:pPr lvl="1">
              <a:lnSpc>
                <a:spcPct val="96000"/>
              </a:lnSpc>
            </a:pPr>
            <a:r>
              <a:rPr lang="ru-RU" altLang="en-US" sz="1100" b="1" dirty="0"/>
              <a:t>Шлюз</a:t>
            </a:r>
          </a:p>
          <a:p>
            <a:pPr lvl="2">
              <a:lnSpc>
                <a:spcPct val="96000"/>
              </a:lnSpc>
            </a:pPr>
            <a:r>
              <a:rPr lang="ru-RU" sz="1000" dirty="0" smtClean="0"/>
              <a:t>Интерфейс маршрутизатора, используемый для выхода из сети.</a:t>
            </a:r>
            <a:endParaRPr lang="ru-RU" altLang="en-US" sz="1050" dirty="0"/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Структурированное </a:t>
            </a:r>
            <a:r>
              <a:rPr lang="ru-RU" sz="1600" dirty="0" smtClean="0"/>
              <a:t>проектирование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/>
              <a:t>Присвоение адресов устройствам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005" y="2061123"/>
            <a:ext cx="5303633" cy="15057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310440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Структурированное проектирование</a:t>
            </a:r>
            <a:r>
              <a:rPr dirty="0"/>
              <a:t/>
            </a:r>
            <a:br>
              <a:rPr dirty="0"/>
            </a:br>
            <a:r>
              <a:rPr lang="ru-RU" sz="2300" dirty="0"/>
              <a:t>Packet Tracer. Разработка и реализация схемы адресации VLSM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836" y="798944"/>
            <a:ext cx="4514329" cy="422183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27253364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Структурированное проектирование</a:t>
            </a:r>
            <a:r>
              <a:rPr dirty="0"/>
              <a:t/>
            </a:r>
            <a:br>
              <a:rPr dirty="0"/>
            </a:br>
            <a:r>
              <a:rPr lang="ru-RU" sz="2000" dirty="0"/>
              <a:t>Лабораторная работа. Разработка и реализация схемы адресации VLSM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425" y="798944"/>
            <a:ext cx="4695218" cy="407455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53611086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229864" cy="1827791"/>
          </a:xfrm>
        </p:spPr>
        <p:txBody>
          <a:bodyPr/>
          <a:lstStyle/>
          <a:p>
            <a:r>
              <a:rPr lang="ru-RU" sz="4000" dirty="0"/>
              <a:t>8.3. Особенности проектирования IPv6-сети</a:t>
            </a:r>
          </a:p>
        </p:txBody>
      </p:sp>
    </p:spTree>
    <p:extLst>
      <p:ext uri="{BB962C8B-B14F-4D97-AF65-F5344CB8AC3E}">
        <p14:creationId xmlns:p14="http://schemas.microsoft.com/office/powerpoint/2010/main" val="121872427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Разделение на подсети IPv6-сети</a:t>
            </a:r>
            <a:r>
              <a:t/>
            </a:r>
            <a:br/>
            <a:r>
              <a:rPr lang="ru-RU" smtClean="0"/>
              <a:t>Глобальный индивидуальный адрес IPv6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011" y="1582169"/>
            <a:ext cx="5634550" cy="1590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2488" y="1098217"/>
            <a:ext cx="462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Структура</a:t>
            </a:r>
            <a:endParaRPr lang="ru-R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581" y="3250672"/>
            <a:ext cx="4538669" cy="1185805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" y="966371"/>
            <a:ext cx="34386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latin typeface="+mn-lt"/>
              </a:rPr>
              <a:t>Разбиение на подсети IPv6 не предполагает экономии адресного пространства.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latin typeface="+mn-lt"/>
              </a:rPr>
              <a:t>Целью разбиения IPv6-сети на подсети является создание иерархии адресов на основе количества необходимых подсетей</a:t>
            </a:r>
            <a:r>
              <a:rPr lang="ru-RU" sz="1200" dirty="0"/>
              <a:t>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latin typeface="+mn-lt"/>
              </a:rPr>
              <a:t>IPv6-адрес типа link-local никогда не разбивается на подсети. 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latin typeface="+mn-lt"/>
              </a:rPr>
              <a:t>Глобальный индивидуальный адрес IPv6 может быть разбит на подсети.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latin typeface="+mn-lt"/>
              </a:rPr>
              <a:t>Глобальный индивидуальный адрес IPv6 обычно содержит глобальный префикс маршрутизации /48, 16-битный идентификатор подсети и 64-битный идентификатор интерфейса.</a:t>
            </a:r>
            <a:endParaRPr lang="ru-RU" altLang="en-US" sz="1200" dirty="0">
              <a:solidFill>
                <a:srgbClr val="000000"/>
              </a:solidFill>
              <a:latin typeface="+mn-lt"/>
              <a:ea typeface="ＭＳ Ｐゴシック" charset="0"/>
              <a:cs typeface="CiscoSans"/>
            </a:endParaRPr>
          </a:p>
        </p:txBody>
      </p:sp>
    </p:spTree>
    <p:extLst>
      <p:ext uri="{BB962C8B-B14F-4D97-AF65-F5344CB8AC3E}">
        <p14:creationId xmlns:p14="http://schemas.microsoft.com/office/powerpoint/2010/main" val="2376591089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Разделение на подсети IPv6-сети</a:t>
            </a:r>
            <a:r>
              <a:rPr sz="1600" dirty="0"/>
              <a:t/>
            </a:r>
            <a:br>
              <a:rPr sz="1600" dirty="0"/>
            </a:br>
            <a:r>
              <a:rPr lang="ru-RU" sz="2200" dirty="0" smtClean="0"/>
              <a:t>Разделение на подсети с использованием идентификатора подсети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757" y="1329055"/>
            <a:ext cx="4625702" cy="3559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757" y="960553"/>
            <a:ext cx="4626000" cy="43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43625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Разделение на подсети IPv6-сети</a:t>
            </a:r>
            <a:r>
              <a:rPr sz="1600" dirty="0"/>
              <a:t/>
            </a:r>
            <a:br>
              <a:rPr sz="1600" dirty="0"/>
            </a:br>
            <a:r>
              <a:rPr lang="ru-RU" altLang="en-US" dirty="0"/>
              <a:t>Распределение подсети IPv6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812" y="226603"/>
            <a:ext cx="3337897" cy="2533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611" y="2874886"/>
            <a:ext cx="3419148" cy="2079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46" y="1107583"/>
            <a:ext cx="4344241" cy="33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5553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-RU" smtClean="0"/>
              <a:t>Прежде чем излагать материал главы 8, обратите внимание на следующее: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Инструктор должен выполнить проверочную работу на знание материала главы 8.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Цели этой главы: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Объяснить, разделение сети на подсети позволяет более эффективно передавать данные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Объяснять, как рассчитать подсети IPv4 для префикса /24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Объяснять, как рассчитать подсети IPv4 для префиксов /16 и /8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Исходя из набора имеющихся требований к разделению на подсети, внедрить схему адресации IPv4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Объяснить, как создать гибкую схему адресации с помощью маски подсети произвольной длины (VLSM)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Внедрять схемы адресации VLSM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Объяснить, как осуществляется назначение IPv6-адресов в сети предприятия.</a:t>
            </a:r>
            <a:endParaRPr lang="ru-RU" sz="1500" dirty="0"/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 8. Практические рекомендации</a:t>
            </a:r>
          </a:p>
        </p:txBody>
      </p:sp>
    </p:spTree>
    <p:extLst>
      <p:ext uri="{BB962C8B-B14F-4D97-AF65-F5344CB8AC3E}">
        <p14:creationId xmlns:p14="http://schemas.microsoft.com/office/powerpoint/2010/main" val="2379341361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87113"/>
            <a:ext cx="9144000" cy="757551"/>
          </a:xfrm>
        </p:spPr>
        <p:txBody>
          <a:bodyPr/>
          <a:lstStyle/>
          <a:p>
            <a:r>
              <a:rPr lang="ru-RU" sz="1600" dirty="0"/>
              <a:t>Разделение на подсети IPv6-сети</a:t>
            </a:r>
            <a:r>
              <a:rPr dirty="0"/>
              <a:t/>
            </a:r>
            <a:br>
              <a:rPr dirty="0"/>
            </a:br>
            <a:r>
              <a:rPr lang="ru-RU" sz="2100" dirty="0"/>
              <a:t>Packet Tracer. Реализация схемы адресации разделенной на подсети IPv6-сети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752" y="798944"/>
            <a:ext cx="4405405" cy="424845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55620524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8.4 Обзор по главе</a:t>
            </a:r>
          </a:p>
        </p:txBody>
      </p:sp>
    </p:spTree>
    <p:extLst>
      <p:ext uri="{BB962C8B-B14F-4D97-AF65-F5344CB8AC3E}">
        <p14:creationId xmlns:p14="http://schemas.microsoft.com/office/powerpoint/2010/main" val="3886944279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Заключение</a:t>
            </a:r>
            <a:r>
              <a:t/>
            </a:r>
            <a:br/>
            <a:r>
              <a:rPr lang="ru-RU" smtClean="0"/>
              <a:t>Packet Tracer. Отработка комплексных практических навыков </a:t>
            </a:r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256" y="798944"/>
            <a:ext cx="5188684" cy="428353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31295985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Реализация схемы адресации IPv4-сети для активации сквозного подключения в сети малого и среднего предприятия</a:t>
            </a:r>
          </a:p>
          <a:p>
            <a:r>
              <a:rPr lang="ru-RU" smtClean="0"/>
              <a:t>Реализация схемы адресации VLSM в соответствии с заданными требованиями для обеспечения подключения конечных пользователей малой или средней сети</a:t>
            </a:r>
          </a:p>
          <a:p>
            <a:r>
              <a:rPr lang="ru-RU" smtClean="0"/>
              <a:t>Объяснить особенности проектирования для внедрения протокола IPv6 в сети предприятия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>
                <a:latin typeface="Arial" charset="0"/>
              </a:rPr>
              <a:t>Заключение</a:t>
            </a:r>
            <a:r>
              <a:t/>
            </a:r>
            <a:br/>
            <a:r>
              <a:rPr lang="ru-RU" dirty="0">
                <a:latin typeface="Arial" charset="0"/>
              </a:rPr>
              <a:t>Глава 8. Разделение сетей IP на подсети</a:t>
            </a:r>
          </a:p>
        </p:txBody>
      </p:sp>
    </p:spTree>
    <p:extLst>
      <p:ext uri="{BB962C8B-B14F-4D97-AF65-F5344CB8AC3E}">
        <p14:creationId xmlns:p14="http://schemas.microsoft.com/office/powerpoint/2010/main" val="2175629910"/>
      </p:ext>
    </p:extLst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Разделы 8.1–8.3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8253960"/>
              </p:ext>
            </p:extLst>
          </p:nvPr>
        </p:nvGraphicFramePr>
        <p:xfrm>
          <a:off x="144463" y="798513"/>
          <a:ext cx="8853486" cy="7823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51162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731093094"/>
                    </a:ext>
                  </a:extLst>
                </a:gridCol>
                <a:gridCol w="2951162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353496225"/>
                    </a:ext>
                  </a:extLst>
                </a:gridCol>
                <a:gridCol w="2951162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81959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граница октетов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Маска подсети переменной длины (VLSM)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4453015"/>
      </p:ext>
    </p:extLst>
  </p:cSld>
  <p:clrMapOvr>
    <a:masterClrMapping/>
  </p:clrMapOvr>
  <p:transition spd="slow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69863" lvl="1" indent="-169863">
              <a:lnSpc>
                <a:spcPct val="98000"/>
              </a:lnSpc>
              <a:spcBef>
                <a:spcPts val="600"/>
              </a:spcBef>
              <a:spcAft>
                <a:spcPts val="500"/>
              </a:spcAft>
              <a:buSzPct val="90000"/>
              <a:buFont typeface="Wingdings" panose="05000000000000000000" pitchFamily="2" charset="2"/>
              <a:buChar char="§"/>
            </a:pPr>
            <a:r>
              <a:rPr lang="ru-RU" sz="1500" dirty="0"/>
              <a:t>Прежде чем приступать к этой главе, убедитесь, что студенты знакомы с двоичной </a:t>
            </a:r>
            <a:r>
              <a:rPr lang="ru-RU" sz="1500" dirty="0" smtClean="0"/>
              <a:t>и шестнадцатеричной </a:t>
            </a:r>
            <a:r>
              <a:rPr lang="ru-RU" sz="1500" dirty="0"/>
              <a:t>системами счисления.</a:t>
            </a:r>
          </a:p>
          <a:p>
            <a:pPr>
              <a:lnSpc>
                <a:spcPct val="98000"/>
              </a:lnSpc>
              <a:spcAft>
                <a:spcPts val="500"/>
              </a:spcAft>
            </a:pPr>
            <a:r>
              <a:rPr lang="ru-RU" dirty="0" smtClean="0"/>
              <a:t>Чтобы проверить навыки студентов в преобразовании двоичных и десятичных значений, предложите им сыграть в бинарную игру, перейдя по следующей ссылке: </a:t>
            </a:r>
            <a:r>
              <a:rPr lang="ru-RU" dirty="0">
                <a:hlinkClick r:id="rId3"/>
              </a:rPr>
              <a:t>https://learningnetwork.cisco.com/docs/DOC-1803</a:t>
            </a:r>
            <a:endParaRPr lang="ru-RU" dirty="0"/>
          </a:p>
          <a:p>
            <a:pPr marL="169863" lvl="1" indent="-169863">
              <a:lnSpc>
                <a:spcPct val="98000"/>
              </a:lnSpc>
              <a:spcBef>
                <a:spcPts val="600"/>
              </a:spcBef>
              <a:spcAft>
                <a:spcPts val="500"/>
              </a:spcAft>
              <a:buSzPct val="90000"/>
              <a:buFont typeface="Wingdings" panose="05000000000000000000" pitchFamily="2" charset="2"/>
              <a:buChar char="§"/>
            </a:pPr>
            <a:r>
              <a:rPr lang="ru-RU" sz="1500" dirty="0"/>
              <a:t>Объясните важность разработки, реализации и управления правильным планом IP-адресации для повышения эффективности работы сетей.</a:t>
            </a:r>
          </a:p>
          <a:p>
            <a:pPr marL="169863" lvl="1" indent="-169863">
              <a:lnSpc>
                <a:spcPct val="98000"/>
              </a:lnSpc>
              <a:spcBef>
                <a:spcPts val="600"/>
              </a:spcBef>
              <a:spcAft>
                <a:spcPts val="500"/>
              </a:spcAft>
              <a:buSzPct val="90000"/>
              <a:buFont typeface="Wingdings" panose="05000000000000000000" pitchFamily="2" charset="2"/>
              <a:buChar char="§"/>
            </a:pPr>
            <a:r>
              <a:rPr lang="ru-RU" sz="1500" dirty="0"/>
              <a:t>Объясните иерархическую структуру IP-адреса, используя аналогии (например, почтовый адрес и номера телефонов). </a:t>
            </a:r>
          </a:p>
          <a:p>
            <a:pPr marL="169863" lvl="1" indent="-169863">
              <a:lnSpc>
                <a:spcPct val="98000"/>
              </a:lnSpc>
              <a:spcBef>
                <a:spcPts val="600"/>
              </a:spcBef>
              <a:spcAft>
                <a:spcPts val="500"/>
              </a:spcAft>
              <a:buSzPct val="90000"/>
              <a:buFont typeface="Wingdings" panose="05000000000000000000" pitchFamily="2" charset="2"/>
              <a:buChar char="§"/>
            </a:pPr>
            <a:r>
              <a:rPr lang="ru-RU" sz="1500" dirty="0"/>
              <a:t>Обратите внимание, что организация подсетей выполняется в IPv6 для создания логической и иерархической структуры адресации, а не для экономии адресов.</a:t>
            </a:r>
          </a:p>
          <a:p>
            <a:pPr marL="169863" lvl="1" indent="-169863">
              <a:lnSpc>
                <a:spcPct val="98000"/>
              </a:lnSpc>
              <a:spcBef>
                <a:spcPts val="600"/>
              </a:spcBef>
              <a:spcAft>
                <a:spcPts val="500"/>
              </a:spcAft>
              <a:buSzPct val="90000"/>
              <a:buFont typeface="Wingdings" panose="05000000000000000000" pitchFamily="2" charset="2"/>
              <a:buChar char="§"/>
            </a:pPr>
            <a:r>
              <a:rPr lang="ru-RU" sz="1500" dirty="0"/>
              <a:t>Продемонстрируйте способы расчета количества подсетей и хостов с помощью волшебного числа (см. видео в разделе 8.1.2.5.).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8.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392907173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99936" cy="4155319"/>
          </a:xfrm>
        </p:spPr>
        <p:txBody>
          <a:bodyPr/>
          <a:lstStyle/>
          <a:p>
            <a:pPr marL="169863" lvl="1" indent="-169863">
              <a:lnSpc>
                <a:spcPct val="98000"/>
              </a:lnSpc>
              <a:spcBef>
                <a:spcPts val="600"/>
              </a:spcBef>
              <a:spcAft>
                <a:spcPts val="500"/>
              </a:spcAft>
              <a:buSzPct val="90000"/>
              <a:buFont typeface="Wingdings" panose="05000000000000000000" pitchFamily="2" charset="2"/>
              <a:buChar char="§"/>
            </a:pPr>
            <a:r>
              <a:rPr lang="ru-RU" sz="1500" dirty="0"/>
              <a:t>Помогайте студентам выявлять закономерности и находить простые способы решения задач при разделении сети на подсети.</a:t>
            </a:r>
          </a:p>
          <a:p>
            <a:pPr marL="169863" lvl="1" indent="-169863">
              <a:lnSpc>
                <a:spcPct val="98000"/>
              </a:lnSpc>
              <a:spcBef>
                <a:spcPts val="600"/>
              </a:spcBef>
              <a:spcAft>
                <a:spcPts val="500"/>
              </a:spcAft>
              <a:buSzPct val="90000"/>
              <a:buFont typeface="Wingdings" panose="05000000000000000000" pitchFamily="2" charset="2"/>
              <a:buChar char="§"/>
            </a:pPr>
            <a:r>
              <a:rPr lang="ru-RU" sz="1500" dirty="0"/>
              <a:t>Подготовьте для студентов практические задания, предполагающие использование формулы 2^n (где n — число битов для заимствования) для расчета подсетей.</a:t>
            </a:r>
          </a:p>
          <a:p>
            <a:pPr marL="169863" lvl="1" indent="-169863">
              <a:lnSpc>
                <a:spcPct val="98000"/>
              </a:lnSpc>
              <a:spcBef>
                <a:spcPts val="600"/>
              </a:spcBef>
              <a:spcAft>
                <a:spcPts val="500"/>
              </a:spcAft>
              <a:buSzPct val="90000"/>
              <a:buFont typeface="Wingdings" panose="05000000000000000000" pitchFamily="2" charset="2"/>
              <a:buChar char="§"/>
            </a:pPr>
            <a:r>
              <a:rPr lang="ru-RU" sz="1500" dirty="0"/>
              <a:t>Формула 2^n-2 позволяет вычислить доступное количество адресов.</a:t>
            </a:r>
          </a:p>
          <a:p>
            <a:pPr marL="169863" lvl="1" indent="-169863">
              <a:lnSpc>
                <a:spcPct val="98000"/>
              </a:lnSpc>
              <a:spcBef>
                <a:spcPts val="600"/>
              </a:spcBef>
              <a:spcAft>
                <a:spcPts val="500"/>
              </a:spcAft>
              <a:buSzPct val="90000"/>
              <a:buFont typeface="Wingdings" panose="05000000000000000000" pitchFamily="2" charset="2"/>
              <a:buChar char="§"/>
            </a:pPr>
            <a:r>
              <a:rPr lang="ru-RU" sz="1500" dirty="0"/>
              <a:t>Напомните студентам, что первый и последний адрес каждой подсети нельзя использовать </a:t>
            </a:r>
            <a:r>
              <a:rPr lang="ru-RU" sz="1500" dirty="0" smtClean="0"/>
              <a:t>в качестве </a:t>
            </a:r>
            <a:r>
              <a:rPr lang="ru-RU" sz="1500" dirty="0"/>
              <a:t>адреса хоста. Первый — это идентификатор сети, а последний — широковещательный адрес для подсети. </a:t>
            </a:r>
          </a:p>
          <a:p>
            <a:pPr marL="169863" lvl="1" indent="-169863">
              <a:lnSpc>
                <a:spcPct val="98000"/>
              </a:lnSpc>
              <a:spcBef>
                <a:spcPts val="600"/>
              </a:spcBef>
              <a:spcAft>
                <a:spcPts val="500"/>
              </a:spcAft>
              <a:buSzPct val="90000"/>
              <a:buFont typeface="Wingdings" panose="05000000000000000000" pitchFamily="2" charset="2"/>
              <a:buChar char="§"/>
            </a:pPr>
            <a:r>
              <a:rPr lang="ru-RU" sz="1500" dirty="0"/>
              <a:t>Используйте запрос в Google для поиска практических задач, которые доступны в учебном пособии Робба Джонса по IP-адресации и организации подсетей (IP Addressing and Subnetting, Robb Jones). Версии для студентов и инструкторов доступны в формате PDF.</a:t>
            </a:r>
          </a:p>
          <a:p>
            <a:pPr marL="169863" lvl="1" indent="-169863">
              <a:lnSpc>
                <a:spcPct val="98000"/>
              </a:lnSpc>
              <a:spcBef>
                <a:spcPts val="600"/>
              </a:spcBef>
              <a:spcAft>
                <a:spcPts val="500"/>
              </a:spcAft>
              <a:buSzPct val="90000"/>
              <a:buFont typeface="Wingdings" panose="05000000000000000000" pitchFamily="2" charset="2"/>
              <a:buChar char="§"/>
            </a:pPr>
            <a:r>
              <a:rPr lang="ru-RU" sz="1500" dirty="0"/>
              <a:t>Помимо теоретического рассмотрения проблем, связанных с организацией подсетей, студенты должны выполнить лабораторные работы, которые включают в себя не только </a:t>
            </a:r>
            <a:r>
              <a:rPr lang="ru-RU" sz="1500"/>
              <a:t>разработку </a:t>
            </a:r>
            <a:r>
              <a:rPr lang="ru-RU" sz="1500" smtClean="0"/>
              <a:t>и расчет </a:t>
            </a:r>
            <a:r>
              <a:rPr lang="ru-RU" sz="1500" dirty="0"/>
              <a:t>схем адресации, но также и применение адресов к устройствам в сети.</a:t>
            </a:r>
          </a:p>
          <a:p>
            <a:pPr marL="169863" lvl="1" indent="-169863">
              <a:lnSpc>
                <a:spcPct val="98000"/>
              </a:lnSpc>
              <a:spcBef>
                <a:spcPts val="600"/>
              </a:spcBef>
              <a:spcAft>
                <a:spcPts val="500"/>
              </a:spcAft>
              <a:buSzPct val="90000"/>
              <a:buFont typeface="Wingdings" panose="05000000000000000000" pitchFamily="2" charset="2"/>
              <a:buChar char="§"/>
            </a:pPr>
            <a:endParaRPr lang="ru-RU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8.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388899861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11768</TotalTime>
  <Words>3020</Words>
  <Application>Microsoft Office PowerPoint</Application>
  <PresentationFormat>On-screen Show (16:9)</PresentationFormat>
  <Paragraphs>629</Paragraphs>
  <Slides>75</Slides>
  <Notes>75</Notes>
  <HiddenSlides>11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Default Theme</vt:lpstr>
      <vt:lpstr>Глава 8. Разделение сетей IP на подсети</vt:lpstr>
      <vt:lpstr>Материалы для инструкторов. Глава 8. Руководство по планированию</vt:lpstr>
      <vt:lpstr>Глава 8. Разделение сетей IP на подсети</vt:lpstr>
      <vt:lpstr>Глава 8. Упражнения</vt:lpstr>
      <vt:lpstr>Глава 8. Упражнения (продолжение)</vt:lpstr>
      <vt:lpstr>Глава 8. Проверочная работа</vt:lpstr>
      <vt:lpstr>Глава 8. Практические рекомендации</vt:lpstr>
      <vt:lpstr>Глава 8. Практические рекомендации (продолжение)</vt:lpstr>
      <vt:lpstr>Глава 8. Практические рекомендации (продолжение)</vt:lpstr>
      <vt:lpstr>Глава 8. Практические рекомендации (продолжение)</vt:lpstr>
      <vt:lpstr>Глава 8. Дополнительная помощь</vt:lpstr>
      <vt:lpstr>PowerPoint Presentation</vt:lpstr>
      <vt:lpstr>Глава 8. Разделение сетей IP на подсети</vt:lpstr>
      <vt:lpstr>Глава 8. Разделы и цели</vt:lpstr>
      <vt:lpstr>Глава 8. Разделы и цели (продолжение)</vt:lpstr>
      <vt:lpstr>8.1. Разделение IPv4-сети на подсети</vt:lpstr>
      <vt:lpstr>Сегментация сети Домены широковещательной рассылки</vt:lpstr>
      <vt:lpstr>Сегментация сети Проблемы с крупными доменами широковещательной рассылки</vt:lpstr>
      <vt:lpstr>Сегментация сети Причины для разделения на подсети</vt:lpstr>
      <vt:lpstr>Разделение IPv4-сети на подсети Границы октетов</vt:lpstr>
      <vt:lpstr>Разделение на подсети IPv4-сети Разделение на подсети на границе октетов</vt:lpstr>
      <vt:lpstr>Разделение на подсети IPv4-сети Разделение на подсети на границе октетов (продолжение)</vt:lpstr>
      <vt:lpstr>Разделение на подсети IPv4-сети  Разделение на подсети с бесклассовой адресацией</vt:lpstr>
      <vt:lpstr>Разделение на подсети IPv4-сети Демонстрационный видеоролик. Маска подсети</vt:lpstr>
      <vt:lpstr>Разделение на подсети IPv4-сети Демонстрационный видеоролик. Маска подсети (продолжение)</vt:lpstr>
      <vt:lpstr>Разделение на подсети IPv4-сети Демонстрационный видеоролик. Разделение на подсети с помощью магического числа</vt:lpstr>
      <vt:lpstr>Разделение на подсети IPv4-сети Демонстрационный видеоролик. Разделение на подсети с помощью магического числа (продолжение)</vt:lpstr>
      <vt:lpstr>Разделение на подсети IPv4-сети Демонстрационный видеоролик. Разделение на подсети с помощью магического числа (продолжение)</vt:lpstr>
      <vt:lpstr>Разделение на подсети IPv4-сети  Пример разделения на подсети с бесклассовой адресацией</vt:lpstr>
      <vt:lpstr>Разделение на подсети IPv4-сети  Создание 2 подсетей</vt:lpstr>
      <vt:lpstr>Разделение на подсети IPv4-сети Демонстрационный видеоролик. Создание двух подсетей одинакового размера (/25)</vt:lpstr>
      <vt:lpstr>Разделение на подсети IPv4-сети  Формулы разделения на подсети</vt:lpstr>
      <vt:lpstr>Разделение на подсети IPv4-сети  Формулы разделения на подсети (продолжение)</vt:lpstr>
      <vt:lpstr>Разделение на подсети IPv4-сети  Создание 4 подсетей</vt:lpstr>
      <vt:lpstr>Разделение на подсети IPv4-сети  Создание 4 подсетей (продолжение)</vt:lpstr>
      <vt:lpstr>Разделение на подсети IPv4-сети  Создание 4 подсетей (продолжение)</vt:lpstr>
      <vt:lpstr>Разделение на подсети IPv4-сети Демонстрационный видеоролик. Создание четырех подсетей одинакового размера (/26)</vt:lpstr>
      <vt:lpstr>Разделение на подсети IPv4-сети Демонстрационный видеоролик. Создание восьми подсетей одинакового размера (/27)</vt:lpstr>
      <vt:lpstr>Разделение на подсети сети с префиксами /16 и /8 Создание подсетей с префиксом /16</vt:lpstr>
      <vt:lpstr>Разделение на подсети сети с префиксами /16 и /8 Создание 100 подсетей с префиксом /16</vt:lpstr>
      <vt:lpstr>Разделение на подсети сети с префиксами /16 и /8 Расчет хостов</vt:lpstr>
      <vt:lpstr>Разделение на подсети сети с префиксами /16 и /8 Демонстрационный видеоролик. Создание 100 подсетей одинакового размера</vt:lpstr>
      <vt:lpstr>Разделение на подсети сети с префиксом /16 и /8 Создание 1000 подсетей из сети с префиксом /8</vt:lpstr>
      <vt:lpstr>Разделение на подсети сети с префиксом /16 и /8 Создание 1000 подсетей из сети с префиксом /8 (продолжение)</vt:lpstr>
      <vt:lpstr>Разделение на подсети сети с префиксами /16 и /8 Демонстрационный видеоролик. Разделение на подсети с помощью нескольких октетов</vt:lpstr>
      <vt:lpstr>Разделение на подсети на основе требований Разделение на подсети на основе требований к хостам</vt:lpstr>
      <vt:lpstr>Разделение на подсети на основе требований Разделение на подсети на основе требований к сети</vt:lpstr>
      <vt:lpstr>Разделение на подсети на основе требований Пример требований к сети</vt:lpstr>
      <vt:lpstr>Разделение на подсети на основе требований Пример требований к сети (продолжение)</vt:lpstr>
      <vt:lpstr>Разделение на подсети на основе требований Лабораторная работа. Расчет подсетей IPv4</vt:lpstr>
      <vt:lpstr>Разделение на подсети на основе требований Packet Tracer. Разделение на подсети. Сценарий</vt:lpstr>
      <vt:lpstr>Разделение на подсети на основе требований Лабораторная работа. Разработка и внедрение схемы адресации разделенной на подсети IPv4-сети</vt:lpstr>
      <vt:lpstr>Преимущества использования масок подсети переменной длины При традиционном разделении на подсети адреса растрачиваются впустую</vt:lpstr>
      <vt:lpstr>Преимущества использования маски подсети переменной длины Маски подсети переменной длины (VLSM)</vt:lpstr>
      <vt:lpstr>Преимущества использования маски подсети переменной длины Базовая модель VLSM</vt:lpstr>
      <vt:lpstr>Преимущества использования маски подсети переменной длины Демонстрационный видеоролик. Базовая модель VLSM</vt:lpstr>
      <vt:lpstr>Преимущества использования маски подсети переменной длины Практическое использование VLSM</vt:lpstr>
      <vt:lpstr>Преимущества использования маски подсети переменной длины Схема VLSM</vt:lpstr>
      <vt:lpstr>Преимущества использования маски подсети переменной длины Демонстрационный видеоролик. Пример VLSM</vt:lpstr>
      <vt:lpstr>8.2. Схемы адресации</vt:lpstr>
      <vt:lpstr>Структурированное проектирование Планирование адресации сети</vt:lpstr>
      <vt:lpstr>Структурированное проектирование Планирование выделения адресов в сети</vt:lpstr>
      <vt:lpstr>Структурированное проектирование Присвоение адресов устройствам</vt:lpstr>
      <vt:lpstr>Структурированное проектирование Packet Tracer. Разработка и реализация схемы адресации VLSM</vt:lpstr>
      <vt:lpstr>Структурированное проектирование Лабораторная работа. Разработка и реализация схемы адресации VLSM</vt:lpstr>
      <vt:lpstr>8.3. Особенности проектирования IPv6-сети</vt:lpstr>
      <vt:lpstr>Разделение на подсети IPv6-сети Глобальный индивидуальный адрес IPv6</vt:lpstr>
      <vt:lpstr>Разделение на подсети IPv6-сети Разделение на подсети с использованием идентификатора подсети</vt:lpstr>
      <vt:lpstr>Разделение на подсети IPv6-сети Распределение подсети IPv6</vt:lpstr>
      <vt:lpstr>Разделение на подсети IPv6-сети Packet Tracer. Реализация схемы адресации разделенной на подсети IPv6-сети</vt:lpstr>
      <vt:lpstr>8.4 Обзор по главе</vt:lpstr>
      <vt:lpstr>Заключение Packet Tracer. Отработка комплексных практических навыков </vt:lpstr>
      <vt:lpstr>Заключение Глава 8. Разделение сетей IP на подсети</vt:lpstr>
      <vt:lpstr>Разделы 8.1–8.3 Новые термины и команды</vt:lpstr>
      <vt:lpstr>PowerPoint Presentation</vt:lpstr>
    </vt:vector>
  </TitlesOfParts>
  <Company>Cisco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qumin</cp:lastModifiedBy>
  <cp:revision>354</cp:revision>
  <dcterms:created xsi:type="dcterms:W3CDTF">2016-08-22T22:27:36Z</dcterms:created>
  <dcterms:modified xsi:type="dcterms:W3CDTF">2018-10-23T09:17:16Z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