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96"/>
  </p:notesMasterIdLst>
  <p:sldIdLst>
    <p:sldId id="513" r:id="rId2"/>
    <p:sldId id="730" r:id="rId3"/>
    <p:sldId id="747" r:id="rId4"/>
    <p:sldId id="763" r:id="rId5"/>
    <p:sldId id="775" r:id="rId6"/>
    <p:sldId id="786" r:id="rId7"/>
    <p:sldId id="735" r:id="rId8"/>
    <p:sldId id="736" r:id="rId9"/>
    <p:sldId id="750" r:id="rId10"/>
    <p:sldId id="856" r:id="rId11"/>
    <p:sldId id="857" r:id="rId12"/>
    <p:sldId id="858" r:id="rId13"/>
    <p:sldId id="859" r:id="rId14"/>
    <p:sldId id="745" r:id="rId15"/>
    <p:sldId id="777" r:id="rId16"/>
    <p:sldId id="758" r:id="rId17"/>
    <p:sldId id="760" r:id="rId18"/>
    <p:sldId id="787" r:id="rId19"/>
    <p:sldId id="759" r:id="rId20"/>
    <p:sldId id="628" r:id="rId21"/>
    <p:sldId id="788" r:id="rId22"/>
    <p:sldId id="649" r:id="rId23"/>
    <p:sldId id="790" r:id="rId24"/>
    <p:sldId id="789" r:id="rId25"/>
    <p:sldId id="791" r:id="rId26"/>
    <p:sldId id="792" r:id="rId27"/>
    <p:sldId id="793" r:id="rId28"/>
    <p:sldId id="795" r:id="rId29"/>
    <p:sldId id="794" r:id="rId30"/>
    <p:sldId id="796" r:id="rId31"/>
    <p:sldId id="797" r:id="rId32"/>
    <p:sldId id="798" r:id="rId33"/>
    <p:sldId id="799" r:id="rId34"/>
    <p:sldId id="800" r:id="rId35"/>
    <p:sldId id="801" r:id="rId36"/>
    <p:sldId id="802" r:id="rId37"/>
    <p:sldId id="803" r:id="rId38"/>
    <p:sldId id="804" r:id="rId39"/>
    <p:sldId id="805" r:id="rId40"/>
    <p:sldId id="806" r:id="rId41"/>
    <p:sldId id="807" r:id="rId42"/>
    <p:sldId id="808" r:id="rId43"/>
    <p:sldId id="809" r:id="rId44"/>
    <p:sldId id="641" r:id="rId45"/>
    <p:sldId id="810" r:id="rId46"/>
    <p:sldId id="811" r:id="rId47"/>
    <p:sldId id="633" r:id="rId48"/>
    <p:sldId id="812" r:id="rId49"/>
    <p:sldId id="861" r:id="rId50"/>
    <p:sldId id="814" r:id="rId51"/>
    <p:sldId id="815" r:id="rId52"/>
    <p:sldId id="813" r:id="rId53"/>
    <p:sldId id="816" r:id="rId54"/>
    <p:sldId id="817" r:id="rId55"/>
    <p:sldId id="818" r:id="rId56"/>
    <p:sldId id="819" r:id="rId57"/>
    <p:sldId id="820" r:id="rId58"/>
    <p:sldId id="821" r:id="rId59"/>
    <p:sldId id="822" r:id="rId60"/>
    <p:sldId id="823" r:id="rId61"/>
    <p:sldId id="824" r:id="rId62"/>
    <p:sldId id="825" r:id="rId63"/>
    <p:sldId id="826" r:id="rId64"/>
    <p:sldId id="827" r:id="rId65"/>
    <p:sldId id="828" r:id="rId66"/>
    <p:sldId id="829" r:id="rId67"/>
    <p:sldId id="830" r:id="rId68"/>
    <p:sldId id="837" r:id="rId69"/>
    <p:sldId id="832" r:id="rId70"/>
    <p:sldId id="833" r:id="rId71"/>
    <p:sldId id="834" r:id="rId72"/>
    <p:sldId id="835" r:id="rId73"/>
    <p:sldId id="836" r:id="rId74"/>
    <p:sldId id="831" r:id="rId75"/>
    <p:sldId id="838" r:id="rId76"/>
    <p:sldId id="839" r:id="rId77"/>
    <p:sldId id="840" r:id="rId78"/>
    <p:sldId id="762" r:id="rId79"/>
    <p:sldId id="841" r:id="rId80"/>
    <p:sldId id="842" r:id="rId81"/>
    <p:sldId id="843" r:id="rId82"/>
    <p:sldId id="844" r:id="rId83"/>
    <p:sldId id="846" r:id="rId84"/>
    <p:sldId id="847" r:id="rId85"/>
    <p:sldId id="848" r:id="rId86"/>
    <p:sldId id="849" r:id="rId87"/>
    <p:sldId id="850" r:id="rId88"/>
    <p:sldId id="851" r:id="rId89"/>
    <p:sldId id="852" r:id="rId90"/>
    <p:sldId id="771" r:id="rId91"/>
    <p:sldId id="854" r:id="rId92"/>
    <p:sldId id="855" r:id="rId93"/>
    <p:sldId id="291" r:id="rId94"/>
    <p:sldId id="862" r:id="rId95"/>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cmAuthor>
  <p:cmAuthor id="2" name="Bob Vachon" initials="BV" lastIdx="24" clrIdx="2">
    <p:extLst/>
  </p:cmAuthor>
  <p:cmAuthor id="3" name="geekette" initials="g"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0000CC"/>
    <a:srgbClr val="000099"/>
    <a:srgbClr val="CC99FF"/>
    <a:srgbClr val="CC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3431" autoAdjust="0"/>
    <p:restoredTop sz="98093" autoAdjust="0"/>
  </p:normalViewPr>
  <p:slideViewPr>
    <p:cSldViewPr snapToGrid="0" showGuides="1">
      <p:cViewPr>
        <p:scale>
          <a:sx n="75" d="100"/>
          <a:sy n="75" d="100"/>
        </p:scale>
        <p:origin x="-780" y="-1272"/>
      </p:cViewPr>
      <p:guideLst>
        <p:guide orient="horz" pos="1620"/>
        <p:guide pos="336"/>
      </p:guideLst>
    </p:cSldViewPr>
  </p:slideViewPr>
  <p:notesTextViewPr>
    <p:cViewPr>
      <p:scale>
        <a:sx n="1" d="1"/>
        <a:sy n="1" d="1"/>
      </p:scale>
      <p:origin x="0" y="0"/>
    </p:cViewPr>
  </p:notesTextViewPr>
  <p:sorterViewPr>
    <p:cViewPr>
      <p:scale>
        <a:sx n="111" d="100"/>
        <a:sy n="111" d="100"/>
      </p:scale>
      <p:origin x="0" y="-5120"/>
    </p:cViewPr>
  </p:sorterViewPr>
  <p:notesViewPr>
    <p:cSldViewPr snapToGrid="0">
      <p:cViewPr>
        <p:scale>
          <a:sx n="100" d="100"/>
          <a:sy n="100" d="100"/>
        </p:scale>
        <p:origin x="-984" y="33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pPr/>
              <a:t>10/26/2018</a:t>
            </a:fld>
            <a:endParaRPr lang="ru-RU"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pPr/>
              <a:t>‹#›</a:t>
            </a:fld>
            <a:endParaRPr lang="ru-RU" dirty="0"/>
          </a:p>
        </p:txBody>
      </p:sp>
    </p:spTree>
    <p:extLst>
      <p:ext uri="{BB962C8B-B14F-4D97-AF65-F5344CB8AC3E}">
        <p14:creationId xmlns:p14="http://schemas.microsoft.com/office/powerpoint/2010/main" xmlns=""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b="0" dirty="0"/>
              <a:t>Программа Сетевой академии Cisco</a:t>
            </a:r>
          </a:p>
          <a:p>
            <a:pPr>
              <a:buFontTx/>
              <a:buNone/>
            </a:pPr>
            <a:r>
              <a:rPr lang="ru-RU" b="0" dirty="0"/>
              <a:t>Введение в сетевые технологии (v6.0)</a:t>
            </a:r>
          </a:p>
          <a:p>
            <a:pPr>
              <a:buFontTx/>
              <a:buNone/>
            </a:pPr>
            <a:r>
              <a:rPr lang="ru-RU" sz="1200" b="0" dirty="0"/>
              <a:t>Глава 7. IP-адресация</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1</a:t>
            </a:fld>
            <a:endParaRPr lang="ru-RU" dirty="0"/>
          </a:p>
        </p:txBody>
      </p:sp>
    </p:spTree>
    <p:extLst>
      <p:ext uri="{BB962C8B-B14F-4D97-AF65-F5344CB8AC3E}">
        <p14:creationId xmlns:p14="http://schemas.microsoft.com/office/powerpoint/2010/main" xmlns=""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10</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2507516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11</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274733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12</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2308635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13</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1551658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5F7D0146-1035-4865-8A5B-0B1E8578604B}" type="slidenum">
              <a:rPr lang="en-US" sz="800" b="0">
                <a:ea typeface="ＭＳ Ｐゴシック" pitchFamily="34" charset="-128"/>
              </a:rPr>
              <a:pPr algn="r"/>
              <a:t>14</a:t>
            </a:fld>
            <a:endParaRPr lang="ru-RU" sz="800" b="0" dirty="0">
              <a:ea typeface="ＭＳ Ｐゴシック" pitchFamily="34"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4291573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pPr/>
              <a:t>15</a:t>
            </a:fld>
            <a:endParaRPr lang="ru-RU" dirty="0"/>
          </a:p>
        </p:txBody>
      </p:sp>
    </p:spTree>
    <p:extLst>
      <p:ext uri="{BB962C8B-B14F-4D97-AF65-F5344CB8AC3E}">
        <p14:creationId xmlns:p14="http://schemas.microsoft.com/office/powerpoint/2010/main" xmlns="" val="818423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b="0" dirty="0"/>
              <a:t>Программа Сетевой академии Cisco</a:t>
            </a:r>
          </a:p>
          <a:p>
            <a:r>
              <a:rPr lang="ru-RU" smtClean="0"/>
              <a:t>Введение в сетевые технологии (v6.0)</a:t>
            </a:r>
          </a:p>
          <a:p>
            <a:pPr>
              <a:buFontTx/>
              <a:buNone/>
            </a:pPr>
            <a:r>
              <a:rPr lang="ru-RU" sz="1200" b="0" dirty="0"/>
              <a:t>Глава 7. IP-адресация</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16</a:t>
            </a:fld>
            <a:endParaRPr lang="ru-RU" dirty="0"/>
          </a:p>
        </p:txBody>
      </p:sp>
    </p:spTree>
    <p:extLst>
      <p:ext uri="{BB962C8B-B14F-4D97-AF65-F5344CB8AC3E}">
        <p14:creationId xmlns:p14="http://schemas.microsoft.com/office/powerpoint/2010/main" xmlns="" val="149680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17</a:t>
            </a:fld>
            <a:endParaRPr lang="ru-RU"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None/>
            </a:pPr>
            <a:r>
              <a:rPr lang="ru-RU" b="0" dirty="0"/>
              <a:t>Программа Сетевой академии Cisco</a:t>
            </a:r>
          </a:p>
          <a:p>
            <a:pPr>
              <a:buFontTx/>
              <a:buNone/>
            </a:pPr>
            <a:r>
              <a:rPr lang="ru-RU" b="0" dirty="0"/>
              <a:t>Введение в сетевые технологии (v6.0)</a:t>
            </a:r>
          </a:p>
          <a:p>
            <a:pPr>
              <a:buFontTx/>
              <a:buNone/>
            </a:pPr>
            <a:r>
              <a:rPr lang="ru-RU" sz="1200" b="0" dirty="0"/>
              <a:t>Глава 7. IP-адресация</a:t>
            </a:r>
            <a:endParaRPr lang="ru-RU" b="0" dirty="0"/>
          </a:p>
          <a:p>
            <a:endParaRPr lang="ru-RU" dirty="0"/>
          </a:p>
        </p:txBody>
      </p:sp>
    </p:spTree>
    <p:extLst>
      <p:ext uri="{BB962C8B-B14F-4D97-AF65-F5344CB8AC3E}">
        <p14:creationId xmlns:p14="http://schemas.microsoft.com/office/powerpoint/2010/main" xmlns="" val="1024752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18</a:t>
            </a:fld>
            <a:endParaRPr lang="ru-RU"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None/>
            </a:pPr>
            <a:r>
              <a:rPr lang="ru-RU" b="0" dirty="0"/>
              <a:t>Программа Сетевой академии Cisco</a:t>
            </a:r>
          </a:p>
          <a:p>
            <a:pPr>
              <a:buFontTx/>
              <a:buNone/>
            </a:pPr>
            <a:r>
              <a:rPr lang="ru-RU" b="0" dirty="0"/>
              <a:t>CCNA Routing and Switching v6.0</a:t>
            </a:r>
          </a:p>
          <a:p>
            <a:pPr>
              <a:buFontTx/>
              <a:buNone/>
            </a:pPr>
            <a:r>
              <a:rPr lang="ru-RU" sz="1200" b="0" dirty="0"/>
              <a:t>Глава 7. IP-адресация</a:t>
            </a:r>
            <a:endParaRPr lang="ru-RU" b="0" dirty="0"/>
          </a:p>
          <a:p>
            <a:endParaRPr lang="ru-RU" dirty="0"/>
          </a:p>
        </p:txBody>
      </p:sp>
    </p:spTree>
    <p:extLst>
      <p:ext uri="{BB962C8B-B14F-4D97-AF65-F5344CB8AC3E}">
        <p14:creationId xmlns:p14="http://schemas.microsoft.com/office/powerpoint/2010/main" xmlns="" val="2457392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sz="1200" b="0" dirty="0"/>
              <a:t>7. IP-адресация</a:t>
            </a:r>
          </a:p>
          <a:p>
            <a:pPr>
              <a:buFontTx/>
              <a:buNone/>
            </a:pPr>
            <a:r>
              <a:rPr lang="ru-RU" sz="1200" b="0" dirty="0"/>
              <a:t>7.1. Сетевые адреса IPv4</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19</a:t>
            </a:fld>
            <a:endParaRPr lang="ru-RU" dirty="0"/>
          </a:p>
        </p:txBody>
      </p:sp>
    </p:spTree>
    <p:extLst>
      <p:ext uri="{BB962C8B-B14F-4D97-AF65-F5344CB8AC3E}">
        <p14:creationId xmlns:p14="http://schemas.microsoft.com/office/powerpoint/2010/main" xmlns="" val="62552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a:t>
            </a:fld>
            <a:endParaRPr lang="ru-RU"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386677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20</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b="0" dirty="0"/>
              <a:t>7.1. Сетевые адреса IPv4</a:t>
            </a:r>
          </a:p>
          <a:p>
            <a:pPr>
              <a:lnSpc>
                <a:spcPct val="80000"/>
              </a:lnSpc>
              <a:buFontTx/>
              <a:buNone/>
            </a:pPr>
            <a:r>
              <a:rPr lang="ru-RU" dirty="0">
                <a:latin typeface="Arial" charset="0"/>
              </a:rPr>
              <a:t>7.1.1. Преобразование двоичных значений в десятичные</a:t>
            </a:r>
          </a:p>
          <a:p>
            <a:pPr>
              <a:lnSpc>
                <a:spcPct val="80000"/>
              </a:lnSpc>
              <a:buFontTx/>
              <a:buNone/>
            </a:pPr>
            <a:r>
              <a:rPr lang="ru-RU" dirty="0">
                <a:latin typeface="Arial" charset="0"/>
              </a:rPr>
              <a:t>7.1.1.1</a:t>
            </a:r>
            <a:r>
              <a:rPr lang="ru-RU" dirty="0" smtClean="0">
                <a:latin typeface="Arial" charset="0"/>
              </a:rPr>
              <a:t>.</a:t>
            </a:r>
            <a:r>
              <a:rPr lang="en-US" dirty="0" smtClean="0">
                <a:latin typeface="Arial" charset="0"/>
              </a:rPr>
              <a:t> </a:t>
            </a:r>
            <a:r>
              <a:rPr lang="ru-RU" dirty="0" smtClean="0">
                <a:latin typeface="Arial" charset="0"/>
              </a:rPr>
              <a:t>IPv4-адреса</a:t>
            </a:r>
            <a:endParaRPr lang="ru-RU" dirty="0">
              <a:latin typeface="Arial" charset="0"/>
            </a:endParaRPr>
          </a:p>
          <a:p>
            <a:pPr>
              <a:lnSpc>
                <a:spcPct val="80000"/>
              </a:lnSpc>
              <a:buFontTx/>
              <a:buNone/>
            </a:pPr>
            <a:endParaRPr lang="ru-RU" dirty="0"/>
          </a:p>
        </p:txBody>
      </p:sp>
    </p:spTree>
    <p:extLst>
      <p:ext uri="{BB962C8B-B14F-4D97-AF65-F5344CB8AC3E}">
        <p14:creationId xmlns:p14="http://schemas.microsoft.com/office/powerpoint/2010/main" xmlns="" val="3525190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21</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b="0" dirty="0"/>
              <a:t>7.1. Сетевые адреса IPv4</a:t>
            </a:r>
            <a:endParaRPr lang="ru-RU" sz="1200" kern="1200" dirty="0">
              <a:solidFill>
                <a:schemeClr val="tx1"/>
              </a:solidFill>
              <a:latin typeface="Arial" charset="0"/>
              <a:ea typeface="ＭＳ Ｐゴシック" charset="0"/>
              <a:cs typeface="ＭＳ Ｐゴシック" charset="0"/>
            </a:endParaRPr>
          </a:p>
          <a:p>
            <a:pPr>
              <a:lnSpc>
                <a:spcPct val="80000"/>
              </a:lnSpc>
              <a:buFontTx/>
              <a:buNone/>
            </a:pPr>
            <a:r>
              <a:rPr lang="ru-RU" dirty="0">
                <a:latin typeface="Arial" charset="0"/>
              </a:rPr>
              <a:t>7.1.1. Преобразование двоичных значений в десятичные</a:t>
            </a:r>
          </a:p>
          <a:p>
            <a:pPr>
              <a:lnSpc>
                <a:spcPct val="80000"/>
              </a:lnSpc>
              <a:buFontTx/>
              <a:buNone/>
            </a:pPr>
            <a:r>
              <a:rPr lang="ru-RU" dirty="0">
                <a:latin typeface="Arial" charset="0"/>
              </a:rPr>
              <a:t>7.1.1.1. IPv4-адреса (продолжение)</a:t>
            </a:r>
          </a:p>
          <a:p>
            <a:pPr>
              <a:lnSpc>
                <a:spcPct val="80000"/>
              </a:lnSpc>
              <a:buFontTx/>
              <a:buNone/>
            </a:pPr>
            <a:endParaRPr lang="ru-RU" dirty="0"/>
          </a:p>
        </p:txBody>
      </p:sp>
    </p:spTree>
    <p:extLst>
      <p:ext uri="{BB962C8B-B14F-4D97-AF65-F5344CB8AC3E}">
        <p14:creationId xmlns:p14="http://schemas.microsoft.com/office/powerpoint/2010/main" xmlns="" val="1177779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400">
                <a:solidFill>
                  <a:schemeClr val="tx1"/>
                </a:solidFill>
                <a:latin typeface="Arial" charset="0"/>
              </a:defRPr>
            </a:lvl1pPr>
            <a:lvl2pPr marL="742950" indent="-285750" defTabSz="881063">
              <a:defRPr sz="2400">
                <a:solidFill>
                  <a:schemeClr val="tx1"/>
                </a:solidFill>
                <a:latin typeface="Arial" charset="0"/>
              </a:defRPr>
            </a:lvl2pPr>
            <a:lvl3pPr marL="1143000" indent="-228600" defTabSz="881063">
              <a:defRPr sz="2400">
                <a:solidFill>
                  <a:schemeClr val="tx1"/>
                </a:solidFill>
                <a:latin typeface="Arial" charset="0"/>
              </a:defRPr>
            </a:lvl3pPr>
            <a:lvl4pPr marL="1600200" indent="-228600" defTabSz="881063">
              <a:defRPr sz="2400">
                <a:solidFill>
                  <a:schemeClr val="tx1"/>
                </a:solidFill>
                <a:latin typeface="Arial" charset="0"/>
              </a:defRPr>
            </a:lvl4pPr>
            <a:lvl5pPr marL="2057400" indent="-228600" defTabSz="881063">
              <a:defRPr sz="2400">
                <a:solidFill>
                  <a:schemeClr val="tx1"/>
                </a:solidFill>
                <a:latin typeface="Arial"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charset="0"/>
              </a:defRPr>
            </a:lvl9pPr>
          </a:lstStyle>
          <a:p>
            <a:fld id="{FAD6FEA2-E0A2-4FAE-96AF-664964510D72}" type="slidenum">
              <a:rPr lang="en-US" altLang="en-US" sz="800" smtClean="0"/>
              <a:pPr/>
              <a:t>22</a:t>
            </a:fld>
            <a:endParaRPr lang="ru-RU" altLang="en-US" sz="800" dirty="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sz="1200" b="0" dirty="0"/>
              <a:t>7.1. Сетевые адреса IPv4</a:t>
            </a:r>
            <a:endParaRPr lang="ru-RU" dirty="0"/>
          </a:p>
          <a:p>
            <a:r>
              <a:rPr lang="ru-RU" smtClean="0"/>
              <a:t>7.1.1. Преобразование двоичных значений в десятичные</a:t>
            </a:r>
          </a:p>
          <a:p>
            <a:r>
              <a:rPr lang="ru-RU" smtClean="0"/>
              <a:t>7.1.1.2. Демонстрационный видеоролик. Перевод чисел из двоичной в десятичную систему счисления</a:t>
            </a:r>
          </a:p>
          <a:p>
            <a:endParaRPr lang="ru-RU" altLang="en-US" dirty="0"/>
          </a:p>
        </p:txBody>
      </p:sp>
    </p:spTree>
    <p:extLst>
      <p:ext uri="{BB962C8B-B14F-4D97-AF65-F5344CB8AC3E}">
        <p14:creationId xmlns:p14="http://schemas.microsoft.com/office/powerpoint/2010/main" xmlns="" val="1178389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23</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7.1.1. Преобразование двоичных значений в десятичные</a:t>
            </a:r>
          </a:p>
          <a:p>
            <a:r>
              <a:rPr lang="ru-RU" dirty="0">
                <a:latin typeface="Arial" charset="0"/>
              </a:rPr>
              <a:t>7.1.1.3. </a:t>
            </a:r>
            <a:r>
              <a:rPr lang="ru-RU" b="0" dirty="0"/>
              <a:t>Позиционная система счисления</a:t>
            </a:r>
          </a:p>
          <a:p>
            <a:pPr>
              <a:lnSpc>
                <a:spcPct val="80000"/>
              </a:lnSpc>
              <a:buFontTx/>
              <a:buNone/>
            </a:pPr>
            <a:endParaRPr lang="ru-RU" dirty="0"/>
          </a:p>
        </p:txBody>
      </p:sp>
    </p:spTree>
    <p:extLst>
      <p:ext uri="{BB962C8B-B14F-4D97-AF65-F5344CB8AC3E}">
        <p14:creationId xmlns:p14="http://schemas.microsoft.com/office/powerpoint/2010/main" xmlns="" val="3028480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24</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7.1.1. Преобразование двоичных значений в десятичные</a:t>
            </a:r>
          </a:p>
          <a:p>
            <a:r>
              <a:rPr lang="ru-RU" dirty="0">
                <a:latin typeface="Arial" charset="0"/>
              </a:rPr>
              <a:t>7.1.1.3. </a:t>
            </a:r>
            <a:r>
              <a:rPr lang="ru-RU" b="0" dirty="0"/>
              <a:t>Позиционная система счисления (продолжение)</a:t>
            </a:r>
          </a:p>
          <a:p>
            <a:pPr>
              <a:lnSpc>
                <a:spcPct val="80000"/>
              </a:lnSpc>
              <a:buFontTx/>
              <a:buNone/>
            </a:pPr>
            <a:endParaRPr lang="ru-RU" dirty="0"/>
          </a:p>
        </p:txBody>
      </p:sp>
    </p:spTree>
    <p:extLst>
      <p:ext uri="{BB962C8B-B14F-4D97-AF65-F5344CB8AC3E}">
        <p14:creationId xmlns:p14="http://schemas.microsoft.com/office/powerpoint/2010/main" xmlns="" val="78295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25</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7.1.1. Преобразование двоичных значений в десятичные</a:t>
            </a:r>
          </a:p>
          <a:p>
            <a:r>
              <a:rPr lang="ru-RU" dirty="0">
                <a:latin typeface="Arial" charset="0"/>
              </a:rPr>
              <a:t>7.1.1.4. </a:t>
            </a:r>
            <a:r>
              <a:rPr lang="ru-RU" b="0" dirty="0"/>
              <a:t>Преобразование двоичных чисел в десятичный формат</a:t>
            </a:r>
            <a:endParaRPr lang="ru-RU" dirty="0"/>
          </a:p>
        </p:txBody>
      </p:sp>
    </p:spTree>
    <p:extLst>
      <p:ext uri="{BB962C8B-B14F-4D97-AF65-F5344CB8AC3E}">
        <p14:creationId xmlns:p14="http://schemas.microsoft.com/office/powerpoint/2010/main" xmlns="" val="2054804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26</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7.1.1. Преобразование двоичных значений в десятичные</a:t>
            </a:r>
          </a:p>
          <a:p>
            <a:r>
              <a:rPr lang="ru-RU">
                <a:latin typeface="Arial" charset="0"/>
              </a:rPr>
              <a:t>7.1.1.6. </a:t>
            </a:r>
            <a:r>
              <a:rPr lang="ru-RU" b="0" dirty="0"/>
              <a:t>Преобразование десятичных чисел в двоичный формат</a:t>
            </a:r>
            <a:endParaRPr lang="ru-RU" dirty="0"/>
          </a:p>
        </p:txBody>
      </p:sp>
    </p:spTree>
    <p:extLst>
      <p:ext uri="{BB962C8B-B14F-4D97-AF65-F5344CB8AC3E}">
        <p14:creationId xmlns:p14="http://schemas.microsoft.com/office/powerpoint/2010/main" xmlns="" val="852673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27</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7.1.1. Преобразование двоичных значений в десятичные</a:t>
            </a:r>
          </a:p>
          <a:p>
            <a:r>
              <a:rPr lang="ru-RU" dirty="0">
                <a:latin typeface="Arial" charset="0"/>
              </a:rPr>
              <a:t>7.1.1.7. </a:t>
            </a:r>
            <a:r>
              <a:rPr lang="ru-RU" b="0" dirty="0"/>
              <a:t>Примеры преобразования десятичных чисел в двоичный формат</a:t>
            </a:r>
            <a:endParaRPr lang="ru-RU" dirty="0"/>
          </a:p>
        </p:txBody>
      </p:sp>
    </p:spTree>
    <p:extLst>
      <p:ext uri="{BB962C8B-B14F-4D97-AF65-F5344CB8AC3E}">
        <p14:creationId xmlns:p14="http://schemas.microsoft.com/office/powerpoint/2010/main" xmlns="" val="554187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28</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7.1.2. Структура адреса IPv4</a:t>
            </a:r>
          </a:p>
          <a:p>
            <a:r>
              <a:rPr lang="ru-RU" dirty="0">
                <a:latin typeface="Arial" charset="0"/>
              </a:rPr>
              <a:t>7.1.2.1.</a:t>
            </a:r>
            <a:r>
              <a:rPr lang="ru-RU" b="0" dirty="0"/>
              <a:t> Раздел сети и хоста.</a:t>
            </a:r>
            <a:endParaRPr lang="ru-RU" dirty="0"/>
          </a:p>
        </p:txBody>
      </p:sp>
    </p:spTree>
    <p:extLst>
      <p:ext uri="{BB962C8B-B14F-4D97-AF65-F5344CB8AC3E}">
        <p14:creationId xmlns:p14="http://schemas.microsoft.com/office/powerpoint/2010/main" xmlns="" val="2296080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29</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7.1.2. Структура адреса IPv4</a:t>
            </a:r>
          </a:p>
          <a:p>
            <a:r>
              <a:rPr lang="ru-RU" dirty="0">
                <a:latin typeface="Arial" charset="0"/>
              </a:rPr>
              <a:t>7.1.2.2. </a:t>
            </a:r>
            <a:r>
              <a:rPr lang="ru-RU" b="0" dirty="0"/>
              <a:t>Маска подсети</a:t>
            </a:r>
            <a:endParaRPr lang="ru-RU" dirty="0"/>
          </a:p>
        </p:txBody>
      </p:sp>
    </p:spTree>
    <p:extLst>
      <p:ext uri="{BB962C8B-B14F-4D97-AF65-F5344CB8AC3E}">
        <p14:creationId xmlns:p14="http://schemas.microsoft.com/office/powerpoint/2010/main" xmlns="" val="2962280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b="0" dirty="0"/>
              <a:t>Программа Сетевой академии Cisco</a:t>
            </a:r>
          </a:p>
          <a:p>
            <a:pPr>
              <a:buFontTx/>
              <a:buNone/>
            </a:pPr>
            <a:r>
              <a:rPr lang="ru-RU" b="0" dirty="0"/>
              <a:t>Введение в сетевые технологии (v6.0)</a:t>
            </a:r>
          </a:p>
          <a:p>
            <a:pPr>
              <a:buFontTx/>
              <a:buNone/>
            </a:pPr>
            <a:r>
              <a:rPr lang="ru-RU" sz="1200" b="0" dirty="0"/>
              <a:t>Глава 7. IP-адресация</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3</a:t>
            </a:fld>
            <a:endParaRPr lang="ru-RU" dirty="0"/>
          </a:p>
        </p:txBody>
      </p:sp>
    </p:spTree>
    <p:extLst>
      <p:ext uri="{BB962C8B-B14F-4D97-AF65-F5344CB8AC3E}">
        <p14:creationId xmlns:p14="http://schemas.microsoft.com/office/powerpoint/2010/main" xmlns="" val="4150324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30</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7.1.2. Структура адреса IPv4</a:t>
            </a:r>
          </a:p>
          <a:p>
            <a:r>
              <a:rPr lang="ru-RU" dirty="0">
                <a:latin typeface="Arial" charset="0"/>
              </a:rPr>
              <a:t>7.1.2.2. </a:t>
            </a:r>
            <a:r>
              <a:rPr lang="ru-RU" b="0" dirty="0"/>
              <a:t>Маска подсети (продолжение)</a:t>
            </a:r>
            <a:endParaRPr lang="ru-RU" dirty="0"/>
          </a:p>
        </p:txBody>
      </p:sp>
    </p:spTree>
    <p:extLst>
      <p:ext uri="{BB962C8B-B14F-4D97-AF65-F5344CB8AC3E}">
        <p14:creationId xmlns:p14="http://schemas.microsoft.com/office/powerpoint/2010/main" xmlns="" val="2153110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31</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7.1.2. Структура адреса IPv4</a:t>
            </a:r>
          </a:p>
          <a:p>
            <a:r>
              <a:rPr lang="ru-RU" dirty="0">
                <a:latin typeface="Arial" charset="0"/>
              </a:rPr>
              <a:t>7.1.2.3. Л</a:t>
            </a:r>
            <a:r>
              <a:rPr lang="ru-RU" b="0" dirty="0"/>
              <a:t>огическая операция И</a:t>
            </a:r>
            <a:endParaRPr lang="ru-RU" dirty="0"/>
          </a:p>
        </p:txBody>
      </p:sp>
    </p:spTree>
    <p:extLst>
      <p:ext uri="{BB962C8B-B14F-4D97-AF65-F5344CB8AC3E}">
        <p14:creationId xmlns:p14="http://schemas.microsoft.com/office/powerpoint/2010/main" xmlns="" val="3529015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32</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7.1.2. Структура адреса IPv4</a:t>
            </a:r>
          </a:p>
          <a:p>
            <a:r>
              <a:rPr lang="ru-RU" dirty="0">
                <a:latin typeface="Arial" charset="0"/>
              </a:rPr>
              <a:t>7.1.2.5. </a:t>
            </a:r>
            <a:r>
              <a:rPr lang="ru-RU" b="0" dirty="0"/>
              <a:t>Длина префикса</a:t>
            </a:r>
            <a:endParaRPr lang="ru-RU" dirty="0"/>
          </a:p>
        </p:txBody>
      </p:sp>
    </p:spTree>
    <p:extLst>
      <p:ext uri="{BB962C8B-B14F-4D97-AF65-F5344CB8AC3E}">
        <p14:creationId xmlns:p14="http://schemas.microsoft.com/office/powerpoint/2010/main" xmlns="" val="1568944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33</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7.1.2. Структура адреса IPv4</a:t>
            </a:r>
          </a:p>
          <a:p>
            <a:r>
              <a:rPr lang="ru-RU" dirty="0">
                <a:latin typeface="Arial" charset="0"/>
              </a:rPr>
              <a:t>7.1.2.6.</a:t>
            </a:r>
            <a:r>
              <a:rPr lang="ru-RU" b="0" dirty="0"/>
              <a:t> Сетевой адрес, адрес хоста и адрес трансляции</a:t>
            </a:r>
            <a:endParaRPr lang="ru-RU" dirty="0"/>
          </a:p>
        </p:txBody>
      </p:sp>
    </p:spTree>
    <p:extLst>
      <p:ext uri="{BB962C8B-B14F-4D97-AF65-F5344CB8AC3E}">
        <p14:creationId xmlns:p14="http://schemas.microsoft.com/office/powerpoint/2010/main" xmlns="" val="3394993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34</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7.1.2. Структура адреса IPv4</a:t>
            </a:r>
          </a:p>
          <a:p>
            <a:r>
              <a:rPr lang="ru-RU" dirty="0">
                <a:latin typeface="Arial" charset="0"/>
              </a:rPr>
              <a:t>7.1.2.7.</a:t>
            </a:r>
            <a:r>
              <a:rPr lang="ru-RU" b="0" dirty="0"/>
              <a:t> Демонстрационный видеоролик. Сетевой адрес, адрес хоста и адрес трансляции</a:t>
            </a:r>
            <a:endParaRPr lang="ru-RU" dirty="0"/>
          </a:p>
        </p:txBody>
      </p:sp>
    </p:spTree>
    <p:extLst>
      <p:ext uri="{BB962C8B-B14F-4D97-AF65-F5344CB8AC3E}">
        <p14:creationId xmlns:p14="http://schemas.microsoft.com/office/powerpoint/2010/main" xmlns="" val="3663111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35</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7.1.2. Структура адреса IPv4</a:t>
            </a:r>
          </a:p>
          <a:p>
            <a:r>
              <a:rPr lang="ru-RU" dirty="0">
                <a:latin typeface="Arial" charset="0"/>
              </a:rPr>
              <a:t>7.1.2.8. </a:t>
            </a:r>
            <a:r>
              <a:rPr lang="ru-RU" b="0" dirty="0"/>
              <a:t>Лабораторная работа. Использование калькулятора Windows в </a:t>
            </a:r>
            <a:r>
              <a:rPr lang="ru-RU" b="0"/>
              <a:t>работе </a:t>
            </a:r>
            <a:r>
              <a:rPr lang="ru-RU" b="0" smtClean="0"/>
              <a:t>с сетевыми </a:t>
            </a:r>
            <a:r>
              <a:rPr lang="ru-RU" b="0" dirty="0"/>
              <a:t>адресами</a:t>
            </a:r>
            <a:endParaRPr lang="ru-RU" dirty="0"/>
          </a:p>
        </p:txBody>
      </p:sp>
    </p:spTree>
    <p:extLst>
      <p:ext uri="{BB962C8B-B14F-4D97-AF65-F5344CB8AC3E}">
        <p14:creationId xmlns:p14="http://schemas.microsoft.com/office/powerpoint/2010/main" xmlns="" val="3563223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36</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7.1.2. Структура адреса IPv4</a:t>
            </a:r>
          </a:p>
          <a:p>
            <a:r>
              <a:rPr lang="ru-RU" dirty="0">
                <a:latin typeface="Arial" charset="0"/>
              </a:rPr>
              <a:t>7.1.2.9. </a:t>
            </a:r>
            <a:r>
              <a:rPr lang="ru-RU" b="0" dirty="0"/>
              <a:t>Лабораторная работа. Преобразование IPv4-адреса в двоичный формат</a:t>
            </a:r>
            <a:endParaRPr lang="ru-RU" dirty="0"/>
          </a:p>
        </p:txBody>
      </p:sp>
    </p:spTree>
    <p:extLst>
      <p:ext uri="{BB962C8B-B14F-4D97-AF65-F5344CB8AC3E}">
        <p14:creationId xmlns:p14="http://schemas.microsoft.com/office/powerpoint/2010/main" xmlns="" val="978265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37</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7.1.3. Индивидуальные, широковещательные и групповые адреса IPv4</a:t>
            </a:r>
          </a:p>
          <a:p>
            <a:r>
              <a:rPr lang="ru-RU" dirty="0">
                <a:latin typeface="Arial" charset="0"/>
              </a:rPr>
              <a:t>7.1.3.1. </a:t>
            </a:r>
            <a:r>
              <a:rPr lang="ru-RU" b="0" dirty="0"/>
              <a:t>Присвоение хосту статического IPv4-адреса</a:t>
            </a:r>
            <a:endParaRPr lang="ru-RU" dirty="0"/>
          </a:p>
        </p:txBody>
      </p:sp>
    </p:spTree>
    <p:extLst>
      <p:ext uri="{BB962C8B-B14F-4D97-AF65-F5344CB8AC3E}">
        <p14:creationId xmlns:p14="http://schemas.microsoft.com/office/powerpoint/2010/main" xmlns="" val="318588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38</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7.1.3. Индивидуальные, широковещательные и групповые адреса IPv4</a:t>
            </a:r>
          </a:p>
          <a:p>
            <a:r>
              <a:rPr lang="ru-RU" dirty="0">
                <a:latin typeface="Arial" charset="0"/>
              </a:rPr>
              <a:t>7.1.3.2. </a:t>
            </a:r>
            <a:r>
              <a:rPr lang="ru-RU" b="0" dirty="0"/>
              <a:t>Динамическое назначение хосту IPv4-адреса</a:t>
            </a:r>
            <a:endParaRPr lang="ru-RU" dirty="0"/>
          </a:p>
        </p:txBody>
      </p:sp>
    </p:spTree>
    <p:extLst>
      <p:ext uri="{BB962C8B-B14F-4D97-AF65-F5344CB8AC3E}">
        <p14:creationId xmlns:p14="http://schemas.microsoft.com/office/powerpoint/2010/main" xmlns="" val="3694659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39</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7.1.3. Индивидуальные, широковещательные и групповые адреса IPv4</a:t>
            </a:r>
          </a:p>
          <a:p>
            <a:r>
              <a:rPr lang="ru-RU" dirty="0">
                <a:latin typeface="Arial" charset="0"/>
              </a:rPr>
              <a:t>7.1.3.3. </a:t>
            </a:r>
            <a:r>
              <a:rPr lang="ru-RU" b="0" dirty="0"/>
              <a:t>Передача данных в IPv4-сети</a:t>
            </a:r>
            <a:endParaRPr lang="ru-RU" dirty="0"/>
          </a:p>
        </p:txBody>
      </p:sp>
    </p:spTree>
    <p:extLst>
      <p:ext uri="{BB962C8B-B14F-4D97-AF65-F5344CB8AC3E}">
        <p14:creationId xmlns:p14="http://schemas.microsoft.com/office/powerpoint/2010/main" xmlns="" val="1993158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4</a:t>
            </a:fld>
            <a:endParaRPr lang="ru-RU"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1687453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40</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7.1.3. Индивидуальные, широковещательные и групповые адреса IPv4</a:t>
            </a:r>
          </a:p>
          <a:p>
            <a:r>
              <a:rPr lang="ru-RU" dirty="0">
                <a:latin typeface="Arial" charset="0"/>
              </a:rPr>
              <a:t>7.1.3.4. </a:t>
            </a:r>
            <a:r>
              <a:rPr lang="ru-RU" b="0" dirty="0"/>
              <a:t>Одноадресная передача</a:t>
            </a:r>
            <a:endParaRPr lang="ru-RU" dirty="0"/>
          </a:p>
        </p:txBody>
      </p:sp>
    </p:spTree>
    <p:extLst>
      <p:ext uri="{BB962C8B-B14F-4D97-AF65-F5344CB8AC3E}">
        <p14:creationId xmlns:p14="http://schemas.microsoft.com/office/powerpoint/2010/main" xmlns="" val="409388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41</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7.1.3. Индивидуальные, широковещательные и групповые адреса IPv4</a:t>
            </a:r>
          </a:p>
          <a:p>
            <a:r>
              <a:rPr lang="ru-RU" dirty="0">
                <a:latin typeface="Arial" charset="0"/>
              </a:rPr>
              <a:t>7.1.3.5. </a:t>
            </a:r>
            <a:r>
              <a:rPr lang="ru-RU" b="0" dirty="0"/>
              <a:t>Широковещательная рассылка</a:t>
            </a:r>
            <a:endParaRPr lang="ru-RU" dirty="0"/>
          </a:p>
        </p:txBody>
      </p:sp>
    </p:spTree>
    <p:extLst>
      <p:ext uri="{BB962C8B-B14F-4D97-AF65-F5344CB8AC3E}">
        <p14:creationId xmlns:p14="http://schemas.microsoft.com/office/powerpoint/2010/main" xmlns="" val="2482255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42</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7.1.3. Индивидуальные, широковещательные и групповые адреса IPv4</a:t>
            </a:r>
          </a:p>
          <a:p>
            <a:r>
              <a:rPr lang="ru-RU" dirty="0">
                <a:latin typeface="Arial" charset="0"/>
              </a:rPr>
              <a:t>7.1.3.6. </a:t>
            </a:r>
            <a:r>
              <a:rPr lang="ru-RU" b="0" dirty="0"/>
              <a:t>Групповая рассылка</a:t>
            </a:r>
            <a:endParaRPr lang="ru-RU" dirty="0"/>
          </a:p>
        </p:txBody>
      </p:sp>
    </p:spTree>
    <p:extLst>
      <p:ext uri="{BB962C8B-B14F-4D97-AF65-F5344CB8AC3E}">
        <p14:creationId xmlns:p14="http://schemas.microsoft.com/office/powerpoint/2010/main" xmlns="" val="3230635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43</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7.1.3. Индивидуальные, широковещательные и групповые адреса IPv4</a:t>
            </a:r>
          </a:p>
          <a:p>
            <a:r>
              <a:rPr lang="ru-RU" dirty="0">
                <a:latin typeface="Arial" charset="0"/>
              </a:rPr>
              <a:t>7.1.3.8. </a:t>
            </a:r>
            <a:r>
              <a:rPr lang="ru-RU" b="0" dirty="0"/>
              <a:t>Packet Tracer. Анализ трафика одноадресной, </a:t>
            </a:r>
            <a:r>
              <a:rPr lang="ru-RU" b="0"/>
              <a:t>широковещательной </a:t>
            </a:r>
            <a:r>
              <a:rPr lang="ru-RU" b="0" smtClean="0"/>
              <a:t>и многоадресной </a:t>
            </a:r>
            <a:r>
              <a:rPr lang="ru-RU" b="0" dirty="0"/>
              <a:t>рассылки</a:t>
            </a:r>
            <a:endParaRPr lang="ru-RU" dirty="0"/>
          </a:p>
        </p:txBody>
      </p:sp>
    </p:spTree>
    <p:extLst>
      <p:ext uri="{BB962C8B-B14F-4D97-AF65-F5344CB8AC3E}">
        <p14:creationId xmlns:p14="http://schemas.microsoft.com/office/powerpoint/2010/main" xmlns="" val="8887138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7.1. Сетевые адреса IPv4</a:t>
            </a:r>
          </a:p>
          <a:p>
            <a:r>
              <a:rPr lang="ru-RU" smtClean="0"/>
              <a:t>7.1.4. Типы адресов IPv4</a:t>
            </a:r>
          </a:p>
          <a:p>
            <a:r>
              <a:rPr lang="ru-RU" smtClean="0"/>
              <a:t>7.1.4.1. Публичные и частные IPv4-адреса</a:t>
            </a:r>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44</a:t>
            </a:fld>
            <a:endParaRPr lang="ru-RU" dirty="0"/>
          </a:p>
        </p:txBody>
      </p:sp>
    </p:spTree>
    <p:extLst>
      <p:ext uri="{BB962C8B-B14F-4D97-AF65-F5344CB8AC3E}">
        <p14:creationId xmlns:p14="http://schemas.microsoft.com/office/powerpoint/2010/main" xmlns="" val="3812847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7.1. Сетевые адреса IPv4</a:t>
            </a:r>
          </a:p>
          <a:p>
            <a:r>
              <a:rPr lang="ru-RU" smtClean="0"/>
              <a:t>7.1.4. Типы адресов IPv4</a:t>
            </a:r>
          </a:p>
          <a:p>
            <a:r>
              <a:rPr lang="ru-RU" smtClean="0"/>
              <a:t>7.1.4.3. Адреса IPv4 специального назначения</a:t>
            </a:r>
          </a:p>
        </p:txBody>
      </p:sp>
      <p:sp>
        <p:nvSpPr>
          <p:cNvPr id="4" name="Slide Number Placeholder 3"/>
          <p:cNvSpPr>
            <a:spLocks noGrp="1"/>
          </p:cNvSpPr>
          <p:nvPr>
            <p:ph type="sldNum" sz="quarter" idx="10"/>
          </p:nvPr>
        </p:nvSpPr>
        <p:spPr/>
        <p:txBody>
          <a:bodyPr/>
          <a:lstStyle/>
          <a:p>
            <a:fld id="{5641018C-6CAF-B84E-B92C-ECB119457FBA}" type="slidenum">
              <a:rPr lang="en-US" smtClean="0"/>
              <a:pPr/>
              <a:t>45</a:t>
            </a:fld>
            <a:endParaRPr lang="ru-RU" dirty="0"/>
          </a:p>
        </p:txBody>
      </p:sp>
    </p:spTree>
    <p:extLst>
      <p:ext uri="{BB962C8B-B14F-4D97-AF65-F5344CB8AC3E}">
        <p14:creationId xmlns:p14="http://schemas.microsoft.com/office/powerpoint/2010/main" xmlns="" val="480464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7.1. Сетевые адреса IPv4</a:t>
            </a:r>
          </a:p>
          <a:p>
            <a:r>
              <a:rPr lang="ru-RU" smtClean="0"/>
              <a:t>7.1.4. Типы адресов IPv4</a:t>
            </a:r>
          </a:p>
          <a:p>
            <a:r>
              <a:rPr lang="ru-RU" smtClean="0"/>
              <a:t>7.1.4.4. Традиционная классовая адресация</a:t>
            </a:r>
          </a:p>
        </p:txBody>
      </p:sp>
      <p:sp>
        <p:nvSpPr>
          <p:cNvPr id="4" name="Slide Number Placeholder 3"/>
          <p:cNvSpPr>
            <a:spLocks noGrp="1"/>
          </p:cNvSpPr>
          <p:nvPr>
            <p:ph type="sldNum" sz="quarter" idx="10"/>
          </p:nvPr>
        </p:nvSpPr>
        <p:spPr/>
        <p:txBody>
          <a:bodyPr/>
          <a:lstStyle/>
          <a:p>
            <a:fld id="{5641018C-6CAF-B84E-B92C-ECB119457FBA}" type="slidenum">
              <a:rPr lang="en-US" smtClean="0"/>
              <a:pPr/>
              <a:t>46</a:t>
            </a:fld>
            <a:endParaRPr lang="ru-RU" dirty="0"/>
          </a:p>
        </p:txBody>
      </p:sp>
    </p:spTree>
    <p:extLst>
      <p:ext uri="{BB962C8B-B14F-4D97-AF65-F5344CB8AC3E}">
        <p14:creationId xmlns:p14="http://schemas.microsoft.com/office/powerpoint/2010/main" xmlns="" val="1925775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ru-RU" sz="1200" kern="1200" dirty="0">
                <a:solidFill>
                  <a:schemeClr val="tx1"/>
                </a:solidFill>
                <a:latin typeface="Arial" charset="0"/>
              </a:rPr>
              <a:t>7.1. Сетевые адреса IPv4</a:t>
            </a:r>
          </a:p>
          <a:p>
            <a:pPr>
              <a:lnSpc>
                <a:spcPct val="80000"/>
              </a:lnSpc>
              <a:buFontTx/>
              <a:buNone/>
            </a:pPr>
            <a:r>
              <a:rPr lang="ru-RU" dirty="0">
                <a:latin typeface="Arial" charset="0"/>
              </a:rPr>
              <a:t>7.1.4. Типы адресов IPv4</a:t>
            </a:r>
          </a:p>
          <a:p>
            <a:pPr>
              <a:lnSpc>
                <a:spcPct val="80000"/>
              </a:lnSpc>
              <a:buFontTx/>
              <a:buNone/>
            </a:pPr>
            <a:r>
              <a:rPr lang="ru-RU" dirty="0">
                <a:latin typeface="Arial" charset="0"/>
              </a:rPr>
              <a:t>7.1.4.5. Демонстрационный видеоролик. Классовая IPv4-адресация</a:t>
            </a:r>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47</a:t>
            </a:fld>
            <a:endParaRPr lang="ru-RU" dirty="0"/>
          </a:p>
        </p:txBody>
      </p:sp>
    </p:spTree>
    <p:extLst>
      <p:ext uri="{BB962C8B-B14F-4D97-AF65-F5344CB8AC3E}">
        <p14:creationId xmlns:p14="http://schemas.microsoft.com/office/powerpoint/2010/main" xmlns="" val="1941587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7.1. Сетевые адреса IPv4</a:t>
            </a:r>
          </a:p>
          <a:p>
            <a:r>
              <a:rPr lang="ru-RU" smtClean="0"/>
              <a:t>7.1.4. Типы адресов IPv4</a:t>
            </a:r>
          </a:p>
          <a:p>
            <a:r>
              <a:rPr lang="ru-RU" smtClean="0"/>
              <a:t>7.1.4.6. Бесклассовая адресация</a:t>
            </a:r>
          </a:p>
        </p:txBody>
      </p:sp>
      <p:sp>
        <p:nvSpPr>
          <p:cNvPr id="4" name="Slide Number Placeholder 3"/>
          <p:cNvSpPr>
            <a:spLocks noGrp="1"/>
          </p:cNvSpPr>
          <p:nvPr>
            <p:ph type="sldNum" sz="quarter" idx="10"/>
          </p:nvPr>
        </p:nvSpPr>
        <p:spPr/>
        <p:txBody>
          <a:bodyPr/>
          <a:lstStyle/>
          <a:p>
            <a:fld id="{5641018C-6CAF-B84E-B92C-ECB119457FBA}" type="slidenum">
              <a:rPr lang="en-US" smtClean="0"/>
              <a:pPr/>
              <a:t>48</a:t>
            </a:fld>
            <a:endParaRPr lang="ru-RU" dirty="0"/>
          </a:p>
        </p:txBody>
      </p:sp>
    </p:spTree>
    <p:extLst>
      <p:ext uri="{BB962C8B-B14F-4D97-AF65-F5344CB8AC3E}">
        <p14:creationId xmlns:p14="http://schemas.microsoft.com/office/powerpoint/2010/main" xmlns="" val="3675312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7.1. Сетевые адреса IPv4</a:t>
            </a:r>
          </a:p>
          <a:p>
            <a:r>
              <a:rPr lang="ru-RU" smtClean="0"/>
              <a:t>7.1.4. Типы адресов IPv4</a:t>
            </a:r>
          </a:p>
          <a:p>
            <a:r>
              <a:rPr lang="ru-RU" smtClean="0"/>
              <a:t>7.1.4.7. Назначение IP-адресов</a:t>
            </a:r>
          </a:p>
        </p:txBody>
      </p:sp>
      <p:sp>
        <p:nvSpPr>
          <p:cNvPr id="4" name="Slide Number Placeholder 3"/>
          <p:cNvSpPr>
            <a:spLocks noGrp="1"/>
          </p:cNvSpPr>
          <p:nvPr>
            <p:ph type="sldNum" sz="quarter" idx="10"/>
          </p:nvPr>
        </p:nvSpPr>
        <p:spPr/>
        <p:txBody>
          <a:bodyPr/>
          <a:lstStyle/>
          <a:p>
            <a:fld id="{5641018C-6CAF-B84E-B92C-ECB119457FBA}" type="slidenum">
              <a:rPr lang="en-US" smtClean="0"/>
              <a:pPr/>
              <a:t>49</a:t>
            </a:fld>
            <a:endParaRPr lang="ru-RU" dirty="0"/>
          </a:p>
        </p:txBody>
      </p:sp>
    </p:spTree>
    <p:extLst>
      <p:ext uri="{BB962C8B-B14F-4D97-AF65-F5344CB8AC3E}">
        <p14:creationId xmlns:p14="http://schemas.microsoft.com/office/powerpoint/2010/main" xmlns="" val="4259264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5</a:t>
            </a:fld>
            <a:endParaRPr lang="ru-RU"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35161434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7.1. Сетевые адреса IPv4</a:t>
            </a:r>
          </a:p>
          <a:p>
            <a:r>
              <a:rPr lang="ru-RU" smtClean="0"/>
              <a:t>7.1.4. Типы адресов IPv4</a:t>
            </a:r>
          </a:p>
          <a:p>
            <a:r>
              <a:rPr lang="ru-RU" smtClean="0"/>
              <a:t>7.1.4.9. Лабораторная работа. Определение IPv4-адресов</a:t>
            </a:r>
          </a:p>
        </p:txBody>
      </p:sp>
      <p:sp>
        <p:nvSpPr>
          <p:cNvPr id="4" name="Slide Number Placeholder 3"/>
          <p:cNvSpPr>
            <a:spLocks noGrp="1"/>
          </p:cNvSpPr>
          <p:nvPr>
            <p:ph type="sldNum" sz="quarter" idx="10"/>
          </p:nvPr>
        </p:nvSpPr>
        <p:spPr/>
        <p:txBody>
          <a:bodyPr/>
          <a:lstStyle/>
          <a:p>
            <a:fld id="{5641018C-6CAF-B84E-B92C-ECB119457FBA}" type="slidenum">
              <a:rPr lang="en-US" smtClean="0"/>
              <a:pPr/>
              <a:t>50</a:t>
            </a:fld>
            <a:endParaRPr lang="ru-RU" dirty="0"/>
          </a:p>
        </p:txBody>
      </p:sp>
    </p:spTree>
    <p:extLst>
      <p:ext uri="{BB962C8B-B14F-4D97-AF65-F5344CB8AC3E}">
        <p14:creationId xmlns:p14="http://schemas.microsoft.com/office/powerpoint/2010/main" xmlns="" val="1053084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sz="1200" b="0" dirty="0"/>
              <a:t>7. IP-адресация</a:t>
            </a:r>
          </a:p>
          <a:p>
            <a:pPr>
              <a:buFontTx/>
              <a:buNone/>
            </a:pPr>
            <a:r>
              <a:rPr lang="ru-RU" sz="1200" b="0" dirty="0"/>
              <a:t>7.2. Сетевые адреса IPv6</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51</a:t>
            </a:fld>
            <a:endParaRPr lang="ru-RU" dirty="0"/>
          </a:p>
        </p:txBody>
      </p:sp>
    </p:spTree>
    <p:extLst>
      <p:ext uri="{BB962C8B-B14F-4D97-AF65-F5344CB8AC3E}">
        <p14:creationId xmlns:p14="http://schemas.microsoft.com/office/powerpoint/2010/main" xmlns="" val="21500214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7.2.1. Проблемы адресации IPv4</a:t>
            </a:r>
          </a:p>
          <a:p>
            <a:r>
              <a:rPr lang="ru-RU" smtClean="0"/>
              <a:t>7.2.1.1. Потребность в протоколе IPv6</a:t>
            </a:r>
          </a:p>
        </p:txBody>
      </p:sp>
      <p:sp>
        <p:nvSpPr>
          <p:cNvPr id="4" name="Slide Number Placeholder 3"/>
          <p:cNvSpPr>
            <a:spLocks noGrp="1"/>
          </p:cNvSpPr>
          <p:nvPr>
            <p:ph type="sldNum" sz="quarter" idx="10"/>
          </p:nvPr>
        </p:nvSpPr>
        <p:spPr/>
        <p:txBody>
          <a:bodyPr/>
          <a:lstStyle/>
          <a:p>
            <a:fld id="{5641018C-6CAF-B84E-B92C-ECB119457FBA}" type="slidenum">
              <a:rPr lang="en-US" smtClean="0"/>
              <a:pPr/>
              <a:t>52</a:t>
            </a:fld>
            <a:endParaRPr lang="ru-RU" dirty="0"/>
          </a:p>
        </p:txBody>
      </p:sp>
    </p:spTree>
    <p:extLst>
      <p:ext uri="{BB962C8B-B14F-4D97-AF65-F5344CB8AC3E}">
        <p14:creationId xmlns:p14="http://schemas.microsoft.com/office/powerpoint/2010/main" xmlns="" val="3402621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7.2.1. Проблемы адресации IPv4</a:t>
            </a:r>
          </a:p>
          <a:p>
            <a:r>
              <a:rPr lang="ru-RU" smtClean="0"/>
              <a:t>7.2.1.2. Параллельное использование протоколов IPv4 и IPv6</a:t>
            </a:r>
          </a:p>
        </p:txBody>
      </p:sp>
      <p:sp>
        <p:nvSpPr>
          <p:cNvPr id="4" name="Slide Number Placeholder 3"/>
          <p:cNvSpPr>
            <a:spLocks noGrp="1"/>
          </p:cNvSpPr>
          <p:nvPr>
            <p:ph type="sldNum" sz="quarter" idx="10"/>
          </p:nvPr>
        </p:nvSpPr>
        <p:spPr/>
        <p:txBody>
          <a:bodyPr/>
          <a:lstStyle/>
          <a:p>
            <a:fld id="{5641018C-6CAF-B84E-B92C-ECB119457FBA}" type="slidenum">
              <a:rPr lang="en-US" smtClean="0"/>
              <a:pPr/>
              <a:t>53</a:t>
            </a:fld>
            <a:endParaRPr lang="ru-RU" dirty="0"/>
          </a:p>
        </p:txBody>
      </p:sp>
    </p:spTree>
    <p:extLst>
      <p:ext uri="{BB962C8B-B14F-4D97-AF65-F5344CB8AC3E}">
        <p14:creationId xmlns:p14="http://schemas.microsoft.com/office/powerpoint/2010/main" xmlns="" val="34294226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7.2.2. Адресация IPv6</a:t>
            </a:r>
          </a:p>
          <a:p>
            <a:r>
              <a:rPr lang="ru-RU" smtClean="0"/>
              <a:t>7.2.2.1. Представление IPv6-адресов</a:t>
            </a:r>
          </a:p>
        </p:txBody>
      </p:sp>
      <p:sp>
        <p:nvSpPr>
          <p:cNvPr id="4" name="Slide Number Placeholder 3"/>
          <p:cNvSpPr>
            <a:spLocks noGrp="1"/>
          </p:cNvSpPr>
          <p:nvPr>
            <p:ph type="sldNum" sz="quarter" idx="10"/>
          </p:nvPr>
        </p:nvSpPr>
        <p:spPr/>
        <p:txBody>
          <a:bodyPr/>
          <a:lstStyle/>
          <a:p>
            <a:fld id="{5641018C-6CAF-B84E-B92C-ECB119457FBA}" type="slidenum">
              <a:rPr lang="en-US" smtClean="0"/>
              <a:pPr/>
              <a:t>54</a:t>
            </a:fld>
            <a:endParaRPr lang="ru-RU" dirty="0"/>
          </a:p>
        </p:txBody>
      </p:sp>
    </p:spTree>
    <p:extLst>
      <p:ext uri="{BB962C8B-B14F-4D97-AF65-F5344CB8AC3E}">
        <p14:creationId xmlns:p14="http://schemas.microsoft.com/office/powerpoint/2010/main" xmlns="" val="7624502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7.2.2. Адресация IPv6</a:t>
            </a:r>
          </a:p>
          <a:p>
            <a:r>
              <a:rPr lang="ru-RU" smtClean="0"/>
              <a:t>7.2.2.1. Представление IPv6-адресов (продолжение)</a:t>
            </a:r>
          </a:p>
        </p:txBody>
      </p:sp>
      <p:sp>
        <p:nvSpPr>
          <p:cNvPr id="4" name="Slide Number Placeholder 3"/>
          <p:cNvSpPr>
            <a:spLocks noGrp="1"/>
          </p:cNvSpPr>
          <p:nvPr>
            <p:ph type="sldNum" sz="quarter" idx="10"/>
          </p:nvPr>
        </p:nvSpPr>
        <p:spPr/>
        <p:txBody>
          <a:bodyPr/>
          <a:lstStyle/>
          <a:p>
            <a:fld id="{5641018C-6CAF-B84E-B92C-ECB119457FBA}" type="slidenum">
              <a:rPr lang="en-US" smtClean="0"/>
              <a:pPr/>
              <a:t>55</a:t>
            </a:fld>
            <a:endParaRPr lang="ru-RU" dirty="0"/>
          </a:p>
        </p:txBody>
      </p:sp>
    </p:spTree>
    <p:extLst>
      <p:ext uri="{BB962C8B-B14F-4D97-AF65-F5344CB8AC3E}">
        <p14:creationId xmlns:p14="http://schemas.microsoft.com/office/powerpoint/2010/main" xmlns="" val="32995960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7.2.2. Адресация IPv6</a:t>
            </a:r>
          </a:p>
          <a:p>
            <a:r>
              <a:rPr lang="ru-RU" smtClean="0"/>
              <a:t>7.2.2.2. Правило 1. Пропуск начальных нулей</a:t>
            </a:r>
          </a:p>
        </p:txBody>
      </p:sp>
      <p:sp>
        <p:nvSpPr>
          <p:cNvPr id="4" name="Slide Number Placeholder 3"/>
          <p:cNvSpPr>
            <a:spLocks noGrp="1"/>
          </p:cNvSpPr>
          <p:nvPr>
            <p:ph type="sldNum" sz="quarter" idx="10"/>
          </p:nvPr>
        </p:nvSpPr>
        <p:spPr/>
        <p:txBody>
          <a:bodyPr/>
          <a:lstStyle/>
          <a:p>
            <a:fld id="{5641018C-6CAF-B84E-B92C-ECB119457FBA}" type="slidenum">
              <a:rPr lang="en-US" smtClean="0"/>
              <a:pPr/>
              <a:t>56</a:t>
            </a:fld>
            <a:endParaRPr lang="ru-RU" dirty="0"/>
          </a:p>
        </p:txBody>
      </p:sp>
    </p:spTree>
    <p:extLst>
      <p:ext uri="{BB962C8B-B14F-4D97-AF65-F5344CB8AC3E}">
        <p14:creationId xmlns:p14="http://schemas.microsoft.com/office/powerpoint/2010/main" xmlns="" val="38830481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7.2.2. Адресация IPv6</a:t>
            </a:r>
          </a:p>
          <a:p>
            <a:r>
              <a:rPr lang="ru-RU" smtClean="0"/>
              <a:t>7.2.2.3. Правило 2. Пропуск всех нулевых сегментов</a:t>
            </a:r>
          </a:p>
        </p:txBody>
      </p:sp>
      <p:sp>
        <p:nvSpPr>
          <p:cNvPr id="4" name="Slide Number Placeholder 3"/>
          <p:cNvSpPr>
            <a:spLocks noGrp="1"/>
          </p:cNvSpPr>
          <p:nvPr>
            <p:ph type="sldNum" sz="quarter" idx="10"/>
          </p:nvPr>
        </p:nvSpPr>
        <p:spPr/>
        <p:txBody>
          <a:bodyPr/>
          <a:lstStyle/>
          <a:p>
            <a:fld id="{5641018C-6CAF-B84E-B92C-ECB119457FBA}" type="slidenum">
              <a:rPr lang="en-US" smtClean="0"/>
              <a:pPr/>
              <a:t>57</a:t>
            </a:fld>
            <a:endParaRPr lang="ru-RU" dirty="0"/>
          </a:p>
        </p:txBody>
      </p:sp>
    </p:spTree>
    <p:extLst>
      <p:ext uri="{BB962C8B-B14F-4D97-AF65-F5344CB8AC3E}">
        <p14:creationId xmlns:p14="http://schemas.microsoft.com/office/powerpoint/2010/main" xmlns="" val="8795236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7.2.2. Адресация IPv6</a:t>
            </a:r>
          </a:p>
          <a:p>
            <a:r>
              <a:rPr lang="ru-RU" smtClean="0"/>
              <a:t>7.2.2.3. Правило 2. Пропуск всех нулевых сегментов (продолжение)</a:t>
            </a:r>
          </a:p>
        </p:txBody>
      </p:sp>
      <p:sp>
        <p:nvSpPr>
          <p:cNvPr id="4" name="Slide Number Placeholder 3"/>
          <p:cNvSpPr>
            <a:spLocks noGrp="1"/>
          </p:cNvSpPr>
          <p:nvPr>
            <p:ph type="sldNum" sz="quarter" idx="10"/>
          </p:nvPr>
        </p:nvSpPr>
        <p:spPr/>
        <p:txBody>
          <a:bodyPr/>
          <a:lstStyle/>
          <a:p>
            <a:fld id="{5641018C-6CAF-B84E-B92C-ECB119457FBA}" type="slidenum">
              <a:rPr lang="en-US" smtClean="0"/>
              <a:pPr/>
              <a:t>58</a:t>
            </a:fld>
            <a:endParaRPr lang="ru-RU" dirty="0"/>
          </a:p>
        </p:txBody>
      </p:sp>
    </p:spTree>
    <p:extLst>
      <p:ext uri="{BB962C8B-B14F-4D97-AF65-F5344CB8AC3E}">
        <p14:creationId xmlns:p14="http://schemas.microsoft.com/office/powerpoint/2010/main" xmlns="" val="35134674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7.2.3. Типы IPv6-адресов</a:t>
            </a:r>
          </a:p>
          <a:p>
            <a:r>
              <a:rPr lang="ru-RU" smtClean="0"/>
              <a:t>7.2.3.1. Типы адресов IPv6</a:t>
            </a:r>
          </a:p>
        </p:txBody>
      </p:sp>
      <p:sp>
        <p:nvSpPr>
          <p:cNvPr id="4" name="Slide Number Placeholder 3"/>
          <p:cNvSpPr>
            <a:spLocks noGrp="1"/>
          </p:cNvSpPr>
          <p:nvPr>
            <p:ph type="sldNum" sz="quarter" idx="10"/>
          </p:nvPr>
        </p:nvSpPr>
        <p:spPr/>
        <p:txBody>
          <a:bodyPr/>
          <a:lstStyle/>
          <a:p>
            <a:fld id="{5641018C-6CAF-B84E-B92C-ECB119457FBA}" type="slidenum">
              <a:rPr lang="en-US" smtClean="0"/>
              <a:pPr/>
              <a:t>59</a:t>
            </a:fld>
            <a:endParaRPr lang="ru-RU" dirty="0"/>
          </a:p>
        </p:txBody>
      </p:sp>
    </p:spTree>
    <p:extLst>
      <p:ext uri="{BB962C8B-B14F-4D97-AF65-F5344CB8AC3E}">
        <p14:creationId xmlns:p14="http://schemas.microsoft.com/office/powerpoint/2010/main" xmlns="" val="388118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6</a:t>
            </a:fld>
            <a:endParaRPr lang="ru-RU"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24374079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7.2.3. Типы IPv6-адресов</a:t>
            </a:r>
          </a:p>
          <a:p>
            <a:r>
              <a:rPr lang="ru-RU" smtClean="0"/>
              <a:t>7.2.3.2. Длина префикса IPv6-адреса</a:t>
            </a:r>
          </a:p>
        </p:txBody>
      </p:sp>
      <p:sp>
        <p:nvSpPr>
          <p:cNvPr id="4" name="Slide Number Placeholder 3"/>
          <p:cNvSpPr>
            <a:spLocks noGrp="1"/>
          </p:cNvSpPr>
          <p:nvPr>
            <p:ph type="sldNum" sz="quarter" idx="10"/>
          </p:nvPr>
        </p:nvSpPr>
        <p:spPr/>
        <p:txBody>
          <a:bodyPr/>
          <a:lstStyle/>
          <a:p>
            <a:fld id="{5641018C-6CAF-B84E-B92C-ECB119457FBA}" type="slidenum">
              <a:rPr lang="en-US" smtClean="0"/>
              <a:pPr/>
              <a:t>60</a:t>
            </a:fld>
            <a:endParaRPr lang="ru-RU" dirty="0"/>
          </a:p>
        </p:txBody>
      </p:sp>
    </p:spTree>
    <p:extLst>
      <p:ext uri="{BB962C8B-B14F-4D97-AF65-F5344CB8AC3E}">
        <p14:creationId xmlns:p14="http://schemas.microsoft.com/office/powerpoint/2010/main" xmlns="" val="1175722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7.2.3. Типы IPv6-адресов</a:t>
            </a:r>
          </a:p>
          <a:p>
            <a:r>
              <a:rPr lang="ru-RU" smtClean="0"/>
              <a:t>7.2.3.3. Индивидуальные адреса IPv6</a:t>
            </a:r>
          </a:p>
        </p:txBody>
      </p:sp>
      <p:sp>
        <p:nvSpPr>
          <p:cNvPr id="4" name="Slide Number Placeholder 3"/>
          <p:cNvSpPr>
            <a:spLocks noGrp="1"/>
          </p:cNvSpPr>
          <p:nvPr>
            <p:ph type="sldNum" sz="quarter" idx="10"/>
          </p:nvPr>
        </p:nvSpPr>
        <p:spPr/>
        <p:txBody>
          <a:bodyPr/>
          <a:lstStyle/>
          <a:p>
            <a:fld id="{5641018C-6CAF-B84E-B92C-ECB119457FBA}" type="slidenum">
              <a:rPr lang="en-US" smtClean="0"/>
              <a:pPr/>
              <a:t>61</a:t>
            </a:fld>
            <a:endParaRPr lang="ru-RU" dirty="0"/>
          </a:p>
        </p:txBody>
      </p:sp>
    </p:spTree>
    <p:extLst>
      <p:ext uri="{BB962C8B-B14F-4D97-AF65-F5344CB8AC3E}">
        <p14:creationId xmlns:p14="http://schemas.microsoft.com/office/powerpoint/2010/main" xmlns="" val="1175399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7.2.3. Типы IPv6-адресов</a:t>
            </a:r>
          </a:p>
          <a:p>
            <a:r>
              <a:rPr lang="ru-RU" smtClean="0"/>
              <a:t>7.2.3.4. Локальные индивидуальные IPv6-адреса канала</a:t>
            </a:r>
          </a:p>
        </p:txBody>
      </p:sp>
      <p:sp>
        <p:nvSpPr>
          <p:cNvPr id="4" name="Slide Number Placeholder 3"/>
          <p:cNvSpPr>
            <a:spLocks noGrp="1"/>
          </p:cNvSpPr>
          <p:nvPr>
            <p:ph type="sldNum" sz="quarter" idx="10"/>
          </p:nvPr>
        </p:nvSpPr>
        <p:spPr/>
        <p:txBody>
          <a:bodyPr/>
          <a:lstStyle/>
          <a:p>
            <a:fld id="{5641018C-6CAF-B84E-B92C-ECB119457FBA}" type="slidenum">
              <a:rPr lang="en-US" smtClean="0"/>
              <a:pPr/>
              <a:t>62</a:t>
            </a:fld>
            <a:endParaRPr lang="ru-RU" dirty="0"/>
          </a:p>
        </p:txBody>
      </p:sp>
    </p:spTree>
    <p:extLst>
      <p:ext uri="{BB962C8B-B14F-4D97-AF65-F5344CB8AC3E}">
        <p14:creationId xmlns:p14="http://schemas.microsoft.com/office/powerpoint/2010/main" xmlns="" val="2462832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7.2.4. Индивидуальные адреса IPv6</a:t>
            </a:r>
          </a:p>
          <a:p>
            <a:r>
              <a:rPr lang="ru-RU" smtClean="0"/>
              <a:t>7.2.4.1. Структура глобального индивидуального IPv6-адреса</a:t>
            </a:r>
          </a:p>
        </p:txBody>
      </p:sp>
      <p:sp>
        <p:nvSpPr>
          <p:cNvPr id="4" name="Slide Number Placeholder 3"/>
          <p:cNvSpPr>
            <a:spLocks noGrp="1"/>
          </p:cNvSpPr>
          <p:nvPr>
            <p:ph type="sldNum" sz="quarter" idx="10"/>
          </p:nvPr>
        </p:nvSpPr>
        <p:spPr/>
        <p:txBody>
          <a:bodyPr/>
          <a:lstStyle/>
          <a:p>
            <a:fld id="{5641018C-6CAF-B84E-B92C-ECB119457FBA}" type="slidenum">
              <a:rPr lang="en-US" smtClean="0"/>
              <a:pPr/>
              <a:t>63</a:t>
            </a:fld>
            <a:endParaRPr lang="ru-RU" dirty="0"/>
          </a:p>
        </p:txBody>
      </p:sp>
    </p:spTree>
    <p:extLst>
      <p:ext uri="{BB962C8B-B14F-4D97-AF65-F5344CB8AC3E}">
        <p14:creationId xmlns:p14="http://schemas.microsoft.com/office/powerpoint/2010/main" xmlns="" val="13818367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7.2.4. Индивидуальные адреса IPv6</a:t>
            </a:r>
          </a:p>
          <a:p>
            <a:r>
              <a:rPr lang="ru-RU" smtClean="0"/>
              <a:t>7.2.4.2. Статическая конфигурация глобального индивидуального адреса</a:t>
            </a:r>
          </a:p>
        </p:txBody>
      </p:sp>
      <p:sp>
        <p:nvSpPr>
          <p:cNvPr id="4" name="Slide Number Placeholder 3"/>
          <p:cNvSpPr>
            <a:spLocks noGrp="1"/>
          </p:cNvSpPr>
          <p:nvPr>
            <p:ph type="sldNum" sz="quarter" idx="10"/>
          </p:nvPr>
        </p:nvSpPr>
        <p:spPr/>
        <p:txBody>
          <a:bodyPr/>
          <a:lstStyle/>
          <a:p>
            <a:fld id="{5641018C-6CAF-B84E-B92C-ECB119457FBA}" type="slidenum">
              <a:rPr lang="en-US" smtClean="0"/>
              <a:pPr/>
              <a:t>64</a:t>
            </a:fld>
            <a:endParaRPr lang="ru-RU" dirty="0"/>
          </a:p>
        </p:txBody>
      </p:sp>
    </p:spTree>
    <p:extLst>
      <p:ext uri="{BB962C8B-B14F-4D97-AF65-F5344CB8AC3E}">
        <p14:creationId xmlns:p14="http://schemas.microsoft.com/office/powerpoint/2010/main" xmlns="" val="8519838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7.2.4. Индивидуальные адреса IPv6</a:t>
            </a:r>
          </a:p>
          <a:p>
            <a:r>
              <a:rPr lang="ru-RU" smtClean="0"/>
              <a:t>7.2.4.2. Статическая конфигурация глобального индивидуального адреса (продолжение)</a:t>
            </a:r>
          </a:p>
        </p:txBody>
      </p:sp>
      <p:sp>
        <p:nvSpPr>
          <p:cNvPr id="4" name="Slide Number Placeholder 3"/>
          <p:cNvSpPr>
            <a:spLocks noGrp="1"/>
          </p:cNvSpPr>
          <p:nvPr>
            <p:ph type="sldNum" sz="quarter" idx="10"/>
          </p:nvPr>
        </p:nvSpPr>
        <p:spPr/>
        <p:txBody>
          <a:bodyPr/>
          <a:lstStyle/>
          <a:p>
            <a:fld id="{5641018C-6CAF-B84E-B92C-ECB119457FBA}" type="slidenum">
              <a:rPr lang="en-US" smtClean="0"/>
              <a:pPr/>
              <a:t>65</a:t>
            </a:fld>
            <a:endParaRPr lang="ru-RU" dirty="0"/>
          </a:p>
        </p:txBody>
      </p:sp>
    </p:spTree>
    <p:extLst>
      <p:ext uri="{BB962C8B-B14F-4D97-AF65-F5344CB8AC3E}">
        <p14:creationId xmlns:p14="http://schemas.microsoft.com/office/powerpoint/2010/main" xmlns="" val="22252173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7.2.4. Индивидуальные адреса IPv6</a:t>
            </a:r>
          </a:p>
          <a:p>
            <a:r>
              <a:rPr lang="ru-RU" smtClean="0"/>
              <a:t>7.2.4.3. Динамическая конфигурация с помощью SLAAC</a:t>
            </a:r>
          </a:p>
        </p:txBody>
      </p:sp>
      <p:sp>
        <p:nvSpPr>
          <p:cNvPr id="4" name="Slide Number Placeholder 3"/>
          <p:cNvSpPr>
            <a:spLocks noGrp="1"/>
          </p:cNvSpPr>
          <p:nvPr>
            <p:ph type="sldNum" sz="quarter" idx="10"/>
          </p:nvPr>
        </p:nvSpPr>
        <p:spPr/>
        <p:txBody>
          <a:bodyPr/>
          <a:lstStyle/>
          <a:p>
            <a:fld id="{5641018C-6CAF-B84E-B92C-ECB119457FBA}" type="slidenum">
              <a:rPr lang="en-US" smtClean="0"/>
              <a:pPr/>
              <a:t>66</a:t>
            </a:fld>
            <a:endParaRPr lang="ru-RU" dirty="0"/>
          </a:p>
        </p:txBody>
      </p:sp>
    </p:spTree>
    <p:extLst>
      <p:ext uri="{BB962C8B-B14F-4D97-AF65-F5344CB8AC3E}">
        <p14:creationId xmlns:p14="http://schemas.microsoft.com/office/powerpoint/2010/main" xmlns="" val="40755469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7.2.4. Индивидуальные адреса IPv6</a:t>
            </a:r>
          </a:p>
          <a:p>
            <a:r>
              <a:rPr lang="ru-RU" smtClean="0"/>
              <a:t>7.2.4.4. Динамическая конфигурация с помощью DHCPv6</a:t>
            </a:r>
          </a:p>
        </p:txBody>
      </p:sp>
      <p:sp>
        <p:nvSpPr>
          <p:cNvPr id="4" name="Slide Number Placeholder 3"/>
          <p:cNvSpPr>
            <a:spLocks noGrp="1"/>
          </p:cNvSpPr>
          <p:nvPr>
            <p:ph type="sldNum" sz="quarter" idx="10"/>
          </p:nvPr>
        </p:nvSpPr>
        <p:spPr/>
        <p:txBody>
          <a:bodyPr/>
          <a:lstStyle/>
          <a:p>
            <a:fld id="{5641018C-6CAF-B84E-B92C-ECB119457FBA}" type="slidenum">
              <a:rPr lang="en-US" smtClean="0"/>
              <a:pPr/>
              <a:t>67</a:t>
            </a:fld>
            <a:endParaRPr lang="ru-RU" dirty="0"/>
          </a:p>
        </p:txBody>
      </p:sp>
    </p:spTree>
    <p:extLst>
      <p:ext uri="{BB962C8B-B14F-4D97-AF65-F5344CB8AC3E}">
        <p14:creationId xmlns:p14="http://schemas.microsoft.com/office/powerpoint/2010/main" xmlns="" val="11893214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7.2.4. Индивидуальные адреса IPv6</a:t>
            </a:r>
          </a:p>
          <a:p>
            <a:r>
              <a:rPr lang="ru-RU" smtClean="0"/>
              <a:t>7.2.4.5. Процесс EUI-64 и случайно созданный идентификатор интерфейса</a:t>
            </a:r>
          </a:p>
        </p:txBody>
      </p:sp>
      <p:sp>
        <p:nvSpPr>
          <p:cNvPr id="4" name="Slide Number Placeholder 3"/>
          <p:cNvSpPr>
            <a:spLocks noGrp="1"/>
          </p:cNvSpPr>
          <p:nvPr>
            <p:ph type="sldNum" sz="quarter" idx="10"/>
          </p:nvPr>
        </p:nvSpPr>
        <p:spPr/>
        <p:txBody>
          <a:bodyPr/>
          <a:lstStyle/>
          <a:p>
            <a:fld id="{5641018C-6CAF-B84E-B92C-ECB119457FBA}" type="slidenum">
              <a:rPr lang="en-US" smtClean="0"/>
              <a:pPr/>
              <a:t>68</a:t>
            </a:fld>
            <a:endParaRPr lang="ru-RU" dirty="0"/>
          </a:p>
        </p:txBody>
      </p:sp>
    </p:spTree>
    <p:extLst>
      <p:ext uri="{BB962C8B-B14F-4D97-AF65-F5344CB8AC3E}">
        <p14:creationId xmlns:p14="http://schemas.microsoft.com/office/powerpoint/2010/main" xmlns="" val="14804197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7.2.4. Индивидуальные адреса IPv6</a:t>
            </a:r>
          </a:p>
          <a:p>
            <a:r>
              <a:rPr lang="ru-RU" smtClean="0"/>
              <a:t>7.2.4.5. Процесс EUI-64 и случайно созданный идентификатор интерфейса (продолжение)</a:t>
            </a:r>
          </a:p>
        </p:txBody>
      </p:sp>
      <p:sp>
        <p:nvSpPr>
          <p:cNvPr id="4" name="Slide Number Placeholder 3"/>
          <p:cNvSpPr>
            <a:spLocks noGrp="1"/>
          </p:cNvSpPr>
          <p:nvPr>
            <p:ph type="sldNum" sz="quarter" idx="10"/>
          </p:nvPr>
        </p:nvSpPr>
        <p:spPr/>
        <p:txBody>
          <a:bodyPr/>
          <a:lstStyle/>
          <a:p>
            <a:fld id="{5641018C-6CAF-B84E-B92C-ECB119457FBA}" type="slidenum">
              <a:rPr lang="en-US" smtClean="0"/>
              <a:pPr/>
              <a:t>69</a:t>
            </a:fld>
            <a:endParaRPr lang="ru-RU" dirty="0"/>
          </a:p>
        </p:txBody>
      </p:sp>
    </p:spTree>
    <p:extLst>
      <p:ext uri="{BB962C8B-B14F-4D97-AF65-F5344CB8AC3E}">
        <p14:creationId xmlns:p14="http://schemas.microsoft.com/office/powerpoint/2010/main" xmlns="" val="58443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ACE20BE7-F2F3-4E26-9454-50B18F790A4E}" type="slidenum">
              <a:rPr lang="en-US" sz="800" b="0">
                <a:ea typeface="ＭＳ Ｐゴシック" pitchFamily="34" charset="-128"/>
              </a:rPr>
              <a:pPr algn="r"/>
              <a:t>7</a:t>
            </a:fld>
            <a:endParaRPr lang="ru-RU" sz="800" b="0" dirty="0">
              <a:ea typeface="ＭＳ Ｐゴシック" pitchFamily="3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14226138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7.2.4. Индивидуальные адреса IPv6</a:t>
            </a:r>
          </a:p>
          <a:p>
            <a:r>
              <a:rPr lang="ru-RU" smtClean="0"/>
              <a:t>7.2.4.6. Динамические адреса типа link-local</a:t>
            </a:r>
          </a:p>
        </p:txBody>
      </p:sp>
      <p:sp>
        <p:nvSpPr>
          <p:cNvPr id="4" name="Slide Number Placeholder 3"/>
          <p:cNvSpPr>
            <a:spLocks noGrp="1"/>
          </p:cNvSpPr>
          <p:nvPr>
            <p:ph type="sldNum" sz="quarter" idx="10"/>
          </p:nvPr>
        </p:nvSpPr>
        <p:spPr/>
        <p:txBody>
          <a:bodyPr/>
          <a:lstStyle/>
          <a:p>
            <a:fld id="{5641018C-6CAF-B84E-B92C-ECB119457FBA}" type="slidenum">
              <a:rPr lang="en-US" smtClean="0"/>
              <a:pPr/>
              <a:t>70</a:t>
            </a:fld>
            <a:endParaRPr lang="ru-RU" dirty="0"/>
          </a:p>
        </p:txBody>
      </p:sp>
    </p:spTree>
    <p:extLst>
      <p:ext uri="{BB962C8B-B14F-4D97-AF65-F5344CB8AC3E}">
        <p14:creationId xmlns:p14="http://schemas.microsoft.com/office/powerpoint/2010/main" xmlns="" val="20231293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7.2.4. Индивидуальные адреса IPv6</a:t>
            </a:r>
          </a:p>
          <a:p>
            <a:r>
              <a:rPr lang="ru-RU" smtClean="0"/>
              <a:t>7.2.4.7. Статические адреса типа link-local</a:t>
            </a:r>
          </a:p>
        </p:txBody>
      </p:sp>
      <p:sp>
        <p:nvSpPr>
          <p:cNvPr id="4" name="Slide Number Placeholder 3"/>
          <p:cNvSpPr>
            <a:spLocks noGrp="1"/>
          </p:cNvSpPr>
          <p:nvPr>
            <p:ph type="sldNum" sz="quarter" idx="10"/>
          </p:nvPr>
        </p:nvSpPr>
        <p:spPr/>
        <p:txBody>
          <a:bodyPr/>
          <a:lstStyle/>
          <a:p>
            <a:fld id="{5641018C-6CAF-B84E-B92C-ECB119457FBA}" type="slidenum">
              <a:rPr lang="en-US" smtClean="0"/>
              <a:pPr/>
              <a:t>71</a:t>
            </a:fld>
            <a:endParaRPr lang="ru-RU" dirty="0"/>
          </a:p>
        </p:txBody>
      </p:sp>
    </p:spTree>
    <p:extLst>
      <p:ext uri="{BB962C8B-B14F-4D97-AF65-F5344CB8AC3E}">
        <p14:creationId xmlns:p14="http://schemas.microsoft.com/office/powerpoint/2010/main" xmlns="" val="4392701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7.2.4. Индивидуальные адреса IPv6</a:t>
            </a:r>
          </a:p>
          <a:p>
            <a:r>
              <a:rPr lang="ru-RU" smtClean="0"/>
              <a:t>7.2.4.8. Проверка конфигурации IPv6-адреса</a:t>
            </a:r>
          </a:p>
        </p:txBody>
      </p:sp>
      <p:sp>
        <p:nvSpPr>
          <p:cNvPr id="4" name="Slide Number Placeholder 3"/>
          <p:cNvSpPr>
            <a:spLocks noGrp="1"/>
          </p:cNvSpPr>
          <p:nvPr>
            <p:ph type="sldNum" sz="quarter" idx="10"/>
          </p:nvPr>
        </p:nvSpPr>
        <p:spPr/>
        <p:txBody>
          <a:bodyPr/>
          <a:lstStyle/>
          <a:p>
            <a:fld id="{5641018C-6CAF-B84E-B92C-ECB119457FBA}" type="slidenum">
              <a:rPr lang="en-US" smtClean="0"/>
              <a:pPr/>
              <a:t>72</a:t>
            </a:fld>
            <a:endParaRPr lang="ru-RU" dirty="0"/>
          </a:p>
        </p:txBody>
      </p:sp>
    </p:spTree>
    <p:extLst>
      <p:ext uri="{BB962C8B-B14F-4D97-AF65-F5344CB8AC3E}">
        <p14:creationId xmlns:p14="http://schemas.microsoft.com/office/powerpoint/2010/main" xmlns="" val="820244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7.2.4. Индивидуальные адреса IPv6</a:t>
            </a:r>
          </a:p>
          <a:p>
            <a:r>
              <a:rPr lang="ru-RU" smtClean="0"/>
              <a:t>7.2.4.9. Packet Tracer. Настройка IPv6-адресации</a:t>
            </a:r>
          </a:p>
        </p:txBody>
      </p:sp>
      <p:sp>
        <p:nvSpPr>
          <p:cNvPr id="4" name="Slide Number Placeholder 3"/>
          <p:cNvSpPr>
            <a:spLocks noGrp="1"/>
          </p:cNvSpPr>
          <p:nvPr>
            <p:ph type="sldNum" sz="quarter" idx="10"/>
          </p:nvPr>
        </p:nvSpPr>
        <p:spPr/>
        <p:txBody>
          <a:bodyPr/>
          <a:lstStyle/>
          <a:p>
            <a:fld id="{5641018C-6CAF-B84E-B92C-ECB119457FBA}" type="slidenum">
              <a:rPr lang="en-US" smtClean="0"/>
              <a:pPr/>
              <a:t>73</a:t>
            </a:fld>
            <a:endParaRPr lang="ru-RU" dirty="0"/>
          </a:p>
        </p:txBody>
      </p:sp>
    </p:spTree>
    <p:extLst>
      <p:ext uri="{BB962C8B-B14F-4D97-AF65-F5344CB8AC3E}">
        <p14:creationId xmlns:p14="http://schemas.microsoft.com/office/powerpoint/2010/main" xmlns="" val="23867005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7.2.5. Групповые адреса IPv6</a:t>
            </a:r>
          </a:p>
          <a:p>
            <a:r>
              <a:rPr lang="ru-RU" smtClean="0"/>
              <a:t>7.2.5.1. Присвоенные групповые IPv6-адреса</a:t>
            </a:r>
          </a:p>
        </p:txBody>
      </p:sp>
      <p:sp>
        <p:nvSpPr>
          <p:cNvPr id="4" name="Slide Number Placeholder 3"/>
          <p:cNvSpPr>
            <a:spLocks noGrp="1"/>
          </p:cNvSpPr>
          <p:nvPr>
            <p:ph type="sldNum" sz="quarter" idx="10"/>
          </p:nvPr>
        </p:nvSpPr>
        <p:spPr/>
        <p:txBody>
          <a:bodyPr/>
          <a:lstStyle/>
          <a:p>
            <a:fld id="{5641018C-6CAF-B84E-B92C-ECB119457FBA}" type="slidenum">
              <a:rPr lang="en-US" smtClean="0"/>
              <a:pPr/>
              <a:t>74</a:t>
            </a:fld>
            <a:endParaRPr lang="ru-RU" dirty="0"/>
          </a:p>
        </p:txBody>
      </p:sp>
    </p:spTree>
    <p:extLst>
      <p:ext uri="{BB962C8B-B14F-4D97-AF65-F5344CB8AC3E}">
        <p14:creationId xmlns:p14="http://schemas.microsoft.com/office/powerpoint/2010/main" xmlns="" val="15235051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7.2.5. Групповые адреса IPv6</a:t>
            </a:r>
          </a:p>
          <a:p>
            <a:r>
              <a:rPr lang="ru-RU" smtClean="0"/>
              <a:t>7.2.5.2. Групповые IPv6-адреса запрашиваемых узлов</a:t>
            </a:r>
          </a:p>
        </p:txBody>
      </p:sp>
      <p:sp>
        <p:nvSpPr>
          <p:cNvPr id="4" name="Slide Number Placeholder 3"/>
          <p:cNvSpPr>
            <a:spLocks noGrp="1"/>
          </p:cNvSpPr>
          <p:nvPr>
            <p:ph type="sldNum" sz="quarter" idx="10"/>
          </p:nvPr>
        </p:nvSpPr>
        <p:spPr/>
        <p:txBody>
          <a:bodyPr/>
          <a:lstStyle/>
          <a:p>
            <a:fld id="{5641018C-6CAF-B84E-B92C-ECB119457FBA}" type="slidenum">
              <a:rPr lang="en-US" smtClean="0"/>
              <a:pPr/>
              <a:t>75</a:t>
            </a:fld>
            <a:endParaRPr lang="ru-RU" dirty="0"/>
          </a:p>
        </p:txBody>
      </p:sp>
    </p:spTree>
    <p:extLst>
      <p:ext uri="{BB962C8B-B14F-4D97-AF65-F5344CB8AC3E}">
        <p14:creationId xmlns:p14="http://schemas.microsoft.com/office/powerpoint/2010/main" xmlns="" val="10307254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7.2.5. Групповые адреса IPv6</a:t>
            </a:r>
          </a:p>
          <a:p>
            <a:r>
              <a:rPr lang="ru-RU" smtClean="0"/>
              <a:t>7.2.5.3. Лабораторная работа. Определение IPv6-адресов</a:t>
            </a:r>
          </a:p>
        </p:txBody>
      </p:sp>
      <p:sp>
        <p:nvSpPr>
          <p:cNvPr id="4" name="Slide Number Placeholder 3"/>
          <p:cNvSpPr>
            <a:spLocks noGrp="1"/>
          </p:cNvSpPr>
          <p:nvPr>
            <p:ph type="sldNum" sz="quarter" idx="10"/>
          </p:nvPr>
        </p:nvSpPr>
        <p:spPr/>
        <p:txBody>
          <a:bodyPr/>
          <a:lstStyle/>
          <a:p>
            <a:fld id="{5641018C-6CAF-B84E-B92C-ECB119457FBA}" type="slidenum">
              <a:rPr lang="en-US" smtClean="0"/>
              <a:pPr/>
              <a:t>76</a:t>
            </a:fld>
            <a:endParaRPr lang="ru-RU" dirty="0"/>
          </a:p>
        </p:txBody>
      </p:sp>
    </p:spTree>
    <p:extLst>
      <p:ext uri="{BB962C8B-B14F-4D97-AF65-F5344CB8AC3E}">
        <p14:creationId xmlns:p14="http://schemas.microsoft.com/office/powerpoint/2010/main" xmlns="" val="14899322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7.2. Сетевые адреса IPv6</a:t>
            </a:r>
          </a:p>
          <a:p>
            <a:r>
              <a:rPr lang="ru-RU" smtClean="0"/>
              <a:t>7.2.5. Групповые адреса IPv6</a:t>
            </a:r>
          </a:p>
          <a:p>
            <a:r>
              <a:rPr lang="ru-RU" smtClean="0"/>
              <a:t>7.2.5.4. Лабораторная работа. Настройка IPv6-адресов на сетевых устройствах</a:t>
            </a:r>
          </a:p>
        </p:txBody>
      </p:sp>
      <p:sp>
        <p:nvSpPr>
          <p:cNvPr id="4" name="Slide Number Placeholder 3"/>
          <p:cNvSpPr>
            <a:spLocks noGrp="1"/>
          </p:cNvSpPr>
          <p:nvPr>
            <p:ph type="sldNum" sz="quarter" idx="10"/>
          </p:nvPr>
        </p:nvSpPr>
        <p:spPr/>
        <p:txBody>
          <a:bodyPr/>
          <a:lstStyle/>
          <a:p>
            <a:fld id="{5641018C-6CAF-B84E-B92C-ECB119457FBA}" type="slidenum">
              <a:rPr lang="en-US" smtClean="0"/>
              <a:pPr/>
              <a:t>77</a:t>
            </a:fld>
            <a:endParaRPr lang="ru-RU" dirty="0"/>
          </a:p>
        </p:txBody>
      </p:sp>
    </p:spTree>
    <p:extLst>
      <p:ext uri="{BB962C8B-B14F-4D97-AF65-F5344CB8AC3E}">
        <p14:creationId xmlns:p14="http://schemas.microsoft.com/office/powerpoint/2010/main" xmlns="" val="34113656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sz="1200" b="0" dirty="0"/>
              <a:t>7. IP-адресация</a:t>
            </a:r>
          </a:p>
          <a:p>
            <a:pPr>
              <a:buFontTx/>
              <a:buNone/>
            </a:pPr>
            <a:r>
              <a:rPr lang="ru-RU" sz="1200" b="0" dirty="0"/>
              <a:t>7.3. Проверка подключения</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78</a:t>
            </a:fld>
            <a:endParaRPr lang="ru-RU" dirty="0"/>
          </a:p>
        </p:txBody>
      </p:sp>
    </p:spTree>
    <p:extLst>
      <p:ext uri="{BB962C8B-B14F-4D97-AF65-F5344CB8AC3E}">
        <p14:creationId xmlns:p14="http://schemas.microsoft.com/office/powerpoint/2010/main" xmlns="" val="1297932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7.3. Проверка подключения</a:t>
            </a:r>
          </a:p>
          <a:p>
            <a:r>
              <a:rPr lang="ru-RU" smtClean="0"/>
              <a:t>7.3.1. Протокол ICMP</a:t>
            </a:r>
          </a:p>
          <a:p>
            <a:r>
              <a:rPr lang="ru-RU" smtClean="0"/>
              <a:t>7.3.1.1. Протоколы ICMPv4 и ICMPv6</a:t>
            </a:r>
          </a:p>
        </p:txBody>
      </p:sp>
      <p:sp>
        <p:nvSpPr>
          <p:cNvPr id="4" name="Slide Number Placeholder 3"/>
          <p:cNvSpPr>
            <a:spLocks noGrp="1"/>
          </p:cNvSpPr>
          <p:nvPr>
            <p:ph type="sldNum" sz="quarter" idx="10"/>
          </p:nvPr>
        </p:nvSpPr>
        <p:spPr/>
        <p:txBody>
          <a:bodyPr/>
          <a:lstStyle/>
          <a:p>
            <a:fld id="{5641018C-6CAF-B84E-B92C-ECB119457FBA}" type="slidenum">
              <a:rPr lang="en-US" smtClean="0"/>
              <a:pPr/>
              <a:t>79</a:t>
            </a:fld>
            <a:endParaRPr lang="ru-RU" dirty="0"/>
          </a:p>
        </p:txBody>
      </p:sp>
    </p:spTree>
    <p:extLst>
      <p:ext uri="{BB962C8B-B14F-4D97-AF65-F5344CB8AC3E}">
        <p14:creationId xmlns:p14="http://schemas.microsoft.com/office/powerpoint/2010/main" xmlns="" val="2431422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8</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25605797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7.3. Проверка подключения</a:t>
            </a:r>
          </a:p>
          <a:p>
            <a:r>
              <a:rPr lang="ru-RU" smtClean="0"/>
              <a:t>7.3.1. Протокол ICMP</a:t>
            </a:r>
          </a:p>
          <a:p>
            <a:r>
              <a:rPr lang="ru-RU" smtClean="0"/>
              <a:t>7.3.1.2. Сообщения ICMPv6 Router Solicitation (RS) (Запрос к маршрутизатору) и Router Advertisement (RA) (Ответ от маршрутизатора)</a:t>
            </a:r>
          </a:p>
        </p:txBody>
      </p:sp>
      <p:sp>
        <p:nvSpPr>
          <p:cNvPr id="4" name="Slide Number Placeholder 3"/>
          <p:cNvSpPr>
            <a:spLocks noGrp="1"/>
          </p:cNvSpPr>
          <p:nvPr>
            <p:ph type="sldNum" sz="quarter" idx="10"/>
          </p:nvPr>
        </p:nvSpPr>
        <p:spPr/>
        <p:txBody>
          <a:bodyPr/>
          <a:lstStyle/>
          <a:p>
            <a:fld id="{5641018C-6CAF-B84E-B92C-ECB119457FBA}" type="slidenum">
              <a:rPr lang="en-US" smtClean="0"/>
              <a:pPr/>
              <a:t>80</a:t>
            </a:fld>
            <a:endParaRPr lang="ru-RU" dirty="0"/>
          </a:p>
        </p:txBody>
      </p:sp>
    </p:spTree>
    <p:extLst>
      <p:ext uri="{BB962C8B-B14F-4D97-AF65-F5344CB8AC3E}">
        <p14:creationId xmlns:p14="http://schemas.microsoft.com/office/powerpoint/2010/main" xmlns="" val="42252471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7.3. Проверка подключения</a:t>
            </a:r>
          </a:p>
          <a:p>
            <a:r>
              <a:rPr lang="ru-RU" smtClean="0"/>
              <a:t>7.3.2. Тестирование и проверка</a:t>
            </a:r>
          </a:p>
          <a:p>
            <a:r>
              <a:rPr lang="ru-RU" smtClean="0"/>
              <a:t>7.3.2.1. Выполнение команды ping. Тестирование локального стека</a:t>
            </a:r>
          </a:p>
        </p:txBody>
      </p:sp>
      <p:sp>
        <p:nvSpPr>
          <p:cNvPr id="4" name="Slide Number Placeholder 3"/>
          <p:cNvSpPr>
            <a:spLocks noGrp="1"/>
          </p:cNvSpPr>
          <p:nvPr>
            <p:ph type="sldNum" sz="quarter" idx="10"/>
          </p:nvPr>
        </p:nvSpPr>
        <p:spPr/>
        <p:txBody>
          <a:bodyPr/>
          <a:lstStyle/>
          <a:p>
            <a:fld id="{5641018C-6CAF-B84E-B92C-ECB119457FBA}" type="slidenum">
              <a:rPr lang="en-US" smtClean="0"/>
              <a:pPr/>
              <a:t>81</a:t>
            </a:fld>
            <a:endParaRPr lang="ru-RU" dirty="0"/>
          </a:p>
        </p:txBody>
      </p:sp>
    </p:spTree>
    <p:extLst>
      <p:ext uri="{BB962C8B-B14F-4D97-AF65-F5344CB8AC3E}">
        <p14:creationId xmlns:p14="http://schemas.microsoft.com/office/powerpoint/2010/main" xmlns="" val="18913115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7.3. Проверка подключения</a:t>
            </a:r>
          </a:p>
          <a:p>
            <a:r>
              <a:rPr lang="ru-RU" smtClean="0"/>
              <a:t>7.3.2. Тестирование и проверка</a:t>
            </a:r>
          </a:p>
          <a:p>
            <a:r>
              <a:rPr lang="ru-RU" smtClean="0"/>
              <a:t>7.3.2.2. Выполнение команды ping. Тестирование подключения к локальной сети (LAN)</a:t>
            </a:r>
          </a:p>
        </p:txBody>
      </p:sp>
      <p:sp>
        <p:nvSpPr>
          <p:cNvPr id="4" name="Slide Number Placeholder 3"/>
          <p:cNvSpPr>
            <a:spLocks noGrp="1"/>
          </p:cNvSpPr>
          <p:nvPr>
            <p:ph type="sldNum" sz="quarter" idx="10"/>
          </p:nvPr>
        </p:nvSpPr>
        <p:spPr/>
        <p:txBody>
          <a:bodyPr/>
          <a:lstStyle/>
          <a:p>
            <a:fld id="{5641018C-6CAF-B84E-B92C-ECB119457FBA}" type="slidenum">
              <a:rPr lang="en-US" smtClean="0"/>
              <a:pPr/>
              <a:t>82</a:t>
            </a:fld>
            <a:endParaRPr lang="ru-RU" dirty="0"/>
          </a:p>
        </p:txBody>
      </p:sp>
    </p:spTree>
    <p:extLst>
      <p:ext uri="{BB962C8B-B14F-4D97-AF65-F5344CB8AC3E}">
        <p14:creationId xmlns:p14="http://schemas.microsoft.com/office/powerpoint/2010/main" xmlns="" val="40046848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7.3. Проверка подключения</a:t>
            </a:r>
          </a:p>
          <a:p>
            <a:r>
              <a:rPr lang="ru-RU" smtClean="0"/>
              <a:t>7.3.2. Тестирование и проверка</a:t>
            </a:r>
          </a:p>
          <a:p>
            <a:r>
              <a:rPr lang="ru-RU" smtClean="0"/>
              <a:t>7.3.2.3. Выполнение команды ping. Тестирование подключения к удаленному узлу</a:t>
            </a:r>
          </a:p>
        </p:txBody>
      </p:sp>
      <p:sp>
        <p:nvSpPr>
          <p:cNvPr id="4" name="Slide Number Placeholder 3"/>
          <p:cNvSpPr>
            <a:spLocks noGrp="1"/>
          </p:cNvSpPr>
          <p:nvPr>
            <p:ph type="sldNum" sz="quarter" idx="10"/>
          </p:nvPr>
        </p:nvSpPr>
        <p:spPr/>
        <p:txBody>
          <a:bodyPr/>
          <a:lstStyle/>
          <a:p>
            <a:fld id="{5641018C-6CAF-B84E-B92C-ECB119457FBA}" type="slidenum">
              <a:rPr lang="en-US" smtClean="0"/>
              <a:pPr/>
              <a:t>83</a:t>
            </a:fld>
            <a:endParaRPr lang="ru-RU" dirty="0"/>
          </a:p>
        </p:txBody>
      </p:sp>
    </p:spTree>
    <p:extLst>
      <p:ext uri="{BB962C8B-B14F-4D97-AF65-F5344CB8AC3E}">
        <p14:creationId xmlns:p14="http://schemas.microsoft.com/office/powerpoint/2010/main" xmlns="" val="41413148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7.3. Проверка подключения</a:t>
            </a:r>
          </a:p>
          <a:p>
            <a:r>
              <a:rPr lang="ru-RU" smtClean="0"/>
              <a:t>7.3.2. Тестирование и проверка</a:t>
            </a:r>
          </a:p>
          <a:p>
            <a:r>
              <a:rPr lang="ru-RU" smtClean="0"/>
              <a:t>7.3.2.4. Команда traceroute. Тестирование пути</a:t>
            </a:r>
          </a:p>
        </p:txBody>
      </p:sp>
      <p:sp>
        <p:nvSpPr>
          <p:cNvPr id="4" name="Slide Number Placeholder 3"/>
          <p:cNvSpPr>
            <a:spLocks noGrp="1"/>
          </p:cNvSpPr>
          <p:nvPr>
            <p:ph type="sldNum" sz="quarter" idx="10"/>
          </p:nvPr>
        </p:nvSpPr>
        <p:spPr/>
        <p:txBody>
          <a:bodyPr/>
          <a:lstStyle/>
          <a:p>
            <a:fld id="{5641018C-6CAF-B84E-B92C-ECB119457FBA}" type="slidenum">
              <a:rPr lang="en-US" smtClean="0"/>
              <a:pPr/>
              <a:t>84</a:t>
            </a:fld>
            <a:endParaRPr lang="ru-RU" dirty="0"/>
          </a:p>
        </p:txBody>
      </p:sp>
    </p:spTree>
    <p:extLst>
      <p:ext uri="{BB962C8B-B14F-4D97-AF65-F5344CB8AC3E}">
        <p14:creationId xmlns:p14="http://schemas.microsoft.com/office/powerpoint/2010/main" xmlns="" val="19054051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7.3. Проверка подключения</a:t>
            </a:r>
          </a:p>
          <a:p>
            <a:r>
              <a:rPr lang="ru-RU" smtClean="0"/>
              <a:t>7.3.2. Тестирование и проверка</a:t>
            </a:r>
          </a:p>
          <a:p>
            <a:r>
              <a:rPr lang="ru-RU" smtClean="0"/>
              <a:t>7.3.2.5. Packet Tracer. Проверка адресации IPv4 и IPv6</a:t>
            </a:r>
          </a:p>
        </p:txBody>
      </p:sp>
      <p:sp>
        <p:nvSpPr>
          <p:cNvPr id="4" name="Slide Number Placeholder 3"/>
          <p:cNvSpPr>
            <a:spLocks noGrp="1"/>
          </p:cNvSpPr>
          <p:nvPr>
            <p:ph type="sldNum" sz="quarter" idx="10"/>
          </p:nvPr>
        </p:nvSpPr>
        <p:spPr/>
        <p:txBody>
          <a:bodyPr/>
          <a:lstStyle/>
          <a:p>
            <a:fld id="{5641018C-6CAF-B84E-B92C-ECB119457FBA}" type="slidenum">
              <a:rPr lang="en-US" smtClean="0"/>
              <a:pPr/>
              <a:t>85</a:t>
            </a:fld>
            <a:endParaRPr lang="ru-RU" dirty="0"/>
          </a:p>
        </p:txBody>
      </p:sp>
    </p:spTree>
    <p:extLst>
      <p:ext uri="{BB962C8B-B14F-4D97-AF65-F5344CB8AC3E}">
        <p14:creationId xmlns:p14="http://schemas.microsoft.com/office/powerpoint/2010/main" xmlns="" val="31284497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7.3. Проверка подключения</a:t>
            </a:r>
          </a:p>
          <a:p>
            <a:r>
              <a:rPr lang="ru-RU" smtClean="0"/>
              <a:t>7.3.2. Тестирование и проверка</a:t>
            </a:r>
          </a:p>
          <a:p>
            <a:r>
              <a:rPr lang="ru-RU" smtClean="0"/>
              <a:t>7.3.2.6. Packet Tracer. Выполнение команды ping и трассировка маршрута для проверки пути</a:t>
            </a:r>
          </a:p>
        </p:txBody>
      </p:sp>
      <p:sp>
        <p:nvSpPr>
          <p:cNvPr id="4" name="Slide Number Placeholder 3"/>
          <p:cNvSpPr>
            <a:spLocks noGrp="1"/>
          </p:cNvSpPr>
          <p:nvPr>
            <p:ph type="sldNum" sz="quarter" idx="10"/>
          </p:nvPr>
        </p:nvSpPr>
        <p:spPr/>
        <p:txBody>
          <a:bodyPr/>
          <a:lstStyle/>
          <a:p>
            <a:fld id="{5641018C-6CAF-B84E-B92C-ECB119457FBA}" type="slidenum">
              <a:rPr lang="en-US" smtClean="0"/>
              <a:pPr/>
              <a:t>86</a:t>
            </a:fld>
            <a:endParaRPr lang="ru-RU" dirty="0"/>
          </a:p>
        </p:txBody>
      </p:sp>
    </p:spTree>
    <p:extLst>
      <p:ext uri="{BB962C8B-B14F-4D97-AF65-F5344CB8AC3E}">
        <p14:creationId xmlns:p14="http://schemas.microsoft.com/office/powerpoint/2010/main" xmlns="" val="41387409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7.3. Проверка подключения</a:t>
            </a:r>
          </a:p>
          <a:p>
            <a:r>
              <a:rPr lang="ru-RU" smtClean="0"/>
              <a:t>7.3.2. Тестирование и проверка</a:t>
            </a:r>
          </a:p>
          <a:p>
            <a:r>
              <a:rPr lang="ru-RU" smtClean="0"/>
              <a:t>7.3.2.7. Лабораторная работа. Проверка сетевого подключения с помощью команд ping и traceroute</a:t>
            </a:r>
          </a:p>
        </p:txBody>
      </p:sp>
      <p:sp>
        <p:nvSpPr>
          <p:cNvPr id="4" name="Slide Number Placeholder 3"/>
          <p:cNvSpPr>
            <a:spLocks noGrp="1"/>
          </p:cNvSpPr>
          <p:nvPr>
            <p:ph type="sldNum" sz="quarter" idx="10"/>
          </p:nvPr>
        </p:nvSpPr>
        <p:spPr/>
        <p:txBody>
          <a:bodyPr/>
          <a:lstStyle/>
          <a:p>
            <a:fld id="{5641018C-6CAF-B84E-B92C-ECB119457FBA}" type="slidenum">
              <a:rPr lang="en-US" smtClean="0"/>
              <a:pPr/>
              <a:t>87</a:t>
            </a:fld>
            <a:endParaRPr lang="ru-RU" dirty="0"/>
          </a:p>
        </p:txBody>
      </p:sp>
    </p:spTree>
    <p:extLst>
      <p:ext uri="{BB962C8B-B14F-4D97-AF65-F5344CB8AC3E}">
        <p14:creationId xmlns:p14="http://schemas.microsoft.com/office/powerpoint/2010/main" xmlns="" val="6563552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7.3. Проверка подключения</a:t>
            </a:r>
          </a:p>
          <a:p>
            <a:r>
              <a:rPr lang="ru-RU" smtClean="0"/>
              <a:t>7.3.2. Тестирование и проверка</a:t>
            </a:r>
          </a:p>
          <a:p>
            <a:r>
              <a:rPr lang="ru-RU" smtClean="0"/>
              <a:t>7.3.2.8. Лабораторная работа. Составление карты сети Интернет</a:t>
            </a:r>
          </a:p>
        </p:txBody>
      </p:sp>
      <p:sp>
        <p:nvSpPr>
          <p:cNvPr id="4" name="Slide Number Placeholder 3"/>
          <p:cNvSpPr>
            <a:spLocks noGrp="1"/>
          </p:cNvSpPr>
          <p:nvPr>
            <p:ph type="sldNum" sz="quarter" idx="10"/>
          </p:nvPr>
        </p:nvSpPr>
        <p:spPr/>
        <p:txBody>
          <a:bodyPr/>
          <a:lstStyle/>
          <a:p>
            <a:fld id="{5641018C-6CAF-B84E-B92C-ECB119457FBA}" type="slidenum">
              <a:rPr lang="en-US" smtClean="0"/>
              <a:pPr/>
              <a:t>88</a:t>
            </a:fld>
            <a:endParaRPr lang="ru-RU" dirty="0"/>
          </a:p>
        </p:txBody>
      </p:sp>
    </p:spTree>
    <p:extLst>
      <p:ext uri="{BB962C8B-B14F-4D97-AF65-F5344CB8AC3E}">
        <p14:creationId xmlns:p14="http://schemas.microsoft.com/office/powerpoint/2010/main" xmlns="" val="35782240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7.3. Проверка подключения</a:t>
            </a:r>
          </a:p>
          <a:p>
            <a:r>
              <a:rPr lang="ru-RU" smtClean="0"/>
              <a:t>7.3.2. Тестирование и проверка</a:t>
            </a:r>
          </a:p>
          <a:p>
            <a:r>
              <a:rPr lang="ru-RU" smtClean="0"/>
              <a:t>7.3.2.9. Packet Tracer. Поиск и устранение неполадок адресации IPv4 и IPv6</a:t>
            </a:r>
          </a:p>
        </p:txBody>
      </p:sp>
      <p:sp>
        <p:nvSpPr>
          <p:cNvPr id="4" name="Slide Number Placeholder 3"/>
          <p:cNvSpPr>
            <a:spLocks noGrp="1"/>
          </p:cNvSpPr>
          <p:nvPr>
            <p:ph type="sldNum" sz="quarter" idx="10"/>
          </p:nvPr>
        </p:nvSpPr>
        <p:spPr/>
        <p:txBody>
          <a:bodyPr/>
          <a:lstStyle/>
          <a:p>
            <a:fld id="{5641018C-6CAF-B84E-B92C-ECB119457FBA}" type="slidenum">
              <a:rPr lang="en-US" smtClean="0"/>
              <a:pPr/>
              <a:t>89</a:t>
            </a:fld>
            <a:endParaRPr lang="ru-RU" dirty="0"/>
          </a:p>
        </p:txBody>
      </p:sp>
    </p:spTree>
    <p:extLst>
      <p:ext uri="{BB962C8B-B14F-4D97-AF65-F5344CB8AC3E}">
        <p14:creationId xmlns:p14="http://schemas.microsoft.com/office/powerpoint/2010/main" xmlns="" val="884724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9</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xmlns="" val="35245468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sz="1200" b="0" dirty="0"/>
              <a:t>7. IP-адресация</a:t>
            </a:r>
          </a:p>
          <a:p>
            <a:r>
              <a:rPr lang="ru-RU" smtClean="0"/>
              <a:t>7.4. Выводы</a:t>
            </a:r>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90</a:t>
            </a:fld>
            <a:endParaRPr lang="ru-RU" dirty="0"/>
          </a:p>
        </p:txBody>
      </p:sp>
    </p:spTree>
    <p:extLst>
      <p:ext uri="{BB962C8B-B14F-4D97-AF65-F5344CB8AC3E}">
        <p14:creationId xmlns:p14="http://schemas.microsoft.com/office/powerpoint/2010/main" xmlns="" val="1764100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7.4. Выводы</a:t>
            </a:r>
          </a:p>
          <a:p>
            <a:r>
              <a:rPr lang="ru-RU" smtClean="0"/>
              <a:t>7.4.1. Заключение</a:t>
            </a:r>
          </a:p>
          <a:p>
            <a:r>
              <a:rPr lang="ru-RU" smtClean="0"/>
              <a:t>7.4.1.2. Packet Tracer. Отработка комплексных практических навыков</a:t>
            </a:r>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91</a:t>
            </a:fld>
            <a:endParaRPr lang="ru-RU" dirty="0"/>
          </a:p>
        </p:txBody>
      </p:sp>
    </p:spTree>
    <p:extLst>
      <p:ext uri="{BB962C8B-B14F-4D97-AF65-F5344CB8AC3E}">
        <p14:creationId xmlns:p14="http://schemas.microsoft.com/office/powerpoint/2010/main" xmlns="" val="30147637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7.4. Выводы</a:t>
            </a:r>
          </a:p>
          <a:p>
            <a:r>
              <a:rPr lang="ru-RU" smtClean="0"/>
              <a:t>7.4.1. Заключение</a:t>
            </a:r>
          </a:p>
          <a:p>
            <a:r>
              <a:rPr lang="ru-RU" smtClean="0"/>
              <a:t>7.4.1.3. Глава 7. IP-адресация</a:t>
            </a:r>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92</a:t>
            </a:fld>
            <a:endParaRPr lang="ru-RU" dirty="0"/>
          </a:p>
        </p:txBody>
      </p:sp>
    </p:spTree>
    <p:extLst>
      <p:ext uri="{BB962C8B-B14F-4D97-AF65-F5344CB8AC3E}">
        <p14:creationId xmlns:p14="http://schemas.microsoft.com/office/powerpoint/2010/main" xmlns="" val="39767817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pPr/>
              <a:t>93</a:t>
            </a:fld>
            <a:endParaRPr lang="ru-RU" dirty="0"/>
          </a:p>
        </p:txBody>
      </p:sp>
    </p:spTree>
    <p:extLst>
      <p:ext uri="{BB962C8B-B14F-4D97-AF65-F5344CB8AC3E}">
        <p14:creationId xmlns:p14="http://schemas.microsoft.com/office/powerpoint/2010/main" xmlns="" val="16968742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94</a:t>
            </a:fld>
            <a:endParaRPr lang="ru-RU" dirty="0"/>
          </a:p>
        </p:txBody>
      </p:sp>
    </p:spTree>
    <p:extLst>
      <p:ext uri="{BB962C8B-B14F-4D97-AF65-F5344CB8AC3E}">
        <p14:creationId xmlns:p14="http://schemas.microsoft.com/office/powerpoint/2010/main" xmlns="" val="328724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xmlns="" val="3086725553"/>
      </p:ext>
    </p:extLst>
  </p:cSld>
  <p:clrMapOvr>
    <a:masterClrMapping/>
  </p:clrMapOvr>
  <p:transition spd="slow">
    <p:wipe/>
  </p:transition>
  <p:extLst mod="1">
    <p:ext uri="{DCECCB84-F9BA-43D5-87BE-67443E8EF086}">
      <p15:sldGuideLst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xmlns=""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xmlns=""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xmlns=""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dirty="0">
                <a:sym typeface="Arial" pitchFamily="34" charset="0"/>
              </a:rPr>
              <a:t>Click to edit Master title style</a:t>
            </a:r>
          </a:p>
        </p:txBody>
      </p:sp>
    </p:spTree>
    <p:extLst>
      <p:ext uri="{BB962C8B-B14F-4D97-AF65-F5344CB8AC3E}">
        <p14:creationId xmlns:p14="http://schemas.microsoft.com/office/powerpoint/2010/main" xmlns=""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xmlns="" val="3653042546"/>
      </p:ext>
    </p:extLst>
  </p:cSld>
  <p:clrMapOvr>
    <a:masterClrMapping/>
  </p:clrMapOvr>
  <p:transition spd="slow">
    <p:wipe/>
  </p:transition>
  <p:extLst mod="1">
    <p:ext uri="{DCECCB84-F9BA-43D5-87BE-67443E8EF086}">
      <p15:sldGuideLst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xmlns="" val="1974617842"/>
      </p:ext>
    </p:extLst>
  </p:cSld>
  <p:clrMapOvr>
    <a:masterClrMapping/>
  </p:clrMapOvr>
  <p:transition spd="slow">
    <p:wipe/>
  </p:transition>
  <p:extLst mod="1">
    <p:ext uri="{DCECCB84-F9BA-43D5-87BE-67443E8EF086}">
      <p15:sldGuideLst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ru-RU" sz="600" dirty="0">
              <a:solidFill>
                <a:schemeClr val="accent5">
                  <a:lumMod val="50000"/>
                </a:schemeClr>
              </a:solidFill>
              <a:latin typeface="+mn-lt"/>
              <a:ea typeface="+mn-ea"/>
              <a:cs typeface="CiscoSans Thin"/>
            </a:endParaRP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Rectangle 4"/>
          <p:cNvSpPr>
            <a:spLocks noChangeArrowheads="1"/>
          </p:cNvSpPr>
          <p:nvPr userDrawn="1"/>
        </p:nvSpPr>
        <p:spPr bwMode="ltGray">
          <a:xfrm>
            <a:off x="4378440" y="4741653"/>
            <a:ext cx="4140000" cy="154518"/>
          </a:xfrm>
          <a:prstGeom prst="rect">
            <a:avLst/>
          </a:prstGeom>
          <a:noFill/>
          <a:ln w="9525">
            <a:noFill/>
            <a:miter lim="800000"/>
            <a:headEnd/>
            <a:tailEnd/>
          </a:ln>
          <a:effectLst/>
        </p:spPr>
        <p:txBody>
          <a:bodyPr lIns="61586" tIns="30792" rIns="61586" bIns="30792" anchor="b">
            <a:spAutoFit/>
          </a:bodyPr>
          <a:lstStyle/>
          <a:p>
            <a:pPr algn="l" defTabSz="610744" rtl="0" fontAlgn="auto">
              <a:spcBef>
                <a:spcPts val="0"/>
              </a:spcBef>
              <a:spcAft>
                <a:spcPts val="0"/>
              </a:spcAft>
              <a:defRPr/>
            </a:pPr>
            <a:r>
              <a:rPr lang="ru-RU" sz="600" kern="1200" dirty="0">
                <a:solidFill>
                  <a:schemeClr val="accent5">
                    <a:lumMod val="50000"/>
                  </a:schemeClr>
                </a:solidFill>
                <a:latin typeface="+mn-lt"/>
                <a:ea typeface="ＭＳ Ｐゴシック" pitchFamily="34" charset="-128"/>
                <a:cs typeface="+mn-cs"/>
              </a:rPr>
              <a:t>© Cisco и/или ее дочерние компании, 2016. Все права защищены</a:t>
            </a:r>
            <a:r>
              <a:rPr lang="ru-RU" sz="600" kern="1200" dirty="0" smtClean="0">
                <a:solidFill>
                  <a:schemeClr val="accent5">
                    <a:lumMod val="50000"/>
                  </a:schemeClr>
                </a:solidFill>
                <a:latin typeface="+mn-lt"/>
                <a:ea typeface="ＭＳ Ｐゴシック" pitchFamily="34" charset="-128"/>
                <a:cs typeface="+mn-cs"/>
              </a:rPr>
              <a:t>.</a:t>
            </a:r>
            <a:r>
              <a:rPr lang="en-US" sz="600" kern="1200" dirty="0" smtClean="0">
                <a:solidFill>
                  <a:schemeClr val="accent5">
                    <a:lumMod val="50000"/>
                  </a:schemeClr>
                </a:solidFill>
                <a:latin typeface="+mn-lt"/>
                <a:ea typeface="ＭＳ Ｐゴシック" pitchFamily="34" charset="-128"/>
                <a:cs typeface="+mn-cs"/>
              </a:rPr>
              <a:t> </a:t>
            </a:r>
            <a:r>
              <a:rPr lang="ru-RU" sz="600" kern="1200" dirty="0" smtClean="0">
                <a:solidFill>
                  <a:schemeClr val="accent5">
                    <a:lumMod val="50000"/>
                  </a:schemeClr>
                </a:solidFill>
                <a:latin typeface="+mn-lt"/>
                <a:ea typeface="ＭＳ Ｐゴシック" pitchFamily="34" charset="-128"/>
                <a:cs typeface="+mn-cs"/>
              </a:rPr>
              <a:t>Конфиденциальная </a:t>
            </a:r>
            <a:r>
              <a:rPr lang="ru-RU" sz="600" kern="1200" dirty="0">
                <a:solidFill>
                  <a:schemeClr val="accent5">
                    <a:lumMod val="50000"/>
                  </a:schemeClr>
                </a:solidFill>
                <a:latin typeface="+mn-lt"/>
                <a:ea typeface="ＭＳ Ｐゴシック" pitchFamily="34" charset="-128"/>
                <a:cs typeface="+mn-cs"/>
              </a:rPr>
              <a:t>информация Cisco</a:t>
            </a:r>
          </a:p>
        </p:txBody>
      </p:sp>
    </p:spTree>
    <p:extLst>
      <p:ext uri="{BB962C8B-B14F-4D97-AF65-F5344CB8AC3E}">
        <p14:creationId xmlns:p14="http://schemas.microsoft.com/office/powerpoint/2010/main" xmlns=""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004C69"/>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xmlns="" val="5429679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xmlns=""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xmlns=""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dirty="0"/>
              <a:t>Click to edit Master title style</a:t>
            </a:r>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xmlns=""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ru-RU" sz="600" dirty="0">
              <a:solidFill>
                <a:schemeClr val="accent3">
                  <a:lumMod val="85000"/>
                </a:schemeClr>
              </a:solidFill>
              <a:latin typeface="+mn-lt"/>
              <a:ea typeface="+mn-ea"/>
              <a:cs typeface="CiscoSans Thin"/>
            </a:endParaRP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3" name="Rectangle 4"/>
          <p:cNvSpPr>
            <a:spLocks noChangeArrowheads="1"/>
          </p:cNvSpPr>
          <p:nvPr userDrawn="1"/>
        </p:nvSpPr>
        <p:spPr bwMode="ltGray">
          <a:xfrm>
            <a:off x="4378440" y="4741653"/>
            <a:ext cx="4140000"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ru-RU" sz="600" dirty="0">
                <a:solidFill>
                  <a:schemeClr val="accent3">
                    <a:lumMod val="85000"/>
                  </a:schemeClr>
                </a:solidFill>
                <a:latin typeface="+mn-lt"/>
              </a:rPr>
              <a:t>© Cisco и/или ее дочерние компании, 2016. Все права защищены</a:t>
            </a:r>
            <a:r>
              <a:rPr lang="ru-RU" sz="600" dirty="0" smtClean="0">
                <a:solidFill>
                  <a:schemeClr val="accent3">
                    <a:lumMod val="85000"/>
                  </a:schemeClr>
                </a:solidFill>
                <a:latin typeface="+mn-lt"/>
              </a:rPr>
              <a:t>.</a:t>
            </a:r>
            <a:r>
              <a:rPr lang="en-US" sz="600" dirty="0" smtClean="0">
                <a:solidFill>
                  <a:schemeClr val="accent3">
                    <a:lumMod val="85000"/>
                  </a:schemeClr>
                </a:solidFill>
                <a:latin typeface="+mn-lt"/>
              </a:rPr>
              <a:t> </a:t>
            </a:r>
            <a:r>
              <a:rPr lang="ru-RU" sz="600" dirty="0" smtClean="0">
                <a:solidFill>
                  <a:schemeClr val="accent3">
                    <a:lumMod val="85000"/>
                  </a:schemeClr>
                </a:solidFill>
                <a:latin typeface="+mn-lt"/>
              </a:rPr>
              <a:t>Конфиденциальная </a:t>
            </a:r>
            <a:r>
              <a:rPr lang="ru-RU" sz="600" dirty="0">
                <a:solidFill>
                  <a:schemeClr val="accent3">
                    <a:lumMod val="85000"/>
                  </a:schemeClr>
                </a:solidFill>
                <a:latin typeface="+mn-lt"/>
              </a:rPr>
              <a:t>информация Cisco</a:t>
            </a:r>
          </a:p>
        </p:txBody>
      </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netacad.com/group/communities/community-home"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www.netacad.com/group/communities/ccna-blo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ru-RU" smtClean="0"/>
              <a:t>Материалы для инструктора</a:t>
            </a:r>
          </a:p>
        </p:txBody>
      </p:sp>
      <p:sp>
        <p:nvSpPr>
          <p:cNvPr id="6" name="Title 5"/>
          <p:cNvSpPr>
            <a:spLocks noGrp="1"/>
          </p:cNvSpPr>
          <p:nvPr>
            <p:ph type="ctrTitle"/>
          </p:nvPr>
        </p:nvSpPr>
        <p:spPr/>
        <p:txBody>
          <a:bodyPr/>
          <a:lstStyle/>
          <a:p>
            <a:r>
              <a:rPr lang="ru-RU" smtClean="0"/>
              <a:t>Глава 7. IP-адресация</a:t>
            </a:r>
          </a:p>
        </p:txBody>
      </p:sp>
      <p:sp>
        <p:nvSpPr>
          <p:cNvPr id="7" name="Subtitle 6"/>
          <p:cNvSpPr>
            <a:spLocks noGrp="1"/>
          </p:cNvSpPr>
          <p:nvPr>
            <p:ph type="subTitle" idx="1"/>
          </p:nvPr>
        </p:nvSpPr>
        <p:spPr>
          <a:xfrm>
            <a:off x="469497" y="3809526"/>
            <a:ext cx="3571162" cy="902174"/>
          </a:xfrm>
        </p:spPr>
        <p:txBody>
          <a:bodyPr/>
          <a:lstStyle/>
          <a:p>
            <a:r>
              <a:rPr lang="ru-RU" dirty="0" smtClean="0"/>
              <a:t>CCNA Routing and Switching</a:t>
            </a:r>
          </a:p>
          <a:p>
            <a:r>
              <a:rPr lang="ru-RU" dirty="0" smtClean="0"/>
              <a:t>Введение в сетевые технологии (v6.0)</a:t>
            </a:r>
          </a:p>
          <a:p>
            <a:endParaRPr lang="ru-RU" dirty="0"/>
          </a:p>
        </p:txBody>
      </p:sp>
    </p:spTree>
    <p:extLst>
      <p:ext uri="{BB962C8B-B14F-4D97-AF65-F5344CB8AC3E}">
        <p14:creationId xmlns:p14="http://schemas.microsoft.com/office/powerpoint/2010/main" xmlns=""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45358" y="714861"/>
            <a:ext cx="8853286" cy="4155319"/>
          </a:xfrm>
        </p:spPr>
        <p:txBody>
          <a:bodyPr/>
          <a:lstStyle/>
          <a:p>
            <a:pPr lvl="0"/>
            <a:r>
              <a:rPr lang="ru-RU" sz="1800" dirty="0" smtClean="0"/>
              <a:t>Раздел </a:t>
            </a:r>
            <a:r>
              <a:rPr lang="ru-RU" sz="1800" dirty="0"/>
              <a:t>7.1. (продолжение)</a:t>
            </a:r>
          </a:p>
          <a:p>
            <a:pPr lvl="1"/>
            <a:r>
              <a:rPr lang="ru-RU" sz="1600" dirty="0"/>
              <a:t>Объясните иерархическую структуру IP-адреса с помощью различных аналогий, например, с почтовым адресом и телефонным номером. </a:t>
            </a:r>
          </a:p>
          <a:p>
            <a:pPr lvl="1"/>
            <a:r>
              <a:rPr lang="ru-RU" sz="1600" dirty="0"/>
              <a:t>Продемонстрируйте логическую операцию И (процесс логического умножения). </a:t>
            </a:r>
          </a:p>
          <a:p>
            <a:pPr lvl="3"/>
            <a:r>
              <a:rPr lang="ru-RU" sz="1500" dirty="0"/>
              <a:t>Рекомендуется упражнение 7.1.2.4. и видео 7.1.2.7.</a:t>
            </a:r>
          </a:p>
          <a:p>
            <a:pPr lvl="1"/>
            <a:r>
              <a:rPr lang="ru-RU" sz="1600" dirty="0"/>
              <a:t>Упражнение по преобразованиям — лабораторная работа 7.1.2.9</a:t>
            </a:r>
          </a:p>
          <a:p>
            <a:pPr lvl="1"/>
            <a:r>
              <a:rPr lang="ru-RU" sz="1600" dirty="0"/>
              <a:t>Студенты должны знать блоки частных адресов. </a:t>
            </a:r>
          </a:p>
          <a:p>
            <a:pPr lvl="3"/>
            <a:r>
              <a:rPr lang="ru-RU" sz="1500" dirty="0"/>
              <a:t>Рекомендуется выполнить упражнение 7.1.4.8.</a:t>
            </a:r>
          </a:p>
          <a:p>
            <a:pPr lvl="3"/>
            <a:r>
              <a:rPr lang="ru-RU" sz="1500" dirty="0"/>
              <a:t>Обсудите схему адресации на примере адреса их дома и вашего учебного заведения. </a:t>
            </a:r>
          </a:p>
          <a:p>
            <a:pPr lvl="1"/>
            <a:r>
              <a:rPr lang="ru-RU" sz="1600" dirty="0"/>
              <a:t>Традиционная классовая адресация. </a:t>
            </a:r>
          </a:p>
          <a:p>
            <a:pPr lvl="3"/>
            <a:r>
              <a:rPr lang="ru-RU" sz="1500" dirty="0"/>
              <a:t>Не потратьте много времени на это.</a:t>
            </a:r>
          </a:p>
          <a:p>
            <a:pPr lvl="3"/>
            <a:r>
              <a:rPr lang="ru-RU" sz="1500" dirty="0"/>
              <a:t>Это полезно для понимания основ адресации IPv4 и причины проблемы с исчерпанием адресов.</a:t>
            </a:r>
          </a:p>
          <a:p>
            <a:pPr lvl="1"/>
            <a:endParaRPr lang="ru-RU" dirty="0"/>
          </a:p>
          <a:p>
            <a:endParaRPr lang="ru-RU" dirty="0"/>
          </a:p>
        </p:txBody>
      </p:sp>
      <p:sp>
        <p:nvSpPr>
          <p:cNvPr id="2" name="Title 1"/>
          <p:cNvSpPr>
            <a:spLocks noGrp="1"/>
          </p:cNvSpPr>
          <p:nvPr>
            <p:ph type="title"/>
          </p:nvPr>
        </p:nvSpPr>
        <p:spPr/>
        <p:txBody>
          <a:bodyPr/>
          <a:lstStyle/>
          <a:p>
            <a:r>
              <a:rPr lang="ru-RU" smtClean="0"/>
              <a:t>Глава 7. Практические рекомендации (продолжение)</a:t>
            </a:r>
          </a:p>
        </p:txBody>
      </p:sp>
    </p:spTree>
    <p:extLst>
      <p:ext uri="{BB962C8B-B14F-4D97-AF65-F5344CB8AC3E}">
        <p14:creationId xmlns:p14="http://schemas.microsoft.com/office/powerpoint/2010/main" xmlns="" val="272609995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44063" y="718934"/>
            <a:ext cx="8999937" cy="4155319"/>
          </a:xfrm>
        </p:spPr>
        <p:txBody>
          <a:bodyPr/>
          <a:lstStyle/>
          <a:p>
            <a:pPr lvl="0"/>
            <a:r>
              <a:rPr lang="ru-RU" sz="1600" dirty="0" smtClean="0"/>
              <a:t>Раздел</a:t>
            </a:r>
            <a:r>
              <a:rPr lang="ru-RU" sz="1600" dirty="0"/>
              <a:t> 7.2.</a:t>
            </a:r>
          </a:p>
          <a:p>
            <a:pPr lvl="1"/>
            <a:r>
              <a:rPr lang="ru-RU" dirty="0"/>
              <a:t>Объясните структуру IPv6-адреса.</a:t>
            </a:r>
          </a:p>
          <a:p>
            <a:pPr lvl="3"/>
            <a:r>
              <a:rPr lang="ru-RU" sz="1300" dirty="0"/>
              <a:t>Длина IPv6-адресов составляет 128 бит, и они представляются с помощью шестнадцатеричных значений. </a:t>
            </a:r>
          </a:p>
          <a:p>
            <a:pPr lvl="3"/>
            <a:r>
              <a:rPr lang="ru-RU" sz="1300" dirty="0"/>
              <a:t>Четыре бита могут быть представлены одним шестнадцатеричным значением. Четыре шестнадцатеричные цифры составляют гекстет.</a:t>
            </a:r>
          </a:p>
          <a:p>
            <a:pPr lvl="3"/>
            <a:r>
              <a:rPr lang="ru-RU" sz="1300" dirty="0"/>
              <a:t>Длина префикса используется для обозначения сетевой части адреса IPv6 в диапазоне от 0 до 128. Типичная длина префикса локальной сети: /64.</a:t>
            </a:r>
          </a:p>
          <a:p>
            <a:pPr lvl="1"/>
            <a:r>
              <a:rPr lang="ru-RU" dirty="0"/>
              <a:t>Предложите студентам с помощью упражнения 7.2.2.4. отработать сжатие IPv6-адресов.</a:t>
            </a:r>
          </a:p>
          <a:p>
            <a:pPr lvl="1"/>
            <a:r>
              <a:rPr lang="ru-RU" dirty="0"/>
              <a:t>Обратите внимание на важные функции локального IPv6-адреса.</a:t>
            </a:r>
          </a:p>
          <a:p>
            <a:pPr lvl="3"/>
            <a:r>
              <a:rPr lang="ru-RU" sz="1300" dirty="0"/>
              <a:t>Он позволяет устройству обмениваться данными с другими устройствами, поддерживающими адресацию IPv6, по одному и тому же каналу.</a:t>
            </a:r>
          </a:p>
          <a:p>
            <a:pPr lvl="3"/>
            <a:r>
              <a:rPr lang="ru-RU" sz="1300" dirty="0"/>
              <a:t>Каждый сетевой интерфейс с IPv6-адресом должен иметь локальный адрес канала. </a:t>
            </a:r>
          </a:p>
          <a:p>
            <a:pPr lvl="3"/>
            <a:r>
              <a:rPr lang="ru-RU" sz="1300" dirty="0"/>
              <a:t>Если такой адрес не был настроен на интерфейсе вручную, он будет создан автоматически. </a:t>
            </a:r>
          </a:p>
          <a:p>
            <a:pPr lvl="3"/>
            <a:r>
              <a:rPr lang="ru-RU" sz="1300" dirty="0"/>
              <a:t>Локальные адреса каналов находятся в диапазоне FE80::/10.</a:t>
            </a:r>
          </a:p>
          <a:p>
            <a:pPr lvl="1"/>
            <a:endParaRPr lang="ru-RU" sz="1100" dirty="0"/>
          </a:p>
          <a:p>
            <a:endParaRPr lang="ru-RU" sz="1200" dirty="0"/>
          </a:p>
        </p:txBody>
      </p:sp>
      <p:sp>
        <p:nvSpPr>
          <p:cNvPr id="2" name="Title 1"/>
          <p:cNvSpPr>
            <a:spLocks noGrp="1"/>
          </p:cNvSpPr>
          <p:nvPr>
            <p:ph type="title"/>
          </p:nvPr>
        </p:nvSpPr>
        <p:spPr/>
        <p:txBody>
          <a:bodyPr/>
          <a:lstStyle/>
          <a:p>
            <a:r>
              <a:rPr lang="ru-RU" smtClean="0"/>
              <a:t>Глава 7. Практические рекомендации (продолжение)</a:t>
            </a:r>
          </a:p>
        </p:txBody>
      </p:sp>
    </p:spTree>
    <p:extLst>
      <p:ext uri="{BB962C8B-B14F-4D97-AF65-F5344CB8AC3E}">
        <p14:creationId xmlns:p14="http://schemas.microsoft.com/office/powerpoint/2010/main" xmlns="" val="369009665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45358" y="714861"/>
            <a:ext cx="8998642" cy="4155319"/>
          </a:xfrm>
        </p:spPr>
        <p:txBody>
          <a:bodyPr/>
          <a:lstStyle/>
          <a:p>
            <a:pPr lvl="0"/>
            <a:r>
              <a:rPr lang="ru-RU" sz="1600" dirty="0" smtClean="0"/>
              <a:t>Раздел </a:t>
            </a:r>
            <a:r>
              <a:rPr lang="ru-RU" sz="1600" dirty="0"/>
              <a:t>7.2 (продолжение)</a:t>
            </a:r>
          </a:p>
          <a:p>
            <a:pPr lvl="1"/>
            <a:r>
              <a:rPr lang="ru-RU" dirty="0"/>
              <a:t>Объясните составные части глобального индивидуального адреса IPv6 и сравните его с адресом IPv4. </a:t>
            </a:r>
          </a:p>
          <a:p>
            <a:pPr lvl="3"/>
            <a:r>
              <a:rPr lang="ru-RU" sz="1300" dirty="0"/>
              <a:t>Префикс глобальной маршрутизации является сетевой частью адреса, который назначается интернет-провайдером.</a:t>
            </a:r>
          </a:p>
          <a:p>
            <a:pPr lvl="3"/>
            <a:r>
              <a:rPr lang="ru-RU" sz="1300" dirty="0"/>
              <a:t>Идентификатор подсети может использоваться организацией для определения подсетей </a:t>
            </a:r>
            <a:r>
              <a:rPr lang="ru-RU" sz="1300" dirty="0" smtClean="0"/>
              <a:t>в своем </a:t>
            </a:r>
            <a:r>
              <a:rPr lang="ru-RU" sz="1300" dirty="0"/>
              <a:t>объекте.</a:t>
            </a:r>
          </a:p>
          <a:p>
            <a:pPr lvl="3"/>
            <a:r>
              <a:rPr lang="ru-RU" sz="1300" dirty="0"/>
              <a:t>Идентификатор интерфейса является эквивалентом части хоста в адресе IPv4.</a:t>
            </a:r>
          </a:p>
          <a:p>
            <a:pPr lvl="1"/>
            <a:r>
              <a:rPr lang="ru-RU" dirty="0"/>
              <a:t>Для закрепления знаний студенты должен выполнить интерактивное упражнение 7.2.3.5.</a:t>
            </a:r>
          </a:p>
          <a:p>
            <a:pPr lvl="1"/>
            <a:r>
              <a:rPr lang="ru-RU" dirty="0"/>
              <a:t>Обсудите три варианта объявления маршрутизатора.</a:t>
            </a:r>
          </a:p>
          <a:p>
            <a:pPr lvl="3"/>
            <a:r>
              <a:rPr lang="ru-RU" sz="1300" dirty="0"/>
              <a:t>Только SLAAC. «Я уже знаю все необходимое (префикс, длина префикса, шлюз по умолчанию)».</a:t>
            </a:r>
          </a:p>
          <a:p>
            <a:pPr lvl="3"/>
            <a:r>
              <a:rPr lang="ru-RU" sz="1300" dirty="0"/>
              <a:t>SLAAC и DHCPv6. «Вот моя информация, но вам нужно получить другие сведения, такие как DNS-адреса от DHCPv6-сервера».</a:t>
            </a:r>
          </a:p>
          <a:p>
            <a:pPr lvl="3"/>
            <a:r>
              <a:rPr lang="ru-RU" sz="1300" dirty="0"/>
              <a:t>Только DHCPv6. «Я не могу помочь вам. Всю информацию нужно получить от DHCPv6-сервера».</a:t>
            </a:r>
          </a:p>
          <a:p>
            <a:pPr lvl="1">
              <a:buFont typeface="Arial" panose="020B0604020202020204" pitchFamily="34" charset="0"/>
              <a:buChar char="•"/>
            </a:pPr>
            <a:endParaRPr lang="ru-RU" sz="1300" dirty="0"/>
          </a:p>
          <a:p>
            <a:pPr marL="261937" lvl="2" indent="0">
              <a:buNone/>
            </a:pPr>
            <a:endParaRPr lang="ru-RU" sz="1100" dirty="0"/>
          </a:p>
          <a:p>
            <a:endParaRPr lang="ru-RU" sz="1400" dirty="0"/>
          </a:p>
        </p:txBody>
      </p:sp>
      <p:sp>
        <p:nvSpPr>
          <p:cNvPr id="2" name="Title 1"/>
          <p:cNvSpPr>
            <a:spLocks noGrp="1"/>
          </p:cNvSpPr>
          <p:nvPr>
            <p:ph type="title"/>
          </p:nvPr>
        </p:nvSpPr>
        <p:spPr/>
        <p:txBody>
          <a:bodyPr/>
          <a:lstStyle/>
          <a:p>
            <a:r>
              <a:rPr lang="ru-RU" smtClean="0"/>
              <a:t>Глава 7. Практические рекомендации (продолжение)</a:t>
            </a:r>
          </a:p>
        </p:txBody>
      </p:sp>
    </p:spTree>
    <p:extLst>
      <p:ext uri="{BB962C8B-B14F-4D97-AF65-F5344CB8AC3E}">
        <p14:creationId xmlns:p14="http://schemas.microsoft.com/office/powerpoint/2010/main" xmlns="" val="363502206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45358" y="714861"/>
            <a:ext cx="8853286" cy="4155319"/>
          </a:xfrm>
        </p:spPr>
        <p:txBody>
          <a:bodyPr/>
          <a:lstStyle/>
          <a:p>
            <a:r>
              <a:rPr lang="ru-RU" sz="1800" dirty="0"/>
              <a:t>Раздел 7.3.</a:t>
            </a:r>
          </a:p>
          <a:p>
            <a:pPr lvl="1"/>
            <a:r>
              <a:rPr lang="ru-RU" sz="1600" dirty="0"/>
              <a:t>С помощью программы Packet Tracer продемонстрируйте проверку адресации </a:t>
            </a:r>
            <a:r>
              <a:rPr lang="ru-RU" sz="1600"/>
              <a:t>IPv4 </a:t>
            </a:r>
            <a:r>
              <a:rPr lang="ru-RU" sz="1600" smtClean="0"/>
              <a:t>и IPv6 </a:t>
            </a:r>
            <a:r>
              <a:rPr lang="ru-RU" sz="1600" dirty="0"/>
              <a:t>(раздел 7.3.2.5).</a:t>
            </a:r>
          </a:p>
          <a:p>
            <a:pPr lvl="1"/>
            <a:r>
              <a:rPr lang="ru-RU" sz="1600" dirty="0"/>
              <a:t>С помощью программы Packet Tracer продемонстрируйте использование команд ping и traceroute для проверки подключений (раздел 7.3.2.6).</a:t>
            </a:r>
          </a:p>
          <a:p>
            <a:pPr lvl="1">
              <a:buFont typeface="Arial" panose="020B0604020202020204" pitchFamily="34" charset="0"/>
              <a:buChar char="•"/>
            </a:pPr>
            <a:endParaRPr lang="ru-RU" dirty="0"/>
          </a:p>
          <a:p>
            <a:pPr lvl="2"/>
            <a:endParaRPr lang="ru-RU" dirty="0"/>
          </a:p>
          <a:p>
            <a:endParaRPr lang="ru-RU" dirty="0"/>
          </a:p>
        </p:txBody>
      </p:sp>
      <p:sp>
        <p:nvSpPr>
          <p:cNvPr id="2" name="Title 1"/>
          <p:cNvSpPr>
            <a:spLocks noGrp="1"/>
          </p:cNvSpPr>
          <p:nvPr>
            <p:ph type="title"/>
          </p:nvPr>
        </p:nvSpPr>
        <p:spPr/>
        <p:txBody>
          <a:bodyPr/>
          <a:lstStyle/>
          <a:p>
            <a:r>
              <a:rPr lang="ru-RU" smtClean="0"/>
              <a:t>Глава 7. Практические рекомендации (продолжение)</a:t>
            </a:r>
          </a:p>
        </p:txBody>
      </p:sp>
    </p:spTree>
    <p:extLst>
      <p:ext uri="{BB962C8B-B14F-4D97-AF65-F5344CB8AC3E}">
        <p14:creationId xmlns:p14="http://schemas.microsoft.com/office/powerpoint/2010/main" xmlns="" val="26791199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Rectangle 34"/>
          <p:cNvSpPr>
            <a:spLocks noGrp="1" noChangeArrowheads="1"/>
          </p:cNvSpPr>
          <p:nvPr>
            <p:ph idx="1"/>
          </p:nvPr>
        </p:nvSpPr>
        <p:spPr/>
        <p:txBody>
          <a:bodyPr/>
          <a:lstStyle/>
          <a:p>
            <a:pPr>
              <a:spcBef>
                <a:spcPct val="30000"/>
              </a:spcBef>
              <a:spcAft>
                <a:spcPts val="900"/>
              </a:spcAft>
              <a:defRPr/>
            </a:pPr>
            <a:r>
              <a:rPr lang="ru-RU" dirty="0" smtClean="0"/>
              <a:t>Дополнительные справочные материалы, содержащие различные стратегии обучения, в том числе планы занятий, описание аналогий для сложных понятий и темы обсуждений, доступны на веб-сайте сообщества сертифицированных сетевых специалистов (CCNA) по адресу </a:t>
            </a:r>
            <a:r>
              <a:rPr lang="ru-RU" dirty="0">
                <a:hlinkClick r:id="rId3"/>
              </a:rPr>
              <a:t>https://www.netacad.com/group/communities/community-home</a:t>
            </a:r>
            <a:r>
              <a:rPr lang="ru-RU" dirty="0" smtClean="0"/>
              <a:t>.</a:t>
            </a:r>
            <a:endParaRPr lang="ru-RU" dirty="0"/>
          </a:p>
          <a:p>
            <a:pPr>
              <a:spcBef>
                <a:spcPct val="30000"/>
              </a:spcBef>
              <a:spcAft>
                <a:spcPts val="900"/>
              </a:spcAft>
              <a:defRPr/>
            </a:pPr>
            <a:r>
              <a:rPr lang="ru-RU" dirty="0" smtClean="0"/>
              <a:t>Практические рекомендации специалистов со всего мира для обучения по программе CCNA Routing and Switching. </a:t>
            </a:r>
            <a:r>
              <a:rPr lang="ru-RU" dirty="0">
                <a:hlinkClick r:id="rId4"/>
              </a:rPr>
              <a:t>https://www.netacad.com/group/communities/ccna</a:t>
            </a:r>
            <a:endParaRPr lang="ru-RU" dirty="0"/>
          </a:p>
          <a:p>
            <a:pPr>
              <a:spcBef>
                <a:spcPct val="30000"/>
              </a:spcBef>
              <a:defRPr/>
            </a:pPr>
            <a:r>
              <a:rPr lang="ru-RU" dirty="0" smtClean="0"/>
              <a:t>Если вы хотите поделиться с другими преподавателями планами занятий и другой полезной информацией, вы можете разместить ее на сайте сообщества сертифицированных компанией Cisco сетевых специалистов (CCNA).</a:t>
            </a:r>
          </a:p>
          <a:p>
            <a:r>
              <a:rPr lang="ru-RU" dirty="0" smtClean="0"/>
              <a:t>Студенты могут записаться на курс </a:t>
            </a:r>
            <a:r>
              <a:rPr lang="ru-RU" b="1" dirty="0"/>
              <a:t>Introduction to Packet Tracer</a:t>
            </a:r>
            <a:r>
              <a:rPr lang="ru-RU" dirty="0" smtClean="0"/>
              <a:t> (Введение в Packet Tracer) (для самостоятельного изучения)</a:t>
            </a:r>
          </a:p>
        </p:txBody>
      </p:sp>
      <p:sp>
        <p:nvSpPr>
          <p:cNvPr id="13314" name="Rectangle 33"/>
          <p:cNvSpPr>
            <a:spLocks noGrp="1" noChangeArrowheads="1"/>
          </p:cNvSpPr>
          <p:nvPr>
            <p:ph type="title"/>
          </p:nvPr>
        </p:nvSpPr>
        <p:spPr/>
        <p:txBody>
          <a:bodyPr/>
          <a:lstStyle/>
          <a:p>
            <a:pPr eaLnBrk="1" hangingPunct="1"/>
            <a:r>
              <a:rPr lang="ru-RU" smtClean="0"/>
              <a:t>Глава 7. Дополнительная помощь</a:t>
            </a:r>
          </a:p>
        </p:txBody>
      </p:sp>
    </p:spTree>
    <p:extLst>
      <p:ext uri="{BB962C8B-B14F-4D97-AF65-F5344CB8AC3E}">
        <p14:creationId xmlns:p14="http://schemas.microsoft.com/office/powerpoint/2010/main" xmlns="" val="184930198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8316802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ru-RU" smtClean="0"/>
              <a:t>Глава 7. IP-адресация</a:t>
            </a:r>
          </a:p>
        </p:txBody>
      </p:sp>
      <p:sp>
        <p:nvSpPr>
          <p:cNvPr id="7" name="Subtitle 6"/>
          <p:cNvSpPr>
            <a:spLocks noGrp="1"/>
          </p:cNvSpPr>
          <p:nvPr>
            <p:ph type="subTitle" idx="1"/>
          </p:nvPr>
        </p:nvSpPr>
        <p:spPr>
          <a:xfrm>
            <a:off x="469496" y="3809526"/>
            <a:ext cx="3199533" cy="902174"/>
          </a:xfrm>
        </p:spPr>
        <p:txBody>
          <a:bodyPr/>
          <a:lstStyle/>
          <a:p>
            <a:r>
              <a:rPr lang="ru-RU" dirty="0" smtClean="0"/>
              <a:t>CCNA Routing and Switching</a:t>
            </a:r>
          </a:p>
          <a:p>
            <a:r>
              <a:rPr lang="ru-RU" dirty="0" smtClean="0"/>
              <a:t>Введение в сетевые технологии (v6.0)</a:t>
            </a:r>
          </a:p>
          <a:p>
            <a:endParaRPr lang="ru-RU" dirty="0"/>
          </a:p>
        </p:txBody>
      </p:sp>
    </p:spTree>
    <p:extLst>
      <p:ext uri="{BB962C8B-B14F-4D97-AF65-F5344CB8AC3E}">
        <p14:creationId xmlns:p14="http://schemas.microsoft.com/office/powerpoint/2010/main" xmlns="" val="178293801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a:xfrm>
            <a:off x="145358" y="615463"/>
            <a:ext cx="9000000" cy="4000500"/>
          </a:xfrm>
        </p:spPr>
        <p:txBody>
          <a:bodyPr/>
          <a:lstStyle/>
          <a:p>
            <a:r>
              <a:rPr lang="ru-RU" sz="1400" dirty="0"/>
              <a:t>7.1. Сетевые адреса IPv4 </a:t>
            </a:r>
          </a:p>
          <a:p>
            <a:r>
              <a:rPr lang="ru-RU" sz="1400" dirty="0"/>
              <a:t>Объяснить использование адресов IPv4 для обеспечения подключений в сетях предприятий </a:t>
            </a:r>
            <a:r>
              <a:rPr lang="ru-RU" sz="1400"/>
              <a:t>малого </a:t>
            </a:r>
            <a:r>
              <a:rPr lang="ru-RU" sz="1400" smtClean="0"/>
              <a:t>и среднего </a:t>
            </a:r>
            <a:r>
              <a:rPr lang="ru-RU" sz="1400" dirty="0"/>
              <a:t>бизнеса.</a:t>
            </a:r>
          </a:p>
          <a:p>
            <a:pPr marL="542131" lvl="2" indent="-214313">
              <a:buFont typeface="Arial" panose="020B0604020202020204" pitchFamily="34" charset="0"/>
              <a:buChar char="•"/>
            </a:pPr>
            <a:r>
              <a:rPr lang="ru-RU" sz="1100" dirty="0"/>
              <a:t>Выполнить преобразование между двоичными и десятичным системами счисления</a:t>
            </a:r>
          </a:p>
          <a:p>
            <a:pPr marL="542131" lvl="2" indent="-214313">
              <a:buFont typeface="Arial" panose="020B0604020202020204" pitchFamily="34" charset="0"/>
              <a:buChar char="•"/>
            </a:pPr>
            <a:r>
              <a:rPr lang="ru-RU" sz="1100" dirty="0"/>
              <a:t>Описать структуру IPv4-адреса, в том числе сетевую часть, узловую часть и маску подсети</a:t>
            </a:r>
          </a:p>
          <a:p>
            <a:pPr marL="542131" lvl="2" indent="-214313">
              <a:buFont typeface="Arial" panose="020B0604020202020204" pitchFamily="34" charset="0"/>
              <a:buChar char="•"/>
            </a:pPr>
            <a:r>
              <a:rPr lang="ru-RU" sz="1100" dirty="0"/>
              <a:t>сопоставлять характеристики использования индивидуальных, многоадресных и широковещательных IPv4-адресов;</a:t>
            </a:r>
          </a:p>
          <a:p>
            <a:pPr marL="542131" lvl="2" indent="-214313">
              <a:buFont typeface="Arial" panose="020B0604020202020204" pitchFamily="34" charset="0"/>
              <a:buChar char="•"/>
            </a:pPr>
            <a:r>
              <a:rPr lang="ru-RU" sz="1100" dirty="0"/>
              <a:t>Объяснить суть частных, публичных и зарезервированных IPv4-адресов</a:t>
            </a:r>
            <a:endParaRPr lang="ru-RU" dirty="0"/>
          </a:p>
          <a:p>
            <a:r>
              <a:rPr lang="ru-RU" sz="1400" dirty="0"/>
              <a:t>7.2. Сетевые адреса IPv6</a:t>
            </a:r>
          </a:p>
          <a:p>
            <a:r>
              <a:rPr lang="ru-RU" sz="1400" dirty="0"/>
              <a:t>Выполнить настройку IPv6-адресов для обеспечения подключений в сети предприятий малого и среднего бизнеса</a:t>
            </a:r>
          </a:p>
          <a:p>
            <a:pPr marL="542131" lvl="2" indent="-214313">
              <a:buFont typeface="Arial" panose="020B0604020202020204" pitchFamily="34" charset="0"/>
              <a:buChar char="•"/>
            </a:pPr>
            <a:r>
              <a:rPr lang="ru-RU" sz="1100" dirty="0"/>
              <a:t>Объяснить необходимость использования IPv6-адресации</a:t>
            </a:r>
          </a:p>
          <a:p>
            <a:pPr marL="542131" lvl="2" indent="-214313">
              <a:buFont typeface="Arial" panose="020B0604020202020204" pitchFamily="34" charset="0"/>
              <a:buChar char="•"/>
            </a:pPr>
            <a:r>
              <a:rPr lang="ru-RU" sz="1100" dirty="0"/>
              <a:t>Описать представление IPv6-адреса</a:t>
            </a:r>
          </a:p>
          <a:p>
            <a:pPr marL="542131" lvl="2" indent="-214313">
              <a:buFont typeface="Arial" panose="020B0604020202020204" pitchFamily="34" charset="0"/>
              <a:buChar char="•"/>
            </a:pPr>
            <a:r>
              <a:rPr lang="ru-RU" sz="1100" dirty="0"/>
              <a:t>Сравнить типы сетевых IPv6-адресов.</a:t>
            </a:r>
          </a:p>
          <a:p>
            <a:pPr marL="542131" lvl="2" indent="-214313">
              <a:buFont typeface="Arial" panose="020B0604020202020204" pitchFamily="34" charset="0"/>
              <a:buChar char="•"/>
            </a:pPr>
            <a:r>
              <a:rPr lang="ru-RU" sz="1100" dirty="0"/>
              <a:t>Настроить глобальные адреса одноадресной рассылки</a:t>
            </a:r>
          </a:p>
          <a:p>
            <a:pPr marL="542131" lvl="2" indent="-214313">
              <a:buFont typeface="Arial" panose="020B0604020202020204" pitchFamily="34" charset="0"/>
              <a:buChar char="•"/>
            </a:pPr>
            <a:r>
              <a:rPr lang="ru-RU" sz="1100" dirty="0"/>
              <a:t>Описать адреса многоадресной рассылки</a:t>
            </a:r>
          </a:p>
        </p:txBody>
      </p:sp>
      <p:sp>
        <p:nvSpPr>
          <p:cNvPr id="4098" name="Rectangle 33"/>
          <p:cNvSpPr>
            <a:spLocks noGrp="1" noChangeArrowheads="1"/>
          </p:cNvSpPr>
          <p:nvPr>
            <p:ph type="title"/>
          </p:nvPr>
        </p:nvSpPr>
        <p:spPr/>
        <p:txBody>
          <a:bodyPr/>
          <a:lstStyle/>
          <a:p>
            <a:pPr eaLnBrk="1" hangingPunct="1"/>
            <a:r>
              <a:rPr lang="ru-RU" smtClean="0"/>
              <a:t>Глава 7. Разделы и задачи</a:t>
            </a:r>
          </a:p>
        </p:txBody>
      </p:sp>
    </p:spTree>
    <p:extLst>
      <p:ext uri="{BB962C8B-B14F-4D97-AF65-F5344CB8AC3E}">
        <p14:creationId xmlns:p14="http://schemas.microsoft.com/office/powerpoint/2010/main" xmlns="" val="175886867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ru-RU" sz="1600" dirty="0"/>
              <a:t>7.3. Проверка подключения</a:t>
            </a:r>
          </a:p>
          <a:p>
            <a:r>
              <a:rPr lang="ru-RU" sz="1600" dirty="0"/>
              <a:t>Использовать типичные утилиты для проверки и тестирования сетевого подключения.</a:t>
            </a:r>
          </a:p>
          <a:p>
            <a:pPr lvl="1"/>
            <a:r>
              <a:rPr lang="ru-RU" dirty="0" smtClean="0"/>
              <a:t>Объяснить, как можно использовать протокол ICMP для проверки подключения к сети</a:t>
            </a:r>
          </a:p>
          <a:p>
            <a:pPr lvl="1"/>
            <a:r>
              <a:rPr lang="ru-RU" dirty="0" smtClean="0"/>
              <a:t>Использовать утилиты ping и traceroute для проверки подключения к сети</a:t>
            </a:r>
          </a:p>
        </p:txBody>
      </p:sp>
      <p:sp>
        <p:nvSpPr>
          <p:cNvPr id="4098" name="Rectangle 33"/>
          <p:cNvSpPr>
            <a:spLocks noGrp="1" noChangeArrowheads="1"/>
          </p:cNvSpPr>
          <p:nvPr>
            <p:ph type="title"/>
          </p:nvPr>
        </p:nvSpPr>
        <p:spPr/>
        <p:txBody>
          <a:bodyPr/>
          <a:lstStyle/>
          <a:p>
            <a:pPr eaLnBrk="1" hangingPunct="1"/>
            <a:r>
              <a:rPr lang="ru-RU" smtClean="0"/>
              <a:t>Глава 7. Разделы и цели (продолжение)</a:t>
            </a:r>
          </a:p>
        </p:txBody>
      </p:sp>
    </p:spTree>
    <p:extLst>
      <p:ext uri="{BB962C8B-B14F-4D97-AF65-F5344CB8AC3E}">
        <p14:creationId xmlns:p14="http://schemas.microsoft.com/office/powerpoint/2010/main" xmlns="" val="94231458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ru-RU" smtClean="0"/>
              <a:t>7.1. Сетевые адреса IPv4</a:t>
            </a:r>
          </a:p>
        </p:txBody>
      </p:sp>
    </p:spTree>
    <p:extLst>
      <p:ext uri="{BB962C8B-B14F-4D97-AF65-F5344CB8AC3E}">
        <p14:creationId xmlns:p14="http://schemas.microsoft.com/office/powerpoint/2010/main" xmlns="" val="67309964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ru-RU" smtClean="0"/>
              <a:t>Эта презентация PowerPoint состоит из двух частей:</a:t>
            </a:r>
          </a:p>
          <a:p>
            <a:r>
              <a:rPr lang="ru-RU" smtClean="0"/>
              <a:t>Руководство по планированию для инструкторов</a:t>
            </a:r>
            <a:endParaRPr lang="ru-RU" dirty="0"/>
          </a:p>
          <a:p>
            <a:pPr lvl="1"/>
            <a:r>
              <a:rPr lang="ru-RU" smtClean="0"/>
              <a:t>Ознакомительная информация по главе</a:t>
            </a:r>
          </a:p>
          <a:p>
            <a:pPr lvl="1"/>
            <a:r>
              <a:rPr lang="ru-RU" smtClean="0"/>
              <a:t>Методические пособия</a:t>
            </a:r>
          </a:p>
          <a:p>
            <a:r>
              <a:rPr lang="ru-RU" smtClean="0"/>
              <a:t>Презентация перед классом для инструктора</a:t>
            </a:r>
          </a:p>
          <a:p>
            <a:pPr lvl="1"/>
            <a:r>
              <a:rPr lang="ru-RU" smtClean="0"/>
              <a:t>Дополнительные слайды, которые можно использовать в классе</a:t>
            </a:r>
          </a:p>
          <a:p>
            <a:pPr lvl="1"/>
            <a:r>
              <a:rPr lang="ru-RU" smtClean="0"/>
              <a:t>Начало на слайде № 16</a:t>
            </a:r>
          </a:p>
          <a:p>
            <a:endParaRPr lang="ru-RU" dirty="0"/>
          </a:p>
          <a:p>
            <a:r>
              <a:rPr lang="ru-RU" b="1" dirty="0"/>
              <a:t>Примечание.</a:t>
            </a:r>
            <a:r>
              <a:rPr lang="ru-RU" smtClean="0"/>
              <a:t> Перед предоставлением общего доступа удалите руководство по планированию из данной презентации.</a:t>
            </a:r>
          </a:p>
        </p:txBody>
      </p:sp>
      <p:sp>
        <p:nvSpPr>
          <p:cNvPr id="4098" name="Rectangle 33"/>
          <p:cNvSpPr>
            <a:spLocks noGrp="1" noChangeArrowheads="1"/>
          </p:cNvSpPr>
          <p:nvPr>
            <p:ph type="title"/>
          </p:nvPr>
        </p:nvSpPr>
        <p:spPr/>
        <p:txBody>
          <a:bodyPr/>
          <a:lstStyle/>
          <a:p>
            <a:r>
              <a:rPr lang="ru-RU" smtClean="0"/>
              <a:t>Материалы для инструкторов. Глава 7. Руководство по планированию</a:t>
            </a:r>
          </a:p>
        </p:txBody>
      </p:sp>
    </p:spTree>
    <p:extLst>
      <p:ext uri="{BB962C8B-B14F-4D97-AF65-F5344CB8AC3E}">
        <p14:creationId xmlns:p14="http://schemas.microsoft.com/office/powerpoint/2010/main" xmlns="" val="359958195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p:txBody>
          <a:bodyPr/>
          <a:lstStyle/>
          <a:p>
            <a:r>
              <a:rPr lang="ru-RU" smtClean="0"/>
              <a:t>Двоичная система счисления состоит из цифр 0 и 1, называемых битами.</a:t>
            </a:r>
          </a:p>
          <a:p>
            <a:pPr lvl="1"/>
            <a:r>
              <a:rPr lang="ru-RU" smtClean="0"/>
              <a:t>IPv4-адреса представляются в виде 32 двоичных битов, разделенных на 4 8-битных октета.</a:t>
            </a:r>
          </a:p>
        </p:txBody>
      </p:sp>
      <p:sp>
        <p:nvSpPr>
          <p:cNvPr id="8194" name="Rectangle 2"/>
          <p:cNvSpPr>
            <a:spLocks noGrp="1" noChangeArrowheads="1"/>
          </p:cNvSpPr>
          <p:nvPr>
            <p:ph type="title"/>
          </p:nvPr>
        </p:nvSpPr>
        <p:spPr/>
        <p:txBody>
          <a:bodyPr/>
          <a:lstStyle/>
          <a:p>
            <a:r>
              <a:rPr lang="ru-RU" sz="1600" dirty="0" smtClean="0"/>
              <a:t>Преобразование двоичных значений в десятичные</a:t>
            </a:r>
            <a:r>
              <a:rPr sz="1600" dirty="0"/>
              <a:t/>
            </a:r>
            <a:br>
              <a:rPr sz="1600" dirty="0"/>
            </a:br>
            <a:r>
              <a:rPr lang="ru-RU" altLang="en-US" dirty="0"/>
              <a:t>Адреса </a:t>
            </a:r>
            <a:r>
              <a:rPr lang="ru-RU" dirty="0" smtClean="0"/>
              <a:t>IPv4</a:t>
            </a:r>
          </a:p>
        </p:txBody>
      </p:sp>
      <p:pic>
        <p:nvPicPr>
          <p:cNvPr id="4" name="Picture 3" descr="Introduction to Networks - Mozilla Firefox"/>
          <p:cNvPicPr>
            <a:picLocks noChangeAspect="1"/>
          </p:cNvPicPr>
          <p:nvPr/>
        </p:nvPicPr>
        <p:blipFill>
          <a:blip r:embed="rId3"/>
          <a:stretch>
            <a:fillRect/>
          </a:stretch>
        </p:blipFill>
        <p:spPr>
          <a:xfrm>
            <a:off x="1417900" y="1734207"/>
            <a:ext cx="4979467" cy="3059380"/>
          </a:xfrm>
          <a:prstGeom prst="rect">
            <a:avLst/>
          </a:prstGeom>
        </p:spPr>
      </p:pic>
    </p:spTree>
    <p:extLst>
      <p:ext uri="{BB962C8B-B14F-4D97-AF65-F5344CB8AC3E}">
        <p14:creationId xmlns:p14="http://schemas.microsoft.com/office/powerpoint/2010/main" xmlns="" val="234247823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p:txBody>
          <a:bodyPr/>
          <a:lstStyle/>
          <a:p>
            <a:r>
              <a:rPr lang="ru-RU" smtClean="0"/>
              <a:t>Для IPv4-адресов обычно используется десятичное представление с точками.</a:t>
            </a:r>
          </a:p>
        </p:txBody>
      </p:sp>
      <p:sp>
        <p:nvSpPr>
          <p:cNvPr id="8194" name="Rectangle 2"/>
          <p:cNvSpPr>
            <a:spLocks noGrp="1" noChangeArrowheads="1"/>
          </p:cNvSpPr>
          <p:nvPr>
            <p:ph type="title"/>
          </p:nvPr>
        </p:nvSpPr>
        <p:spPr/>
        <p:txBody>
          <a:bodyPr/>
          <a:lstStyle/>
          <a:p>
            <a:r>
              <a:rPr lang="ru-RU" sz="1600" dirty="0" smtClean="0"/>
              <a:t>Преобразование двоичных значений в десятичные</a:t>
            </a:r>
            <a:r>
              <a:rPr sz="1600" dirty="0"/>
              <a:t/>
            </a:r>
            <a:br>
              <a:rPr sz="1600" dirty="0"/>
            </a:br>
            <a:r>
              <a:rPr lang="ru-RU" altLang="en-US" dirty="0"/>
              <a:t>Адреса </a:t>
            </a:r>
            <a:r>
              <a:rPr lang="ru-RU" dirty="0" smtClean="0"/>
              <a:t>IPv4 (продолжение)</a:t>
            </a:r>
          </a:p>
        </p:txBody>
      </p:sp>
      <p:pic>
        <p:nvPicPr>
          <p:cNvPr id="3" name="Picture 2" descr="Introduction to Networks - Mozilla Firefox"/>
          <p:cNvPicPr>
            <a:picLocks noChangeAspect="1"/>
          </p:cNvPicPr>
          <p:nvPr/>
        </p:nvPicPr>
        <p:blipFill>
          <a:blip r:embed="rId3"/>
          <a:stretch>
            <a:fillRect/>
          </a:stretch>
        </p:blipFill>
        <p:spPr>
          <a:xfrm>
            <a:off x="1848538" y="1439918"/>
            <a:ext cx="5444339" cy="3153104"/>
          </a:xfrm>
          <a:prstGeom prst="rect">
            <a:avLst/>
          </a:prstGeom>
        </p:spPr>
      </p:pic>
    </p:spTree>
    <p:extLst>
      <p:ext uri="{BB962C8B-B14F-4D97-AF65-F5344CB8AC3E}">
        <p14:creationId xmlns:p14="http://schemas.microsoft.com/office/powerpoint/2010/main" xmlns="" val="253329768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025" y="1103586"/>
            <a:ext cx="4165175" cy="3850677"/>
          </a:xfrm>
        </p:spPr>
        <p:txBody>
          <a:bodyPr/>
          <a:lstStyle/>
          <a:p>
            <a:r>
              <a:rPr lang="ru-RU" smtClean="0"/>
              <a:t>В этом видеоролике рассматривается использование операции И для определения сетевого адреса, адресов хостов и широковещательного адреса в сети IPv4.</a:t>
            </a:r>
          </a:p>
        </p:txBody>
      </p:sp>
      <p:sp>
        <p:nvSpPr>
          <p:cNvPr id="29698" name="Rectangle 2"/>
          <p:cNvSpPr>
            <a:spLocks noGrp="1" noChangeArrowheads="1"/>
          </p:cNvSpPr>
          <p:nvPr>
            <p:ph type="title"/>
          </p:nvPr>
        </p:nvSpPr>
        <p:spPr>
          <a:xfrm>
            <a:off x="1" y="114963"/>
            <a:ext cx="9144000" cy="757551"/>
          </a:xfrm>
        </p:spPr>
        <p:txBody>
          <a:bodyPr/>
          <a:lstStyle/>
          <a:p>
            <a:r>
              <a:rPr lang="ru-RU" sz="1600" dirty="0" smtClean="0"/>
              <a:t>Преобразование двоичных значений в десятичные</a:t>
            </a:r>
            <a:r>
              <a:rPr sz="1600" dirty="0"/>
              <a:t/>
            </a:r>
            <a:br>
              <a:rPr sz="1600" dirty="0"/>
            </a:br>
            <a:r>
              <a:rPr lang="ru-RU" altLang="en-US" dirty="0"/>
              <a:t>Демонстрационный </a:t>
            </a:r>
            <a:r>
              <a:rPr lang="ru-RU" dirty="0" smtClean="0"/>
              <a:t>видеоролик. Перевод чисел из двоичной в десятичную систему счисления</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98721" y="1782753"/>
            <a:ext cx="4542949" cy="24856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2687556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68165" y="798944"/>
            <a:ext cx="3620173" cy="4235511"/>
          </a:xfrm>
        </p:spPr>
        <p:txBody>
          <a:bodyPr/>
          <a:lstStyle/>
          <a:p>
            <a:r>
              <a:rPr lang="ru-RU" sz="1200" dirty="0"/>
              <a:t>В первой строке определяется основание («радикс») числа. Для десятичной системы счисления это 10. Двоичная система счисления — это система по основанию 2, поэтому радикс равен 2.</a:t>
            </a:r>
          </a:p>
          <a:p>
            <a:r>
              <a:rPr lang="ru-RU" sz="1200" dirty="0"/>
              <a:t>Вторая строка определяет позицию числа, начиная с 0. Эти числа также представляют экспоненциальное значение, которое будет использоваться для расчета позиционного значения (4-я строка).</a:t>
            </a:r>
          </a:p>
          <a:p>
            <a:r>
              <a:rPr lang="ru-RU" sz="1200" dirty="0"/>
              <a:t>В 3-й строке рассчитывается позиционное значение путем возведения </a:t>
            </a:r>
            <a:r>
              <a:rPr lang="ru-RU" sz="1200"/>
              <a:t>основания </a:t>
            </a:r>
            <a:r>
              <a:rPr lang="ru-RU" sz="1200" smtClean="0"/>
              <a:t>в степень</a:t>
            </a:r>
            <a:r>
              <a:rPr lang="ru-RU" sz="1200" dirty="0"/>
              <a:t>, равную экспоненциальному значению его позиции. Примечание. n^0 всегда = 1.</a:t>
            </a:r>
          </a:p>
          <a:p>
            <a:r>
              <a:rPr lang="ru-RU" sz="1200" dirty="0"/>
              <a:t>Позиционное значение указано </a:t>
            </a:r>
            <a:r>
              <a:rPr lang="ru-RU" sz="1200" dirty="0" smtClean="0"/>
              <a:t>в четвертой </a:t>
            </a:r>
            <a:r>
              <a:rPr lang="ru-RU" sz="1200" dirty="0"/>
              <a:t>строке.</a:t>
            </a:r>
          </a:p>
        </p:txBody>
      </p:sp>
      <p:sp>
        <p:nvSpPr>
          <p:cNvPr id="8194" name="Rectangle 2"/>
          <p:cNvSpPr>
            <a:spLocks noGrp="1" noChangeArrowheads="1"/>
          </p:cNvSpPr>
          <p:nvPr>
            <p:ph type="title"/>
          </p:nvPr>
        </p:nvSpPr>
        <p:spPr/>
        <p:txBody>
          <a:bodyPr/>
          <a:lstStyle/>
          <a:p>
            <a:r>
              <a:rPr lang="ru-RU" sz="1600" dirty="0" smtClean="0"/>
              <a:t>Преобразование двоичных значений в десятичные</a:t>
            </a:r>
            <a:r>
              <a:rPr sz="1600" dirty="0"/>
              <a:t/>
            </a:r>
            <a:br>
              <a:rPr sz="1600" dirty="0"/>
            </a:br>
            <a:r>
              <a:rPr lang="ru-RU" dirty="0" smtClean="0"/>
              <a:t>Позиционная система счисления</a:t>
            </a:r>
          </a:p>
        </p:txBody>
      </p:sp>
      <p:pic>
        <p:nvPicPr>
          <p:cNvPr id="4" name="Picture 3" descr="Introduction to Networks - Mozilla Firefox"/>
          <p:cNvPicPr>
            <a:picLocks noChangeAspect="1"/>
          </p:cNvPicPr>
          <p:nvPr/>
        </p:nvPicPr>
        <p:blipFill>
          <a:blip r:embed="rId3"/>
          <a:stretch>
            <a:fillRect/>
          </a:stretch>
        </p:blipFill>
        <p:spPr>
          <a:xfrm>
            <a:off x="3961123" y="773724"/>
            <a:ext cx="4848986" cy="2287945"/>
          </a:xfrm>
          <a:prstGeom prst="rect">
            <a:avLst/>
          </a:prstGeom>
        </p:spPr>
      </p:pic>
      <p:pic>
        <p:nvPicPr>
          <p:cNvPr id="7" name="Picture 6" descr="Introduction to Networks - Mozilla Firefox"/>
          <p:cNvPicPr>
            <a:picLocks noChangeAspect="1"/>
          </p:cNvPicPr>
          <p:nvPr/>
        </p:nvPicPr>
        <p:blipFill>
          <a:blip r:embed="rId4"/>
          <a:stretch>
            <a:fillRect/>
          </a:stretch>
        </p:blipFill>
        <p:spPr>
          <a:xfrm>
            <a:off x="4068328" y="3500784"/>
            <a:ext cx="4526998" cy="1202767"/>
          </a:xfrm>
          <a:prstGeom prst="rect">
            <a:avLst/>
          </a:prstGeom>
        </p:spPr>
      </p:pic>
      <p:sp>
        <p:nvSpPr>
          <p:cNvPr id="5" name="Rectangle 4"/>
          <p:cNvSpPr/>
          <p:nvPr/>
        </p:nvSpPr>
        <p:spPr>
          <a:xfrm>
            <a:off x="3800839" y="3192917"/>
            <a:ext cx="5067862" cy="307777"/>
          </a:xfrm>
          <a:prstGeom prst="rect">
            <a:avLst/>
          </a:prstGeom>
        </p:spPr>
        <p:txBody>
          <a:bodyPr wrap="none">
            <a:spAutoFit/>
          </a:bodyPr>
          <a:lstStyle/>
          <a:p>
            <a:r>
              <a:rPr lang="ru-RU" sz="1400" dirty="0"/>
              <a:t>Применение десятичной позиционной системы счисления</a:t>
            </a:r>
          </a:p>
        </p:txBody>
      </p:sp>
    </p:spTree>
    <p:extLst>
      <p:ext uri="{BB962C8B-B14F-4D97-AF65-F5344CB8AC3E}">
        <p14:creationId xmlns:p14="http://schemas.microsoft.com/office/powerpoint/2010/main" xmlns="" val="132057373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ntroduction to Networks - Mozilla Firefox"/>
          <p:cNvPicPr>
            <a:picLocks noGrp="1" noChangeAspect="1"/>
          </p:cNvPicPr>
          <p:nvPr>
            <p:ph idx="1"/>
          </p:nvPr>
        </p:nvPicPr>
        <p:blipFill>
          <a:blip r:embed="rId3"/>
          <a:stretch>
            <a:fillRect/>
          </a:stretch>
        </p:blipFill>
        <p:spPr>
          <a:xfrm>
            <a:off x="1463680" y="872131"/>
            <a:ext cx="4672149" cy="2136358"/>
          </a:xfrm>
        </p:spPr>
      </p:pic>
      <p:sp>
        <p:nvSpPr>
          <p:cNvPr id="8194" name="Rectangle 2"/>
          <p:cNvSpPr>
            <a:spLocks noGrp="1" noChangeArrowheads="1"/>
          </p:cNvSpPr>
          <p:nvPr>
            <p:ph type="title"/>
          </p:nvPr>
        </p:nvSpPr>
        <p:spPr/>
        <p:txBody>
          <a:bodyPr/>
          <a:lstStyle/>
          <a:p>
            <a:r>
              <a:rPr lang="ru-RU" sz="1600" dirty="0" smtClean="0"/>
              <a:t>Преобразование двоичных значений в десятичные</a:t>
            </a:r>
            <a:r>
              <a:rPr sz="1600" dirty="0"/>
              <a:t/>
            </a:r>
            <a:br>
              <a:rPr sz="1600" dirty="0"/>
            </a:br>
            <a:r>
              <a:rPr lang="ru-RU" dirty="0" smtClean="0"/>
              <a:t>Позиционная система счисления (продолжение)</a:t>
            </a:r>
          </a:p>
        </p:txBody>
      </p:sp>
      <p:sp>
        <p:nvSpPr>
          <p:cNvPr id="5" name="Rectangle 4"/>
          <p:cNvSpPr/>
          <p:nvPr/>
        </p:nvSpPr>
        <p:spPr>
          <a:xfrm>
            <a:off x="345456" y="3193155"/>
            <a:ext cx="4063933" cy="369332"/>
          </a:xfrm>
          <a:prstGeom prst="rect">
            <a:avLst/>
          </a:prstGeom>
        </p:spPr>
        <p:txBody>
          <a:bodyPr wrap="none">
            <a:spAutoFit/>
          </a:bodyPr>
          <a:lstStyle/>
          <a:p>
            <a:pPr marL="285750" indent="-285750">
              <a:buFont typeface="Wingdings" panose="05000000000000000000" pitchFamily="2" charset="2"/>
              <a:buChar char="§"/>
            </a:pPr>
            <a:r>
              <a:rPr lang="ru-RU" dirty="0">
                <a:latin typeface="+mn-lt"/>
              </a:rPr>
              <a:t>Применение двоичной позиционной системы счисления.</a:t>
            </a:r>
          </a:p>
        </p:txBody>
      </p:sp>
      <p:pic>
        <p:nvPicPr>
          <p:cNvPr id="6" name="Picture 5" descr="Introduction to Networks - Mozilla Firefox"/>
          <p:cNvPicPr>
            <a:picLocks noChangeAspect="1"/>
          </p:cNvPicPr>
          <p:nvPr/>
        </p:nvPicPr>
        <p:blipFill>
          <a:blip r:embed="rId4"/>
          <a:stretch>
            <a:fillRect/>
          </a:stretch>
        </p:blipFill>
        <p:spPr>
          <a:xfrm>
            <a:off x="1323796" y="3562487"/>
            <a:ext cx="5005703" cy="1390810"/>
          </a:xfrm>
          <a:prstGeom prst="rect">
            <a:avLst/>
          </a:prstGeom>
        </p:spPr>
      </p:pic>
    </p:spTree>
    <p:extLst>
      <p:ext uri="{BB962C8B-B14F-4D97-AF65-F5344CB8AC3E}">
        <p14:creationId xmlns:p14="http://schemas.microsoft.com/office/powerpoint/2010/main" xmlns="" val="555082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301330" y="798944"/>
            <a:ext cx="8771649" cy="1651293"/>
          </a:xfrm>
        </p:spPr>
        <p:txBody>
          <a:bodyPr/>
          <a:lstStyle/>
          <a:p>
            <a:r>
              <a:rPr lang="ru-RU" sz="1400" dirty="0"/>
              <a:t>Для преобразования двоичного IPv4-адреса в десятичный формат введите 8-битное двоичное число для каждого октета под позиционным значением строки 1, а затем вычислите десятичное значение. </a:t>
            </a:r>
          </a:p>
        </p:txBody>
      </p:sp>
      <p:sp>
        <p:nvSpPr>
          <p:cNvPr id="8194" name="Rectangle 2"/>
          <p:cNvSpPr>
            <a:spLocks noGrp="1" noChangeArrowheads="1"/>
          </p:cNvSpPr>
          <p:nvPr>
            <p:ph type="title"/>
          </p:nvPr>
        </p:nvSpPr>
        <p:spPr/>
        <p:txBody>
          <a:bodyPr/>
          <a:lstStyle/>
          <a:p>
            <a:r>
              <a:rPr lang="ru-RU" sz="1600" dirty="0" smtClean="0"/>
              <a:t>Преобразование двоичных значений в десятичные</a:t>
            </a:r>
            <a:r>
              <a:rPr sz="1600" dirty="0"/>
              <a:t/>
            </a:r>
            <a:br>
              <a:rPr sz="1600" dirty="0"/>
            </a:br>
            <a:r>
              <a:rPr lang="ru-RU" altLang="en-US" dirty="0"/>
              <a:t>Преобразование двоичных чисел в десятичный формат</a:t>
            </a:r>
          </a:p>
        </p:txBody>
      </p:sp>
      <p:pic>
        <p:nvPicPr>
          <p:cNvPr id="2" name="Picture 1" descr="Introduction to Networks - Mozilla Firefox"/>
          <p:cNvPicPr>
            <a:picLocks noChangeAspect="1"/>
          </p:cNvPicPr>
          <p:nvPr/>
        </p:nvPicPr>
        <p:blipFill>
          <a:blip r:embed="rId3"/>
          <a:stretch>
            <a:fillRect/>
          </a:stretch>
        </p:blipFill>
        <p:spPr>
          <a:xfrm>
            <a:off x="1518699" y="1556495"/>
            <a:ext cx="5565064" cy="3105518"/>
          </a:xfrm>
          <a:prstGeom prst="rect">
            <a:avLst/>
          </a:prstGeom>
        </p:spPr>
      </p:pic>
    </p:spTree>
    <p:extLst>
      <p:ext uri="{BB962C8B-B14F-4D97-AF65-F5344CB8AC3E}">
        <p14:creationId xmlns:p14="http://schemas.microsoft.com/office/powerpoint/2010/main" xmlns="" val="60180499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301330" y="798944"/>
            <a:ext cx="3537505" cy="3996080"/>
          </a:xfrm>
        </p:spPr>
        <p:txBody>
          <a:bodyPr/>
          <a:lstStyle/>
          <a:p>
            <a:r>
              <a:rPr lang="ru-RU" sz="1400" dirty="0"/>
              <a:t>Для преобразования десятичного адреса IPv4 в двоичный формат используйте позиционную диаграмму и сначала проверьте, превышает ли число 128 бит. Если нет, поместите 0 в эту позицию. Если да, поместите 1 </a:t>
            </a:r>
            <a:r>
              <a:rPr lang="ru-RU" sz="1400" dirty="0" smtClean="0"/>
              <a:t>в эту </a:t>
            </a:r>
            <a:r>
              <a:rPr lang="ru-RU" sz="1400" dirty="0"/>
              <a:t>позицию. </a:t>
            </a:r>
          </a:p>
          <a:p>
            <a:r>
              <a:rPr lang="ru-RU" sz="1400" dirty="0"/>
              <a:t>128 вычитается из исходного числа, и остаток затем сравнивается со следующей позицией (64). Если он меньше 64, в эту позицию помещается 0. Если больше, помещается 1 </a:t>
            </a:r>
            <a:r>
              <a:rPr lang="ru-RU" sz="1400" dirty="0" smtClean="0"/>
              <a:t>и вычитается </a:t>
            </a:r>
            <a:r>
              <a:rPr lang="ru-RU" sz="1400" dirty="0"/>
              <a:t>64. </a:t>
            </a:r>
          </a:p>
          <a:p>
            <a:r>
              <a:rPr lang="ru-RU" sz="1400" dirty="0"/>
              <a:t>Процесс повторяется, пока не будут введены все позиционные значения. </a:t>
            </a:r>
          </a:p>
          <a:p>
            <a:endParaRPr lang="ru-RU" sz="1400" dirty="0"/>
          </a:p>
        </p:txBody>
      </p:sp>
      <p:sp>
        <p:nvSpPr>
          <p:cNvPr id="8194" name="Rectangle 2"/>
          <p:cNvSpPr>
            <a:spLocks noGrp="1" noChangeArrowheads="1"/>
          </p:cNvSpPr>
          <p:nvPr>
            <p:ph type="title"/>
          </p:nvPr>
        </p:nvSpPr>
        <p:spPr/>
        <p:txBody>
          <a:bodyPr/>
          <a:lstStyle/>
          <a:p>
            <a:r>
              <a:rPr lang="ru-RU" sz="1600" dirty="0"/>
              <a:t>Преобразование двоичных значений в </a:t>
            </a:r>
            <a:r>
              <a:rPr lang="ru-RU" sz="1600" dirty="0" smtClean="0"/>
              <a:t>десятичные</a:t>
            </a:r>
            <a:r>
              <a:rPr lang="en-US" sz="1600" dirty="0" smtClean="0"/>
              <a:t/>
            </a:r>
            <a:br>
              <a:rPr lang="en-US" sz="1600" dirty="0" smtClean="0"/>
            </a:br>
            <a:r>
              <a:rPr lang="ru-RU" altLang="en-US" dirty="0" smtClean="0"/>
              <a:t>Преобразование </a:t>
            </a:r>
            <a:r>
              <a:rPr lang="ru-RU" altLang="en-US" dirty="0"/>
              <a:t>десятичных чисел в двоичный формат</a:t>
            </a:r>
          </a:p>
        </p:txBody>
      </p:sp>
      <p:pic>
        <p:nvPicPr>
          <p:cNvPr id="3" name="Picture 2" descr="Introduction to Networks - Mozilla Firefox"/>
          <p:cNvPicPr>
            <a:picLocks noChangeAspect="1"/>
          </p:cNvPicPr>
          <p:nvPr/>
        </p:nvPicPr>
        <p:blipFill>
          <a:blip r:embed="rId3"/>
          <a:stretch>
            <a:fillRect/>
          </a:stretch>
        </p:blipFill>
        <p:spPr>
          <a:xfrm>
            <a:off x="3847994" y="862007"/>
            <a:ext cx="4793380" cy="3122822"/>
          </a:xfrm>
          <a:prstGeom prst="rect">
            <a:avLst/>
          </a:prstGeom>
        </p:spPr>
      </p:pic>
    </p:spTree>
    <p:extLst>
      <p:ext uri="{BB962C8B-B14F-4D97-AF65-F5344CB8AC3E}">
        <p14:creationId xmlns:p14="http://schemas.microsoft.com/office/powerpoint/2010/main" xmlns="" val="26739442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sz="1600" dirty="0"/>
              <a:t>Преобразование двоичных значений в </a:t>
            </a:r>
            <a:r>
              <a:rPr lang="ru-RU" sz="1600" dirty="0" smtClean="0"/>
              <a:t>десятичные</a:t>
            </a:r>
            <a:r>
              <a:rPr lang="en-US" sz="1600" dirty="0" smtClean="0"/>
              <a:t/>
            </a:r>
            <a:br>
              <a:rPr lang="en-US" sz="1600" dirty="0" smtClean="0"/>
            </a:br>
            <a:r>
              <a:rPr lang="ru-RU" altLang="en-US" sz="2200" dirty="0" smtClean="0"/>
              <a:t>Примеры </a:t>
            </a:r>
            <a:r>
              <a:rPr lang="ru-RU" altLang="en-US" sz="2200" dirty="0"/>
              <a:t>преобразования десятичных чисел в двоичный формат</a:t>
            </a:r>
          </a:p>
        </p:txBody>
      </p:sp>
      <p:pic>
        <p:nvPicPr>
          <p:cNvPr id="2" name="Picture 1" descr="Introduction to Networks - Mozilla Firefox"/>
          <p:cNvPicPr>
            <a:picLocks noChangeAspect="1"/>
          </p:cNvPicPr>
          <p:nvPr/>
        </p:nvPicPr>
        <p:blipFill>
          <a:blip r:embed="rId3"/>
          <a:stretch>
            <a:fillRect/>
          </a:stretch>
        </p:blipFill>
        <p:spPr>
          <a:xfrm>
            <a:off x="584002" y="798944"/>
            <a:ext cx="3077842" cy="1910802"/>
          </a:xfrm>
          <a:prstGeom prst="rect">
            <a:avLst/>
          </a:prstGeom>
        </p:spPr>
      </p:pic>
      <p:pic>
        <p:nvPicPr>
          <p:cNvPr id="4" name="Picture 3" descr="Introduction to Networks - Mozilla Firefox"/>
          <p:cNvPicPr>
            <a:picLocks noChangeAspect="1"/>
          </p:cNvPicPr>
          <p:nvPr/>
        </p:nvPicPr>
        <p:blipFill>
          <a:blip r:embed="rId4"/>
          <a:stretch>
            <a:fillRect/>
          </a:stretch>
        </p:blipFill>
        <p:spPr>
          <a:xfrm>
            <a:off x="4453043" y="797816"/>
            <a:ext cx="3081475" cy="1913058"/>
          </a:xfrm>
          <a:prstGeom prst="rect">
            <a:avLst/>
          </a:prstGeom>
        </p:spPr>
      </p:pic>
      <p:pic>
        <p:nvPicPr>
          <p:cNvPr id="5" name="Picture 4" descr="Introduction to Networks - Mozilla Firefox"/>
          <p:cNvPicPr>
            <a:picLocks noChangeAspect="1"/>
          </p:cNvPicPr>
          <p:nvPr/>
        </p:nvPicPr>
        <p:blipFill>
          <a:blip r:embed="rId5"/>
          <a:stretch>
            <a:fillRect/>
          </a:stretch>
        </p:blipFill>
        <p:spPr>
          <a:xfrm>
            <a:off x="583251" y="2834234"/>
            <a:ext cx="3086428" cy="1960790"/>
          </a:xfrm>
          <a:prstGeom prst="rect">
            <a:avLst/>
          </a:prstGeom>
        </p:spPr>
      </p:pic>
      <p:pic>
        <p:nvPicPr>
          <p:cNvPr id="6" name="Picture 5" descr="Introduction to Networks - Mozilla Firefox"/>
          <p:cNvPicPr>
            <a:picLocks noChangeAspect="1"/>
          </p:cNvPicPr>
          <p:nvPr/>
        </p:nvPicPr>
        <p:blipFill>
          <a:blip r:embed="rId6"/>
          <a:stretch>
            <a:fillRect/>
          </a:stretch>
        </p:blipFill>
        <p:spPr>
          <a:xfrm>
            <a:off x="4456619" y="2834234"/>
            <a:ext cx="3156317" cy="1868395"/>
          </a:xfrm>
          <a:prstGeom prst="rect">
            <a:avLst/>
          </a:prstGeom>
        </p:spPr>
      </p:pic>
    </p:spTree>
    <p:extLst>
      <p:ext uri="{BB962C8B-B14F-4D97-AF65-F5344CB8AC3E}">
        <p14:creationId xmlns:p14="http://schemas.microsoft.com/office/powerpoint/2010/main" xmlns="" val="86172570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966" y="798944"/>
            <a:ext cx="3434575" cy="3996080"/>
          </a:xfrm>
        </p:spPr>
        <p:txBody>
          <a:bodyPr/>
          <a:lstStyle/>
          <a:p>
            <a:r>
              <a:rPr lang="ru-RU" sz="1600" dirty="0"/>
              <a:t>Адрес IPv4 имеет иерархическую структуру.</a:t>
            </a:r>
          </a:p>
          <a:p>
            <a:pPr lvl="1"/>
            <a:r>
              <a:rPr lang="ru-RU" smtClean="0"/>
              <a:t>Он состоит из раздела сети и хоста.</a:t>
            </a:r>
          </a:p>
          <a:p>
            <a:r>
              <a:rPr lang="ru-RU" sz="1600" dirty="0"/>
              <a:t>Все устройства в одной сети должны иметь одинаковый раздел сети.</a:t>
            </a:r>
          </a:p>
          <a:p>
            <a:r>
              <a:rPr lang="ru-RU" sz="1600" dirty="0"/>
              <a:t>Маска подсети помогает устройствам определить раздел сети и хоста.</a:t>
            </a:r>
          </a:p>
          <a:p>
            <a:endParaRPr lang="ru-RU" sz="1400" dirty="0"/>
          </a:p>
        </p:txBody>
      </p:sp>
      <p:sp>
        <p:nvSpPr>
          <p:cNvPr id="8194" name="Rectangle 2"/>
          <p:cNvSpPr>
            <a:spLocks noGrp="1" noChangeArrowheads="1"/>
          </p:cNvSpPr>
          <p:nvPr>
            <p:ph type="title"/>
          </p:nvPr>
        </p:nvSpPr>
        <p:spPr/>
        <p:txBody>
          <a:bodyPr/>
          <a:lstStyle/>
          <a:p>
            <a:r>
              <a:rPr lang="ru-RU" sz="1600" dirty="0"/>
              <a:t>Структура адреса </a:t>
            </a:r>
            <a:r>
              <a:rPr lang="ru-RU" sz="1600" dirty="0" smtClean="0"/>
              <a:t>IPv4</a:t>
            </a:r>
            <a:r>
              <a:rPr lang="en-US" sz="1600" dirty="0" smtClean="0"/>
              <a:t/>
            </a:r>
            <a:br>
              <a:rPr lang="en-US" sz="1600" dirty="0" smtClean="0"/>
            </a:br>
            <a:r>
              <a:rPr lang="ru-RU" dirty="0" smtClean="0"/>
              <a:t>Разделы сети и хоста</a:t>
            </a:r>
          </a:p>
        </p:txBody>
      </p:sp>
      <p:pic>
        <p:nvPicPr>
          <p:cNvPr id="2" name="Picture 1" descr="Introduction to Networks - Mozilla Firefox"/>
          <p:cNvPicPr>
            <a:picLocks noChangeAspect="1"/>
          </p:cNvPicPr>
          <p:nvPr/>
        </p:nvPicPr>
        <p:blipFill>
          <a:blip r:embed="rId3"/>
          <a:stretch>
            <a:fillRect/>
          </a:stretch>
        </p:blipFill>
        <p:spPr>
          <a:xfrm>
            <a:off x="3588886" y="1185464"/>
            <a:ext cx="4864593" cy="1780762"/>
          </a:xfrm>
          <a:prstGeom prst="rect">
            <a:avLst/>
          </a:prstGeom>
        </p:spPr>
      </p:pic>
    </p:spTree>
    <p:extLst>
      <p:ext uri="{BB962C8B-B14F-4D97-AF65-F5344CB8AC3E}">
        <p14:creationId xmlns:p14="http://schemas.microsoft.com/office/powerpoint/2010/main" xmlns="" val="247138517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279027" y="798944"/>
            <a:ext cx="4235823" cy="4007232"/>
          </a:xfrm>
        </p:spPr>
        <p:txBody>
          <a:bodyPr/>
          <a:lstStyle/>
          <a:p>
            <a:r>
              <a:rPr lang="ru-RU" sz="1800" dirty="0"/>
              <a:t>На хосте должны быть настроены три IPv4-адреса:</a:t>
            </a:r>
          </a:p>
          <a:p>
            <a:pPr lvl="1"/>
            <a:r>
              <a:rPr lang="ru-RU" sz="1600" dirty="0"/>
              <a:t>Уникальный IPv4-адрес хоста.</a:t>
            </a:r>
          </a:p>
          <a:p>
            <a:pPr lvl="1"/>
            <a:r>
              <a:rPr lang="ru-RU" sz="1600" dirty="0"/>
              <a:t>Маска подсети, которая определяет раздел IPv4-адреса, который относится к сети и хосту.</a:t>
            </a:r>
          </a:p>
          <a:p>
            <a:pPr lvl="1"/>
            <a:r>
              <a:rPr lang="ru-RU" sz="1600" dirty="0"/>
              <a:t>Шлюз по умолчанию — IP-адрес локального интерфейса маршрутизатора.</a:t>
            </a:r>
          </a:p>
          <a:p>
            <a:pPr lvl="1"/>
            <a:endParaRPr lang="ru-RU" sz="1300" dirty="0"/>
          </a:p>
        </p:txBody>
      </p:sp>
      <p:sp>
        <p:nvSpPr>
          <p:cNvPr id="8194" name="Rectangle 2"/>
          <p:cNvSpPr>
            <a:spLocks noGrp="1" noChangeArrowheads="1"/>
          </p:cNvSpPr>
          <p:nvPr>
            <p:ph type="title"/>
          </p:nvPr>
        </p:nvSpPr>
        <p:spPr/>
        <p:txBody>
          <a:bodyPr/>
          <a:lstStyle/>
          <a:p>
            <a:r>
              <a:rPr lang="ru-RU" sz="1600" dirty="0"/>
              <a:t>Структура адреса </a:t>
            </a:r>
            <a:r>
              <a:rPr lang="ru-RU" sz="1600" dirty="0" smtClean="0"/>
              <a:t>IPv4</a:t>
            </a:r>
            <a:r>
              <a:rPr lang="en-US" sz="1600" dirty="0" smtClean="0"/>
              <a:t/>
            </a:r>
            <a:br>
              <a:rPr lang="en-US" sz="1600" dirty="0" smtClean="0"/>
            </a:br>
            <a:r>
              <a:rPr lang="ru-RU" dirty="0" smtClean="0"/>
              <a:t>Маска подсети</a:t>
            </a:r>
          </a:p>
        </p:txBody>
      </p:sp>
      <p:pic>
        <p:nvPicPr>
          <p:cNvPr id="5" name="Picture 4"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5085080" y="696659"/>
            <a:ext cx="3345316" cy="3942247"/>
          </a:xfrm>
          <a:prstGeom prst="rect">
            <a:avLst/>
          </a:prstGeom>
        </p:spPr>
      </p:pic>
    </p:spTree>
    <p:extLst>
      <p:ext uri="{BB962C8B-B14F-4D97-AF65-F5344CB8AC3E}">
        <p14:creationId xmlns:p14="http://schemas.microsoft.com/office/powerpoint/2010/main" xmlns="" val="260305438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ru-RU" smtClean="0"/>
              <a:t>Глава 7. IP-адресация</a:t>
            </a:r>
          </a:p>
        </p:txBody>
      </p:sp>
      <p:sp>
        <p:nvSpPr>
          <p:cNvPr id="3" name="Rectangle 2"/>
          <p:cNvSpPr/>
          <p:nvPr/>
        </p:nvSpPr>
        <p:spPr>
          <a:xfrm>
            <a:off x="628650" y="3436035"/>
            <a:ext cx="4572000" cy="646331"/>
          </a:xfrm>
          <a:prstGeom prst="rect">
            <a:avLst/>
          </a:prstGeom>
        </p:spPr>
        <p:txBody>
          <a:bodyPr>
            <a:spAutoFit/>
          </a:bodyPr>
          <a:lstStyle/>
          <a:p>
            <a:r>
              <a:rPr lang="ru-RU" b="1" dirty="0"/>
              <a:t>Introduction to Networks 6.0. Руководство по планированию</a:t>
            </a:r>
          </a:p>
        </p:txBody>
      </p:sp>
    </p:spTree>
    <p:extLst>
      <p:ext uri="{BB962C8B-B14F-4D97-AF65-F5344CB8AC3E}">
        <p14:creationId xmlns:p14="http://schemas.microsoft.com/office/powerpoint/2010/main" xmlns="" val="91424956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sz="1600" dirty="0"/>
              <a:t>Структура адреса </a:t>
            </a:r>
            <a:r>
              <a:rPr lang="ru-RU" sz="1600" dirty="0" smtClean="0"/>
              <a:t>IPv4</a:t>
            </a:r>
            <a:r>
              <a:rPr lang="en-US" sz="1600" dirty="0" smtClean="0"/>
              <a:t/>
            </a:r>
            <a:br>
              <a:rPr lang="en-US" sz="1600" dirty="0" smtClean="0"/>
            </a:br>
            <a:r>
              <a:rPr lang="ru-RU" dirty="0" smtClean="0"/>
              <a:t>Маска подсети (продолжение)</a:t>
            </a:r>
          </a:p>
        </p:txBody>
      </p:sp>
      <p:pic>
        <p:nvPicPr>
          <p:cNvPr id="4" name="Picture 3" descr="Introduction to Networks - Mozilla Firefox"/>
          <p:cNvPicPr>
            <a:picLocks noChangeAspect="1"/>
          </p:cNvPicPr>
          <p:nvPr/>
        </p:nvPicPr>
        <p:blipFill>
          <a:blip r:embed="rId3"/>
          <a:stretch>
            <a:fillRect/>
          </a:stretch>
        </p:blipFill>
        <p:spPr>
          <a:xfrm>
            <a:off x="2207765" y="1990202"/>
            <a:ext cx="5912377" cy="2728790"/>
          </a:xfrm>
          <a:prstGeom prst="rect">
            <a:avLst/>
          </a:prstGeom>
        </p:spPr>
      </p:pic>
      <p:sp>
        <p:nvSpPr>
          <p:cNvPr id="2" name="Content Placeholder 1"/>
          <p:cNvSpPr>
            <a:spLocks noGrp="1"/>
          </p:cNvSpPr>
          <p:nvPr>
            <p:ph idx="1"/>
          </p:nvPr>
        </p:nvSpPr>
        <p:spPr>
          <a:xfrm>
            <a:off x="145358" y="817302"/>
            <a:ext cx="8184603" cy="3107927"/>
          </a:xfrm>
        </p:spPr>
        <p:txBody>
          <a:bodyPr/>
          <a:lstStyle/>
          <a:p>
            <a:r>
              <a:rPr lang="ru-RU" sz="1600" dirty="0"/>
              <a:t>IPv4-адрес побитно сравнивается с маской подсети слева направо. </a:t>
            </a:r>
          </a:p>
          <a:p>
            <a:r>
              <a:rPr lang="ru-RU" sz="1600" dirty="0"/>
              <a:t>1 в маске подсети указывает, что соответствующий бит в адресе IPv4 является битом сети.</a:t>
            </a:r>
          </a:p>
          <a:p>
            <a:endParaRPr lang="ru-RU" dirty="0"/>
          </a:p>
        </p:txBody>
      </p:sp>
    </p:spTree>
    <p:extLst>
      <p:ext uri="{BB962C8B-B14F-4D97-AF65-F5344CB8AC3E}">
        <p14:creationId xmlns:p14="http://schemas.microsoft.com/office/powerpoint/2010/main" xmlns="" val="3658248566"/>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sz="1600" dirty="0"/>
              <a:t>Структура адреса </a:t>
            </a:r>
            <a:r>
              <a:rPr lang="ru-RU" sz="1600" dirty="0" smtClean="0"/>
              <a:t>IPv4</a:t>
            </a:r>
            <a:r>
              <a:rPr lang="en-US" sz="1600" dirty="0" smtClean="0"/>
              <a:t/>
            </a:r>
            <a:br>
              <a:rPr lang="en-US" sz="1600" dirty="0" smtClean="0"/>
            </a:br>
            <a:r>
              <a:rPr lang="ru-RU" altLang="en-US" dirty="0" smtClean="0"/>
              <a:t>Логическая </a:t>
            </a:r>
            <a:r>
              <a:rPr lang="ru-RU" altLang="en-US" dirty="0"/>
              <a:t>операция И</a:t>
            </a:r>
          </a:p>
        </p:txBody>
      </p:sp>
      <p:pic>
        <p:nvPicPr>
          <p:cNvPr id="5" name="Content Placeholder 4" descr="Introduction to Networks - Mozilla Firefox"/>
          <p:cNvPicPr>
            <a:picLocks noGrp="1" noChangeAspect="1"/>
          </p:cNvPicPr>
          <p:nvPr>
            <p:ph idx="1"/>
          </p:nvPr>
        </p:nvPicPr>
        <p:blipFill>
          <a:blip r:embed="rId3"/>
          <a:stretch>
            <a:fillRect/>
          </a:stretch>
        </p:blipFill>
        <p:spPr>
          <a:xfrm>
            <a:off x="4264994" y="798944"/>
            <a:ext cx="4553936" cy="2698967"/>
          </a:xfrm>
        </p:spPr>
      </p:pic>
      <p:pic>
        <p:nvPicPr>
          <p:cNvPr id="3" name="Picture 2" descr="Introduction to Networks - Mozilla Firefox"/>
          <p:cNvPicPr>
            <a:picLocks noChangeAspect="1"/>
          </p:cNvPicPr>
          <p:nvPr/>
        </p:nvPicPr>
        <p:blipFill>
          <a:blip r:embed="rId4"/>
          <a:stretch>
            <a:fillRect/>
          </a:stretch>
        </p:blipFill>
        <p:spPr>
          <a:xfrm>
            <a:off x="1116279" y="3076706"/>
            <a:ext cx="1707480" cy="1328039"/>
          </a:xfrm>
          <a:prstGeom prst="rect">
            <a:avLst/>
          </a:prstGeom>
        </p:spPr>
      </p:pic>
      <p:sp>
        <p:nvSpPr>
          <p:cNvPr id="9" name="Rectangle 3"/>
          <p:cNvSpPr txBox="1">
            <a:spLocks noChangeArrowheads="1"/>
          </p:cNvSpPr>
          <p:nvPr/>
        </p:nvSpPr>
        <p:spPr bwMode="auto">
          <a:xfrm>
            <a:off x="354335" y="798944"/>
            <a:ext cx="3907818" cy="3043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ru-RU" sz="1600" dirty="0"/>
              <a:t>Логическая операция И — одна из трех основных двоичных операций, используемых </a:t>
            </a:r>
            <a:r>
              <a:rPr lang="ru-RU" sz="1600" dirty="0" smtClean="0"/>
              <a:t>в дискретной </a:t>
            </a:r>
            <a:r>
              <a:rPr lang="ru-RU" sz="1600" dirty="0"/>
              <a:t>логике.</a:t>
            </a:r>
          </a:p>
          <a:p>
            <a:r>
              <a:rPr lang="ru-RU" sz="1600" dirty="0"/>
              <a:t>Используется для определения сетевого адреса.</a:t>
            </a:r>
          </a:p>
          <a:p>
            <a:r>
              <a:rPr lang="ru-RU" sz="1600" dirty="0"/>
              <a:t>Применение логической операции И для двух битов дает следующие результаты.</a:t>
            </a:r>
          </a:p>
          <a:p>
            <a:pPr marL="142875" lvl="1" indent="0">
              <a:buNone/>
            </a:pPr>
            <a:endParaRPr lang="ru-RU" altLang="en-US" sz="1600" dirty="0"/>
          </a:p>
          <a:p>
            <a:pPr marL="0" indent="0">
              <a:buFont typeface="Wingdings" panose="05000000000000000000" pitchFamily="2" charset="2"/>
              <a:buNone/>
            </a:pPr>
            <a:endParaRPr lang="ru-RU" altLang="en-US" sz="1600" b="1" dirty="0"/>
          </a:p>
        </p:txBody>
      </p:sp>
    </p:spTree>
    <p:extLst>
      <p:ext uri="{BB962C8B-B14F-4D97-AF65-F5344CB8AC3E}">
        <p14:creationId xmlns:p14="http://schemas.microsoft.com/office/powerpoint/2010/main" xmlns="" val="2785873989"/>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sz="1600" dirty="0"/>
              <a:t>Структура адреса </a:t>
            </a:r>
            <a:r>
              <a:rPr lang="ru-RU" sz="1600" dirty="0" smtClean="0"/>
              <a:t>IPv4</a:t>
            </a:r>
            <a:r>
              <a:rPr lang="en-US" sz="1600" dirty="0" smtClean="0"/>
              <a:t/>
            </a:r>
            <a:br>
              <a:rPr lang="en-US" sz="1600" dirty="0" smtClean="0"/>
            </a:br>
            <a:r>
              <a:rPr lang="ru-RU" dirty="0" smtClean="0"/>
              <a:t>Длина префикса</a:t>
            </a:r>
          </a:p>
        </p:txBody>
      </p:sp>
      <p:sp>
        <p:nvSpPr>
          <p:cNvPr id="9" name="Rectangle 3"/>
          <p:cNvSpPr txBox="1">
            <a:spLocks noChangeArrowheads="1"/>
          </p:cNvSpPr>
          <p:nvPr/>
        </p:nvSpPr>
        <p:spPr bwMode="auto">
          <a:xfrm>
            <a:off x="5617029" y="917699"/>
            <a:ext cx="3301340" cy="3773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ru-RU" sz="1800" dirty="0"/>
              <a:t>Длина префикса:</a:t>
            </a:r>
          </a:p>
          <a:p>
            <a:pPr lvl="1"/>
            <a:r>
              <a:rPr lang="ru-RU" sz="1600" dirty="0"/>
              <a:t>Сокращенный способ записи маски подсети.</a:t>
            </a:r>
          </a:p>
          <a:p>
            <a:pPr lvl="1"/>
            <a:r>
              <a:rPr lang="ru-RU" sz="1600" dirty="0"/>
              <a:t>Равна количеству битов </a:t>
            </a:r>
            <a:r>
              <a:rPr lang="ru-RU" sz="1600" dirty="0" smtClean="0"/>
              <a:t>в маске </a:t>
            </a:r>
            <a:r>
              <a:rPr lang="ru-RU" sz="1600" dirty="0"/>
              <a:t>подсети, имеющих значение 1.</a:t>
            </a:r>
          </a:p>
          <a:p>
            <a:pPr lvl="1"/>
            <a:r>
              <a:rPr lang="ru-RU" sz="1600" dirty="0"/>
              <a:t>Записывается </a:t>
            </a:r>
            <a:r>
              <a:rPr lang="ru-RU" sz="1600" dirty="0" smtClean="0"/>
              <a:t>с использованием </a:t>
            </a:r>
            <a:r>
              <a:rPr lang="ru-RU" sz="1600" dirty="0"/>
              <a:t>косой черты (/), за которой следует количество сетевых битов.</a:t>
            </a:r>
          </a:p>
          <a:p>
            <a:endParaRPr lang="ru-RU" sz="1800" dirty="0"/>
          </a:p>
          <a:p>
            <a:pPr marL="142875" lvl="1" indent="0">
              <a:buNone/>
            </a:pPr>
            <a:endParaRPr lang="ru-RU" altLang="en-US" sz="1800" dirty="0"/>
          </a:p>
          <a:p>
            <a:pPr marL="0" indent="0">
              <a:buFont typeface="Wingdings" panose="05000000000000000000" pitchFamily="2" charset="2"/>
              <a:buNone/>
            </a:pPr>
            <a:endParaRPr lang="ru-RU" altLang="en-US" sz="1650" b="1" dirty="0"/>
          </a:p>
        </p:txBody>
      </p:sp>
      <p:pic>
        <p:nvPicPr>
          <p:cNvPr id="4" name="Content Placeholder 3" descr="Introduction to Networks - Mozilla Firefox"/>
          <p:cNvPicPr>
            <a:picLocks noGrp="1" noChangeAspect="1"/>
          </p:cNvPicPr>
          <p:nvPr>
            <p:ph idx="1"/>
          </p:nvPr>
        </p:nvPicPr>
        <p:blipFill>
          <a:blip r:embed="rId3"/>
          <a:stretch>
            <a:fillRect/>
          </a:stretch>
        </p:blipFill>
        <p:spPr>
          <a:xfrm>
            <a:off x="192455" y="917699"/>
            <a:ext cx="5352222" cy="2739901"/>
          </a:xfrm>
        </p:spPr>
      </p:pic>
    </p:spTree>
    <p:extLst>
      <p:ext uri="{BB962C8B-B14F-4D97-AF65-F5344CB8AC3E}">
        <p14:creationId xmlns:p14="http://schemas.microsoft.com/office/powerpoint/2010/main" xmlns="" val="35981501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sz="1600" dirty="0"/>
              <a:t>Структура адреса </a:t>
            </a:r>
            <a:r>
              <a:rPr lang="ru-RU" sz="1600" dirty="0" smtClean="0"/>
              <a:t>IPv4</a:t>
            </a:r>
            <a:r>
              <a:rPr lang="en-US" sz="1600" dirty="0" smtClean="0"/>
              <a:t/>
            </a:r>
            <a:br>
              <a:rPr lang="en-US" sz="1600" dirty="0" smtClean="0"/>
            </a:br>
            <a:r>
              <a:rPr lang="ru-RU" dirty="0" smtClean="0"/>
              <a:t>Сетевой адрес, адрес хоста и адрес трансляции</a:t>
            </a:r>
          </a:p>
        </p:txBody>
      </p:sp>
      <p:sp>
        <p:nvSpPr>
          <p:cNvPr id="9" name="Rectangle 3"/>
          <p:cNvSpPr txBox="1">
            <a:spLocks noChangeArrowheads="1"/>
          </p:cNvSpPr>
          <p:nvPr/>
        </p:nvSpPr>
        <p:spPr bwMode="auto">
          <a:xfrm>
            <a:off x="4453245" y="917699"/>
            <a:ext cx="4524500" cy="3773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ru-RU" sz="1800" dirty="0"/>
              <a:t>Типы адресов в сети 192.168.10.0/24</a:t>
            </a:r>
          </a:p>
          <a:p>
            <a:pPr lvl="1"/>
            <a:r>
              <a:rPr lang="ru-RU" sz="1700" dirty="0"/>
              <a:t>Сетевой адрес — раздел хоста содержит только нули (.00000000)</a:t>
            </a:r>
          </a:p>
          <a:p>
            <a:pPr lvl="1"/>
            <a:r>
              <a:rPr lang="ru-RU" sz="1700" dirty="0"/>
              <a:t>Адрес первого хоста — раздел хоста содержит одни нули и заканчивается на 1 (.00000001)</a:t>
            </a:r>
          </a:p>
          <a:p>
            <a:pPr lvl="1"/>
            <a:r>
              <a:rPr lang="ru-RU" sz="1700" dirty="0"/>
              <a:t>Адрес последнего хоста — раздел хоста содержит одни </a:t>
            </a:r>
            <a:r>
              <a:rPr lang="ru-RU" sz="1700"/>
              <a:t>единицы </a:t>
            </a:r>
            <a:r>
              <a:rPr lang="ru-RU" sz="1700" smtClean="0"/>
              <a:t>и заканчивается </a:t>
            </a:r>
            <a:r>
              <a:rPr lang="ru-RU" sz="1700" dirty="0"/>
              <a:t>на 0 (.11111110)</a:t>
            </a:r>
          </a:p>
          <a:p>
            <a:pPr lvl="1"/>
            <a:r>
              <a:rPr lang="ru-RU" sz="1700" dirty="0"/>
              <a:t>Адрес трансляции — раздел хоста содержит только единицы (.11111111)</a:t>
            </a:r>
          </a:p>
          <a:p>
            <a:pPr marL="142875" lvl="1" indent="0">
              <a:buNone/>
            </a:pPr>
            <a:endParaRPr lang="ru-RU" altLang="en-US" sz="1800" dirty="0"/>
          </a:p>
          <a:p>
            <a:pPr marL="0" indent="0">
              <a:buFont typeface="Wingdings" panose="05000000000000000000" pitchFamily="2" charset="2"/>
              <a:buNone/>
            </a:pPr>
            <a:endParaRPr lang="ru-RU" altLang="en-US" sz="1650" b="1" dirty="0"/>
          </a:p>
        </p:txBody>
      </p:sp>
      <p:pic>
        <p:nvPicPr>
          <p:cNvPr id="3" name="Content Placeholder 2" descr="Introduction to Networks - Mozilla Firefox"/>
          <p:cNvPicPr>
            <a:picLocks noGrp="1" noChangeAspect="1"/>
          </p:cNvPicPr>
          <p:nvPr>
            <p:ph idx="1"/>
          </p:nvPr>
        </p:nvPicPr>
        <p:blipFill>
          <a:blip r:embed="rId3"/>
          <a:stretch>
            <a:fillRect/>
          </a:stretch>
        </p:blipFill>
        <p:spPr>
          <a:xfrm>
            <a:off x="368134" y="800135"/>
            <a:ext cx="3716978" cy="3747345"/>
          </a:xfrm>
        </p:spPr>
      </p:pic>
    </p:spTree>
    <p:extLst>
      <p:ext uri="{BB962C8B-B14F-4D97-AF65-F5344CB8AC3E}">
        <p14:creationId xmlns:p14="http://schemas.microsoft.com/office/powerpoint/2010/main" xmlns="" val="3108657801"/>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78553"/>
            <a:ext cx="9041129" cy="757551"/>
          </a:xfrm>
        </p:spPr>
        <p:txBody>
          <a:bodyPr/>
          <a:lstStyle/>
          <a:p>
            <a:r>
              <a:rPr lang="ru-RU" sz="1600" dirty="0"/>
              <a:t>Структура адреса </a:t>
            </a:r>
            <a:r>
              <a:rPr lang="ru-RU" sz="1600" dirty="0" smtClean="0"/>
              <a:t>IPv4</a:t>
            </a:r>
            <a:r>
              <a:rPr lang="en-US" sz="1600" dirty="0" smtClean="0"/>
              <a:t/>
            </a:r>
            <a:br>
              <a:rPr lang="en-US" sz="1600" dirty="0" smtClean="0"/>
            </a:br>
            <a:r>
              <a:rPr lang="ru-RU" altLang="en-US" dirty="0" smtClean="0"/>
              <a:t>Демонстрационный </a:t>
            </a:r>
            <a:r>
              <a:rPr lang="ru-RU" altLang="en-US" dirty="0"/>
              <a:t>видеоролик. </a:t>
            </a:r>
            <a:r>
              <a:rPr lang="ru-RU" dirty="0" smtClean="0"/>
              <a:t>Сетевой адрес, адрес хоста и адрес трансляции</a:t>
            </a:r>
          </a:p>
        </p:txBody>
      </p:sp>
      <p:sp>
        <p:nvSpPr>
          <p:cNvPr id="9" name="Rectangle 3"/>
          <p:cNvSpPr txBox="1">
            <a:spLocks noChangeArrowheads="1"/>
          </p:cNvSpPr>
          <p:nvPr/>
        </p:nvSpPr>
        <p:spPr bwMode="auto">
          <a:xfrm>
            <a:off x="1" y="1147134"/>
            <a:ext cx="4524500" cy="3773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ru-RU" altLang="en-US" sz="1800" dirty="0"/>
              <a:t>В этом видеоролике рассматривается использование операции И для определения сетевого адреса, адресов </a:t>
            </a:r>
            <a:r>
              <a:rPr lang="ru-RU" altLang="en-US" sz="1800"/>
              <a:t>хостов </a:t>
            </a:r>
            <a:r>
              <a:rPr lang="ru-RU" altLang="en-US" sz="1800" smtClean="0"/>
              <a:t>и широковещательного </a:t>
            </a:r>
            <a:r>
              <a:rPr lang="ru-RU" altLang="en-US" sz="1800"/>
              <a:t>адреса </a:t>
            </a:r>
            <a:r>
              <a:rPr lang="ru-RU" altLang="en-US" sz="1800" smtClean="0"/>
              <a:t>в сети </a:t>
            </a:r>
            <a:r>
              <a:rPr lang="ru-RU" altLang="en-US" sz="1800" dirty="0"/>
              <a:t>IPv4. </a:t>
            </a:r>
            <a:endParaRPr lang="ru-RU" altLang="en-US" sz="1650" b="1" dirty="0"/>
          </a:p>
        </p:txBody>
      </p:sp>
      <p:pic>
        <p:nvPicPr>
          <p:cNvPr id="4" name="Content Placeholder 3"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4650058" y="1477229"/>
            <a:ext cx="4493942" cy="2587083"/>
          </a:xfrm>
        </p:spPr>
      </p:pic>
    </p:spTree>
    <p:extLst>
      <p:ext uri="{BB962C8B-B14F-4D97-AF65-F5344CB8AC3E}">
        <p14:creationId xmlns:p14="http://schemas.microsoft.com/office/powerpoint/2010/main" xmlns="" val="2505728269"/>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55693"/>
            <a:ext cx="9144000" cy="757551"/>
          </a:xfrm>
        </p:spPr>
        <p:txBody>
          <a:bodyPr/>
          <a:lstStyle/>
          <a:p>
            <a:r>
              <a:rPr lang="ru-RU" sz="1600" dirty="0"/>
              <a:t>Структура адреса </a:t>
            </a:r>
            <a:r>
              <a:rPr lang="ru-RU" sz="1600" dirty="0" smtClean="0"/>
              <a:t>IPv4</a:t>
            </a:r>
            <a:r>
              <a:rPr lang="en-US" sz="1600" dirty="0" smtClean="0"/>
              <a:t/>
            </a:r>
            <a:br>
              <a:rPr lang="en-US" sz="1600" dirty="0" smtClean="0"/>
            </a:br>
            <a:r>
              <a:rPr lang="ru-RU" altLang="en-US" dirty="0" smtClean="0"/>
              <a:t>Лабораторная </a:t>
            </a:r>
            <a:r>
              <a:rPr lang="ru-RU" altLang="en-US" dirty="0"/>
              <a:t>работа. Использование калькулятора Windows в работе с сетевыми адресами</a:t>
            </a:r>
          </a:p>
        </p:txBody>
      </p:sp>
      <p:sp>
        <p:nvSpPr>
          <p:cNvPr id="9" name="Rectangle 3"/>
          <p:cNvSpPr txBox="1">
            <a:spLocks noChangeArrowheads="1"/>
          </p:cNvSpPr>
          <p:nvPr/>
        </p:nvSpPr>
        <p:spPr bwMode="auto">
          <a:xfrm>
            <a:off x="1" y="884244"/>
            <a:ext cx="1438506" cy="3609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42875" lvl="1" indent="0">
              <a:buNone/>
            </a:pPr>
            <a:endParaRPr lang="en-US" altLang="en-US" sz="1800" dirty="0"/>
          </a:p>
          <a:p>
            <a:pPr marL="0" indent="0">
              <a:buFont typeface="Wingdings" panose="05000000000000000000" pitchFamily="2" charset="2"/>
              <a:buNone/>
            </a:pPr>
            <a:endParaRPr lang="en-US" altLang="en-US" sz="1650" b="1" dirty="0"/>
          </a:p>
        </p:txBody>
      </p:sp>
      <p:pic>
        <p:nvPicPr>
          <p:cNvPr id="3" name="Content Placeholder 2" descr="7.1.2.8 Lab - Using the Windows Calculator with Network Addresses.pdf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2631685" y="1059366"/>
            <a:ext cx="3308697" cy="3713356"/>
          </a:xfrm>
          <a:noFill/>
          <a:ln w="3175"/>
        </p:spPr>
      </p:pic>
      <p:sp>
        <p:nvSpPr>
          <p:cNvPr id="6" name="Rectangle 5"/>
          <p:cNvSpPr/>
          <p:nvPr/>
        </p:nvSpPr>
        <p:spPr>
          <a:xfrm>
            <a:off x="2620537" y="1059366"/>
            <a:ext cx="3356517" cy="373565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91094183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54132"/>
            <a:ext cx="7875269" cy="757551"/>
          </a:xfrm>
        </p:spPr>
        <p:txBody>
          <a:bodyPr/>
          <a:lstStyle/>
          <a:p>
            <a:r>
              <a:rPr lang="ru-RU" sz="1600" dirty="0"/>
              <a:t>Структура адреса </a:t>
            </a:r>
            <a:r>
              <a:rPr lang="ru-RU" sz="1600" dirty="0" smtClean="0"/>
              <a:t>IPv4</a:t>
            </a:r>
            <a:r>
              <a:rPr lang="en-US" sz="1600" dirty="0" smtClean="0"/>
              <a:t/>
            </a:r>
            <a:br>
              <a:rPr lang="en-US" sz="1600" dirty="0" smtClean="0"/>
            </a:br>
            <a:r>
              <a:rPr lang="ru-RU" altLang="en-US" dirty="0" smtClean="0"/>
              <a:t>Лабораторная </a:t>
            </a:r>
            <a:r>
              <a:rPr lang="ru-RU" altLang="en-US" dirty="0"/>
              <a:t>работа. Преобразование IPv4-адреса в двоичный формат</a:t>
            </a:r>
          </a:p>
        </p:txBody>
      </p:sp>
      <p:sp>
        <p:nvSpPr>
          <p:cNvPr id="9" name="Rectangle 3"/>
          <p:cNvSpPr txBox="1">
            <a:spLocks noChangeArrowheads="1"/>
          </p:cNvSpPr>
          <p:nvPr/>
        </p:nvSpPr>
        <p:spPr bwMode="auto">
          <a:xfrm>
            <a:off x="1" y="884244"/>
            <a:ext cx="1438506" cy="3609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42875" lvl="1" indent="0">
              <a:buNone/>
            </a:pPr>
            <a:endParaRPr lang="en-US" altLang="en-US" sz="1800" dirty="0"/>
          </a:p>
          <a:p>
            <a:pPr marL="0" indent="0">
              <a:buFont typeface="Wingdings" panose="05000000000000000000" pitchFamily="2" charset="2"/>
              <a:buNone/>
            </a:pPr>
            <a:endParaRPr lang="en-US" altLang="en-US" sz="1650" b="1" dirty="0"/>
          </a:p>
        </p:txBody>
      </p:sp>
      <p:pic>
        <p:nvPicPr>
          <p:cNvPr id="4" name="Content Placeholder 3" descr="7.1.2.9 Lab - Converting IPv4 Addresses to Binary.pdf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2263698" y="1070517"/>
            <a:ext cx="3668751" cy="3512634"/>
          </a:xfrm>
        </p:spPr>
      </p:pic>
      <p:sp>
        <p:nvSpPr>
          <p:cNvPr id="5" name="Rectangle 4"/>
          <p:cNvSpPr/>
          <p:nvPr/>
        </p:nvSpPr>
        <p:spPr>
          <a:xfrm>
            <a:off x="2207941" y="1059366"/>
            <a:ext cx="3724508" cy="3523785"/>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56990205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sz="1600" dirty="0"/>
              <a:t>Индивидуальные, широковещательные и групповые адреса </a:t>
            </a:r>
            <a:r>
              <a:rPr lang="ru-RU" sz="1600" dirty="0" smtClean="0"/>
              <a:t>IPv4</a:t>
            </a:r>
            <a:r>
              <a:rPr lang="en-US" sz="1600" dirty="0" smtClean="0"/>
              <a:t/>
            </a:r>
            <a:br>
              <a:rPr lang="en-US" sz="1600" dirty="0" smtClean="0"/>
            </a:br>
            <a:r>
              <a:rPr lang="ru-RU" altLang="en-US" dirty="0" smtClean="0"/>
              <a:t>Присвоение </a:t>
            </a:r>
            <a:r>
              <a:rPr lang="ru-RU" altLang="en-US" dirty="0"/>
              <a:t>хосту статического IPv4-адреса</a:t>
            </a:r>
          </a:p>
        </p:txBody>
      </p:sp>
      <p:pic>
        <p:nvPicPr>
          <p:cNvPr id="4" name="Content Placeholder 3"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4884233" y="917020"/>
            <a:ext cx="3245005" cy="3685398"/>
          </a:xfrm>
        </p:spPr>
      </p:pic>
      <p:sp>
        <p:nvSpPr>
          <p:cNvPr id="5" name="TextBox 4"/>
          <p:cNvSpPr txBox="1"/>
          <p:nvPr/>
        </p:nvSpPr>
        <p:spPr>
          <a:xfrm>
            <a:off x="223024" y="816659"/>
            <a:ext cx="4192858" cy="2308324"/>
          </a:xfrm>
          <a:prstGeom prst="rect">
            <a:avLst/>
          </a:prstGeom>
          <a:noFill/>
        </p:spPr>
        <p:txBody>
          <a:bodyPr wrap="square" rtlCol="0">
            <a:spAutoFit/>
          </a:bodyPr>
          <a:lstStyle/>
          <a:p>
            <a:pPr marL="285750" indent="-285750">
              <a:buFont typeface="Wingdings" panose="05000000000000000000" pitchFamily="2" charset="2"/>
              <a:buChar char="§"/>
            </a:pPr>
            <a:r>
              <a:rPr lang="ru-RU" dirty="0">
                <a:latin typeface="+mn-lt"/>
              </a:rPr>
              <a:t>Некоторым устройствам, например принтерам, </a:t>
            </a:r>
            <a:r>
              <a:rPr lang="ru-RU">
                <a:latin typeface="+mn-lt"/>
              </a:rPr>
              <a:t>серверам </a:t>
            </a:r>
            <a:r>
              <a:rPr lang="ru-RU" smtClean="0">
                <a:latin typeface="+mn-lt"/>
              </a:rPr>
              <a:t>и сетевым </a:t>
            </a:r>
            <a:r>
              <a:rPr lang="ru-RU" dirty="0">
                <a:latin typeface="+mn-lt"/>
              </a:rPr>
              <a:t>устройствам, требуется фиксированный IP-адрес.</a:t>
            </a:r>
          </a:p>
          <a:p>
            <a:pPr marL="285750" indent="-285750">
              <a:buFont typeface="Wingdings" panose="05000000000000000000" pitchFamily="2" charset="2"/>
              <a:buChar char="§"/>
            </a:pPr>
            <a:r>
              <a:rPr lang="ru-RU" dirty="0">
                <a:latin typeface="+mn-lt"/>
              </a:rPr>
              <a:t>Хосты в сети небольшого размера также можно </a:t>
            </a:r>
            <a:r>
              <a:rPr lang="ru-RU">
                <a:latin typeface="+mn-lt"/>
              </a:rPr>
              <a:t>настроить </a:t>
            </a:r>
            <a:r>
              <a:rPr lang="ru-RU" smtClean="0">
                <a:latin typeface="+mn-lt"/>
              </a:rPr>
              <a:t>с использованием </a:t>
            </a:r>
            <a:r>
              <a:rPr lang="ru-RU" dirty="0">
                <a:latin typeface="+mn-lt"/>
              </a:rPr>
              <a:t>статических адресов.</a:t>
            </a:r>
          </a:p>
        </p:txBody>
      </p:sp>
    </p:spTree>
    <p:extLst>
      <p:ext uri="{BB962C8B-B14F-4D97-AF65-F5344CB8AC3E}">
        <p14:creationId xmlns:p14="http://schemas.microsoft.com/office/powerpoint/2010/main" xmlns="" val="258865448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sz="1600" dirty="0"/>
              <a:t>Индивидуальные, широковещательные и групповые адреса </a:t>
            </a:r>
            <a:r>
              <a:rPr lang="ru-RU" sz="1600" dirty="0" smtClean="0"/>
              <a:t>IPv4</a:t>
            </a:r>
            <a:r>
              <a:rPr lang="en-US" sz="1600" dirty="0" smtClean="0"/>
              <a:t/>
            </a:r>
            <a:br>
              <a:rPr lang="en-US" sz="1600" dirty="0" smtClean="0"/>
            </a:br>
            <a:r>
              <a:rPr lang="ru-RU" altLang="en-US" dirty="0" smtClean="0"/>
              <a:t>Динамическое </a:t>
            </a:r>
            <a:r>
              <a:rPr lang="ru-RU" altLang="en-US" dirty="0"/>
              <a:t>назначение хосту IPv4-адреса</a:t>
            </a:r>
            <a:endParaRPr lang="ru-RU" sz="3600" dirty="0"/>
          </a:p>
        </p:txBody>
      </p:sp>
      <p:pic>
        <p:nvPicPr>
          <p:cNvPr id="3" name="Content Placeholder 2" descr="Introduction to Networks - Mozilla Firefox"/>
          <p:cNvPicPr>
            <a:picLocks noGrp="1" noChangeAspect="1"/>
          </p:cNvPicPr>
          <p:nvPr>
            <p:ph idx="1"/>
          </p:nvPr>
        </p:nvPicPr>
        <p:blipFill>
          <a:blip r:embed="rId3"/>
          <a:stretch>
            <a:fillRect/>
          </a:stretch>
        </p:blipFill>
        <p:spPr>
          <a:xfrm>
            <a:off x="5489149" y="836802"/>
            <a:ext cx="3116842" cy="3871703"/>
          </a:xfrm>
        </p:spPr>
      </p:pic>
      <p:sp>
        <p:nvSpPr>
          <p:cNvPr id="9" name="Rectangle 3"/>
          <p:cNvSpPr txBox="1">
            <a:spLocks noChangeArrowheads="1"/>
          </p:cNvSpPr>
          <p:nvPr/>
        </p:nvSpPr>
        <p:spPr bwMode="auto">
          <a:xfrm>
            <a:off x="354334" y="798943"/>
            <a:ext cx="5052055" cy="3895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ru-RU" altLang="en-US" sz="1800" dirty="0"/>
              <a:t>В большинстве сетей используется протокол динамической настройки хоста (DHCP) для динамического назначения IPv4-адресов.</a:t>
            </a:r>
          </a:p>
          <a:p>
            <a:pPr lvl="1">
              <a:buFont typeface="Wingdings" panose="05000000000000000000" pitchFamily="2" charset="2"/>
              <a:buChar char="§"/>
            </a:pPr>
            <a:r>
              <a:rPr lang="ru-RU" altLang="en-US" sz="1800" dirty="0"/>
              <a:t>DHCP-сервер предоставляет IPv4-адрес, маску подсети, шлюз по </a:t>
            </a:r>
            <a:r>
              <a:rPr lang="ru-RU" altLang="en-US" sz="1800"/>
              <a:t>умолчанию </a:t>
            </a:r>
            <a:r>
              <a:rPr lang="ru-RU" altLang="en-US" sz="1800" smtClean="0"/>
              <a:t>и другие </a:t>
            </a:r>
            <a:r>
              <a:rPr lang="ru-RU" altLang="en-US" sz="1800" dirty="0"/>
              <a:t>параметры конфигурации. </a:t>
            </a:r>
          </a:p>
          <a:p>
            <a:pPr lvl="1">
              <a:buFont typeface="Wingdings" panose="05000000000000000000" pitchFamily="2" charset="2"/>
              <a:buChar char="§"/>
            </a:pPr>
            <a:r>
              <a:rPr lang="ru-RU" altLang="en-US" sz="1800" dirty="0"/>
              <a:t>DHCP назначает хостам адреса на определенный период времени.</a:t>
            </a:r>
          </a:p>
          <a:p>
            <a:pPr lvl="1">
              <a:buFont typeface="Wingdings" panose="05000000000000000000" pitchFamily="2" charset="2"/>
              <a:buChar char="§"/>
            </a:pPr>
            <a:r>
              <a:rPr lang="ru-RU" altLang="en-US" sz="1800" dirty="0"/>
              <a:t>Если хост выключается или уходит из сети, его адрес возвращается </a:t>
            </a:r>
            <a:r>
              <a:rPr lang="ru-RU" altLang="en-US" sz="1800" dirty="0" smtClean="0"/>
              <a:t>в пул </a:t>
            </a:r>
            <a:r>
              <a:rPr lang="ru-RU" altLang="en-US" sz="1800" dirty="0"/>
              <a:t>для повторного использования. </a:t>
            </a:r>
          </a:p>
        </p:txBody>
      </p:sp>
    </p:spTree>
    <p:extLst>
      <p:ext uri="{BB962C8B-B14F-4D97-AF65-F5344CB8AC3E}">
        <p14:creationId xmlns:p14="http://schemas.microsoft.com/office/powerpoint/2010/main" xmlns="" val="1805098899"/>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sz="1600" dirty="0" smtClean="0"/>
              <a:t>Индивидуальные, широковещательные и групповые адреса IPv4</a:t>
            </a:r>
            <a:r>
              <a:rPr dirty="0"/>
              <a:t/>
            </a:r>
            <a:br>
              <a:rPr dirty="0"/>
            </a:br>
            <a:r>
              <a:rPr lang="ru-RU" altLang="en-US" dirty="0"/>
              <a:t>Передача данных в IPv4-сети</a:t>
            </a:r>
          </a:p>
        </p:txBody>
      </p:sp>
      <p:sp>
        <p:nvSpPr>
          <p:cNvPr id="9" name="Rectangle 3"/>
          <p:cNvSpPr txBox="1">
            <a:spLocks noChangeArrowheads="1"/>
          </p:cNvSpPr>
          <p:nvPr/>
        </p:nvSpPr>
        <p:spPr bwMode="auto">
          <a:xfrm>
            <a:off x="234175" y="3081852"/>
            <a:ext cx="2474735" cy="1925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ru-RU" altLang="en-US" sz="1800" dirty="0"/>
              <a:t>Одноадресная передача — подключение «один к одному».</a:t>
            </a:r>
          </a:p>
        </p:txBody>
      </p:sp>
      <p:pic>
        <p:nvPicPr>
          <p:cNvPr id="4" name="Content Placeholder 3" descr="Introduction to Networks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234175" y="1009186"/>
            <a:ext cx="2609385" cy="1862424"/>
          </a:xfrm>
        </p:spPr>
      </p:pic>
      <p:pic>
        <p:nvPicPr>
          <p:cNvPr id="5" name="Picture 4"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3245005" y="1009185"/>
            <a:ext cx="2538978" cy="1862425"/>
          </a:xfrm>
          <a:prstGeom prst="rect">
            <a:avLst/>
          </a:prstGeom>
        </p:spPr>
      </p:pic>
      <p:pic>
        <p:nvPicPr>
          <p:cNvPr id="6" name="Picture 5" descr="Introduction to Networks - Mozilla Firefox"/>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6211226" y="1009186"/>
            <a:ext cx="2426559" cy="1862423"/>
          </a:xfrm>
          <a:prstGeom prst="rect">
            <a:avLst/>
          </a:prstGeom>
        </p:spPr>
      </p:pic>
      <p:sp>
        <p:nvSpPr>
          <p:cNvPr id="10" name="Rectangle 3"/>
          <p:cNvSpPr txBox="1">
            <a:spLocks noChangeArrowheads="1"/>
          </p:cNvSpPr>
          <p:nvPr/>
        </p:nvSpPr>
        <p:spPr bwMode="auto">
          <a:xfrm>
            <a:off x="3098180" y="3085966"/>
            <a:ext cx="2879710" cy="1925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ru-RU" altLang="en-US" sz="1800" dirty="0"/>
              <a:t>Широковещательная рассылка — «один ко всем»</a:t>
            </a:r>
          </a:p>
        </p:txBody>
      </p:sp>
      <p:sp>
        <p:nvSpPr>
          <p:cNvPr id="11" name="Rectangle 3"/>
          <p:cNvSpPr txBox="1">
            <a:spLocks noChangeArrowheads="1"/>
          </p:cNvSpPr>
          <p:nvPr/>
        </p:nvSpPr>
        <p:spPr bwMode="auto">
          <a:xfrm>
            <a:off x="6095303" y="3081852"/>
            <a:ext cx="2754351" cy="1925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ru-RU" altLang="en-US" sz="1800" dirty="0"/>
              <a:t>Многоадресная рассылка — «один к выбранной группе».</a:t>
            </a:r>
          </a:p>
        </p:txBody>
      </p:sp>
    </p:spTree>
    <p:extLst>
      <p:ext uri="{BB962C8B-B14F-4D97-AF65-F5344CB8AC3E}">
        <p14:creationId xmlns:p14="http://schemas.microsoft.com/office/powerpoint/2010/main" xmlns="" val="218747886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ru-RU" smtClean="0"/>
              <a:t>Какие упражнения относятся к данной главе?</a:t>
            </a:r>
            <a:endParaRPr lang="ru-RU" dirty="0">
              <a:solidFill>
                <a:srgbClr val="00B0F0"/>
              </a:solidFill>
            </a:endParaRPr>
          </a:p>
          <a:p>
            <a:pPr marL="0" indent="0">
              <a:spcBef>
                <a:spcPct val="30000"/>
              </a:spcBef>
              <a:buNone/>
            </a:pPr>
            <a:endParaRPr lang="ru-RU" dirty="0"/>
          </a:p>
          <a:p>
            <a:pPr marL="89297" indent="0">
              <a:spcBef>
                <a:spcPct val="30000"/>
              </a:spcBef>
              <a:buNone/>
            </a:pPr>
            <a:endParaRPr lang="ru-RU" dirty="0"/>
          </a:p>
          <a:p>
            <a:pPr marL="89297" indent="0">
              <a:spcBef>
                <a:spcPct val="30000"/>
              </a:spcBef>
              <a:buNone/>
            </a:pPr>
            <a:endParaRPr lang="ru-RU" dirty="0"/>
          </a:p>
        </p:txBody>
      </p:sp>
      <p:sp>
        <p:nvSpPr>
          <p:cNvPr id="6146" name="Rectangle 33"/>
          <p:cNvSpPr>
            <a:spLocks noGrp="1" noChangeArrowheads="1"/>
          </p:cNvSpPr>
          <p:nvPr>
            <p:ph type="title"/>
          </p:nvPr>
        </p:nvSpPr>
        <p:spPr/>
        <p:txBody>
          <a:bodyPr/>
          <a:lstStyle/>
          <a:p>
            <a:pPr eaLnBrk="1" hangingPunct="1"/>
            <a:r>
              <a:rPr lang="ru-RU" smtClean="0"/>
              <a:t>Глава 7. Упражнения</a:t>
            </a:r>
          </a:p>
        </p:txBody>
      </p:sp>
      <p:graphicFrame>
        <p:nvGraphicFramePr>
          <p:cNvPr id="7" name="Content Placeholder 3"/>
          <p:cNvGraphicFramePr>
            <a:graphicFrameLocks/>
          </p:cNvGraphicFramePr>
          <p:nvPr>
            <p:extLst>
              <p:ext uri="{D42A27DB-BD31-4B8C-83A1-F6EECF244321}">
                <p14:modId xmlns:p14="http://schemas.microsoft.com/office/powerpoint/2010/main" xmlns="" val="1550325465"/>
              </p:ext>
            </p:extLst>
          </p:nvPr>
        </p:nvGraphicFramePr>
        <p:xfrm>
          <a:off x="457291" y="1122081"/>
          <a:ext cx="8229418" cy="3505266"/>
        </p:xfrm>
        <a:graphic>
          <a:graphicData uri="http://schemas.openxmlformats.org/drawingml/2006/table">
            <a:tbl>
              <a:tblPr firstRow="1" bandRow="1">
                <a:tableStyleId>{5C22544A-7EE6-4342-B048-85BDC9FD1C3A}</a:tableStyleId>
              </a:tblPr>
              <a:tblGrid>
                <a:gridCol w="1129733">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1"/>
                    </a:ext>
                  </a:extLst>
                </a:gridCol>
                <a:gridCol w="1857736">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3156509146"/>
                    </a:ext>
                  </a:extLst>
                </a:gridCol>
                <a:gridCol w="4080076">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2"/>
                    </a:ext>
                  </a:extLst>
                </a:gridCol>
                <a:gridCol w="1161873">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3"/>
                    </a:ext>
                  </a:extLst>
                </a:gridCol>
              </a:tblGrid>
              <a:tr h="28634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950" dirty="0"/>
                        <a:t>Страница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50" dirty="0"/>
                        <a:t>Тип упражнения</a:t>
                      </a:r>
                    </a:p>
                  </a:txBody>
                  <a:tcPr marL="68580" marR="68580" marT="34290" marB="34290" anchor="ctr"/>
                </a:tc>
                <a:tc>
                  <a:txBody>
                    <a:bodyPr/>
                    <a:lstStyle/>
                    <a:p>
                      <a:r>
                        <a:rPr lang="en-US" sz="950" dirty="0"/>
                        <a:t>Название упражнения</a:t>
                      </a:r>
                    </a:p>
                  </a:txBody>
                  <a:tcPr marL="68580" marR="68580" marT="34290" marB="34290" anchor="ctr"/>
                </a:tc>
                <a:tc>
                  <a:txBody>
                    <a:bodyPr/>
                    <a:lstStyle/>
                    <a:p>
                      <a:r>
                        <a:rPr lang="en-US" sz="950" dirty="0"/>
                        <a:t>Необязательно?</a:t>
                      </a:r>
                    </a:p>
                  </a:txBody>
                  <a:tcPr marL="6858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0"/>
                  </a:ext>
                </a:extLst>
              </a:tr>
              <a:tr h="292629">
                <a:tc>
                  <a:txBody>
                    <a:bodyPr/>
                    <a:lstStyle/>
                    <a:p>
                      <a:r>
                        <a:rPr lang="en-US" sz="850" dirty="0">
                          <a:solidFill>
                            <a:schemeClr val="tx1"/>
                          </a:solidFill>
                        </a:rPr>
                        <a:t>7.0.1.2</a:t>
                      </a:r>
                    </a:p>
                  </a:txBody>
                  <a:tcPr anchor="ctr"/>
                </a:tc>
                <a:tc>
                  <a:txBody>
                    <a:bodyPr/>
                    <a:lstStyle/>
                    <a:p>
                      <a:r>
                        <a:rPr lang="en-US" sz="850" dirty="0">
                          <a:solidFill>
                            <a:schemeClr val="tx1"/>
                          </a:solidFill>
                        </a:rPr>
                        <a:t>Упражнение в аудитории</a:t>
                      </a:r>
                      <a:endParaRPr lang="ru-RU" sz="850" dirty="0">
                        <a:solidFill>
                          <a:schemeClr val="tx1"/>
                        </a:solidFill>
                      </a:endParaRPr>
                    </a:p>
                  </a:txBody>
                  <a:tcPr marL="68400" anchor="ctr"/>
                </a:tc>
                <a:tc>
                  <a:txBody>
                    <a:bodyPr/>
                    <a:lstStyle/>
                    <a:p>
                      <a:r>
                        <a:rPr lang="en-US" sz="850" dirty="0">
                          <a:solidFill>
                            <a:schemeClr val="tx1"/>
                          </a:solidFill>
                        </a:rPr>
                        <a:t>Моделирование всеобъемлющего Интернета (IoE)</a:t>
                      </a:r>
                    </a:p>
                  </a:txBody>
                  <a:tcPr marL="68400" anchor="ctr"/>
                </a:tc>
                <a:tc>
                  <a:txBody>
                    <a:bodyPr/>
                    <a:lstStyle/>
                    <a:p>
                      <a:r>
                        <a:rPr lang="en-US" sz="850" dirty="0">
                          <a:solidFill>
                            <a:schemeClr val="tx1"/>
                          </a:solidFill>
                        </a:rPr>
                        <a:t>Необязательно</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1"/>
                  </a:ext>
                </a:extLst>
              </a:tr>
              <a:tr h="292629">
                <a:tc>
                  <a:txBody>
                    <a:bodyPr/>
                    <a:lstStyle/>
                    <a:p>
                      <a:r>
                        <a:rPr lang="en-US" sz="850" dirty="0">
                          <a:solidFill>
                            <a:schemeClr val="tx1"/>
                          </a:solidFill>
                        </a:rPr>
                        <a:t>7.1.1.2</a:t>
                      </a:r>
                    </a:p>
                  </a:txBody>
                  <a:tcPr anchor="ctr"/>
                </a:tc>
                <a:tc>
                  <a:txBody>
                    <a:bodyPr/>
                    <a:lstStyle/>
                    <a:p>
                      <a:r>
                        <a:rPr lang="en-US" sz="850" dirty="0">
                          <a:solidFill>
                            <a:schemeClr val="tx1"/>
                          </a:solidFill>
                        </a:rPr>
                        <a:t>Видео</a:t>
                      </a:r>
                    </a:p>
                  </a:txBody>
                  <a:tcPr marL="68400" anchor="ctr"/>
                </a:tc>
                <a:tc>
                  <a:txBody>
                    <a:bodyPr/>
                    <a:lstStyle/>
                    <a:p>
                      <a:r>
                        <a:rPr lang="en-US" sz="850" dirty="0">
                          <a:solidFill>
                            <a:schemeClr val="tx1"/>
                          </a:solidFill>
                        </a:rPr>
                        <a:t>Преобразование десятичных чисел в двоичный формат</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2"/>
                  </a:ext>
                </a:extLst>
              </a:tr>
              <a:tr h="292629">
                <a:tc>
                  <a:txBody>
                    <a:bodyPr/>
                    <a:lstStyle/>
                    <a:p>
                      <a:r>
                        <a:rPr lang="en-US" sz="850" dirty="0">
                          <a:solidFill>
                            <a:schemeClr val="tx1"/>
                          </a:solidFill>
                        </a:rPr>
                        <a:t>7.1.1.4</a:t>
                      </a:r>
                    </a:p>
                  </a:txBody>
                  <a:tcPr anchor="ctr"/>
                </a:tc>
                <a:tc>
                  <a:txBody>
                    <a:bodyPr/>
                    <a:lstStyle/>
                    <a:p>
                      <a:r>
                        <a:rPr lang="en-US" sz="850" dirty="0">
                          <a:solidFill>
                            <a:schemeClr val="tx1"/>
                          </a:solidFill>
                        </a:rPr>
                        <a:t>Интерактивное упражнение</a:t>
                      </a:r>
                      <a:endParaRPr lang="ru-RU" sz="850" dirty="0">
                        <a:solidFill>
                          <a:schemeClr val="tx1"/>
                        </a:solidFill>
                      </a:endParaRPr>
                    </a:p>
                  </a:txBody>
                  <a:tcPr marL="68400" anchor="ctr"/>
                </a:tc>
                <a:tc>
                  <a:txBody>
                    <a:bodyPr/>
                    <a:lstStyle/>
                    <a:p>
                      <a:r>
                        <a:rPr lang="en-US" sz="850" dirty="0">
                          <a:solidFill>
                            <a:schemeClr val="tx1"/>
                          </a:solidFill>
                        </a:rPr>
                        <a:t>Преобразование двоичных чисел в десятичный формат</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9"/>
                  </a:ext>
                </a:extLst>
              </a:tr>
              <a:tr h="292629">
                <a:tc>
                  <a:txBody>
                    <a:bodyPr/>
                    <a:lstStyle/>
                    <a:p>
                      <a:r>
                        <a:rPr lang="en-US" sz="850" dirty="0">
                          <a:solidFill>
                            <a:schemeClr val="tx1"/>
                          </a:solidFill>
                        </a:rPr>
                        <a:t>7.1.1.8</a:t>
                      </a:r>
                    </a:p>
                  </a:txBody>
                  <a:tcPr anchor="ctr"/>
                </a:tc>
                <a:tc>
                  <a:txBody>
                    <a:bodyPr/>
                    <a:lstStyle/>
                    <a:p>
                      <a:r>
                        <a:rPr lang="en-US" sz="850" dirty="0">
                          <a:solidFill>
                            <a:schemeClr val="tx1"/>
                          </a:solidFill>
                        </a:rPr>
                        <a:t>Интерактивное упражнение</a:t>
                      </a:r>
                      <a:endParaRPr lang="ru-RU" sz="850" dirty="0">
                        <a:solidFill>
                          <a:schemeClr val="tx1"/>
                        </a:solidFill>
                      </a:endParaRPr>
                    </a:p>
                  </a:txBody>
                  <a:tcPr marL="68400" anchor="ctr"/>
                </a:tc>
                <a:tc>
                  <a:txBody>
                    <a:bodyPr/>
                    <a:lstStyle/>
                    <a:p>
                      <a:r>
                        <a:rPr lang="en-US" sz="850" dirty="0">
                          <a:solidFill>
                            <a:schemeClr val="tx1"/>
                          </a:solidFill>
                        </a:rPr>
                        <a:t>Преобразование десятичных чисел в двоичный формат</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3"/>
                  </a:ext>
                </a:extLst>
              </a:tr>
              <a:tr h="292629">
                <a:tc>
                  <a:txBody>
                    <a:bodyPr/>
                    <a:lstStyle/>
                    <a:p>
                      <a:r>
                        <a:rPr lang="en-US" sz="850" dirty="0">
                          <a:solidFill>
                            <a:schemeClr val="tx1"/>
                          </a:solidFill>
                        </a:rPr>
                        <a:t>7.1.1.9</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a:solidFill>
                            <a:schemeClr val="tx1"/>
                          </a:solidFill>
                        </a:rPr>
                        <a:t>Интерактивное упражнение</a:t>
                      </a:r>
                      <a:endParaRPr lang="ru-RU" sz="850" dirty="0">
                        <a:solidFill>
                          <a:schemeClr val="tx1"/>
                        </a:solidFill>
                      </a:endParaRPr>
                    </a:p>
                  </a:txBody>
                  <a:tcPr marL="68400" anchor="ctr"/>
                </a:tc>
                <a:tc>
                  <a:txBody>
                    <a:bodyPr/>
                    <a:lstStyle/>
                    <a:p>
                      <a:r>
                        <a:rPr lang="en-US" sz="850" dirty="0">
                          <a:solidFill>
                            <a:schemeClr val="tx1"/>
                          </a:solidFill>
                        </a:rPr>
                        <a:t>Игра «Двоичные числа»</a:t>
                      </a:r>
                    </a:p>
                  </a:txBody>
                  <a:tcPr marL="68400" anchor="ctr"/>
                </a:tc>
                <a:tc>
                  <a:txBody>
                    <a:bodyPr/>
                    <a:lstStyle/>
                    <a:p>
                      <a:r>
                        <a:rPr lang="en-US" sz="850" dirty="0">
                          <a:solidFill>
                            <a:schemeClr val="tx1"/>
                          </a:solidFill>
                        </a:rPr>
                        <a:t>Необязательно</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4"/>
                  </a:ext>
                </a:extLst>
              </a:tr>
              <a:tr h="292629">
                <a:tc>
                  <a:txBody>
                    <a:bodyPr/>
                    <a:lstStyle/>
                    <a:p>
                      <a:r>
                        <a:rPr lang="en-US" sz="850" dirty="0">
                          <a:solidFill>
                            <a:schemeClr val="tx1"/>
                          </a:solidFill>
                        </a:rPr>
                        <a:t>7.1.2.4</a:t>
                      </a:r>
                    </a:p>
                  </a:txBody>
                  <a:tcPr anchor="ctr"/>
                </a:tc>
                <a:tc>
                  <a:txBody>
                    <a:bodyPr/>
                    <a:lstStyle/>
                    <a:p>
                      <a:r>
                        <a:rPr lang="en-US" sz="850" dirty="0">
                          <a:solidFill>
                            <a:schemeClr val="tx1"/>
                          </a:solidFill>
                        </a:rPr>
                        <a:t>Интерактивное упражнение</a:t>
                      </a:r>
                    </a:p>
                  </a:txBody>
                  <a:tcPr marL="68400" anchor="ctr"/>
                </a:tc>
                <a:tc>
                  <a:txBody>
                    <a:bodyPr/>
                    <a:lstStyle/>
                    <a:p>
                      <a:r>
                        <a:rPr lang="en-US" sz="850" dirty="0">
                          <a:solidFill>
                            <a:schemeClr val="tx1"/>
                          </a:solidFill>
                        </a:rPr>
                        <a:t>Использование операции И для определения сетевого адреса</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5"/>
                  </a:ext>
                </a:extLst>
              </a:tr>
              <a:tr h="292629">
                <a:tc>
                  <a:txBody>
                    <a:bodyPr/>
                    <a:lstStyle/>
                    <a:p>
                      <a:r>
                        <a:rPr lang="en-US" sz="850" dirty="0">
                          <a:solidFill>
                            <a:schemeClr val="tx1"/>
                          </a:solidFill>
                        </a:rPr>
                        <a:t>7.1.2.7</a:t>
                      </a:r>
                    </a:p>
                  </a:txBody>
                  <a:tcPr anchor="ctr"/>
                </a:tc>
                <a:tc>
                  <a:txBody>
                    <a:bodyPr/>
                    <a:lstStyle/>
                    <a:p>
                      <a:r>
                        <a:rPr lang="en-US" sz="850" dirty="0">
                          <a:solidFill>
                            <a:schemeClr val="tx1"/>
                          </a:solidFill>
                        </a:rPr>
                        <a:t>Демонстрационный видеоролик</a:t>
                      </a:r>
                    </a:p>
                  </a:txBody>
                  <a:tcPr marL="68400" anchor="ctr"/>
                </a:tc>
                <a:tc>
                  <a:txBody>
                    <a:bodyPr/>
                    <a:lstStyle/>
                    <a:p>
                      <a:r>
                        <a:rPr lang="en-US" sz="850" dirty="0">
                          <a:solidFill>
                            <a:schemeClr val="tx1"/>
                          </a:solidFill>
                        </a:rPr>
                        <a:t>Сетевой адрес, адрес хоста и адрес трансляции</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6"/>
                  </a:ext>
                </a:extLst>
              </a:tr>
              <a:tr h="292629">
                <a:tc>
                  <a:txBody>
                    <a:bodyPr/>
                    <a:lstStyle/>
                    <a:p>
                      <a:r>
                        <a:rPr lang="en-US" sz="850" dirty="0">
                          <a:solidFill>
                            <a:schemeClr val="tx1"/>
                          </a:solidFill>
                        </a:rPr>
                        <a:t>7.1.2.8</a:t>
                      </a:r>
                    </a:p>
                  </a:txBody>
                  <a:tcPr anchor="ctr"/>
                </a:tc>
                <a:tc>
                  <a:txBody>
                    <a:bodyPr/>
                    <a:lstStyle/>
                    <a:p>
                      <a:r>
                        <a:rPr lang="en-US" sz="850" dirty="0">
                          <a:solidFill>
                            <a:schemeClr val="tx1"/>
                          </a:solidFill>
                        </a:rPr>
                        <a:t>Лабораторная работа</a:t>
                      </a:r>
                    </a:p>
                  </a:txBody>
                  <a:tcPr marL="68400" anchor="ctr"/>
                </a:tc>
                <a:tc>
                  <a:txBody>
                    <a:bodyPr/>
                    <a:lstStyle/>
                    <a:p>
                      <a:r>
                        <a:rPr lang="en-US" sz="850" dirty="0">
                          <a:solidFill>
                            <a:schemeClr val="tx1"/>
                          </a:solidFill>
                        </a:rPr>
                        <a:t>Использование калькулятора Windows в </a:t>
                      </a:r>
                      <a:r>
                        <a:rPr lang="en-US" sz="850" dirty="0" err="1">
                          <a:solidFill>
                            <a:schemeClr val="tx1"/>
                          </a:solidFill>
                        </a:rPr>
                        <a:t>работе</a:t>
                      </a:r>
                      <a:r>
                        <a:rPr lang="en-US" sz="850" dirty="0">
                          <a:solidFill>
                            <a:schemeClr val="tx1"/>
                          </a:solidFill>
                        </a:rPr>
                        <a:t> </a:t>
                      </a:r>
                      <a:r>
                        <a:rPr lang="az-Cyrl-AZ" sz="850" dirty="0" smtClean="0">
                          <a:solidFill>
                            <a:schemeClr val="tx1"/>
                          </a:solidFill>
                        </a:rPr>
                        <a:t>с </a:t>
                      </a:r>
                      <a:r>
                        <a:rPr lang="en-US" sz="850" dirty="0" err="1" smtClean="0">
                          <a:solidFill>
                            <a:schemeClr val="tx1"/>
                          </a:solidFill>
                        </a:rPr>
                        <a:t>сетевыми</a:t>
                      </a:r>
                      <a:r>
                        <a:rPr lang="en-US" sz="850" dirty="0" smtClean="0">
                          <a:solidFill>
                            <a:schemeClr val="tx1"/>
                          </a:solidFill>
                        </a:rPr>
                        <a:t> </a:t>
                      </a:r>
                      <a:r>
                        <a:rPr lang="en-US" sz="850" dirty="0">
                          <a:solidFill>
                            <a:schemeClr val="tx1"/>
                          </a:solidFill>
                        </a:rPr>
                        <a:t>адресами</a:t>
                      </a:r>
                    </a:p>
                  </a:txBody>
                  <a:tcPr marL="68400" anchor="ctr"/>
                </a:tc>
                <a:tc>
                  <a:txBody>
                    <a:bodyPr/>
                    <a:lstStyle/>
                    <a:p>
                      <a:r>
                        <a:rPr lang="en-US" sz="850" dirty="0">
                          <a:solidFill>
                            <a:schemeClr val="tx1"/>
                          </a:solidFill>
                        </a:rPr>
                        <a:t>Необязательно</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7"/>
                  </a:ext>
                </a:extLst>
              </a:tr>
              <a:tr h="292629">
                <a:tc>
                  <a:txBody>
                    <a:bodyPr/>
                    <a:lstStyle/>
                    <a:p>
                      <a:r>
                        <a:rPr lang="en-US" sz="850" dirty="0">
                          <a:solidFill>
                            <a:schemeClr val="tx1"/>
                          </a:solidFill>
                        </a:rPr>
                        <a:t>7.1.2.9</a:t>
                      </a:r>
                    </a:p>
                  </a:txBody>
                  <a:tcPr anchor="ctr"/>
                </a:tc>
                <a:tc>
                  <a:txBody>
                    <a:bodyPr/>
                    <a:lstStyle/>
                    <a:p>
                      <a:r>
                        <a:rPr lang="en-US" sz="850" dirty="0">
                          <a:solidFill>
                            <a:schemeClr val="tx1"/>
                          </a:solidFill>
                        </a:rPr>
                        <a:t>Лабораторная работа</a:t>
                      </a:r>
                    </a:p>
                  </a:txBody>
                  <a:tcPr marL="68400" anchor="ctr"/>
                </a:tc>
                <a:tc>
                  <a:txBody>
                    <a:bodyPr/>
                    <a:lstStyle/>
                    <a:p>
                      <a:r>
                        <a:rPr lang="en-US" sz="850" dirty="0">
                          <a:solidFill>
                            <a:schemeClr val="tx1"/>
                          </a:solidFill>
                        </a:rPr>
                        <a:t>Преобразование IPv4-адресов в двоичный формат</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8"/>
                  </a:ext>
                </a:extLst>
              </a:tr>
              <a:tr h="292629">
                <a:tc>
                  <a:txBody>
                    <a:bodyPr/>
                    <a:lstStyle/>
                    <a:p>
                      <a:r>
                        <a:rPr lang="en-US" sz="850" dirty="0">
                          <a:solidFill>
                            <a:schemeClr val="tx1"/>
                          </a:solidFill>
                        </a:rPr>
                        <a:t>7.1.3.7</a:t>
                      </a:r>
                    </a:p>
                  </a:txBody>
                  <a:tcPr anchor="ctr"/>
                </a:tc>
                <a:tc>
                  <a:txBody>
                    <a:bodyPr/>
                    <a:lstStyle/>
                    <a:p>
                      <a:r>
                        <a:rPr lang="en-US" sz="850" dirty="0">
                          <a:solidFill>
                            <a:schemeClr val="tx1"/>
                          </a:solidFill>
                        </a:rPr>
                        <a:t>Интерактивное упражнение</a:t>
                      </a:r>
                    </a:p>
                  </a:txBody>
                  <a:tcPr marL="68400" anchor="ctr"/>
                </a:tc>
                <a:tc>
                  <a:txBody>
                    <a:bodyPr/>
                    <a:lstStyle/>
                    <a:p>
                      <a:r>
                        <a:rPr lang="en-US" sz="850" dirty="0">
                          <a:solidFill>
                            <a:schemeClr val="tx1"/>
                          </a:solidFill>
                        </a:rPr>
                        <a:t>Индивидуальные, широковещательные и групповые адреса</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582900979"/>
                  </a:ext>
                </a:extLst>
              </a:tr>
              <a:tr h="292629">
                <a:tc>
                  <a:txBody>
                    <a:bodyPr/>
                    <a:lstStyle/>
                    <a:p>
                      <a:r>
                        <a:rPr lang="en-US" sz="850" dirty="0">
                          <a:solidFill>
                            <a:schemeClr val="tx1"/>
                          </a:solidFill>
                        </a:rPr>
                        <a:t>7.1.3.8</a:t>
                      </a:r>
                    </a:p>
                  </a:txBody>
                  <a:tcPr anchor="ctr"/>
                </a:tc>
                <a:tc>
                  <a:txBody>
                    <a:bodyPr/>
                    <a:lstStyle/>
                    <a:p>
                      <a:r>
                        <a:rPr lang="en-US" sz="850" dirty="0">
                          <a:solidFill>
                            <a:schemeClr val="tx1"/>
                          </a:solidFill>
                        </a:rPr>
                        <a:t>Packet Tracer</a:t>
                      </a:r>
                    </a:p>
                  </a:txBody>
                  <a:tcPr marL="68400" anchor="ctr"/>
                </a:tc>
                <a:tc>
                  <a:txBody>
                    <a:bodyPr/>
                    <a:lstStyle/>
                    <a:p>
                      <a:r>
                        <a:rPr lang="en-US" sz="850" spc="-30" baseline="0" dirty="0">
                          <a:solidFill>
                            <a:schemeClr val="tx1"/>
                          </a:solidFill>
                        </a:rPr>
                        <a:t>Анализ трафика одноадресной, </a:t>
                      </a:r>
                      <a:r>
                        <a:rPr lang="en-US" sz="850" spc="-30" baseline="0" dirty="0" err="1">
                          <a:solidFill>
                            <a:schemeClr val="tx1"/>
                          </a:solidFill>
                        </a:rPr>
                        <a:t>широковещательной</a:t>
                      </a:r>
                      <a:r>
                        <a:rPr lang="en-US" sz="850" spc="-30" baseline="0" dirty="0">
                          <a:solidFill>
                            <a:schemeClr val="tx1"/>
                          </a:solidFill>
                        </a:rPr>
                        <a:t> </a:t>
                      </a:r>
                      <a:r>
                        <a:rPr lang="az-Cyrl-AZ" sz="850" spc="-30" baseline="0" dirty="0" smtClean="0">
                          <a:solidFill>
                            <a:schemeClr val="tx1"/>
                          </a:solidFill>
                        </a:rPr>
                        <a:t>и </a:t>
                      </a:r>
                      <a:r>
                        <a:rPr lang="en-US" sz="850" spc="-30" baseline="0" dirty="0" err="1" smtClean="0">
                          <a:solidFill>
                            <a:schemeClr val="tx1"/>
                          </a:solidFill>
                        </a:rPr>
                        <a:t>многоадресной</a:t>
                      </a:r>
                      <a:r>
                        <a:rPr lang="en-US" sz="850" spc="-30" baseline="0" dirty="0" smtClean="0">
                          <a:solidFill>
                            <a:schemeClr val="tx1"/>
                          </a:solidFill>
                        </a:rPr>
                        <a:t> </a:t>
                      </a:r>
                      <a:r>
                        <a:rPr lang="en-US" sz="850" spc="-30" baseline="0" dirty="0">
                          <a:solidFill>
                            <a:schemeClr val="tx1"/>
                          </a:solidFill>
                        </a:rPr>
                        <a:t>рассылки</a:t>
                      </a:r>
                    </a:p>
                  </a:txBody>
                  <a:tcPr marL="68400" anchor="ctr"/>
                </a:tc>
                <a:tc>
                  <a:txBody>
                    <a:bodyPr/>
                    <a:lstStyle/>
                    <a:p>
                      <a:r>
                        <a:rPr lang="en-US" sz="850" dirty="0">
                          <a:solidFill>
                            <a:schemeClr val="tx1"/>
                          </a:solidFill>
                        </a:rPr>
                        <a:t>Необязательно</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3406068602"/>
                  </a:ext>
                </a:extLst>
              </a:tr>
            </a:tbl>
          </a:graphicData>
        </a:graphic>
      </p:graphicFrame>
      <p:sp>
        <p:nvSpPr>
          <p:cNvPr id="8" name="Rectangle 34"/>
          <p:cNvSpPr txBox="1">
            <a:spLocks noChangeArrowheads="1"/>
          </p:cNvSpPr>
          <p:nvPr/>
        </p:nvSpPr>
        <p:spPr bwMode="auto">
          <a:xfrm>
            <a:off x="1126104" y="4656181"/>
            <a:ext cx="6948000" cy="269247"/>
          </a:xfrm>
          <a:prstGeom prst="rect">
            <a:avLst/>
          </a:prstGeom>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ctr"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ru-RU" sz="1000" kern="0" dirty="0">
                <a:solidFill>
                  <a:srgbClr val="000000"/>
                </a:solidFill>
              </a:rPr>
              <a:t>В этой главе для выполнения упражнений с программой Packet Tracer используйте следующий пароль: </a:t>
            </a:r>
            <a:r>
              <a:rPr lang="ru-RU" sz="1000" b="1" kern="0" dirty="0" smtClean="0">
                <a:solidFill>
                  <a:srgbClr val="000000"/>
                </a:solidFill>
              </a:rPr>
              <a:t>PT_ccna5</a:t>
            </a:r>
            <a:endParaRPr lang="ru-RU" sz="1000" kern="0" dirty="0">
              <a:solidFill>
                <a:srgbClr val="000000"/>
              </a:solidFill>
            </a:endParaRPr>
          </a:p>
        </p:txBody>
      </p:sp>
    </p:spTree>
    <p:extLst>
      <p:ext uri="{BB962C8B-B14F-4D97-AF65-F5344CB8AC3E}">
        <p14:creationId xmlns:p14="http://schemas.microsoft.com/office/powerpoint/2010/main" xmlns="" val="2145273728"/>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sz="1600" dirty="0"/>
              <a:t>Индивидуальные, широковещательные и групповые адреса </a:t>
            </a:r>
            <a:r>
              <a:rPr lang="ru-RU" sz="1600" dirty="0" smtClean="0"/>
              <a:t>IPv4</a:t>
            </a:r>
            <a:r>
              <a:rPr lang="en-US" sz="1600" dirty="0" smtClean="0"/>
              <a:t/>
            </a:r>
            <a:br>
              <a:rPr lang="en-US" sz="1600" dirty="0" smtClean="0"/>
            </a:br>
            <a:r>
              <a:rPr lang="ru-RU" dirty="0" smtClean="0"/>
              <a:t>Одноадресная передача</a:t>
            </a:r>
          </a:p>
        </p:txBody>
      </p:sp>
      <p:sp>
        <p:nvSpPr>
          <p:cNvPr id="9" name="Rectangle 3"/>
          <p:cNvSpPr txBox="1">
            <a:spLocks noChangeArrowheads="1"/>
          </p:cNvSpPr>
          <p:nvPr/>
        </p:nvSpPr>
        <p:spPr bwMode="auto">
          <a:xfrm>
            <a:off x="178419" y="985423"/>
            <a:ext cx="3433461" cy="195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ru-RU" altLang="en-US" sz="1800" dirty="0"/>
              <a:t>Одноадресная </a:t>
            </a:r>
            <a:r>
              <a:rPr lang="en-US" altLang="en-US" sz="1800" dirty="0" smtClean="0"/>
              <a:t/>
            </a:r>
            <a:br>
              <a:rPr lang="en-US" altLang="en-US" sz="1800" dirty="0" smtClean="0"/>
            </a:br>
            <a:r>
              <a:rPr lang="ru-RU" altLang="en-US" sz="1800" dirty="0" smtClean="0"/>
              <a:t>передача </a:t>
            </a:r>
            <a:r>
              <a:rPr lang="ru-RU" altLang="en-US" sz="1800" dirty="0"/>
              <a:t>— подключение «один </a:t>
            </a:r>
            <a:r>
              <a:rPr lang="ru-RU" altLang="en-US" sz="1800" dirty="0" smtClean="0"/>
              <a:t>к одному</a:t>
            </a:r>
            <a:r>
              <a:rPr lang="ru-RU" altLang="en-US" sz="1800" dirty="0"/>
              <a:t>».</a:t>
            </a:r>
          </a:p>
          <a:p>
            <a:pPr lvl="3">
              <a:buFont typeface="Arial" panose="020B0604020202020204" pitchFamily="34" charset="0"/>
              <a:buChar char="•"/>
            </a:pPr>
            <a:r>
              <a:rPr lang="ru-RU" altLang="en-US" sz="1500" dirty="0"/>
              <a:t>Используйте адрес устройства назначения </a:t>
            </a:r>
            <a:r>
              <a:rPr lang="ru-RU" altLang="en-US" sz="1500" dirty="0" smtClean="0"/>
              <a:t>в качестве </a:t>
            </a:r>
            <a:r>
              <a:rPr lang="ru-RU" altLang="en-US" sz="1500" dirty="0"/>
              <a:t>адреса назначения.</a:t>
            </a:r>
          </a:p>
        </p:txBody>
      </p:sp>
      <p:pic>
        <p:nvPicPr>
          <p:cNvPr id="3" name="Content Placeholder 2" descr="Introduction to Networks - Mozilla Firefox"/>
          <p:cNvPicPr>
            <a:picLocks noGrp="1" noChangeAspect="1"/>
          </p:cNvPicPr>
          <p:nvPr>
            <p:ph idx="1"/>
          </p:nvPr>
        </p:nvPicPr>
        <p:blipFill>
          <a:blip r:embed="rId3"/>
          <a:stretch>
            <a:fillRect/>
          </a:stretch>
        </p:blipFill>
        <p:spPr>
          <a:xfrm>
            <a:off x="3674247" y="646770"/>
            <a:ext cx="4895542" cy="3617953"/>
          </a:xfrm>
        </p:spPr>
      </p:pic>
    </p:spTree>
    <p:extLst>
      <p:ext uri="{BB962C8B-B14F-4D97-AF65-F5344CB8AC3E}">
        <p14:creationId xmlns:p14="http://schemas.microsoft.com/office/powerpoint/2010/main" xmlns="" val="2520546117"/>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757551"/>
          </a:xfrm>
        </p:spPr>
        <p:txBody>
          <a:bodyPr/>
          <a:lstStyle/>
          <a:p>
            <a:r>
              <a:rPr lang="ru-RU" sz="1600" dirty="0"/>
              <a:t>Индивидуальные, широковещательные и групповые адреса IPv4</a:t>
            </a:r>
            <a:r>
              <a:rPr dirty="0"/>
              <a:t/>
            </a:r>
            <a:br>
              <a:rPr dirty="0"/>
            </a:br>
            <a:r>
              <a:rPr lang="ru-RU" altLang="en-US" dirty="0"/>
              <a:t>Широковещательная передача</a:t>
            </a:r>
          </a:p>
        </p:txBody>
      </p:sp>
      <p:pic>
        <p:nvPicPr>
          <p:cNvPr id="4" name="Content Placeholder 3" descr="Introduction to Networks - Mozilla Firefox"/>
          <p:cNvPicPr>
            <a:picLocks noGrp="1" noChangeAspect="1"/>
          </p:cNvPicPr>
          <p:nvPr>
            <p:ph idx="1"/>
          </p:nvPr>
        </p:nvPicPr>
        <p:blipFill>
          <a:blip r:embed="rId3"/>
          <a:stretch>
            <a:fillRect/>
          </a:stretch>
        </p:blipFill>
        <p:spPr>
          <a:xfrm>
            <a:off x="505324" y="992458"/>
            <a:ext cx="4515941" cy="3484073"/>
          </a:xfrm>
        </p:spPr>
      </p:pic>
      <p:sp>
        <p:nvSpPr>
          <p:cNvPr id="7" name="Rectangle 3"/>
          <p:cNvSpPr txBox="1">
            <a:spLocks noChangeArrowheads="1"/>
          </p:cNvSpPr>
          <p:nvPr/>
        </p:nvSpPr>
        <p:spPr bwMode="auto">
          <a:xfrm>
            <a:off x="5024786" y="992459"/>
            <a:ext cx="3456274" cy="3010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ru-RU" altLang="en-US" sz="1800" dirty="0"/>
              <a:t>Широковещательная рассылка — «один ко всем»</a:t>
            </a:r>
          </a:p>
          <a:p>
            <a:pPr lvl="4">
              <a:buFont typeface="Arial" panose="020B0604020202020204" pitchFamily="34" charset="0"/>
              <a:buChar char="•"/>
            </a:pPr>
            <a:r>
              <a:rPr lang="ru-RU" altLang="en-US" sz="1500" dirty="0">
                <a:solidFill>
                  <a:srgbClr val="000000"/>
                </a:solidFill>
              </a:rPr>
              <a:t>Сообщение, отправленное для всех </a:t>
            </a:r>
            <a:r>
              <a:rPr lang="ru-RU" altLang="en-US" sz="1500">
                <a:solidFill>
                  <a:srgbClr val="000000"/>
                </a:solidFill>
              </a:rPr>
              <a:t>пользователей </a:t>
            </a:r>
            <a:r>
              <a:rPr lang="ru-RU" altLang="en-US" sz="1500" smtClean="0">
                <a:solidFill>
                  <a:srgbClr val="000000"/>
                </a:solidFill>
              </a:rPr>
              <a:t>в локальной </a:t>
            </a:r>
            <a:r>
              <a:rPr lang="ru-RU" altLang="en-US" sz="1500" dirty="0">
                <a:solidFill>
                  <a:srgbClr val="000000"/>
                </a:solidFill>
              </a:rPr>
              <a:t>сети (домен широковещательной рассылки).</a:t>
            </a:r>
          </a:p>
          <a:p>
            <a:pPr lvl="4">
              <a:buFont typeface="Arial" panose="020B0604020202020204" pitchFamily="34" charset="0"/>
              <a:buChar char="•"/>
            </a:pPr>
            <a:r>
              <a:rPr lang="ru-RU" altLang="en-US" sz="1500" dirty="0">
                <a:solidFill>
                  <a:srgbClr val="000000"/>
                </a:solidFill>
              </a:rPr>
              <a:t>IPv4-адрес </a:t>
            </a:r>
            <a:r>
              <a:rPr lang="ru-RU" altLang="en-US" sz="1500">
                <a:solidFill>
                  <a:srgbClr val="000000"/>
                </a:solidFill>
              </a:rPr>
              <a:t>назначения </a:t>
            </a:r>
            <a:r>
              <a:rPr lang="ru-RU" altLang="en-US" sz="1500" smtClean="0">
                <a:solidFill>
                  <a:srgbClr val="000000"/>
                </a:solidFill>
              </a:rPr>
              <a:t>в разделе </a:t>
            </a:r>
            <a:r>
              <a:rPr lang="ru-RU" altLang="en-US" sz="1500" dirty="0">
                <a:solidFill>
                  <a:srgbClr val="000000"/>
                </a:solidFill>
              </a:rPr>
              <a:t>хоста содержит только единицы (1).</a:t>
            </a:r>
          </a:p>
          <a:p>
            <a:pPr lvl="2">
              <a:buFont typeface="Wingdings" panose="05000000000000000000" pitchFamily="2" charset="2"/>
              <a:buChar char="§"/>
            </a:pPr>
            <a:endParaRPr lang="ru-RU" altLang="en-US" sz="1600" dirty="0"/>
          </a:p>
        </p:txBody>
      </p:sp>
    </p:spTree>
    <p:extLst>
      <p:ext uri="{BB962C8B-B14F-4D97-AF65-F5344CB8AC3E}">
        <p14:creationId xmlns:p14="http://schemas.microsoft.com/office/powerpoint/2010/main" xmlns="" val="1533996086"/>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757551"/>
          </a:xfrm>
        </p:spPr>
        <p:txBody>
          <a:bodyPr/>
          <a:lstStyle/>
          <a:p>
            <a:r>
              <a:rPr lang="ru-RU" altLang="en-US" sz="1600" dirty="0"/>
              <a:t>Индивидуальные, широковещательные и групповые адреса IPv4</a:t>
            </a:r>
            <a:r>
              <a:t/>
            </a:r>
            <a:br/>
            <a:r>
              <a:rPr lang="ru-RU" smtClean="0"/>
              <a:t>Групповая передача</a:t>
            </a:r>
          </a:p>
        </p:txBody>
      </p:sp>
      <p:sp>
        <p:nvSpPr>
          <p:cNvPr id="7" name="Rectangle 3"/>
          <p:cNvSpPr txBox="1">
            <a:spLocks noChangeArrowheads="1"/>
          </p:cNvSpPr>
          <p:nvPr/>
        </p:nvSpPr>
        <p:spPr bwMode="auto">
          <a:xfrm>
            <a:off x="4716966" y="981307"/>
            <a:ext cx="4036741" cy="3021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r>
              <a:rPr lang="ru-RU" altLang="en-US" sz="1800" dirty="0"/>
              <a:t>Групповая рассылка — «один </a:t>
            </a:r>
            <a:r>
              <a:rPr lang="ru-RU" altLang="en-US" sz="1800" dirty="0" smtClean="0"/>
              <a:t>к выбранной </a:t>
            </a:r>
            <a:r>
              <a:rPr lang="ru-RU" altLang="en-US" sz="1800" dirty="0"/>
              <a:t>группе».</a:t>
            </a:r>
          </a:p>
          <a:p>
            <a:pPr lvl="4">
              <a:buFont typeface="Arial" panose="020B0604020202020204" pitchFamily="34" charset="0"/>
              <a:buChar char="•"/>
            </a:pPr>
            <a:r>
              <a:rPr lang="ru-RU" altLang="en-US" sz="1600" dirty="0">
                <a:solidFill>
                  <a:srgbClr val="000000"/>
                </a:solidFill>
              </a:rPr>
              <a:t>Адреса от 224.0.0.0 до 239.255.255.255 зарезервированы для многоадресной рассылки.</a:t>
            </a:r>
          </a:p>
          <a:p>
            <a:pPr lvl="4">
              <a:buFont typeface="Arial" panose="020B0604020202020204" pitchFamily="34" charset="0"/>
              <a:buChar char="•"/>
            </a:pPr>
            <a:r>
              <a:rPr lang="ru-RU" altLang="en-US" sz="1600" dirty="0">
                <a:solidFill>
                  <a:srgbClr val="000000"/>
                </a:solidFill>
              </a:rPr>
              <a:t>Протоколы маршрутизации используют групповую рассылку для обмена данными маршрутизации.</a:t>
            </a:r>
          </a:p>
        </p:txBody>
      </p:sp>
      <p:pic>
        <p:nvPicPr>
          <p:cNvPr id="3" name="Content Placeholder 2" descr="Introduction to Networks - Mozilla Firefox"/>
          <p:cNvPicPr>
            <a:picLocks noGrp="1" noChangeAspect="1"/>
          </p:cNvPicPr>
          <p:nvPr>
            <p:ph idx="1"/>
          </p:nvPr>
        </p:nvPicPr>
        <p:blipFill>
          <a:blip r:embed="rId3"/>
          <a:stretch>
            <a:fillRect/>
          </a:stretch>
        </p:blipFill>
        <p:spPr>
          <a:xfrm>
            <a:off x="486373" y="981307"/>
            <a:ext cx="3831834" cy="2843561"/>
          </a:xfrm>
        </p:spPr>
      </p:pic>
    </p:spTree>
    <p:extLst>
      <p:ext uri="{BB962C8B-B14F-4D97-AF65-F5344CB8AC3E}">
        <p14:creationId xmlns:p14="http://schemas.microsoft.com/office/powerpoint/2010/main" xmlns="" val="2995782005"/>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68580"/>
            <a:ext cx="9144000" cy="757551"/>
          </a:xfrm>
        </p:spPr>
        <p:txBody>
          <a:bodyPr/>
          <a:lstStyle/>
          <a:p>
            <a:r>
              <a:rPr lang="ru-RU" altLang="en-US" sz="1600" dirty="0"/>
              <a:t>Индивидуальные, широковещательные и групповые адреса IPv4</a:t>
            </a:r>
            <a:r>
              <a:rPr dirty="0"/>
              <a:t/>
            </a:r>
            <a:br>
              <a:rPr dirty="0"/>
            </a:br>
            <a:r>
              <a:rPr lang="ru-RU" altLang="en-US" sz="2000" dirty="0"/>
              <a:t>Packet Tracer. Анализ трафика одноадресной, широковещательной </a:t>
            </a:r>
            <a:r>
              <a:rPr lang="ru-RU" altLang="en-US" sz="2000" dirty="0" smtClean="0"/>
              <a:t>и многоадресной </a:t>
            </a:r>
            <a:r>
              <a:rPr lang="ru-RU" altLang="en-US" sz="2000" dirty="0"/>
              <a:t>рассылки</a:t>
            </a:r>
          </a:p>
        </p:txBody>
      </p:sp>
      <p:sp>
        <p:nvSpPr>
          <p:cNvPr id="7" name="Rectangle 3"/>
          <p:cNvSpPr txBox="1">
            <a:spLocks noChangeArrowheads="1"/>
          </p:cNvSpPr>
          <p:nvPr/>
        </p:nvSpPr>
        <p:spPr bwMode="auto">
          <a:xfrm>
            <a:off x="4716966" y="981307"/>
            <a:ext cx="4036741" cy="3021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Font typeface="Wingdings" panose="05000000000000000000" pitchFamily="2" charset="2"/>
              <a:buChar char="§"/>
            </a:pPr>
            <a:endParaRPr lang="en-US" altLang="en-US" sz="1600" dirty="0">
              <a:solidFill>
                <a:srgbClr val="000000"/>
              </a:solidFill>
            </a:endParaRP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2654663" y="1007791"/>
            <a:ext cx="3834673" cy="3691054"/>
          </a:xfrm>
          <a:prstGeom prst="rect">
            <a:avLst/>
          </a:prstGeom>
        </p:spPr>
      </p:pic>
      <p:sp>
        <p:nvSpPr>
          <p:cNvPr id="5" name="Rectangle 4"/>
          <p:cNvSpPr/>
          <p:nvPr/>
        </p:nvSpPr>
        <p:spPr>
          <a:xfrm>
            <a:off x="2653990" y="929001"/>
            <a:ext cx="3858322" cy="376984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426070853"/>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Типы IPv4-адресов</a:t>
            </a:r>
            <a:r>
              <a:t/>
            </a:r>
            <a:br/>
            <a:r>
              <a:rPr lang="ru-RU" altLang="en-US" dirty="0">
                <a:solidFill>
                  <a:srgbClr val="367187"/>
                </a:solidFill>
              </a:rPr>
              <a:t>Публичные и частные IPv4-адреса</a:t>
            </a:r>
            <a:endParaRPr lang="ru-RU" altLang="en-US" dirty="0"/>
          </a:p>
        </p:txBody>
      </p:sp>
      <p:sp>
        <p:nvSpPr>
          <p:cNvPr id="55299" name="Rectangle 3"/>
          <p:cNvSpPr>
            <a:spLocks noGrp="1" noChangeArrowheads="1"/>
          </p:cNvSpPr>
          <p:nvPr>
            <p:ph type="body" idx="1"/>
          </p:nvPr>
        </p:nvSpPr>
        <p:spPr>
          <a:xfrm>
            <a:off x="156117" y="835538"/>
            <a:ext cx="4895943" cy="3895719"/>
          </a:xfrm>
        </p:spPr>
        <p:txBody>
          <a:bodyPr/>
          <a:lstStyle/>
          <a:p>
            <a:r>
              <a:rPr lang="ru-RU" altLang="en-US" sz="1600" dirty="0"/>
              <a:t>Частные адреса</a:t>
            </a:r>
          </a:p>
          <a:p>
            <a:pPr lvl="1"/>
            <a:r>
              <a:rPr lang="ru-RU" altLang="en-US" dirty="0"/>
              <a:t>Немаршрутизируемые</a:t>
            </a:r>
          </a:p>
          <a:p>
            <a:pPr lvl="1"/>
            <a:r>
              <a:rPr lang="ru-RU" altLang="en-US" dirty="0"/>
              <a:t>Введены в середине 1990-х гг. из-за исчерпания IPv4-адресов.</a:t>
            </a:r>
          </a:p>
          <a:p>
            <a:pPr lvl="1"/>
            <a:r>
              <a:rPr lang="ru-RU" altLang="en-US" dirty="0"/>
              <a:t>Используются только во внутренних сетях.</a:t>
            </a:r>
          </a:p>
          <a:p>
            <a:pPr lvl="1"/>
            <a:r>
              <a:rPr lang="ru-RU" altLang="en-US" dirty="0"/>
              <a:t>Для маршрутизации должны быть преобразованы в публичный адрес IPv4.</a:t>
            </a:r>
          </a:p>
          <a:p>
            <a:pPr lvl="1"/>
            <a:r>
              <a:rPr lang="ru-RU" altLang="en-US" dirty="0"/>
              <a:t>Определяются RFC 1918.</a:t>
            </a:r>
          </a:p>
          <a:p>
            <a:r>
              <a:rPr lang="ru-RU" altLang="en-US" sz="1600" dirty="0"/>
              <a:t>Блоки частных адресов</a:t>
            </a:r>
          </a:p>
          <a:p>
            <a:pPr lvl="1"/>
            <a:r>
              <a:rPr lang="ru-RU" altLang="en-US" dirty="0"/>
              <a:t>10.0.0.0 /8 или от 10.0.0.0 до 10.255.255.255</a:t>
            </a:r>
          </a:p>
          <a:p>
            <a:pPr lvl="1"/>
            <a:r>
              <a:rPr lang="ru-RU" altLang="en-US" dirty="0"/>
              <a:t>172.16.0.0 /12 или от 172.16.0.0 до 172.31.255.255192.168.0.0 /16 </a:t>
            </a:r>
          </a:p>
          <a:p>
            <a:pPr lvl="1"/>
            <a:r>
              <a:rPr lang="ru-RU" altLang="en-US" dirty="0"/>
              <a:t>с 192.168.0.0 по 192.168.255.255</a:t>
            </a:r>
            <a:r>
              <a:rPr lang="ru-RU" altLang="en-US" dirty="0" smtClean="0"/>
              <a:t>.</a:t>
            </a:r>
            <a:endParaRPr lang="ru-RU" altLang="en-US" sz="1600" b="1" dirty="0"/>
          </a:p>
        </p:txBody>
      </p:sp>
      <p:pic>
        <p:nvPicPr>
          <p:cNvPr id="2" name="Picture 1" descr="Introduction to Networks - Mozilla Firefox"/>
          <p:cNvPicPr>
            <a:picLocks noChangeAspect="1"/>
          </p:cNvPicPr>
          <p:nvPr/>
        </p:nvPicPr>
        <p:blipFill>
          <a:blip r:embed="rId3"/>
          <a:stretch>
            <a:fillRect/>
          </a:stretch>
        </p:blipFill>
        <p:spPr>
          <a:xfrm>
            <a:off x="5319447" y="1741160"/>
            <a:ext cx="3242099" cy="1961045"/>
          </a:xfrm>
          <a:prstGeom prst="rect">
            <a:avLst/>
          </a:prstGeom>
        </p:spPr>
      </p:pic>
    </p:spTree>
    <p:extLst>
      <p:ext uri="{BB962C8B-B14F-4D97-AF65-F5344CB8AC3E}">
        <p14:creationId xmlns:p14="http://schemas.microsoft.com/office/powerpoint/2010/main" xmlns="" val="2736946885"/>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Типы IPv4-адресов</a:t>
            </a:r>
            <a:r>
              <a:t/>
            </a:r>
            <a:br/>
            <a:r>
              <a:rPr lang="ru-RU" altLang="en-US" dirty="0">
                <a:solidFill>
                  <a:srgbClr val="367187"/>
                </a:solidFill>
              </a:rPr>
              <a:t>IPv4-адреса специального назначения</a:t>
            </a:r>
            <a:endParaRPr lang="ru-RU" altLang="en-US" dirty="0"/>
          </a:p>
        </p:txBody>
      </p:sp>
      <p:sp>
        <p:nvSpPr>
          <p:cNvPr id="55299" name="Rectangle 3"/>
          <p:cNvSpPr>
            <a:spLocks noGrp="1" noChangeArrowheads="1"/>
          </p:cNvSpPr>
          <p:nvPr>
            <p:ph type="body" idx="1"/>
          </p:nvPr>
        </p:nvSpPr>
        <p:spPr>
          <a:xfrm>
            <a:off x="3980985" y="798944"/>
            <a:ext cx="5163015" cy="3895719"/>
          </a:xfrm>
        </p:spPr>
        <p:txBody>
          <a:bodyPr/>
          <a:lstStyle/>
          <a:p>
            <a:r>
              <a:rPr lang="ru-RU" altLang="en-US" sz="1600" dirty="0"/>
              <a:t>Адреса loopback (127.0.0.0/8 или 127.0.0.1) </a:t>
            </a:r>
          </a:p>
          <a:p>
            <a:pPr lvl="1"/>
            <a:r>
              <a:rPr lang="ru-RU" altLang="en-US" sz="1500" dirty="0"/>
              <a:t>Используется на хосте для проверки работоспособности конфигурации TCP/IP.</a:t>
            </a:r>
          </a:p>
          <a:p>
            <a:r>
              <a:rPr lang="ru-RU" altLang="en-US" sz="1600" dirty="0"/>
              <a:t>Адреса типа link-local (169.254.0.0/16 или 169.254.0.1) </a:t>
            </a:r>
          </a:p>
          <a:p>
            <a:pPr lvl="1"/>
            <a:r>
              <a:rPr lang="ru-RU" altLang="en-US" sz="1500" dirty="0"/>
              <a:t>Более известны как адреса автоматической частной IP-адресации (APIPA).</a:t>
            </a:r>
          </a:p>
          <a:p>
            <a:pPr lvl="1"/>
            <a:r>
              <a:rPr lang="ru-RU" altLang="en-US" sz="1500" dirty="0"/>
              <a:t>Используются клиентом с ОС Windows для автоматической настройки, если нет доступного DHCP-сервера.</a:t>
            </a:r>
          </a:p>
          <a:p>
            <a:r>
              <a:rPr lang="ru-RU" altLang="en-US" sz="1600" dirty="0"/>
              <a:t>Адреса TEST-NET (192.0.2.0/24 или от 192.0.2.0 до 192.0.2.255)</a:t>
            </a:r>
          </a:p>
          <a:p>
            <a:pPr lvl="1"/>
            <a:r>
              <a:rPr lang="ru-RU" altLang="en-US" sz="1500" dirty="0"/>
              <a:t>Используются для обучения.</a:t>
            </a:r>
          </a:p>
          <a:p>
            <a:pPr lvl="1"/>
            <a:endParaRPr lang="ru-RU" altLang="en-US" sz="1600" dirty="0"/>
          </a:p>
          <a:p>
            <a:pPr lvl="1"/>
            <a:endParaRPr lang="ru-RU" altLang="en-US" sz="1600" dirty="0"/>
          </a:p>
          <a:p>
            <a:pPr marL="0" indent="0" eaLnBrk="1" hangingPunct="1">
              <a:buNone/>
            </a:pPr>
            <a:endParaRPr lang="ru-RU" altLang="en-US" sz="1600" b="1" dirty="0"/>
          </a:p>
        </p:txBody>
      </p:sp>
      <p:pic>
        <p:nvPicPr>
          <p:cNvPr id="4" name="Picture 3" descr="Introduction to Networks - Mozilla Firefox"/>
          <p:cNvPicPr>
            <a:picLocks noChangeAspect="1"/>
          </p:cNvPicPr>
          <p:nvPr/>
        </p:nvPicPr>
        <p:blipFill>
          <a:blip r:embed="rId3"/>
          <a:stretch>
            <a:fillRect/>
          </a:stretch>
        </p:blipFill>
        <p:spPr>
          <a:xfrm>
            <a:off x="122071" y="1137430"/>
            <a:ext cx="3736844" cy="2795037"/>
          </a:xfrm>
          <a:prstGeom prst="rect">
            <a:avLst/>
          </a:prstGeom>
        </p:spPr>
      </p:pic>
    </p:spTree>
    <p:extLst>
      <p:ext uri="{BB962C8B-B14F-4D97-AF65-F5344CB8AC3E}">
        <p14:creationId xmlns:p14="http://schemas.microsoft.com/office/powerpoint/2010/main" xmlns="" val="2601994715"/>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Типы адресов IPv4</a:t>
            </a:r>
            <a:r>
              <a:t/>
            </a:r>
            <a:br/>
            <a:r>
              <a:rPr lang="ru-RU" altLang="en-US" dirty="0">
                <a:solidFill>
                  <a:srgbClr val="367187"/>
                </a:solidFill>
              </a:rPr>
              <a:t>Традиционная классовая адресация</a:t>
            </a:r>
            <a:endParaRPr lang="ru-RU" altLang="en-US" dirty="0"/>
          </a:p>
        </p:txBody>
      </p:sp>
      <p:sp>
        <p:nvSpPr>
          <p:cNvPr id="55299" name="Rectangle 3"/>
          <p:cNvSpPr>
            <a:spLocks noGrp="1" noChangeArrowheads="1"/>
          </p:cNvSpPr>
          <p:nvPr>
            <p:ph type="body" idx="1"/>
          </p:nvPr>
        </p:nvSpPr>
        <p:spPr>
          <a:xfrm>
            <a:off x="3980985" y="913244"/>
            <a:ext cx="5163015" cy="3895719"/>
          </a:xfrm>
        </p:spPr>
        <p:txBody>
          <a:bodyPr/>
          <a:lstStyle/>
          <a:p>
            <a:r>
              <a:rPr lang="ru-RU" altLang="en-US" sz="1600" dirty="0"/>
              <a:t>В 1981 году адреса IPv4 Интернета назначались при помощи классовой адресации (RFC 790).</a:t>
            </a:r>
          </a:p>
          <a:p>
            <a:r>
              <a:rPr lang="ru-RU" altLang="en-US" sz="1600" dirty="0"/>
              <a:t>Сетевые адреса были основаны на </a:t>
            </a:r>
            <a:r>
              <a:rPr lang="ru-RU" altLang="en-US" sz="1600" dirty="0" smtClean="0"/>
              <a:t>3 классах</a:t>
            </a:r>
            <a:r>
              <a:rPr lang="ru-RU" altLang="en-US" sz="1600" dirty="0"/>
              <a:t>. </a:t>
            </a:r>
          </a:p>
          <a:p>
            <a:pPr lvl="1"/>
            <a:r>
              <a:rPr lang="ru-RU" altLang="en-US" b="1" dirty="0"/>
              <a:t>Класс A </a:t>
            </a:r>
            <a:r>
              <a:rPr lang="ru-RU" altLang="en-US" dirty="0"/>
              <a:t>(от 0.0.0.0/8 до 127.0.0.0/8) разработан для очень крупных сетей с более чем 16 млн адресов хостов.</a:t>
            </a:r>
          </a:p>
          <a:p>
            <a:pPr lvl="1"/>
            <a:r>
              <a:rPr lang="ru-RU" altLang="en-US" b="1" dirty="0"/>
              <a:t>Класс B</a:t>
            </a:r>
            <a:r>
              <a:rPr lang="ru-RU" altLang="en-US" dirty="0"/>
              <a:t> (от 128.0.0.0 /16 до 191.255.0.0 /16) разработан для поддержки потребностей небольших и крупных сетей, содержащих приблизительно до 65 000 адресов хостов.</a:t>
            </a:r>
          </a:p>
          <a:p>
            <a:pPr lvl="1"/>
            <a:r>
              <a:rPr lang="ru-RU" altLang="en-US" b="1" dirty="0"/>
              <a:t>Класс C </a:t>
            </a:r>
            <a:r>
              <a:rPr lang="ru-RU" altLang="en-US" dirty="0"/>
              <a:t>(от 192.0.0.0 /24 до 223.255.255.0 /24) предназначен для небольших сетей </a:t>
            </a:r>
            <a:r>
              <a:rPr lang="ru-RU" altLang="en-US" dirty="0" smtClean="0"/>
              <a:t>с количеством </a:t>
            </a:r>
            <a:r>
              <a:rPr lang="ru-RU" altLang="en-US" dirty="0"/>
              <a:t>хостов не более 254.</a:t>
            </a:r>
          </a:p>
          <a:p>
            <a:endParaRPr lang="ru-RU" altLang="en-US" sz="1600" dirty="0"/>
          </a:p>
          <a:p>
            <a:pPr marL="0" indent="0" eaLnBrk="1" hangingPunct="1">
              <a:buNone/>
            </a:pPr>
            <a:endParaRPr lang="ru-RU" altLang="en-US" sz="1600" b="1" dirty="0"/>
          </a:p>
        </p:txBody>
      </p:sp>
      <p:pic>
        <p:nvPicPr>
          <p:cNvPr id="2" name="Picture 1" descr="Introduction to Networks - Mozilla Firefox"/>
          <p:cNvPicPr>
            <a:picLocks noChangeAspect="1"/>
          </p:cNvPicPr>
          <p:nvPr/>
        </p:nvPicPr>
        <p:blipFill>
          <a:blip r:embed="rId3"/>
          <a:stretch>
            <a:fillRect/>
          </a:stretch>
        </p:blipFill>
        <p:spPr>
          <a:xfrm>
            <a:off x="273583" y="3546088"/>
            <a:ext cx="3647751" cy="906684"/>
          </a:xfrm>
          <a:prstGeom prst="rect">
            <a:avLst/>
          </a:prstGeom>
        </p:spPr>
      </p:pic>
      <p:pic>
        <p:nvPicPr>
          <p:cNvPr id="5" name="Picture 4" descr="Introduction to Networks - Mozilla Firefox"/>
          <p:cNvPicPr>
            <a:picLocks noChangeAspect="1"/>
          </p:cNvPicPr>
          <p:nvPr/>
        </p:nvPicPr>
        <p:blipFill>
          <a:blip r:embed="rId4"/>
          <a:stretch>
            <a:fillRect/>
          </a:stretch>
        </p:blipFill>
        <p:spPr>
          <a:xfrm>
            <a:off x="306200" y="1001220"/>
            <a:ext cx="3593670" cy="1163722"/>
          </a:xfrm>
          <a:prstGeom prst="rect">
            <a:avLst/>
          </a:prstGeom>
        </p:spPr>
      </p:pic>
      <p:pic>
        <p:nvPicPr>
          <p:cNvPr id="7" name="Picture 6" descr="Introduction to Networks - Mozilla Firefox"/>
          <p:cNvPicPr>
            <a:picLocks noChangeAspect="1"/>
          </p:cNvPicPr>
          <p:nvPr/>
        </p:nvPicPr>
        <p:blipFill>
          <a:blip r:embed="rId5"/>
          <a:stretch>
            <a:fillRect/>
          </a:stretch>
        </p:blipFill>
        <p:spPr>
          <a:xfrm>
            <a:off x="292777" y="2367218"/>
            <a:ext cx="3609364" cy="887401"/>
          </a:xfrm>
          <a:prstGeom prst="rect">
            <a:avLst/>
          </a:prstGeom>
        </p:spPr>
      </p:pic>
    </p:spTree>
    <p:extLst>
      <p:ext uri="{BB962C8B-B14F-4D97-AF65-F5344CB8AC3E}">
        <p14:creationId xmlns:p14="http://schemas.microsoft.com/office/powerpoint/2010/main" xmlns="" val="1576739809"/>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ru-RU" sz="1600" dirty="0" smtClean="0"/>
              <a:t>Типы адресов IPv4</a:t>
            </a:r>
            <a:r>
              <a:rPr sz="1600" dirty="0"/>
              <a:t/>
            </a:r>
            <a:br>
              <a:rPr sz="1600" dirty="0"/>
            </a:br>
            <a:r>
              <a:rPr lang="ru-RU" altLang="en-US" dirty="0"/>
              <a:t>Демонстрационный видеоролик. Классовая IPv4-адресация</a:t>
            </a:r>
            <a:endParaRPr lang="ru-RU" altLang="en-US" sz="3600" dirty="0"/>
          </a:p>
        </p:txBody>
      </p:sp>
      <p:sp>
        <p:nvSpPr>
          <p:cNvPr id="13315" name="Content Placeholder 2"/>
          <p:cNvSpPr>
            <a:spLocks noGrp="1"/>
          </p:cNvSpPr>
          <p:nvPr>
            <p:ph idx="1"/>
          </p:nvPr>
        </p:nvSpPr>
        <p:spPr>
          <a:xfrm>
            <a:off x="144065" y="798944"/>
            <a:ext cx="3627835" cy="4155319"/>
          </a:xfrm>
        </p:spPr>
        <p:txBody>
          <a:bodyPr/>
          <a:lstStyle/>
          <a:p>
            <a:r>
              <a:rPr lang="ru-RU" dirty="0" smtClean="0"/>
              <a:t>Обсуждение классовой адресации</a:t>
            </a:r>
          </a:p>
          <a:p>
            <a:pPr lvl="1"/>
            <a:r>
              <a:rPr lang="ru-RU" dirty="0" smtClean="0"/>
              <a:t>Определение классового адреса по IP-адресу и маске подсети</a:t>
            </a:r>
          </a:p>
          <a:p>
            <a:pPr lvl="1"/>
            <a:endParaRPr lang="ru-RU" altLang="en-US" dirty="0"/>
          </a:p>
          <a:p>
            <a:pPr lvl="1"/>
            <a:endParaRPr lang="ru-RU" altLang="en-US" dirty="0"/>
          </a:p>
          <a:p>
            <a:pPr lvl="1"/>
            <a:endParaRPr lang="ru-RU" altLang="en-US" dirty="0"/>
          </a:p>
          <a:p>
            <a:pPr lvl="1"/>
            <a:endParaRPr lang="ru-RU" altLang="en-US" dirty="0"/>
          </a:p>
          <a:p>
            <a:pPr lvl="1"/>
            <a:endParaRPr lang="ru-RU" altLang="en-US" dirty="0"/>
          </a:p>
          <a:p>
            <a:pPr lvl="1"/>
            <a:endParaRPr lang="ru-RU" altLang="en-US" dirty="0"/>
          </a:p>
          <a:p>
            <a:pPr lvl="1"/>
            <a:endParaRPr lang="ru-RU" altLang="en-US" dirty="0"/>
          </a:p>
          <a:p>
            <a:pPr lvl="1"/>
            <a:endParaRPr lang="ru-RU" altLang="en-US" dirty="0"/>
          </a:p>
          <a:p>
            <a:pPr lvl="1"/>
            <a:endParaRPr lang="ru-RU" altLang="en-US" dirty="0"/>
          </a:p>
          <a:p>
            <a:pPr lvl="1"/>
            <a:endParaRPr lang="ru-RU" altLang="en-US" dirty="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4571576" y="1349298"/>
            <a:ext cx="4104073" cy="2438896"/>
          </a:xfrm>
          <a:prstGeom prst="rect">
            <a:avLst/>
          </a:prstGeom>
        </p:spPr>
      </p:pic>
    </p:spTree>
    <p:extLst>
      <p:ext uri="{BB962C8B-B14F-4D97-AF65-F5344CB8AC3E}">
        <p14:creationId xmlns:p14="http://schemas.microsoft.com/office/powerpoint/2010/main" xmlns="" val="400837481"/>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Типы адресов IPv4</a:t>
            </a:r>
            <a:r>
              <a:t/>
            </a:r>
            <a:br/>
            <a:r>
              <a:rPr lang="ru-RU" altLang="en-US" dirty="0">
                <a:solidFill>
                  <a:srgbClr val="367187"/>
                </a:solidFill>
              </a:rPr>
              <a:t>Бесклассовая адресация</a:t>
            </a:r>
            <a:endParaRPr lang="ru-RU" altLang="en-US" dirty="0"/>
          </a:p>
        </p:txBody>
      </p:sp>
      <p:sp>
        <p:nvSpPr>
          <p:cNvPr id="55299" name="Rectangle 3"/>
          <p:cNvSpPr>
            <a:spLocks noGrp="1" noChangeArrowheads="1"/>
          </p:cNvSpPr>
          <p:nvPr>
            <p:ph type="body" idx="1"/>
          </p:nvPr>
        </p:nvSpPr>
        <p:spPr>
          <a:xfrm>
            <a:off x="4427034" y="798944"/>
            <a:ext cx="4716966" cy="4196802"/>
          </a:xfrm>
        </p:spPr>
        <p:txBody>
          <a:bodyPr/>
          <a:lstStyle/>
          <a:p>
            <a:r>
              <a:rPr lang="ru-RU" altLang="en-US" sz="1800" dirty="0"/>
              <a:t>Классовая адресация растрачивала адреса и полностью истощила доступные IPv4-адреса.</a:t>
            </a:r>
          </a:p>
          <a:p>
            <a:r>
              <a:rPr lang="ru-RU" altLang="en-US" sz="1800" dirty="0"/>
              <a:t>В 1990-х гг. была представлена бесклассовая адресация</a:t>
            </a:r>
          </a:p>
          <a:p>
            <a:pPr lvl="1"/>
            <a:r>
              <a:rPr lang="ru-RU" altLang="en-US" sz="1700" dirty="0"/>
              <a:t>Бесклассовая маршрутизация между доменами (CIDR, произносится как «сайдр»)</a:t>
            </a:r>
          </a:p>
          <a:p>
            <a:pPr lvl="1"/>
            <a:r>
              <a:rPr lang="ru-RU" altLang="en-US" sz="1700" dirty="0"/>
              <a:t>Позволила операторам связи назначать IPv4-адреса в любых битовых границах (имеется в виду длина префикса) вместо адресов класса А, B или C.</a:t>
            </a:r>
            <a:endParaRPr lang="ru-RU" altLang="en-US" sz="1650" b="1" dirty="0"/>
          </a:p>
        </p:txBody>
      </p:sp>
      <p:pic>
        <p:nvPicPr>
          <p:cNvPr id="4" name="Picture 3" descr="Introduction to Networks - Mozilla Firefox"/>
          <p:cNvPicPr>
            <a:picLocks noChangeAspect="1"/>
          </p:cNvPicPr>
          <p:nvPr/>
        </p:nvPicPr>
        <p:blipFill>
          <a:blip r:embed="rId3"/>
          <a:stretch>
            <a:fillRect/>
          </a:stretch>
        </p:blipFill>
        <p:spPr>
          <a:xfrm>
            <a:off x="307694" y="1126273"/>
            <a:ext cx="4010046" cy="2776653"/>
          </a:xfrm>
          <a:prstGeom prst="rect">
            <a:avLst/>
          </a:prstGeom>
        </p:spPr>
      </p:pic>
    </p:spTree>
    <p:extLst>
      <p:ext uri="{BB962C8B-B14F-4D97-AF65-F5344CB8AC3E}">
        <p14:creationId xmlns:p14="http://schemas.microsoft.com/office/powerpoint/2010/main" xmlns="" val="1110021363"/>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Типы адресов IPv4</a:t>
            </a:r>
            <a:r>
              <a:t/>
            </a:r>
            <a:br/>
            <a:r>
              <a:rPr lang="ru-RU" altLang="en-US" dirty="0">
                <a:solidFill>
                  <a:srgbClr val="367187"/>
                </a:solidFill>
              </a:rPr>
              <a:t>Назначение IP-адресов</a:t>
            </a:r>
            <a:endParaRPr lang="ru-RU" altLang="en-US" dirty="0"/>
          </a:p>
        </p:txBody>
      </p:sp>
      <p:sp>
        <p:nvSpPr>
          <p:cNvPr id="55299" name="Rectangle 3"/>
          <p:cNvSpPr>
            <a:spLocks noGrp="1" noChangeArrowheads="1"/>
          </p:cNvSpPr>
          <p:nvPr>
            <p:ph type="body" idx="1"/>
          </p:nvPr>
        </p:nvSpPr>
        <p:spPr>
          <a:xfrm>
            <a:off x="4353462" y="747346"/>
            <a:ext cx="4790538" cy="4396154"/>
          </a:xfrm>
        </p:spPr>
        <p:txBody>
          <a:bodyPr/>
          <a:lstStyle/>
          <a:p>
            <a:r>
              <a:rPr lang="ru-RU" altLang="en-US" sz="1700" dirty="0"/>
              <a:t>Ниже перечислены организации, которые контролируют и обслуживают адреса IPv4 и IPv6 для различных регионов.</a:t>
            </a:r>
          </a:p>
          <a:p>
            <a:pPr lvl="1"/>
            <a:r>
              <a:rPr lang="ru-RU" altLang="en-US" dirty="0"/>
              <a:t>Американский реестр номеров в сети Интернет (ARIN) — Северная Америка.</a:t>
            </a:r>
          </a:p>
          <a:p>
            <a:pPr lvl="1"/>
            <a:r>
              <a:rPr lang="ru-RU" altLang="en-US" dirty="0"/>
              <a:t>Réseaux IP Europeans (RIPE) — Европа, Ближний Восток и Центральная Азия.</a:t>
            </a:r>
          </a:p>
          <a:p>
            <a:pPr lvl="1"/>
            <a:r>
              <a:rPr lang="ru-RU" altLang="en-US" dirty="0"/>
              <a:t>Азиатско-Тихоокеанский сетевой информационный центр (APNIC) — Азиатско-Тихоокеанский регион</a:t>
            </a:r>
          </a:p>
          <a:p>
            <a:pPr lvl="1"/>
            <a:r>
              <a:rPr lang="ru-RU" altLang="en-US" dirty="0"/>
              <a:t>Африканский сетевой информационный центр (AfriNIC) — Африка</a:t>
            </a:r>
          </a:p>
          <a:p>
            <a:pPr lvl="1"/>
            <a:r>
              <a:rPr lang="ru-RU" altLang="en-US" dirty="0"/>
              <a:t>Региональный латиноамериканский </a:t>
            </a:r>
            <a:r>
              <a:rPr lang="ru-RU" altLang="en-US" dirty="0" smtClean="0"/>
              <a:t>и карибский </a:t>
            </a:r>
            <a:r>
              <a:rPr lang="ru-RU" altLang="en-US" dirty="0"/>
              <a:t>реестр IP-адресов (LACNIC) — Латинская Америка и некоторые острова Карибского моря</a:t>
            </a:r>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298055" y="998482"/>
            <a:ext cx="3942588" cy="2091559"/>
          </a:xfrm>
          <a:prstGeom prst="rect">
            <a:avLst/>
          </a:prstGeom>
        </p:spPr>
      </p:pic>
    </p:spTree>
    <p:extLst>
      <p:ext uri="{BB962C8B-B14F-4D97-AF65-F5344CB8AC3E}">
        <p14:creationId xmlns:p14="http://schemas.microsoft.com/office/powerpoint/2010/main" xmlns="" val="396272506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ru-RU" smtClean="0"/>
              <a:t>Какие упражнения относятся к данной главе?</a:t>
            </a:r>
            <a:endParaRPr lang="ru-RU" dirty="0">
              <a:solidFill>
                <a:srgbClr val="00B0F0"/>
              </a:solidFill>
            </a:endParaRPr>
          </a:p>
          <a:p>
            <a:pPr marL="0" indent="0">
              <a:spcBef>
                <a:spcPct val="30000"/>
              </a:spcBef>
              <a:buNone/>
            </a:pPr>
            <a:endParaRPr lang="ru-RU" dirty="0"/>
          </a:p>
          <a:p>
            <a:pPr marL="89297" indent="0">
              <a:spcBef>
                <a:spcPct val="30000"/>
              </a:spcBef>
              <a:buNone/>
            </a:pPr>
            <a:endParaRPr lang="ru-RU" dirty="0"/>
          </a:p>
          <a:p>
            <a:pPr marL="89297" indent="0">
              <a:spcBef>
                <a:spcPct val="30000"/>
              </a:spcBef>
              <a:buNone/>
            </a:pPr>
            <a:endParaRPr lang="ru-RU" dirty="0"/>
          </a:p>
        </p:txBody>
      </p:sp>
      <p:sp>
        <p:nvSpPr>
          <p:cNvPr id="6146" name="Rectangle 33"/>
          <p:cNvSpPr>
            <a:spLocks noGrp="1" noChangeArrowheads="1"/>
          </p:cNvSpPr>
          <p:nvPr>
            <p:ph type="title"/>
          </p:nvPr>
        </p:nvSpPr>
        <p:spPr/>
        <p:txBody>
          <a:bodyPr/>
          <a:lstStyle/>
          <a:p>
            <a:pPr eaLnBrk="1" hangingPunct="1"/>
            <a:r>
              <a:rPr lang="ru-RU" smtClean="0"/>
              <a:t>Глава 7. Упражнения (продолжение)</a:t>
            </a:r>
          </a:p>
        </p:txBody>
      </p:sp>
      <p:graphicFrame>
        <p:nvGraphicFramePr>
          <p:cNvPr id="7" name="Content Placeholder 3"/>
          <p:cNvGraphicFramePr>
            <a:graphicFrameLocks/>
          </p:cNvGraphicFramePr>
          <p:nvPr>
            <p:extLst>
              <p:ext uri="{D42A27DB-BD31-4B8C-83A1-F6EECF244321}">
                <p14:modId xmlns:p14="http://schemas.microsoft.com/office/powerpoint/2010/main" xmlns="" val="3616264952"/>
              </p:ext>
            </p:extLst>
          </p:nvPr>
        </p:nvGraphicFramePr>
        <p:xfrm>
          <a:off x="457291" y="1122081"/>
          <a:ext cx="8229418" cy="3507434"/>
        </p:xfrm>
        <a:graphic>
          <a:graphicData uri="http://schemas.openxmlformats.org/drawingml/2006/table">
            <a:tbl>
              <a:tblPr firstRow="1" bandRow="1">
                <a:tableStyleId>{5C22544A-7EE6-4342-B048-85BDC9FD1C3A}</a:tableStyleId>
              </a:tblPr>
              <a:tblGrid>
                <a:gridCol w="1129733">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1"/>
                    </a:ext>
                  </a:extLst>
                </a:gridCol>
                <a:gridCol w="1857736">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3156509146"/>
                    </a:ext>
                  </a:extLst>
                </a:gridCol>
                <a:gridCol w="4080076">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2"/>
                    </a:ext>
                  </a:extLst>
                </a:gridCol>
                <a:gridCol w="1161873">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3"/>
                    </a:ext>
                  </a:extLst>
                </a:gridCol>
              </a:tblGrid>
              <a:tr h="28634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950" dirty="0"/>
                        <a:t>Страница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50" dirty="0"/>
                        <a:t>Тип упражнения</a:t>
                      </a:r>
                    </a:p>
                  </a:txBody>
                  <a:tcPr marL="68580" marR="68580" marT="34290" marB="34290" anchor="ctr"/>
                </a:tc>
                <a:tc>
                  <a:txBody>
                    <a:bodyPr/>
                    <a:lstStyle/>
                    <a:p>
                      <a:r>
                        <a:rPr lang="en-US" sz="950" dirty="0"/>
                        <a:t>Название упражнения</a:t>
                      </a:r>
                    </a:p>
                  </a:txBody>
                  <a:tcPr marL="68580" marR="68580" marT="34290" marB="34290" anchor="ctr"/>
                </a:tc>
                <a:tc>
                  <a:txBody>
                    <a:bodyPr/>
                    <a:lstStyle/>
                    <a:p>
                      <a:r>
                        <a:rPr lang="en-US" sz="950" dirty="0"/>
                        <a:t>Необязательно?</a:t>
                      </a:r>
                    </a:p>
                  </a:txBody>
                  <a:tcPr marL="6858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0"/>
                  </a:ext>
                </a:extLst>
              </a:tr>
              <a:tr h="292629">
                <a:tc>
                  <a:txBody>
                    <a:bodyPr/>
                    <a:lstStyle/>
                    <a:p>
                      <a:r>
                        <a:rPr lang="en-US" sz="850" dirty="0">
                          <a:solidFill>
                            <a:schemeClr val="tx1"/>
                          </a:solidFill>
                        </a:rPr>
                        <a:t>7.1.4.2</a:t>
                      </a:r>
                    </a:p>
                  </a:txBody>
                  <a:tcPr anchor="ctr"/>
                </a:tc>
                <a:tc>
                  <a:txBody>
                    <a:bodyPr/>
                    <a:lstStyle/>
                    <a:p>
                      <a:r>
                        <a:rPr lang="en-US" sz="850" dirty="0">
                          <a:solidFill>
                            <a:schemeClr val="tx1"/>
                          </a:solidFill>
                        </a:rPr>
                        <a:t>Интерактивное упражнение</a:t>
                      </a:r>
                      <a:endParaRPr lang="ru-RU" sz="850" dirty="0">
                        <a:solidFill>
                          <a:schemeClr val="tx1"/>
                        </a:solidFill>
                      </a:endParaRPr>
                    </a:p>
                  </a:txBody>
                  <a:tcPr marL="68400" anchor="ctr"/>
                </a:tc>
                <a:tc>
                  <a:txBody>
                    <a:bodyPr/>
                    <a:lstStyle/>
                    <a:p>
                      <a:r>
                        <a:rPr lang="en-US" sz="850" dirty="0">
                          <a:solidFill>
                            <a:schemeClr val="tx1"/>
                          </a:solidFill>
                        </a:rPr>
                        <a:t>Разрешение или блокировка адресов IPv4</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1"/>
                  </a:ext>
                </a:extLst>
              </a:tr>
              <a:tr h="292629">
                <a:tc>
                  <a:txBody>
                    <a:bodyPr/>
                    <a:lstStyle/>
                    <a:p>
                      <a:r>
                        <a:rPr lang="en-US" sz="850" dirty="0">
                          <a:solidFill>
                            <a:schemeClr val="tx1"/>
                          </a:solidFill>
                        </a:rPr>
                        <a:t>7.1.4.5</a:t>
                      </a:r>
                    </a:p>
                  </a:txBody>
                  <a:tcPr anchor="ctr"/>
                </a:tc>
                <a:tc>
                  <a:txBody>
                    <a:bodyPr/>
                    <a:lstStyle/>
                    <a:p>
                      <a:r>
                        <a:rPr lang="en-US" sz="850" dirty="0">
                          <a:solidFill>
                            <a:schemeClr val="tx1"/>
                          </a:solidFill>
                        </a:rPr>
                        <a:t>Демонстрационный видеоролик</a:t>
                      </a:r>
                    </a:p>
                  </a:txBody>
                  <a:tcPr marL="68400" anchor="ctr"/>
                </a:tc>
                <a:tc>
                  <a:txBody>
                    <a:bodyPr/>
                    <a:lstStyle/>
                    <a:p>
                      <a:r>
                        <a:rPr lang="en-US" sz="850" dirty="0">
                          <a:solidFill>
                            <a:schemeClr val="tx1"/>
                          </a:solidFill>
                        </a:rPr>
                        <a:t>IP-адресация с использованием классов</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3884380552"/>
                  </a:ext>
                </a:extLst>
              </a:tr>
              <a:tr h="292629">
                <a:tc>
                  <a:txBody>
                    <a:bodyPr/>
                    <a:lstStyle/>
                    <a:p>
                      <a:r>
                        <a:rPr lang="en-US" sz="850" dirty="0">
                          <a:solidFill>
                            <a:schemeClr val="tx1"/>
                          </a:solidFill>
                        </a:rPr>
                        <a:t>7.1.4.8</a:t>
                      </a:r>
                    </a:p>
                  </a:txBody>
                  <a:tcPr anchor="ctr"/>
                </a:tc>
                <a:tc>
                  <a:txBody>
                    <a:bodyPr/>
                    <a:lstStyle/>
                    <a:p>
                      <a:r>
                        <a:rPr lang="en-US" sz="850" dirty="0">
                          <a:solidFill>
                            <a:schemeClr val="tx1"/>
                          </a:solidFill>
                        </a:rPr>
                        <a:t>Интерактивное упражнение</a:t>
                      </a:r>
                    </a:p>
                  </a:txBody>
                  <a:tcPr marL="68400" anchor="ctr"/>
                </a:tc>
                <a:tc>
                  <a:txBody>
                    <a:bodyPr/>
                    <a:lstStyle/>
                    <a:p>
                      <a:r>
                        <a:rPr lang="en-US" sz="850" dirty="0">
                          <a:solidFill>
                            <a:schemeClr val="tx1"/>
                          </a:solidFill>
                        </a:rPr>
                        <a:t>Общедоступные и частные адреса IPv4</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9"/>
                  </a:ext>
                </a:extLst>
              </a:tr>
              <a:tr h="292629">
                <a:tc>
                  <a:txBody>
                    <a:bodyPr/>
                    <a:lstStyle/>
                    <a:p>
                      <a:r>
                        <a:rPr lang="en-US" sz="850" dirty="0">
                          <a:solidFill>
                            <a:schemeClr val="tx1"/>
                          </a:solidFill>
                        </a:rPr>
                        <a:t>7.1.4.9</a:t>
                      </a:r>
                    </a:p>
                  </a:txBody>
                  <a:tcPr anchor="ctr"/>
                </a:tc>
                <a:tc>
                  <a:txBody>
                    <a:bodyPr/>
                    <a:lstStyle/>
                    <a:p>
                      <a:r>
                        <a:rPr lang="en-US" sz="850" dirty="0">
                          <a:solidFill>
                            <a:schemeClr val="tx1"/>
                          </a:solidFill>
                        </a:rPr>
                        <a:t>Лабораторная работа</a:t>
                      </a:r>
                    </a:p>
                  </a:txBody>
                  <a:tcPr marL="68400" anchor="ctr"/>
                </a:tc>
                <a:tc>
                  <a:txBody>
                    <a:bodyPr/>
                    <a:lstStyle/>
                    <a:p>
                      <a:r>
                        <a:rPr lang="en-US" sz="850" dirty="0">
                          <a:solidFill>
                            <a:schemeClr val="tx1"/>
                          </a:solidFill>
                        </a:rPr>
                        <a:t>Определение IPv4-адресов</a:t>
                      </a:r>
                    </a:p>
                  </a:txBody>
                  <a:tcPr marL="68400" anchor="ctr"/>
                </a:tc>
                <a:tc>
                  <a:txBody>
                    <a:bodyPr/>
                    <a:lstStyle/>
                    <a:p>
                      <a:r>
                        <a:rPr lang="en-US" sz="850" dirty="0">
                          <a:solidFill>
                            <a:schemeClr val="tx1"/>
                          </a:solidFill>
                        </a:rPr>
                        <a:t>Необязательно</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10"/>
                  </a:ext>
                </a:extLst>
              </a:tr>
              <a:tr h="282668">
                <a:tc>
                  <a:txBody>
                    <a:bodyPr/>
                    <a:lstStyle/>
                    <a:p>
                      <a:r>
                        <a:rPr lang="en-US" sz="850" dirty="0">
                          <a:solidFill>
                            <a:schemeClr val="tx1"/>
                          </a:solidFill>
                        </a:rPr>
                        <a:t>7.2.1.3</a:t>
                      </a:r>
                    </a:p>
                  </a:txBody>
                  <a:tcPr anchor="ctr"/>
                </a:tc>
                <a:tc>
                  <a:txBody>
                    <a:bodyPr/>
                    <a:lstStyle/>
                    <a:p>
                      <a:r>
                        <a:rPr lang="en-US" sz="850" dirty="0">
                          <a:solidFill>
                            <a:schemeClr val="tx1"/>
                          </a:solidFill>
                        </a:rPr>
                        <a:t>Интерактивное упражнение</a:t>
                      </a:r>
                    </a:p>
                  </a:txBody>
                  <a:tcPr marL="68400" anchor="ctr"/>
                </a:tc>
                <a:tc>
                  <a:txBody>
                    <a:bodyPr/>
                    <a:lstStyle/>
                    <a:p>
                      <a:r>
                        <a:rPr lang="en-US" sz="850" dirty="0">
                          <a:solidFill>
                            <a:schemeClr val="tx1"/>
                          </a:solidFill>
                        </a:rPr>
                        <a:t>Проблемы с IPv4-адресами и их решения</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2"/>
                  </a:ext>
                </a:extLst>
              </a:tr>
              <a:tr h="292629">
                <a:tc>
                  <a:txBody>
                    <a:bodyPr/>
                    <a:lstStyle/>
                    <a:p>
                      <a:r>
                        <a:rPr lang="en-US" sz="850" dirty="0">
                          <a:solidFill>
                            <a:schemeClr val="tx1"/>
                          </a:solidFill>
                        </a:rPr>
                        <a:t>7.2.2.4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a:solidFill>
                            <a:schemeClr val="tx1"/>
                          </a:solidFill>
                        </a:rPr>
                        <a:t>Интерактивное упражнение</a:t>
                      </a:r>
                      <a:endParaRPr lang="ru-RU" sz="850" dirty="0">
                        <a:solidFill>
                          <a:schemeClr val="tx1"/>
                        </a:solidFill>
                      </a:endParaRPr>
                    </a:p>
                  </a:txBody>
                  <a:tcPr marL="68400" anchor="ctr"/>
                </a:tc>
                <a:tc>
                  <a:txBody>
                    <a:bodyPr/>
                    <a:lstStyle/>
                    <a:p>
                      <a:r>
                        <a:rPr lang="en-US" sz="850" dirty="0">
                          <a:solidFill>
                            <a:schemeClr val="tx1"/>
                          </a:solidFill>
                        </a:rPr>
                        <a:t>Отработка представления IPv6-адресов</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3"/>
                  </a:ext>
                </a:extLst>
              </a:tr>
              <a:tr h="292629">
                <a:tc>
                  <a:txBody>
                    <a:bodyPr/>
                    <a:lstStyle/>
                    <a:p>
                      <a:r>
                        <a:rPr lang="en-US" sz="850" dirty="0">
                          <a:solidFill>
                            <a:schemeClr val="tx1"/>
                          </a:solidFill>
                        </a:rPr>
                        <a:t>7.2.3.5</a:t>
                      </a:r>
                    </a:p>
                  </a:txBody>
                  <a:tcPr anchor="ctr"/>
                </a:tc>
                <a:tc>
                  <a:txBody>
                    <a:bodyPr/>
                    <a:lstStyle/>
                    <a:p>
                      <a:r>
                        <a:rPr lang="en-US" sz="850" dirty="0">
                          <a:solidFill>
                            <a:schemeClr val="tx1"/>
                          </a:solidFill>
                        </a:rPr>
                        <a:t>Интерактивное упражнение</a:t>
                      </a:r>
                      <a:endParaRPr lang="ru-RU" sz="850" dirty="0">
                        <a:solidFill>
                          <a:schemeClr val="tx1"/>
                        </a:solidFill>
                      </a:endParaRPr>
                    </a:p>
                  </a:txBody>
                  <a:tcPr marL="68400" anchor="ctr"/>
                </a:tc>
                <a:tc>
                  <a:txBody>
                    <a:bodyPr/>
                    <a:lstStyle/>
                    <a:p>
                      <a:r>
                        <a:rPr lang="en-US" sz="850" dirty="0">
                          <a:solidFill>
                            <a:schemeClr val="tx1"/>
                          </a:solidFill>
                        </a:rPr>
                        <a:t>Определение типов IPv6-адресов</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4"/>
                  </a:ext>
                </a:extLst>
              </a:tr>
              <a:tr h="292629">
                <a:tc>
                  <a:txBody>
                    <a:bodyPr/>
                    <a:lstStyle/>
                    <a:p>
                      <a:r>
                        <a:rPr lang="en-US" sz="850" dirty="0">
                          <a:solidFill>
                            <a:schemeClr val="tx1"/>
                          </a:solidFill>
                        </a:rPr>
                        <a:t>7.2.4.2</a:t>
                      </a:r>
                    </a:p>
                  </a:txBody>
                  <a:tcPr anchor="ctr"/>
                </a:tc>
                <a:tc>
                  <a:txBody>
                    <a:bodyPr/>
                    <a:lstStyle/>
                    <a:p>
                      <a:r>
                        <a:rPr lang="en-US" sz="850" dirty="0">
                          <a:solidFill>
                            <a:schemeClr val="tx1"/>
                          </a:solidFill>
                        </a:rPr>
                        <a:t>Инструмент проверки синтаксиса</a:t>
                      </a:r>
                    </a:p>
                  </a:txBody>
                  <a:tcPr marL="68400" anchor="ctr"/>
                </a:tc>
                <a:tc>
                  <a:txBody>
                    <a:bodyPr/>
                    <a:lstStyle/>
                    <a:p>
                      <a:r>
                        <a:rPr lang="en-US" sz="850" dirty="0">
                          <a:solidFill>
                            <a:schemeClr val="tx1"/>
                          </a:solidFill>
                        </a:rPr>
                        <a:t>Настройка IPv6 на маршрутизаторе</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5"/>
                  </a:ext>
                </a:extLst>
              </a:tr>
              <a:tr h="292629">
                <a:tc>
                  <a:txBody>
                    <a:bodyPr/>
                    <a:lstStyle/>
                    <a:p>
                      <a:r>
                        <a:rPr lang="en-US" sz="850" dirty="0">
                          <a:solidFill>
                            <a:schemeClr val="tx1"/>
                          </a:solidFill>
                        </a:rPr>
                        <a:t>7.2.4.8</a:t>
                      </a:r>
                    </a:p>
                  </a:txBody>
                  <a:tcPr anchor="ctr"/>
                </a:tc>
                <a:tc>
                  <a:txBody>
                    <a:bodyPr/>
                    <a:lstStyle/>
                    <a:p>
                      <a:r>
                        <a:rPr lang="en-US" sz="850" dirty="0">
                          <a:solidFill>
                            <a:schemeClr val="tx1"/>
                          </a:solidFill>
                        </a:rPr>
                        <a:t>Инструмент проверки синтаксиса</a:t>
                      </a:r>
                      <a:endParaRPr lang="ru-RU" sz="850" dirty="0">
                        <a:solidFill>
                          <a:schemeClr val="tx1"/>
                        </a:solidFill>
                      </a:endParaRPr>
                    </a:p>
                  </a:txBody>
                  <a:tcPr marL="68400" anchor="ctr"/>
                </a:tc>
                <a:tc>
                  <a:txBody>
                    <a:bodyPr/>
                    <a:lstStyle/>
                    <a:p>
                      <a:r>
                        <a:rPr lang="en-US" sz="850" dirty="0">
                          <a:solidFill>
                            <a:schemeClr val="tx1"/>
                          </a:solidFill>
                        </a:rPr>
                        <a:t>Проверка конфигурации IPv6-адреса</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6"/>
                  </a:ext>
                </a:extLst>
              </a:tr>
              <a:tr h="292629">
                <a:tc>
                  <a:txBody>
                    <a:bodyPr/>
                    <a:lstStyle/>
                    <a:p>
                      <a:r>
                        <a:rPr lang="en-US" sz="850" dirty="0">
                          <a:solidFill>
                            <a:schemeClr val="tx1"/>
                          </a:solidFill>
                        </a:rPr>
                        <a:t>7.2.4.9</a:t>
                      </a:r>
                    </a:p>
                  </a:txBody>
                  <a:tcPr anchor="ctr"/>
                </a:tc>
                <a:tc>
                  <a:txBody>
                    <a:bodyPr/>
                    <a:lstStyle/>
                    <a:p>
                      <a:r>
                        <a:rPr lang="en-US" sz="850" dirty="0">
                          <a:solidFill>
                            <a:schemeClr val="tx1"/>
                          </a:solidFill>
                        </a:rPr>
                        <a:t>Packet Tracer</a:t>
                      </a:r>
                    </a:p>
                  </a:txBody>
                  <a:tcPr marL="68400" anchor="ctr"/>
                </a:tc>
                <a:tc>
                  <a:txBody>
                    <a:bodyPr/>
                    <a:lstStyle/>
                    <a:p>
                      <a:r>
                        <a:rPr lang="en-US" sz="850" dirty="0">
                          <a:solidFill>
                            <a:schemeClr val="tx1"/>
                          </a:solidFill>
                        </a:rPr>
                        <a:t>Настройка IPv6-адресов</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7"/>
                  </a:ext>
                </a:extLst>
              </a:tr>
              <a:tr h="304758">
                <a:tc>
                  <a:txBody>
                    <a:bodyPr/>
                    <a:lstStyle/>
                    <a:p>
                      <a:r>
                        <a:rPr lang="en-US" sz="850" dirty="0">
                          <a:solidFill>
                            <a:schemeClr val="tx1"/>
                          </a:solidFill>
                        </a:rPr>
                        <a:t>7.2.5.3</a:t>
                      </a:r>
                    </a:p>
                  </a:txBody>
                  <a:tcPr anchor="ctr"/>
                </a:tc>
                <a:tc>
                  <a:txBody>
                    <a:bodyPr/>
                    <a:lstStyle/>
                    <a:p>
                      <a:r>
                        <a:rPr lang="en-US" sz="850" dirty="0">
                          <a:solidFill>
                            <a:schemeClr val="tx1"/>
                          </a:solidFill>
                        </a:rPr>
                        <a:t>Лабораторная работа</a:t>
                      </a:r>
                    </a:p>
                  </a:txBody>
                  <a:tcPr marL="68400" anchor="ctr"/>
                </a:tc>
                <a:tc>
                  <a:txBody>
                    <a:bodyPr/>
                    <a:lstStyle/>
                    <a:p>
                      <a:r>
                        <a:rPr lang="en-US" sz="850" dirty="0">
                          <a:solidFill>
                            <a:schemeClr val="tx1"/>
                          </a:solidFill>
                        </a:rPr>
                        <a:t>Определение IPv6-адресов</a:t>
                      </a:r>
                    </a:p>
                  </a:txBody>
                  <a:tcPr marL="68400" anchor="ctr"/>
                </a:tc>
                <a:tc>
                  <a:txBody>
                    <a:bodyPr/>
                    <a:lstStyle/>
                    <a:p>
                      <a:r>
                        <a:rPr lang="en-US" sz="850" dirty="0">
                          <a:solidFill>
                            <a:schemeClr val="tx1"/>
                          </a:solidFill>
                        </a:rPr>
                        <a:t>Необязательно</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8"/>
                  </a:ext>
                </a:extLst>
              </a:tr>
            </a:tbl>
          </a:graphicData>
        </a:graphic>
      </p:graphicFrame>
      <p:sp>
        <p:nvSpPr>
          <p:cNvPr id="8" name="Rectangle 34"/>
          <p:cNvSpPr txBox="1">
            <a:spLocks noChangeArrowheads="1"/>
          </p:cNvSpPr>
          <p:nvPr/>
        </p:nvSpPr>
        <p:spPr bwMode="auto">
          <a:xfrm>
            <a:off x="1129240" y="4723880"/>
            <a:ext cx="6948000" cy="269247"/>
          </a:xfrm>
          <a:prstGeom prst="rect">
            <a:avLst/>
          </a:prstGeom>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ctr"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ru-RU" sz="1000" kern="0" dirty="0">
                <a:solidFill>
                  <a:srgbClr val="000000"/>
                </a:solidFill>
              </a:rPr>
              <a:t>В этой главе для выполнения упражнений с программой Packet Tracer используйте следующий пароль: </a:t>
            </a:r>
            <a:r>
              <a:rPr lang="ru-RU" sz="1000" b="1" kern="0" dirty="0" smtClean="0">
                <a:solidFill>
                  <a:srgbClr val="000000"/>
                </a:solidFill>
              </a:rPr>
              <a:t>PT_ccna5</a:t>
            </a:r>
            <a:endParaRPr lang="ru-RU" sz="1000" kern="0" dirty="0">
              <a:solidFill>
                <a:srgbClr val="000000"/>
              </a:solidFill>
            </a:endParaRPr>
          </a:p>
        </p:txBody>
      </p:sp>
    </p:spTree>
    <p:extLst>
      <p:ext uri="{BB962C8B-B14F-4D97-AF65-F5344CB8AC3E}">
        <p14:creationId xmlns:p14="http://schemas.microsoft.com/office/powerpoint/2010/main" xmlns="" val="814401986"/>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Типы адресов IPv4</a:t>
            </a:r>
            <a:r>
              <a:t/>
            </a:r>
            <a:br/>
            <a:r>
              <a:rPr lang="ru-RU" altLang="en-US" dirty="0">
                <a:solidFill>
                  <a:srgbClr val="367187"/>
                </a:solidFill>
              </a:rPr>
              <a:t>Лабораторная работа. Определение IPv4-адресов</a:t>
            </a:r>
            <a:endParaRPr lang="ru-RU" altLang="en-US" dirty="0"/>
          </a:p>
        </p:txBody>
      </p:sp>
      <p:pic>
        <p:nvPicPr>
          <p:cNvPr id="3" name="Picture 2"/>
          <p:cNvPicPr>
            <a:picLocks noChangeAspect="1"/>
          </p:cNvPicPr>
          <p:nvPr/>
        </p:nvPicPr>
        <p:blipFill>
          <a:blip r:embed="rId3"/>
          <a:stretch>
            <a:fillRect/>
          </a:stretch>
        </p:blipFill>
        <p:spPr>
          <a:xfrm>
            <a:off x="4637960" y="-336592"/>
            <a:ext cx="4547630" cy="377985"/>
          </a:xfrm>
          <a:prstGeom prst="rect">
            <a:avLst/>
          </a:prstGeom>
        </p:spPr>
      </p:pic>
      <p:pic>
        <p:nvPicPr>
          <p:cNvPr id="5" name="Content Placeholder 4" descr="7.1.4.9 Lab - Identifying IPv4 Addresses.pdf - Mozilla Firefox"/>
          <p:cNvPicPr>
            <a:picLocks noGrp="1" noChangeAspect="1"/>
          </p:cNvPicPr>
          <p:nvPr>
            <p:ph idx="1"/>
          </p:nvPr>
        </p:nvPicPr>
        <p:blipFill rotWithShape="1">
          <a:blip r:embed="rId4" cstate="screen">
            <a:extLst>
              <a:ext uri="{28A0092B-C50C-407E-A947-70E740481C1C}">
                <a14:useLocalDpi xmlns:a14="http://schemas.microsoft.com/office/drawing/2010/main" xmlns=""/>
              </a:ext>
            </a:extLst>
          </a:blip>
          <a:srcRect/>
          <a:stretch/>
        </p:blipFill>
        <p:spPr>
          <a:xfrm>
            <a:off x="3044283" y="1248937"/>
            <a:ext cx="2665141" cy="2972275"/>
          </a:xfrm>
        </p:spPr>
      </p:pic>
      <p:sp>
        <p:nvSpPr>
          <p:cNvPr id="6" name="Rectangle 5"/>
          <p:cNvSpPr/>
          <p:nvPr/>
        </p:nvSpPr>
        <p:spPr>
          <a:xfrm>
            <a:off x="3010829" y="1176929"/>
            <a:ext cx="2698595" cy="3071686"/>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871071323"/>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ru-RU" smtClean="0"/>
              <a:t>7.2. Сетевые адреса IPv6</a:t>
            </a:r>
          </a:p>
        </p:txBody>
      </p:sp>
    </p:spTree>
    <p:extLst>
      <p:ext uri="{BB962C8B-B14F-4D97-AF65-F5344CB8AC3E}">
        <p14:creationId xmlns:p14="http://schemas.microsoft.com/office/powerpoint/2010/main" xmlns="" val="3379956648"/>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Проблемы адресации IPv4</a:t>
            </a:r>
            <a:r>
              <a:t/>
            </a:r>
            <a:br/>
            <a:r>
              <a:rPr lang="ru-RU" altLang="en-US" dirty="0">
                <a:solidFill>
                  <a:srgbClr val="367187"/>
                </a:solidFill>
              </a:rPr>
              <a:t>Потребность в протоколе IPv6</a:t>
            </a:r>
          </a:p>
        </p:txBody>
      </p:sp>
      <p:sp>
        <p:nvSpPr>
          <p:cNvPr id="55299" name="Rectangle 3"/>
          <p:cNvSpPr>
            <a:spLocks noGrp="1" noChangeArrowheads="1"/>
          </p:cNvSpPr>
          <p:nvPr>
            <p:ph type="body" idx="1"/>
          </p:nvPr>
        </p:nvSpPr>
        <p:spPr>
          <a:xfrm>
            <a:off x="4861933" y="593204"/>
            <a:ext cx="4282067" cy="4010052"/>
          </a:xfrm>
        </p:spPr>
        <p:txBody>
          <a:bodyPr/>
          <a:lstStyle/>
          <a:p>
            <a:r>
              <a:rPr lang="ru-RU" altLang="en-US" sz="1800" dirty="0"/>
              <a:t>Сравнение адресации IPv6 </a:t>
            </a:r>
            <a:r>
              <a:rPr lang="ru-RU" altLang="en-US" sz="1800" dirty="0" smtClean="0"/>
              <a:t>с IPv4</a:t>
            </a:r>
            <a:r>
              <a:rPr lang="ru-RU" altLang="en-US" sz="1800" dirty="0"/>
              <a:t>:</a:t>
            </a:r>
          </a:p>
          <a:p>
            <a:pPr lvl="1"/>
            <a:r>
              <a:rPr lang="ru-RU" dirty="0" smtClean="0"/>
              <a:t>Имеет более крупное 128-битное адресное пространство.</a:t>
            </a:r>
          </a:p>
          <a:p>
            <a:pPr lvl="1"/>
            <a:r>
              <a:rPr lang="ru-RU" dirty="0" smtClean="0"/>
              <a:t>340 ундециллионов адресов.</a:t>
            </a:r>
          </a:p>
          <a:p>
            <a:pPr lvl="1"/>
            <a:r>
              <a:rPr lang="ru-RU" dirty="0" smtClean="0"/>
              <a:t>Устраняет ограничения, присущие адресации IPv4.</a:t>
            </a:r>
          </a:p>
          <a:p>
            <a:pPr lvl="1"/>
            <a:r>
              <a:rPr lang="ru-RU" dirty="0" smtClean="0"/>
              <a:t>Добавляет усовершенствования, такие как автоматическая настройка адреса.</a:t>
            </a:r>
          </a:p>
          <a:p>
            <a:r>
              <a:rPr lang="ru-RU" altLang="en-US" sz="1800" dirty="0"/>
              <a:t>Зачем нужна адресация IPv6:</a:t>
            </a:r>
          </a:p>
          <a:p>
            <a:pPr lvl="1"/>
            <a:r>
              <a:rPr lang="ru-RU" altLang="en-US" sz="1550" dirty="0"/>
              <a:t>Быстрый рост количества </a:t>
            </a:r>
            <a:r>
              <a:rPr lang="ru-RU" altLang="en-US" sz="1550"/>
              <a:t>устройств </a:t>
            </a:r>
            <a:r>
              <a:rPr lang="ru-RU" altLang="en-US" sz="1550" smtClean="0"/>
              <a:t>в Интернете</a:t>
            </a:r>
            <a:endParaRPr lang="ru-RU" altLang="en-US" sz="1550" dirty="0"/>
          </a:p>
          <a:p>
            <a:pPr lvl="1"/>
            <a:r>
              <a:rPr lang="ru-RU" altLang="en-US" sz="1550" dirty="0"/>
              <a:t>Исчерпание IPv4-адресов</a:t>
            </a:r>
          </a:p>
          <a:p>
            <a:pPr lvl="1"/>
            <a:r>
              <a:rPr lang="ru-RU" altLang="en-US" sz="1550" dirty="0"/>
              <a:t>Проблемы, связанные с NAT</a:t>
            </a:r>
          </a:p>
          <a:p>
            <a:pPr lvl="1"/>
            <a:r>
              <a:rPr lang="ru-RU" altLang="en-US" sz="1550" dirty="0"/>
              <a:t>Интернет вещей</a:t>
            </a:r>
          </a:p>
          <a:p>
            <a:pPr lvl="1"/>
            <a:endParaRPr lang="ru-RU" altLang="en-US" sz="1550" dirty="0"/>
          </a:p>
        </p:txBody>
      </p:sp>
      <p:pic>
        <p:nvPicPr>
          <p:cNvPr id="5" name="Picture 4" descr="Introduction to Networks - Mozilla Firefox"/>
          <p:cNvPicPr>
            <a:picLocks noChangeAspect="1"/>
          </p:cNvPicPr>
          <p:nvPr/>
        </p:nvPicPr>
        <p:blipFill>
          <a:blip r:embed="rId3"/>
          <a:stretch>
            <a:fillRect/>
          </a:stretch>
        </p:blipFill>
        <p:spPr>
          <a:xfrm>
            <a:off x="136058" y="1059364"/>
            <a:ext cx="4722962" cy="2598236"/>
          </a:xfrm>
          <a:prstGeom prst="rect">
            <a:avLst/>
          </a:prstGeom>
        </p:spPr>
      </p:pic>
    </p:spTree>
    <p:extLst>
      <p:ext uri="{BB962C8B-B14F-4D97-AF65-F5344CB8AC3E}">
        <p14:creationId xmlns:p14="http://schemas.microsoft.com/office/powerpoint/2010/main" xmlns="" val="876977820"/>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Проблемы адресации IPv4</a:t>
            </a:r>
            <a:r>
              <a:t/>
            </a:r>
            <a:br/>
            <a:r>
              <a:rPr lang="ru-RU" altLang="en-US" dirty="0">
                <a:solidFill>
                  <a:srgbClr val="367187"/>
                </a:solidFill>
              </a:rPr>
              <a:t>Параллельное использование протоколов IPv4 и IPv6</a:t>
            </a:r>
          </a:p>
        </p:txBody>
      </p:sp>
      <p:sp>
        <p:nvSpPr>
          <p:cNvPr id="55299" name="Rectangle 3"/>
          <p:cNvSpPr>
            <a:spLocks noGrp="1" noChangeArrowheads="1"/>
          </p:cNvSpPr>
          <p:nvPr>
            <p:ph type="body" idx="1"/>
          </p:nvPr>
        </p:nvSpPr>
        <p:spPr>
          <a:xfrm>
            <a:off x="81656" y="798944"/>
            <a:ext cx="4834727" cy="4010052"/>
          </a:xfrm>
        </p:spPr>
        <p:txBody>
          <a:bodyPr/>
          <a:lstStyle/>
          <a:p>
            <a:r>
              <a:rPr lang="ru-RU" altLang="en-US" sz="1800" dirty="0"/>
              <a:t>Способы перехода от IPv4 к </a:t>
            </a:r>
            <a:r>
              <a:rPr lang="ru-RU" altLang="en-US" sz="1800" dirty="0" smtClean="0"/>
              <a:t>IPv6 </a:t>
            </a:r>
            <a:endParaRPr lang="ru-RU" altLang="en-US" sz="1800" dirty="0"/>
          </a:p>
        </p:txBody>
      </p:sp>
      <p:pic>
        <p:nvPicPr>
          <p:cNvPr id="2" name="Picture 1" descr="Introduction to Networks - Mozilla Firefox"/>
          <p:cNvPicPr>
            <a:picLocks noChangeAspect="1"/>
          </p:cNvPicPr>
          <p:nvPr/>
        </p:nvPicPr>
        <p:blipFill>
          <a:blip r:embed="rId3"/>
          <a:stretch>
            <a:fillRect/>
          </a:stretch>
        </p:blipFill>
        <p:spPr>
          <a:xfrm>
            <a:off x="191848" y="1470751"/>
            <a:ext cx="2438023" cy="1699961"/>
          </a:xfrm>
          <a:prstGeom prst="rect">
            <a:avLst/>
          </a:prstGeom>
        </p:spPr>
      </p:pic>
      <p:sp>
        <p:nvSpPr>
          <p:cNvPr id="4" name="Rectangle 3"/>
          <p:cNvSpPr/>
          <p:nvPr/>
        </p:nvSpPr>
        <p:spPr>
          <a:xfrm>
            <a:off x="6170227" y="3171773"/>
            <a:ext cx="2819395" cy="1600438"/>
          </a:xfrm>
          <a:prstGeom prst="rect">
            <a:avLst/>
          </a:prstGeom>
        </p:spPr>
        <p:txBody>
          <a:bodyPr wrap="square">
            <a:spAutoFit/>
          </a:bodyPr>
          <a:lstStyle/>
          <a:p>
            <a:r>
              <a:rPr lang="ru-RU" sz="1400" b="1" dirty="0">
                <a:latin typeface="+mn-lt"/>
              </a:rPr>
              <a:t>Преобразование. </a:t>
            </a:r>
            <a:r>
              <a:rPr lang="ru-RU" sz="1400" dirty="0"/>
              <a:t>Преобразование сетевых адресов версии 64 (NAT64) позволяет устройствам </a:t>
            </a:r>
            <a:r>
              <a:rPr lang="ru-RU" sz="1400" dirty="0" smtClean="0"/>
              <a:t>с поддержкой </a:t>
            </a:r>
            <a:r>
              <a:rPr lang="ru-RU" sz="1400" dirty="0"/>
              <a:t>протокола IPv6 обмениваться </a:t>
            </a:r>
            <a:r>
              <a:rPr lang="ru-RU" sz="1400"/>
              <a:t>данными </a:t>
            </a:r>
            <a:r>
              <a:rPr lang="ru-RU" sz="1400" smtClean="0"/>
              <a:t>с устройствами </a:t>
            </a:r>
            <a:r>
              <a:rPr lang="ru-RU" sz="1400" dirty="0"/>
              <a:t>IPv4.</a:t>
            </a:r>
          </a:p>
        </p:txBody>
      </p:sp>
      <p:sp>
        <p:nvSpPr>
          <p:cNvPr id="6" name="Rectangle 5"/>
          <p:cNvSpPr/>
          <p:nvPr/>
        </p:nvSpPr>
        <p:spPr>
          <a:xfrm>
            <a:off x="3067832" y="3171773"/>
            <a:ext cx="2608576" cy="738664"/>
          </a:xfrm>
          <a:prstGeom prst="rect">
            <a:avLst/>
          </a:prstGeom>
        </p:spPr>
        <p:txBody>
          <a:bodyPr wrap="square">
            <a:spAutoFit/>
          </a:bodyPr>
          <a:lstStyle/>
          <a:p>
            <a:r>
              <a:rPr lang="ru-RU" sz="1400" b="1" dirty="0">
                <a:latin typeface="+mn-lt"/>
              </a:rPr>
              <a:t>Туннелирование</a:t>
            </a:r>
            <a:r>
              <a:rPr lang="ru-RU" sz="1400" dirty="0">
                <a:latin typeface="+mn-lt"/>
              </a:rPr>
              <a:t>. Пакет IPv6 инкапсулируется внутри пакета IPv4.</a:t>
            </a:r>
          </a:p>
        </p:txBody>
      </p:sp>
      <p:pic>
        <p:nvPicPr>
          <p:cNvPr id="7" name="Picture 6" descr="Introduction to Networks - Mozilla Firefox"/>
          <p:cNvPicPr>
            <a:picLocks noChangeAspect="1"/>
          </p:cNvPicPr>
          <p:nvPr/>
        </p:nvPicPr>
        <p:blipFill>
          <a:blip r:embed="rId4"/>
          <a:stretch>
            <a:fillRect/>
          </a:stretch>
        </p:blipFill>
        <p:spPr>
          <a:xfrm>
            <a:off x="3083753" y="1485245"/>
            <a:ext cx="2724784" cy="1567808"/>
          </a:xfrm>
          <a:prstGeom prst="rect">
            <a:avLst/>
          </a:prstGeom>
        </p:spPr>
      </p:pic>
      <p:sp>
        <p:nvSpPr>
          <p:cNvPr id="8" name="Rectangle 7"/>
          <p:cNvSpPr/>
          <p:nvPr/>
        </p:nvSpPr>
        <p:spPr>
          <a:xfrm>
            <a:off x="189225" y="3171773"/>
            <a:ext cx="2531115" cy="1169551"/>
          </a:xfrm>
          <a:prstGeom prst="rect">
            <a:avLst/>
          </a:prstGeom>
        </p:spPr>
        <p:txBody>
          <a:bodyPr wrap="square">
            <a:spAutoFit/>
          </a:bodyPr>
          <a:lstStyle/>
          <a:p>
            <a:r>
              <a:rPr lang="ru-RU" sz="1400" b="1" dirty="0">
                <a:latin typeface="+mn-lt"/>
              </a:rPr>
              <a:t>Двойной стек.</a:t>
            </a:r>
            <a:r>
              <a:rPr lang="ru-RU" sz="1400" dirty="0">
                <a:latin typeface="+mn-lt"/>
              </a:rPr>
              <a:t> Устройства с двойным стеком одновременно работают </a:t>
            </a:r>
            <a:r>
              <a:rPr lang="ru-RU" sz="1400" dirty="0" smtClean="0">
                <a:latin typeface="+mn-lt"/>
              </a:rPr>
              <a:t>с протокольными </a:t>
            </a:r>
            <a:r>
              <a:rPr lang="ru-RU" sz="1400" dirty="0">
                <a:latin typeface="+mn-lt"/>
              </a:rPr>
              <a:t>стеками IPv4 и IPv6.</a:t>
            </a:r>
          </a:p>
        </p:txBody>
      </p:sp>
      <p:pic>
        <p:nvPicPr>
          <p:cNvPr id="10" name="Picture 9" descr="Introduction to Networks - Mozilla Firefox"/>
          <p:cNvPicPr>
            <a:picLocks noChangeAspect="1"/>
          </p:cNvPicPr>
          <p:nvPr/>
        </p:nvPicPr>
        <p:blipFill>
          <a:blip r:embed="rId5"/>
          <a:stretch>
            <a:fillRect/>
          </a:stretch>
        </p:blipFill>
        <p:spPr>
          <a:xfrm>
            <a:off x="6112248" y="1840675"/>
            <a:ext cx="2811244" cy="989365"/>
          </a:xfrm>
          <a:prstGeom prst="rect">
            <a:avLst/>
          </a:prstGeom>
        </p:spPr>
      </p:pic>
    </p:spTree>
    <p:extLst>
      <p:ext uri="{BB962C8B-B14F-4D97-AF65-F5344CB8AC3E}">
        <p14:creationId xmlns:p14="http://schemas.microsoft.com/office/powerpoint/2010/main" xmlns="" val="2443338831"/>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Адресация IPv6</a:t>
            </a:r>
            <a:r>
              <a:t/>
            </a:r>
            <a:br/>
            <a:r>
              <a:rPr lang="ru-RU" altLang="en-US" dirty="0">
                <a:solidFill>
                  <a:srgbClr val="367187"/>
                </a:solidFill>
              </a:rPr>
              <a:t>Представление IPv6-адресов</a:t>
            </a:r>
          </a:p>
        </p:txBody>
      </p:sp>
      <p:sp>
        <p:nvSpPr>
          <p:cNvPr id="55299" name="Rectangle 3"/>
          <p:cNvSpPr>
            <a:spLocks noGrp="1" noChangeArrowheads="1"/>
          </p:cNvSpPr>
          <p:nvPr>
            <p:ph type="body" idx="1"/>
          </p:nvPr>
        </p:nvSpPr>
        <p:spPr>
          <a:xfrm>
            <a:off x="346378" y="798944"/>
            <a:ext cx="3914077" cy="4010052"/>
          </a:xfrm>
        </p:spPr>
        <p:txBody>
          <a:bodyPr/>
          <a:lstStyle/>
          <a:p>
            <a:r>
              <a:rPr lang="ru-RU" altLang="en-US" sz="1800" dirty="0"/>
              <a:t>IPv6-адреса:</a:t>
            </a:r>
          </a:p>
          <a:p>
            <a:pPr lvl="1"/>
            <a:r>
              <a:rPr lang="ru-RU" altLang="en-US" sz="1600" dirty="0"/>
              <a:t>Имеют длину 128 бит</a:t>
            </a:r>
          </a:p>
          <a:p>
            <a:pPr lvl="1"/>
            <a:r>
              <a:rPr lang="ru-RU" altLang="en-US" sz="1600" dirty="0"/>
              <a:t>Каждые 4 бита представляются одной шестнадцатеричной цифрой</a:t>
            </a:r>
          </a:p>
          <a:p>
            <a:pPr lvl="1"/>
            <a:r>
              <a:rPr lang="ru-RU" altLang="en-US" sz="1600" dirty="0"/>
              <a:t>Гекстет — неофициальный термин, обозначающий сегмент из 16 бит или четырех шестнадцатеричных значений.</a:t>
            </a:r>
          </a:p>
          <a:p>
            <a:pPr marL="142875" lvl="1" indent="0">
              <a:buNone/>
            </a:pPr>
            <a:endParaRPr lang="ru-RU" altLang="en-US" sz="1550" dirty="0"/>
          </a:p>
        </p:txBody>
      </p:sp>
      <p:pic>
        <p:nvPicPr>
          <p:cNvPr id="2" name="Picture 1" descr="Introduction to Networks - Mozilla Firefox"/>
          <p:cNvPicPr>
            <a:picLocks noChangeAspect="1"/>
          </p:cNvPicPr>
          <p:nvPr/>
        </p:nvPicPr>
        <p:blipFill>
          <a:blip r:embed="rId3"/>
          <a:stretch>
            <a:fillRect/>
          </a:stretch>
        </p:blipFill>
        <p:spPr>
          <a:xfrm>
            <a:off x="4421873" y="818426"/>
            <a:ext cx="4359298" cy="2821258"/>
          </a:xfrm>
          <a:prstGeom prst="rect">
            <a:avLst/>
          </a:prstGeom>
        </p:spPr>
      </p:pic>
    </p:spTree>
    <p:extLst>
      <p:ext uri="{BB962C8B-B14F-4D97-AF65-F5344CB8AC3E}">
        <p14:creationId xmlns:p14="http://schemas.microsoft.com/office/powerpoint/2010/main" xmlns="" val="392710522"/>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Адресация IPv6</a:t>
            </a:r>
            <a:r>
              <a:t/>
            </a:r>
            <a:br/>
            <a:r>
              <a:rPr lang="ru-RU" altLang="en-US" dirty="0">
                <a:solidFill>
                  <a:srgbClr val="367187"/>
                </a:solidFill>
              </a:rPr>
              <a:t>Представление IPv6-адресов (продолжение)</a:t>
            </a:r>
          </a:p>
        </p:txBody>
      </p:sp>
      <p:sp>
        <p:nvSpPr>
          <p:cNvPr id="55299" name="Rectangle 3"/>
          <p:cNvSpPr>
            <a:spLocks noGrp="1" noChangeArrowheads="1"/>
          </p:cNvSpPr>
          <p:nvPr>
            <p:ph type="body" idx="1"/>
          </p:nvPr>
        </p:nvSpPr>
        <p:spPr>
          <a:xfrm>
            <a:off x="346378" y="932756"/>
            <a:ext cx="6938954" cy="3304707"/>
          </a:xfrm>
        </p:spPr>
        <p:txBody>
          <a:bodyPr/>
          <a:lstStyle/>
          <a:p>
            <a:r>
              <a:rPr lang="ru-RU" altLang="en-US" sz="1800" dirty="0"/>
              <a:t>Предпочтительный формат представления IPv6-адресов</a:t>
            </a:r>
          </a:p>
          <a:p>
            <a:pPr marL="142875" lvl="1" indent="0">
              <a:buNone/>
            </a:pPr>
            <a:endParaRPr lang="ru-RU" altLang="en-US" sz="1550" dirty="0"/>
          </a:p>
        </p:txBody>
      </p:sp>
      <p:pic>
        <p:nvPicPr>
          <p:cNvPr id="4" name="Picture 3"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235577" y="1449655"/>
            <a:ext cx="6049755" cy="3077740"/>
          </a:xfrm>
          <a:prstGeom prst="rect">
            <a:avLst/>
          </a:prstGeom>
        </p:spPr>
      </p:pic>
    </p:spTree>
    <p:extLst>
      <p:ext uri="{BB962C8B-B14F-4D97-AF65-F5344CB8AC3E}">
        <p14:creationId xmlns:p14="http://schemas.microsoft.com/office/powerpoint/2010/main" xmlns="" val="2214180873"/>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Адресация IPv6</a:t>
            </a:r>
            <a:r>
              <a:t/>
            </a:r>
            <a:br/>
            <a:r>
              <a:rPr lang="ru-RU" altLang="en-US" dirty="0">
                <a:solidFill>
                  <a:srgbClr val="367187"/>
                </a:solidFill>
              </a:rPr>
              <a:t>Правило 1. Пропуск начальных нулей</a:t>
            </a:r>
          </a:p>
        </p:txBody>
      </p:sp>
      <p:sp>
        <p:nvSpPr>
          <p:cNvPr id="55299" name="Rectangle 3"/>
          <p:cNvSpPr>
            <a:spLocks noGrp="1" noChangeArrowheads="1"/>
          </p:cNvSpPr>
          <p:nvPr>
            <p:ph type="body" idx="1"/>
          </p:nvPr>
        </p:nvSpPr>
        <p:spPr>
          <a:xfrm>
            <a:off x="346378" y="910455"/>
            <a:ext cx="7860362" cy="1319790"/>
          </a:xfrm>
        </p:spPr>
        <p:txBody>
          <a:bodyPr/>
          <a:lstStyle/>
          <a:p>
            <a:r>
              <a:rPr lang="ru-RU" altLang="en-US" sz="1800" dirty="0"/>
              <a:t>Чтобы сократить или сжать адрес IPv6 </a:t>
            </a:r>
          </a:p>
          <a:p>
            <a:pPr lvl="1"/>
            <a:r>
              <a:rPr lang="ru-RU" altLang="en-US" sz="1700" dirty="0"/>
              <a:t>Первое правило — пропуск нулевых разрядов </a:t>
            </a:r>
            <a:r>
              <a:rPr lang="ru-RU" altLang="en-US" sz="1700" dirty="0" smtClean="0"/>
              <a:t>в любом </a:t>
            </a:r>
            <a:r>
              <a:rPr lang="ru-RU" altLang="en-US" sz="1700" dirty="0"/>
              <a:t>гекстете.</a:t>
            </a:r>
          </a:p>
          <a:p>
            <a:endParaRPr lang="ru-RU" altLang="en-US" sz="1800" dirty="0"/>
          </a:p>
          <a:p>
            <a:pPr marL="142875" lvl="1" indent="0">
              <a:buNone/>
            </a:pPr>
            <a:endParaRPr lang="ru-RU" altLang="en-US" sz="1550" dirty="0"/>
          </a:p>
        </p:txBody>
      </p:sp>
      <p:pic>
        <p:nvPicPr>
          <p:cNvPr id="2" name="Picture 1" descr="Introduction to Networks - Mozilla Firefox"/>
          <p:cNvPicPr>
            <a:picLocks noChangeAspect="1"/>
          </p:cNvPicPr>
          <p:nvPr/>
        </p:nvPicPr>
        <p:blipFill>
          <a:blip r:embed="rId3"/>
          <a:stretch>
            <a:fillRect/>
          </a:stretch>
        </p:blipFill>
        <p:spPr>
          <a:xfrm>
            <a:off x="1336041" y="1789771"/>
            <a:ext cx="5267585" cy="880948"/>
          </a:xfrm>
          <a:prstGeom prst="rect">
            <a:avLst/>
          </a:prstGeom>
        </p:spPr>
      </p:pic>
      <p:pic>
        <p:nvPicPr>
          <p:cNvPr id="5" name="Picture 4" descr="Introduction to Networks - Mozilla Firefox"/>
          <p:cNvPicPr>
            <a:picLocks noChangeAspect="1"/>
          </p:cNvPicPr>
          <p:nvPr/>
        </p:nvPicPr>
        <p:blipFill>
          <a:blip r:embed="rId4"/>
          <a:stretch>
            <a:fillRect/>
          </a:stretch>
        </p:blipFill>
        <p:spPr>
          <a:xfrm>
            <a:off x="1362350" y="2771078"/>
            <a:ext cx="5203817" cy="814039"/>
          </a:xfrm>
          <a:prstGeom prst="rect">
            <a:avLst/>
          </a:prstGeom>
        </p:spPr>
      </p:pic>
      <p:pic>
        <p:nvPicPr>
          <p:cNvPr id="6" name="Picture 5" descr="Introduction to Networks - Mozilla Firefox"/>
          <p:cNvPicPr>
            <a:picLocks noChangeAspect="1"/>
          </p:cNvPicPr>
          <p:nvPr/>
        </p:nvPicPr>
        <p:blipFill>
          <a:blip r:embed="rId5"/>
          <a:stretch>
            <a:fillRect/>
          </a:stretch>
        </p:blipFill>
        <p:spPr>
          <a:xfrm>
            <a:off x="1370375" y="3773059"/>
            <a:ext cx="5165463" cy="836342"/>
          </a:xfrm>
          <a:prstGeom prst="rect">
            <a:avLst/>
          </a:prstGeom>
        </p:spPr>
      </p:pic>
    </p:spTree>
    <p:extLst>
      <p:ext uri="{BB962C8B-B14F-4D97-AF65-F5344CB8AC3E}">
        <p14:creationId xmlns:p14="http://schemas.microsoft.com/office/powerpoint/2010/main" xmlns="" val="4069715539"/>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Адресация IPv6</a:t>
            </a:r>
            <a:r>
              <a:t/>
            </a:r>
            <a:br/>
            <a:r>
              <a:rPr lang="ru-RU" altLang="en-US" dirty="0">
                <a:solidFill>
                  <a:srgbClr val="367187"/>
                </a:solidFill>
              </a:rPr>
              <a:t>Правило 2. Пропуск всех нулевых сегментов</a:t>
            </a:r>
          </a:p>
        </p:txBody>
      </p:sp>
      <p:sp>
        <p:nvSpPr>
          <p:cNvPr id="55299" name="Rectangle 3"/>
          <p:cNvSpPr>
            <a:spLocks noGrp="1" noChangeArrowheads="1"/>
          </p:cNvSpPr>
          <p:nvPr>
            <p:ph type="body" idx="1"/>
          </p:nvPr>
        </p:nvSpPr>
        <p:spPr>
          <a:xfrm>
            <a:off x="346378" y="910455"/>
            <a:ext cx="8511872" cy="1319790"/>
          </a:xfrm>
        </p:spPr>
        <p:txBody>
          <a:bodyPr/>
          <a:lstStyle/>
          <a:p>
            <a:pPr lvl="1">
              <a:buFont typeface="Wingdings" panose="05000000000000000000" pitchFamily="2" charset="2"/>
              <a:buChar char="§"/>
            </a:pPr>
            <a:r>
              <a:rPr lang="ru-RU" altLang="en-US" sz="1700" dirty="0"/>
              <a:t>Правило 2. Пропуск всех нулевых сегментов</a:t>
            </a:r>
          </a:p>
          <a:p>
            <a:pPr lvl="2">
              <a:buFont typeface="Arial" panose="020B0604020202020204" pitchFamily="34" charset="0"/>
              <a:buChar char="•"/>
            </a:pPr>
            <a:r>
              <a:rPr lang="ru-RU" altLang="en-US" sz="1600" dirty="0"/>
              <a:t>Двойное двоеточие (::) может заменять все единичные, непрерывные строки из одного или нескольких 16-битных сегментов (хекстетов), которые состоят только из нулей. </a:t>
            </a:r>
          </a:p>
          <a:p>
            <a:pPr marL="142875" lvl="1" indent="0">
              <a:buNone/>
            </a:pPr>
            <a:endParaRPr lang="ru-RU" altLang="en-US" sz="1550" dirty="0"/>
          </a:p>
        </p:txBody>
      </p:sp>
      <p:pic>
        <p:nvPicPr>
          <p:cNvPr id="7" name="Picture 6" descr="Introduction to Networks - Mozilla Firefox"/>
          <p:cNvPicPr>
            <a:picLocks noChangeAspect="1"/>
          </p:cNvPicPr>
          <p:nvPr/>
        </p:nvPicPr>
        <p:blipFill>
          <a:blip r:embed="rId3"/>
          <a:stretch>
            <a:fillRect/>
          </a:stretch>
        </p:blipFill>
        <p:spPr>
          <a:xfrm>
            <a:off x="2411116" y="1987217"/>
            <a:ext cx="5253336" cy="2375211"/>
          </a:xfrm>
          <a:prstGeom prst="rect">
            <a:avLst/>
          </a:prstGeom>
        </p:spPr>
      </p:pic>
    </p:spTree>
    <p:extLst>
      <p:ext uri="{BB962C8B-B14F-4D97-AF65-F5344CB8AC3E}">
        <p14:creationId xmlns:p14="http://schemas.microsoft.com/office/powerpoint/2010/main" xmlns="" val="3334840975"/>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Адресация IPv6</a:t>
            </a:r>
            <a:r>
              <a:t/>
            </a:r>
            <a:br/>
            <a:r>
              <a:rPr lang="ru-RU" altLang="en-US" dirty="0">
                <a:solidFill>
                  <a:srgbClr val="367187"/>
                </a:solidFill>
              </a:rPr>
              <a:t>Правило 2. Пропуск всех нулевых сегментов (продолжение)</a:t>
            </a:r>
          </a:p>
        </p:txBody>
      </p:sp>
      <p:sp>
        <p:nvSpPr>
          <p:cNvPr id="55299" name="Rectangle 3"/>
          <p:cNvSpPr>
            <a:spLocks noGrp="1" noChangeArrowheads="1"/>
          </p:cNvSpPr>
          <p:nvPr>
            <p:ph type="body" idx="1"/>
          </p:nvPr>
        </p:nvSpPr>
        <p:spPr>
          <a:xfrm>
            <a:off x="346378" y="910455"/>
            <a:ext cx="8500442" cy="1319790"/>
          </a:xfrm>
        </p:spPr>
        <p:txBody>
          <a:bodyPr/>
          <a:lstStyle/>
          <a:p>
            <a:pPr lvl="1">
              <a:buFont typeface="Wingdings" panose="05000000000000000000" pitchFamily="2" charset="2"/>
              <a:buChar char="§"/>
            </a:pPr>
            <a:r>
              <a:rPr lang="ru-RU" altLang="en-US" sz="1700" dirty="0"/>
              <a:t>Правило 2. Пропуск всех нулевых сегментов</a:t>
            </a:r>
          </a:p>
          <a:p>
            <a:pPr lvl="2">
              <a:buFont typeface="Arial" panose="020B0604020202020204" pitchFamily="34" charset="0"/>
              <a:buChar char="•"/>
            </a:pPr>
            <a:r>
              <a:rPr lang="ru-RU" altLang="en-US" sz="1600" dirty="0"/>
              <a:t>Двойное двоеточие (::) может заменять все единичные, непрерывные строки из одного или нескольких 16-битных сегментов (хекстетов), которые состоят только из нулей. </a:t>
            </a:r>
          </a:p>
          <a:p>
            <a:pPr marL="142875" lvl="1" indent="0">
              <a:buNone/>
            </a:pPr>
            <a:endParaRPr lang="ru-RU" altLang="en-US" sz="1550" dirty="0"/>
          </a:p>
        </p:txBody>
      </p:sp>
      <p:pic>
        <p:nvPicPr>
          <p:cNvPr id="2" name="Picture 1" descr="Introduction to Networks - Mozilla Firefox"/>
          <p:cNvPicPr>
            <a:picLocks noChangeAspect="1"/>
          </p:cNvPicPr>
          <p:nvPr/>
        </p:nvPicPr>
        <p:blipFill>
          <a:blip r:embed="rId3"/>
          <a:stretch>
            <a:fillRect/>
          </a:stretch>
        </p:blipFill>
        <p:spPr>
          <a:xfrm>
            <a:off x="2117217" y="1906860"/>
            <a:ext cx="6201737" cy="1293540"/>
          </a:xfrm>
          <a:prstGeom prst="rect">
            <a:avLst/>
          </a:prstGeom>
        </p:spPr>
      </p:pic>
      <p:pic>
        <p:nvPicPr>
          <p:cNvPr id="4" name="Picture 3" descr="Introduction to Networks - Mozilla Firefox"/>
          <p:cNvPicPr>
            <a:picLocks noChangeAspect="1"/>
          </p:cNvPicPr>
          <p:nvPr/>
        </p:nvPicPr>
        <p:blipFill>
          <a:blip r:embed="rId4"/>
          <a:stretch>
            <a:fillRect/>
          </a:stretch>
        </p:blipFill>
        <p:spPr>
          <a:xfrm>
            <a:off x="2149161" y="3338161"/>
            <a:ext cx="6083462" cy="1339146"/>
          </a:xfrm>
          <a:prstGeom prst="rect">
            <a:avLst/>
          </a:prstGeom>
        </p:spPr>
      </p:pic>
    </p:spTree>
    <p:extLst>
      <p:ext uri="{BB962C8B-B14F-4D97-AF65-F5344CB8AC3E}">
        <p14:creationId xmlns:p14="http://schemas.microsoft.com/office/powerpoint/2010/main" xmlns="" val="2949328537"/>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Типы IPv6-адресов</a:t>
            </a:r>
            <a:r>
              <a:t/>
            </a:r>
            <a:br/>
            <a:r>
              <a:rPr lang="ru-RU" altLang="en-US" dirty="0">
                <a:solidFill>
                  <a:srgbClr val="367187"/>
                </a:solidFill>
              </a:rPr>
              <a:t>Типы адресов IPv6</a:t>
            </a:r>
          </a:p>
        </p:txBody>
      </p:sp>
      <p:sp>
        <p:nvSpPr>
          <p:cNvPr id="55299" name="Rectangle 3"/>
          <p:cNvSpPr>
            <a:spLocks noGrp="1" noChangeArrowheads="1"/>
          </p:cNvSpPr>
          <p:nvPr>
            <p:ph type="body" idx="1"/>
          </p:nvPr>
        </p:nvSpPr>
        <p:spPr>
          <a:xfrm>
            <a:off x="223715" y="798944"/>
            <a:ext cx="4270916" cy="3605788"/>
          </a:xfrm>
        </p:spPr>
        <p:txBody>
          <a:bodyPr/>
          <a:lstStyle/>
          <a:p>
            <a:pPr lvl="1">
              <a:buFont typeface="Wingdings" panose="05000000000000000000" pitchFamily="2" charset="2"/>
              <a:buChar char="§"/>
            </a:pPr>
            <a:r>
              <a:rPr lang="ru-RU" altLang="en-US" sz="1800" dirty="0"/>
              <a:t>Существует три типа IPv6-адресов:</a:t>
            </a:r>
          </a:p>
          <a:p>
            <a:pPr lvl="2">
              <a:buFont typeface="Arial" panose="020B0604020202020204" pitchFamily="34" charset="0"/>
              <a:buChar char="•"/>
            </a:pPr>
            <a:r>
              <a:rPr lang="ru-RU" altLang="en-US" sz="1600" b="1" dirty="0"/>
              <a:t>Индивидуальный:</a:t>
            </a:r>
            <a:r>
              <a:rPr lang="ru-RU" dirty="0" smtClean="0"/>
              <a:t> </a:t>
            </a:r>
            <a:r>
              <a:rPr lang="ru-RU" altLang="en-US" sz="1600" dirty="0"/>
              <a:t>один IPv6-адрес источника.</a:t>
            </a:r>
          </a:p>
          <a:p>
            <a:pPr lvl="2">
              <a:buFont typeface="Arial" panose="020B0604020202020204" pitchFamily="34" charset="0"/>
              <a:buChar char="•"/>
            </a:pPr>
            <a:r>
              <a:rPr lang="ru-RU" altLang="en-US" sz="1600" b="1" dirty="0"/>
              <a:t>Групповой (или адрес многоадресной рассылки)</a:t>
            </a:r>
            <a:r>
              <a:rPr lang="ru-RU" altLang="en-US" sz="1600" dirty="0"/>
              <a:t>: используется для отправки одного IPv6-пакета на несколько адресов назначения.</a:t>
            </a:r>
          </a:p>
          <a:p>
            <a:pPr lvl="2">
              <a:buFont typeface="Arial" panose="020B0604020202020204" pitchFamily="34" charset="0"/>
              <a:buChar char="•"/>
            </a:pPr>
            <a:r>
              <a:rPr lang="ru-RU" altLang="en-US" sz="1600" b="1" dirty="0"/>
              <a:t>Произвольный (или адрес произвольной рассылки)</a:t>
            </a:r>
            <a:r>
              <a:rPr lang="ru-RU" altLang="en-US" sz="1600" dirty="0"/>
              <a:t>: любой индивидуальный IPv6-адрес, который может быть назначен нескольким устройствам</a:t>
            </a:r>
            <a:r>
              <a:rPr lang="ru-RU" altLang="en-US" sz="1600" dirty="0" smtClean="0"/>
              <a:t>.</a:t>
            </a:r>
            <a:endParaRPr lang="ru-RU" altLang="en-US" sz="1550" dirty="0"/>
          </a:p>
        </p:txBody>
      </p:sp>
      <p:pic>
        <p:nvPicPr>
          <p:cNvPr id="5" name="Picture 4" descr="Introduction to Networks - Mozilla Firefox"/>
          <p:cNvPicPr>
            <a:picLocks noChangeAspect="1"/>
          </p:cNvPicPr>
          <p:nvPr/>
        </p:nvPicPr>
        <p:blipFill>
          <a:blip r:embed="rId3"/>
          <a:stretch>
            <a:fillRect/>
          </a:stretch>
        </p:blipFill>
        <p:spPr>
          <a:xfrm>
            <a:off x="4496912" y="798944"/>
            <a:ext cx="4352458" cy="3557239"/>
          </a:xfrm>
          <a:prstGeom prst="rect">
            <a:avLst/>
          </a:prstGeom>
        </p:spPr>
      </p:pic>
    </p:spTree>
    <p:extLst>
      <p:ext uri="{BB962C8B-B14F-4D97-AF65-F5344CB8AC3E}">
        <p14:creationId xmlns:p14="http://schemas.microsoft.com/office/powerpoint/2010/main" xmlns="" val="215329105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ru-RU" smtClean="0"/>
              <a:t>Какие упражнения относятся к данной главе?</a:t>
            </a:r>
            <a:endParaRPr lang="ru-RU" dirty="0">
              <a:solidFill>
                <a:srgbClr val="00B0F0"/>
              </a:solidFill>
            </a:endParaRPr>
          </a:p>
          <a:p>
            <a:pPr marL="0" indent="0">
              <a:spcBef>
                <a:spcPct val="30000"/>
              </a:spcBef>
              <a:buNone/>
            </a:pPr>
            <a:endParaRPr lang="ru-RU" dirty="0"/>
          </a:p>
          <a:p>
            <a:pPr marL="89297" indent="0">
              <a:spcBef>
                <a:spcPct val="30000"/>
              </a:spcBef>
              <a:buNone/>
            </a:pPr>
            <a:endParaRPr lang="ru-RU" dirty="0"/>
          </a:p>
          <a:p>
            <a:pPr marL="89297" indent="0">
              <a:spcBef>
                <a:spcPct val="30000"/>
              </a:spcBef>
              <a:buNone/>
            </a:pPr>
            <a:endParaRPr lang="ru-RU" dirty="0"/>
          </a:p>
        </p:txBody>
      </p:sp>
      <p:sp>
        <p:nvSpPr>
          <p:cNvPr id="6146" name="Rectangle 33"/>
          <p:cNvSpPr>
            <a:spLocks noGrp="1" noChangeArrowheads="1"/>
          </p:cNvSpPr>
          <p:nvPr>
            <p:ph type="title"/>
          </p:nvPr>
        </p:nvSpPr>
        <p:spPr/>
        <p:txBody>
          <a:bodyPr/>
          <a:lstStyle/>
          <a:p>
            <a:pPr eaLnBrk="1" hangingPunct="1"/>
            <a:r>
              <a:rPr lang="ru-RU" smtClean="0"/>
              <a:t>Глава 7. Упражнения (продолжение)</a:t>
            </a:r>
          </a:p>
        </p:txBody>
      </p:sp>
      <p:graphicFrame>
        <p:nvGraphicFramePr>
          <p:cNvPr id="7" name="Content Placeholder 3"/>
          <p:cNvGraphicFramePr>
            <a:graphicFrameLocks/>
          </p:cNvGraphicFramePr>
          <p:nvPr>
            <p:extLst>
              <p:ext uri="{D42A27DB-BD31-4B8C-83A1-F6EECF244321}">
                <p14:modId xmlns:p14="http://schemas.microsoft.com/office/powerpoint/2010/main" xmlns="" val="1665639031"/>
              </p:ext>
            </p:extLst>
          </p:nvPr>
        </p:nvGraphicFramePr>
        <p:xfrm>
          <a:off x="457291" y="1122081"/>
          <a:ext cx="8229418" cy="3810024"/>
        </p:xfrm>
        <a:graphic>
          <a:graphicData uri="http://schemas.openxmlformats.org/drawingml/2006/table">
            <a:tbl>
              <a:tblPr firstRow="1" bandRow="1">
                <a:tableStyleId>{5C22544A-7EE6-4342-B048-85BDC9FD1C3A}</a:tableStyleId>
              </a:tblPr>
              <a:tblGrid>
                <a:gridCol w="1129733">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1"/>
                    </a:ext>
                  </a:extLst>
                </a:gridCol>
                <a:gridCol w="1857736">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3156509146"/>
                    </a:ext>
                  </a:extLst>
                </a:gridCol>
                <a:gridCol w="4080076">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2"/>
                    </a:ext>
                  </a:extLst>
                </a:gridCol>
                <a:gridCol w="1161873">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3"/>
                    </a:ext>
                  </a:extLst>
                </a:gridCol>
              </a:tblGrid>
              <a:tr h="28634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950" dirty="0"/>
                        <a:t>Страница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950" dirty="0"/>
                        <a:t>Тип упражнения</a:t>
                      </a:r>
                    </a:p>
                  </a:txBody>
                  <a:tcPr marL="68580" marR="68580" marT="34290" marB="34290" anchor="ctr"/>
                </a:tc>
                <a:tc>
                  <a:txBody>
                    <a:bodyPr/>
                    <a:lstStyle/>
                    <a:p>
                      <a:r>
                        <a:rPr lang="en-US" sz="950" dirty="0"/>
                        <a:t>Название упражнения</a:t>
                      </a:r>
                    </a:p>
                  </a:txBody>
                  <a:tcPr marL="68580" marR="68580" marT="34290" marB="34290" anchor="ctr"/>
                </a:tc>
                <a:tc>
                  <a:txBody>
                    <a:bodyPr/>
                    <a:lstStyle/>
                    <a:p>
                      <a:r>
                        <a:rPr lang="en-US" sz="950" dirty="0"/>
                        <a:t>Необязательно?</a:t>
                      </a:r>
                    </a:p>
                  </a:txBody>
                  <a:tcPr marL="6858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0"/>
                  </a:ext>
                </a:extLst>
              </a:tr>
              <a:tr h="292629">
                <a:tc>
                  <a:txBody>
                    <a:bodyPr/>
                    <a:lstStyle/>
                    <a:p>
                      <a:r>
                        <a:rPr lang="en-US" sz="850" dirty="0">
                          <a:solidFill>
                            <a:schemeClr val="tx1"/>
                          </a:solidFill>
                        </a:rPr>
                        <a:t>7.2.5.4</a:t>
                      </a:r>
                    </a:p>
                  </a:txBody>
                  <a:tcPr anchor="ctr"/>
                </a:tc>
                <a:tc>
                  <a:txBody>
                    <a:bodyPr/>
                    <a:lstStyle/>
                    <a:p>
                      <a:r>
                        <a:rPr lang="en-US" sz="850" dirty="0">
                          <a:solidFill>
                            <a:schemeClr val="tx1"/>
                          </a:solidFill>
                        </a:rPr>
                        <a:t>Лабораторная работа</a:t>
                      </a:r>
                    </a:p>
                  </a:txBody>
                  <a:tcPr marL="68400" anchor="ctr"/>
                </a:tc>
                <a:tc>
                  <a:txBody>
                    <a:bodyPr/>
                    <a:lstStyle/>
                    <a:p>
                      <a:r>
                        <a:rPr lang="en-US" sz="850" dirty="0">
                          <a:solidFill>
                            <a:schemeClr val="tx1"/>
                          </a:solidFill>
                        </a:rPr>
                        <a:t>Настройка IPv6-адресов на сетевых устройствах</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419109124"/>
                  </a:ext>
                </a:extLst>
              </a:tr>
              <a:tr h="292629">
                <a:tc>
                  <a:txBody>
                    <a:bodyPr/>
                    <a:lstStyle/>
                    <a:p>
                      <a:r>
                        <a:rPr lang="en-US" sz="850" dirty="0">
                          <a:solidFill>
                            <a:schemeClr val="tx1"/>
                          </a:solidFill>
                        </a:rPr>
                        <a:t>7.3.2.5</a:t>
                      </a:r>
                    </a:p>
                  </a:txBody>
                  <a:tcPr anchor="ctr"/>
                </a:tc>
                <a:tc>
                  <a:txBody>
                    <a:bodyPr/>
                    <a:lstStyle/>
                    <a:p>
                      <a:r>
                        <a:rPr lang="en-US" sz="850" dirty="0">
                          <a:solidFill>
                            <a:schemeClr val="tx1"/>
                          </a:solidFill>
                        </a:rPr>
                        <a:t>Packet Tracer</a:t>
                      </a:r>
                    </a:p>
                  </a:txBody>
                  <a:tcPr marL="68400" anchor="ctr"/>
                </a:tc>
                <a:tc>
                  <a:txBody>
                    <a:bodyPr/>
                    <a:lstStyle/>
                    <a:p>
                      <a:r>
                        <a:rPr lang="en-US" sz="850" dirty="0">
                          <a:solidFill>
                            <a:schemeClr val="tx1"/>
                          </a:solidFill>
                        </a:rPr>
                        <a:t>Проверка адресации IPv4 и IPv6</a:t>
                      </a:r>
                    </a:p>
                  </a:txBody>
                  <a:tcPr marL="68400" anchor="ctr"/>
                </a:tc>
                <a:tc>
                  <a:txBody>
                    <a:bodyPr/>
                    <a:lstStyle/>
                    <a:p>
                      <a:r>
                        <a:rPr lang="en-US" sz="850" dirty="0">
                          <a:solidFill>
                            <a:schemeClr val="tx1"/>
                          </a:solidFill>
                        </a:rPr>
                        <a:t>Необязательно</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1"/>
                  </a:ext>
                </a:extLst>
              </a:tr>
              <a:tr h="292629">
                <a:tc>
                  <a:txBody>
                    <a:bodyPr/>
                    <a:lstStyle/>
                    <a:p>
                      <a:r>
                        <a:rPr lang="en-US" sz="850" dirty="0">
                          <a:solidFill>
                            <a:schemeClr val="tx1"/>
                          </a:solidFill>
                        </a:rPr>
                        <a:t>7.3.2.6</a:t>
                      </a:r>
                    </a:p>
                  </a:txBody>
                  <a:tcPr anchor="ctr"/>
                </a:tc>
                <a:tc>
                  <a:txBody>
                    <a:bodyPr/>
                    <a:lstStyle/>
                    <a:p>
                      <a:r>
                        <a:rPr lang="en-US" sz="850" dirty="0">
                          <a:solidFill>
                            <a:schemeClr val="tx1"/>
                          </a:solidFill>
                        </a:rPr>
                        <a:t>Packet Tracer</a:t>
                      </a:r>
                      <a:endParaRPr lang="ru-RU" sz="850" dirty="0">
                        <a:solidFill>
                          <a:schemeClr val="tx1"/>
                        </a:solidFill>
                      </a:endParaRPr>
                    </a:p>
                  </a:txBody>
                  <a:tcPr marL="68400" anchor="ctr"/>
                </a:tc>
                <a:tc>
                  <a:txBody>
                    <a:bodyPr/>
                    <a:lstStyle/>
                    <a:p>
                      <a:r>
                        <a:rPr lang="en-US" sz="850" dirty="0">
                          <a:solidFill>
                            <a:schemeClr val="tx1"/>
                          </a:solidFill>
                        </a:rPr>
                        <a:t>Выполнение команды ping и трассировка маршрута для проверки пути</a:t>
                      </a:r>
                    </a:p>
                  </a:txBody>
                  <a:tcPr marL="68400" anchor="ctr"/>
                </a:tc>
                <a:tc>
                  <a:txBody>
                    <a:bodyPr/>
                    <a:lstStyle/>
                    <a:p>
                      <a:r>
                        <a:rPr lang="en-US" sz="850" dirty="0">
                          <a:solidFill>
                            <a:schemeClr val="tx1"/>
                          </a:solidFill>
                        </a:rPr>
                        <a:t>Необязательно</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9"/>
                  </a:ext>
                </a:extLst>
              </a:tr>
              <a:tr h="292629">
                <a:tc>
                  <a:txBody>
                    <a:bodyPr/>
                    <a:lstStyle/>
                    <a:p>
                      <a:r>
                        <a:rPr lang="en-US" sz="850" dirty="0">
                          <a:solidFill>
                            <a:schemeClr val="tx1"/>
                          </a:solidFill>
                        </a:rPr>
                        <a:t>7.3.2.7</a:t>
                      </a:r>
                    </a:p>
                  </a:txBody>
                  <a:tcPr anchor="ctr"/>
                </a:tc>
                <a:tc>
                  <a:txBody>
                    <a:bodyPr/>
                    <a:lstStyle/>
                    <a:p>
                      <a:r>
                        <a:rPr lang="en-US" sz="850" dirty="0">
                          <a:solidFill>
                            <a:schemeClr val="tx1"/>
                          </a:solidFill>
                        </a:rPr>
                        <a:t>Лабораторная работа</a:t>
                      </a:r>
                    </a:p>
                  </a:txBody>
                  <a:tcPr marL="68400" anchor="ctr"/>
                </a:tc>
                <a:tc>
                  <a:txBody>
                    <a:bodyPr/>
                    <a:lstStyle/>
                    <a:p>
                      <a:r>
                        <a:rPr lang="en-US" sz="850" dirty="0">
                          <a:solidFill>
                            <a:schemeClr val="tx1"/>
                          </a:solidFill>
                        </a:rPr>
                        <a:t>Проверка подключения к сети с помощью команд ping </a:t>
                      </a:r>
                      <a:r>
                        <a:rPr lang="az-Cyrl-AZ" sz="850" dirty="0" smtClean="0">
                          <a:solidFill>
                            <a:schemeClr val="tx1"/>
                          </a:solidFill>
                        </a:rPr>
                        <a:t>и </a:t>
                      </a:r>
                      <a:r>
                        <a:rPr lang="en-US" sz="850" dirty="0" err="1" smtClean="0">
                          <a:solidFill>
                            <a:schemeClr val="tx1"/>
                          </a:solidFill>
                        </a:rPr>
                        <a:t>traceroute</a:t>
                      </a:r>
                      <a:endParaRPr lang="en-US" sz="850" dirty="0">
                        <a:solidFill>
                          <a:schemeClr val="tx1"/>
                        </a:solidFill>
                      </a:endParaRPr>
                    </a:p>
                  </a:txBody>
                  <a:tcPr marL="68400" anchor="ctr"/>
                </a:tc>
                <a:tc>
                  <a:txBody>
                    <a:bodyPr/>
                    <a:lstStyle/>
                    <a:p>
                      <a:r>
                        <a:rPr lang="en-US" sz="850" dirty="0">
                          <a:solidFill>
                            <a:schemeClr val="tx1"/>
                          </a:solidFill>
                        </a:rPr>
                        <a:t>Необязательно</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10"/>
                  </a:ext>
                </a:extLst>
              </a:tr>
              <a:tr h="292629">
                <a:tc>
                  <a:txBody>
                    <a:bodyPr/>
                    <a:lstStyle/>
                    <a:p>
                      <a:r>
                        <a:rPr lang="en-US" sz="850" dirty="0">
                          <a:solidFill>
                            <a:schemeClr val="tx1"/>
                          </a:solidFill>
                        </a:rPr>
                        <a:t>7.3.2.8</a:t>
                      </a:r>
                    </a:p>
                  </a:txBody>
                  <a:tcPr anchor="ctr"/>
                </a:tc>
                <a:tc>
                  <a:txBody>
                    <a:bodyPr/>
                    <a:lstStyle/>
                    <a:p>
                      <a:r>
                        <a:rPr lang="en-US" sz="850" dirty="0">
                          <a:solidFill>
                            <a:schemeClr val="tx1"/>
                          </a:solidFill>
                        </a:rPr>
                        <a:t>Лабораторная работа</a:t>
                      </a:r>
                    </a:p>
                  </a:txBody>
                  <a:tcPr marL="68400" anchor="ctr"/>
                </a:tc>
                <a:tc>
                  <a:txBody>
                    <a:bodyPr/>
                    <a:lstStyle/>
                    <a:p>
                      <a:r>
                        <a:rPr lang="en-US" sz="850" dirty="0">
                          <a:solidFill>
                            <a:schemeClr val="tx1"/>
                          </a:solidFill>
                        </a:rPr>
                        <a:t>Составление карты сети Интернет</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2"/>
                  </a:ext>
                </a:extLst>
              </a:tr>
              <a:tr h="292629">
                <a:tc>
                  <a:txBody>
                    <a:bodyPr/>
                    <a:lstStyle/>
                    <a:p>
                      <a:r>
                        <a:rPr lang="en-US" sz="850" dirty="0">
                          <a:solidFill>
                            <a:schemeClr val="tx1"/>
                          </a:solidFill>
                        </a:rPr>
                        <a:t>7.3.2.9</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dirty="0">
                          <a:solidFill>
                            <a:schemeClr val="tx1"/>
                          </a:solidFill>
                        </a:rPr>
                        <a:t>Packet Tracer</a:t>
                      </a:r>
                      <a:endParaRPr lang="ru-RU" sz="850" dirty="0">
                        <a:solidFill>
                          <a:schemeClr val="tx1"/>
                        </a:solidFill>
                      </a:endParaRPr>
                    </a:p>
                  </a:txBody>
                  <a:tcPr marL="68400" anchor="ctr"/>
                </a:tc>
                <a:tc>
                  <a:txBody>
                    <a:bodyPr/>
                    <a:lstStyle/>
                    <a:p>
                      <a:r>
                        <a:rPr lang="en-US" sz="850" dirty="0">
                          <a:solidFill>
                            <a:schemeClr val="tx1"/>
                          </a:solidFill>
                        </a:rPr>
                        <a:t>Устранение проблем с адресацией IPv4 и IPv6</a:t>
                      </a:r>
                    </a:p>
                  </a:txBody>
                  <a:tcPr marL="68400" anchor="ctr"/>
                </a:tc>
                <a:tc>
                  <a:txBody>
                    <a:bodyPr/>
                    <a:lstStyle/>
                    <a:p>
                      <a:r>
                        <a:rPr lang="en-US" sz="850" dirty="0">
                          <a:solidFill>
                            <a:schemeClr val="tx1"/>
                          </a:solidFill>
                        </a:rPr>
                        <a:t>Рекомендуется</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3"/>
                  </a:ext>
                </a:extLst>
              </a:tr>
              <a:tr h="292629">
                <a:tc>
                  <a:txBody>
                    <a:bodyPr/>
                    <a:lstStyle/>
                    <a:p>
                      <a:r>
                        <a:rPr lang="en-US" sz="850" dirty="0">
                          <a:solidFill>
                            <a:schemeClr val="tx1"/>
                          </a:solidFill>
                        </a:rPr>
                        <a:t>7.4.1.1</a:t>
                      </a:r>
                    </a:p>
                  </a:txBody>
                  <a:tcPr anchor="ctr"/>
                </a:tc>
                <a:tc>
                  <a:txBody>
                    <a:bodyPr/>
                    <a:lstStyle/>
                    <a:p>
                      <a:r>
                        <a:rPr lang="en-US" sz="850" dirty="0">
                          <a:solidFill>
                            <a:schemeClr val="tx1"/>
                          </a:solidFill>
                        </a:rPr>
                        <a:t>Упражнение в аудитории</a:t>
                      </a:r>
                    </a:p>
                  </a:txBody>
                  <a:tcPr marL="68400" anchor="ctr"/>
                </a:tc>
                <a:tc>
                  <a:txBody>
                    <a:bodyPr/>
                    <a:lstStyle/>
                    <a:p>
                      <a:r>
                        <a:rPr lang="en-US" sz="850" dirty="0">
                          <a:solidFill>
                            <a:schemeClr val="tx1"/>
                          </a:solidFill>
                        </a:rPr>
                        <a:t>Всеобъемлющий Интернет... для вас!</a:t>
                      </a:r>
                    </a:p>
                  </a:txBody>
                  <a:tcPr marL="68400" anchor="ctr"/>
                </a:tc>
                <a:tc>
                  <a:txBody>
                    <a:bodyPr/>
                    <a:lstStyle/>
                    <a:p>
                      <a:r>
                        <a:rPr lang="en-US" sz="850" dirty="0">
                          <a:solidFill>
                            <a:schemeClr val="tx1"/>
                          </a:solidFill>
                        </a:rPr>
                        <a:t>Необязательно</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4"/>
                  </a:ext>
                </a:extLst>
              </a:tr>
              <a:tr h="292629">
                <a:tc>
                  <a:txBody>
                    <a:bodyPr/>
                    <a:lstStyle/>
                    <a:p>
                      <a:r>
                        <a:rPr lang="en-US" sz="850" dirty="0">
                          <a:solidFill>
                            <a:schemeClr val="tx1"/>
                          </a:solidFill>
                        </a:rPr>
                        <a:t>7.4.1.2</a:t>
                      </a:r>
                    </a:p>
                  </a:txBody>
                  <a:tcPr anchor="ctr"/>
                </a:tc>
                <a:tc>
                  <a:txBody>
                    <a:bodyPr/>
                    <a:lstStyle/>
                    <a:p>
                      <a:r>
                        <a:rPr lang="en-US" sz="850" dirty="0">
                          <a:solidFill>
                            <a:schemeClr val="tx1"/>
                          </a:solidFill>
                        </a:rPr>
                        <a:t>Packet Tracer</a:t>
                      </a:r>
                      <a:endParaRPr lang="ru-RU" sz="850" dirty="0">
                        <a:solidFill>
                          <a:schemeClr val="tx1"/>
                        </a:solidFill>
                      </a:endParaRPr>
                    </a:p>
                  </a:txBody>
                  <a:tcPr marL="68400" anchor="ctr"/>
                </a:tc>
                <a:tc>
                  <a:txBody>
                    <a:bodyPr/>
                    <a:lstStyle/>
                    <a:p>
                      <a:r>
                        <a:rPr lang="en-US" sz="850" dirty="0">
                          <a:solidFill>
                            <a:schemeClr val="tx1"/>
                          </a:solidFill>
                        </a:rPr>
                        <a:t>Отработка комплексных практических навыков</a:t>
                      </a:r>
                    </a:p>
                  </a:txBody>
                  <a:tcPr marL="68400" anchor="ctr"/>
                </a:tc>
                <a:tc>
                  <a:txBody>
                    <a:bodyPr/>
                    <a:lstStyle/>
                    <a:p>
                      <a:r>
                        <a:rPr lang="en-US" sz="850" dirty="0">
                          <a:solidFill>
                            <a:schemeClr val="tx1"/>
                          </a:solidFill>
                        </a:rPr>
                        <a:t>Рекомендовано</a:t>
                      </a: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5"/>
                  </a:ext>
                </a:extLst>
              </a:tr>
              <a:tr h="292629">
                <a:tc>
                  <a:txBody>
                    <a:bodyPr/>
                    <a:lstStyle/>
                    <a:p>
                      <a:endParaRPr lang="en-US" sz="850" dirty="0">
                        <a:solidFill>
                          <a:schemeClr val="tx1"/>
                        </a:solidFill>
                      </a:endParaRPr>
                    </a:p>
                  </a:txBody>
                  <a:tcPr/>
                </a:tc>
                <a:tc>
                  <a:txBody>
                    <a:bodyPr/>
                    <a:lstStyle/>
                    <a:p>
                      <a:endParaRPr lang="en-US" sz="850" dirty="0">
                        <a:solidFill>
                          <a:schemeClr val="tx1"/>
                        </a:solidFill>
                      </a:endParaRPr>
                    </a:p>
                  </a:txBody>
                  <a:tcPr marL="68400"/>
                </a:tc>
                <a:tc>
                  <a:txBody>
                    <a:bodyPr/>
                    <a:lstStyle/>
                    <a:p>
                      <a:endParaRPr lang="en-US" sz="850" dirty="0">
                        <a:solidFill>
                          <a:schemeClr val="tx1"/>
                        </a:solidFill>
                      </a:endParaRPr>
                    </a:p>
                  </a:txBody>
                  <a:tcPr marL="68400"/>
                </a:tc>
                <a:tc>
                  <a:txBody>
                    <a:bodyPr/>
                    <a:lstStyle/>
                    <a:p>
                      <a:endParaRPr lang="en-US" sz="850" dirty="0">
                        <a:solidFill>
                          <a:schemeClr val="tx1"/>
                        </a:solidFill>
                      </a:endParaRPr>
                    </a:p>
                  </a:txBody>
                  <a:tcPr marL="6840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6"/>
                  </a:ext>
                </a:extLst>
              </a:tr>
              <a:tr h="292629">
                <a:tc>
                  <a:txBody>
                    <a:bodyPr/>
                    <a:lstStyle/>
                    <a:p>
                      <a:endParaRPr lang="en-US" sz="850" dirty="0">
                        <a:solidFill>
                          <a:schemeClr val="tx1"/>
                        </a:solidFill>
                      </a:endParaRPr>
                    </a:p>
                  </a:txBody>
                  <a:tcPr/>
                </a:tc>
                <a:tc>
                  <a:txBody>
                    <a:bodyPr/>
                    <a:lstStyle/>
                    <a:p>
                      <a:endParaRPr lang="en-US" sz="850" dirty="0">
                        <a:solidFill>
                          <a:schemeClr val="tx1"/>
                        </a:solidFill>
                      </a:endParaRPr>
                    </a:p>
                  </a:txBody>
                  <a:tcPr/>
                </a:tc>
                <a:tc>
                  <a:txBody>
                    <a:bodyPr/>
                    <a:lstStyle/>
                    <a:p>
                      <a:endParaRPr lang="en-US" sz="850" dirty="0">
                        <a:solidFill>
                          <a:schemeClr val="tx1"/>
                        </a:solidFill>
                      </a:endParaRPr>
                    </a:p>
                  </a:txBody>
                  <a:tcPr/>
                </a:tc>
                <a:tc>
                  <a:txBody>
                    <a:bodyPr/>
                    <a:lstStyle/>
                    <a:p>
                      <a:endParaRPr lang="en-US" sz="850" dirty="0">
                        <a:solidFill>
                          <a:schemeClr val="tx1"/>
                        </a:solidFill>
                      </a:endParaRPr>
                    </a:p>
                  </a:txBody>
                  <a:tcPr marL="6858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7"/>
                  </a:ext>
                </a:extLst>
              </a:tr>
              <a:tr h="304758">
                <a:tc>
                  <a:txBody>
                    <a:bodyPr/>
                    <a:lstStyle/>
                    <a:p>
                      <a:endParaRPr lang="en-US" sz="850" dirty="0">
                        <a:solidFill>
                          <a:schemeClr val="tx1"/>
                        </a:solidFill>
                      </a:endParaRPr>
                    </a:p>
                  </a:txBody>
                  <a:tcPr/>
                </a:tc>
                <a:tc>
                  <a:txBody>
                    <a:bodyPr/>
                    <a:lstStyle/>
                    <a:p>
                      <a:endParaRPr lang="en-US" sz="850" dirty="0">
                        <a:solidFill>
                          <a:schemeClr val="tx1"/>
                        </a:solidFill>
                      </a:endParaRPr>
                    </a:p>
                  </a:txBody>
                  <a:tcPr/>
                </a:tc>
                <a:tc>
                  <a:txBody>
                    <a:bodyPr/>
                    <a:lstStyle/>
                    <a:p>
                      <a:endParaRPr lang="en-US" sz="850" dirty="0">
                        <a:solidFill>
                          <a:schemeClr val="tx1"/>
                        </a:solidFill>
                      </a:endParaRPr>
                    </a:p>
                  </a:txBody>
                  <a:tcPr/>
                </a:tc>
                <a:tc>
                  <a:txBody>
                    <a:bodyPr/>
                    <a:lstStyle/>
                    <a:p>
                      <a:endParaRPr lang="en-US" sz="850" dirty="0">
                        <a:solidFill>
                          <a:schemeClr val="tx1"/>
                        </a:solidFill>
                      </a:endParaRPr>
                    </a:p>
                  </a:txBody>
                  <a:tcPr marL="6858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8"/>
                  </a:ext>
                </a:extLst>
              </a:tr>
              <a:tr h="292629">
                <a:tc>
                  <a:txBody>
                    <a:bodyPr/>
                    <a:lstStyle/>
                    <a:p>
                      <a:endParaRPr lang="en-US" sz="850" dirty="0">
                        <a:solidFill>
                          <a:schemeClr val="tx1"/>
                        </a:solidFill>
                      </a:endParaRPr>
                    </a:p>
                  </a:txBody>
                  <a:tcPr/>
                </a:tc>
                <a:tc>
                  <a:txBody>
                    <a:bodyPr/>
                    <a:lstStyle/>
                    <a:p>
                      <a:endParaRPr lang="en-US" sz="850" dirty="0">
                        <a:solidFill>
                          <a:schemeClr val="tx1"/>
                        </a:solidFill>
                      </a:endParaRPr>
                    </a:p>
                  </a:txBody>
                  <a:tcPr/>
                </a:tc>
                <a:tc>
                  <a:txBody>
                    <a:bodyPr/>
                    <a:lstStyle/>
                    <a:p>
                      <a:endParaRPr lang="en-US" sz="850" dirty="0">
                        <a:solidFill>
                          <a:schemeClr val="tx1"/>
                        </a:solidFill>
                      </a:endParaRPr>
                    </a:p>
                  </a:txBody>
                  <a:tcPr/>
                </a:tc>
                <a:tc>
                  <a:txBody>
                    <a:bodyPr/>
                    <a:lstStyle/>
                    <a:p>
                      <a:endParaRPr lang="en-US" sz="850" dirty="0">
                        <a:solidFill>
                          <a:schemeClr val="tx1"/>
                        </a:solidFill>
                      </a:endParaRPr>
                    </a:p>
                  </a:txBody>
                  <a:tcPr marL="68580" marR="68580" marT="34290" marB="3429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582900979"/>
                  </a:ext>
                </a:extLst>
              </a:tr>
            </a:tbl>
          </a:graphicData>
        </a:graphic>
      </p:graphicFrame>
      <p:sp>
        <p:nvSpPr>
          <p:cNvPr id="8" name="Rectangle 34"/>
          <p:cNvSpPr txBox="1">
            <a:spLocks noChangeArrowheads="1"/>
          </p:cNvSpPr>
          <p:nvPr/>
        </p:nvSpPr>
        <p:spPr bwMode="auto">
          <a:xfrm>
            <a:off x="1157634" y="4700223"/>
            <a:ext cx="7020000" cy="269247"/>
          </a:xfrm>
          <a:prstGeom prst="rect">
            <a:avLst/>
          </a:prstGeom>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ctr"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ru-RU" sz="1000" kern="0" dirty="0">
                <a:solidFill>
                  <a:srgbClr val="000000"/>
                </a:solidFill>
              </a:rPr>
              <a:t>В этой главе для выполнения упражнений с программой Packet Tracer используйте следующий пароль: </a:t>
            </a:r>
            <a:r>
              <a:rPr lang="ru-RU" sz="1000" b="1" kern="0" dirty="0" smtClean="0">
                <a:solidFill>
                  <a:srgbClr val="000000"/>
                </a:solidFill>
              </a:rPr>
              <a:t>PT_ccna5</a:t>
            </a:r>
            <a:endParaRPr lang="ru-RU" sz="1000" kern="0" dirty="0">
              <a:solidFill>
                <a:srgbClr val="000000"/>
              </a:solidFill>
            </a:endParaRPr>
          </a:p>
        </p:txBody>
      </p:sp>
    </p:spTree>
    <p:extLst>
      <p:ext uri="{BB962C8B-B14F-4D97-AF65-F5344CB8AC3E}">
        <p14:creationId xmlns:p14="http://schemas.microsoft.com/office/powerpoint/2010/main" xmlns="" val="889447266"/>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Типы IPv6-адресов</a:t>
            </a:r>
            <a:r>
              <a:t/>
            </a:r>
            <a:br/>
            <a:r>
              <a:rPr lang="ru-RU" altLang="en-US" dirty="0">
                <a:solidFill>
                  <a:srgbClr val="367187"/>
                </a:solidFill>
              </a:rPr>
              <a:t>Длина префикса IPv6-адреса</a:t>
            </a:r>
          </a:p>
        </p:txBody>
      </p:sp>
      <p:sp>
        <p:nvSpPr>
          <p:cNvPr id="55299" name="Rectangle 3"/>
          <p:cNvSpPr>
            <a:spLocks noGrp="1" noChangeArrowheads="1"/>
          </p:cNvSpPr>
          <p:nvPr>
            <p:ph type="body" idx="1"/>
          </p:nvPr>
        </p:nvSpPr>
        <p:spPr>
          <a:xfrm>
            <a:off x="223714" y="798944"/>
            <a:ext cx="8920285" cy="3605788"/>
          </a:xfrm>
        </p:spPr>
        <p:txBody>
          <a:bodyPr/>
          <a:lstStyle/>
          <a:p>
            <a:pPr lvl="1">
              <a:buFont typeface="Wingdings" panose="05000000000000000000" pitchFamily="2" charset="2"/>
              <a:buChar char="§"/>
            </a:pPr>
            <a:r>
              <a:rPr lang="ru-RU" altLang="en-US" sz="1800" dirty="0"/>
              <a:t>Длина префикса обозначает раздел сети IPv6-адреса.</a:t>
            </a:r>
          </a:p>
          <a:p>
            <a:pPr lvl="3">
              <a:buFont typeface="Arial" panose="020B0604020202020204" pitchFamily="34" charset="0"/>
              <a:buChar char="•"/>
            </a:pPr>
            <a:r>
              <a:rPr lang="ru-RU" altLang="en-US" sz="1600" dirty="0"/>
              <a:t>Диапазон длины префикса может составлять от 0 до 128.</a:t>
            </a:r>
          </a:p>
          <a:p>
            <a:pPr lvl="3">
              <a:buFont typeface="Arial" panose="020B0604020202020204" pitchFamily="34" charset="0"/>
              <a:buChar char="•"/>
            </a:pPr>
            <a:r>
              <a:rPr lang="ru-RU" altLang="en-US" sz="1600" dirty="0"/>
              <a:t>Типичная длина префикса IPv6 для большинства локальных сетей — /64.</a:t>
            </a:r>
          </a:p>
          <a:p>
            <a:pPr lvl="4">
              <a:buFont typeface="Arial" panose="020B0604020202020204" pitchFamily="34" charset="0"/>
              <a:buChar char="•"/>
            </a:pPr>
            <a:endParaRPr lang="ru-RU" altLang="en-US" sz="1500" dirty="0"/>
          </a:p>
          <a:p>
            <a:pPr lvl="3">
              <a:buFont typeface="Arial" panose="020B0604020202020204" pitchFamily="34" charset="0"/>
              <a:buChar char="•"/>
            </a:pPr>
            <a:endParaRPr lang="ru-RU" altLang="en-US" sz="1250" dirty="0"/>
          </a:p>
        </p:txBody>
      </p:sp>
      <p:pic>
        <p:nvPicPr>
          <p:cNvPr id="2" name="Picture 1" descr="Introduction to Networks - Mozilla Firefox"/>
          <p:cNvPicPr>
            <a:picLocks noChangeAspect="1"/>
          </p:cNvPicPr>
          <p:nvPr/>
        </p:nvPicPr>
        <p:blipFill>
          <a:blip r:embed="rId3"/>
          <a:stretch>
            <a:fillRect/>
          </a:stretch>
        </p:blipFill>
        <p:spPr>
          <a:xfrm>
            <a:off x="1344339" y="2077507"/>
            <a:ext cx="6254598" cy="2446794"/>
          </a:xfrm>
          <a:prstGeom prst="rect">
            <a:avLst/>
          </a:prstGeom>
        </p:spPr>
      </p:pic>
    </p:spTree>
    <p:extLst>
      <p:ext uri="{BB962C8B-B14F-4D97-AF65-F5344CB8AC3E}">
        <p14:creationId xmlns:p14="http://schemas.microsoft.com/office/powerpoint/2010/main" xmlns="" val="2563620613"/>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Типы IPv6-адресов</a:t>
            </a:r>
            <a:r>
              <a:t/>
            </a:r>
            <a:br/>
            <a:r>
              <a:rPr lang="ru-RU" altLang="en-US" dirty="0">
                <a:solidFill>
                  <a:srgbClr val="367187"/>
                </a:solidFill>
              </a:rPr>
              <a:t>Индивидуальные IPv6-адреса</a:t>
            </a:r>
          </a:p>
        </p:txBody>
      </p:sp>
      <p:sp>
        <p:nvSpPr>
          <p:cNvPr id="55299" name="Rectangle 3"/>
          <p:cNvSpPr>
            <a:spLocks noGrp="1" noChangeArrowheads="1"/>
          </p:cNvSpPr>
          <p:nvPr>
            <p:ph type="body" idx="1"/>
          </p:nvPr>
        </p:nvSpPr>
        <p:spPr>
          <a:xfrm>
            <a:off x="223714" y="798943"/>
            <a:ext cx="3685346" cy="3672695"/>
          </a:xfrm>
        </p:spPr>
        <p:txBody>
          <a:bodyPr/>
          <a:lstStyle/>
          <a:p>
            <a:pPr lvl="1">
              <a:buFont typeface="Wingdings" panose="05000000000000000000" pitchFamily="2" charset="2"/>
              <a:buChar char="§"/>
            </a:pPr>
            <a:r>
              <a:rPr lang="ru-RU" altLang="en-US" b="1" dirty="0"/>
              <a:t>Глобальные индивидуальные адреса</a:t>
            </a:r>
            <a:r>
              <a:rPr lang="ru-RU" altLang="en-US" dirty="0"/>
              <a:t>. Эти адреса, к которым можно проложить маршрут по Интернету, являются уникальными по всему миру.</a:t>
            </a:r>
          </a:p>
          <a:p>
            <a:pPr lvl="1">
              <a:buFont typeface="Wingdings" panose="05000000000000000000" pitchFamily="2" charset="2"/>
              <a:buChar char="§"/>
            </a:pPr>
            <a:r>
              <a:rPr lang="ru-RU" altLang="en-US" b="1" dirty="0"/>
              <a:t>Локальные адреса канала </a:t>
            </a:r>
            <a:r>
              <a:rPr lang="ru-RU" altLang="en-US" dirty="0"/>
              <a:t>используются для обмена данными с другими устройствами по одному локальному каналу. Ограничены одним каналом.</a:t>
            </a:r>
          </a:p>
          <a:p>
            <a:pPr lvl="1">
              <a:buFont typeface="Wingdings" panose="05000000000000000000" pitchFamily="2" charset="2"/>
              <a:buChar char="§"/>
            </a:pPr>
            <a:r>
              <a:rPr lang="ru-RU" altLang="en-US" b="1" dirty="0"/>
              <a:t>Уникальные локальные адреса</a:t>
            </a:r>
            <a:r>
              <a:rPr lang="ru-RU" altLang="en-US" dirty="0"/>
              <a:t> используются для локальной адресации </a:t>
            </a:r>
            <a:r>
              <a:rPr lang="ru-RU" altLang="en-US" dirty="0" smtClean="0"/>
              <a:t>в пределах </a:t>
            </a:r>
            <a:r>
              <a:rPr lang="ru-RU" altLang="en-US" dirty="0"/>
              <a:t>объекта или между ограниченным количеством объектов.</a:t>
            </a:r>
          </a:p>
        </p:txBody>
      </p:sp>
      <p:pic>
        <p:nvPicPr>
          <p:cNvPr id="3" name="Picture 2" descr="Introduction to Networks - Mozilla Firefox"/>
          <p:cNvPicPr>
            <a:picLocks noChangeAspect="1"/>
          </p:cNvPicPr>
          <p:nvPr/>
        </p:nvPicPr>
        <p:blipFill>
          <a:blip r:embed="rId3"/>
          <a:stretch>
            <a:fillRect/>
          </a:stretch>
        </p:blipFill>
        <p:spPr>
          <a:xfrm>
            <a:off x="3995283" y="798943"/>
            <a:ext cx="4732886" cy="3672695"/>
          </a:xfrm>
          <a:prstGeom prst="rect">
            <a:avLst/>
          </a:prstGeom>
        </p:spPr>
      </p:pic>
    </p:spTree>
    <p:extLst>
      <p:ext uri="{BB962C8B-B14F-4D97-AF65-F5344CB8AC3E}">
        <p14:creationId xmlns:p14="http://schemas.microsoft.com/office/powerpoint/2010/main" xmlns="" val="105504389"/>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Типы IPv6-адресов</a:t>
            </a:r>
            <a:r>
              <a:t/>
            </a:r>
            <a:br/>
            <a:r>
              <a:rPr lang="ru-RU" altLang="en-US" dirty="0">
                <a:solidFill>
                  <a:srgbClr val="367187"/>
                </a:solidFill>
              </a:rPr>
              <a:t>Локальные индивидуальные IPv6-адреса канала</a:t>
            </a:r>
          </a:p>
        </p:txBody>
      </p:sp>
      <p:sp>
        <p:nvSpPr>
          <p:cNvPr id="55299" name="Rectangle 3"/>
          <p:cNvSpPr>
            <a:spLocks noGrp="1" noChangeArrowheads="1"/>
          </p:cNvSpPr>
          <p:nvPr>
            <p:ph type="body" idx="1"/>
          </p:nvPr>
        </p:nvSpPr>
        <p:spPr>
          <a:xfrm>
            <a:off x="112202" y="798944"/>
            <a:ext cx="3902236" cy="3918022"/>
          </a:xfrm>
        </p:spPr>
        <p:txBody>
          <a:bodyPr/>
          <a:lstStyle/>
          <a:p>
            <a:pPr lvl="1">
              <a:buFont typeface="Wingdings" panose="05000000000000000000" pitchFamily="2" charset="2"/>
              <a:buChar char="§"/>
            </a:pPr>
            <a:r>
              <a:rPr lang="ru-RU" altLang="en-US" sz="1600" dirty="0"/>
              <a:t>IPv6-адреса типа link-local:</a:t>
            </a:r>
          </a:p>
          <a:p>
            <a:pPr lvl="2">
              <a:buFont typeface="Arial" panose="020B0604020202020204" pitchFamily="34" charset="0"/>
              <a:buChar char="•"/>
            </a:pPr>
            <a:r>
              <a:rPr lang="ru-RU" altLang="en-US" sz="1400" dirty="0"/>
              <a:t>Позволяют устройству обмениваться данными </a:t>
            </a:r>
            <a:r>
              <a:rPr lang="ru-RU" altLang="en-US" sz="1400" dirty="0" smtClean="0"/>
              <a:t>с другими </a:t>
            </a:r>
            <a:r>
              <a:rPr lang="ru-RU" altLang="en-US" sz="1400" dirty="0"/>
              <a:t>устройствами, поддерживающими адресацию IPv6, по одному и тому же каналу. </a:t>
            </a:r>
          </a:p>
          <a:p>
            <a:pPr lvl="3">
              <a:buFont typeface="Arial" panose="020B0604020202020204" pitchFamily="34" charset="0"/>
              <a:buChar char="•"/>
            </a:pPr>
            <a:r>
              <a:rPr lang="ru-RU" altLang="en-US" sz="1400" dirty="0"/>
              <a:t>Создаются даже в том случае, </a:t>
            </a:r>
            <a:r>
              <a:rPr lang="en-US" altLang="en-US" sz="1400" dirty="0" smtClean="0"/>
              <a:t/>
            </a:r>
            <a:br>
              <a:rPr lang="en-US" altLang="en-US" sz="1400" dirty="0" smtClean="0"/>
            </a:br>
            <a:r>
              <a:rPr lang="ru-RU" altLang="en-US" sz="1400" dirty="0" smtClean="0"/>
              <a:t>если </a:t>
            </a:r>
            <a:r>
              <a:rPr lang="ru-RU" altLang="en-US" sz="1400" dirty="0"/>
              <a:t>устройству не был назначен глобальный индивидуальный </a:t>
            </a:r>
            <a:r>
              <a:rPr lang="en-US" altLang="en-US" sz="1400" dirty="0" smtClean="0"/>
              <a:t/>
            </a:r>
            <a:br>
              <a:rPr lang="en-US" altLang="en-US" sz="1400" dirty="0" smtClean="0"/>
            </a:br>
            <a:r>
              <a:rPr lang="ru-RU" altLang="en-US" sz="1400" dirty="0" smtClean="0"/>
              <a:t>IPv6-адрес</a:t>
            </a:r>
            <a:r>
              <a:rPr lang="ru-RU" altLang="en-US" sz="1400" dirty="0"/>
              <a:t>. </a:t>
            </a:r>
          </a:p>
          <a:p>
            <a:pPr lvl="2">
              <a:buFont typeface="Arial" panose="020B0604020202020204" pitchFamily="34" charset="0"/>
              <a:buChar char="•"/>
            </a:pPr>
            <a:r>
              <a:rPr lang="ru-RU" altLang="en-US" sz="1400" dirty="0"/>
              <a:t>Находятся в диапазоне FE80::/10. </a:t>
            </a:r>
          </a:p>
          <a:p>
            <a:pPr marL="261937" lvl="2" indent="0">
              <a:buNone/>
            </a:pPr>
            <a:endParaRPr lang="ru-RU" altLang="en-US" sz="1400" dirty="0"/>
          </a:p>
          <a:p>
            <a:pPr marL="142875" lvl="1" indent="0">
              <a:buNone/>
            </a:pPr>
            <a:r>
              <a:rPr lang="ru-RU" sz="1200" dirty="0" smtClean="0"/>
              <a:t>Примечание. Как правило, в качестве шлюза по умолчанию для других устройств в канале используется локальный адрес канала маршрутизатора.</a:t>
            </a:r>
          </a:p>
        </p:txBody>
      </p:sp>
      <p:pic>
        <p:nvPicPr>
          <p:cNvPr id="2" name="Picture 1" descr="Introduction to Networks - Mozilla Firefox"/>
          <p:cNvPicPr>
            <a:picLocks noChangeAspect="1"/>
          </p:cNvPicPr>
          <p:nvPr/>
        </p:nvPicPr>
        <p:blipFill>
          <a:blip r:embed="rId3"/>
          <a:stretch>
            <a:fillRect/>
          </a:stretch>
        </p:blipFill>
        <p:spPr>
          <a:xfrm>
            <a:off x="4018500" y="880996"/>
            <a:ext cx="4251642" cy="3425609"/>
          </a:xfrm>
          <a:prstGeom prst="rect">
            <a:avLst/>
          </a:prstGeom>
        </p:spPr>
      </p:pic>
    </p:spTree>
    <p:extLst>
      <p:ext uri="{BB962C8B-B14F-4D97-AF65-F5344CB8AC3E}">
        <p14:creationId xmlns:p14="http://schemas.microsoft.com/office/powerpoint/2010/main" xmlns="" val="2720728116"/>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Индивидуальные IPv6-адреса</a:t>
            </a:r>
            <a:r>
              <a:t/>
            </a:r>
            <a:br/>
            <a:r>
              <a:rPr lang="ru-RU" altLang="en-US" dirty="0">
                <a:solidFill>
                  <a:srgbClr val="367187"/>
                </a:solidFill>
              </a:rPr>
              <a:t>Структура глобального индивидуального IPv6-адреса</a:t>
            </a:r>
          </a:p>
        </p:txBody>
      </p:sp>
      <p:sp>
        <p:nvSpPr>
          <p:cNvPr id="55299" name="Rectangle 3"/>
          <p:cNvSpPr>
            <a:spLocks noGrp="1" noChangeArrowheads="1"/>
          </p:cNvSpPr>
          <p:nvPr>
            <p:ph type="body" idx="1"/>
          </p:nvPr>
        </p:nvSpPr>
        <p:spPr>
          <a:xfrm>
            <a:off x="-91355" y="1761862"/>
            <a:ext cx="3700105" cy="3918022"/>
          </a:xfrm>
        </p:spPr>
        <p:txBody>
          <a:bodyPr/>
          <a:lstStyle/>
          <a:p>
            <a:pPr lvl="1">
              <a:buFont typeface="Wingdings" panose="05000000000000000000" pitchFamily="2" charset="2"/>
              <a:buChar char="§"/>
            </a:pPr>
            <a:r>
              <a:rPr lang="ru-RU" altLang="en-US" dirty="0"/>
              <a:t>Глобальный индивидуальный адрес состоит из трех частей.</a:t>
            </a:r>
          </a:p>
          <a:p>
            <a:pPr lvl="2">
              <a:buFont typeface="Arial" panose="020B0604020202020204" pitchFamily="34" charset="0"/>
              <a:buChar char="•"/>
            </a:pPr>
            <a:r>
              <a:rPr lang="ru-RU" altLang="en-US" sz="1400" b="1" dirty="0"/>
              <a:t>Префикс глобальной маршрутизации. </a:t>
            </a:r>
            <a:r>
              <a:rPr lang="ru-RU" altLang="en-US" sz="1400" dirty="0"/>
              <a:t>Это сетевая часть адреса, которая назначается провайдером. Обычно это /48.</a:t>
            </a:r>
          </a:p>
          <a:p>
            <a:pPr lvl="2">
              <a:buFont typeface="Arial" panose="020B0604020202020204" pitchFamily="34" charset="0"/>
              <a:buChar char="•"/>
            </a:pPr>
            <a:r>
              <a:rPr lang="ru-RU" altLang="en-US" sz="1400" b="1" dirty="0"/>
              <a:t>Идентификатор подсети. </a:t>
            </a:r>
            <a:r>
              <a:rPr lang="ru-RU" altLang="en-US" sz="1400" dirty="0"/>
              <a:t>Используется для подсети </a:t>
            </a:r>
            <a:r>
              <a:rPr lang="ru-RU" altLang="en-US" sz="1400" dirty="0" smtClean="0"/>
              <a:t>в пределах </a:t>
            </a:r>
            <a:r>
              <a:rPr lang="ru-RU" altLang="en-US" sz="1400" dirty="0"/>
              <a:t>организации.</a:t>
            </a:r>
          </a:p>
          <a:p>
            <a:pPr lvl="2">
              <a:buFont typeface="Arial" panose="020B0604020202020204" pitchFamily="34" charset="0"/>
              <a:buChar char="•"/>
            </a:pPr>
            <a:r>
              <a:rPr lang="ru-RU" altLang="en-US" sz="1400" b="1" dirty="0"/>
              <a:t>Идентификатор интерфейса</a:t>
            </a:r>
            <a:r>
              <a:rPr lang="ru-RU" altLang="en-US" sz="1400" dirty="0"/>
              <a:t> является эквивалентом раздела хоста в адресе IPv4.</a:t>
            </a:r>
          </a:p>
        </p:txBody>
      </p:sp>
      <p:pic>
        <p:nvPicPr>
          <p:cNvPr id="3" name="Picture 2" descr="Introduction to Networks - Mozilla Firefox"/>
          <p:cNvPicPr>
            <a:picLocks noChangeAspect="1"/>
          </p:cNvPicPr>
          <p:nvPr/>
        </p:nvPicPr>
        <p:blipFill>
          <a:blip r:embed="rId3"/>
          <a:stretch>
            <a:fillRect/>
          </a:stretch>
        </p:blipFill>
        <p:spPr>
          <a:xfrm>
            <a:off x="3732727" y="798944"/>
            <a:ext cx="4616341" cy="1542814"/>
          </a:xfrm>
          <a:prstGeom prst="rect">
            <a:avLst/>
          </a:prstGeom>
        </p:spPr>
      </p:pic>
      <p:sp>
        <p:nvSpPr>
          <p:cNvPr id="5" name="Rectangle 4"/>
          <p:cNvSpPr/>
          <p:nvPr/>
        </p:nvSpPr>
        <p:spPr>
          <a:xfrm>
            <a:off x="-66259" y="798944"/>
            <a:ext cx="3787826" cy="954107"/>
          </a:xfrm>
          <a:prstGeom prst="rect">
            <a:avLst/>
          </a:prstGeom>
        </p:spPr>
        <p:txBody>
          <a:bodyPr wrap="square">
            <a:spAutoFit/>
          </a:bodyPr>
          <a:lstStyle/>
          <a:p>
            <a:pPr marL="358775" lvl="1" indent="-215900" defTabSz="684213">
              <a:spcBef>
                <a:spcPts val="300"/>
              </a:spcBef>
              <a:spcAft>
                <a:spcPts val="300"/>
              </a:spcAft>
              <a:buClr>
                <a:srgbClr val="58585B"/>
              </a:buClr>
              <a:buFont typeface="Wingdings" panose="05000000000000000000" pitchFamily="2" charset="2"/>
              <a:buChar char="§"/>
            </a:pPr>
            <a:r>
              <a:rPr lang="ru-RU" altLang="en-US" sz="1400" dirty="0">
                <a:solidFill>
                  <a:srgbClr val="000000"/>
                </a:solidFill>
                <a:latin typeface="Arial"/>
              </a:rPr>
              <a:t>В настоящее время назначаются только глобальные индивидуальные адреса с первыми тремя битами 001 или 2000::/3.</a:t>
            </a:r>
          </a:p>
        </p:txBody>
      </p:sp>
      <p:pic>
        <p:nvPicPr>
          <p:cNvPr id="6" name="Picture 5" descr="Introduction to Networks - Mozilla Firefox"/>
          <p:cNvPicPr>
            <a:picLocks noChangeAspect="1"/>
          </p:cNvPicPr>
          <p:nvPr/>
        </p:nvPicPr>
        <p:blipFill>
          <a:blip r:embed="rId4"/>
          <a:stretch>
            <a:fillRect/>
          </a:stretch>
        </p:blipFill>
        <p:spPr>
          <a:xfrm>
            <a:off x="4376859" y="2523472"/>
            <a:ext cx="3406612" cy="2154092"/>
          </a:xfrm>
          <a:prstGeom prst="rect">
            <a:avLst/>
          </a:prstGeom>
        </p:spPr>
      </p:pic>
      <p:sp>
        <p:nvSpPr>
          <p:cNvPr id="7" name="Rectangle 6"/>
          <p:cNvSpPr/>
          <p:nvPr/>
        </p:nvSpPr>
        <p:spPr>
          <a:xfrm>
            <a:off x="4358244" y="2505694"/>
            <a:ext cx="3431969" cy="217318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216355680"/>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Индивидуальные адреса IPv6</a:t>
            </a:r>
            <a:r>
              <a:rPr dirty="0"/>
              <a:t/>
            </a:r>
            <a:br>
              <a:rPr dirty="0"/>
            </a:br>
            <a:r>
              <a:rPr lang="ru-RU" altLang="en-US" sz="2200" dirty="0">
                <a:solidFill>
                  <a:srgbClr val="367187"/>
                </a:solidFill>
              </a:rPr>
              <a:t>Статическая конфигурация глобального индивидуального адреса</a:t>
            </a:r>
          </a:p>
        </p:txBody>
      </p:sp>
      <p:sp>
        <p:nvSpPr>
          <p:cNvPr id="55299" name="Rectangle 3"/>
          <p:cNvSpPr>
            <a:spLocks noGrp="1" noChangeArrowheads="1"/>
          </p:cNvSpPr>
          <p:nvPr>
            <p:ph type="body" idx="1"/>
          </p:nvPr>
        </p:nvSpPr>
        <p:spPr>
          <a:xfrm>
            <a:off x="5230467" y="802241"/>
            <a:ext cx="3701515" cy="3918022"/>
          </a:xfrm>
        </p:spPr>
        <p:txBody>
          <a:bodyPr/>
          <a:lstStyle/>
          <a:p>
            <a:pPr lvl="1">
              <a:buFont typeface="Wingdings" panose="05000000000000000000" pitchFamily="2" charset="2"/>
              <a:buChar char="§"/>
            </a:pPr>
            <a:r>
              <a:rPr lang="ru-RU" altLang="en-US" sz="1800" dirty="0"/>
              <a:t>Конфигурация маршрутизатора:</a:t>
            </a:r>
          </a:p>
          <a:p>
            <a:pPr lvl="2">
              <a:buFont typeface="Wingdings" panose="05000000000000000000" pitchFamily="2" charset="2"/>
              <a:buChar char="§"/>
            </a:pPr>
            <a:r>
              <a:rPr lang="ru-RU" altLang="en-US" sz="1600" dirty="0"/>
              <a:t>Команды аналогичны протоколу IPv4, замените IPv4 на IPv6.</a:t>
            </a:r>
          </a:p>
          <a:p>
            <a:pPr lvl="2">
              <a:buFont typeface="Wingdings" panose="05000000000000000000" pitchFamily="2" charset="2"/>
              <a:buChar char="§"/>
            </a:pPr>
            <a:r>
              <a:rPr lang="ru-RU" altLang="en-US" sz="1600" dirty="0"/>
              <a:t>Для настройки глобального индивидуального IPv6-адреса в интерфейсе используется команда </a:t>
            </a:r>
            <a:r>
              <a:rPr lang="ru-RU" altLang="en-US" sz="1600" b="1" dirty="0"/>
              <a:t>ipv6 address </a:t>
            </a:r>
            <a:r>
              <a:rPr lang="ru-RU" altLang="en-US" sz="1600" i="1" dirty="0"/>
              <a:t>ipv6-address/prefix-length</a:t>
            </a:r>
            <a:r>
              <a:rPr lang="ru-RU" altLang="en-US" sz="1600" dirty="0"/>
              <a:t>.</a:t>
            </a:r>
          </a:p>
        </p:txBody>
      </p:sp>
      <p:pic>
        <p:nvPicPr>
          <p:cNvPr id="3" name="Picture 2" descr="Introduction to Networks - Mozilla Firefox"/>
          <p:cNvPicPr>
            <a:picLocks noChangeAspect="1"/>
          </p:cNvPicPr>
          <p:nvPr/>
        </p:nvPicPr>
        <p:blipFill>
          <a:blip r:embed="rId3"/>
          <a:stretch>
            <a:fillRect/>
          </a:stretch>
        </p:blipFill>
        <p:spPr>
          <a:xfrm>
            <a:off x="94595" y="798944"/>
            <a:ext cx="5026086" cy="3921319"/>
          </a:xfrm>
          <a:prstGeom prst="rect">
            <a:avLst/>
          </a:prstGeom>
        </p:spPr>
      </p:pic>
    </p:spTree>
    <p:extLst>
      <p:ext uri="{BB962C8B-B14F-4D97-AF65-F5344CB8AC3E}">
        <p14:creationId xmlns:p14="http://schemas.microsoft.com/office/powerpoint/2010/main" xmlns="" val="2925747775"/>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 y="98543"/>
            <a:ext cx="9144000" cy="757551"/>
          </a:xfrm>
        </p:spPr>
        <p:txBody>
          <a:bodyPr/>
          <a:lstStyle/>
          <a:p>
            <a:r>
              <a:rPr lang="ru-RU" altLang="en-US" sz="1600" dirty="0">
                <a:solidFill>
                  <a:srgbClr val="367187"/>
                </a:solidFill>
              </a:rPr>
              <a:t>Индивидуальные адреса IPv6</a:t>
            </a:r>
            <a:r>
              <a:rPr dirty="0"/>
              <a:t/>
            </a:r>
            <a:br>
              <a:rPr dirty="0"/>
            </a:br>
            <a:r>
              <a:rPr lang="ru-RU" altLang="en-US" sz="2000" dirty="0">
                <a:solidFill>
                  <a:srgbClr val="367187"/>
                </a:solidFill>
              </a:rPr>
              <a:t>Статическая конфигурация глобального индивидуального адреса (продолжение)</a:t>
            </a:r>
          </a:p>
        </p:txBody>
      </p:sp>
      <p:sp>
        <p:nvSpPr>
          <p:cNvPr id="55299" name="Rectangle 3"/>
          <p:cNvSpPr>
            <a:spLocks noGrp="1" noChangeArrowheads="1"/>
          </p:cNvSpPr>
          <p:nvPr>
            <p:ph type="body" idx="1"/>
          </p:nvPr>
        </p:nvSpPr>
        <p:spPr>
          <a:xfrm>
            <a:off x="4237251" y="955103"/>
            <a:ext cx="4620999" cy="3918022"/>
          </a:xfrm>
        </p:spPr>
        <p:txBody>
          <a:bodyPr/>
          <a:lstStyle/>
          <a:p>
            <a:r>
              <a:rPr lang="ru-RU" altLang="en-US" sz="1800" dirty="0"/>
              <a:t>Настройка узлов:</a:t>
            </a:r>
          </a:p>
          <a:p>
            <a:pPr lvl="2">
              <a:buFont typeface="Arial" panose="020B0604020202020204" pitchFamily="34" charset="0"/>
              <a:buChar char="•"/>
            </a:pPr>
            <a:r>
              <a:rPr lang="ru-RU" altLang="en-US" sz="1400" dirty="0"/>
              <a:t>Ручная настройка IPv6-адреса на хосте аналогична настройке IPv4-адреса.</a:t>
            </a:r>
          </a:p>
          <a:p>
            <a:pPr lvl="3">
              <a:buFont typeface="Arial" panose="020B0604020202020204" pitchFamily="34" charset="0"/>
              <a:buChar char="•"/>
            </a:pPr>
            <a:r>
              <a:rPr lang="ru-RU" altLang="en-US" sz="1400" dirty="0"/>
              <a:t>Адрес шлюза по умолчанию можно настроить в соответствии </a:t>
            </a:r>
            <a:r>
              <a:rPr lang="ru-RU" altLang="en-US" sz="1400" dirty="0" smtClean="0"/>
              <a:t>с локальным </a:t>
            </a:r>
            <a:r>
              <a:rPr lang="ru-RU" altLang="en-US" sz="1400" dirty="0"/>
              <a:t>адресом канала или глобальным индивидуальным адресом интерфейса Gigabit Ethernet.</a:t>
            </a:r>
          </a:p>
          <a:p>
            <a:pPr lvl="1">
              <a:buFont typeface="Wingdings" panose="05000000000000000000" pitchFamily="2" charset="2"/>
              <a:buChar char="§"/>
            </a:pPr>
            <a:r>
              <a:rPr lang="ru-RU" altLang="en-US" sz="1600" dirty="0"/>
              <a:t>Динамическое назначение IPv6-адресов:</a:t>
            </a:r>
          </a:p>
          <a:p>
            <a:pPr lvl="3">
              <a:buFont typeface="Arial" panose="020B0604020202020204" pitchFamily="34" charset="0"/>
              <a:buChar char="•"/>
            </a:pPr>
            <a:r>
              <a:rPr lang="ru-RU" altLang="en-US" sz="1400" dirty="0"/>
              <a:t>Автоматическая конфигурация адреса без сохранения состояния (Stateless Address Autoconfiguration, SLAAC)</a:t>
            </a:r>
          </a:p>
          <a:p>
            <a:pPr lvl="3">
              <a:buFont typeface="Arial" panose="020B0604020202020204" pitchFamily="34" charset="0"/>
              <a:buChar char="•"/>
            </a:pPr>
            <a:r>
              <a:rPr lang="ru-RU" altLang="en-US" sz="1400" dirty="0"/>
              <a:t>Адресация DHCPv6 с учётом состояний.</a:t>
            </a:r>
          </a:p>
          <a:p>
            <a:pPr lvl="3">
              <a:buFont typeface="Wingdings" panose="05000000000000000000" pitchFamily="2" charset="2"/>
              <a:buChar char="§"/>
            </a:pPr>
            <a:endParaRPr lang="ru-RU" altLang="en-US" sz="1400" dirty="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510639" y="1009401"/>
            <a:ext cx="3726611" cy="3135087"/>
          </a:xfrm>
          <a:prstGeom prst="rect">
            <a:avLst/>
          </a:prstGeom>
        </p:spPr>
      </p:pic>
    </p:spTree>
    <p:extLst>
      <p:ext uri="{BB962C8B-B14F-4D97-AF65-F5344CB8AC3E}">
        <p14:creationId xmlns:p14="http://schemas.microsoft.com/office/powerpoint/2010/main" xmlns="" val="2602183404"/>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Индивидуальные адреса IPv6</a:t>
            </a:r>
            <a:r>
              <a:t/>
            </a:r>
            <a:br/>
            <a:r>
              <a:rPr lang="ru-RU" altLang="en-US" dirty="0">
                <a:solidFill>
                  <a:srgbClr val="367187"/>
                </a:solidFill>
              </a:rPr>
              <a:t>Динамическая конфигурация с помощью SLAAC</a:t>
            </a:r>
          </a:p>
        </p:txBody>
      </p:sp>
      <p:sp>
        <p:nvSpPr>
          <p:cNvPr id="55299" name="Rectangle 3"/>
          <p:cNvSpPr>
            <a:spLocks noGrp="1" noChangeArrowheads="1"/>
          </p:cNvSpPr>
          <p:nvPr>
            <p:ph type="body" idx="1"/>
          </p:nvPr>
        </p:nvSpPr>
        <p:spPr>
          <a:xfrm>
            <a:off x="33455" y="794220"/>
            <a:ext cx="3931168" cy="3918022"/>
          </a:xfrm>
        </p:spPr>
        <p:txBody>
          <a:bodyPr/>
          <a:lstStyle/>
          <a:p>
            <a:r>
              <a:rPr lang="ru-RU" altLang="en-US" sz="1600" dirty="0"/>
              <a:t>Автоматическая конфигурация адреса без сохранения состояния (Stateless Address Autoconfiguration, SLAAC): </a:t>
            </a:r>
          </a:p>
          <a:p>
            <a:pPr lvl="2">
              <a:buFont typeface="Arial" panose="020B0604020202020204" pitchFamily="34" charset="0"/>
              <a:buChar char="•"/>
            </a:pPr>
            <a:r>
              <a:rPr lang="ru-RU" altLang="en-US" sz="1400" dirty="0"/>
              <a:t>Устройство может получить префикс, длину префикса, адрес шлюза по умолчанию и другие сведения от IPv6-маршрутизатора.</a:t>
            </a:r>
          </a:p>
          <a:p>
            <a:pPr lvl="2">
              <a:buFont typeface="Arial" panose="020B0604020202020204" pitchFamily="34" charset="0"/>
              <a:buChar char="•"/>
            </a:pPr>
            <a:r>
              <a:rPr lang="ru-RU" altLang="en-US" sz="1400" dirty="0"/>
              <a:t>Использует сообщения ICMPv6 Router Advertisement (RA) локального маршрутизатора.</a:t>
            </a:r>
          </a:p>
          <a:p>
            <a:r>
              <a:rPr lang="ru-RU" altLang="en-US" sz="1600" dirty="0"/>
              <a:t>Сообщения RA ICMPv6 отправляются каждые 200 секунд всем устройствам в сети под управлением IPv6.</a:t>
            </a:r>
          </a:p>
          <a:p>
            <a:pPr lvl="2">
              <a:buFont typeface="Arial" panose="020B0604020202020204" pitchFamily="34" charset="0"/>
              <a:buChar char="•"/>
            </a:pPr>
            <a:endParaRPr lang="ru-RU" altLang="en-US" dirty="0"/>
          </a:p>
        </p:txBody>
      </p:sp>
      <p:pic>
        <p:nvPicPr>
          <p:cNvPr id="3" name="Picture 2" descr="Introduction to Networks - Mozilla Firefox"/>
          <p:cNvPicPr>
            <a:picLocks noChangeAspect="1"/>
          </p:cNvPicPr>
          <p:nvPr/>
        </p:nvPicPr>
        <p:blipFill>
          <a:blip r:embed="rId3"/>
          <a:stretch>
            <a:fillRect/>
          </a:stretch>
        </p:blipFill>
        <p:spPr>
          <a:xfrm>
            <a:off x="3974346" y="794220"/>
            <a:ext cx="5043204" cy="2568551"/>
          </a:xfrm>
          <a:prstGeom prst="rect">
            <a:avLst/>
          </a:prstGeom>
        </p:spPr>
      </p:pic>
      <p:sp>
        <p:nvSpPr>
          <p:cNvPr id="4" name="Rectangle 3"/>
          <p:cNvSpPr/>
          <p:nvPr/>
        </p:nvSpPr>
        <p:spPr>
          <a:xfrm>
            <a:off x="3964623" y="3367183"/>
            <a:ext cx="5062651" cy="1384995"/>
          </a:xfrm>
          <a:prstGeom prst="rect">
            <a:avLst/>
          </a:prstGeom>
        </p:spPr>
        <p:txBody>
          <a:bodyPr wrap="square">
            <a:spAutoFit/>
          </a:bodyPr>
          <a:lstStyle/>
          <a:p>
            <a:r>
              <a:rPr lang="ru-RU" sz="1200" dirty="0">
                <a:solidFill>
                  <a:srgbClr val="000000"/>
                </a:solidFill>
                <a:latin typeface="+mn-lt"/>
              </a:rPr>
              <a:t>Вариант 1 (только SLAAC). «Я уже знаю все необходимое (префикс, длина префикса, шлюз по умолчанию)».</a:t>
            </a:r>
          </a:p>
          <a:p>
            <a:r>
              <a:rPr lang="ru-RU" sz="1200" dirty="0">
                <a:solidFill>
                  <a:srgbClr val="000000"/>
                </a:solidFill>
                <a:latin typeface="+mn-lt"/>
              </a:rPr>
              <a:t>Вариант 2 (SLAAC и DHCPv6). «Вот моя информация, но вам нужно получить другие сведения, такие как DNS-адреса от DHCPv6-сервера».</a:t>
            </a:r>
          </a:p>
          <a:p>
            <a:r>
              <a:rPr lang="ru-RU" sz="1200" dirty="0">
                <a:solidFill>
                  <a:srgbClr val="000000"/>
                </a:solidFill>
                <a:latin typeface="+mn-lt"/>
              </a:rPr>
              <a:t>Вариант 3 (только DHCPv6) — «Я не могу помочь вам. Всю информацию нужно получить от DHCPv6-сервера».</a:t>
            </a:r>
          </a:p>
        </p:txBody>
      </p:sp>
    </p:spTree>
    <p:extLst>
      <p:ext uri="{BB962C8B-B14F-4D97-AF65-F5344CB8AC3E}">
        <p14:creationId xmlns:p14="http://schemas.microsoft.com/office/powerpoint/2010/main" xmlns="" val="1369656332"/>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Индивидуальные адреса IPv6</a:t>
            </a:r>
            <a:r>
              <a:t/>
            </a:r>
            <a:br/>
            <a:r>
              <a:rPr lang="ru-RU" altLang="en-US" dirty="0">
                <a:solidFill>
                  <a:srgbClr val="367187"/>
                </a:solidFill>
              </a:rPr>
              <a:t>Динамическая конфигурация с помощью DHCPv6</a:t>
            </a:r>
          </a:p>
        </p:txBody>
      </p:sp>
      <p:sp>
        <p:nvSpPr>
          <p:cNvPr id="55299" name="Rectangle 3"/>
          <p:cNvSpPr>
            <a:spLocks noGrp="1" noChangeArrowheads="1"/>
          </p:cNvSpPr>
          <p:nvPr>
            <p:ph type="body" idx="1"/>
          </p:nvPr>
        </p:nvSpPr>
        <p:spPr>
          <a:xfrm>
            <a:off x="33455" y="794220"/>
            <a:ext cx="3989905" cy="3918022"/>
          </a:xfrm>
        </p:spPr>
        <p:txBody>
          <a:bodyPr/>
          <a:lstStyle/>
          <a:p>
            <a:r>
              <a:rPr lang="ru-RU" altLang="en-US" sz="1400" dirty="0"/>
              <a:t>RA, вариант 1: только SLAAC (по умолчанию) </a:t>
            </a:r>
          </a:p>
          <a:p>
            <a:r>
              <a:rPr lang="ru-RU" altLang="en-US" sz="1400" dirty="0"/>
              <a:t>RA, вариант 2: SLAAC и DHCPv6-сервер без сохранения состояния адресов:</a:t>
            </a:r>
          </a:p>
          <a:p>
            <a:pPr lvl="1"/>
            <a:r>
              <a:rPr lang="ru-RU" sz="1200" dirty="0" smtClean="0"/>
              <a:t>Использует SLAAC для глобального индивидуального адреса IPv6 и шлюза по умолчанию.</a:t>
            </a:r>
          </a:p>
          <a:p>
            <a:pPr lvl="1"/>
            <a:r>
              <a:rPr lang="ru-RU" sz="1200" dirty="0" smtClean="0"/>
              <a:t>Использует сервер DHCPv6 без отслеживания состояния для получения других сведений.</a:t>
            </a:r>
          </a:p>
          <a:p>
            <a:r>
              <a:rPr lang="ru-RU" altLang="en-US" sz="1400" dirty="0"/>
              <a:t>RA, вариант 3: DHCPv6-сервер </a:t>
            </a:r>
            <a:r>
              <a:rPr lang="ru-RU" altLang="en-US" sz="1400" dirty="0" smtClean="0"/>
              <a:t>с сохранением </a:t>
            </a:r>
            <a:r>
              <a:rPr lang="ru-RU" altLang="en-US" sz="1400" dirty="0"/>
              <a:t>состояния адресов</a:t>
            </a:r>
          </a:p>
          <a:p>
            <a:pPr lvl="1"/>
            <a:r>
              <a:rPr lang="ru-RU" sz="1200" dirty="0" smtClean="0"/>
              <a:t>Использует локальные адреса канала маршрутизаторов для шлюза по умолчанию.</a:t>
            </a:r>
          </a:p>
          <a:p>
            <a:pPr lvl="1"/>
            <a:r>
              <a:rPr lang="ru-RU" sz="1200" dirty="0" smtClean="0"/>
              <a:t>Использует DHCPv6 для получения других сведений.</a:t>
            </a:r>
          </a:p>
          <a:p>
            <a:pPr lvl="1"/>
            <a:endParaRPr lang="ru-RU" altLang="en-US" sz="1200" dirty="0"/>
          </a:p>
        </p:txBody>
      </p:sp>
      <p:pic>
        <p:nvPicPr>
          <p:cNvPr id="2" name="Picture 1" descr="Introduction to Networks - Mozilla Firefox"/>
          <p:cNvPicPr>
            <a:picLocks noChangeAspect="1"/>
          </p:cNvPicPr>
          <p:nvPr/>
        </p:nvPicPr>
        <p:blipFill>
          <a:blip r:embed="rId3"/>
          <a:stretch>
            <a:fillRect/>
          </a:stretch>
        </p:blipFill>
        <p:spPr>
          <a:xfrm>
            <a:off x="4193049" y="794220"/>
            <a:ext cx="4722525" cy="2977376"/>
          </a:xfrm>
          <a:prstGeom prst="rect">
            <a:avLst/>
          </a:prstGeom>
        </p:spPr>
      </p:pic>
    </p:spTree>
    <p:extLst>
      <p:ext uri="{BB962C8B-B14F-4D97-AF65-F5344CB8AC3E}">
        <p14:creationId xmlns:p14="http://schemas.microsoft.com/office/powerpoint/2010/main" xmlns="" val="1256778300"/>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Индивидуальные IPv6-адреса</a:t>
            </a:r>
            <a:r>
              <a:rPr dirty="0"/>
              <a:t/>
            </a:r>
            <a:br>
              <a:rPr dirty="0"/>
            </a:br>
            <a:r>
              <a:rPr lang="ru-RU" altLang="en-US" sz="2200" dirty="0">
                <a:solidFill>
                  <a:srgbClr val="367187"/>
                </a:solidFill>
              </a:rPr>
              <a:t>Процесс EUI-64 и случайно созданный идентификатор интерфейса</a:t>
            </a:r>
          </a:p>
        </p:txBody>
      </p:sp>
      <p:sp>
        <p:nvSpPr>
          <p:cNvPr id="55299" name="Rectangle 3"/>
          <p:cNvSpPr>
            <a:spLocks noGrp="1" noChangeArrowheads="1"/>
          </p:cNvSpPr>
          <p:nvPr>
            <p:ph type="body" idx="1"/>
          </p:nvPr>
        </p:nvSpPr>
        <p:spPr>
          <a:xfrm>
            <a:off x="33455" y="794219"/>
            <a:ext cx="4181707" cy="3989653"/>
          </a:xfrm>
        </p:spPr>
        <p:txBody>
          <a:bodyPr/>
          <a:lstStyle/>
          <a:p>
            <a:r>
              <a:rPr lang="ru-RU" altLang="en-US" sz="1400" dirty="0"/>
              <a:t>Если сообщение RA имеет тип SLAAC либо SLAAC и DHCPv6-сервер без сохранения состояния адресов, клиент должен создавать собственный идентификатор интерфейса.</a:t>
            </a:r>
          </a:p>
          <a:p>
            <a:pPr lvl="1">
              <a:buFont typeface="Arial" panose="020B0604020202020204" pitchFamily="34" charset="0"/>
              <a:buChar char="•"/>
            </a:pPr>
            <a:r>
              <a:rPr lang="ru-RU" sz="1200" dirty="0" smtClean="0"/>
              <a:t>Идентификатор интерфейса может быть создан </a:t>
            </a:r>
            <a:r>
              <a:rPr lang="en-US" sz="1200" dirty="0" smtClean="0"/>
              <a:t/>
            </a:r>
            <a:br>
              <a:rPr lang="en-US" sz="1200" dirty="0" smtClean="0"/>
            </a:br>
            <a:r>
              <a:rPr lang="ru-RU" sz="1200" dirty="0" smtClean="0"/>
              <a:t>с помощью EUI-64 или представлять собой случайно созданное 64-битное число.</a:t>
            </a:r>
          </a:p>
          <a:p>
            <a:r>
              <a:rPr lang="ru-RU" altLang="en-US" sz="1400" dirty="0"/>
              <a:t>Идентификатор интерфейса EUI-64 имеет двоичный формат и состоит из трех частей.</a:t>
            </a:r>
          </a:p>
          <a:p>
            <a:pPr lvl="1">
              <a:buFont typeface="Arial" panose="020B0604020202020204" pitchFamily="34" charset="0"/>
              <a:buChar char="•"/>
            </a:pPr>
            <a:r>
              <a:rPr lang="ru-RU" sz="1200" dirty="0" smtClean="0"/>
              <a:t>24-битный OUI на основе MAC-адреса клиента, </a:t>
            </a:r>
            <a:r>
              <a:rPr lang="en-US" sz="1200" dirty="0" smtClean="0"/>
              <a:t/>
            </a:r>
            <a:br>
              <a:rPr lang="en-US" sz="1200" dirty="0" smtClean="0"/>
            </a:br>
            <a:r>
              <a:rPr lang="ru-RU" sz="1200" dirty="0" smtClean="0"/>
              <a:t>в котором седьмой бит (универсально/локальный (U/L) бит) является обратным, </a:t>
            </a:r>
          </a:p>
          <a:p>
            <a:pPr lvl="1">
              <a:buFont typeface="Arial" panose="020B0604020202020204" pitchFamily="34" charset="0"/>
              <a:buChar char="•"/>
            </a:pPr>
            <a:r>
              <a:rPr lang="ru-RU" sz="1200" dirty="0" smtClean="0"/>
              <a:t>В середину вставляется 16-битное значение FFFE (в шестнадцатеричном формате).</a:t>
            </a:r>
          </a:p>
          <a:p>
            <a:pPr lvl="1">
              <a:buFont typeface="Arial" panose="020B0604020202020204" pitchFamily="34" charset="0"/>
              <a:buChar char="•"/>
            </a:pPr>
            <a:r>
              <a:rPr lang="ru-RU" sz="1200" dirty="0" smtClean="0"/>
              <a:t>24-битный идентификатор устройства на основе MAC-адреса клиента.</a:t>
            </a:r>
          </a:p>
          <a:p>
            <a:endParaRPr lang="ru-RU" altLang="en-US" sz="1200" dirty="0"/>
          </a:p>
        </p:txBody>
      </p:sp>
      <p:pic>
        <p:nvPicPr>
          <p:cNvPr id="4" name="Picture 3" descr="Introduction to Networks - Mozilla Firefox"/>
          <p:cNvPicPr>
            <a:picLocks noChangeAspect="1"/>
          </p:cNvPicPr>
          <p:nvPr/>
        </p:nvPicPr>
        <p:blipFill>
          <a:blip r:embed="rId3"/>
          <a:stretch>
            <a:fillRect/>
          </a:stretch>
        </p:blipFill>
        <p:spPr>
          <a:xfrm>
            <a:off x="4219400" y="903247"/>
            <a:ext cx="4855723" cy="3356519"/>
          </a:xfrm>
          <a:prstGeom prst="rect">
            <a:avLst/>
          </a:prstGeom>
        </p:spPr>
      </p:pic>
    </p:spTree>
    <p:extLst>
      <p:ext uri="{BB962C8B-B14F-4D97-AF65-F5344CB8AC3E}">
        <p14:creationId xmlns:p14="http://schemas.microsoft.com/office/powerpoint/2010/main" xmlns="" val="3868868757"/>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 y="98543"/>
            <a:ext cx="9144000" cy="757551"/>
          </a:xfrm>
        </p:spPr>
        <p:txBody>
          <a:bodyPr/>
          <a:lstStyle/>
          <a:p>
            <a:r>
              <a:rPr lang="ru-RU" altLang="en-US" sz="1600" dirty="0">
                <a:solidFill>
                  <a:srgbClr val="367187"/>
                </a:solidFill>
              </a:rPr>
              <a:t>Индивидуальные IPv6-адреса</a:t>
            </a:r>
            <a:r>
              <a:rPr dirty="0"/>
              <a:t/>
            </a:r>
            <a:br>
              <a:rPr dirty="0"/>
            </a:br>
            <a:r>
              <a:rPr lang="ru-RU" altLang="en-US" sz="2000" dirty="0">
                <a:solidFill>
                  <a:srgbClr val="367187"/>
                </a:solidFill>
              </a:rPr>
              <a:t>Процесс EUI-64 и случайно созданный идентификатор интерфейса (продолжение)</a:t>
            </a:r>
          </a:p>
        </p:txBody>
      </p:sp>
      <p:sp>
        <p:nvSpPr>
          <p:cNvPr id="55299" name="Rectangle 3"/>
          <p:cNvSpPr>
            <a:spLocks noGrp="1" noChangeArrowheads="1"/>
          </p:cNvSpPr>
          <p:nvPr>
            <p:ph type="body" idx="1"/>
          </p:nvPr>
        </p:nvSpPr>
        <p:spPr>
          <a:xfrm>
            <a:off x="33455" y="908519"/>
            <a:ext cx="8801935" cy="3989653"/>
          </a:xfrm>
        </p:spPr>
        <p:txBody>
          <a:bodyPr/>
          <a:lstStyle/>
          <a:p>
            <a:r>
              <a:rPr lang="ru-RU" altLang="en-US" sz="1800" dirty="0"/>
              <a:t>Случайно сгенерированные идентификаторы интерфейса</a:t>
            </a:r>
          </a:p>
          <a:p>
            <a:pPr lvl="1"/>
            <a:r>
              <a:rPr lang="ru-RU" dirty="0" smtClean="0"/>
              <a:t>В Windows используется случайно созданный идентификатор интерфейса.</a:t>
            </a:r>
          </a:p>
        </p:txBody>
      </p:sp>
      <p:pic>
        <p:nvPicPr>
          <p:cNvPr id="2" name="Picture 1" descr="Introduction to Networks - Mozilla Firefox"/>
          <p:cNvPicPr>
            <a:picLocks noChangeAspect="1"/>
          </p:cNvPicPr>
          <p:nvPr/>
        </p:nvPicPr>
        <p:blipFill>
          <a:blip r:embed="rId3"/>
          <a:stretch>
            <a:fillRect/>
          </a:stretch>
        </p:blipFill>
        <p:spPr>
          <a:xfrm>
            <a:off x="780492" y="1661529"/>
            <a:ext cx="7524007" cy="2921621"/>
          </a:xfrm>
          <a:prstGeom prst="rect">
            <a:avLst/>
          </a:prstGeom>
        </p:spPr>
      </p:pic>
    </p:spTree>
    <p:extLst>
      <p:ext uri="{BB962C8B-B14F-4D97-AF65-F5344CB8AC3E}">
        <p14:creationId xmlns:p14="http://schemas.microsoft.com/office/powerpoint/2010/main" xmlns="" val="427764401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Rectangle 34"/>
          <p:cNvSpPr>
            <a:spLocks noGrp="1" noChangeArrowheads="1"/>
          </p:cNvSpPr>
          <p:nvPr>
            <p:ph idx="1"/>
          </p:nvPr>
        </p:nvSpPr>
        <p:spPr/>
        <p:txBody>
          <a:bodyPr/>
          <a:lstStyle/>
          <a:p>
            <a:pPr eaLnBrk="1" hangingPunct="1">
              <a:spcBef>
                <a:spcPct val="30000"/>
              </a:spcBef>
            </a:pPr>
            <a:r>
              <a:rPr lang="ru-RU" smtClean="0"/>
              <a:t>После прохождения главы 7 учащиеся должны выполнить проверочную работу по материалам главы 7.</a:t>
            </a:r>
          </a:p>
          <a:p>
            <a:pPr eaLnBrk="1" hangingPunct="1">
              <a:spcBef>
                <a:spcPct val="30000"/>
              </a:spcBef>
            </a:pPr>
            <a:r>
              <a:rPr lang="ru-RU" smtClean="0"/>
              <a:t>Для неформальной оценки успехов учащихся можно использовать контрольные работы, лабораторные работы, работу с симулятором Packet Tracer и другие упражнения.</a:t>
            </a:r>
          </a:p>
        </p:txBody>
      </p:sp>
      <p:sp>
        <p:nvSpPr>
          <p:cNvPr id="7170" name="Rectangle 33"/>
          <p:cNvSpPr>
            <a:spLocks noGrp="1" noChangeArrowheads="1"/>
          </p:cNvSpPr>
          <p:nvPr>
            <p:ph type="title"/>
          </p:nvPr>
        </p:nvSpPr>
        <p:spPr/>
        <p:txBody>
          <a:bodyPr/>
          <a:lstStyle/>
          <a:p>
            <a:pPr eaLnBrk="1" hangingPunct="1"/>
            <a:r>
              <a:rPr lang="ru-RU" smtClean="0"/>
              <a:t>Глава 7. Проверочная работа</a:t>
            </a:r>
          </a:p>
        </p:txBody>
      </p:sp>
    </p:spTree>
    <p:extLst>
      <p:ext uri="{BB962C8B-B14F-4D97-AF65-F5344CB8AC3E}">
        <p14:creationId xmlns:p14="http://schemas.microsoft.com/office/powerpoint/2010/main" xmlns="" val="1296080354"/>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Индивидуальные адреса IPv6</a:t>
            </a:r>
            <a:r>
              <a:t/>
            </a:r>
            <a:br/>
            <a:r>
              <a:rPr lang="ru-RU" altLang="en-US" dirty="0">
                <a:solidFill>
                  <a:srgbClr val="367187"/>
                </a:solidFill>
              </a:rPr>
              <a:t>Динамические адреса типа link-local</a:t>
            </a:r>
          </a:p>
        </p:txBody>
      </p:sp>
      <p:sp>
        <p:nvSpPr>
          <p:cNvPr id="55299" name="Rectangle 3"/>
          <p:cNvSpPr>
            <a:spLocks noGrp="1" noChangeArrowheads="1"/>
          </p:cNvSpPr>
          <p:nvPr>
            <p:ph type="body" idx="1"/>
          </p:nvPr>
        </p:nvSpPr>
        <p:spPr>
          <a:xfrm>
            <a:off x="33455" y="794219"/>
            <a:ext cx="9110545" cy="3989653"/>
          </a:xfrm>
        </p:spPr>
        <p:txBody>
          <a:bodyPr/>
          <a:lstStyle/>
          <a:p>
            <a:r>
              <a:rPr lang="ru-RU" altLang="en-US" sz="1400" dirty="0"/>
              <a:t>Адрес типа link-local может быть создан динамически или настроен вручную.</a:t>
            </a:r>
          </a:p>
          <a:p>
            <a:r>
              <a:rPr lang="ru-RU" altLang="en-US" sz="1400" dirty="0"/>
              <a:t>Маршрутизаторы Cisco IOS используют процесс EUI-64 для создания идентификатора интерфейса для всех локальных адресов канала в IPv6-интерфейсах.</a:t>
            </a:r>
          </a:p>
          <a:p>
            <a:r>
              <a:rPr lang="ru-RU" altLang="en-US" sz="1400" dirty="0"/>
              <a:t>Недостатком использования динамически назначенного локального адреса канала является длинный идентификатор интерфейса, поэтому они часто настраиваются статически.</a:t>
            </a:r>
          </a:p>
          <a:p>
            <a:endParaRPr lang="ru-RU" altLang="en-US" sz="1400" dirty="0"/>
          </a:p>
        </p:txBody>
      </p:sp>
      <p:pic>
        <p:nvPicPr>
          <p:cNvPr id="3" name="Picture 2" descr="Introduction to Networks - Mozilla Firefox"/>
          <p:cNvPicPr>
            <a:picLocks noChangeAspect="1"/>
          </p:cNvPicPr>
          <p:nvPr/>
        </p:nvPicPr>
        <p:blipFill>
          <a:blip r:embed="rId3"/>
          <a:stretch>
            <a:fillRect/>
          </a:stretch>
        </p:blipFill>
        <p:spPr>
          <a:xfrm>
            <a:off x="3889758" y="2244181"/>
            <a:ext cx="4732151" cy="2704087"/>
          </a:xfrm>
          <a:prstGeom prst="rect">
            <a:avLst/>
          </a:prstGeom>
        </p:spPr>
      </p:pic>
    </p:spTree>
    <p:extLst>
      <p:ext uri="{BB962C8B-B14F-4D97-AF65-F5344CB8AC3E}">
        <p14:creationId xmlns:p14="http://schemas.microsoft.com/office/powerpoint/2010/main" xmlns="" val="2476193211"/>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sz="1600" dirty="0"/>
              <a:t>Индивидуальные адреса </a:t>
            </a:r>
            <a:r>
              <a:rPr lang="ru-RU" sz="1600" dirty="0" smtClean="0"/>
              <a:t>IPv6</a:t>
            </a:r>
            <a:r>
              <a:rPr lang="en-US" sz="1600" dirty="0" smtClean="0"/>
              <a:t/>
            </a:r>
            <a:br>
              <a:rPr lang="en-US" sz="1600" dirty="0" smtClean="0"/>
            </a:br>
            <a:r>
              <a:rPr lang="ru-RU" altLang="en-US" dirty="0" smtClean="0">
                <a:solidFill>
                  <a:srgbClr val="367187"/>
                </a:solidFill>
              </a:rPr>
              <a:t>Статические </a:t>
            </a:r>
            <a:r>
              <a:rPr lang="ru-RU" altLang="en-US" dirty="0">
                <a:solidFill>
                  <a:srgbClr val="367187"/>
                </a:solidFill>
              </a:rPr>
              <a:t>адреса типа link-local</a:t>
            </a:r>
          </a:p>
        </p:txBody>
      </p:sp>
      <p:sp>
        <p:nvSpPr>
          <p:cNvPr id="55299" name="Rectangle 3"/>
          <p:cNvSpPr>
            <a:spLocks noGrp="1" noChangeArrowheads="1"/>
          </p:cNvSpPr>
          <p:nvPr>
            <p:ph type="body" idx="1"/>
          </p:nvPr>
        </p:nvSpPr>
        <p:spPr>
          <a:xfrm>
            <a:off x="33455" y="794219"/>
            <a:ext cx="9110545" cy="3989653"/>
          </a:xfrm>
        </p:spPr>
        <p:txBody>
          <a:bodyPr/>
          <a:lstStyle/>
          <a:p>
            <a:r>
              <a:rPr lang="ru-RU" altLang="en-US" sz="1800" dirty="0"/>
              <a:t>При ручной настройке локального адреса канала можно создавать </a:t>
            </a:r>
            <a:r>
              <a:rPr lang="ru-RU" altLang="en-US" sz="1800"/>
              <a:t>простые </a:t>
            </a:r>
            <a:r>
              <a:rPr lang="ru-RU" altLang="en-US" sz="1800" smtClean="0"/>
              <a:t>и легко </a:t>
            </a:r>
            <a:r>
              <a:rPr lang="ru-RU" altLang="en-US" sz="1800" dirty="0"/>
              <a:t>запоминающиеся адреса.</a:t>
            </a:r>
          </a:p>
          <a:p>
            <a:endParaRPr lang="ru-RU" altLang="en-US" dirty="0"/>
          </a:p>
        </p:txBody>
      </p:sp>
      <p:pic>
        <p:nvPicPr>
          <p:cNvPr id="2" name="Picture 1"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750741" y="1451409"/>
            <a:ext cx="5207619" cy="3178098"/>
          </a:xfrm>
          <a:prstGeom prst="rect">
            <a:avLst/>
          </a:prstGeom>
        </p:spPr>
      </p:pic>
    </p:spTree>
    <p:extLst>
      <p:ext uri="{BB962C8B-B14F-4D97-AF65-F5344CB8AC3E}">
        <p14:creationId xmlns:p14="http://schemas.microsoft.com/office/powerpoint/2010/main" xmlns="" val="2307094715"/>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Индивидуальные адреса IPv6</a:t>
            </a:r>
            <a:r>
              <a:t/>
            </a:r>
            <a:br/>
            <a:r>
              <a:rPr lang="ru-RU" altLang="en-US" dirty="0">
                <a:solidFill>
                  <a:srgbClr val="367187"/>
                </a:solidFill>
              </a:rPr>
              <a:t>Проверка конфигурации IPv6-адреса</a:t>
            </a:r>
          </a:p>
        </p:txBody>
      </p:sp>
      <p:sp>
        <p:nvSpPr>
          <p:cNvPr id="55299" name="Rectangle 3"/>
          <p:cNvSpPr>
            <a:spLocks noGrp="1" noChangeArrowheads="1"/>
          </p:cNvSpPr>
          <p:nvPr>
            <p:ph type="body" idx="1"/>
          </p:nvPr>
        </p:nvSpPr>
        <p:spPr>
          <a:xfrm>
            <a:off x="33455" y="794219"/>
            <a:ext cx="9110545" cy="3989653"/>
          </a:xfrm>
        </p:spPr>
        <p:txBody>
          <a:bodyPr/>
          <a:lstStyle/>
          <a:p>
            <a:r>
              <a:rPr lang="ru-RU" altLang="en-US" sz="1800" dirty="0"/>
              <a:t>Команды для проверки конфигурации IPv6 аналогичны командам для IPv4.</a:t>
            </a:r>
          </a:p>
          <a:p>
            <a:pPr lvl="1"/>
            <a:r>
              <a:rPr lang="ru-RU" altLang="en-US" sz="1600" dirty="0"/>
              <a:t>show ipv6 interface brief </a:t>
            </a:r>
          </a:p>
          <a:p>
            <a:pPr lvl="1"/>
            <a:r>
              <a:rPr lang="ru-RU" altLang="en-US" sz="1600" dirty="0"/>
              <a:t>show ipv6 route</a:t>
            </a:r>
          </a:p>
          <a:p>
            <a:r>
              <a:rPr lang="ru-RU" altLang="en-US" sz="1800" dirty="0"/>
              <a:t>Команда ping для IPv6 идентична команде, используемой для IPv4, за исключением того, что используется IPv6-адрес.</a:t>
            </a:r>
          </a:p>
          <a:p>
            <a:endParaRPr lang="ru-RU" altLang="en-US" sz="1800" dirty="0"/>
          </a:p>
          <a:p>
            <a:endParaRPr lang="ru-RU" altLang="en-US" dirty="0"/>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289932" y="2665142"/>
            <a:ext cx="2988527" cy="1784195"/>
          </a:xfrm>
          <a:prstGeom prst="rect">
            <a:avLst/>
          </a:prstGeom>
        </p:spPr>
      </p:pic>
      <p:pic>
        <p:nvPicPr>
          <p:cNvPr id="4" name="Picture 3" descr="Introduction to Networks - Mozilla Firefox"/>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3380597" y="2653267"/>
            <a:ext cx="2860772" cy="1984916"/>
          </a:xfrm>
          <a:prstGeom prst="rect">
            <a:avLst/>
          </a:prstGeom>
        </p:spPr>
      </p:pic>
      <p:pic>
        <p:nvPicPr>
          <p:cNvPr id="5" name="Picture 4" descr="Introduction to Networks - Mozilla Firefox"/>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6393567" y="2665142"/>
            <a:ext cx="2598234" cy="708609"/>
          </a:xfrm>
          <a:prstGeom prst="rect">
            <a:avLst/>
          </a:prstGeom>
        </p:spPr>
      </p:pic>
    </p:spTree>
    <p:extLst>
      <p:ext uri="{BB962C8B-B14F-4D97-AF65-F5344CB8AC3E}">
        <p14:creationId xmlns:p14="http://schemas.microsoft.com/office/powerpoint/2010/main" xmlns="" val="426183918"/>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Индивидуальные адреса IPv6</a:t>
            </a:r>
            <a:r>
              <a:t/>
            </a:r>
            <a:br/>
            <a:r>
              <a:rPr lang="ru-RU" altLang="en-US" dirty="0">
                <a:solidFill>
                  <a:srgbClr val="367187"/>
                </a:solidFill>
              </a:rPr>
              <a:t>Packet Tracer. Настройка IPv6-адресации</a:t>
            </a:r>
          </a:p>
        </p:txBody>
      </p:sp>
      <p:sp>
        <p:nvSpPr>
          <p:cNvPr id="55299" name="Rectangle 3"/>
          <p:cNvSpPr>
            <a:spLocks noGrp="1" noChangeArrowheads="1"/>
          </p:cNvSpPr>
          <p:nvPr>
            <p:ph type="body" idx="1"/>
          </p:nvPr>
        </p:nvSpPr>
        <p:spPr>
          <a:xfrm>
            <a:off x="33455" y="794219"/>
            <a:ext cx="9110545" cy="3989653"/>
          </a:xfrm>
        </p:spPr>
        <p:txBody>
          <a:bodyPr/>
          <a:lstStyle/>
          <a:p>
            <a:endParaRPr lang="en-US" altLang="en-US" sz="1800" dirty="0"/>
          </a:p>
          <a:p>
            <a:endParaRPr lang="en-US" altLang="en-US" dirty="0"/>
          </a:p>
        </p:txBody>
      </p:sp>
      <p:pic>
        <p:nvPicPr>
          <p:cNvPr id="2" name="Picture 1" descr="7.2.4.9 Packet Tracer - Configuring IPv6 Addressing.pdf - Mozilla Firefox"/>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2695699" y="960015"/>
            <a:ext cx="3301340" cy="3871357"/>
          </a:xfrm>
          <a:prstGeom prst="rect">
            <a:avLst/>
          </a:prstGeom>
        </p:spPr>
      </p:pic>
      <p:sp>
        <p:nvSpPr>
          <p:cNvPr id="7" name="Rectangle 6"/>
          <p:cNvSpPr/>
          <p:nvPr/>
        </p:nvSpPr>
        <p:spPr>
          <a:xfrm>
            <a:off x="2671948" y="973777"/>
            <a:ext cx="3336966" cy="3810095"/>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917894733"/>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Групповые адреса IPv6</a:t>
            </a:r>
            <a:r>
              <a:t/>
            </a:r>
            <a:br/>
            <a:r>
              <a:rPr lang="ru-RU" altLang="en-US" dirty="0">
                <a:solidFill>
                  <a:srgbClr val="367187"/>
                </a:solidFill>
              </a:rPr>
              <a:t>Присвоенные групповые IPv6-адреса</a:t>
            </a:r>
          </a:p>
        </p:txBody>
      </p:sp>
      <p:sp>
        <p:nvSpPr>
          <p:cNvPr id="55299" name="Rectangle 3"/>
          <p:cNvSpPr>
            <a:spLocks noGrp="1" noChangeArrowheads="1"/>
          </p:cNvSpPr>
          <p:nvPr>
            <p:ph type="body" idx="1"/>
          </p:nvPr>
        </p:nvSpPr>
        <p:spPr>
          <a:xfrm>
            <a:off x="33454" y="794219"/>
            <a:ext cx="4886743" cy="3866991"/>
          </a:xfrm>
        </p:spPr>
        <p:txBody>
          <a:bodyPr/>
          <a:lstStyle/>
          <a:p>
            <a:r>
              <a:rPr lang="ru-RU" altLang="en-US" sz="1600" dirty="0"/>
              <a:t>Существует два типа групповых IPv6-адресов:</a:t>
            </a:r>
          </a:p>
          <a:p>
            <a:pPr lvl="1"/>
            <a:r>
              <a:rPr lang="ru-RU" altLang="en-US" dirty="0"/>
              <a:t>Присвоенные групповые адреса зарезервированы для заданных групп устройств.</a:t>
            </a:r>
          </a:p>
          <a:p>
            <a:pPr lvl="1"/>
            <a:r>
              <a:rPr lang="ru-RU" altLang="en-US" dirty="0"/>
              <a:t>Групповой адрес запрашиваемого узла</a:t>
            </a:r>
          </a:p>
          <a:p>
            <a:r>
              <a:rPr lang="ru-RU" altLang="en-US" sz="1600" dirty="0"/>
              <a:t>Есть две распространенные группы присвоенных групповых IPv6-адресов:</a:t>
            </a:r>
          </a:p>
          <a:p>
            <a:pPr lvl="1"/>
            <a:r>
              <a:rPr lang="ru-RU" altLang="en-US" dirty="0"/>
              <a:t>Группа многоадресной рассылки для всех узлов FF02::1. Это группа многоадресной рассылки</a:t>
            </a:r>
            <a:r>
              <a:rPr lang="ru-RU" altLang="en-US"/>
              <a:t>, </a:t>
            </a:r>
            <a:r>
              <a:rPr lang="ru-RU" altLang="en-US" smtClean="0"/>
              <a:t>в которую </a:t>
            </a:r>
            <a:r>
              <a:rPr lang="ru-RU" altLang="en-US" dirty="0"/>
              <a:t>включены все устройства под управлением протокола IPv6. Аналогична широковещательной рассылке в IPv4.</a:t>
            </a:r>
          </a:p>
          <a:p>
            <a:pPr lvl="1"/>
            <a:r>
              <a:rPr lang="ru-RU" altLang="en-US" dirty="0"/>
              <a:t>Группа многоадресной рассылки для всех маршрутизаторов FF02::2. Это группа многоадресной рассылки, </a:t>
            </a:r>
            <a:r>
              <a:rPr lang="ru-RU" altLang="en-US" dirty="0" smtClean="0"/>
              <a:t>в которую </a:t>
            </a:r>
            <a:r>
              <a:rPr lang="ru-RU" altLang="en-US" dirty="0"/>
              <a:t>включены все IPv6-маршрутизаторы.</a:t>
            </a:r>
          </a:p>
        </p:txBody>
      </p:sp>
      <p:pic>
        <p:nvPicPr>
          <p:cNvPr id="5" name="Picture 4" descr="Introduction to Networks - Mozilla Firefox"/>
          <p:cNvPicPr>
            <a:picLocks noChangeAspect="1"/>
          </p:cNvPicPr>
          <p:nvPr/>
        </p:nvPicPr>
        <p:blipFill>
          <a:blip r:embed="rId3"/>
          <a:stretch>
            <a:fillRect/>
          </a:stretch>
        </p:blipFill>
        <p:spPr>
          <a:xfrm>
            <a:off x="4922015" y="794219"/>
            <a:ext cx="4100012" cy="3668752"/>
          </a:xfrm>
          <a:prstGeom prst="rect">
            <a:avLst/>
          </a:prstGeom>
        </p:spPr>
      </p:pic>
    </p:spTree>
    <p:extLst>
      <p:ext uri="{BB962C8B-B14F-4D97-AF65-F5344CB8AC3E}">
        <p14:creationId xmlns:p14="http://schemas.microsoft.com/office/powerpoint/2010/main" xmlns="" val="2374984765"/>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Групповые адреса IPv6</a:t>
            </a:r>
            <a:r>
              <a:t/>
            </a:r>
            <a:br/>
            <a:r>
              <a:rPr lang="ru-RU" altLang="en-US" dirty="0">
                <a:solidFill>
                  <a:srgbClr val="367187"/>
                </a:solidFill>
              </a:rPr>
              <a:t>Групповые IPv6-адреса запрашиваемых узлов</a:t>
            </a:r>
          </a:p>
        </p:txBody>
      </p:sp>
      <p:sp>
        <p:nvSpPr>
          <p:cNvPr id="55299" name="Rectangle 3"/>
          <p:cNvSpPr>
            <a:spLocks noGrp="1" noChangeArrowheads="1"/>
          </p:cNvSpPr>
          <p:nvPr>
            <p:ph type="body" idx="1"/>
          </p:nvPr>
        </p:nvSpPr>
        <p:spPr>
          <a:xfrm>
            <a:off x="33455" y="794219"/>
            <a:ext cx="4427034" cy="3866991"/>
          </a:xfrm>
        </p:spPr>
        <p:txBody>
          <a:bodyPr/>
          <a:lstStyle/>
          <a:p>
            <a:r>
              <a:rPr lang="ru-RU" altLang="en-US" sz="1800" dirty="0"/>
              <a:t>Групповой адрес запрошенного узла:</a:t>
            </a:r>
          </a:p>
          <a:p>
            <a:pPr lvl="1"/>
            <a:r>
              <a:rPr lang="ru-RU" dirty="0" smtClean="0"/>
              <a:t>сопоставляется с особым групповым адресом Ethernet;</a:t>
            </a:r>
          </a:p>
          <a:p>
            <a:pPr lvl="1"/>
            <a:r>
              <a:rPr lang="ru-RU" dirty="0" smtClean="0"/>
              <a:t>позволяет сетевой интерфейсной плате Ethernet фильтровать кадры по MAC-адресу назначения.</a:t>
            </a:r>
          </a:p>
        </p:txBody>
      </p:sp>
      <p:pic>
        <p:nvPicPr>
          <p:cNvPr id="3" name="Picture 2" descr="Introduction to Networks - Mozilla Firefox"/>
          <p:cNvPicPr>
            <a:picLocks noChangeAspect="1"/>
          </p:cNvPicPr>
          <p:nvPr/>
        </p:nvPicPr>
        <p:blipFill>
          <a:blip r:embed="rId3"/>
          <a:stretch>
            <a:fillRect/>
          </a:stretch>
        </p:blipFill>
        <p:spPr>
          <a:xfrm>
            <a:off x="4461098" y="936702"/>
            <a:ext cx="4682293" cy="3891776"/>
          </a:xfrm>
          <a:prstGeom prst="rect">
            <a:avLst/>
          </a:prstGeom>
        </p:spPr>
      </p:pic>
    </p:spTree>
    <p:extLst>
      <p:ext uri="{BB962C8B-B14F-4D97-AF65-F5344CB8AC3E}">
        <p14:creationId xmlns:p14="http://schemas.microsoft.com/office/powerpoint/2010/main" xmlns="" val="1414677781"/>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Групповые адреса IPv6</a:t>
            </a:r>
            <a:r>
              <a:t/>
            </a:r>
            <a:br/>
            <a:r>
              <a:rPr lang="ru-RU" altLang="en-US" dirty="0">
                <a:solidFill>
                  <a:srgbClr val="367187"/>
                </a:solidFill>
              </a:rPr>
              <a:t>Лабораторная работа. Определение IPv6-адресов</a:t>
            </a:r>
          </a:p>
        </p:txBody>
      </p:sp>
      <p:pic>
        <p:nvPicPr>
          <p:cNvPr id="4" name="Content Placeholder 3" descr="7.2.5.3 Lab - Identifying IPv6 Addresses.pdf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2435178" y="798944"/>
            <a:ext cx="3597631" cy="3980986"/>
          </a:xfrm>
        </p:spPr>
      </p:pic>
      <p:sp>
        <p:nvSpPr>
          <p:cNvPr id="5" name="Rectangle 4"/>
          <p:cNvSpPr/>
          <p:nvPr/>
        </p:nvSpPr>
        <p:spPr>
          <a:xfrm>
            <a:off x="2430966" y="798944"/>
            <a:ext cx="3590693" cy="399608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76782004"/>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Групповые адреса IPv6</a:t>
            </a:r>
            <a:r>
              <a:rPr dirty="0"/>
              <a:t/>
            </a:r>
            <a:br>
              <a:rPr dirty="0"/>
            </a:br>
            <a:r>
              <a:rPr lang="ru-RU" altLang="en-US" sz="2100" dirty="0">
                <a:solidFill>
                  <a:srgbClr val="367187"/>
                </a:solidFill>
              </a:rPr>
              <a:t>Лабораторная работа. Настройка IPv6-адресов на сетевых устройствах</a:t>
            </a:r>
          </a:p>
        </p:txBody>
      </p:sp>
      <p:pic>
        <p:nvPicPr>
          <p:cNvPr id="3" name="Content Placeholder 2" descr="7.2.5.4 Lab - Configuring IPv6 Addresses on Network Devices.pdf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2475570" y="775812"/>
            <a:ext cx="3724507" cy="4019212"/>
          </a:xfrm>
        </p:spPr>
      </p:pic>
      <p:sp>
        <p:nvSpPr>
          <p:cNvPr id="5" name="Rectangle 4"/>
          <p:cNvSpPr/>
          <p:nvPr/>
        </p:nvSpPr>
        <p:spPr>
          <a:xfrm>
            <a:off x="2430966" y="798944"/>
            <a:ext cx="3590693" cy="399608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04446282"/>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ru-RU" sz="4000" dirty="0"/>
              <a:t>7.3. Проверка подключения</a:t>
            </a:r>
          </a:p>
        </p:txBody>
      </p:sp>
    </p:spTree>
    <p:extLst>
      <p:ext uri="{BB962C8B-B14F-4D97-AF65-F5344CB8AC3E}">
        <p14:creationId xmlns:p14="http://schemas.microsoft.com/office/powerpoint/2010/main" xmlns="" val="3551905410"/>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Протокол ICMP</a:t>
            </a:r>
            <a:r>
              <a:t/>
            </a:r>
            <a:br/>
            <a:r>
              <a:rPr lang="ru-RU" altLang="en-US" dirty="0">
                <a:solidFill>
                  <a:srgbClr val="367187"/>
                </a:solidFill>
              </a:rPr>
              <a:t>Протоколы ICMPv4 и ICMPv6</a:t>
            </a:r>
          </a:p>
        </p:txBody>
      </p:sp>
      <p:sp>
        <p:nvSpPr>
          <p:cNvPr id="55299" name="Rectangle 3"/>
          <p:cNvSpPr>
            <a:spLocks noGrp="1" noChangeArrowheads="1"/>
          </p:cNvSpPr>
          <p:nvPr>
            <p:ph type="body" idx="1"/>
          </p:nvPr>
        </p:nvSpPr>
        <p:spPr>
          <a:xfrm>
            <a:off x="33454" y="794219"/>
            <a:ext cx="4733691" cy="3866991"/>
          </a:xfrm>
        </p:spPr>
        <p:txBody>
          <a:bodyPr/>
          <a:lstStyle/>
          <a:p>
            <a:r>
              <a:rPr lang="ru-RU" altLang="en-US" sz="1800" dirty="0"/>
              <a:t>ICMPv4 — это протокол обмена сообщениями для IPv4. Протокол ICMPv6 предоставляет такие же службы для IPv6. </a:t>
            </a:r>
          </a:p>
          <a:p>
            <a:r>
              <a:rPr lang="ru-RU" altLang="en-US" sz="1800" dirty="0"/>
              <a:t>Следующие ICMP-сообщения являются одинаковыми для обеих версий:</a:t>
            </a:r>
            <a:endParaRPr lang="ru-RU" altLang="en-US" sz="1700" dirty="0"/>
          </a:p>
          <a:p>
            <a:pPr lvl="1">
              <a:buFont typeface="Arial" panose="020B0604020202020204" pitchFamily="34" charset="0"/>
              <a:buChar char="•"/>
            </a:pPr>
            <a:r>
              <a:rPr lang="ru-RU" altLang="en-US" sz="1700" dirty="0"/>
              <a:t>Подтверждение узла</a:t>
            </a:r>
          </a:p>
          <a:p>
            <a:pPr lvl="1">
              <a:buFont typeface="Arial" panose="020B0604020202020204" pitchFamily="34" charset="0"/>
              <a:buChar char="•"/>
            </a:pPr>
            <a:r>
              <a:rPr lang="ru-RU" altLang="en-US" sz="1700" dirty="0"/>
              <a:t>Узел назначения или сервис недоступны</a:t>
            </a:r>
          </a:p>
          <a:p>
            <a:pPr lvl="1">
              <a:buFont typeface="Arial" panose="020B0604020202020204" pitchFamily="34" charset="0"/>
              <a:buChar char="•"/>
            </a:pPr>
            <a:r>
              <a:rPr lang="ru-RU" altLang="en-US" sz="1700" dirty="0"/>
              <a:t>Превышен интервал ожидания</a:t>
            </a:r>
          </a:p>
          <a:p>
            <a:pPr lvl="1">
              <a:buFont typeface="Arial" panose="020B0604020202020204" pitchFamily="34" charset="0"/>
              <a:buChar char="•"/>
            </a:pPr>
            <a:r>
              <a:rPr lang="ru-RU" altLang="en-US" sz="1700" dirty="0"/>
              <a:t>Переадресация маршрута</a:t>
            </a:r>
          </a:p>
          <a:p>
            <a:pPr lvl="1"/>
            <a:endParaRPr lang="ru-RU" altLang="en-US" sz="1700" dirty="0"/>
          </a:p>
        </p:txBody>
      </p:sp>
      <p:pic>
        <p:nvPicPr>
          <p:cNvPr id="2" name="Picture 1" descr="Introduction to Networks - Mozilla Firefox"/>
          <p:cNvPicPr>
            <a:picLocks noChangeAspect="1"/>
          </p:cNvPicPr>
          <p:nvPr/>
        </p:nvPicPr>
        <p:blipFill>
          <a:blip r:embed="rId3"/>
          <a:stretch>
            <a:fillRect/>
          </a:stretch>
        </p:blipFill>
        <p:spPr>
          <a:xfrm>
            <a:off x="4770512" y="794219"/>
            <a:ext cx="4197277" cy="3245005"/>
          </a:xfrm>
          <a:prstGeom prst="rect">
            <a:avLst/>
          </a:prstGeom>
        </p:spPr>
      </p:pic>
    </p:spTree>
    <p:extLst>
      <p:ext uri="{BB962C8B-B14F-4D97-AF65-F5344CB8AC3E}">
        <p14:creationId xmlns:p14="http://schemas.microsoft.com/office/powerpoint/2010/main" xmlns="" val="174207670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44065" y="650630"/>
            <a:ext cx="8853286" cy="4062047"/>
          </a:xfrm>
        </p:spPr>
        <p:txBody>
          <a:bodyPr/>
          <a:lstStyle/>
          <a:p>
            <a:pPr marL="0" indent="0">
              <a:lnSpc>
                <a:spcPct val="85000"/>
              </a:lnSpc>
              <a:spcBef>
                <a:spcPct val="30000"/>
              </a:spcBef>
              <a:buNone/>
            </a:pPr>
            <a:r>
              <a:rPr lang="ru-RU" dirty="0" smtClean="0"/>
              <a:t>Прежде чем излагать материал главы 7, обратите внимание на следующее:</a:t>
            </a:r>
          </a:p>
          <a:p>
            <a:pPr eaLnBrk="1" hangingPunct="1">
              <a:lnSpc>
                <a:spcPct val="85000"/>
              </a:lnSpc>
              <a:spcBef>
                <a:spcPct val="30000"/>
              </a:spcBef>
            </a:pPr>
            <a:r>
              <a:rPr lang="ru-RU" dirty="0" smtClean="0"/>
              <a:t>Инструктор должен выполнить проверочную работу на знание материала главы 7.</a:t>
            </a:r>
          </a:p>
          <a:p>
            <a:pPr eaLnBrk="1" hangingPunct="1">
              <a:lnSpc>
                <a:spcPct val="85000"/>
              </a:lnSpc>
              <a:spcBef>
                <a:spcPct val="30000"/>
              </a:spcBef>
            </a:pPr>
            <a:r>
              <a:rPr lang="ru-RU" dirty="0" smtClean="0"/>
              <a:t>Цели этой главы:</a:t>
            </a:r>
          </a:p>
          <a:p>
            <a:pPr lvl="1">
              <a:lnSpc>
                <a:spcPct val="85000"/>
              </a:lnSpc>
              <a:spcBef>
                <a:spcPts val="400"/>
              </a:spcBef>
            </a:pPr>
            <a:r>
              <a:rPr lang="ru-RU" sz="1300" dirty="0"/>
              <a:t>Выполнить преобразование между двоичными и десятичным системами счисления</a:t>
            </a:r>
          </a:p>
          <a:p>
            <a:pPr lvl="1">
              <a:lnSpc>
                <a:spcPct val="85000"/>
              </a:lnSpc>
              <a:spcBef>
                <a:spcPts val="400"/>
              </a:spcBef>
            </a:pPr>
            <a:r>
              <a:rPr lang="ru-RU" sz="1300" dirty="0"/>
              <a:t>Описать структуру IPv4-адреса, в том числе сетевую часть, узловую часть и маску подсети</a:t>
            </a:r>
          </a:p>
          <a:p>
            <a:pPr lvl="1">
              <a:lnSpc>
                <a:spcPct val="85000"/>
              </a:lnSpc>
              <a:spcBef>
                <a:spcPts val="400"/>
              </a:spcBef>
            </a:pPr>
            <a:r>
              <a:rPr lang="ru-RU" sz="1300" dirty="0"/>
              <a:t>сопоставлять характеристики использования индивидуальных, многоадресных и широковещательных IPv4-адресов;</a:t>
            </a:r>
          </a:p>
          <a:p>
            <a:pPr lvl="1">
              <a:lnSpc>
                <a:spcPct val="85000"/>
              </a:lnSpc>
              <a:spcBef>
                <a:spcPts val="400"/>
              </a:spcBef>
            </a:pPr>
            <a:r>
              <a:rPr lang="ru-RU" sz="1300" dirty="0"/>
              <a:t>Объяснить суть частных, публичных и зарезервированных IPv4-адресов</a:t>
            </a:r>
          </a:p>
          <a:p>
            <a:pPr lvl="1">
              <a:lnSpc>
                <a:spcPct val="85000"/>
              </a:lnSpc>
              <a:spcBef>
                <a:spcPts val="400"/>
              </a:spcBef>
            </a:pPr>
            <a:r>
              <a:rPr lang="ru-RU" sz="1300" dirty="0"/>
              <a:t>Объяснить необходимость использования IPv6-адресации</a:t>
            </a:r>
          </a:p>
          <a:p>
            <a:pPr lvl="1">
              <a:lnSpc>
                <a:spcPct val="85000"/>
              </a:lnSpc>
              <a:spcBef>
                <a:spcPts val="400"/>
              </a:spcBef>
            </a:pPr>
            <a:r>
              <a:rPr lang="ru-RU" sz="1300" dirty="0"/>
              <a:t>Описать представление IPv6-адреса</a:t>
            </a:r>
          </a:p>
          <a:p>
            <a:pPr lvl="1">
              <a:lnSpc>
                <a:spcPct val="85000"/>
              </a:lnSpc>
              <a:spcBef>
                <a:spcPts val="400"/>
              </a:spcBef>
            </a:pPr>
            <a:r>
              <a:rPr lang="ru-RU" sz="1300" dirty="0"/>
              <a:t>Сравнить типы сетевых IPv6-адресов.</a:t>
            </a:r>
          </a:p>
          <a:p>
            <a:pPr lvl="1">
              <a:lnSpc>
                <a:spcPct val="85000"/>
              </a:lnSpc>
              <a:spcBef>
                <a:spcPts val="400"/>
              </a:spcBef>
            </a:pPr>
            <a:r>
              <a:rPr lang="ru-RU" sz="1300" dirty="0"/>
              <a:t>Настроить глобальные адреса одноадресной рассылки</a:t>
            </a:r>
          </a:p>
          <a:p>
            <a:pPr lvl="1">
              <a:lnSpc>
                <a:spcPct val="85000"/>
              </a:lnSpc>
              <a:spcBef>
                <a:spcPts val="400"/>
              </a:spcBef>
            </a:pPr>
            <a:r>
              <a:rPr lang="ru-RU" sz="1300" dirty="0"/>
              <a:t>Описать адреса многоадресной рассылки</a:t>
            </a:r>
          </a:p>
          <a:p>
            <a:pPr lvl="1">
              <a:lnSpc>
                <a:spcPct val="85000"/>
              </a:lnSpc>
              <a:spcBef>
                <a:spcPts val="400"/>
              </a:spcBef>
            </a:pPr>
            <a:r>
              <a:rPr lang="ru-RU" sz="1300" dirty="0"/>
              <a:t>Объяснить, как можно использовать протокол ICMP для проверки подключения к сети</a:t>
            </a:r>
          </a:p>
          <a:p>
            <a:pPr lvl="1">
              <a:lnSpc>
                <a:spcPct val="85000"/>
              </a:lnSpc>
              <a:spcBef>
                <a:spcPts val="400"/>
              </a:spcBef>
            </a:pPr>
            <a:r>
              <a:rPr lang="ru-RU" sz="1300" dirty="0"/>
              <a:t>Использовать утилиты ping и traceroute для проверки подключения к сети</a:t>
            </a:r>
          </a:p>
          <a:p>
            <a:pPr marL="0" indent="0" eaLnBrk="1" hangingPunct="1">
              <a:lnSpc>
                <a:spcPct val="85000"/>
              </a:lnSpc>
              <a:spcBef>
                <a:spcPct val="30000"/>
              </a:spcBef>
              <a:buNone/>
            </a:pPr>
            <a:endParaRPr lang="ru-RU" dirty="0"/>
          </a:p>
        </p:txBody>
      </p:sp>
      <p:sp>
        <p:nvSpPr>
          <p:cNvPr id="2" name="Title 1"/>
          <p:cNvSpPr>
            <a:spLocks noGrp="1"/>
          </p:cNvSpPr>
          <p:nvPr>
            <p:ph type="title"/>
          </p:nvPr>
        </p:nvSpPr>
        <p:spPr/>
        <p:txBody>
          <a:bodyPr/>
          <a:lstStyle/>
          <a:p>
            <a:r>
              <a:rPr lang="ru-RU" smtClean="0"/>
              <a:t>Глава 7. Практические рекомендации</a:t>
            </a:r>
          </a:p>
        </p:txBody>
      </p:sp>
    </p:spTree>
    <p:extLst>
      <p:ext uri="{BB962C8B-B14F-4D97-AF65-F5344CB8AC3E}">
        <p14:creationId xmlns:p14="http://schemas.microsoft.com/office/powerpoint/2010/main" xmlns="" val="2379341361"/>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 y="87113"/>
            <a:ext cx="8743949" cy="757551"/>
          </a:xfrm>
        </p:spPr>
        <p:txBody>
          <a:bodyPr/>
          <a:lstStyle/>
          <a:p>
            <a:r>
              <a:rPr lang="ru-RU" altLang="en-US" sz="1600" dirty="0">
                <a:solidFill>
                  <a:srgbClr val="367187"/>
                </a:solidFill>
              </a:rPr>
              <a:t>Протокол ICMP</a:t>
            </a:r>
            <a:r>
              <a:rPr dirty="0"/>
              <a:t/>
            </a:r>
            <a:br>
              <a:rPr dirty="0"/>
            </a:br>
            <a:r>
              <a:rPr lang="ru-RU" altLang="en-US" sz="2000" dirty="0">
                <a:solidFill>
                  <a:srgbClr val="367187"/>
                </a:solidFill>
              </a:rPr>
              <a:t>Сообщения ICMPv6 Router Solicitation (RS) (Запрос </a:t>
            </a:r>
            <a:r>
              <a:rPr lang="ru-RU" altLang="en-US" sz="2000" dirty="0" smtClean="0">
                <a:solidFill>
                  <a:srgbClr val="367187"/>
                </a:solidFill>
              </a:rPr>
              <a:t>к маршрутизатору</a:t>
            </a:r>
            <a:r>
              <a:rPr lang="ru-RU" altLang="en-US" sz="2000" dirty="0">
                <a:solidFill>
                  <a:srgbClr val="367187"/>
                </a:solidFill>
              </a:rPr>
              <a:t>) и Router Advertisement (RA) (Ответ от маршрутизатора)</a:t>
            </a:r>
          </a:p>
        </p:txBody>
      </p:sp>
      <p:sp>
        <p:nvSpPr>
          <p:cNvPr id="55299" name="Rectangle 3"/>
          <p:cNvSpPr>
            <a:spLocks noGrp="1" noChangeArrowheads="1"/>
          </p:cNvSpPr>
          <p:nvPr>
            <p:ph type="body" idx="1"/>
          </p:nvPr>
        </p:nvSpPr>
        <p:spPr>
          <a:xfrm>
            <a:off x="33455" y="993059"/>
            <a:ext cx="4450056" cy="3668151"/>
          </a:xfrm>
        </p:spPr>
        <p:txBody>
          <a:bodyPr/>
          <a:lstStyle/>
          <a:p>
            <a:r>
              <a:rPr lang="ru-RU" altLang="en-US" sz="1300" dirty="0"/>
              <a:t>ICMPv6 включает четыре новых </a:t>
            </a:r>
            <a:r>
              <a:rPr lang="ru-RU" altLang="en-US" sz="1300"/>
              <a:t>протокола </a:t>
            </a:r>
            <a:r>
              <a:rPr lang="ru-RU" altLang="en-US" sz="1300" smtClean="0"/>
              <a:t>в составе </a:t>
            </a:r>
            <a:r>
              <a:rPr lang="ru-RU" altLang="en-US" sz="1300" dirty="0"/>
              <a:t>протокола обнаружения соседа (ND или NDP)</a:t>
            </a:r>
          </a:p>
          <a:p>
            <a:pPr lvl="2">
              <a:buFont typeface="Arial" panose="020B0604020202020204" pitchFamily="34" charset="0"/>
              <a:buChar char="•"/>
            </a:pPr>
            <a:r>
              <a:rPr lang="ru-RU" altLang="en-US" dirty="0"/>
              <a:t>Сообщение «Запрос к маршрутизатору» (Router Solicitation, RS)</a:t>
            </a:r>
          </a:p>
          <a:p>
            <a:pPr lvl="2">
              <a:buFont typeface="Arial" panose="020B0604020202020204" pitchFamily="34" charset="0"/>
              <a:buChar char="•"/>
            </a:pPr>
            <a:r>
              <a:rPr lang="ru-RU" altLang="en-US" dirty="0"/>
              <a:t>Сообщение «Ответ маршрутизатора» (Router Advertisement, RA).</a:t>
            </a:r>
          </a:p>
          <a:p>
            <a:r>
              <a:rPr lang="ru-RU" altLang="en-US" sz="1300" dirty="0"/>
              <a:t>Сообщения RA, используемые для предоставления хостам информации об адресации</a:t>
            </a:r>
          </a:p>
          <a:p>
            <a:pPr lvl="2">
              <a:buFont typeface="Arial" panose="020B0604020202020204" pitchFamily="34" charset="0"/>
              <a:buChar char="•"/>
            </a:pPr>
            <a:r>
              <a:rPr lang="ru-RU" altLang="en-US" dirty="0"/>
              <a:t>Сообщение с запросом поиска соседей (NS)</a:t>
            </a:r>
          </a:p>
          <a:p>
            <a:pPr lvl="2">
              <a:buFont typeface="Arial" panose="020B0604020202020204" pitchFamily="34" charset="0"/>
              <a:buChar char="•"/>
            </a:pPr>
            <a:r>
              <a:rPr lang="ru-RU" altLang="en-US" dirty="0"/>
              <a:t>Сообщение об объявлении соседних узлов (NA)</a:t>
            </a:r>
          </a:p>
          <a:p>
            <a:r>
              <a:rPr lang="ru-RU" altLang="en-US" sz="1300" dirty="0"/>
              <a:t>Сообщения NS и NA используются для разрешения адресов и для обнаружения дублирующихся адресов (Duplicate Address Detection, DAD).</a:t>
            </a:r>
          </a:p>
          <a:p>
            <a:pPr marL="261937" lvl="2" indent="0">
              <a:buNone/>
            </a:pPr>
            <a:endParaRPr lang="ru-RU" altLang="en-US" dirty="0"/>
          </a:p>
        </p:txBody>
      </p:sp>
      <p:pic>
        <p:nvPicPr>
          <p:cNvPr id="3" name="Picture 2" descr="Introduction to Networks - Mozilla Firefox"/>
          <p:cNvPicPr>
            <a:picLocks noChangeAspect="1"/>
          </p:cNvPicPr>
          <p:nvPr/>
        </p:nvPicPr>
        <p:blipFill>
          <a:blip r:embed="rId3"/>
          <a:stretch>
            <a:fillRect/>
          </a:stretch>
        </p:blipFill>
        <p:spPr>
          <a:xfrm>
            <a:off x="4490825" y="993059"/>
            <a:ext cx="4036262" cy="1520033"/>
          </a:xfrm>
          <a:prstGeom prst="rect">
            <a:avLst/>
          </a:prstGeom>
        </p:spPr>
      </p:pic>
      <p:pic>
        <p:nvPicPr>
          <p:cNvPr id="4" name="Picture 3" descr="Introduction to Networks - Mozilla Firefox"/>
          <p:cNvPicPr>
            <a:picLocks noChangeAspect="1"/>
          </p:cNvPicPr>
          <p:nvPr/>
        </p:nvPicPr>
        <p:blipFill>
          <a:blip r:embed="rId4"/>
          <a:stretch>
            <a:fillRect/>
          </a:stretch>
        </p:blipFill>
        <p:spPr>
          <a:xfrm>
            <a:off x="4489716" y="2707207"/>
            <a:ext cx="4038482" cy="1842009"/>
          </a:xfrm>
          <a:prstGeom prst="rect">
            <a:avLst/>
          </a:prstGeom>
        </p:spPr>
      </p:pic>
    </p:spTree>
    <p:extLst>
      <p:ext uri="{BB962C8B-B14F-4D97-AF65-F5344CB8AC3E}">
        <p14:creationId xmlns:p14="http://schemas.microsoft.com/office/powerpoint/2010/main" xmlns="" val="704086253"/>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en-US" sz="1600" dirty="0">
                <a:solidFill>
                  <a:srgbClr val="367187"/>
                </a:solidFill>
              </a:rPr>
              <a:t>Тестирование и проверка</a:t>
            </a:r>
            <a:r>
              <a:t/>
            </a:r>
            <a:br/>
            <a:r>
              <a:rPr lang="ru-RU" altLang="en-US" dirty="0">
                <a:solidFill>
                  <a:srgbClr val="367187"/>
                </a:solidFill>
              </a:rPr>
              <a:t>Выполнение команды ping. Тестирование локального стека</a:t>
            </a:r>
          </a:p>
        </p:txBody>
      </p:sp>
      <p:sp>
        <p:nvSpPr>
          <p:cNvPr id="55299" name="Rectangle 3"/>
          <p:cNvSpPr>
            <a:spLocks noGrp="1" noChangeArrowheads="1"/>
          </p:cNvSpPr>
          <p:nvPr>
            <p:ph type="body" idx="1"/>
          </p:nvPr>
        </p:nvSpPr>
        <p:spPr>
          <a:xfrm>
            <a:off x="4463845" y="798944"/>
            <a:ext cx="3925776" cy="3866991"/>
          </a:xfrm>
        </p:spPr>
        <p:txBody>
          <a:bodyPr/>
          <a:lstStyle/>
          <a:p>
            <a:r>
              <a:rPr lang="ru-RU" altLang="en-US" sz="1800" dirty="0"/>
              <a:t>Ping-запрос на локальный loopback-адрес 127.0.0.1 для IPv4 или ::1 для IPv6 позволяет проверить правильность настройки IP на хосте.</a:t>
            </a:r>
          </a:p>
          <a:p>
            <a:endParaRPr lang="ru-RU" altLang="en-US" sz="1500" dirty="0"/>
          </a:p>
        </p:txBody>
      </p:sp>
      <p:pic>
        <p:nvPicPr>
          <p:cNvPr id="2" name="Picture 1" descr="Introduction to Networks - Mozilla Firefox"/>
          <p:cNvPicPr>
            <a:picLocks noChangeAspect="1"/>
          </p:cNvPicPr>
          <p:nvPr/>
        </p:nvPicPr>
        <p:blipFill>
          <a:blip r:embed="rId3"/>
          <a:stretch>
            <a:fillRect/>
          </a:stretch>
        </p:blipFill>
        <p:spPr>
          <a:xfrm>
            <a:off x="57267" y="918387"/>
            <a:ext cx="4284445" cy="3628104"/>
          </a:xfrm>
          <a:prstGeom prst="rect">
            <a:avLst/>
          </a:prstGeom>
        </p:spPr>
      </p:pic>
    </p:spTree>
    <p:extLst>
      <p:ext uri="{BB962C8B-B14F-4D97-AF65-F5344CB8AC3E}">
        <p14:creationId xmlns:p14="http://schemas.microsoft.com/office/powerpoint/2010/main" xmlns="" val="980219070"/>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144264"/>
            <a:ext cx="9144000" cy="757551"/>
          </a:xfrm>
        </p:spPr>
        <p:txBody>
          <a:bodyPr/>
          <a:lstStyle/>
          <a:p>
            <a:r>
              <a:rPr lang="ru-RU" altLang="en-US" sz="1600" dirty="0">
                <a:solidFill>
                  <a:srgbClr val="367187"/>
                </a:solidFill>
              </a:rPr>
              <a:t>Тестирование и проверка</a:t>
            </a:r>
            <a:r>
              <a:rPr dirty="0"/>
              <a:t/>
            </a:r>
            <a:br>
              <a:rPr dirty="0"/>
            </a:br>
            <a:r>
              <a:rPr lang="ru-RU" altLang="en-US" dirty="0">
                <a:solidFill>
                  <a:srgbClr val="367187"/>
                </a:solidFill>
              </a:rPr>
              <a:t>Выполнение команды ping. </a:t>
            </a:r>
            <a:r>
              <a:rPr lang="ru-RU" altLang="en-US" dirty="0" smtClean="0">
                <a:solidFill>
                  <a:srgbClr val="367187"/>
                </a:solidFill>
              </a:rPr>
              <a:t>Тестирование подключения к локальной </a:t>
            </a:r>
            <a:r>
              <a:rPr lang="ru-RU" altLang="en-US" dirty="0">
                <a:solidFill>
                  <a:srgbClr val="367187"/>
                </a:solidFill>
              </a:rPr>
              <a:t>сети (LAN)</a:t>
            </a:r>
          </a:p>
        </p:txBody>
      </p:sp>
      <p:sp>
        <p:nvSpPr>
          <p:cNvPr id="55299" name="Rectangle 3"/>
          <p:cNvSpPr>
            <a:spLocks noGrp="1" noChangeArrowheads="1"/>
          </p:cNvSpPr>
          <p:nvPr>
            <p:ph type="body" idx="1"/>
          </p:nvPr>
        </p:nvSpPr>
        <p:spPr>
          <a:xfrm>
            <a:off x="4886632" y="1023035"/>
            <a:ext cx="4171513" cy="3053524"/>
          </a:xfrm>
        </p:spPr>
        <p:txBody>
          <a:bodyPr/>
          <a:lstStyle/>
          <a:p>
            <a:r>
              <a:rPr lang="ru-RU" altLang="en-US" sz="1800" dirty="0" smtClean="0"/>
              <a:t>Команду </a:t>
            </a:r>
            <a:r>
              <a:rPr lang="ru-RU" altLang="en-US" sz="1800" dirty="0"/>
              <a:t>ping можно использовать для проверки способности хоста обмениваться данными по локальной сети.</a:t>
            </a:r>
          </a:p>
        </p:txBody>
      </p:sp>
      <p:pic>
        <p:nvPicPr>
          <p:cNvPr id="5" name="Picture 4" descr="Introduction to Networks - Mozilla Firefox"/>
          <p:cNvPicPr>
            <a:picLocks noChangeAspect="1"/>
          </p:cNvPicPr>
          <p:nvPr/>
        </p:nvPicPr>
        <p:blipFill>
          <a:blip r:embed="rId3"/>
          <a:stretch>
            <a:fillRect/>
          </a:stretch>
        </p:blipFill>
        <p:spPr>
          <a:xfrm>
            <a:off x="228613" y="1091861"/>
            <a:ext cx="4476437" cy="3632170"/>
          </a:xfrm>
          <a:prstGeom prst="rect">
            <a:avLst/>
          </a:prstGeom>
        </p:spPr>
      </p:pic>
    </p:spTree>
    <p:extLst>
      <p:ext uri="{BB962C8B-B14F-4D97-AF65-F5344CB8AC3E}">
        <p14:creationId xmlns:p14="http://schemas.microsoft.com/office/powerpoint/2010/main" xmlns="" val="1936159133"/>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144264"/>
            <a:ext cx="9144000" cy="757551"/>
          </a:xfrm>
        </p:spPr>
        <p:txBody>
          <a:bodyPr/>
          <a:lstStyle/>
          <a:p>
            <a:r>
              <a:rPr lang="ru-RU" altLang="en-US" sz="1600" dirty="0">
                <a:solidFill>
                  <a:srgbClr val="367187"/>
                </a:solidFill>
              </a:rPr>
              <a:t>Тестирование и проверка</a:t>
            </a:r>
            <a:r>
              <a:rPr dirty="0"/>
              <a:t/>
            </a:r>
            <a:br>
              <a:rPr dirty="0"/>
            </a:br>
            <a:r>
              <a:rPr lang="ru-RU" altLang="en-US" dirty="0">
                <a:solidFill>
                  <a:srgbClr val="367187"/>
                </a:solidFill>
              </a:rPr>
              <a:t>Выполнение команды ping. </a:t>
            </a:r>
            <a:r>
              <a:rPr lang="ru-RU" altLang="en-US" dirty="0" smtClean="0">
                <a:solidFill>
                  <a:srgbClr val="367187"/>
                </a:solidFill>
              </a:rPr>
              <a:t>Тестирование подключения к удаленному </a:t>
            </a:r>
            <a:r>
              <a:rPr lang="ru-RU" altLang="en-US" dirty="0">
                <a:solidFill>
                  <a:srgbClr val="367187"/>
                </a:solidFill>
              </a:rPr>
              <a:t>узлу</a:t>
            </a:r>
          </a:p>
        </p:txBody>
      </p:sp>
      <p:sp>
        <p:nvSpPr>
          <p:cNvPr id="55299" name="Rectangle 3"/>
          <p:cNvSpPr>
            <a:spLocks noGrp="1" noChangeArrowheads="1"/>
          </p:cNvSpPr>
          <p:nvPr>
            <p:ph type="body" idx="1"/>
          </p:nvPr>
        </p:nvSpPr>
        <p:spPr>
          <a:xfrm>
            <a:off x="4886632" y="1023035"/>
            <a:ext cx="4171513" cy="3053524"/>
          </a:xfrm>
        </p:spPr>
        <p:txBody>
          <a:bodyPr/>
          <a:lstStyle/>
          <a:p>
            <a:r>
              <a:rPr lang="ru-RU" altLang="en-US" sz="1800" dirty="0" smtClean="0"/>
              <a:t>Команду </a:t>
            </a:r>
            <a:r>
              <a:rPr lang="ru-RU" altLang="en-US" sz="1800" dirty="0"/>
              <a:t>ping можно использовать для проверки способности хоста обмениваться данными с другими сетями.</a:t>
            </a:r>
          </a:p>
        </p:txBody>
      </p:sp>
      <p:pic>
        <p:nvPicPr>
          <p:cNvPr id="2" name="Picture 1" descr="Introduction to Networks - Mozilla Firefox"/>
          <p:cNvPicPr>
            <a:picLocks noChangeAspect="1"/>
          </p:cNvPicPr>
          <p:nvPr/>
        </p:nvPicPr>
        <p:blipFill>
          <a:blip r:embed="rId3"/>
          <a:stretch>
            <a:fillRect/>
          </a:stretch>
        </p:blipFill>
        <p:spPr>
          <a:xfrm>
            <a:off x="306292" y="1114475"/>
            <a:ext cx="4441197" cy="3323304"/>
          </a:xfrm>
          <a:prstGeom prst="rect">
            <a:avLst/>
          </a:prstGeom>
        </p:spPr>
      </p:pic>
    </p:spTree>
    <p:extLst>
      <p:ext uri="{BB962C8B-B14F-4D97-AF65-F5344CB8AC3E}">
        <p14:creationId xmlns:p14="http://schemas.microsoft.com/office/powerpoint/2010/main" xmlns="" val="1329899869"/>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1394"/>
            <a:ext cx="9144000" cy="757551"/>
          </a:xfrm>
        </p:spPr>
        <p:txBody>
          <a:bodyPr/>
          <a:lstStyle/>
          <a:p>
            <a:r>
              <a:rPr lang="ru-RU" sz="1600" dirty="0" smtClean="0"/>
              <a:t>Тестирование и проверка</a:t>
            </a:r>
            <a:r>
              <a:rPr sz="1600" dirty="0"/>
              <a:t/>
            </a:r>
            <a:br>
              <a:rPr sz="1600" dirty="0"/>
            </a:br>
            <a:r>
              <a:rPr lang="ru-RU" altLang="en-US" dirty="0" smtClean="0">
                <a:solidFill>
                  <a:srgbClr val="367187"/>
                </a:solidFill>
              </a:rPr>
              <a:t>Команда </a:t>
            </a:r>
            <a:r>
              <a:rPr lang="ru-RU" altLang="en-US" dirty="0">
                <a:solidFill>
                  <a:srgbClr val="367187"/>
                </a:solidFill>
              </a:rPr>
              <a:t>traceroute. Тестирование пути</a:t>
            </a:r>
          </a:p>
        </p:txBody>
      </p:sp>
      <p:sp>
        <p:nvSpPr>
          <p:cNvPr id="55299" name="Rectangle 3"/>
          <p:cNvSpPr>
            <a:spLocks noGrp="1" noChangeArrowheads="1"/>
          </p:cNvSpPr>
          <p:nvPr>
            <p:ph type="body" idx="1"/>
          </p:nvPr>
        </p:nvSpPr>
        <p:spPr>
          <a:xfrm>
            <a:off x="46525" y="925929"/>
            <a:ext cx="4171513" cy="3053524"/>
          </a:xfrm>
        </p:spPr>
        <p:txBody>
          <a:bodyPr rIns="144000"/>
          <a:lstStyle/>
          <a:p>
            <a:r>
              <a:rPr lang="ru-RU" altLang="en-US" sz="1800" dirty="0"/>
              <a:t>Команда traceroute (tracert) — это утилита, позволяющая составить список переходов, по которым успешно проходит эхо-запрос на пути к узлу назначения. </a:t>
            </a:r>
          </a:p>
          <a:p>
            <a:pPr lvl="1"/>
            <a:r>
              <a:rPr lang="ru-RU" altLang="en-US" sz="1600" dirty="0"/>
              <a:t>Время прохождения сигнала </a:t>
            </a:r>
            <a:r>
              <a:rPr lang="ru-RU" altLang="en-US" sz="1600" dirty="0" smtClean="0"/>
              <a:t>в прямом </a:t>
            </a:r>
            <a:r>
              <a:rPr lang="ru-RU" altLang="en-US" sz="1600" dirty="0"/>
              <a:t>и обратном направлениях (RTT) — это время, которое требуется на доставку пакета на удаленный хост и получения ответа это этого хоста.</a:t>
            </a:r>
          </a:p>
          <a:p>
            <a:pPr lvl="1"/>
            <a:r>
              <a:rPr lang="ru-RU" altLang="en-US" sz="1600" dirty="0"/>
              <a:t>Символ звездочки (*) используется для обозначения потерянного пакета.</a:t>
            </a:r>
          </a:p>
          <a:p>
            <a:pPr lvl="1"/>
            <a:endParaRPr lang="ru-RU" altLang="en-US" sz="1700" dirty="0"/>
          </a:p>
        </p:txBody>
      </p:sp>
      <p:pic>
        <p:nvPicPr>
          <p:cNvPr id="3" name="Picture 2" descr="Introduction to Networks - Mozilla Firefox"/>
          <p:cNvPicPr>
            <a:picLocks noChangeAspect="1"/>
          </p:cNvPicPr>
          <p:nvPr/>
        </p:nvPicPr>
        <p:blipFill>
          <a:blip r:embed="rId3"/>
          <a:stretch>
            <a:fillRect/>
          </a:stretch>
        </p:blipFill>
        <p:spPr>
          <a:xfrm>
            <a:off x="4219474" y="900500"/>
            <a:ext cx="4923090" cy="3299292"/>
          </a:xfrm>
          <a:prstGeom prst="rect">
            <a:avLst/>
          </a:prstGeom>
        </p:spPr>
      </p:pic>
    </p:spTree>
    <p:extLst>
      <p:ext uri="{BB962C8B-B14F-4D97-AF65-F5344CB8AC3E}">
        <p14:creationId xmlns:p14="http://schemas.microsoft.com/office/powerpoint/2010/main" xmlns="" val="631950014"/>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1394"/>
            <a:ext cx="9144000" cy="757551"/>
          </a:xfrm>
        </p:spPr>
        <p:txBody>
          <a:bodyPr/>
          <a:lstStyle/>
          <a:p>
            <a:r>
              <a:rPr lang="ru-RU" altLang="en-US" sz="1600" dirty="0">
                <a:solidFill>
                  <a:srgbClr val="367187"/>
                </a:solidFill>
              </a:rPr>
              <a:t>Тестирование и проверка</a:t>
            </a:r>
            <a:r>
              <a:t/>
            </a:r>
            <a:br/>
            <a:r>
              <a:rPr lang="ru-RU" altLang="en-US" dirty="0">
                <a:solidFill>
                  <a:srgbClr val="367187"/>
                </a:solidFill>
              </a:rPr>
              <a:t>Packet Tracer. Проверка адресации IPv4 и IPv6</a:t>
            </a:r>
          </a:p>
        </p:txBody>
      </p:sp>
      <p:pic>
        <p:nvPicPr>
          <p:cNvPr id="6" name="Content Placeholder 5" descr="7.3.2.5 Packet Tracer - Verifying IPv4 and IPv6 Addressing.pdf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2553529" y="904568"/>
            <a:ext cx="3684322" cy="3647767"/>
          </a:xfrm>
        </p:spPr>
      </p:pic>
      <p:sp>
        <p:nvSpPr>
          <p:cNvPr id="7" name="Rectangle 6"/>
          <p:cNvSpPr/>
          <p:nvPr/>
        </p:nvSpPr>
        <p:spPr>
          <a:xfrm>
            <a:off x="2556387" y="884903"/>
            <a:ext cx="3687097" cy="371659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613480001"/>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87114"/>
            <a:ext cx="9144000" cy="757551"/>
          </a:xfrm>
        </p:spPr>
        <p:txBody>
          <a:bodyPr/>
          <a:lstStyle/>
          <a:p>
            <a:r>
              <a:rPr lang="ru-RU" sz="1600" dirty="0" smtClean="0"/>
              <a:t>Тестирование и проверка</a:t>
            </a:r>
            <a:r>
              <a:rPr sz="1600" dirty="0"/>
              <a:t/>
            </a:r>
            <a:br>
              <a:rPr sz="1600" dirty="0"/>
            </a:br>
            <a:r>
              <a:rPr lang="ru-RU" altLang="en-US" sz="2000" dirty="0">
                <a:solidFill>
                  <a:srgbClr val="367187"/>
                </a:solidFill>
              </a:rPr>
              <a:t>Packet Tracer. Выполнение команды ping и трассировка маршрута для проверки пути</a:t>
            </a:r>
          </a:p>
        </p:txBody>
      </p:sp>
      <p:pic>
        <p:nvPicPr>
          <p:cNvPr id="3" name="Content Placeholder 2" descr="7.3.2.6 Packet Tracer - Pinging and Tracing to Test the Path.pdf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2556387" y="884903"/>
            <a:ext cx="3756343" cy="3716594"/>
          </a:xfrm>
        </p:spPr>
      </p:pic>
      <p:sp>
        <p:nvSpPr>
          <p:cNvPr id="7" name="Rectangle 6"/>
          <p:cNvSpPr/>
          <p:nvPr/>
        </p:nvSpPr>
        <p:spPr>
          <a:xfrm>
            <a:off x="2556387" y="884903"/>
            <a:ext cx="3687097" cy="371659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286352116"/>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87114"/>
            <a:ext cx="9144000" cy="757551"/>
          </a:xfrm>
        </p:spPr>
        <p:txBody>
          <a:bodyPr/>
          <a:lstStyle/>
          <a:p>
            <a:r>
              <a:rPr lang="ru-RU" altLang="en-US" sz="1600" dirty="0">
                <a:solidFill>
                  <a:srgbClr val="367187"/>
                </a:solidFill>
              </a:rPr>
              <a:t>Тестирование и проверка</a:t>
            </a:r>
            <a:r>
              <a:rPr dirty="0"/>
              <a:t/>
            </a:r>
            <a:br>
              <a:rPr dirty="0"/>
            </a:br>
            <a:r>
              <a:rPr lang="ru-RU" altLang="en-US" sz="2000" dirty="0">
                <a:solidFill>
                  <a:srgbClr val="367187"/>
                </a:solidFill>
              </a:rPr>
              <a:t>Лабораторная работа. Проверка сетевого подключения </a:t>
            </a:r>
            <a:r>
              <a:rPr lang="ru-RU" altLang="en-US" sz="2000" dirty="0" smtClean="0">
                <a:solidFill>
                  <a:srgbClr val="367187"/>
                </a:solidFill>
              </a:rPr>
              <a:t>с помощью </a:t>
            </a:r>
            <a:r>
              <a:rPr lang="ru-RU" altLang="en-US" sz="2000" dirty="0">
                <a:solidFill>
                  <a:srgbClr val="367187"/>
                </a:solidFill>
              </a:rPr>
              <a:t>команд ping и traceroute</a:t>
            </a:r>
          </a:p>
        </p:txBody>
      </p:sp>
      <p:pic>
        <p:nvPicPr>
          <p:cNvPr id="3" name="Content Placeholder 2" descr="7.3.2.6 Packet Tracer - Pinging and Tracing to Test the Path.pdf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2556387" y="884903"/>
            <a:ext cx="3756343" cy="3716594"/>
          </a:xfrm>
        </p:spPr>
      </p:pic>
      <p:sp>
        <p:nvSpPr>
          <p:cNvPr id="7" name="Rectangle 6"/>
          <p:cNvSpPr/>
          <p:nvPr/>
        </p:nvSpPr>
        <p:spPr>
          <a:xfrm>
            <a:off x="2556387" y="884903"/>
            <a:ext cx="3687097" cy="371659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723216911"/>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3.2.8 Lab - Mapping the Internet.pdf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2556388" y="798945"/>
            <a:ext cx="3734188" cy="3802552"/>
          </a:xfrm>
        </p:spPr>
      </p:pic>
      <p:sp>
        <p:nvSpPr>
          <p:cNvPr id="21506" name="Rectangle 2"/>
          <p:cNvSpPr>
            <a:spLocks noGrp="1" noChangeArrowheads="1"/>
          </p:cNvSpPr>
          <p:nvPr>
            <p:ph type="title"/>
          </p:nvPr>
        </p:nvSpPr>
        <p:spPr>
          <a:xfrm>
            <a:off x="0" y="41394"/>
            <a:ext cx="9144000" cy="757551"/>
          </a:xfrm>
        </p:spPr>
        <p:txBody>
          <a:bodyPr/>
          <a:lstStyle/>
          <a:p>
            <a:r>
              <a:rPr lang="ru-RU" altLang="en-US" sz="1600" dirty="0">
                <a:solidFill>
                  <a:srgbClr val="367187"/>
                </a:solidFill>
              </a:rPr>
              <a:t>Тестирование и проверка</a:t>
            </a:r>
            <a:r>
              <a:t/>
            </a:r>
            <a:br/>
            <a:r>
              <a:rPr lang="ru-RU" altLang="en-US" dirty="0">
                <a:solidFill>
                  <a:srgbClr val="367187"/>
                </a:solidFill>
              </a:rPr>
              <a:t>Лабораторная работа. Составление карты сети Интернет</a:t>
            </a:r>
          </a:p>
        </p:txBody>
      </p:sp>
      <p:sp>
        <p:nvSpPr>
          <p:cNvPr id="7" name="Rectangle 6"/>
          <p:cNvSpPr/>
          <p:nvPr/>
        </p:nvSpPr>
        <p:spPr>
          <a:xfrm>
            <a:off x="2556387" y="884903"/>
            <a:ext cx="3687097" cy="371659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914438915"/>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1394"/>
            <a:ext cx="9144000" cy="757551"/>
          </a:xfrm>
        </p:spPr>
        <p:txBody>
          <a:bodyPr/>
          <a:lstStyle/>
          <a:p>
            <a:r>
              <a:rPr lang="ru-RU" altLang="en-US" sz="1600" dirty="0">
                <a:solidFill>
                  <a:srgbClr val="367187"/>
                </a:solidFill>
              </a:rPr>
              <a:t>Тестирование и проверка</a:t>
            </a:r>
            <a:r>
              <a:rPr dirty="0"/>
              <a:t/>
            </a:r>
            <a:br>
              <a:rPr dirty="0"/>
            </a:br>
            <a:r>
              <a:rPr lang="ru-RU" altLang="en-US" sz="2200" dirty="0">
                <a:solidFill>
                  <a:srgbClr val="367187"/>
                </a:solidFill>
              </a:rPr>
              <a:t>Packet Tracer. Поиск и устранение неполадок адресации IPv4 и IPv6</a:t>
            </a:r>
          </a:p>
        </p:txBody>
      </p:sp>
      <p:sp>
        <p:nvSpPr>
          <p:cNvPr id="7" name="Rectangle 6"/>
          <p:cNvSpPr/>
          <p:nvPr/>
        </p:nvSpPr>
        <p:spPr>
          <a:xfrm>
            <a:off x="2556387" y="884903"/>
            <a:ext cx="3687097" cy="3716594"/>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Content Placeholder 2" descr="7.3.2.9 Packet Tracer - Troubleshooting IPv4 and IPv6 Addressing.pdf - Mozilla Firefox"/>
          <p:cNvPicPr>
            <a:picLocks noGrp="1" noChangeAspect="1"/>
          </p:cNvPicPr>
          <p:nvPr>
            <p:ph idx="1"/>
          </p:nvPr>
        </p:nvPicPr>
        <p:blipFill rotWithShape="1">
          <a:blip r:embed="rId3" cstate="screen">
            <a:extLst>
              <a:ext uri="{28A0092B-C50C-407E-A947-70E740481C1C}">
                <a14:useLocalDpi xmlns:a14="http://schemas.microsoft.com/office/drawing/2010/main" xmlns=""/>
              </a:ext>
            </a:extLst>
          </a:blip>
          <a:srcRect/>
          <a:stretch/>
        </p:blipFill>
        <p:spPr>
          <a:xfrm>
            <a:off x="2665728" y="983734"/>
            <a:ext cx="3468414" cy="3518931"/>
          </a:xfrm>
        </p:spPr>
      </p:pic>
    </p:spTree>
    <p:extLst>
      <p:ext uri="{BB962C8B-B14F-4D97-AF65-F5344CB8AC3E}">
        <p14:creationId xmlns:p14="http://schemas.microsoft.com/office/powerpoint/2010/main" xmlns="" val="335034021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44065" y="718934"/>
            <a:ext cx="8853286" cy="4155319"/>
          </a:xfrm>
        </p:spPr>
        <p:txBody>
          <a:bodyPr/>
          <a:lstStyle/>
          <a:p>
            <a:pPr lvl="0"/>
            <a:r>
              <a:rPr lang="ru-RU" sz="1600" dirty="0" smtClean="0"/>
              <a:t>Раздел</a:t>
            </a:r>
            <a:r>
              <a:rPr lang="ru-RU" sz="1600" dirty="0"/>
              <a:t> 7.1.</a:t>
            </a:r>
          </a:p>
          <a:p>
            <a:pPr lvl="1"/>
            <a:r>
              <a:rPr lang="ru-RU" dirty="0"/>
              <a:t>Напомните студентам о позиционной нотации значения разряда в десятичном формате, чтобы помочь понять значения двоичных разрядов (см. видео 7.1.1.7). </a:t>
            </a:r>
          </a:p>
          <a:p>
            <a:pPr lvl="1"/>
            <a:r>
              <a:rPr lang="ru-RU" dirty="0"/>
              <a:t>Предложите студентам создать свою собственную диаграмму значений двоичных разрядов.</a:t>
            </a:r>
          </a:p>
          <a:p>
            <a:pPr lvl="1"/>
            <a:r>
              <a:rPr lang="ru-RU" dirty="0"/>
              <a:t>Студенты должны получить практические навыки в преобразовании, которые позволят </a:t>
            </a:r>
            <a:r>
              <a:rPr lang="ru-RU"/>
              <a:t>им </a:t>
            </a:r>
            <a:r>
              <a:rPr lang="ru-RU" smtClean="0"/>
              <a:t>с легкостью </a:t>
            </a:r>
            <a:r>
              <a:rPr lang="ru-RU" dirty="0"/>
              <a:t>выполнять этот процесс без использования калькуляторов. Преобразовывая значения вручную, студенты узнают, как можно манипулировать битами для создания двоичного эквивалента десятичного значения. Во время экзаменов для получения сертификата CCNA использование калькуляторов не допускается.</a:t>
            </a:r>
          </a:p>
          <a:p>
            <a:pPr lvl="1"/>
            <a:r>
              <a:rPr lang="ru-RU" dirty="0"/>
              <a:t>Чтобы проверить навыки студентов в преобразовании двоичных и десятичных значений, предложите им сыграть в бинарную игру.</a:t>
            </a:r>
          </a:p>
          <a:p>
            <a:pPr lvl="1"/>
            <a:endParaRPr lang="ru-RU" sz="1200" dirty="0"/>
          </a:p>
          <a:p>
            <a:endParaRPr lang="ru-RU" sz="1400" dirty="0"/>
          </a:p>
        </p:txBody>
      </p:sp>
      <p:sp>
        <p:nvSpPr>
          <p:cNvPr id="2" name="Title 1"/>
          <p:cNvSpPr>
            <a:spLocks noGrp="1"/>
          </p:cNvSpPr>
          <p:nvPr>
            <p:ph type="title"/>
          </p:nvPr>
        </p:nvSpPr>
        <p:spPr/>
        <p:txBody>
          <a:bodyPr/>
          <a:lstStyle/>
          <a:p>
            <a:r>
              <a:rPr lang="ru-RU" smtClean="0"/>
              <a:t>Глава 7. Практические рекомендации (продолжение)</a:t>
            </a:r>
          </a:p>
        </p:txBody>
      </p:sp>
      <p:pic>
        <p:nvPicPr>
          <p:cNvPr id="3" name="Picture 2" descr="Introduction to Networks - Mozilla Firefox"/>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545020" y="3539046"/>
            <a:ext cx="3878318" cy="1333410"/>
          </a:xfrm>
          <a:prstGeom prst="rect">
            <a:avLst/>
          </a:prstGeom>
        </p:spPr>
      </p:pic>
    </p:spTree>
    <p:extLst>
      <p:ext uri="{BB962C8B-B14F-4D97-AF65-F5344CB8AC3E}">
        <p14:creationId xmlns:p14="http://schemas.microsoft.com/office/powerpoint/2010/main" xmlns="" val="3929071732"/>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ru-RU" smtClean="0"/>
              <a:t>7.4. Обзор главы</a:t>
            </a:r>
          </a:p>
        </p:txBody>
      </p:sp>
    </p:spTree>
    <p:extLst>
      <p:ext uri="{BB962C8B-B14F-4D97-AF65-F5344CB8AC3E}">
        <p14:creationId xmlns:p14="http://schemas.microsoft.com/office/powerpoint/2010/main" xmlns="" val="3886944279"/>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4.1.2 Packet Tracer - Skills Integration Challenge.pdf - Mozilla Firefox"/>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2059958" y="939201"/>
            <a:ext cx="4139732" cy="3958620"/>
          </a:xfrm>
          <a:prstGeom prst="rect">
            <a:avLst/>
          </a:prstGeom>
        </p:spPr>
      </p:pic>
      <p:sp>
        <p:nvSpPr>
          <p:cNvPr id="21506" name="Rectangle 2"/>
          <p:cNvSpPr>
            <a:spLocks noGrp="1" noChangeArrowheads="1"/>
          </p:cNvSpPr>
          <p:nvPr>
            <p:ph type="title"/>
          </p:nvPr>
        </p:nvSpPr>
        <p:spPr>
          <a:xfrm>
            <a:off x="0" y="41394"/>
            <a:ext cx="9144000" cy="757551"/>
          </a:xfrm>
        </p:spPr>
        <p:txBody>
          <a:bodyPr/>
          <a:lstStyle/>
          <a:p>
            <a:r>
              <a:rPr lang="ru-RU" altLang="en-US" sz="1600" dirty="0">
                <a:solidFill>
                  <a:srgbClr val="367187"/>
                </a:solidFill>
              </a:rPr>
              <a:t>Заключение</a:t>
            </a:r>
            <a:r>
              <a:t/>
            </a:r>
            <a:br/>
            <a:r>
              <a:rPr lang="ru-RU" altLang="en-US" dirty="0">
                <a:solidFill>
                  <a:srgbClr val="367187"/>
                </a:solidFill>
              </a:rPr>
              <a:t>Packet Tracer. Отработка комплексных практических навыков</a:t>
            </a:r>
          </a:p>
        </p:txBody>
      </p:sp>
      <p:sp>
        <p:nvSpPr>
          <p:cNvPr id="4" name="Rectangle 3"/>
          <p:cNvSpPr/>
          <p:nvPr/>
        </p:nvSpPr>
        <p:spPr>
          <a:xfrm>
            <a:off x="2217683" y="939201"/>
            <a:ext cx="3867807" cy="3580247"/>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616005969"/>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26786"/>
            <a:ext cx="9144000" cy="757551"/>
          </a:xfrm>
        </p:spPr>
        <p:txBody>
          <a:bodyPr/>
          <a:lstStyle/>
          <a:p>
            <a:r>
              <a:rPr lang="ru-RU" altLang="en-US" sz="1600" dirty="0">
                <a:solidFill>
                  <a:srgbClr val="367187"/>
                </a:solidFill>
              </a:rPr>
              <a:t>Заключение</a:t>
            </a:r>
            <a:r>
              <a:t/>
            </a:r>
            <a:br/>
            <a:r>
              <a:rPr lang="ru-RU" altLang="en-US" dirty="0">
                <a:solidFill>
                  <a:srgbClr val="367187"/>
                </a:solidFill>
              </a:rPr>
              <a:t>Глава 7. IP-адресация</a:t>
            </a:r>
          </a:p>
        </p:txBody>
      </p:sp>
      <p:sp>
        <p:nvSpPr>
          <p:cNvPr id="55299" name="Rectangle 3"/>
          <p:cNvSpPr>
            <a:spLocks noGrp="1" noChangeArrowheads="1"/>
          </p:cNvSpPr>
          <p:nvPr>
            <p:ph type="body" idx="1"/>
          </p:nvPr>
        </p:nvSpPr>
        <p:spPr>
          <a:xfrm>
            <a:off x="125446" y="784337"/>
            <a:ext cx="9018554" cy="3053524"/>
          </a:xfrm>
        </p:spPr>
        <p:txBody>
          <a:bodyPr/>
          <a:lstStyle/>
          <a:p>
            <a:r>
              <a:rPr lang="ru-RU" altLang="en-US" sz="1800" dirty="0"/>
              <a:t>Объяснить использование адресов IPv4 для обеспечения подключений в сетях предприятий малого и среднего бизнеса.</a:t>
            </a:r>
          </a:p>
          <a:p>
            <a:r>
              <a:rPr lang="ru-RU" altLang="en-US" sz="1800" dirty="0"/>
              <a:t>Выполнить настройку IPv6-адресов для обеспечения подключений в сети предприятий малого и среднего бизнеса</a:t>
            </a:r>
          </a:p>
          <a:p>
            <a:r>
              <a:rPr lang="ru-RU" altLang="en-US" sz="1800" dirty="0"/>
              <a:t>Использовать типичные утилиты для проверки и тестирования сетевого подключения.</a:t>
            </a:r>
          </a:p>
          <a:p>
            <a:endParaRPr lang="ru-RU" altLang="en-US" sz="1800" dirty="0"/>
          </a:p>
          <a:p>
            <a:endParaRPr lang="ru-RU" altLang="en-US" sz="1800" dirty="0"/>
          </a:p>
          <a:p>
            <a:endParaRPr lang="ru-RU" altLang="en-US" sz="1800" dirty="0"/>
          </a:p>
        </p:txBody>
      </p:sp>
    </p:spTree>
    <p:extLst>
      <p:ext uri="{BB962C8B-B14F-4D97-AF65-F5344CB8AC3E}">
        <p14:creationId xmlns:p14="http://schemas.microsoft.com/office/powerpoint/2010/main" xmlns="" val="1249629339"/>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90828277"/>
      </p:ext>
    </p:extLst>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26786"/>
            <a:ext cx="9144000" cy="757551"/>
          </a:xfrm>
        </p:spPr>
        <p:txBody>
          <a:bodyPr/>
          <a:lstStyle/>
          <a:p>
            <a:r>
              <a:rPr lang="ru-RU" altLang="en-US" sz="1600" dirty="0">
                <a:solidFill>
                  <a:srgbClr val="367187"/>
                </a:solidFill>
              </a:rPr>
              <a:t>Глава 7</a:t>
            </a:r>
            <a:r>
              <a:t/>
            </a:r>
            <a:br/>
            <a:r>
              <a:rPr lang="ru-RU" altLang="en-US" dirty="0">
                <a:solidFill>
                  <a:srgbClr val="367187"/>
                </a:solidFill>
              </a:rPr>
              <a:t>Новые термины и команды</a:t>
            </a:r>
          </a:p>
        </p:txBody>
      </p:sp>
      <p:sp>
        <p:nvSpPr>
          <p:cNvPr id="55299" name="Rectangle 3"/>
          <p:cNvSpPr>
            <a:spLocks noGrp="1" noChangeArrowheads="1"/>
          </p:cNvSpPr>
          <p:nvPr>
            <p:ph type="body" idx="1"/>
          </p:nvPr>
        </p:nvSpPr>
        <p:spPr>
          <a:xfrm>
            <a:off x="125446" y="784337"/>
            <a:ext cx="8248879" cy="3511369"/>
          </a:xfrm>
        </p:spPr>
        <p:txBody>
          <a:bodyPr numCol="3" spcCol="144000"/>
          <a:lstStyle/>
          <a:p>
            <a:pPr>
              <a:spcBef>
                <a:spcPts val="0"/>
              </a:spcBef>
              <a:spcAft>
                <a:spcPts val="0"/>
              </a:spcAft>
            </a:pPr>
            <a:r>
              <a:rPr lang="ru-RU" altLang="en-US" sz="1200" dirty="0"/>
              <a:t>октеты</a:t>
            </a:r>
          </a:p>
          <a:p>
            <a:pPr>
              <a:spcBef>
                <a:spcPts val="0"/>
              </a:spcBef>
              <a:spcAft>
                <a:spcPts val="0"/>
              </a:spcAft>
            </a:pPr>
            <a:r>
              <a:rPr lang="ru-RU" altLang="en-US" sz="1200" dirty="0"/>
              <a:t>логическая операция </a:t>
            </a:r>
            <a:r>
              <a:rPr lang="ru-RU" altLang="en-US" sz="1200" dirty="0" smtClean="0"/>
              <a:t>И </a:t>
            </a:r>
            <a:endParaRPr lang="ru-RU" altLang="en-US" sz="1200" dirty="0"/>
          </a:p>
          <a:p>
            <a:pPr>
              <a:spcBef>
                <a:spcPts val="0"/>
              </a:spcBef>
              <a:spcAft>
                <a:spcPts val="0"/>
              </a:spcAft>
            </a:pPr>
            <a:r>
              <a:rPr lang="ru-RU" altLang="en-US" sz="1200" dirty="0"/>
              <a:t>длина </a:t>
            </a:r>
            <a:r>
              <a:rPr lang="ru-RU" altLang="en-US" sz="1200" dirty="0" smtClean="0"/>
              <a:t>префикса </a:t>
            </a:r>
            <a:endParaRPr lang="ru-RU" altLang="en-US" sz="1200" dirty="0"/>
          </a:p>
          <a:p>
            <a:pPr>
              <a:spcBef>
                <a:spcPts val="0"/>
              </a:spcBef>
              <a:spcAft>
                <a:spcPts val="0"/>
              </a:spcAft>
            </a:pPr>
            <a:r>
              <a:rPr lang="ru-RU" altLang="en-US" sz="1200" dirty="0"/>
              <a:t>представление с косой </a:t>
            </a:r>
            <a:r>
              <a:rPr lang="ru-RU" altLang="en-US" sz="1200" dirty="0" smtClean="0"/>
              <a:t>чертой </a:t>
            </a:r>
            <a:endParaRPr lang="ru-RU" altLang="en-US" sz="1200" dirty="0"/>
          </a:p>
          <a:p>
            <a:pPr>
              <a:spcBef>
                <a:spcPts val="0"/>
              </a:spcBef>
              <a:spcAft>
                <a:spcPts val="0"/>
              </a:spcAft>
            </a:pPr>
            <a:r>
              <a:rPr lang="ru-RU" altLang="en-US" sz="1200" dirty="0"/>
              <a:t>сетевой </a:t>
            </a:r>
            <a:r>
              <a:rPr lang="ru-RU" altLang="en-US" sz="1200" dirty="0" smtClean="0"/>
              <a:t>адрес </a:t>
            </a:r>
            <a:endParaRPr lang="ru-RU" altLang="en-US" sz="1200" dirty="0"/>
          </a:p>
          <a:p>
            <a:pPr>
              <a:spcBef>
                <a:spcPts val="0"/>
              </a:spcBef>
              <a:spcAft>
                <a:spcPts val="0"/>
              </a:spcAft>
            </a:pPr>
            <a:r>
              <a:rPr lang="ru-RU" altLang="en-US" sz="1200" dirty="0"/>
              <a:t>адрес </a:t>
            </a:r>
            <a:r>
              <a:rPr lang="ru-RU" altLang="en-US" sz="1200" dirty="0" smtClean="0"/>
              <a:t>узла </a:t>
            </a:r>
            <a:endParaRPr lang="ru-RU" altLang="en-US" sz="1200" dirty="0"/>
          </a:p>
          <a:p>
            <a:pPr>
              <a:spcBef>
                <a:spcPts val="0"/>
              </a:spcBef>
              <a:spcAft>
                <a:spcPts val="0"/>
              </a:spcAft>
            </a:pPr>
            <a:r>
              <a:rPr lang="ru-RU" altLang="en-US" sz="1200" dirty="0"/>
              <a:t>широковещательный </a:t>
            </a:r>
            <a:r>
              <a:rPr lang="ru-RU" altLang="en-US" sz="1200" dirty="0" smtClean="0"/>
              <a:t>адрес </a:t>
            </a:r>
            <a:endParaRPr lang="ru-RU" altLang="en-US" sz="1200" dirty="0"/>
          </a:p>
          <a:p>
            <a:pPr>
              <a:spcBef>
                <a:spcPts val="0"/>
              </a:spcBef>
              <a:spcAft>
                <a:spcPts val="0"/>
              </a:spcAft>
            </a:pPr>
            <a:r>
              <a:rPr lang="ru-RU" altLang="en-US" sz="1200" dirty="0"/>
              <a:t>направленная широковещательная </a:t>
            </a:r>
            <a:r>
              <a:rPr lang="ru-RU" altLang="en-US" sz="1200" dirty="0" smtClean="0"/>
              <a:t>рассылка </a:t>
            </a:r>
            <a:endParaRPr lang="ru-RU" altLang="en-US" sz="1200" dirty="0"/>
          </a:p>
          <a:p>
            <a:pPr>
              <a:spcBef>
                <a:spcPts val="0"/>
              </a:spcBef>
              <a:spcAft>
                <a:spcPts val="0"/>
              </a:spcAft>
            </a:pPr>
            <a:r>
              <a:rPr lang="ru-RU" altLang="en-US" sz="1200" dirty="0"/>
              <a:t>ограниченная широковещательная </a:t>
            </a:r>
            <a:r>
              <a:rPr lang="ru-RU" altLang="en-US" sz="1200" dirty="0" smtClean="0"/>
              <a:t>рассылка </a:t>
            </a:r>
            <a:endParaRPr lang="ru-RU" altLang="en-US" sz="1200" dirty="0"/>
          </a:p>
          <a:p>
            <a:pPr>
              <a:spcBef>
                <a:spcPts val="0"/>
              </a:spcBef>
              <a:spcAft>
                <a:spcPts val="0"/>
              </a:spcAft>
            </a:pPr>
            <a:r>
              <a:rPr lang="ru-RU" altLang="en-US" sz="1200" dirty="0"/>
              <a:t>группа многоадресной </a:t>
            </a:r>
            <a:r>
              <a:rPr lang="ru-RU" altLang="en-US" sz="1200" dirty="0" smtClean="0"/>
              <a:t>рассылки </a:t>
            </a:r>
            <a:endParaRPr lang="ru-RU" altLang="en-US" sz="1200" dirty="0"/>
          </a:p>
          <a:p>
            <a:pPr>
              <a:spcBef>
                <a:spcPts val="0"/>
              </a:spcBef>
              <a:spcAft>
                <a:spcPts val="0"/>
              </a:spcAft>
            </a:pPr>
            <a:r>
              <a:rPr lang="ru-RU" altLang="en-US" sz="1200" dirty="0"/>
              <a:t>публичный адрес IPv4 </a:t>
            </a:r>
          </a:p>
          <a:p>
            <a:pPr>
              <a:spcBef>
                <a:spcPts val="0"/>
              </a:spcBef>
              <a:spcAft>
                <a:spcPts val="0"/>
              </a:spcAft>
            </a:pPr>
            <a:r>
              <a:rPr lang="ru-RU" altLang="en-US" sz="1200" dirty="0"/>
              <a:t>частные </a:t>
            </a:r>
            <a:r>
              <a:rPr lang="ru-RU" altLang="en-US" sz="1200" dirty="0" smtClean="0"/>
              <a:t>IPv4-адреса </a:t>
            </a:r>
            <a:endParaRPr lang="ru-RU" altLang="en-US" sz="1200" dirty="0"/>
          </a:p>
          <a:p>
            <a:pPr>
              <a:spcBef>
                <a:spcPts val="0"/>
              </a:spcBef>
              <a:spcAft>
                <a:spcPts val="0"/>
              </a:spcAft>
            </a:pPr>
            <a:r>
              <a:rPr lang="ru-RU" altLang="en-US" sz="1200" dirty="0"/>
              <a:t>адрес типа link-local (IPv4</a:t>
            </a:r>
            <a:r>
              <a:rPr lang="ru-RU" altLang="en-US" sz="1200" dirty="0" smtClean="0"/>
              <a:t>) </a:t>
            </a:r>
            <a:endParaRPr lang="ru-RU" altLang="en-US" sz="1200" dirty="0"/>
          </a:p>
          <a:p>
            <a:pPr>
              <a:spcBef>
                <a:spcPts val="0"/>
              </a:spcBef>
              <a:spcAft>
                <a:spcPts val="0"/>
              </a:spcAft>
            </a:pPr>
            <a:r>
              <a:rPr lang="ru-RU" altLang="en-US" sz="1200" dirty="0"/>
              <a:t>адреса </a:t>
            </a:r>
            <a:r>
              <a:rPr lang="ru-RU" altLang="en-US" sz="1200" dirty="0" smtClean="0"/>
              <a:t>TEST-NET </a:t>
            </a:r>
            <a:endParaRPr lang="ru-RU" altLang="en-US" sz="1200" dirty="0"/>
          </a:p>
          <a:p>
            <a:pPr>
              <a:spcBef>
                <a:spcPts val="0"/>
              </a:spcBef>
              <a:spcAft>
                <a:spcPts val="0"/>
              </a:spcAft>
            </a:pPr>
            <a:r>
              <a:rPr lang="ru-RU" altLang="en-US" sz="1200" dirty="0"/>
              <a:t>классовая </a:t>
            </a:r>
            <a:r>
              <a:rPr lang="ru-RU" altLang="en-US" sz="1200" dirty="0" smtClean="0"/>
              <a:t>адресация </a:t>
            </a:r>
            <a:endParaRPr lang="ru-RU" altLang="en-US" sz="1200" dirty="0"/>
          </a:p>
          <a:p>
            <a:pPr>
              <a:spcBef>
                <a:spcPts val="0"/>
              </a:spcBef>
              <a:spcAft>
                <a:spcPts val="0"/>
              </a:spcAft>
            </a:pPr>
            <a:r>
              <a:rPr lang="ru-RU" altLang="en-US" sz="1200" dirty="0"/>
              <a:t>Бесклассовый</a:t>
            </a:r>
          </a:p>
          <a:p>
            <a:pPr>
              <a:spcBef>
                <a:spcPts val="0"/>
              </a:spcBef>
              <a:spcAft>
                <a:spcPts val="0"/>
              </a:spcAft>
            </a:pPr>
            <a:r>
              <a:rPr lang="ru-RU" altLang="en-US" sz="1200" dirty="0" smtClean="0"/>
              <a:t>Администрация </a:t>
            </a:r>
            <a:r>
              <a:rPr lang="ru-RU" altLang="en-US" sz="1200" dirty="0"/>
              <a:t>адресного пространства сети Интернет (IANA)</a:t>
            </a:r>
          </a:p>
          <a:p>
            <a:pPr>
              <a:spcBef>
                <a:spcPts val="0"/>
              </a:spcBef>
              <a:spcAft>
                <a:spcPts val="0"/>
              </a:spcAft>
            </a:pPr>
            <a:r>
              <a:rPr lang="ru-RU" altLang="en-US" sz="1200" dirty="0" smtClean="0"/>
              <a:t>Региональные </a:t>
            </a:r>
            <a:r>
              <a:rPr lang="ru-RU" altLang="en-US" sz="1200" dirty="0"/>
              <a:t>интернет-регистраторы (RIR) </a:t>
            </a:r>
          </a:p>
          <a:p>
            <a:pPr>
              <a:spcBef>
                <a:spcPts val="0"/>
              </a:spcBef>
              <a:spcAft>
                <a:spcPts val="0"/>
              </a:spcAft>
            </a:pPr>
            <a:r>
              <a:rPr lang="ru-RU" altLang="en-US" sz="1200" dirty="0"/>
              <a:t>двойной </a:t>
            </a:r>
            <a:r>
              <a:rPr lang="ru-RU" altLang="en-US" sz="1200" dirty="0" smtClean="0"/>
              <a:t>стек </a:t>
            </a:r>
            <a:endParaRPr lang="ru-RU" altLang="en-US" sz="1200" dirty="0"/>
          </a:p>
          <a:p>
            <a:pPr>
              <a:spcBef>
                <a:spcPts val="0"/>
              </a:spcBef>
              <a:spcAft>
                <a:spcPts val="0"/>
              </a:spcAft>
            </a:pPr>
            <a:r>
              <a:rPr lang="ru-RU" altLang="en-US" sz="1200" dirty="0"/>
              <a:t>туннелирование </a:t>
            </a:r>
          </a:p>
          <a:p>
            <a:pPr>
              <a:spcBef>
                <a:spcPts val="0"/>
              </a:spcBef>
              <a:spcAft>
                <a:spcPts val="0"/>
              </a:spcAft>
            </a:pPr>
            <a:r>
              <a:rPr lang="ru-RU" altLang="en-US" sz="1200" dirty="0" smtClean="0"/>
              <a:t>преобразование </a:t>
            </a:r>
            <a:r>
              <a:rPr lang="ru-RU" altLang="en-US" sz="1200" dirty="0"/>
              <a:t>сетевых адресов версии 64 (NAT64)</a:t>
            </a:r>
          </a:p>
          <a:p>
            <a:pPr>
              <a:spcBef>
                <a:spcPts val="0"/>
              </a:spcBef>
              <a:spcAft>
                <a:spcPts val="0"/>
              </a:spcAft>
            </a:pPr>
            <a:r>
              <a:rPr lang="ru-RU" altLang="en-US" sz="1200" dirty="0" smtClean="0"/>
              <a:t>предпочтительный </a:t>
            </a:r>
            <a:r>
              <a:rPr lang="ru-RU" altLang="en-US" sz="1200" dirty="0"/>
              <a:t>глобальный индивидуальный адрес (GUA)</a:t>
            </a:r>
          </a:p>
          <a:p>
            <a:pPr>
              <a:spcBef>
                <a:spcPts val="0"/>
              </a:spcBef>
              <a:spcAft>
                <a:spcPts val="0"/>
              </a:spcAft>
            </a:pPr>
            <a:r>
              <a:rPr lang="ru-RU" altLang="en-US" sz="1200" dirty="0" smtClean="0"/>
              <a:t>адрес </a:t>
            </a:r>
            <a:r>
              <a:rPr lang="ru-RU" altLang="en-US" sz="1200" dirty="0"/>
              <a:t>типа link-local (IPv6) </a:t>
            </a:r>
          </a:p>
          <a:p>
            <a:pPr>
              <a:spcBef>
                <a:spcPts val="0"/>
              </a:spcBef>
              <a:spcAft>
                <a:spcPts val="0"/>
              </a:spcAft>
            </a:pPr>
            <a:r>
              <a:rPr lang="ru-RU" altLang="en-US" sz="1200" dirty="0"/>
              <a:t>уникальный локальный </a:t>
            </a:r>
            <a:r>
              <a:rPr lang="ru-RU" altLang="en-US" sz="1200" dirty="0" smtClean="0"/>
              <a:t>адрес </a:t>
            </a:r>
            <a:endParaRPr lang="ru-RU" altLang="en-US" sz="1200" dirty="0"/>
          </a:p>
          <a:p>
            <a:pPr>
              <a:spcBef>
                <a:spcPts val="0"/>
              </a:spcBef>
              <a:spcAft>
                <a:spcPts val="0"/>
              </a:spcAft>
            </a:pPr>
            <a:r>
              <a:rPr lang="ru-RU" altLang="en-US" sz="1200" dirty="0"/>
              <a:t>глобальный префикс маршрутизации </a:t>
            </a:r>
          </a:p>
          <a:p>
            <a:pPr>
              <a:spcBef>
                <a:spcPts val="0"/>
              </a:spcBef>
              <a:spcAft>
                <a:spcPts val="0"/>
              </a:spcAft>
            </a:pPr>
            <a:r>
              <a:rPr lang="ru-RU" altLang="en-US" sz="1200" dirty="0" smtClean="0"/>
              <a:t>идентификатор подсети </a:t>
            </a:r>
            <a:endParaRPr lang="ru-RU" altLang="en-US" sz="1200" dirty="0"/>
          </a:p>
          <a:p>
            <a:pPr>
              <a:spcBef>
                <a:spcPts val="0"/>
              </a:spcBef>
              <a:spcAft>
                <a:spcPts val="0"/>
              </a:spcAft>
            </a:pPr>
            <a:r>
              <a:rPr lang="ru-RU" altLang="en-US" sz="1200" dirty="0"/>
              <a:t>идентификатор </a:t>
            </a:r>
            <a:r>
              <a:rPr lang="ru-RU" altLang="en-US" sz="1200" dirty="0" smtClean="0"/>
              <a:t>интерфейса </a:t>
            </a:r>
            <a:endParaRPr lang="ru-RU" altLang="en-US" sz="1200" dirty="0"/>
          </a:p>
          <a:p>
            <a:pPr>
              <a:spcBef>
                <a:spcPts val="0"/>
              </a:spcBef>
              <a:spcAft>
                <a:spcPts val="0"/>
              </a:spcAft>
            </a:pPr>
            <a:r>
              <a:rPr lang="ru-RU" altLang="en-US" sz="1200" dirty="0"/>
              <a:t>DHCPv6 без учета </a:t>
            </a:r>
            <a:r>
              <a:rPr lang="ru-RU" altLang="en-US" sz="1200" dirty="0" smtClean="0"/>
              <a:t>состояний </a:t>
            </a:r>
            <a:endParaRPr lang="ru-RU" altLang="en-US" sz="1200" dirty="0"/>
          </a:p>
          <a:p>
            <a:pPr>
              <a:spcBef>
                <a:spcPts val="0"/>
              </a:spcBef>
              <a:spcAft>
                <a:spcPts val="0"/>
              </a:spcAft>
            </a:pPr>
            <a:r>
              <a:rPr lang="ru-RU" altLang="en-US" sz="1200" dirty="0"/>
              <a:t>DHCPv6 с учетом </a:t>
            </a:r>
            <a:r>
              <a:rPr lang="ru-RU" altLang="en-US" sz="1200" dirty="0" smtClean="0"/>
              <a:t>состояний </a:t>
            </a:r>
            <a:endParaRPr lang="ru-RU" altLang="en-US" sz="1200" dirty="0"/>
          </a:p>
          <a:p>
            <a:pPr>
              <a:spcBef>
                <a:spcPts val="0"/>
              </a:spcBef>
              <a:spcAft>
                <a:spcPts val="0"/>
              </a:spcAft>
            </a:pPr>
            <a:r>
              <a:rPr lang="ru-RU" altLang="en-US" sz="1200" dirty="0"/>
              <a:t>расширенный уникальный идентификатор (EUI-64) </a:t>
            </a:r>
          </a:p>
          <a:p>
            <a:pPr>
              <a:spcBef>
                <a:spcPts val="0"/>
              </a:spcBef>
              <a:spcAft>
                <a:spcPts val="0"/>
              </a:spcAft>
            </a:pPr>
            <a:r>
              <a:rPr lang="ru-RU" altLang="en-US" sz="1200" dirty="0"/>
              <a:t>присвоенный групповой </a:t>
            </a:r>
            <a:r>
              <a:rPr lang="ru-RU" altLang="en-US" sz="1200" dirty="0" smtClean="0"/>
              <a:t>адрес </a:t>
            </a:r>
            <a:endParaRPr lang="ru-RU" altLang="en-US" sz="1200" dirty="0"/>
          </a:p>
          <a:p>
            <a:pPr>
              <a:spcBef>
                <a:spcPts val="0"/>
              </a:spcBef>
              <a:spcAft>
                <a:spcPts val="0"/>
              </a:spcAft>
            </a:pPr>
            <a:r>
              <a:rPr lang="ru-RU" altLang="en-US" sz="1200" dirty="0"/>
              <a:t>групповой адрес запрошенного </a:t>
            </a:r>
            <a:r>
              <a:rPr lang="ru-RU" altLang="en-US" sz="1200" dirty="0" smtClean="0"/>
              <a:t>узла </a:t>
            </a:r>
            <a:endParaRPr lang="ru-RU" altLang="en-US" sz="1200" dirty="0"/>
          </a:p>
          <a:p>
            <a:pPr>
              <a:spcBef>
                <a:spcPts val="0"/>
              </a:spcBef>
              <a:spcAft>
                <a:spcPts val="0"/>
              </a:spcAft>
            </a:pPr>
            <a:r>
              <a:rPr lang="ru-RU" altLang="en-US" sz="1200" dirty="0"/>
              <a:t>сообщение «Запрос </a:t>
            </a:r>
            <a:r>
              <a:rPr lang="ru-RU" altLang="en-US" sz="1200" dirty="0" smtClean="0"/>
              <a:t>к маршрутизатору</a:t>
            </a:r>
            <a:r>
              <a:rPr lang="ru-RU" altLang="en-US" sz="1200" dirty="0"/>
              <a:t>» (Router Solicitation, RS)</a:t>
            </a:r>
          </a:p>
          <a:p>
            <a:pPr>
              <a:spcBef>
                <a:spcPts val="0"/>
              </a:spcBef>
              <a:spcAft>
                <a:spcPts val="0"/>
              </a:spcAft>
            </a:pPr>
            <a:r>
              <a:rPr lang="ru-RU" altLang="en-US" sz="1200" dirty="0" smtClean="0"/>
              <a:t>объявление </a:t>
            </a:r>
            <a:r>
              <a:rPr lang="ru-RU" altLang="en-US" sz="1200" dirty="0"/>
              <a:t>маршрутизатора (сообщение RA)</a:t>
            </a:r>
          </a:p>
          <a:p>
            <a:pPr>
              <a:spcBef>
                <a:spcPts val="0"/>
              </a:spcBef>
              <a:spcAft>
                <a:spcPts val="0"/>
              </a:spcAft>
            </a:pPr>
            <a:r>
              <a:rPr lang="ru-RU" altLang="en-US" sz="1200" dirty="0"/>
              <a:t>сообщение о запросе соседних узлов (NS)</a:t>
            </a:r>
          </a:p>
          <a:p>
            <a:pPr>
              <a:spcBef>
                <a:spcPts val="0"/>
              </a:spcBef>
              <a:spcAft>
                <a:spcPts val="0"/>
              </a:spcAft>
            </a:pPr>
            <a:r>
              <a:rPr lang="ru-RU" altLang="en-US" sz="1200" dirty="0"/>
              <a:t>объявление соседних узлов (NA)</a:t>
            </a:r>
            <a:endParaRPr lang="ru-RU" altLang="en-US" sz="1800" dirty="0"/>
          </a:p>
          <a:p>
            <a:endParaRPr lang="ru-RU" altLang="en-US" sz="1800" dirty="0"/>
          </a:p>
        </p:txBody>
      </p:sp>
    </p:spTree>
    <p:extLst>
      <p:ext uri="{BB962C8B-B14F-4D97-AF65-F5344CB8AC3E}">
        <p14:creationId xmlns:p14="http://schemas.microsoft.com/office/powerpoint/2010/main" xmlns="" val="437507407"/>
      </p:ext>
    </p:extLst>
  </p:cSld>
  <p:clrMapOvr>
    <a:masterClrMapping/>
  </p:clrMapOvr>
  <p:transition spd="slow">
    <p:wipe/>
  </p:transition>
</p:sld>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Default Theme" id="{A3178FD6-045E-43BB-9FF9-79BDC55288A1}" vid="{B3635A64-254C-4D4D-B1C2-6197525273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7192</TotalTime>
  <Words>3971</Words>
  <Application>Microsoft Office PowerPoint</Application>
  <PresentationFormat>On-screen Show (16:9)</PresentationFormat>
  <Paragraphs>905</Paragraphs>
  <Slides>94</Slides>
  <Notes>94</Notes>
  <HiddenSlides>14</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Default Theme</vt:lpstr>
      <vt:lpstr>Глава 7. IP-адресация</vt:lpstr>
      <vt:lpstr>Материалы для инструкторов. Глава 7. Руководство по планированию</vt:lpstr>
      <vt:lpstr>Глава 7. IP-адресация</vt:lpstr>
      <vt:lpstr>Глава 7. Упражнения</vt:lpstr>
      <vt:lpstr>Глава 7. Упражнения (продолжение)</vt:lpstr>
      <vt:lpstr>Глава 7. Упражнения (продолжение)</vt:lpstr>
      <vt:lpstr>Глава 7. Проверочная работа</vt:lpstr>
      <vt:lpstr>Глава 7. Практические рекомендации</vt:lpstr>
      <vt:lpstr>Глава 7. Практические рекомендации (продолжение)</vt:lpstr>
      <vt:lpstr>Глава 7. Практические рекомендации (продолжение)</vt:lpstr>
      <vt:lpstr>Глава 7. Практические рекомендации (продолжение)</vt:lpstr>
      <vt:lpstr>Глава 7. Практические рекомендации (продолжение)</vt:lpstr>
      <vt:lpstr>Глава 7. Практические рекомендации (продолжение)</vt:lpstr>
      <vt:lpstr>Глава 7. Дополнительная помощь</vt:lpstr>
      <vt:lpstr>Slide 15</vt:lpstr>
      <vt:lpstr>Глава 7. IP-адресация</vt:lpstr>
      <vt:lpstr>Глава 7. Разделы и задачи</vt:lpstr>
      <vt:lpstr>Глава 7. Разделы и цели (продолжение)</vt:lpstr>
      <vt:lpstr>7.1. Сетевые адреса IPv4</vt:lpstr>
      <vt:lpstr>Преобразование двоичных значений в десятичные Адреса IPv4</vt:lpstr>
      <vt:lpstr>Преобразование двоичных значений в десятичные Адреса IPv4 (продолжение)</vt:lpstr>
      <vt:lpstr>Преобразование двоичных значений в десятичные Демонстрационный видеоролик. Перевод чисел из двоичной в десятичную систему счисления</vt:lpstr>
      <vt:lpstr>Преобразование двоичных значений в десятичные Позиционная система счисления</vt:lpstr>
      <vt:lpstr>Преобразование двоичных значений в десятичные Позиционная система счисления (продолжение)</vt:lpstr>
      <vt:lpstr>Преобразование двоичных значений в десятичные Преобразование двоичных чисел в десятичный формат</vt:lpstr>
      <vt:lpstr>Преобразование двоичных значений в десятичные Преобразование десятичных чисел в двоичный формат</vt:lpstr>
      <vt:lpstr>Преобразование двоичных значений в десятичные Примеры преобразования десятичных чисел в двоичный формат</vt:lpstr>
      <vt:lpstr>Структура адреса IPv4 Разделы сети и хоста</vt:lpstr>
      <vt:lpstr>Структура адреса IPv4 Маска подсети</vt:lpstr>
      <vt:lpstr>Структура адреса IPv4 Маска подсети (продолжение)</vt:lpstr>
      <vt:lpstr>Структура адреса IPv4 Логическая операция И</vt:lpstr>
      <vt:lpstr>Структура адреса IPv4 Длина префикса</vt:lpstr>
      <vt:lpstr>Структура адреса IPv4 Сетевой адрес, адрес хоста и адрес трансляции</vt:lpstr>
      <vt:lpstr>Структура адреса IPv4 Демонстрационный видеоролик. Сетевой адрес, адрес хоста и адрес трансляции</vt:lpstr>
      <vt:lpstr>Структура адреса IPv4 Лабораторная работа. Использование калькулятора Windows в работе с сетевыми адресами</vt:lpstr>
      <vt:lpstr>Структура адреса IPv4 Лабораторная работа. Преобразование IPv4-адреса в двоичный формат</vt:lpstr>
      <vt:lpstr>Индивидуальные, широковещательные и групповые адреса IPv4 Присвоение хосту статического IPv4-адреса</vt:lpstr>
      <vt:lpstr>Индивидуальные, широковещательные и групповые адреса IPv4 Динамическое назначение хосту IPv4-адреса</vt:lpstr>
      <vt:lpstr>Индивидуальные, широковещательные и групповые адреса IPv4 Передача данных в IPv4-сети</vt:lpstr>
      <vt:lpstr>Индивидуальные, широковещательные и групповые адреса IPv4 Одноадресная передача</vt:lpstr>
      <vt:lpstr>Индивидуальные, широковещательные и групповые адреса IPv4 Широковещательная передача</vt:lpstr>
      <vt:lpstr>Индивидуальные, широковещательные и групповые адреса IPv4 Групповая передача</vt:lpstr>
      <vt:lpstr>Индивидуальные, широковещательные и групповые адреса IPv4 Packet Tracer. Анализ трафика одноадресной, широковещательной и многоадресной рассылки</vt:lpstr>
      <vt:lpstr>Типы IPv4-адресов Публичные и частные IPv4-адреса</vt:lpstr>
      <vt:lpstr>Типы IPv4-адресов IPv4-адреса специального назначения</vt:lpstr>
      <vt:lpstr>Типы адресов IPv4 Традиционная классовая адресация</vt:lpstr>
      <vt:lpstr>Типы адресов IPv4 Демонстрационный видеоролик. Классовая IPv4-адресация</vt:lpstr>
      <vt:lpstr>Типы адресов IPv4 Бесклассовая адресация</vt:lpstr>
      <vt:lpstr>Типы адресов IPv4 Назначение IP-адресов</vt:lpstr>
      <vt:lpstr>Типы адресов IPv4 Лабораторная работа. Определение IPv4-адресов</vt:lpstr>
      <vt:lpstr>7.2. Сетевые адреса IPv6</vt:lpstr>
      <vt:lpstr>Проблемы адресации IPv4 Потребность в протоколе IPv6</vt:lpstr>
      <vt:lpstr>Проблемы адресации IPv4 Параллельное использование протоколов IPv4 и IPv6</vt:lpstr>
      <vt:lpstr>Адресация IPv6 Представление IPv6-адресов</vt:lpstr>
      <vt:lpstr>Адресация IPv6 Представление IPv6-адресов (продолжение)</vt:lpstr>
      <vt:lpstr>Адресация IPv6 Правило 1. Пропуск начальных нулей</vt:lpstr>
      <vt:lpstr>Адресация IPv6 Правило 2. Пропуск всех нулевых сегментов</vt:lpstr>
      <vt:lpstr>Адресация IPv6 Правило 2. Пропуск всех нулевых сегментов (продолжение)</vt:lpstr>
      <vt:lpstr>Типы IPv6-адресов Типы адресов IPv6</vt:lpstr>
      <vt:lpstr>Типы IPv6-адресов Длина префикса IPv6-адреса</vt:lpstr>
      <vt:lpstr>Типы IPv6-адресов Индивидуальные IPv6-адреса</vt:lpstr>
      <vt:lpstr>Типы IPv6-адресов Локальные индивидуальные IPv6-адреса канала</vt:lpstr>
      <vt:lpstr>Индивидуальные IPv6-адреса Структура глобального индивидуального IPv6-адреса</vt:lpstr>
      <vt:lpstr>Индивидуальные адреса IPv6 Статическая конфигурация глобального индивидуального адреса</vt:lpstr>
      <vt:lpstr>Индивидуальные адреса IPv6 Статическая конфигурация глобального индивидуального адреса (продолжение)</vt:lpstr>
      <vt:lpstr>Индивидуальные адреса IPv6 Динамическая конфигурация с помощью SLAAC</vt:lpstr>
      <vt:lpstr>Индивидуальные адреса IPv6 Динамическая конфигурация с помощью DHCPv6</vt:lpstr>
      <vt:lpstr>Индивидуальные IPv6-адреса Процесс EUI-64 и случайно созданный идентификатор интерфейса</vt:lpstr>
      <vt:lpstr>Индивидуальные IPv6-адреса Процесс EUI-64 и случайно созданный идентификатор интерфейса (продолжение)</vt:lpstr>
      <vt:lpstr>Индивидуальные адреса IPv6 Динамические адреса типа link-local</vt:lpstr>
      <vt:lpstr>Индивидуальные адреса IPv6 Статические адреса типа link-local</vt:lpstr>
      <vt:lpstr>Индивидуальные адреса IPv6 Проверка конфигурации IPv6-адреса</vt:lpstr>
      <vt:lpstr>Индивидуальные адреса IPv6 Packet Tracer. Настройка IPv6-адресации</vt:lpstr>
      <vt:lpstr>Групповые адреса IPv6 Присвоенные групповые IPv6-адреса</vt:lpstr>
      <vt:lpstr>Групповые адреса IPv6 Групповые IPv6-адреса запрашиваемых узлов</vt:lpstr>
      <vt:lpstr>Групповые адреса IPv6 Лабораторная работа. Определение IPv6-адресов</vt:lpstr>
      <vt:lpstr>Групповые адреса IPv6 Лабораторная работа. Настройка IPv6-адресов на сетевых устройствах</vt:lpstr>
      <vt:lpstr>7.3. Проверка подключения</vt:lpstr>
      <vt:lpstr>Протокол ICMP Протоколы ICMPv4 и ICMPv6</vt:lpstr>
      <vt:lpstr>Протокол ICMP Сообщения ICMPv6 Router Solicitation (RS) (Запрос к маршрутизатору) и Router Advertisement (RA) (Ответ от маршрутизатора)</vt:lpstr>
      <vt:lpstr>Тестирование и проверка Выполнение команды ping. Тестирование локального стека</vt:lpstr>
      <vt:lpstr>Тестирование и проверка Выполнение команды ping. Тестирование подключения к локальной сети (LAN)</vt:lpstr>
      <vt:lpstr>Тестирование и проверка Выполнение команды ping. Тестирование подключения к удаленному узлу</vt:lpstr>
      <vt:lpstr>Тестирование и проверка Команда traceroute. Тестирование пути</vt:lpstr>
      <vt:lpstr>Тестирование и проверка Packet Tracer. Проверка адресации IPv4 и IPv6</vt:lpstr>
      <vt:lpstr>Тестирование и проверка Packet Tracer. Выполнение команды ping и трассировка маршрута для проверки пути</vt:lpstr>
      <vt:lpstr>Тестирование и проверка Лабораторная работа. Проверка сетевого подключения с помощью команд ping и traceroute</vt:lpstr>
      <vt:lpstr>Тестирование и проверка Лабораторная работа. Составление карты сети Интернет</vt:lpstr>
      <vt:lpstr>Тестирование и проверка Packet Tracer. Поиск и устранение неполадок адресации IPv4 и IPv6</vt:lpstr>
      <vt:lpstr>7.4. Обзор главы</vt:lpstr>
      <vt:lpstr>Заключение Packet Tracer. Отработка комплексных практических навыков</vt:lpstr>
      <vt:lpstr>Заключение Глава 7. IP-адресация</vt:lpstr>
      <vt:lpstr>Slide 93</vt:lpstr>
      <vt:lpstr>Глава 7 Новые термины и команды</vt:lpstr>
    </vt:vector>
  </TitlesOfParts>
  <Company>Cisco Systems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bvachon@cisco.com</dc:creator>
  <cp:lastModifiedBy>SDWM</cp:lastModifiedBy>
  <cp:revision>456</cp:revision>
  <dcterms:created xsi:type="dcterms:W3CDTF">2016-08-22T22:27:36Z</dcterms:created>
  <dcterms:modified xsi:type="dcterms:W3CDTF">2018-10-26T08:54:12Z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ies>
</file>