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74"/>
  </p:notesMasterIdLst>
  <p:sldIdLst>
    <p:sldId id="513" r:id="rId2"/>
    <p:sldId id="730" r:id="rId3"/>
    <p:sldId id="747" r:id="rId4"/>
    <p:sldId id="763" r:id="rId5"/>
    <p:sldId id="775" r:id="rId6"/>
    <p:sldId id="844" r:id="rId7"/>
    <p:sldId id="735" r:id="rId8"/>
    <p:sldId id="736" r:id="rId9"/>
    <p:sldId id="845" r:id="rId10"/>
    <p:sldId id="745" r:id="rId11"/>
    <p:sldId id="777" r:id="rId12"/>
    <p:sldId id="758" r:id="rId13"/>
    <p:sldId id="760" r:id="rId14"/>
    <p:sldId id="809" r:id="rId15"/>
    <p:sldId id="759" r:id="rId16"/>
    <p:sldId id="786" r:id="rId17"/>
    <p:sldId id="787" r:id="rId18"/>
    <p:sldId id="788" r:id="rId19"/>
    <p:sldId id="789" r:id="rId20"/>
    <p:sldId id="790" r:id="rId21"/>
    <p:sldId id="791" r:id="rId22"/>
    <p:sldId id="792" r:id="rId23"/>
    <p:sldId id="793" r:id="rId24"/>
    <p:sldId id="794" r:id="rId25"/>
    <p:sldId id="795" r:id="rId26"/>
    <p:sldId id="796" r:id="rId27"/>
    <p:sldId id="798" r:id="rId28"/>
    <p:sldId id="799" r:id="rId29"/>
    <p:sldId id="800" r:id="rId30"/>
    <p:sldId id="801" r:id="rId31"/>
    <p:sldId id="802" r:id="rId32"/>
    <p:sldId id="803" r:id="rId33"/>
    <p:sldId id="804" r:id="rId34"/>
    <p:sldId id="805" r:id="rId35"/>
    <p:sldId id="806" r:id="rId36"/>
    <p:sldId id="807" r:id="rId37"/>
    <p:sldId id="808" r:id="rId38"/>
    <p:sldId id="810" r:id="rId39"/>
    <p:sldId id="811" r:id="rId40"/>
    <p:sldId id="812" r:id="rId41"/>
    <p:sldId id="813" r:id="rId42"/>
    <p:sldId id="814" r:id="rId43"/>
    <p:sldId id="815" r:id="rId44"/>
    <p:sldId id="816" r:id="rId45"/>
    <p:sldId id="817" r:id="rId46"/>
    <p:sldId id="818" r:id="rId47"/>
    <p:sldId id="820" r:id="rId48"/>
    <p:sldId id="821" r:id="rId49"/>
    <p:sldId id="822" r:id="rId50"/>
    <p:sldId id="823" r:id="rId51"/>
    <p:sldId id="824" r:id="rId52"/>
    <p:sldId id="825" r:id="rId53"/>
    <p:sldId id="826" r:id="rId54"/>
    <p:sldId id="827" r:id="rId55"/>
    <p:sldId id="828" r:id="rId56"/>
    <p:sldId id="829" r:id="rId57"/>
    <p:sldId id="830" r:id="rId58"/>
    <p:sldId id="831" r:id="rId59"/>
    <p:sldId id="832" r:id="rId60"/>
    <p:sldId id="834" r:id="rId61"/>
    <p:sldId id="833" r:id="rId62"/>
    <p:sldId id="835" r:id="rId63"/>
    <p:sldId id="836" r:id="rId64"/>
    <p:sldId id="837" r:id="rId65"/>
    <p:sldId id="838" r:id="rId66"/>
    <p:sldId id="839" r:id="rId67"/>
    <p:sldId id="840" r:id="rId68"/>
    <p:sldId id="843" r:id="rId69"/>
    <p:sldId id="841" r:id="rId70"/>
    <p:sldId id="842" r:id="rId71"/>
    <p:sldId id="846" r:id="rId72"/>
    <p:sldId id="291" r:id="rId73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33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arbara Reif" initials="BR" lastIdx="3" clrIdx="0"/>
  <p:cmAuthor id="1" name="Jane Gibbons -X (jagibbon - DEL ORO CONSULTING INC at Cisco)" initials="JG-(-DOCIaC" lastIdx="28" clrIdx="1">
    <p:extLst/>
  </p:cmAuthor>
  <p:cmAuthor id="2" name="Bob Vachon" initials="BV" lastIdx="24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0000CC"/>
    <a:srgbClr val="000099"/>
    <a:srgbClr val="CC99FF"/>
    <a:srgbClr val="CC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3023" autoAdjust="0"/>
    <p:restoredTop sz="89600" autoAdjust="0"/>
  </p:normalViewPr>
  <p:slideViewPr>
    <p:cSldViewPr snapToGrid="0" showGuides="1">
      <p:cViewPr varScale="1">
        <p:scale>
          <a:sx n="99" d="100"/>
          <a:sy n="99" d="100"/>
        </p:scale>
        <p:origin x="-90" y="-930"/>
      </p:cViewPr>
      <p:guideLst>
        <p:guide orient="horz" pos="1620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1" d="100"/>
        <a:sy n="111" d="100"/>
      </p:scale>
      <p:origin x="0" y="-512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337D9-3022-3D41-8D8A-BDF2F3B0DD8E}" type="datetimeFigureOut">
              <a:rPr lang="en-US" smtClean="0"/>
              <a:pPr/>
              <a:t>10/26/2018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1018C-6CAF-B84E-B92C-ECB119457FBA}" type="slidenum">
              <a:rPr lang="en-US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7564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6. Сетевой уровень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25542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7" tIns="0" rIns="18817" bIns="0" anchor="b"/>
          <a:lstStyle>
            <a:lvl1pPr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5F7D0146-1035-4865-8A5B-0B1E8578604B}" type="slidenum">
              <a:rPr lang="en-US" sz="800" b="0">
                <a:ea typeface="ＭＳ Ｐゴシック" pitchFamily="34" charset="-128"/>
              </a:rPr>
              <a:pPr algn="r"/>
              <a:t>10</a:t>
            </a:fld>
            <a:endParaRPr lang="ru-RU" sz="800" b="0" dirty="0">
              <a:ea typeface="ＭＳ Ｐゴシック" pitchFamily="34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291573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527951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6. Сетевой уровень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9680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13</a:t>
            </a:fld>
            <a:endParaRPr lang="ru-RU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Название и версия курса</a:t>
            </a:r>
          </a:p>
          <a:p>
            <a:pPr>
              <a:buFontTx/>
              <a:buNone/>
            </a:pPr>
            <a:r>
              <a:rPr lang="ru-RU" sz="1200" b="0" dirty="0"/>
              <a:t>Глава X. Название главы</a:t>
            </a:r>
            <a:endParaRPr lang="ru-RU" b="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24752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>
                <a:solidFill>
                  <a:prstClr val="black"/>
                </a:solidFill>
              </a:rPr>
              <a:pPr algn="r"/>
              <a:t>14</a:t>
            </a:fld>
            <a:endParaRPr lang="ru-RU" sz="800" b="0" dirty="0">
              <a:solidFill>
                <a:prstClr val="black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Название и версия курса</a:t>
            </a:r>
          </a:p>
          <a:p>
            <a:pPr>
              <a:buFontTx/>
              <a:buNone/>
            </a:pPr>
            <a:r>
              <a:rPr lang="ru-RU" sz="1200" b="0" dirty="0"/>
              <a:t>Глава X. Название главы</a:t>
            </a:r>
            <a:endParaRPr lang="ru-RU" b="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43297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6. Сетевой уровень</a:t>
            </a:r>
          </a:p>
          <a:p>
            <a:pPr>
              <a:buFontTx/>
              <a:buNone/>
            </a:pPr>
            <a:r>
              <a:rPr lang="ru-RU" sz="1200" b="0" dirty="0"/>
              <a:t>6.1. Протоколы сетевого уровня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25529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6.1. Протоколы сетевого уровня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6.1.1. Значение сетевого уровня при обмене данными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6.1.1.1. Сетевой уровень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24479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6.1. Протоколы сетевого уровня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6.1.1. Значение сетевого уровня при обмене данными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6.1.1.2. Протоколы сетевого уровня</a:t>
            </a:r>
            <a:endParaRPr lang="ru-RU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19899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6.1. Протоколы сетевого уровня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6.1.2. Характеристики IP-протокола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6.1.2.1. Инкапсуляция протокола IP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13554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6.1. Протоколы сетевого уровня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6.1.2. Характеристики IP-протокола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6.1.2.2. Характеристики протокола IP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4712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C839C26-801B-42B6-A101-60F37FE2B0A8}" type="slidenum">
              <a:rPr lang="en-US" sz="800" b="0"/>
              <a:pPr algn="r"/>
              <a:t>2</a:t>
            </a:fld>
            <a:endParaRPr lang="ru-RU" sz="800" b="0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8667713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6.1. Протоколы сетевого уровня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6.1.2. Характеристики IP-протокола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6.1.2.3 </a:t>
            </a:r>
            <a:r>
              <a:rPr lang="ru-RU" smtClean="0"/>
              <a:t>. </a:t>
            </a:r>
            <a:r>
              <a:rPr lang="ru-RU" dirty="0">
                <a:latin typeface="Arial" charset="0"/>
              </a:rPr>
              <a:t>Протокол IP. Без установления соединения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77768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6.1. Протоколы сетевого уровня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6.1.2. Характеристики IP-протокола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6.1.2.4. Протокол IP. Негарантированная доставка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75143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6.1. Протоколы сетевого уровня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6.1.2. Характеристики IP-протокола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6.1.2.5. Протокол IP. Независимость от среды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36677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6.1. Протоколы сетевого уровня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6.1.3. Пакет IPv4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6.1.3.1</a:t>
            </a:r>
            <a:r>
              <a:rPr lang="ru-RU" dirty="0" smtClean="0">
                <a:latin typeface="Arial" charset="0"/>
              </a:rPr>
              <a:t>.</a:t>
            </a:r>
            <a:r>
              <a:rPr lang="ru-RU" dirty="0" smtClean="0"/>
              <a:t> </a:t>
            </a:r>
            <a:r>
              <a:rPr lang="ru-RU" dirty="0" smtClean="0">
                <a:latin typeface="Arial" charset="0"/>
              </a:rPr>
              <a:t>Заголовок </a:t>
            </a:r>
            <a:r>
              <a:rPr lang="ru-RU" dirty="0">
                <a:latin typeface="Arial" charset="0"/>
              </a:rPr>
              <a:t>пакета IPv4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79698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6.1. Протоколы сетевого уровня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6.1.3. Пакет IPv4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6.1.3.2</a:t>
            </a:r>
            <a:r>
              <a:rPr lang="ru-RU" smtClean="0"/>
              <a:t>. </a:t>
            </a:r>
            <a:r>
              <a:rPr lang="ru-RU" dirty="0">
                <a:latin typeface="Arial" charset="0"/>
              </a:rPr>
              <a:t>Демонстрационный видеоролик. Пример заголовков </a:t>
            </a:r>
            <a:r>
              <a:rPr lang="ru-RU">
                <a:latin typeface="Arial" charset="0"/>
              </a:rPr>
              <a:t>IPv4 </a:t>
            </a:r>
            <a:r>
              <a:rPr lang="ru-RU" smtClean="0">
                <a:latin typeface="Arial" charset="0"/>
              </a:rPr>
              <a:t>в программе </a:t>
            </a:r>
            <a:r>
              <a:rPr lang="ru-RU" dirty="0">
                <a:latin typeface="Arial" charset="0"/>
              </a:rPr>
              <a:t>Wireshark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876358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6.1. Протоколы сетевого уровня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6.1.4. Пакет IPv6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6.1.4.1</a:t>
            </a:r>
            <a:r>
              <a:rPr lang="ru-RU" smtClean="0"/>
              <a:t>.</a:t>
            </a:r>
            <a:r>
              <a:rPr lang="ru-RU" dirty="0">
                <a:latin typeface="Arial" charset="0"/>
              </a:rPr>
              <a:t> Ограничения IPv4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21798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6.1. Протоколы сетевого уровня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6.1.4. Пакет IPv6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6.1.4.2</a:t>
            </a:r>
            <a:r>
              <a:rPr lang="ru-RU" smtClean="0"/>
              <a:t>.</a:t>
            </a:r>
            <a:r>
              <a:rPr lang="ru-RU" dirty="0">
                <a:latin typeface="Arial" charset="0"/>
              </a:rPr>
              <a:t> Общие сведения о протоколе IPv6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19055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6.1. Протоколы сетевого уровня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6.1.4. Пакет IPv6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>
                <a:latin typeface="Arial" charset="0"/>
              </a:rPr>
              <a:t>6.1.4.3. Инкапсуляция IPv6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94624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6.1. Протоколы сетевого уровня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6.1.4. Пакет IPv6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6.1.4.3. Инкапсуляция IPv6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97000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6.1. Протоколы сетевого уровня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6.1.4. Пакет IPv6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6.1.4.4</a:t>
            </a:r>
            <a:r>
              <a:rPr lang="ru-RU" dirty="0" smtClean="0">
                <a:latin typeface="Arial" charset="0"/>
              </a:rPr>
              <a:t>.</a:t>
            </a:r>
            <a:r>
              <a:rPr lang="ru-RU" dirty="0" smtClean="0"/>
              <a:t> </a:t>
            </a:r>
            <a:r>
              <a:rPr lang="ru-RU" dirty="0" smtClean="0">
                <a:latin typeface="Arial" charset="0"/>
              </a:rPr>
              <a:t>Заголовок </a:t>
            </a:r>
            <a:r>
              <a:rPr lang="ru-RU" dirty="0">
                <a:latin typeface="Arial" charset="0"/>
              </a:rPr>
              <a:t>пакета IPv6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9421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b="0" dirty="0"/>
              <a:t>Программа Сетевой академии Cisco</a:t>
            </a:r>
          </a:p>
          <a:p>
            <a:pPr>
              <a:buFontTx/>
              <a:buNone/>
            </a:pPr>
            <a:r>
              <a:rPr lang="ru-RU" b="0" dirty="0"/>
              <a:t>Введение в сетевые технологии (v6.0)</a:t>
            </a:r>
          </a:p>
          <a:p>
            <a:pPr>
              <a:buFontTx/>
              <a:buNone/>
            </a:pPr>
            <a:r>
              <a:rPr lang="ru-RU" sz="1200" b="0" dirty="0"/>
              <a:t>Глава 6. Сетевой уровень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503246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6.1. Протоколы сетевого уровня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6.1.4. Пакет IPv6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6.1.4.4</a:t>
            </a:r>
            <a:r>
              <a:rPr lang="ru-RU" dirty="0" smtClean="0">
                <a:latin typeface="Arial" charset="0"/>
              </a:rPr>
              <a:t>.</a:t>
            </a:r>
            <a:r>
              <a:rPr lang="ru-RU" dirty="0" smtClean="0"/>
              <a:t> </a:t>
            </a:r>
            <a:r>
              <a:rPr lang="ru-RU" dirty="0" smtClean="0">
                <a:latin typeface="Arial" charset="0"/>
              </a:rPr>
              <a:t>Заголовок </a:t>
            </a:r>
            <a:r>
              <a:rPr lang="ru-RU" dirty="0">
                <a:latin typeface="Arial" charset="0"/>
              </a:rPr>
              <a:t>пакета IPv6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57362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6.1. Протоколы сетевого уровня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6.1.4. Пакет IPv6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6.1.4.5</a:t>
            </a:r>
            <a:r>
              <a:rPr lang="ru-RU" smtClean="0"/>
              <a:t>. </a:t>
            </a:r>
            <a:r>
              <a:rPr lang="ru-RU" dirty="0">
                <a:latin typeface="Arial" charset="0"/>
              </a:rPr>
              <a:t>Демонстрационный видеоролик. Пример заголовков </a:t>
            </a:r>
            <a:r>
              <a:rPr lang="ru-RU">
                <a:latin typeface="Arial" charset="0"/>
              </a:rPr>
              <a:t>IPv6 </a:t>
            </a:r>
            <a:r>
              <a:rPr lang="ru-RU" smtClean="0">
                <a:latin typeface="Arial" charset="0"/>
              </a:rPr>
              <a:t>в программе </a:t>
            </a:r>
            <a:r>
              <a:rPr lang="ru-RU" dirty="0">
                <a:latin typeface="Arial" charset="0"/>
              </a:rPr>
              <a:t>Wireshark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0594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6. Сетевой уровень</a:t>
            </a:r>
          </a:p>
          <a:p>
            <a:pPr>
              <a:buFontTx/>
              <a:buNone/>
            </a:pPr>
            <a:r>
              <a:rPr lang="ru-RU" sz="1200" b="0" dirty="0"/>
              <a:t>6.2. Маршрутизация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59423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6.2. Маршрутизация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6.2.1. Маршрутизация пакетов на узле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6.2.1.1</a:t>
            </a:r>
            <a:r>
              <a:rPr lang="ru-RU" smtClean="0"/>
              <a:t>.</a:t>
            </a:r>
            <a:r>
              <a:rPr lang="ru-RU" dirty="0">
                <a:latin typeface="Arial" charset="0"/>
              </a:rPr>
              <a:t> Решение о переадресации пакетов узлом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72575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6.2. Маршрутизация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6.2.1. Маршрутизация пакетов на хосте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6.2.1.2</a:t>
            </a:r>
            <a:r>
              <a:rPr lang="ru-RU" smtClean="0"/>
              <a:t>. </a:t>
            </a:r>
            <a:r>
              <a:rPr lang="ru-RU" dirty="0">
                <a:latin typeface="Arial" charset="0"/>
              </a:rPr>
              <a:t>Шлюз по умолчанию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52298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6.2. Маршрутизация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6.2.1. Маршрутизация пакетов на хосте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6.2.1.3</a:t>
            </a:r>
            <a:r>
              <a:rPr lang="ru-RU" smtClean="0"/>
              <a:t>. </a:t>
            </a:r>
            <a:r>
              <a:rPr lang="ru-RU" dirty="0">
                <a:latin typeface="Arial" charset="0"/>
              </a:rPr>
              <a:t>Использование шлюза по умолчанию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56842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6.2. Маршрутизация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6.2.1. Маршрутизация пакетов на хосте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6.2.1.4</a:t>
            </a:r>
            <a:r>
              <a:rPr lang="ru-RU" smtClean="0"/>
              <a:t>. </a:t>
            </a:r>
            <a:r>
              <a:rPr lang="ru-RU" dirty="0">
                <a:latin typeface="Arial" charset="0"/>
              </a:rPr>
              <a:t>Таблицы маршрутизации хоста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48852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6.2. Маршрутизация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6.2.2. Таблицы маршрутизации на маршрутизаторе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6.2.2.1</a:t>
            </a:r>
            <a:r>
              <a:rPr lang="ru-RU" smtClean="0"/>
              <a:t>. </a:t>
            </a:r>
            <a:r>
              <a:rPr lang="ru-RU" dirty="0">
                <a:latin typeface="Arial" charset="0"/>
              </a:rPr>
              <a:t>Решение о переадресации пакетов маршрутизатора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4449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6.2. Маршрутизация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6.2.2. Таблицы маршрутизации на маршрутизаторе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6.2.2.2</a:t>
            </a:r>
            <a:r>
              <a:rPr lang="ru-RU" smtClean="0"/>
              <a:t>. </a:t>
            </a:r>
            <a:r>
              <a:rPr lang="ru-RU" dirty="0">
                <a:latin typeface="Arial" charset="0"/>
              </a:rPr>
              <a:t>Таблица маршрутизации маршрутизатора IPv4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37043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6.2. Маршрутизация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6.2.2. Таблицы маршрутизации на маршрутизаторе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6.2.2.3</a:t>
            </a:r>
            <a:r>
              <a:rPr lang="ru-RU" smtClean="0"/>
              <a:t>. </a:t>
            </a:r>
            <a:r>
              <a:rPr lang="ru-RU" dirty="0">
                <a:latin typeface="Arial" charset="0"/>
              </a:rPr>
              <a:t>Демонстрационный видеоролик. Общие сведения о таблице IPv4-маршрутизации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8143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0A313ED8-785B-4D16-9B17-4143385249B9}" type="slidenum">
              <a:rPr lang="en-US" sz="800" b="0"/>
              <a:pPr algn="r"/>
              <a:t>4</a:t>
            </a:fld>
            <a:endParaRPr lang="ru-RU" sz="800" b="0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6874538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6.2. Маршрутизация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6.2.2. Таблицы маршрутизации на маршрутизаторе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6.2.2.4</a:t>
            </a:r>
            <a:r>
              <a:rPr lang="ru-RU" smtClean="0"/>
              <a:t>. </a:t>
            </a:r>
            <a:r>
              <a:rPr lang="ru-RU" dirty="0">
                <a:latin typeface="Arial" charset="0"/>
              </a:rPr>
              <a:t>Записи таблицы маршрутизации с прямым подключением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29673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6.2. Маршрутизация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6.2.2. Таблицы маршрутизации на маршрутизаторе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6.2.2.5</a:t>
            </a:r>
            <a:r>
              <a:rPr lang="ru-RU" smtClean="0"/>
              <a:t>. </a:t>
            </a:r>
            <a:r>
              <a:rPr lang="ru-RU" dirty="0">
                <a:latin typeface="Arial" charset="0"/>
              </a:rPr>
              <a:t>Записи таблицы маршрутизации удаленной сети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30815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6.2. Маршрутизация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6.2.2. Таблицы маршрутизации на маршрутизаторе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6.2.2.6</a:t>
            </a:r>
            <a:r>
              <a:rPr lang="ru-RU" smtClean="0"/>
              <a:t>. </a:t>
            </a:r>
            <a:r>
              <a:rPr lang="ru-RU" dirty="0">
                <a:latin typeface="Arial" charset="0"/>
              </a:rPr>
              <a:t>Адрес следующего перехода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32134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6.2. Маршрутизация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6.2.2. Таблицы маршрутизации на маршрутизаторе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6.2.2.7</a:t>
            </a:r>
            <a:r>
              <a:rPr lang="ru-RU" smtClean="0"/>
              <a:t>. </a:t>
            </a:r>
            <a:r>
              <a:rPr lang="ru-RU" dirty="0">
                <a:latin typeface="Arial" charset="0"/>
              </a:rPr>
              <a:t>Демонстрационный видеоролик. Пример таблицы IPv4-маршрутизации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50365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6. Сетевой уровень</a:t>
            </a:r>
          </a:p>
          <a:p>
            <a:pPr>
              <a:buFontTx/>
              <a:buNone/>
            </a:pPr>
            <a:r>
              <a:rPr lang="ru-RU" sz="1200" b="0" dirty="0"/>
              <a:t>6.3. Маршрутизаторы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31617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6.3. Маршрутизаторы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6.3.1. Компоненты маршрутизатора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6.3.1.1</a:t>
            </a:r>
            <a:r>
              <a:rPr lang="ru-RU" smtClean="0"/>
              <a:t>. </a:t>
            </a:r>
            <a:r>
              <a:rPr lang="ru-RU" dirty="0">
                <a:latin typeface="Arial" charset="0"/>
              </a:rPr>
              <a:t>Маршрутизатор — это вычислительная машина.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21396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6.3. Маршрутизаторы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6.3.1. Компоненты маршрутизатора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6.3.1.2</a:t>
            </a:r>
            <a:r>
              <a:rPr lang="ru-RU" smtClean="0"/>
              <a:t>. </a:t>
            </a:r>
            <a:r>
              <a:rPr lang="ru-RU" dirty="0">
                <a:latin typeface="Arial" charset="0"/>
              </a:rPr>
              <a:t>ЦП и операционная система маршрутизатора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48843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6.3. Маршрутизаторы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6.3.1. Компоненты маршрутизатора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6.3.1.3</a:t>
            </a:r>
            <a:r>
              <a:rPr lang="ru-RU" smtClean="0"/>
              <a:t>. </a:t>
            </a:r>
            <a:r>
              <a:rPr lang="ru-RU" dirty="0">
                <a:latin typeface="Arial" charset="0"/>
              </a:rPr>
              <a:t>Память маршрутизатора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28501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6.3. Маршрутизаторы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6.3.1. Компоненты маршрутизатора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6.3.1.4</a:t>
            </a:r>
            <a:r>
              <a:rPr lang="ru-RU" smtClean="0"/>
              <a:t>. </a:t>
            </a:r>
            <a:r>
              <a:rPr lang="ru-RU" dirty="0">
                <a:latin typeface="Arial" charset="0"/>
              </a:rPr>
              <a:t>Внутреннее устройство маршрутизатора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870362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6.3. Маршрутизаторы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6.3.1. Компоненты маршрутизатора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6.3.1.5. Подключение к маршрутизатору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3496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0A313ED8-785B-4D16-9B17-4143385249B9}" type="slidenum">
              <a:rPr lang="en-US" sz="800" b="0"/>
              <a:pPr algn="r"/>
              <a:t>5</a:t>
            </a:fld>
            <a:endParaRPr lang="ru-RU" sz="800" b="0" dirty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351614341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6.3. Маршрутизаторы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6.3.1. Компоненты маршрутизатора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6.3.1.6. Интерфейсы LAN и WAN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41555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6.3. Маршрутизаторы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6.3.1. Компоненты маршрутизатора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6.3.1.8 Packet Tracer: изучение устройств межсетевого взаимодействия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850899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6.3. Маршрутизаторы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6.3.2. Начальная загрузка маршрутизатора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6.3.2.1. Файлы Bootset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909529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6.3. Маршрутизаторы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6.3.2. Начальная загрузка маршрутизатора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6.3.2.2. Процесс начальной загрузки маршрутизатора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269927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6.3. Маршрутизаторы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6.3.2. Начальная загрузка маршрутизатора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6.3.2.3. Демонстрационный видеоролик. Процесс загрузки маршрутизатора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05754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6.3. Маршрутизаторы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6.3.2. Начальная загрузка маршрутизатора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6.3.2.4. Вывод команды show version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041398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6.3. Маршрутизаторы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6.3.2. Начальная загрузка маршрутизатора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6.3.2.5. Демонстрационное видео. Команда show version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438554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6.3. Маршрутизаторы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6.3.2. Начальная загрузка маршрутизатора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6.3.2.7 Интерактивное занятие: изучение физических характеристик маршрутизатора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018057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6. Сетевой уровень</a:t>
            </a:r>
          </a:p>
          <a:p>
            <a:pPr>
              <a:buFontTx/>
              <a:buNone/>
            </a:pPr>
            <a:r>
              <a:rPr lang="ru-RU" sz="1200" b="0" dirty="0"/>
              <a:t>6.4. Настройка маршрутизатора Cisco</a:t>
            </a:r>
            <a:endParaRPr lang="ru-RU" b="0" dirty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746000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6.4. Настройка маршрутизатора Cisco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6.4.1. Настройка исходных параметров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6.4.1.1. Шаги базовой конфигурации коммутатора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8130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0A313ED8-785B-4D16-9B17-4143385249B9}" type="slidenum">
              <a:rPr lang="en-US" sz="800" b="0">
                <a:solidFill>
                  <a:prstClr val="black"/>
                </a:solidFill>
              </a:rPr>
              <a:pPr algn="r"/>
              <a:t>6</a:t>
            </a:fld>
            <a:endParaRPr lang="ru-RU" sz="800" b="0" dirty="0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09923449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6.4. Настройка маршрутизатора Cisco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6.4.1. Настройка исходных параметров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6.4.1.2. Основные шаги базовой конфигурации маршрутизатора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60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171385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6.4. Настройка маршрутизатора Cisco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6.4.1. Настройка исходных параметров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6.4.1.3. Packet Tracer. Настройка исходных параметров маршрутизатора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61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727112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6.4. Настройка маршрутизатора Cisco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6.4.2. Настройка интерфейсов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6.4.2.1. Настройка интерфейсов маршрутизатора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845596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6.4. Настройка маршрутизатора Cisco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6.4.2. Настройка интерфейсов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6.4.2.2. Проверка конфигурации интерфейса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571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6.4. Настройка маршрутизатора Cisco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6.4.3. Настройка шлюза по умолчанию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6.4.3.1. Шлюз по умолчанию для хоста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609744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6.4. Настройка маршрутизатора Cisco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6.4.3. Настройка шлюза по умолчанию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6.4.3.2. Шлюз по умолчанию для коммутатора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65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337861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6.4. Настройка маршрутизатора Cisco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6.4.3. Настройка шлюза по умолчанию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6.4.3.3 Packet Tracer. Подключение маршрутизатора к локальной сети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66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838209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6.4. Настройка маршрутизатора Cisco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6.4.3. Настройка шлюза по умолчанию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6.4.3.4 Packet Tracer: устранение неполадок основного шлюза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67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847480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sz="1200" b="0" dirty="0"/>
              <a:t>6. Сетевой уровень</a:t>
            </a:r>
          </a:p>
          <a:p>
            <a:r>
              <a:rPr lang="ru-RU" smtClean="0"/>
              <a:t>6.5. Выводы</a:t>
            </a: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68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164747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6.4. Настройка маршрутизатора Cisco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6.5.1. Заключение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6.5.1.2. Лабораторная работа. Создание сети, состоящей из коммутатора и маршрутизатора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69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3031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7" tIns="0" rIns="18817" bIns="0" anchor="b"/>
          <a:lstStyle>
            <a:lvl1pPr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1700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17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ACE20BE7-F2F3-4E26-9454-50B18F790A4E}" type="slidenum">
              <a:rPr lang="en-US" sz="800" b="0">
                <a:ea typeface="ＭＳ Ｐゴシック" pitchFamily="34" charset="-128"/>
              </a:rPr>
              <a:pPr algn="r"/>
              <a:t>7</a:t>
            </a:fld>
            <a:endParaRPr lang="ru-RU" sz="800" b="0" dirty="0">
              <a:ea typeface="ＭＳ Ｐゴシック" pitchFamily="34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42261386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1200" kern="1200" dirty="0">
                <a:solidFill>
                  <a:schemeClr val="tx1"/>
                </a:solidFill>
                <a:latin typeface="Arial" charset="0"/>
              </a:rPr>
              <a:t>6.4. Настройка маршрутизатора Cisco</a:t>
            </a:r>
            <a:endParaRPr lang="ru-RU" sz="1200" kern="12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6.5.1. Заключение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6.5.1.3. Packet Tracer. Отработка комплексных практических навыков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>
                <a:solidFill>
                  <a:prstClr val="black"/>
                </a:solidFill>
              </a:rPr>
              <a:pPr/>
              <a:t>70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028226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32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defTabSz="9032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C92755B-29FD-8743-9094-C0E3A734D22E}" type="slidenum">
              <a:rPr lang="en-US" sz="800">
                <a:solidFill>
                  <a:prstClr val="black"/>
                </a:solidFill>
              </a:rPr>
              <a:pPr/>
              <a:t>71</a:t>
            </a:fld>
            <a:endParaRPr lang="ru-RU" sz="800" dirty="0">
              <a:solidFill>
                <a:prstClr val="black"/>
              </a:solidFill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ru-RU" dirty="0">
                <a:latin typeface="Arial" charset="0"/>
              </a:rPr>
              <a:t>Новые термины и команды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2652028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41018C-6CAF-B84E-B92C-ECB119457FBA}" type="slidenum">
              <a:rPr lang="en-US" smtClean="0"/>
              <a:pPr/>
              <a:t>72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19704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/>
              <a:pPr algn="r"/>
              <a:t>8</a:t>
            </a:fld>
            <a:endParaRPr lang="ru-RU" sz="800" b="0" dirty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560579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 txBox="1">
            <a:spLocks noGrp="1" noChangeArrowheads="1"/>
          </p:cNvSpPr>
          <p:nvPr/>
        </p:nvSpPr>
        <p:spPr bwMode="auto">
          <a:xfrm>
            <a:off x="5929313" y="8680450"/>
            <a:ext cx="8128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819" tIns="0" rIns="18819" bIns="0" anchor="b"/>
          <a:lstStyle>
            <a:lvl1pPr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03288" eaLnBrk="0" hangingPunct="0"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391C207-9349-46D5-9D89-8ADDA5014D1F}" type="slidenum">
              <a:rPr lang="en-US" sz="800" b="0">
                <a:solidFill>
                  <a:prstClr val="black"/>
                </a:solidFill>
              </a:rPr>
              <a:pPr algn="r"/>
              <a:t>9</a:t>
            </a:fld>
            <a:endParaRPr lang="ru-RU" sz="800" b="0" dirty="0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27894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086725553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1"/>
            <a:ext cx="9143999" cy="5165874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19884330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5"/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47974899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Closing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3746294" y="2129856"/>
            <a:ext cx="1617944" cy="860542"/>
            <a:chOff x="310" y="249"/>
            <a:chExt cx="502" cy="267"/>
          </a:xfrm>
          <a:solidFill>
            <a:schemeClr val="accent1">
              <a:lumMod val="75000"/>
            </a:schemeClr>
          </a:solidFill>
        </p:grpSpPr>
        <p:sp>
          <p:nvSpPr>
            <p:cNvPr id="5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85154496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473441" y="4954263"/>
            <a:ext cx="676910" cy="18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25">
                <a:solidFill>
                  <a:schemeClr val="tx2"/>
                </a:solidFill>
              </a:defRPr>
            </a:lvl1pPr>
          </a:lstStyle>
          <a:p>
            <a:pPr defTabSz="385763">
              <a:defRPr/>
            </a:pPr>
            <a:fld id="{2F5CCB13-0A32-4557-88E9-079F0C330695}" type="slidenum">
              <a:rPr lang="en-US" kern="0" smtClean="0">
                <a:solidFill>
                  <a:srgbClr val="595959"/>
                </a:solidFill>
              </a:rPr>
              <a:pPr defTabSz="385763">
                <a:defRPr/>
              </a:pPr>
              <a:t>‹#›</a:t>
            </a:fld>
            <a:endParaRPr lang="en-US" kern="0" dirty="0">
              <a:solidFill>
                <a:srgbClr val="595959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44065" y="798944"/>
            <a:ext cx="8853286" cy="415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>
                <a:solidFill>
                  <a:srgbClr val="000000"/>
                </a:solidFill>
              </a:defRPr>
            </a:lvl1pPr>
            <a:lvl2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2pPr>
            <a:lvl3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3pPr>
            <a:lvl4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>
                <a:solidFill>
                  <a:srgbClr val="000000"/>
                </a:solidFill>
              </a:defRPr>
            </a:lvl4pPr>
          </a:lstStyle>
          <a:p>
            <a:pPr lvl="0"/>
            <a:r>
              <a:rPr lang="en-US" dirty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>
                <a:sym typeface="Arial" pitchFamily="34" charset="0"/>
              </a:rPr>
              <a:t>Third level</a:t>
            </a:r>
          </a:p>
          <a:p>
            <a:pPr lvl="3"/>
            <a:r>
              <a:rPr lang="en-US" dirty="0">
                <a:sym typeface="Arial" pitchFamily="34" charset="0"/>
              </a:rPr>
              <a:t>Fourth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41393"/>
            <a:ext cx="9144000" cy="75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defRPr sz="2400"/>
            </a:lvl1pPr>
          </a:lstStyle>
          <a:p>
            <a:pPr lvl="0"/>
            <a:r>
              <a:rPr lang="en-US" dirty="0">
                <a:sym typeface="Arial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25799662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69925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1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1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rgbClr val="004C69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accent1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chemeClr val="accent1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653042546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-animated gradi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4319105" cy="288131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200" b="0" i="0">
                <a:solidFill>
                  <a:schemeClr val="accent5"/>
                </a:solidFill>
                <a:latin typeface="+mn-lt"/>
                <a:cs typeface="CiscoSans"/>
              </a:defRPr>
            </a:lvl1pPr>
            <a:lvl2pPr marL="342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469496" y="4049523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469496" y="4289520"/>
            <a:ext cx="4319105" cy="28813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200" b="0" i="0" kern="1200" dirty="0" smtClean="0">
                <a:solidFill>
                  <a:schemeClr val="accent5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15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492125" y="395288"/>
            <a:ext cx="796924" cy="423863"/>
            <a:chOff x="310" y="249"/>
            <a:chExt cx="502" cy="267"/>
          </a:xfrm>
          <a:solidFill>
            <a:schemeClr val="accent5"/>
          </a:solidFill>
        </p:grpSpPr>
        <p:sp>
          <p:nvSpPr>
            <p:cNvPr id="9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3292" y="2872236"/>
            <a:ext cx="5925246" cy="299001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000" baseline="0">
                <a:solidFill>
                  <a:schemeClr val="bg2"/>
                </a:solidFill>
                <a:latin typeface="+mj-lt"/>
              </a:defRPr>
            </a:lvl1pPr>
            <a:lvl2pPr marL="304781" indent="0">
              <a:buNone/>
              <a:defRPr/>
            </a:lvl2pPr>
            <a:lvl3pPr marL="427401" indent="0">
              <a:buNone/>
              <a:defRPr/>
            </a:lvl3pPr>
            <a:lvl4pPr marL="516694" indent="0">
              <a:buNone/>
              <a:defRPr/>
            </a:lvl4pPr>
            <a:lvl5pPr marL="60122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itle 1"/>
          <p:cNvSpPr>
            <a:spLocks noGrp="1"/>
          </p:cNvSpPr>
          <p:nvPr>
            <p:ph type="ctrTitle"/>
          </p:nvPr>
        </p:nvSpPr>
        <p:spPr>
          <a:xfrm>
            <a:off x="425765" y="2300750"/>
            <a:ext cx="5955513" cy="64473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600" b="0" i="0" spc="0" baseline="0">
                <a:solidFill>
                  <a:srgbClr val="38C6F4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974617842"/>
      </p:ext>
    </p:extLst>
  </p:cSld>
  <p:clrMapOvr>
    <a:masterClrMapping/>
  </p:clrMapOvr>
  <p:transition spd="slow">
    <p:wipe/>
  </p:transition>
  <p:extLst mod="1">
    <p:ext uri="{DCECCB84-F9BA-43D5-87BE-67443E8EF086}">
      <p15:sldGuideLst xmlns:p15="http://schemas.microsoft.com/office/powerpoint/2012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<p15:guide id="1" orient="horz" pos="228" userDrawn="1">
          <p15:clr>
            <a:srgbClr val="FBAE40"/>
          </p15:clr>
        </p15:guide>
        <p15:guide id="2" pos="360" userDrawn="1">
          <p15:clr>
            <a:srgbClr val="FBAE40"/>
          </p15:clr>
        </p15:guide>
        <p15:guide id="3" orient="horz" pos="518" userDrawn="1">
          <p15:clr>
            <a:srgbClr val="FBAE40"/>
          </p15:clr>
        </p15:guide>
        <p15:guide id="4" pos="812" userDrawn="1">
          <p15:clr>
            <a:srgbClr val="FBAE40"/>
          </p15:clr>
        </p15:guide>
        <p15:guide id="5" pos="31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eg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rgbClr val="00394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256994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4600" b="0" i="0" spc="0" baseline="0">
                <a:solidFill>
                  <a:schemeClr val="accent5"/>
                </a:solidFill>
                <a:latin typeface="+mj-lt"/>
                <a:cs typeface="CiscoSans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60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grpSp>
        <p:nvGrpSpPr>
          <p:cNvPr id="11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rgbClr val="086D8E"/>
          </a:solidFill>
        </p:grpSpPr>
        <p:sp>
          <p:nvSpPr>
            <p:cNvPr id="12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6" name="Rectangle 4"/>
          <p:cNvSpPr>
            <a:spLocks noChangeArrowheads="1"/>
          </p:cNvSpPr>
          <p:nvPr userDrawn="1"/>
        </p:nvSpPr>
        <p:spPr bwMode="ltGray">
          <a:xfrm>
            <a:off x="4378440" y="4741653"/>
            <a:ext cx="414000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algn="l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© Cisco и/или ее дочерние компании, 2016. Все права защищены</a:t>
            </a:r>
            <a:r>
              <a:rPr lang="ru-RU" sz="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.</a:t>
            </a:r>
            <a:r>
              <a:rPr lang="en-US" sz="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 </a:t>
            </a:r>
            <a:r>
              <a:rPr lang="ru-RU" sz="600" kern="12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Конфиденциальная </a:t>
            </a:r>
            <a:r>
              <a:rPr lang="ru-RU" sz="600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ＭＳ Ｐゴシック" pitchFamily="34" charset="-128"/>
                <a:cs typeface="+mn-cs"/>
              </a:rPr>
              <a:t>информация Cisco</a:t>
            </a:r>
          </a:p>
        </p:txBody>
      </p:sp>
    </p:spTree>
    <p:extLst>
      <p:ext uri="{BB962C8B-B14F-4D97-AF65-F5344CB8AC3E}">
        <p14:creationId xmlns:p14="http://schemas.microsoft.com/office/powerpoint/2010/main" xmlns="" val="189085412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ulti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662" y="1347788"/>
            <a:ext cx="8280057" cy="3073946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285690" marR="0" indent="-285690" algn="ctr" defTabSz="45710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0" i="0" baseline="0">
                <a:solidFill>
                  <a:schemeClr val="bg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5"/>
          <p:cNvSpPr>
            <a:spLocks noGrp="1"/>
          </p:cNvSpPr>
          <p:nvPr>
            <p:ph type="title"/>
          </p:nvPr>
        </p:nvSpPr>
        <p:spPr bwMode="auto">
          <a:xfrm>
            <a:off x="437766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542967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22912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Oval 11"/>
          <p:cNvSpPr/>
          <p:nvPr/>
        </p:nvSpPr>
        <p:spPr>
          <a:xfrm>
            <a:off x="575610" y="2552550"/>
            <a:ext cx="698624" cy="698624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426607"/>
            <a:ext cx="698624" cy="698624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bg1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0" y="3653093"/>
            <a:ext cx="698624" cy="698624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solidFill>
                <a:srgbClr val="049FD9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365250" y="1432522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365250" y="25577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365250" y="3653093"/>
            <a:ext cx="5473700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0" y="2552550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1" y="3651140"/>
            <a:ext cx="698624" cy="693381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575610" y="1427248"/>
            <a:ext cx="698624" cy="693381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4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305387266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Oval 1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7" name="Oval 16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4000" dirty="0">
              <a:ln>
                <a:solidFill>
                  <a:schemeClr val="bg2"/>
                </a:solidFill>
              </a:ln>
              <a:solidFill>
                <a:schemeClr val="accent5"/>
              </a:solidFill>
              <a:cs typeface="Arial"/>
            </a:endParaRP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5678748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2000" b="0" i="0" baseline="0">
                <a:solidFill>
                  <a:schemeClr val="accent1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20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xmlns="" val="296212501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ircled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C6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Oval 41"/>
          <p:cNvSpPr/>
          <p:nvPr/>
        </p:nvSpPr>
        <p:spPr>
          <a:xfrm>
            <a:off x="575611" y="1979318"/>
            <a:ext cx="464815" cy="464815"/>
          </a:xfrm>
          <a:prstGeom prst="ellipse">
            <a:avLst/>
          </a:prstGeom>
          <a:solidFill>
            <a:srgbClr val="38C6F4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575610" y="1328927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rgbClr val="FFFFFF"/>
              </a:solidFill>
              <a:cs typeface="Arial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75611" y="2627446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45" name="Text Placeholder 17"/>
          <p:cNvSpPr>
            <a:spLocks noGrp="1"/>
          </p:cNvSpPr>
          <p:nvPr>
            <p:ph type="body" sz="quarter" idx="13"/>
          </p:nvPr>
        </p:nvSpPr>
        <p:spPr>
          <a:xfrm>
            <a:off x="1172384" y="133484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6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1172385" y="198456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1172385" y="262744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575611" y="1327521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9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5611" y="197931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50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75612" y="262549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51" name="Oval 50"/>
          <p:cNvSpPr/>
          <p:nvPr/>
        </p:nvSpPr>
        <p:spPr>
          <a:xfrm>
            <a:off x="575612" y="3274581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2" name="Text Placeholder 17"/>
          <p:cNvSpPr>
            <a:spLocks noGrp="1"/>
          </p:cNvSpPr>
          <p:nvPr>
            <p:ph type="body" sz="quarter" idx="19"/>
          </p:nvPr>
        </p:nvSpPr>
        <p:spPr>
          <a:xfrm>
            <a:off x="1172386" y="3274581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17"/>
          <p:cNvSpPr>
            <a:spLocks noGrp="1"/>
          </p:cNvSpPr>
          <p:nvPr>
            <p:ph type="body" sz="quarter" idx="20" hasCustomPrompt="1"/>
          </p:nvPr>
        </p:nvSpPr>
        <p:spPr>
          <a:xfrm>
            <a:off x="575613" y="3272628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54" name="Oval 53"/>
          <p:cNvSpPr/>
          <p:nvPr/>
        </p:nvSpPr>
        <p:spPr>
          <a:xfrm>
            <a:off x="575613" y="3921716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5" name="Text Placeholder 17"/>
          <p:cNvSpPr>
            <a:spLocks noGrp="1"/>
          </p:cNvSpPr>
          <p:nvPr>
            <p:ph type="body" sz="quarter" idx="21"/>
          </p:nvPr>
        </p:nvSpPr>
        <p:spPr>
          <a:xfrm>
            <a:off x="1172387" y="3921716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75614" y="3919763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57" name="Oval 56"/>
          <p:cNvSpPr/>
          <p:nvPr/>
        </p:nvSpPr>
        <p:spPr>
          <a:xfrm>
            <a:off x="4414576" y="1983084"/>
            <a:ext cx="464815" cy="464815"/>
          </a:xfrm>
          <a:prstGeom prst="ellipse">
            <a:avLst/>
          </a:prstGeom>
          <a:solidFill>
            <a:schemeClr val="accent6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4414575" y="1332693"/>
            <a:ext cx="464815" cy="464815"/>
          </a:xfrm>
          <a:prstGeom prst="ellipse">
            <a:avLst/>
          </a:prstGeom>
          <a:solidFill>
            <a:srgbClr val="00394F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4414576" y="2631212"/>
            <a:ext cx="464815" cy="464815"/>
          </a:xfrm>
          <a:prstGeom prst="ellipse">
            <a:avLst/>
          </a:prstGeom>
          <a:solidFill>
            <a:schemeClr val="accent5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11349" y="1338608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7"/>
          <p:cNvSpPr>
            <a:spLocks noGrp="1"/>
          </p:cNvSpPr>
          <p:nvPr>
            <p:ph type="body" sz="quarter" idx="24"/>
          </p:nvPr>
        </p:nvSpPr>
        <p:spPr>
          <a:xfrm>
            <a:off x="5011350" y="198832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17"/>
          <p:cNvSpPr>
            <a:spLocks noGrp="1"/>
          </p:cNvSpPr>
          <p:nvPr>
            <p:ph type="body" sz="quarter" idx="25"/>
          </p:nvPr>
        </p:nvSpPr>
        <p:spPr>
          <a:xfrm>
            <a:off x="5011350" y="263121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4414576" y="1331287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64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4414576" y="198308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7</a:t>
            </a:r>
          </a:p>
        </p:txBody>
      </p:sp>
      <p:sp>
        <p:nvSpPr>
          <p:cNvPr id="65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4414577" y="262925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8</a:t>
            </a:r>
          </a:p>
        </p:txBody>
      </p:sp>
      <p:sp>
        <p:nvSpPr>
          <p:cNvPr id="66" name="Oval 65"/>
          <p:cNvSpPr/>
          <p:nvPr/>
        </p:nvSpPr>
        <p:spPr>
          <a:xfrm>
            <a:off x="4414577" y="3278347"/>
            <a:ext cx="464815" cy="464815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5011351" y="3278347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4414578" y="3276394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9</a:t>
            </a:r>
          </a:p>
        </p:txBody>
      </p:sp>
      <p:sp>
        <p:nvSpPr>
          <p:cNvPr id="69" name="Oval 68"/>
          <p:cNvSpPr/>
          <p:nvPr/>
        </p:nvSpPr>
        <p:spPr>
          <a:xfrm>
            <a:off x="4414578" y="3925482"/>
            <a:ext cx="464815" cy="464815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 anchorCtr="0"/>
          <a:lstStyle/>
          <a:p>
            <a:pPr algn="ctr"/>
            <a:endParaRPr lang="en-US" sz="1800" dirty="0">
              <a:ln>
                <a:solidFill>
                  <a:schemeClr val="bg2"/>
                </a:solidFill>
              </a:ln>
              <a:solidFill>
                <a:schemeClr val="bg2"/>
              </a:solidFill>
              <a:cs typeface="Arial"/>
            </a:endParaRP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31"/>
          </p:nvPr>
        </p:nvSpPr>
        <p:spPr>
          <a:xfrm>
            <a:off x="5011352" y="3925482"/>
            <a:ext cx="2175886" cy="461327"/>
          </a:xfrm>
          <a:prstGeom prst="rect">
            <a:avLst/>
          </a:prstGeom>
        </p:spPr>
        <p:txBody>
          <a:bodyPr lIns="91420" tIns="45710" rIns="91420" bIns="45710" anchor="ctr" anchorCtr="0">
            <a:noAutofit/>
          </a:bodyPr>
          <a:lstStyle>
            <a:lvl1pPr marL="0" indent="0" algn="l">
              <a:buNone/>
              <a:defRPr sz="1800" b="0" i="0" baseline="0">
                <a:solidFill>
                  <a:srgbClr val="004C69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17"/>
          <p:cNvSpPr>
            <a:spLocks noGrp="1"/>
          </p:cNvSpPr>
          <p:nvPr>
            <p:ph type="body" sz="quarter" idx="32" hasCustomPrompt="1"/>
          </p:nvPr>
        </p:nvSpPr>
        <p:spPr>
          <a:xfrm>
            <a:off x="4414579" y="3923529"/>
            <a:ext cx="464815" cy="461327"/>
          </a:xfrm>
          <a:prstGeom prst="rect">
            <a:avLst/>
          </a:prstGeom>
          <a:noFill/>
          <a:ln>
            <a:noFill/>
          </a:ln>
        </p:spPr>
        <p:txBody>
          <a:bodyPr lIns="91420" tIns="45710" rIns="91420" bIns="45710" anchor="ctr" anchorCtr="0">
            <a:noAutofit/>
          </a:bodyPr>
          <a:lstStyle>
            <a:lvl1pPr marL="0" indent="0" algn="ctr">
              <a:buNone/>
              <a:defRPr sz="1800" b="0" i="0" baseline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latin typeface="+mn-lt"/>
                <a:cs typeface="CiscoSans ExtraLight"/>
              </a:defRPr>
            </a:lvl1pPr>
            <a:lvl2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2pPr>
            <a:lvl3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3pPr>
            <a:lvl4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4pPr>
            <a:lvl5pPr>
              <a:defRPr b="0" i="0">
                <a:solidFill>
                  <a:srgbClr val="FFFFFF"/>
                </a:solidFill>
                <a:latin typeface="CiscoSans ExtraLight"/>
                <a:cs typeface="CiscoSans ExtraLight"/>
              </a:defRPr>
            </a:lvl5pPr>
          </a:lstStyle>
          <a:p>
            <a:pPr lvl="0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xmlns="" val="364309995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438150" y="341313"/>
            <a:ext cx="83454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ltGray">
          <a:xfrm>
            <a:off x="8515707" y="4742907"/>
            <a:ext cx="218414" cy="1545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61586" tIns="30792" rIns="61586" bIns="30792" anchor="b">
            <a:spAutoFit/>
          </a:bodyPr>
          <a:lstStyle/>
          <a:p>
            <a:pPr algn="r" defTabSz="610744" fontAlgn="auto">
              <a:spcBef>
                <a:spcPts val="0"/>
              </a:spcBef>
              <a:spcAft>
                <a:spcPts val="0"/>
              </a:spcAft>
              <a:defRPr/>
            </a:pPr>
            <a:fld id="{6A1E46DC-7EF6-4EA2-B285-14272867D133}" type="slidenum">
              <a:rPr lang="en-US" sz="60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CiscoSans Thin"/>
              </a:rPr>
              <a:pPr algn="r" defTabSz="610744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600" dirty="0">
              <a:solidFill>
                <a:schemeClr val="accent3">
                  <a:lumMod val="85000"/>
                </a:schemeClr>
              </a:solidFill>
              <a:latin typeface="+mn-lt"/>
              <a:ea typeface="+mn-ea"/>
              <a:cs typeface="CiscoSans Thin"/>
            </a:endParaRPr>
          </a:p>
        </p:txBody>
      </p:sp>
      <p:grpSp>
        <p:nvGrpSpPr>
          <p:cNvPr id="6" name="Group 4"/>
          <p:cNvGrpSpPr>
            <a:grpSpLocks noChangeAspect="1"/>
          </p:cNvGrpSpPr>
          <p:nvPr userDrawn="1"/>
        </p:nvGrpSpPr>
        <p:grpSpPr bwMode="auto">
          <a:xfrm>
            <a:off x="508039" y="4715197"/>
            <a:ext cx="340257" cy="180974"/>
            <a:chOff x="310" y="249"/>
            <a:chExt cx="502" cy="267"/>
          </a:xfrm>
          <a:solidFill>
            <a:schemeClr val="accent5"/>
          </a:solidFill>
        </p:grpSpPr>
        <p:sp>
          <p:nvSpPr>
            <p:cNvPr id="7" name="Rectangle 5"/>
            <p:cNvSpPr>
              <a:spLocks noChangeArrowheads="1"/>
            </p:cNvSpPr>
            <p:nvPr userDrawn="1"/>
          </p:nvSpPr>
          <p:spPr bwMode="auto">
            <a:xfrm>
              <a:off x="452" y="426"/>
              <a:ext cx="22" cy="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85" y="425"/>
              <a:ext cx="66" cy="91"/>
            </a:xfrm>
            <a:custGeom>
              <a:avLst/>
              <a:gdLst>
                <a:gd name="T0" fmla="*/ 51 w 51"/>
                <a:gd name="T1" fmla="*/ 20 h 69"/>
                <a:gd name="T2" fmla="*/ 37 w 51"/>
                <a:gd name="T3" fmla="*/ 16 h 69"/>
                <a:gd name="T4" fmla="*/ 18 w 51"/>
                <a:gd name="T5" fmla="*/ 34 h 69"/>
                <a:gd name="T6" fmla="*/ 37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7" y="16"/>
                  </a:cubicBezTo>
                  <a:cubicBezTo>
                    <a:pt x="26" y="16"/>
                    <a:pt x="18" y="24"/>
                    <a:pt x="18" y="34"/>
                  </a:cubicBezTo>
                  <a:cubicBezTo>
                    <a:pt x="18" y="44"/>
                    <a:pt x="25" y="52"/>
                    <a:pt x="37" y="52"/>
                  </a:cubicBezTo>
                  <a:cubicBezTo>
                    <a:pt x="45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55" y="425"/>
              <a:ext cx="67" cy="91"/>
            </a:xfrm>
            <a:custGeom>
              <a:avLst/>
              <a:gdLst>
                <a:gd name="T0" fmla="*/ 51 w 51"/>
                <a:gd name="T1" fmla="*/ 20 h 69"/>
                <a:gd name="T2" fmla="*/ 36 w 51"/>
                <a:gd name="T3" fmla="*/ 16 h 69"/>
                <a:gd name="T4" fmla="*/ 18 w 51"/>
                <a:gd name="T5" fmla="*/ 34 h 69"/>
                <a:gd name="T6" fmla="*/ 36 w 51"/>
                <a:gd name="T7" fmla="*/ 52 h 69"/>
                <a:gd name="T8" fmla="*/ 51 w 51"/>
                <a:gd name="T9" fmla="*/ 49 h 69"/>
                <a:gd name="T10" fmla="*/ 51 w 51"/>
                <a:gd name="T11" fmla="*/ 67 h 69"/>
                <a:gd name="T12" fmla="*/ 35 w 51"/>
                <a:gd name="T13" fmla="*/ 69 h 69"/>
                <a:gd name="T14" fmla="*/ 0 w 51"/>
                <a:gd name="T15" fmla="*/ 34 h 69"/>
                <a:gd name="T16" fmla="*/ 35 w 51"/>
                <a:gd name="T17" fmla="*/ 0 h 69"/>
                <a:gd name="T18" fmla="*/ 51 w 51"/>
                <a:gd name="T19" fmla="*/ 2 h 69"/>
                <a:gd name="T20" fmla="*/ 51 w 51"/>
                <a:gd name="T21" fmla="*/ 2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69">
                  <a:moveTo>
                    <a:pt x="51" y="20"/>
                  </a:moveTo>
                  <a:cubicBezTo>
                    <a:pt x="50" y="20"/>
                    <a:pt x="45" y="16"/>
                    <a:pt x="36" y="16"/>
                  </a:cubicBezTo>
                  <a:cubicBezTo>
                    <a:pt x="25" y="16"/>
                    <a:pt x="18" y="24"/>
                    <a:pt x="18" y="34"/>
                  </a:cubicBezTo>
                  <a:cubicBezTo>
                    <a:pt x="18" y="44"/>
                    <a:pt x="25" y="52"/>
                    <a:pt x="36" y="52"/>
                  </a:cubicBezTo>
                  <a:cubicBezTo>
                    <a:pt x="44" y="52"/>
                    <a:pt x="50" y="49"/>
                    <a:pt x="51" y="49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49" y="67"/>
                    <a:pt x="43" y="69"/>
                    <a:pt x="35" y="69"/>
                  </a:cubicBezTo>
                  <a:cubicBezTo>
                    <a:pt x="16" y="69"/>
                    <a:pt x="0" y="56"/>
                    <a:pt x="0" y="34"/>
                  </a:cubicBezTo>
                  <a:cubicBezTo>
                    <a:pt x="0" y="14"/>
                    <a:pt x="15" y="0"/>
                    <a:pt x="35" y="0"/>
                  </a:cubicBezTo>
                  <a:cubicBezTo>
                    <a:pt x="43" y="0"/>
                    <a:pt x="49" y="2"/>
                    <a:pt x="51" y="2"/>
                  </a:cubicBezTo>
                  <a:lnTo>
                    <a:pt x="51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675" y="425"/>
              <a:ext cx="91" cy="91"/>
            </a:xfrm>
            <a:custGeom>
              <a:avLst/>
              <a:gdLst>
                <a:gd name="T0" fmla="*/ 70 w 70"/>
                <a:gd name="T1" fmla="*/ 34 h 69"/>
                <a:gd name="T2" fmla="*/ 35 w 70"/>
                <a:gd name="T3" fmla="*/ 69 h 69"/>
                <a:gd name="T4" fmla="*/ 0 w 70"/>
                <a:gd name="T5" fmla="*/ 34 h 69"/>
                <a:gd name="T6" fmla="*/ 35 w 70"/>
                <a:gd name="T7" fmla="*/ 0 h 69"/>
                <a:gd name="T8" fmla="*/ 70 w 70"/>
                <a:gd name="T9" fmla="*/ 34 h 69"/>
                <a:gd name="T10" fmla="*/ 35 w 70"/>
                <a:gd name="T11" fmla="*/ 17 h 69"/>
                <a:gd name="T12" fmla="*/ 18 w 70"/>
                <a:gd name="T13" fmla="*/ 34 h 69"/>
                <a:gd name="T14" fmla="*/ 35 w 70"/>
                <a:gd name="T15" fmla="*/ 52 h 69"/>
                <a:gd name="T16" fmla="*/ 52 w 70"/>
                <a:gd name="T17" fmla="*/ 34 h 69"/>
                <a:gd name="T18" fmla="*/ 35 w 70"/>
                <a:gd name="T19" fmla="*/ 1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69">
                  <a:moveTo>
                    <a:pt x="70" y="34"/>
                  </a:moveTo>
                  <a:cubicBezTo>
                    <a:pt x="70" y="53"/>
                    <a:pt x="56" y="69"/>
                    <a:pt x="35" y="69"/>
                  </a:cubicBezTo>
                  <a:cubicBezTo>
                    <a:pt x="14" y="69"/>
                    <a:pt x="0" y="53"/>
                    <a:pt x="0" y="34"/>
                  </a:cubicBezTo>
                  <a:cubicBezTo>
                    <a:pt x="0" y="15"/>
                    <a:pt x="14" y="0"/>
                    <a:pt x="35" y="0"/>
                  </a:cubicBezTo>
                  <a:cubicBezTo>
                    <a:pt x="56" y="0"/>
                    <a:pt x="70" y="15"/>
                    <a:pt x="70" y="34"/>
                  </a:cubicBezTo>
                  <a:close/>
                  <a:moveTo>
                    <a:pt x="35" y="17"/>
                  </a:moveTo>
                  <a:cubicBezTo>
                    <a:pt x="25" y="17"/>
                    <a:pt x="18" y="25"/>
                    <a:pt x="18" y="34"/>
                  </a:cubicBezTo>
                  <a:cubicBezTo>
                    <a:pt x="18" y="44"/>
                    <a:pt x="25" y="52"/>
                    <a:pt x="35" y="52"/>
                  </a:cubicBezTo>
                  <a:cubicBezTo>
                    <a:pt x="45" y="52"/>
                    <a:pt x="52" y="44"/>
                    <a:pt x="52" y="34"/>
                  </a:cubicBezTo>
                  <a:cubicBezTo>
                    <a:pt x="52" y="25"/>
                    <a:pt x="45" y="17"/>
                    <a:pt x="35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03" y="425"/>
              <a:ext cx="60" cy="91"/>
            </a:xfrm>
            <a:custGeom>
              <a:avLst/>
              <a:gdLst>
                <a:gd name="T0" fmla="*/ 42 w 46"/>
                <a:gd name="T1" fmla="*/ 16 h 69"/>
                <a:gd name="T2" fmla="*/ 29 w 46"/>
                <a:gd name="T3" fmla="*/ 14 h 69"/>
                <a:gd name="T4" fmla="*/ 18 w 46"/>
                <a:gd name="T5" fmla="*/ 20 h 69"/>
                <a:gd name="T6" fmla="*/ 26 w 46"/>
                <a:gd name="T7" fmla="*/ 26 h 69"/>
                <a:gd name="T8" fmla="*/ 30 w 46"/>
                <a:gd name="T9" fmla="*/ 27 h 69"/>
                <a:gd name="T10" fmla="*/ 46 w 46"/>
                <a:gd name="T11" fmla="*/ 47 h 69"/>
                <a:gd name="T12" fmla="*/ 19 w 46"/>
                <a:gd name="T13" fmla="*/ 69 h 69"/>
                <a:gd name="T14" fmla="*/ 1 w 46"/>
                <a:gd name="T15" fmla="*/ 67 h 69"/>
                <a:gd name="T16" fmla="*/ 1 w 46"/>
                <a:gd name="T17" fmla="*/ 52 h 69"/>
                <a:gd name="T18" fmla="*/ 16 w 46"/>
                <a:gd name="T19" fmla="*/ 54 h 69"/>
                <a:gd name="T20" fmla="*/ 29 w 46"/>
                <a:gd name="T21" fmla="*/ 48 h 69"/>
                <a:gd name="T22" fmla="*/ 21 w 46"/>
                <a:gd name="T23" fmla="*/ 41 h 69"/>
                <a:gd name="T24" fmla="*/ 18 w 46"/>
                <a:gd name="T25" fmla="*/ 40 h 69"/>
                <a:gd name="T26" fmla="*/ 0 w 46"/>
                <a:gd name="T27" fmla="*/ 21 h 69"/>
                <a:gd name="T28" fmla="*/ 25 w 46"/>
                <a:gd name="T29" fmla="*/ 0 h 69"/>
                <a:gd name="T30" fmla="*/ 42 w 46"/>
                <a:gd name="T31" fmla="*/ 2 h 69"/>
                <a:gd name="T32" fmla="*/ 42 w 46"/>
                <a:gd name="T33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69">
                  <a:moveTo>
                    <a:pt x="42" y="16"/>
                  </a:moveTo>
                  <a:cubicBezTo>
                    <a:pt x="41" y="16"/>
                    <a:pt x="34" y="14"/>
                    <a:pt x="29" y="14"/>
                  </a:cubicBezTo>
                  <a:cubicBezTo>
                    <a:pt x="22" y="14"/>
                    <a:pt x="18" y="16"/>
                    <a:pt x="18" y="20"/>
                  </a:cubicBezTo>
                  <a:cubicBezTo>
                    <a:pt x="18" y="24"/>
                    <a:pt x="23" y="25"/>
                    <a:pt x="26" y="26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41" y="31"/>
                    <a:pt x="46" y="38"/>
                    <a:pt x="46" y="47"/>
                  </a:cubicBezTo>
                  <a:cubicBezTo>
                    <a:pt x="46" y="63"/>
                    <a:pt x="32" y="69"/>
                    <a:pt x="19" y="69"/>
                  </a:cubicBezTo>
                  <a:cubicBezTo>
                    <a:pt x="10" y="69"/>
                    <a:pt x="1" y="67"/>
                    <a:pt x="1" y="67"/>
                  </a:cubicBezTo>
                  <a:cubicBezTo>
                    <a:pt x="1" y="52"/>
                    <a:pt x="1" y="52"/>
                    <a:pt x="1" y="52"/>
                  </a:cubicBezTo>
                  <a:cubicBezTo>
                    <a:pt x="2" y="52"/>
                    <a:pt x="9" y="54"/>
                    <a:pt x="16" y="54"/>
                  </a:cubicBezTo>
                  <a:cubicBezTo>
                    <a:pt x="25" y="54"/>
                    <a:pt x="29" y="52"/>
                    <a:pt x="29" y="48"/>
                  </a:cubicBezTo>
                  <a:cubicBezTo>
                    <a:pt x="29" y="45"/>
                    <a:pt x="25" y="43"/>
                    <a:pt x="21" y="41"/>
                  </a:cubicBezTo>
                  <a:cubicBezTo>
                    <a:pt x="20" y="41"/>
                    <a:pt x="19" y="41"/>
                    <a:pt x="18" y="40"/>
                  </a:cubicBezTo>
                  <a:cubicBezTo>
                    <a:pt x="8" y="37"/>
                    <a:pt x="0" y="32"/>
                    <a:pt x="0" y="21"/>
                  </a:cubicBezTo>
                  <a:cubicBezTo>
                    <a:pt x="0" y="8"/>
                    <a:pt x="10" y="0"/>
                    <a:pt x="25" y="0"/>
                  </a:cubicBezTo>
                  <a:cubicBezTo>
                    <a:pt x="34" y="0"/>
                    <a:pt x="41" y="2"/>
                    <a:pt x="42" y="2"/>
                  </a:cubicBezTo>
                  <a:lnTo>
                    <a:pt x="42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31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37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2"/>
            <p:cNvSpPr>
              <a:spLocks/>
            </p:cNvSpPr>
            <p:nvPr userDrawn="1"/>
          </p:nvSpPr>
          <p:spPr bwMode="auto">
            <a:xfrm>
              <a:off x="43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8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8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8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49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8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8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8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8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8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8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61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6"/>
            <p:cNvSpPr>
              <a:spLocks/>
            </p:cNvSpPr>
            <p:nvPr userDrawn="1"/>
          </p:nvSpPr>
          <p:spPr bwMode="auto">
            <a:xfrm>
              <a:off x="670" y="249"/>
              <a:ext cx="22" cy="139"/>
            </a:xfrm>
            <a:custGeom>
              <a:avLst/>
              <a:gdLst>
                <a:gd name="T0" fmla="*/ 17 w 17"/>
                <a:gd name="T1" fmla="*/ 8 h 106"/>
                <a:gd name="T2" fmla="*/ 9 w 17"/>
                <a:gd name="T3" fmla="*/ 0 h 106"/>
                <a:gd name="T4" fmla="*/ 0 w 17"/>
                <a:gd name="T5" fmla="*/ 8 h 106"/>
                <a:gd name="T6" fmla="*/ 0 w 17"/>
                <a:gd name="T7" fmla="*/ 97 h 106"/>
                <a:gd name="T8" fmla="*/ 9 w 17"/>
                <a:gd name="T9" fmla="*/ 106 h 106"/>
                <a:gd name="T10" fmla="*/ 17 w 17"/>
                <a:gd name="T11" fmla="*/ 97 h 106"/>
                <a:gd name="T12" fmla="*/ 17 w 17"/>
                <a:gd name="T13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6">
                  <a:moveTo>
                    <a:pt x="17" y="8"/>
                  </a:move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2"/>
                    <a:pt x="4" y="106"/>
                    <a:pt x="9" y="106"/>
                  </a:cubicBezTo>
                  <a:cubicBezTo>
                    <a:pt x="13" y="106"/>
                    <a:pt x="17" y="102"/>
                    <a:pt x="17" y="97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730" y="291"/>
              <a:ext cx="22" cy="75"/>
            </a:xfrm>
            <a:custGeom>
              <a:avLst/>
              <a:gdLst>
                <a:gd name="T0" fmla="*/ 17 w 17"/>
                <a:gd name="T1" fmla="*/ 8 h 57"/>
                <a:gd name="T2" fmla="*/ 9 w 17"/>
                <a:gd name="T3" fmla="*/ 0 h 57"/>
                <a:gd name="T4" fmla="*/ 0 w 17"/>
                <a:gd name="T5" fmla="*/ 8 h 57"/>
                <a:gd name="T6" fmla="*/ 0 w 17"/>
                <a:gd name="T7" fmla="*/ 49 h 57"/>
                <a:gd name="T8" fmla="*/ 9 w 17"/>
                <a:gd name="T9" fmla="*/ 57 h 57"/>
                <a:gd name="T10" fmla="*/ 17 w 17"/>
                <a:gd name="T11" fmla="*/ 49 h 57"/>
                <a:gd name="T12" fmla="*/ 17 w 17"/>
                <a:gd name="T13" fmla="*/ 8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7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3"/>
                    <a:pt x="4" y="57"/>
                    <a:pt x="9" y="57"/>
                  </a:cubicBezTo>
                  <a:cubicBezTo>
                    <a:pt x="13" y="57"/>
                    <a:pt x="17" y="53"/>
                    <a:pt x="17" y="49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790" y="321"/>
              <a:ext cx="22" cy="45"/>
            </a:xfrm>
            <a:custGeom>
              <a:avLst/>
              <a:gdLst>
                <a:gd name="T0" fmla="*/ 17 w 17"/>
                <a:gd name="T1" fmla="*/ 8 h 34"/>
                <a:gd name="T2" fmla="*/ 9 w 17"/>
                <a:gd name="T3" fmla="*/ 0 h 34"/>
                <a:gd name="T4" fmla="*/ 0 w 17"/>
                <a:gd name="T5" fmla="*/ 8 h 34"/>
                <a:gd name="T6" fmla="*/ 0 w 17"/>
                <a:gd name="T7" fmla="*/ 26 h 34"/>
                <a:gd name="T8" fmla="*/ 9 w 17"/>
                <a:gd name="T9" fmla="*/ 34 h 34"/>
                <a:gd name="T10" fmla="*/ 17 w 17"/>
                <a:gd name="T11" fmla="*/ 26 h 34"/>
                <a:gd name="T12" fmla="*/ 17 w 17"/>
                <a:gd name="T1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4">
                  <a:moveTo>
                    <a:pt x="17" y="8"/>
                  </a:moveTo>
                  <a:cubicBezTo>
                    <a:pt x="17" y="3"/>
                    <a:pt x="13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3" y="34"/>
                    <a:pt x="17" y="30"/>
                    <a:pt x="17" y="26"/>
                  </a:cubicBezTo>
                  <a:lnTo>
                    <a:pt x="1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3" name="Rectangle 4"/>
          <p:cNvSpPr>
            <a:spLocks noChangeArrowheads="1"/>
          </p:cNvSpPr>
          <p:nvPr userDrawn="1"/>
        </p:nvSpPr>
        <p:spPr bwMode="ltGray">
          <a:xfrm>
            <a:off x="4378440" y="4741653"/>
            <a:ext cx="4140000" cy="154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1586" tIns="30792" rIns="61586" bIns="30792" anchor="b">
            <a:spAutoFit/>
          </a:bodyPr>
          <a:lstStyle/>
          <a:p>
            <a:pPr defTabSz="6107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" dirty="0">
                <a:solidFill>
                  <a:schemeClr val="accent3">
                    <a:lumMod val="85000"/>
                  </a:schemeClr>
                </a:solidFill>
                <a:latin typeface="+mn-lt"/>
              </a:rPr>
              <a:t>© Cisco и/или ее дочерние компании, 2016. Все права защищены</a:t>
            </a:r>
            <a:r>
              <a:rPr lang="ru-RU" sz="60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.</a:t>
            </a:r>
            <a:r>
              <a:rPr lang="en-US" sz="60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 </a:t>
            </a:r>
            <a:r>
              <a:rPr lang="ru-RU" sz="600" dirty="0" smtClean="0">
                <a:solidFill>
                  <a:schemeClr val="accent3">
                    <a:lumMod val="85000"/>
                  </a:schemeClr>
                </a:solidFill>
                <a:latin typeface="+mn-lt"/>
              </a:rPr>
              <a:t>Конфиденциальная </a:t>
            </a:r>
            <a:r>
              <a:rPr lang="ru-RU" sz="600" dirty="0">
                <a:solidFill>
                  <a:schemeClr val="accent3">
                    <a:lumMod val="85000"/>
                  </a:schemeClr>
                </a:solidFill>
                <a:latin typeface="+mn-lt"/>
              </a:rPr>
              <a:t>информация Cisco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4013" r:id="rId2"/>
    <p:sldLayoutId id="2147484014" r:id="rId3"/>
    <p:sldLayoutId id="2147483965" r:id="rId4"/>
    <p:sldLayoutId id="2147483967" r:id="rId5"/>
    <p:sldLayoutId id="2147483995" r:id="rId6"/>
    <p:sldLayoutId id="2147484007" r:id="rId7"/>
    <p:sldLayoutId id="2147484010" r:id="rId8"/>
    <p:sldLayoutId id="2147484011" r:id="rId9"/>
    <p:sldLayoutId id="2147484015" r:id="rId10"/>
    <p:sldLayoutId id="2147483998" r:id="rId11"/>
    <p:sldLayoutId id="2147484027" r:id="rId12"/>
    <p:sldLayoutId id="2147484029" r:id="rId13"/>
    <p:sldLayoutId id="2147484031" r:id="rId14"/>
  </p:sldLayoutIdLst>
  <p:transition spd="slow">
    <p:wipe/>
  </p:transition>
  <p:txStyles>
    <p:titleStyle>
      <a:lvl1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lang="en-US" sz="3200" kern="1200" dirty="0">
          <a:solidFill>
            <a:schemeClr val="accent4"/>
          </a:solidFill>
          <a:latin typeface="+mj-lt"/>
          <a:ea typeface="ＭＳ Ｐゴシック" charset="0"/>
          <a:cs typeface="CiscoSans"/>
        </a:defRPr>
      </a:lvl1pPr>
      <a:lvl2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4572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6pPr>
      <a:lvl7pPr marL="9144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7pPr>
      <a:lvl8pPr marL="13716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8pPr>
      <a:lvl9pPr marL="1828800" algn="l" defTabSz="684213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200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169863" indent="-169863" algn="l" defTabSz="684213" rtl="0" eaLnBrk="1" fontAlgn="base" hangingPunct="1">
        <a:lnSpc>
          <a:spcPct val="95000"/>
        </a:lnSpc>
        <a:spcBef>
          <a:spcPts val="1075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15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358775" indent="-215900" algn="l" defTabSz="684213" rtl="0" eaLnBrk="1" fontAlgn="base" hangingPunct="1">
        <a:lnSpc>
          <a:spcPct val="95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431800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2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503238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574675" indent="-169863" algn="l" defTabSz="684213" rtl="0" eaLnBrk="1" fontAlgn="base" hangingPunct="1">
        <a:lnSpc>
          <a:spcPct val="95000"/>
        </a:lnSpc>
        <a:spcBef>
          <a:spcPts val="625"/>
        </a:spcBef>
        <a:spcAft>
          <a:spcPct val="0"/>
        </a:spcAft>
        <a:buFont typeface="Arial" charset="0"/>
        <a:buChar char="•"/>
        <a:defRPr lang="en-US" sz="11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863856" indent="-171445" algn="l" defTabSz="685777" rtl="0" eaLnBrk="1" latinLnBrk="0" hangingPunct="1">
        <a:spcBef>
          <a:spcPts val="600"/>
        </a:spcBef>
        <a:buFont typeface="Arial" pitchFamily="34" charset="0"/>
        <a:buChar char="•"/>
        <a:defRPr sz="9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935844" indent="-171422" algn="l" defTabSz="685777" rtl="0" eaLnBrk="1" latinLnBrk="0" hangingPunct="1">
        <a:spcBef>
          <a:spcPts val="600"/>
        </a:spcBef>
        <a:buFont typeface="Arial" pitchFamily="34" charset="0"/>
        <a:buChar char="•"/>
        <a:defRPr sz="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220" indent="0" algn="l" defTabSz="685777" rtl="0" eaLnBrk="1" latinLnBrk="0" hangingPunct="1">
        <a:spcBef>
          <a:spcPct val="20000"/>
        </a:spcBef>
        <a:buFont typeface="Arial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53" indent="-171445" algn="l" defTabSz="68577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7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6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55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41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32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2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10" algn="l" defTabSz="68577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<p15:guide id="1" orient="horz" pos="1620" userDrawn="1">
          <p15:clr>
            <a:srgbClr val="F26B43"/>
          </p15:clr>
        </p15:guide>
        <p15:guide id="2" pos="3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tacad.com/group/communities/community-hom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netacad.com/group/communities/ccna-blog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dr-report.org/as2.0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smtClean="0"/>
              <a:t>Материалы для инструктора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/>
              <a:t>Глава 6. Сетевой уровень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3256683" cy="902174"/>
          </a:xfrm>
        </p:spPr>
        <p:txBody>
          <a:bodyPr/>
          <a:lstStyle/>
          <a:p>
            <a:r>
              <a:rPr lang="ru-RU" dirty="0" smtClean="0"/>
              <a:t>CCNA Routing and Switching</a:t>
            </a:r>
          </a:p>
          <a:p>
            <a:r>
              <a:rPr lang="ru-RU" dirty="0" smtClean="0"/>
              <a:t>Введение в сетевые технологии (v6.0)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3650477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30000"/>
              </a:spcBef>
              <a:spcAft>
                <a:spcPts val="900"/>
              </a:spcAft>
              <a:defRPr/>
            </a:pPr>
            <a:r>
              <a:rPr lang="ru-RU" dirty="0" smtClean="0"/>
              <a:t>Дополнительные справочные материалы, содержащие различные стратегии обучения, в том числе планы занятий, описание аналогий для сложных понятий и темы обсуждений, доступны на веб-сайте сообщества сертифицированных сетевых специалистов (CCNA) по адресу </a:t>
            </a:r>
            <a:r>
              <a:rPr lang="ru-RU" dirty="0">
                <a:hlinkClick r:id="rId3"/>
              </a:rPr>
              <a:t>https://www.netacad.com/group/communities/community-home</a:t>
            </a:r>
            <a:r>
              <a:rPr lang="ru-RU" dirty="0" smtClean="0"/>
              <a:t>.</a:t>
            </a:r>
            <a:endParaRPr lang="ru-RU" dirty="0"/>
          </a:p>
          <a:p>
            <a:pPr>
              <a:spcBef>
                <a:spcPct val="30000"/>
              </a:spcBef>
              <a:spcAft>
                <a:spcPts val="900"/>
              </a:spcAft>
              <a:defRPr/>
            </a:pPr>
            <a:r>
              <a:rPr lang="ru-RU" dirty="0" smtClean="0"/>
              <a:t>Практические рекомендации специалистов со всего мира для обучения по программе CCNA Routing and Switching. </a:t>
            </a:r>
            <a:r>
              <a:rPr lang="ru-RU" dirty="0">
                <a:hlinkClick r:id="rId4"/>
              </a:rPr>
              <a:t>https://www.netacad.com/group/communities/ccna</a:t>
            </a:r>
            <a:endParaRPr lang="ru-RU" dirty="0"/>
          </a:p>
          <a:p>
            <a:pPr>
              <a:spcBef>
                <a:spcPct val="30000"/>
              </a:spcBef>
              <a:defRPr/>
            </a:pPr>
            <a:r>
              <a:rPr lang="ru-RU" dirty="0" smtClean="0"/>
              <a:t>Если вы хотите поделиться с другими преподавателями планами занятий и другой полезной информацией, вы можете разместить ее на сайте сообщества сертифицированных компанией Cisco сетевых специалистов (CCNA).</a:t>
            </a:r>
          </a:p>
          <a:p>
            <a:r>
              <a:rPr lang="ru-RU" dirty="0" smtClean="0"/>
              <a:t>Студенты могут записаться на курс </a:t>
            </a:r>
            <a:r>
              <a:rPr lang="ru-RU" b="1" dirty="0"/>
              <a:t>Introduction to Packet Tracer</a:t>
            </a:r>
            <a:r>
              <a:rPr lang="ru-RU" dirty="0" smtClean="0"/>
              <a:t> (Введение в Packet Tracer) (для самостоятельного изучения)</a:t>
            </a:r>
          </a:p>
        </p:txBody>
      </p:sp>
      <p:sp>
        <p:nvSpPr>
          <p:cNvPr id="13314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 6. Дополнительная помощь</a:t>
            </a:r>
          </a:p>
        </p:txBody>
      </p:sp>
    </p:spTree>
    <p:extLst>
      <p:ext uri="{BB962C8B-B14F-4D97-AF65-F5344CB8AC3E}">
        <p14:creationId xmlns:p14="http://schemas.microsoft.com/office/powerpoint/2010/main" xmlns="" val="184930198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8316802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/>
              <a:t>Глава 6. Сетевой уровень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469496" y="3809526"/>
            <a:ext cx="3336693" cy="902174"/>
          </a:xfrm>
        </p:spPr>
        <p:txBody>
          <a:bodyPr/>
          <a:lstStyle/>
          <a:p>
            <a:r>
              <a:rPr lang="ru-RU" dirty="0" smtClean="0"/>
              <a:t>CCNA Routing and Switching</a:t>
            </a:r>
          </a:p>
          <a:p>
            <a:r>
              <a:rPr lang="ru-RU" dirty="0" smtClean="0"/>
              <a:t>Введение в сетевые технологии (v6.0)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8293801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6.1. </a:t>
            </a:r>
            <a:r>
              <a:rPr lang="ru-RU" sz="1600" dirty="0"/>
              <a:t>Протоколы сетевого уровня</a:t>
            </a:r>
          </a:p>
          <a:p>
            <a:pPr marL="469106" lvl="1" indent="-214313">
              <a:buFont typeface="Arial" panose="020B0604020202020204" pitchFamily="34" charset="0"/>
              <a:buChar char="•"/>
            </a:pPr>
            <a:r>
              <a:rPr lang="ru-RU" sz="1500" dirty="0"/>
              <a:t>Объяснить, каким образом протоколы и службы сетевого уровня обеспечивают обмен данными </a:t>
            </a:r>
            <a:r>
              <a:rPr lang="ru-RU" sz="1500" dirty="0" smtClean="0"/>
              <a:t>в сети </a:t>
            </a:r>
            <a:r>
              <a:rPr lang="ru-RU" sz="1500" dirty="0"/>
              <a:t>передачи данных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400" dirty="0"/>
              <a:t>Описать назначение сетевого уровня в передаче данных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400" dirty="0"/>
              <a:t>Объяснить, почему для обеспечения надежности протоколу IPv4 требуются другие уровни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400" dirty="0"/>
              <a:t>Объяснить роль основных полей заголовка в пакете IPv4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400" dirty="0"/>
              <a:t>Объяснить роль основных полей заголовка в пакете IPv6</a:t>
            </a:r>
          </a:p>
          <a:p>
            <a:pPr lvl="0"/>
            <a:r>
              <a:rPr lang="ru-RU" dirty="0"/>
              <a:t>6.2. Маршрутизация</a:t>
            </a:r>
          </a:p>
          <a:p>
            <a:pPr marL="469106" lvl="1" indent="-214313">
              <a:buClr>
                <a:srgbClr val="58585B"/>
              </a:buClr>
              <a:buFont typeface="Arial" panose="020B0604020202020204" pitchFamily="34" charset="0"/>
              <a:buChar char="•"/>
            </a:pPr>
            <a:r>
              <a:rPr lang="ru-RU" sz="1500" dirty="0"/>
              <a:t>Объяснить, как маршрутизаторы обеспечивают связь между конечными </a:t>
            </a:r>
            <a:r>
              <a:rPr lang="ru-RU" sz="1500" smtClean="0"/>
              <a:t>устройствами в сетях </a:t>
            </a:r>
            <a:r>
              <a:rPr lang="ru-RU" sz="1500" dirty="0"/>
              <a:t>предприятий малого и среднего бизнеса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400" dirty="0"/>
              <a:t>Объясните, как в сетевых устройствах используются таблицы маршрутизации для передачи пакетов в сеть назначения.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400" dirty="0"/>
              <a:t>Сравнить таблицу маршрутизации хоста с аналогичной таблицей на маршрутизаторе</a:t>
            </a:r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 6. Разделы и задачи</a:t>
            </a:r>
          </a:p>
        </p:txBody>
      </p:sp>
    </p:spTree>
    <p:extLst>
      <p:ext uri="{BB962C8B-B14F-4D97-AF65-F5344CB8AC3E}">
        <p14:creationId xmlns:p14="http://schemas.microsoft.com/office/powerpoint/2010/main" xmlns="" val="1758868671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6.3. </a:t>
            </a:r>
            <a:r>
              <a:rPr lang="ru-RU" sz="1600" dirty="0"/>
              <a:t>Маршрутизаторы</a:t>
            </a:r>
          </a:p>
          <a:p>
            <a:pPr marL="469106" lvl="1" indent="-214313">
              <a:buFont typeface="Arial" panose="020B0604020202020204" pitchFamily="34" charset="0"/>
              <a:buChar char="•"/>
            </a:pPr>
            <a:r>
              <a:rPr lang="ru-RU" sz="1500" dirty="0"/>
              <a:t>Объяснить, как устройства направляют трафик в сетях предприятий малого и среднего бизнеса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400" dirty="0"/>
              <a:t>Описать общие компоненты и интерфейсы маршрутизатора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400" dirty="0"/>
              <a:t>Описать процесс загрузки маршрутизатора под управлением операционной системы Cisco IOS</a:t>
            </a:r>
          </a:p>
          <a:p>
            <a:pPr lvl="0">
              <a:buClr>
                <a:srgbClr val="58585B"/>
              </a:buClr>
            </a:pPr>
            <a:r>
              <a:rPr lang="ru-RU" dirty="0" smtClean="0"/>
              <a:t>6.4. Настройка маршрутизатора Cisco</a:t>
            </a:r>
            <a:endParaRPr lang="ru-RU" sz="1600" dirty="0"/>
          </a:p>
          <a:p>
            <a:pPr marL="469106" lvl="1" indent="-214313">
              <a:buClr>
                <a:srgbClr val="58585B"/>
              </a:buClr>
              <a:buFont typeface="Arial" panose="020B0604020202020204" pitchFamily="34" charset="0"/>
              <a:buChar char="•"/>
            </a:pPr>
            <a:r>
              <a:rPr lang="ru-RU" sz="1350" dirty="0"/>
              <a:t>Выполнить базовую настройку маршрутизатора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400" dirty="0"/>
              <a:t>Выполнять первоначальную настройку маршрутизатора под управлением операционной системы Cisco IOS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400" dirty="0"/>
              <a:t>Настраивать два активных интерфейса на маршрутизаторе под управлением операционной системы Cisco IOS</a:t>
            </a:r>
          </a:p>
          <a:p>
            <a:pPr marL="542131" lvl="2" indent="-214313">
              <a:buFont typeface="Arial" panose="020B0604020202020204" pitchFamily="34" charset="0"/>
              <a:buChar char="•"/>
            </a:pPr>
            <a:r>
              <a:rPr lang="ru-RU" sz="1400" dirty="0"/>
              <a:t>Настраивать на устройствах шлюз по умолчанию</a:t>
            </a:r>
          </a:p>
          <a:p>
            <a:pPr marL="327818" lvl="2" indent="0">
              <a:buNone/>
            </a:pPr>
            <a:endParaRPr lang="ru-RU" sz="1400" dirty="0"/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 6. Разделы и цели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xmlns="" val="2810019372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4" y="915409"/>
            <a:ext cx="8727575" cy="1802391"/>
          </a:xfrm>
        </p:spPr>
        <p:txBody>
          <a:bodyPr/>
          <a:lstStyle/>
          <a:p>
            <a:r>
              <a:rPr lang="ru-RU" dirty="0" smtClean="0"/>
              <a:t>6.1. Протоколы сетевого уровня</a:t>
            </a:r>
          </a:p>
        </p:txBody>
      </p:sp>
    </p:spTree>
    <p:extLst>
      <p:ext uri="{BB962C8B-B14F-4D97-AF65-F5344CB8AC3E}">
        <p14:creationId xmlns:p14="http://schemas.microsoft.com/office/powerpoint/2010/main" xmlns="" val="673099643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Сетевой уровень в процессе обмена данными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Сетевой уровень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-1" y="798944"/>
            <a:ext cx="4247289" cy="4155319"/>
          </a:xfrm>
        </p:spPr>
        <p:txBody>
          <a:bodyPr/>
          <a:lstStyle/>
          <a:p>
            <a:pPr lvl="1"/>
            <a:r>
              <a:rPr lang="ru-RU" sz="1200" dirty="0" smtClean="0"/>
              <a:t>Сетевой уровень, который находится на третьем уровне модели OSI, предоставляет службы, позволяющие оконечным устройствам обмениваться данными по сети.</a:t>
            </a:r>
          </a:p>
          <a:p>
            <a:pPr lvl="1"/>
            <a:r>
              <a:rPr lang="ru-RU" sz="1200" dirty="0" smtClean="0"/>
              <a:t>Для обеспечения комплексной передачи данных сетевой уровень использует четыре процесса:</a:t>
            </a:r>
          </a:p>
          <a:p>
            <a:pPr lvl="2"/>
            <a:r>
              <a:rPr lang="ru-RU" sz="1100" dirty="0" smtClean="0"/>
              <a:t>Адресация оконечных устройств — IP-адреса должны быть уникальными для целей идентификации.</a:t>
            </a:r>
          </a:p>
          <a:p>
            <a:pPr lvl="2"/>
            <a:r>
              <a:rPr lang="ru-RU" sz="1100" dirty="0" smtClean="0"/>
              <a:t>Инкапсуляция — блоки данных протокола с транспортного уровня инкапсулируются путем добавления информации заголовка IP, включая IP-адреса источника и назначения.</a:t>
            </a:r>
          </a:p>
          <a:p>
            <a:pPr lvl="2"/>
            <a:r>
              <a:rPr lang="ru-RU" sz="1100" dirty="0" smtClean="0"/>
              <a:t>Маршрутизация — сетевой уровень предоставляет службы для перенаправления пакетов в другие сети. Маршрутизаторы выбирают для пакета оптимальный путь до сети назначения.</a:t>
            </a:r>
          </a:p>
          <a:p>
            <a:pPr lvl="2"/>
            <a:r>
              <a:rPr lang="ru-RU" sz="1100" dirty="0" smtClean="0"/>
              <a:t>Деинкапсуляция — хост назначения деинкапсулирует пакет, чтобы сравнить его со своим.</a:t>
            </a:r>
          </a:p>
          <a:p>
            <a:pPr lvl="1"/>
            <a:endParaRPr lang="ru-RU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104" y="580181"/>
            <a:ext cx="4532269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6008906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Сетевой уровень в процессе обмена данными</a:t>
            </a:r>
            <a:r>
              <a:rPr sz="1600" dirty="0"/>
              <a:t/>
            </a:r>
            <a:br>
              <a:rPr sz="1600" dirty="0"/>
            </a:br>
            <a:r>
              <a:rPr lang="ru-RU" altLang="en-US" dirty="0"/>
              <a:t>Протоколы сетевого уровня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38126" y="1018019"/>
            <a:ext cx="3762374" cy="3401581"/>
          </a:xfrm>
        </p:spPr>
        <p:txBody>
          <a:bodyPr/>
          <a:lstStyle/>
          <a:p>
            <a:pPr lvl="1"/>
            <a:r>
              <a:rPr lang="ru-RU" altLang="en-US" sz="1500" dirty="0"/>
              <a:t>Существует несколько протоколов сетевого уровня, однако наиболее распространены следующие:</a:t>
            </a:r>
          </a:p>
          <a:p>
            <a:pPr lvl="2"/>
            <a:r>
              <a:rPr lang="ru-RU" altLang="en-US" sz="1300" dirty="0"/>
              <a:t>Интернет-протокол версии 4 (IPv4)</a:t>
            </a:r>
          </a:p>
          <a:p>
            <a:pPr lvl="2"/>
            <a:r>
              <a:rPr lang="ru-RU" altLang="en-US" sz="1300" dirty="0"/>
              <a:t>Интернет-протокол версии 6 (IPv6)</a:t>
            </a:r>
            <a:endParaRPr lang="ru-RU" altLang="en-US" dirty="0"/>
          </a:p>
          <a:p>
            <a:pPr lvl="1"/>
            <a:endParaRPr lang="ru-RU" altLang="en-US" sz="1500" dirty="0"/>
          </a:p>
          <a:p>
            <a:pPr marL="142875" lvl="1" indent="0">
              <a:buNone/>
            </a:pPr>
            <a:r>
              <a:rPr lang="ru-RU" altLang="en-US" sz="1500" dirty="0"/>
              <a:t>Примечание. Устаревшие протоколы сетевого уровня не рассматриваются в рамках данного курса.</a:t>
            </a:r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694" y="754380"/>
            <a:ext cx="4643811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1146826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Характеристики протокола IP</a:t>
            </a:r>
            <a:r>
              <a:rPr sz="1600" dirty="0"/>
              <a:t/>
            </a:r>
            <a:br>
              <a:rPr sz="1600" dirty="0"/>
            </a:br>
            <a:r>
              <a:rPr lang="ru-RU" altLang="en-US" dirty="0"/>
              <a:t>Инкапсуляция протокола IP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24026" y="798944"/>
            <a:ext cx="4024111" cy="3887356"/>
          </a:xfrm>
        </p:spPr>
        <p:txBody>
          <a:bodyPr/>
          <a:lstStyle/>
          <a:p>
            <a:pPr lvl="1"/>
            <a:r>
              <a:rPr lang="ru-RU" altLang="en-US" dirty="0"/>
              <a:t>На сетевом уровне протокол IP инкапсулирует сегмент транспортного уровня, добавляя заголовок IP для доставки до хоста назначения.</a:t>
            </a:r>
          </a:p>
          <a:p>
            <a:pPr lvl="1"/>
            <a:r>
              <a:rPr lang="ru-RU" altLang="en-US" dirty="0"/>
              <a:t>IP-заголовок остается неизменным на всем маршруте от источника до хоста назначения.</a:t>
            </a:r>
          </a:p>
          <a:p>
            <a:pPr lvl="1"/>
            <a:r>
              <a:rPr lang="ru-RU" altLang="en-US" dirty="0"/>
              <a:t>Процесс инкапсуляции данных от уровня к уровню обеспечивает возможность масштабировать службы на различных уровнях без влияния на другие уровни</a:t>
            </a:r>
            <a:r>
              <a:rPr lang="ru-RU" altLang="en-US" dirty="0" smtClean="0"/>
              <a:t>. </a:t>
            </a:r>
            <a:endParaRPr lang="ru-RU" altLang="en-US" dirty="0"/>
          </a:p>
          <a:p>
            <a:pPr lvl="1"/>
            <a:r>
              <a:rPr lang="ru-RU" altLang="en-US" dirty="0"/>
              <a:t>Маршрутизаторы в сети реализуют одновременно различные протоколы сетевого уровня </a:t>
            </a:r>
            <a:r>
              <a:rPr lang="ru-RU" altLang="en-US" dirty="0" smtClean="0"/>
              <a:t>и используют </a:t>
            </a:r>
            <a:r>
              <a:rPr lang="ru-RU" altLang="en-US" dirty="0"/>
              <a:t>для маршрутизации заголовок пакета сетевого уровня</a:t>
            </a:r>
            <a:r>
              <a:rPr lang="ru-RU" altLang="en-US" dirty="0" smtClean="0"/>
              <a:t>.</a:t>
            </a:r>
            <a:endParaRPr lang="ru-RU" altLang="en-US" sz="1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648" y="420168"/>
            <a:ext cx="4809103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6980043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Характеристики протокола IP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Характеристики IP-протокола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24027" y="942974"/>
            <a:ext cx="3838370" cy="3743325"/>
          </a:xfrm>
        </p:spPr>
        <p:txBody>
          <a:bodyPr/>
          <a:lstStyle/>
          <a:p>
            <a:pPr lvl="1"/>
            <a:r>
              <a:rPr lang="ru-RU" altLang="en-US" sz="1500" dirty="0"/>
              <a:t>Протокол IP был разработан как протокол с низкой нагрузкой. Он обеспечивает только функции, необходимые для доставки пакета от источника до места назначения.</a:t>
            </a:r>
            <a:endParaRPr lang="ru-RU" altLang="en-US" sz="1300" dirty="0"/>
          </a:p>
          <a:p>
            <a:pPr lvl="1"/>
            <a:r>
              <a:rPr lang="ru-RU" altLang="en-US" sz="1500" dirty="0"/>
              <a:t>IP-пакет отправляется получателю без предварительного установления соединения.</a:t>
            </a:r>
          </a:p>
          <a:p>
            <a:pPr lvl="1"/>
            <a:r>
              <a:rPr lang="ru-RU" altLang="en-US" sz="1500" dirty="0"/>
              <a:t>IP-протокол не предназначен для мониторинга и управления потоком пакетов.</a:t>
            </a:r>
          </a:p>
          <a:p>
            <a:pPr lvl="2"/>
            <a:r>
              <a:rPr lang="ru-RU" altLang="en-US" sz="1300" dirty="0"/>
              <a:t>При необходимости эти функции выполняются другими уровнями</a:t>
            </a:r>
            <a:r>
              <a:rPr lang="ru-RU" altLang="en-US" sz="1300"/>
              <a:t>, </a:t>
            </a:r>
            <a:r>
              <a:rPr lang="ru-RU" altLang="en-US" sz="1300" smtClean="0"/>
              <a:t>в основном </a:t>
            </a:r>
            <a:r>
              <a:rPr lang="ru-RU" altLang="en-US" sz="1300" dirty="0"/>
              <a:t>TCP.</a:t>
            </a:r>
          </a:p>
          <a:p>
            <a:pPr lvl="1"/>
            <a:endParaRPr lang="ru-RU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515" y="802005"/>
            <a:ext cx="5078114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149819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Эта презентация PowerPoint состоит из двух частей:</a:t>
            </a:r>
          </a:p>
          <a:p>
            <a:r>
              <a:rPr lang="ru-RU" smtClean="0"/>
              <a:t>Руководство по планированию для инструкторов</a:t>
            </a:r>
            <a:endParaRPr lang="ru-RU" dirty="0"/>
          </a:p>
          <a:p>
            <a:pPr lvl="1"/>
            <a:r>
              <a:rPr lang="ru-RU" smtClean="0"/>
              <a:t>Ознакомительная информация по главе</a:t>
            </a:r>
          </a:p>
          <a:p>
            <a:pPr lvl="1"/>
            <a:r>
              <a:rPr lang="ru-RU" smtClean="0"/>
              <a:t>Методические пособия</a:t>
            </a:r>
          </a:p>
          <a:p>
            <a:r>
              <a:rPr lang="ru-RU" smtClean="0"/>
              <a:t>Презентация перед классом для инструктора</a:t>
            </a:r>
          </a:p>
          <a:p>
            <a:pPr lvl="1"/>
            <a:r>
              <a:rPr lang="ru-RU" smtClean="0"/>
              <a:t>Дополнительные слайды, которые можно использовать в классе</a:t>
            </a:r>
          </a:p>
          <a:p>
            <a:pPr lvl="1"/>
            <a:r>
              <a:rPr lang="ru-RU" smtClean="0"/>
              <a:t>Начало на слайде № 12</a:t>
            </a:r>
          </a:p>
          <a:p>
            <a:endParaRPr lang="ru-RU" dirty="0"/>
          </a:p>
          <a:p>
            <a:r>
              <a:rPr lang="ru-RU" b="1" dirty="0"/>
              <a:t>Примечание.</a:t>
            </a:r>
            <a:r>
              <a:rPr lang="ru-RU" smtClean="0"/>
              <a:t> Перед предоставлением общего доступа удалите руководство по планированию из данной презентации.</a:t>
            </a:r>
          </a:p>
        </p:txBody>
      </p:sp>
      <p:sp>
        <p:nvSpPr>
          <p:cNvPr id="4098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Материалы для инструкторов. Глава 6. Руководство по планированию</a:t>
            </a:r>
          </a:p>
        </p:txBody>
      </p:sp>
    </p:spTree>
    <p:extLst>
      <p:ext uri="{BB962C8B-B14F-4D97-AF65-F5344CB8AC3E}">
        <p14:creationId xmlns:p14="http://schemas.microsoft.com/office/powerpoint/2010/main" xmlns="" val="3599581950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Характеристики протокола </a:t>
            </a:r>
            <a:r>
              <a:rPr lang="ru-RU" sz="1600" dirty="0" smtClean="0"/>
              <a:t>IP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 smtClean="0"/>
              <a:t>Протокол </a:t>
            </a:r>
            <a:r>
              <a:rPr lang="ru-RU" altLang="en-US" dirty="0"/>
              <a:t>IP. Без установления соединения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24027" y="1009649"/>
            <a:ext cx="3728488" cy="3743325"/>
          </a:xfrm>
        </p:spPr>
        <p:txBody>
          <a:bodyPr/>
          <a:lstStyle/>
          <a:p>
            <a:pPr lvl="1"/>
            <a:r>
              <a:rPr lang="ru-RU" altLang="en-US" sz="1500" dirty="0"/>
              <a:t>IP является протоколом без установления соединения, то есть:</a:t>
            </a:r>
          </a:p>
          <a:p>
            <a:pPr lvl="2"/>
            <a:r>
              <a:rPr lang="ru-RU" altLang="en-US" sz="1300" dirty="0"/>
              <a:t>Перед отправкой данных выделенное сквозное соединение не устанавливается.</a:t>
            </a:r>
          </a:p>
          <a:p>
            <a:pPr lvl="2"/>
            <a:r>
              <a:rPr lang="ru-RU" altLang="en-US" sz="1300" dirty="0"/>
              <a:t>Процесс очень похож на отправку письма обычной почтой.</a:t>
            </a:r>
          </a:p>
          <a:p>
            <a:pPr lvl="2"/>
            <a:r>
              <a:rPr lang="ru-RU" altLang="en-US" sz="1300" dirty="0"/>
              <a:t>До отправки пакетов отправители не знают </a:t>
            </a:r>
            <a:r>
              <a:rPr lang="ru-RU" altLang="en-US" sz="1300" dirty="0" smtClean="0"/>
              <a:t>о наличии</a:t>
            </a:r>
            <a:r>
              <a:rPr lang="ru-RU" altLang="en-US" sz="1300" dirty="0"/>
              <a:t>, доступности или функциональности места назначения.</a:t>
            </a:r>
          </a:p>
          <a:p>
            <a:pPr lvl="2"/>
            <a:r>
              <a:rPr lang="ru-RU" altLang="en-US" sz="1300" dirty="0"/>
              <a:t>Малая нагрузка протокола IP связана именно с этой функциональностью</a:t>
            </a:r>
            <a:r>
              <a:rPr lang="ru-RU" altLang="en-US" sz="1300" dirty="0" smtClean="0"/>
              <a:t>.</a:t>
            </a:r>
            <a:endParaRPr lang="ru-RU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2515" y="800784"/>
            <a:ext cx="4982270" cy="373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0381270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Характеристики протокола </a:t>
            </a:r>
            <a:r>
              <a:rPr lang="ru-RU" sz="1600" dirty="0" smtClean="0"/>
              <a:t>IP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Протокол IP. Негарантированная доставка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24027" y="942974"/>
            <a:ext cx="3672944" cy="3743325"/>
          </a:xfrm>
        </p:spPr>
        <p:txBody>
          <a:bodyPr/>
          <a:lstStyle/>
          <a:p>
            <a:r>
              <a:rPr lang="ru-RU" altLang="en-US" sz="1400" dirty="0"/>
              <a:t>IP-протокол — это протокол негарантированной доставки.</a:t>
            </a:r>
          </a:p>
          <a:p>
            <a:pPr lvl="1"/>
            <a:r>
              <a:rPr lang="ru-RU" altLang="en-US" sz="1300" dirty="0"/>
              <a:t>Протокол IP считается ненадежным, так как не гарантирует, что все отправленные пакеты будут получены.</a:t>
            </a:r>
          </a:p>
          <a:p>
            <a:pPr lvl="1"/>
            <a:r>
              <a:rPr lang="ru-RU" altLang="en-US" sz="1300" dirty="0"/>
              <a:t>Ненадежный протокол — тот, который не способен контролировать недоставленные, </a:t>
            </a:r>
            <a:r>
              <a:rPr lang="ru-RU" altLang="en-US" sz="1300"/>
              <a:t>поврежденные </a:t>
            </a:r>
            <a:r>
              <a:rPr lang="ru-RU" altLang="en-US" sz="1300" smtClean="0"/>
              <a:t>и непоследовательные </a:t>
            </a:r>
            <a:r>
              <a:rPr lang="ru-RU" altLang="en-US" sz="1300" dirty="0"/>
              <a:t>пакеты </a:t>
            </a:r>
            <a:r>
              <a:rPr lang="ru-RU" altLang="en-US" sz="1300" dirty="0" smtClean="0"/>
              <a:t>и восстанавливать </a:t>
            </a:r>
            <a:r>
              <a:rPr lang="ru-RU" altLang="en-US" sz="1300" dirty="0"/>
              <a:t>их.</a:t>
            </a:r>
          </a:p>
          <a:p>
            <a:pPr lvl="1"/>
            <a:r>
              <a:rPr lang="ru-RU" altLang="en-US" sz="1300" dirty="0"/>
              <a:t>Если пакеты отсутствуют или прибывают к месту </a:t>
            </a:r>
            <a:r>
              <a:rPr lang="ru-RU" altLang="en-US" sz="1300"/>
              <a:t>назначения </a:t>
            </a:r>
            <a:r>
              <a:rPr lang="ru-RU" altLang="en-US" sz="1300" smtClean="0"/>
              <a:t>в неправильном </a:t>
            </a:r>
            <a:r>
              <a:rPr lang="ru-RU" altLang="en-US" sz="1300" dirty="0"/>
              <a:t>порядке, </a:t>
            </a:r>
            <a:r>
              <a:rPr lang="ru-RU" altLang="en-US" sz="1300"/>
              <a:t>протоколы </a:t>
            </a:r>
            <a:r>
              <a:rPr lang="ru-RU" altLang="en-US" sz="1300" smtClean="0"/>
              <a:t>и службы </a:t>
            </a:r>
            <a:r>
              <a:rPr lang="ru-RU" altLang="en-US" sz="1300" dirty="0"/>
              <a:t>верхнего уровня должны устранить эти проблемы</a:t>
            </a:r>
            <a:r>
              <a:rPr lang="ru-RU" altLang="en-US" sz="1300" dirty="0" smtClean="0"/>
              <a:t>.</a:t>
            </a:r>
            <a:endParaRPr lang="ru-RU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351" y="751656"/>
            <a:ext cx="5075325" cy="42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7278499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Характеристики протокола IP</a:t>
            </a:r>
            <a:r>
              <a:rPr sz="1600" dirty="0"/>
              <a:t/>
            </a:r>
            <a:br>
              <a:rPr sz="1600" dirty="0"/>
            </a:br>
            <a:r>
              <a:rPr lang="ru-RU" altLang="en-US" dirty="0"/>
              <a:t>Протокол IP. Независимость от среды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24026" y="942974"/>
            <a:ext cx="3957109" cy="3743325"/>
          </a:xfrm>
        </p:spPr>
        <p:txBody>
          <a:bodyPr/>
          <a:lstStyle/>
          <a:p>
            <a:pPr lvl="1"/>
            <a:r>
              <a:rPr lang="ru-RU" altLang="en-US" dirty="0"/>
              <a:t>Протокол IP работает независимо от среды, которая передает данные на нижних уровнях стека протоколов (медные или оптоволоконные кабели или беспроводная среда).</a:t>
            </a:r>
          </a:p>
          <a:p>
            <a:pPr lvl="1"/>
            <a:r>
              <a:rPr lang="ru-RU" altLang="en-US" dirty="0"/>
              <a:t>Канальный уровень в модели OSI отвечает за прием IP-пакета и его подготовку к транспортировке по среде передачи данных.</a:t>
            </a:r>
          </a:p>
          <a:p>
            <a:pPr lvl="1"/>
            <a:r>
              <a:rPr lang="ru-RU" altLang="en-US" dirty="0"/>
              <a:t>На сетевом уровне есть максимальный размер блока протокольных данных, который можно передавать — MTU </a:t>
            </a:r>
            <a:r>
              <a:rPr lang="ru-RU" altLang="en-US" u="sng" dirty="0"/>
              <a:t>(максимальный размер пакета)</a:t>
            </a:r>
            <a:r>
              <a:rPr lang="ru-RU" altLang="en-US" dirty="0"/>
              <a:t>.</a:t>
            </a:r>
          </a:p>
          <a:p>
            <a:pPr lvl="1"/>
            <a:r>
              <a:rPr lang="ru-RU" altLang="en-US" dirty="0"/>
              <a:t>Канальный уровень сообщает MTU сетевому уровню</a:t>
            </a:r>
            <a:r>
              <a:rPr lang="ru-RU" altLang="en-US" dirty="0" smtClean="0"/>
              <a:t>.</a:t>
            </a:r>
            <a:endParaRPr lang="ru-RU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1135" y="797213"/>
            <a:ext cx="4696480" cy="3899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8543102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Пакет </a:t>
            </a:r>
            <a:r>
              <a:rPr lang="ru-RU" altLang="en-US" sz="1600" dirty="0" smtClean="0"/>
              <a:t>IPv4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Заголовок пакета IPv4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24027" y="1009649"/>
            <a:ext cx="4126001" cy="3743325"/>
          </a:xfrm>
        </p:spPr>
        <p:txBody>
          <a:bodyPr/>
          <a:lstStyle/>
          <a:p>
            <a:pPr lvl="1"/>
            <a:r>
              <a:rPr lang="ru-RU" sz="1300" dirty="0" smtClean="0"/>
              <a:t>Заголовок пакета IPv4 состоит из полей, содержащих двоичные числа. Эти числа указывают на различные параметры IP-пакета, которые анализируются процессом уровня 3. </a:t>
            </a:r>
          </a:p>
          <a:p>
            <a:pPr lvl="1"/>
            <a:r>
              <a:rPr lang="ru-RU" sz="1300" dirty="0" smtClean="0"/>
              <a:t>Ниже перечислены наиболее важные поля.</a:t>
            </a:r>
          </a:p>
          <a:p>
            <a:pPr lvl="2"/>
            <a:r>
              <a:rPr lang="ru-RU" sz="1100" dirty="0" smtClean="0"/>
              <a:t>Версия. Указывает, что это пакет IP версии 4.</a:t>
            </a:r>
          </a:p>
          <a:p>
            <a:pPr lvl="2"/>
            <a:r>
              <a:rPr lang="ru-RU" sz="1100" dirty="0" smtClean="0"/>
              <a:t>Дифференцированные услуги или DiffServ (DS). Используется для определения приоритета каждого пакета в сети.</a:t>
            </a:r>
          </a:p>
          <a:p>
            <a:pPr lvl="2"/>
            <a:r>
              <a:rPr lang="ru-RU" sz="1100" dirty="0" smtClean="0"/>
              <a:t>Время жизни (TTL). Ограничивает время существования пакета. Оно уменьшается на единицу на каждом маршрутизаторе на пути. </a:t>
            </a:r>
          </a:p>
          <a:p>
            <a:pPr lvl="2"/>
            <a:r>
              <a:rPr lang="ru-RU" sz="1100" dirty="0" smtClean="0"/>
              <a:t>Протокол. Используется для определения протокола следующего уровня.</a:t>
            </a:r>
          </a:p>
          <a:p>
            <a:pPr lvl="2"/>
            <a:r>
              <a:rPr lang="ru-RU" sz="1100" dirty="0" smtClean="0"/>
              <a:t>Адрес IPv4 источника. Адрес источника пакета.</a:t>
            </a:r>
          </a:p>
          <a:p>
            <a:pPr lvl="2"/>
            <a:r>
              <a:rPr lang="ru-RU" sz="1100" dirty="0" smtClean="0"/>
              <a:t>Адрес IPv4 назначения. Адрес назначения.</a:t>
            </a:r>
          </a:p>
          <a:p>
            <a:pPr lvl="2"/>
            <a:endParaRPr lang="ru-RU" altLang="en-US" sz="1100" dirty="0"/>
          </a:p>
          <a:p>
            <a:pPr lvl="1"/>
            <a:endParaRPr lang="ru-RU" altLang="en-US" sz="1300" dirty="0"/>
          </a:p>
          <a:p>
            <a:pPr lvl="1"/>
            <a:endParaRPr lang="ru-RU" altLang="en-US" sz="1500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323" y="800561"/>
            <a:ext cx="4505954" cy="371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5259137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dirty="0" smtClean="0"/>
              <a:t>Пакет </a:t>
            </a:r>
            <a:r>
              <a:rPr lang="ru-RU" altLang="en-US" sz="1400" dirty="0"/>
              <a:t>IPv4</a:t>
            </a:r>
            <a:r>
              <a:rPr sz="2000" dirty="0"/>
              <a:t/>
            </a:r>
            <a:br>
              <a:rPr sz="2000" dirty="0"/>
            </a:br>
            <a:r>
              <a:rPr lang="ru-RU" sz="1800" dirty="0" smtClean="0"/>
              <a:t>Демонстрационный видеоролик. Пример заголовков IPv4 в программе Wireshark</a:t>
            </a:r>
            <a:endParaRPr lang="ru-RU" altLang="en-US" sz="1800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52405" y="1156900"/>
            <a:ext cx="3178311" cy="3086101"/>
          </a:xfrm>
        </p:spPr>
        <p:txBody>
          <a:bodyPr/>
          <a:lstStyle/>
          <a:p>
            <a:r>
              <a:rPr lang="ru-RU" altLang="en-US" sz="1400" dirty="0"/>
              <a:t>Wireshark — это бесплатный, основанный на открытом исходном коде анализатор пакетов и сетевых протоколов, который позволяет захватывать </a:t>
            </a:r>
            <a:r>
              <a:rPr lang="ru-RU" altLang="en-US" sz="1400" dirty="0" smtClean="0"/>
              <a:t>и просматривать </a:t>
            </a:r>
            <a:r>
              <a:rPr lang="ru-RU" altLang="en-US" sz="1400" dirty="0"/>
              <a:t>сетевой трафик</a:t>
            </a:r>
            <a:r>
              <a:rPr lang="ru-RU" altLang="en-US" sz="1400" dirty="0" smtClean="0"/>
              <a:t>.</a:t>
            </a:r>
            <a:endParaRPr lang="ru-RU" alt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716" y="1156900"/>
            <a:ext cx="5382144" cy="301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61814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Пакет </a:t>
            </a:r>
            <a:r>
              <a:rPr lang="ru-RU" altLang="en-US" sz="1600" dirty="0" smtClean="0"/>
              <a:t>IPv6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Ограничения IPv4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24026" y="758189"/>
            <a:ext cx="5688465" cy="3743325"/>
          </a:xfrm>
        </p:spPr>
        <p:txBody>
          <a:bodyPr/>
          <a:lstStyle/>
          <a:p>
            <a:pPr lvl="1"/>
            <a:r>
              <a:rPr lang="ru-RU" altLang="en-US" dirty="0"/>
              <a:t>Протокол IPv4 периодически обновлялся для решения новых задач.</a:t>
            </a:r>
          </a:p>
          <a:p>
            <a:pPr lvl="1"/>
            <a:r>
              <a:rPr lang="ru-RU" altLang="en-US" dirty="0"/>
              <a:t>В IPv4 по-прежнему существует три основных недостатка.</a:t>
            </a:r>
          </a:p>
          <a:p>
            <a:pPr lvl="2"/>
            <a:r>
              <a:rPr lang="ru-RU" altLang="en-US" dirty="0"/>
              <a:t>Нехватка IP-адресов. IPv4 может предложить лишь ограниченное количество уникальных публичных IP4-адресов</a:t>
            </a:r>
            <a:r>
              <a:rPr lang="ru-RU" altLang="en-US" dirty="0" smtClean="0"/>
              <a:t>. Хотя </a:t>
            </a:r>
            <a:r>
              <a:rPr lang="ru-RU" altLang="en-US" dirty="0"/>
              <a:t>существует около 4 миллиардов IPv4-адресов, экспоненциальный рост количества новых устройств с поддержкой IP увеличило потребность </a:t>
            </a:r>
            <a:r>
              <a:rPr lang="ru-RU" altLang="en-US" dirty="0" smtClean="0"/>
              <a:t>в адресах</a:t>
            </a:r>
            <a:r>
              <a:rPr lang="ru-RU" altLang="en-US" dirty="0"/>
              <a:t>.</a:t>
            </a:r>
          </a:p>
          <a:p>
            <a:pPr lvl="2"/>
            <a:r>
              <a:rPr lang="ru-RU" altLang="en-US" dirty="0"/>
              <a:t>Расширение таблицы маршрутизации в Интернете. Таблица маршрутизации содержит маршруты </a:t>
            </a:r>
            <a:r>
              <a:rPr lang="ru-RU" altLang="en-US" dirty="0" smtClean="0"/>
              <a:t>к различным </a:t>
            </a:r>
            <a:r>
              <a:rPr lang="ru-RU" altLang="en-US" dirty="0"/>
              <a:t>сетям, что помогает определить оптимальный путь</a:t>
            </a:r>
            <a:r>
              <a:rPr lang="ru-RU" altLang="en-US" dirty="0" smtClean="0"/>
              <a:t>. По </a:t>
            </a:r>
            <a:r>
              <a:rPr lang="ru-RU" altLang="en-US" dirty="0"/>
              <a:t>мере подключения к сети дополнительных устройств и серверов создается все больше маршрутов</a:t>
            </a:r>
            <a:r>
              <a:rPr lang="ru-RU" altLang="en-US" dirty="0" smtClean="0"/>
              <a:t>. Большое </a:t>
            </a:r>
            <a:r>
              <a:rPr lang="ru-RU" altLang="en-US" dirty="0"/>
              <a:t>количество маршрутов может замедлить работу маршрутизатора.</a:t>
            </a:r>
          </a:p>
          <a:p>
            <a:pPr lvl="2"/>
            <a:r>
              <a:rPr lang="ru-RU" altLang="en-US" dirty="0"/>
              <a:t>Отсутствие сквозного подключения. Чтобы устройства могли совместно использовать один IPv4-адрес, было создано преобразование сетевых адресов (NAT</a:t>
            </a:r>
            <a:r>
              <a:rPr lang="ru-RU" altLang="en-US" dirty="0" smtClean="0"/>
              <a:t>). Однако </a:t>
            </a:r>
            <a:r>
              <a:rPr lang="ru-RU" altLang="en-US" dirty="0"/>
              <a:t>совместное использование адресов может создавать проблемы для технологий, для которых требуется сквозное подключение</a:t>
            </a:r>
            <a:r>
              <a:rPr lang="ru-RU" altLang="en-US" dirty="0" smtClean="0"/>
              <a:t>.</a:t>
            </a:r>
            <a:endParaRPr lang="ru-RU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491" y="798944"/>
            <a:ext cx="23241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6397516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Пакет </a:t>
            </a:r>
            <a:r>
              <a:rPr lang="ru-RU" altLang="en-US" sz="1600" dirty="0"/>
              <a:t>IPv6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Общие сведения о протоколе IPv6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24118" y="798945"/>
            <a:ext cx="4029075" cy="3880632"/>
          </a:xfrm>
        </p:spPr>
        <p:txBody>
          <a:bodyPr/>
          <a:lstStyle/>
          <a:p>
            <a:pPr lvl="1"/>
            <a:r>
              <a:rPr lang="ru-RU" altLang="en-US" sz="1500" dirty="0"/>
              <a:t>В начале 90-х группа IETF начала искать замену протоколу IPv4. Эти поиски привели к IPv6.</a:t>
            </a:r>
          </a:p>
          <a:p>
            <a:pPr lvl="1"/>
            <a:r>
              <a:rPr lang="ru-RU" altLang="en-US" sz="1500" dirty="0"/>
              <a:t>Преимущества IPv6 по </a:t>
            </a:r>
            <a:r>
              <a:rPr lang="ru-RU" altLang="en-US" sz="1500"/>
              <a:t>сравнению </a:t>
            </a:r>
            <a:r>
              <a:rPr lang="ru-RU" altLang="en-US" sz="1500" smtClean="0"/>
              <a:t>с IPv4</a:t>
            </a:r>
            <a:endParaRPr lang="ru-RU" altLang="en-US" sz="1500" dirty="0"/>
          </a:p>
          <a:p>
            <a:pPr lvl="2"/>
            <a:r>
              <a:rPr lang="ru-RU" altLang="en-US" sz="1300" dirty="0"/>
              <a:t>Увеличенное адресное пространство — 128-разрядная адресация по </a:t>
            </a:r>
            <a:r>
              <a:rPr lang="ru-RU" altLang="en-US" sz="1300"/>
              <a:t>сравнению </a:t>
            </a:r>
            <a:r>
              <a:rPr lang="ru-RU" altLang="en-US" sz="1300" smtClean="0"/>
              <a:t>с 32-разрядной </a:t>
            </a:r>
            <a:r>
              <a:rPr lang="ru-RU" altLang="en-US" sz="1300" dirty="0"/>
              <a:t>в IPv4.</a:t>
            </a:r>
          </a:p>
          <a:p>
            <a:pPr lvl="2"/>
            <a:r>
              <a:rPr lang="ru-RU" altLang="en-US" sz="1300" dirty="0"/>
              <a:t>Улучшенная обработка пакетов — меньшее количество полей в IPv6 по сравнению с IPv4.</a:t>
            </a:r>
          </a:p>
          <a:p>
            <a:pPr lvl="2"/>
            <a:r>
              <a:rPr lang="ru-RU" altLang="en-US" sz="1300" dirty="0"/>
              <a:t>Устранена потребность в NAT — в IPv6 не нужно использовать общие адреса.</a:t>
            </a:r>
            <a:endParaRPr lang="ru-RU" altLang="en-US" sz="1500" dirty="0"/>
          </a:p>
          <a:p>
            <a:pPr lvl="1">
              <a:buClr>
                <a:srgbClr val="58585B"/>
              </a:buClr>
            </a:pPr>
            <a:r>
              <a:rPr lang="ru-RU" altLang="en-US" sz="1500" dirty="0"/>
              <a:t>Существует достаточно IPv6-адресов для каждой песчинки на Земле</a:t>
            </a:r>
            <a:r>
              <a:rPr lang="ru-RU" altLang="en-US" sz="1500" dirty="0" smtClean="0"/>
              <a:t>.</a:t>
            </a:r>
            <a:endParaRPr lang="ru-RU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352" y="798944"/>
            <a:ext cx="4735131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1644218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 smtClean="0"/>
              <a:t>Пакет </a:t>
            </a:r>
            <a:r>
              <a:rPr lang="ru-RU" altLang="en-US" sz="1600" dirty="0"/>
              <a:t>IPv6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Инкапсуляция IPv6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24118" y="798946"/>
            <a:ext cx="8256494" cy="384396"/>
          </a:xfrm>
        </p:spPr>
        <p:txBody>
          <a:bodyPr/>
          <a:lstStyle/>
          <a:p>
            <a:pPr lvl="1"/>
            <a:r>
              <a:rPr lang="ru-RU" altLang="en-US" sz="1500" dirty="0"/>
              <a:t>Заголовок IPv6 проще, чем заголовок IPv4. </a:t>
            </a:r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705" y="1298202"/>
            <a:ext cx="4169857" cy="3381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025" y="1307727"/>
            <a:ext cx="4077726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8176338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Пакет </a:t>
            </a:r>
            <a:r>
              <a:rPr lang="ru-RU" altLang="en-US" sz="1600" dirty="0" smtClean="0"/>
              <a:t>IPv6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Инкапсуляция IPv6 (продолжение)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645458" y="1390615"/>
            <a:ext cx="7915611" cy="2347667"/>
          </a:xfrm>
        </p:spPr>
        <p:txBody>
          <a:bodyPr/>
          <a:lstStyle/>
          <a:p>
            <a:pPr lvl="1"/>
            <a:r>
              <a:rPr lang="ru-RU" altLang="en-US" sz="1600" dirty="0"/>
              <a:t>Преимущества IPv6 по сравнению с IPv4 благодаря упрощенному заголовку</a:t>
            </a:r>
          </a:p>
          <a:p>
            <a:pPr lvl="2"/>
            <a:r>
              <a:rPr lang="ru-RU" altLang="en-US" sz="1400" dirty="0"/>
              <a:t>Упрощенный формат заголовка, обеспечивающий эффективную обработку пакетов</a:t>
            </a:r>
          </a:p>
          <a:p>
            <a:pPr lvl="2"/>
            <a:r>
              <a:rPr lang="ru-RU" altLang="en-US" sz="1400" dirty="0"/>
              <a:t>Иерархическая сетевая архитектура для обеспечения эффективной маршрутизации</a:t>
            </a:r>
          </a:p>
          <a:p>
            <a:pPr lvl="2"/>
            <a:r>
              <a:rPr lang="ru-RU" altLang="en-US" sz="1400" dirty="0"/>
              <a:t>Автоконфигурация адресов</a:t>
            </a:r>
          </a:p>
          <a:p>
            <a:pPr lvl="2"/>
            <a:r>
              <a:rPr lang="ru-RU" altLang="en-US" sz="1400" dirty="0"/>
              <a:t>Исключение необходимости преобразования сетевых адресов (NAT) между частными и публичными адресами</a:t>
            </a:r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xmlns="" val="1996894145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Пакет </a:t>
            </a:r>
            <a:r>
              <a:rPr lang="ru-RU" altLang="en-US" sz="1600" dirty="0" smtClean="0"/>
              <a:t>IPv6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Заголовок пакета IPv6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244352" y="798943"/>
            <a:ext cx="3756211" cy="3333785"/>
          </a:xfrm>
        </p:spPr>
        <p:txBody>
          <a:bodyPr/>
          <a:lstStyle/>
          <a:p>
            <a:pPr lvl="1"/>
            <a:r>
              <a:rPr lang="ru-RU" altLang="en-US" sz="1500" dirty="0"/>
              <a:t>Поля заголовка пакета IPv6:</a:t>
            </a:r>
          </a:p>
          <a:p>
            <a:pPr lvl="2"/>
            <a:r>
              <a:rPr lang="ru-RU" dirty="0" smtClean="0"/>
              <a:t>Версия. Содержит 4-битное двоичное значение. Для IPv6-пакетов — 0110.</a:t>
            </a:r>
          </a:p>
          <a:p>
            <a:pPr lvl="2"/>
            <a:r>
              <a:rPr lang="ru-RU" dirty="0" smtClean="0"/>
              <a:t>Класс трафика. 8-битное поле, соответствующее полю «Дифференцированные услуги (DS)» в заголовке IPv4.</a:t>
            </a:r>
          </a:p>
          <a:p>
            <a:pPr lvl="2"/>
            <a:r>
              <a:rPr lang="ru-RU" dirty="0" smtClean="0"/>
              <a:t>Метка потока. 20-битное поле указывает на то, что всем пакетам с одинаковыми метками потока назначается одинаковый тип обработки маршрутизаторами.</a:t>
            </a:r>
          </a:p>
          <a:p>
            <a:pPr lvl="2"/>
            <a:r>
              <a:rPr lang="ru-RU" dirty="0" smtClean="0"/>
              <a:t>Длина полезной нагрузки. 16-битное поле указывает длину блока данных или полезной нагрузки пакета.</a:t>
            </a:r>
          </a:p>
          <a:p>
            <a:pPr lvl="2"/>
            <a:r>
              <a:rPr lang="ru-RU" dirty="0" smtClean="0"/>
              <a:t>Следующий заголовок. 8-битное поле, соответствующее полю «Протокол» в заголовке IPv4. Указывает тип полезных данных, включенных в пакет.</a:t>
            </a:r>
          </a:p>
          <a:p>
            <a:pPr lvl="2"/>
            <a:endParaRPr lang="ru-RU" altLang="en-US" dirty="0"/>
          </a:p>
          <a:p>
            <a:pPr marL="261937" lvl="2" indent="0">
              <a:buNone/>
            </a:pPr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60" y="900672"/>
            <a:ext cx="4873089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070984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ru-RU" smtClean="0"/>
              <a:t>Глава 6. Сетевой уровень</a:t>
            </a:r>
          </a:p>
        </p:txBody>
      </p:sp>
      <p:sp>
        <p:nvSpPr>
          <p:cNvPr id="3" name="Rectangle 2"/>
          <p:cNvSpPr/>
          <p:nvPr/>
        </p:nvSpPr>
        <p:spPr>
          <a:xfrm>
            <a:off x="628650" y="34360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Introduction to Networks 6.0. Руководство по планированию</a:t>
            </a:r>
          </a:p>
        </p:txBody>
      </p:sp>
    </p:spTree>
    <p:extLst>
      <p:ext uri="{BB962C8B-B14F-4D97-AF65-F5344CB8AC3E}">
        <p14:creationId xmlns:p14="http://schemas.microsoft.com/office/powerpoint/2010/main" xmlns="" val="914249568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6732269" cy="757551"/>
          </a:xfrm>
        </p:spPr>
        <p:txBody>
          <a:bodyPr/>
          <a:lstStyle/>
          <a:p>
            <a:r>
              <a:rPr lang="ru-RU" sz="1600" dirty="0"/>
              <a:t>Пакет </a:t>
            </a:r>
            <a:r>
              <a:rPr lang="ru-RU" altLang="en-US" sz="1600" dirty="0" smtClean="0"/>
              <a:t>IPv6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Заголовок пакета IPv6 (продолжение)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244353" y="798944"/>
            <a:ext cx="3625327" cy="3812382"/>
          </a:xfrm>
        </p:spPr>
        <p:txBody>
          <a:bodyPr/>
          <a:lstStyle/>
          <a:p>
            <a:pPr lvl="1"/>
            <a:r>
              <a:rPr lang="ru-RU" altLang="en-US" sz="1500" dirty="0"/>
              <a:t>Поля заголовка пакета IPv6:</a:t>
            </a:r>
          </a:p>
          <a:p>
            <a:pPr lvl="2"/>
            <a:r>
              <a:rPr lang="ru-RU" dirty="0" smtClean="0"/>
              <a:t>Предел перехода. 8-битное поле, заменяющее поле «Время существования» (TTL) в IPv4. Это значение уменьшается на 1 при прохождении через каждый маршрутизатор. Когда время существования становится равным нулю, пакет отбрасывается. </a:t>
            </a:r>
          </a:p>
          <a:p>
            <a:pPr lvl="2"/>
            <a:r>
              <a:rPr lang="ru-RU" dirty="0" smtClean="0"/>
              <a:t>IPv6-адрес источника. 128-битное поле, определяющее IPv6-адрес принимающего хоста.</a:t>
            </a:r>
          </a:p>
          <a:p>
            <a:pPr lvl="2"/>
            <a:r>
              <a:rPr lang="ru-RU" dirty="0" smtClean="0"/>
              <a:t>IPv6-адрес назначения. 128-битное поле, определяющее IPv6-адрес принимающего хоста.</a:t>
            </a:r>
            <a:endParaRPr lang="ru-RU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60" y="900672"/>
            <a:ext cx="4873089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0530173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" y="178553"/>
            <a:ext cx="9144000" cy="757551"/>
          </a:xfrm>
        </p:spPr>
        <p:txBody>
          <a:bodyPr/>
          <a:lstStyle/>
          <a:p>
            <a:r>
              <a:rPr lang="ru-RU" sz="1600" dirty="0"/>
              <a:t>Пакет </a:t>
            </a:r>
            <a:r>
              <a:rPr lang="ru-RU" altLang="en-US" sz="1600" dirty="0" smtClean="0"/>
              <a:t>IPv6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Демонстрационный видеоролик. Пример заголовков IPv6 в программе Wireshark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32611" y="1135828"/>
            <a:ext cx="2851713" cy="3347939"/>
          </a:xfrm>
        </p:spPr>
        <p:txBody>
          <a:bodyPr/>
          <a:lstStyle/>
          <a:p>
            <a:pPr lvl="1"/>
            <a:r>
              <a:rPr lang="ru-RU" altLang="en-US" sz="1500" dirty="0"/>
              <a:t>Это видео демонстрирует перехват пакетов IPv6 с помощью программы Wireshark</a:t>
            </a:r>
            <a:r>
              <a:rPr lang="ru-RU" altLang="en-US" sz="1500" dirty="0" smtClean="0"/>
              <a:t>. Рассматриваются </a:t>
            </a:r>
            <a:r>
              <a:rPr lang="ru-RU" altLang="en-US" sz="1500" dirty="0"/>
              <a:t>источник, назначение, тип пакета и цель пакета</a:t>
            </a:r>
            <a:r>
              <a:rPr lang="ru-RU" altLang="en-US" sz="1500" dirty="0" smtClean="0"/>
              <a:t>. </a:t>
            </a:r>
            <a:endParaRPr lang="ru-RU" altLang="en-US" sz="1500" dirty="0"/>
          </a:p>
          <a:p>
            <a:pPr lvl="1"/>
            <a:r>
              <a:rPr lang="ru-RU" altLang="en-US" sz="1500" dirty="0"/>
              <a:t>Также расшифровывается </a:t>
            </a:r>
            <a:r>
              <a:rPr lang="ru-RU" altLang="en-US" sz="1500" dirty="0" smtClean="0"/>
              <a:t>и обсуждается </a:t>
            </a:r>
            <a:r>
              <a:rPr lang="ru-RU" altLang="en-US" sz="1500" dirty="0"/>
              <a:t>информация в поле протокола для этого пакета IPv6</a:t>
            </a:r>
            <a:r>
              <a:rPr lang="ru-RU" altLang="en-US" sz="1500" dirty="0" smtClean="0"/>
              <a:t>.</a:t>
            </a:r>
            <a:endParaRPr lang="ru-RU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4324" y="1294990"/>
            <a:ext cx="5708580" cy="318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9557789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ru-RU" smtClean="0"/>
              <a:t>6.2. Маршрутизация</a:t>
            </a:r>
          </a:p>
        </p:txBody>
      </p:sp>
    </p:spTree>
    <p:extLst>
      <p:ext uri="{BB962C8B-B14F-4D97-AF65-F5344CB8AC3E}">
        <p14:creationId xmlns:p14="http://schemas.microsoft.com/office/powerpoint/2010/main" xmlns="" val="3085165382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dirty="0"/>
              <a:t>Маршрутизация пакетов на </a:t>
            </a:r>
            <a:r>
              <a:rPr lang="ru-RU" sz="1600" dirty="0" smtClean="0"/>
              <a:t>узле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 smtClean="0"/>
              <a:t>Решение </a:t>
            </a:r>
            <a:r>
              <a:rPr lang="ru-RU" altLang="en-US" dirty="0"/>
              <a:t>о переадресации пакетов узлом</a:t>
            </a:r>
            <a:endParaRPr lang="ru-RU" altLang="en-US" sz="3600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686301" y="765810"/>
            <a:ext cx="4469130" cy="3889338"/>
          </a:xfrm>
        </p:spPr>
        <p:txBody>
          <a:bodyPr/>
          <a:lstStyle/>
          <a:p>
            <a:pPr lvl="1"/>
            <a:r>
              <a:rPr lang="ru-RU" altLang="en-US" sz="1500" dirty="0"/>
              <a:t>Важным предназначением сетевого уровня является пересылка пакетов между узлами</a:t>
            </a:r>
            <a:r>
              <a:rPr lang="ru-RU" altLang="en-US" sz="1500" dirty="0" smtClean="0"/>
              <a:t>. Узел </a:t>
            </a:r>
            <a:r>
              <a:rPr lang="ru-RU" altLang="en-US" sz="1500" dirty="0"/>
              <a:t>может отправить пакет на следующие адреса.</a:t>
            </a:r>
          </a:p>
          <a:p>
            <a:pPr lvl="2"/>
            <a:r>
              <a:rPr lang="ru-RU" dirty="0" smtClean="0"/>
              <a:t>Себе. Для целей тестирования хост может отправить ping-запрос самому себе на адрес 127.0.0.1, который называется интерфейсом обратной петли.</a:t>
            </a:r>
          </a:p>
          <a:p>
            <a:pPr lvl="2"/>
            <a:r>
              <a:rPr lang="ru-RU" dirty="0" smtClean="0"/>
              <a:t>Локальный узел. Узел в той же локальной сети,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в которой также находится отправляющий хост. Узлы используют один и тот же сетевой адрес.</a:t>
            </a:r>
          </a:p>
          <a:p>
            <a:pPr lvl="2"/>
            <a:r>
              <a:rPr lang="ru-RU" dirty="0" smtClean="0"/>
              <a:t>Удаленный узел. Узел в удаленной сети. Узлы не используют один и тот же сетевой адрес.</a:t>
            </a:r>
          </a:p>
          <a:p>
            <a:pPr lvl="1"/>
            <a:r>
              <a:rPr lang="ru-RU" altLang="en-US" sz="1500" dirty="0"/>
              <a:t>IPv4-адрес и маска подсети источника сравнивается </a:t>
            </a:r>
            <a:r>
              <a:rPr lang="ru-RU" altLang="en-US" sz="1500" dirty="0" smtClean="0"/>
              <a:t>с адресом </a:t>
            </a:r>
            <a:r>
              <a:rPr lang="ru-RU" altLang="en-US" sz="1500" dirty="0"/>
              <a:t>и маской подсети назначения, чтобы определить, находится узел в локальной или удаленной сети.</a:t>
            </a:r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32" y="996166"/>
            <a:ext cx="4569172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1877108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" y="41393"/>
            <a:ext cx="5298140" cy="757551"/>
          </a:xfrm>
        </p:spPr>
        <p:txBody>
          <a:bodyPr/>
          <a:lstStyle/>
          <a:p>
            <a:r>
              <a:rPr lang="ru-RU" sz="1600" dirty="0"/>
              <a:t>Маршрутизация пакетов на </a:t>
            </a:r>
            <a:r>
              <a:rPr lang="ru-RU" sz="1600" dirty="0" smtClean="0"/>
              <a:t>узле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Шлюз по умолчанию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298140" y="581533"/>
            <a:ext cx="3765849" cy="4223550"/>
          </a:xfrm>
        </p:spPr>
        <p:txBody>
          <a:bodyPr/>
          <a:lstStyle/>
          <a:p>
            <a:pPr lvl="1"/>
            <a:r>
              <a:rPr lang="ru-RU" altLang="en-US" sz="1500" dirty="0"/>
              <a:t>Шлюз по умолчанию — это сетевое устройство, которое направляет трафик в другие сети</a:t>
            </a:r>
            <a:r>
              <a:rPr lang="ru-RU" altLang="en-US" sz="1500" dirty="0" smtClean="0"/>
              <a:t>. Это </a:t>
            </a:r>
            <a:r>
              <a:rPr lang="ru-RU" altLang="en-US" sz="1500" dirty="0"/>
              <a:t>маршрутизатор, который направляет трафик за пределы локальной сети.</a:t>
            </a:r>
          </a:p>
          <a:p>
            <a:pPr lvl="1"/>
            <a:r>
              <a:rPr lang="ru-RU" altLang="en-US" sz="1500" dirty="0"/>
              <a:t>Это происходит, если хост назначения не находится </a:t>
            </a:r>
            <a:r>
              <a:rPr lang="ru-RU" altLang="en-US" sz="1500" dirty="0" smtClean="0"/>
              <a:t>в одной </a:t>
            </a:r>
            <a:r>
              <a:rPr lang="ru-RU" altLang="en-US" sz="1500" dirty="0"/>
              <a:t>локальной сети </a:t>
            </a:r>
            <a:r>
              <a:rPr lang="ru-RU" altLang="en-US" sz="1500" dirty="0" smtClean="0"/>
              <a:t>с хостом-отправителем</a:t>
            </a:r>
            <a:r>
              <a:rPr lang="ru-RU" altLang="en-US" sz="1500" dirty="0"/>
              <a:t>.</a:t>
            </a:r>
          </a:p>
          <a:p>
            <a:pPr lvl="1"/>
            <a:r>
              <a:rPr lang="ru-RU" altLang="en-US" sz="1500" dirty="0"/>
              <a:t>Шлюз по умолчанию узнает, куда отправлять пакет, используя свою таблицу маршрутизации</a:t>
            </a:r>
            <a:r>
              <a:rPr lang="ru-RU" altLang="en-US" sz="1500" dirty="0" smtClean="0"/>
              <a:t>. </a:t>
            </a:r>
            <a:endParaRPr lang="ru-RU" altLang="en-US" sz="1500" dirty="0"/>
          </a:p>
          <a:p>
            <a:pPr lvl="1"/>
            <a:r>
              <a:rPr lang="ru-RU" altLang="en-US" sz="1500" dirty="0"/>
              <a:t>Хост-отправитель направляет пакет на шлюз по умолчанию </a:t>
            </a:r>
            <a:r>
              <a:rPr lang="en-US" altLang="en-US" sz="1500" dirty="0" smtClean="0"/>
              <a:t/>
            </a:r>
            <a:br>
              <a:rPr lang="en-US" altLang="en-US" sz="1500" dirty="0" smtClean="0"/>
            </a:br>
            <a:r>
              <a:rPr lang="ru-RU" altLang="en-US" sz="1500" dirty="0" smtClean="0"/>
              <a:t>(</a:t>
            </a:r>
            <a:r>
              <a:rPr lang="ru-RU" altLang="en-US" sz="1500" dirty="0"/>
              <a:t>или маршрутизатор).</a:t>
            </a:r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30" y="1112718"/>
            <a:ext cx="4784210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5023565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7829549" cy="757551"/>
          </a:xfrm>
        </p:spPr>
        <p:txBody>
          <a:bodyPr/>
          <a:lstStyle/>
          <a:p>
            <a:r>
              <a:rPr lang="ru-RU" sz="1600" dirty="0"/>
              <a:t>Маршрутизация пакетов на </a:t>
            </a:r>
            <a:r>
              <a:rPr lang="ru-RU" sz="1600" dirty="0" smtClean="0"/>
              <a:t>хосте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Использование шлюза по умолчанию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30305" y="919950"/>
            <a:ext cx="3999940" cy="3756324"/>
          </a:xfrm>
        </p:spPr>
        <p:txBody>
          <a:bodyPr/>
          <a:lstStyle/>
          <a:p>
            <a:pPr lvl="1"/>
            <a:r>
              <a:rPr lang="ru-RU" altLang="en-US" sz="1500" dirty="0"/>
              <a:t>Таблица маршрутизации хоста обычно включает адрес шлюза по умолчанию, являющийся IP-адресом маршрутизатора для сети, </a:t>
            </a:r>
            <a:r>
              <a:rPr lang="ru-RU" altLang="en-US" sz="1500" dirty="0" smtClean="0"/>
              <a:t>в которой </a:t>
            </a:r>
            <a:r>
              <a:rPr lang="ru-RU" altLang="en-US" sz="1500" dirty="0"/>
              <a:t>находится хост.</a:t>
            </a:r>
          </a:p>
          <a:p>
            <a:pPr lvl="1"/>
            <a:r>
              <a:rPr lang="ru-RU" sz="1500" dirty="0" smtClean="0"/>
              <a:t>Хост получает IPv4-адрес шлюза по умолчанию от DHCP-сервера, или адрес настраивается вручную.</a:t>
            </a:r>
          </a:p>
          <a:p>
            <a:pPr lvl="1"/>
            <a:r>
              <a:rPr lang="ru-RU" sz="1500" dirty="0" smtClean="0"/>
              <a:t>Настройка шлюза по умолчанию создает маршрут по умолчанию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ru-RU" sz="1500" dirty="0" smtClean="0"/>
              <a:t>в таблице маршрутизации хоста.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ru-RU" sz="1500" dirty="0" smtClean="0"/>
              <a:t>По этому маршруту компьютер отправляет пакет в удаленную сеть.</a:t>
            </a:r>
            <a:endParaRPr lang="ru-RU" altLang="en-US" sz="1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917" y="798944"/>
            <a:ext cx="4208706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3477527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" y="41393"/>
            <a:ext cx="5298140" cy="757551"/>
          </a:xfrm>
        </p:spPr>
        <p:txBody>
          <a:bodyPr/>
          <a:lstStyle/>
          <a:p>
            <a:r>
              <a:rPr lang="ru-RU" altLang="en-US" sz="1600" dirty="0"/>
              <a:t>Маршрутизация пакетов на хосте</a:t>
            </a:r>
            <a:r>
              <a:t/>
            </a:r>
            <a:br/>
            <a:r>
              <a:rPr lang="ru-RU" smtClean="0"/>
              <a:t>Таблицы маршрутизации хоста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120808" y="798944"/>
            <a:ext cx="4023191" cy="4120456"/>
          </a:xfrm>
        </p:spPr>
        <p:txBody>
          <a:bodyPr/>
          <a:lstStyle/>
          <a:p>
            <a:pPr lvl="1"/>
            <a:r>
              <a:rPr lang="ru-RU" altLang="en-US" sz="1500" dirty="0"/>
              <a:t>На хосте с ОС Windows можно просмотреть таблицу маршрутизации с помощью следующей команды:</a:t>
            </a:r>
          </a:p>
          <a:p>
            <a:pPr lvl="2"/>
            <a:r>
              <a:rPr lang="ru-RU" altLang="en-US" sz="1300" b="1" dirty="0"/>
              <a:t>route print</a:t>
            </a:r>
          </a:p>
          <a:p>
            <a:pPr lvl="2"/>
            <a:r>
              <a:rPr lang="ru-RU" altLang="en-US" sz="1300" b="1" dirty="0"/>
              <a:t>netstat -r</a:t>
            </a:r>
          </a:p>
          <a:p>
            <a:pPr lvl="1"/>
            <a:r>
              <a:rPr lang="ru-RU" altLang="en-US" sz="1500" dirty="0"/>
              <a:t>Будут показаны три раздела:</a:t>
            </a:r>
          </a:p>
          <a:p>
            <a:pPr lvl="2"/>
            <a:r>
              <a:rPr lang="ru-RU" altLang="en-US" sz="1300" dirty="0"/>
              <a:t>Список интерфейсов. Содержит адрес управления доступом </a:t>
            </a:r>
            <a:r>
              <a:rPr lang="ru-RU" altLang="en-US" sz="1300" dirty="0" smtClean="0"/>
              <a:t>к среде </a:t>
            </a:r>
            <a:r>
              <a:rPr lang="ru-RU" altLang="en-US" sz="1300" dirty="0"/>
              <a:t>передачи данных (MAC-адрес) и присвоенные номера сетевых интерфейсов хоста.</a:t>
            </a:r>
          </a:p>
          <a:p>
            <a:pPr lvl="2"/>
            <a:r>
              <a:rPr lang="ru-RU" altLang="en-US" sz="1300" dirty="0"/>
              <a:t>Таблица маршрутизации IPv4. Содержит все известные маршруты IPv4.</a:t>
            </a:r>
          </a:p>
          <a:p>
            <a:pPr lvl="2"/>
            <a:r>
              <a:rPr lang="ru-RU" altLang="en-US" sz="1300" dirty="0"/>
              <a:t>Таблица маршрутизации IPv6. Содержит все известные маршруты IPv6</a:t>
            </a:r>
            <a:r>
              <a:rPr lang="ru-RU" altLang="en-US" sz="1300" dirty="0" smtClean="0"/>
              <a:t>.</a:t>
            </a:r>
            <a:endParaRPr lang="ru-RU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57" y="798944"/>
            <a:ext cx="4936826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3910916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9144000" cy="757551"/>
          </a:xfrm>
        </p:spPr>
        <p:txBody>
          <a:bodyPr/>
          <a:lstStyle/>
          <a:p>
            <a:r>
              <a:rPr lang="ru-RU" sz="1600" dirty="0"/>
              <a:t>Таблицы маршрутизации на </a:t>
            </a:r>
            <a:r>
              <a:rPr lang="ru-RU" sz="1600" dirty="0" smtClean="0"/>
              <a:t>маршрутизаторе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Решение о переадресации пакетов маршрутизатора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049371" y="690471"/>
            <a:ext cx="4094629" cy="4120456"/>
          </a:xfrm>
        </p:spPr>
        <p:txBody>
          <a:bodyPr/>
          <a:lstStyle/>
          <a:p>
            <a:pPr lvl="1"/>
            <a:r>
              <a:rPr lang="ru-RU" altLang="en-US" sz="1300" dirty="0"/>
              <a:t>Когда маршрутизатор получает пакет, предназначенный для удаленной сети, он должен обратиться к своей таблице маршрутизации, чтобы определить, куда перенаправить пакет. Таблица маршрутизации маршрутизатора содержит следующие элементы:</a:t>
            </a:r>
          </a:p>
          <a:p>
            <a:pPr lvl="2"/>
            <a:r>
              <a:rPr lang="ru-RU" altLang="en-US" dirty="0"/>
              <a:t>Маршруты с прямым подключением. Эти маршруты предоставляются активными интерфейсами маршрутизаторов, для которых настроены IP-адреса.</a:t>
            </a:r>
          </a:p>
          <a:p>
            <a:pPr lvl="2"/>
            <a:r>
              <a:rPr lang="ru-RU" altLang="en-US" dirty="0"/>
              <a:t>Удаленные маршруты. Эти маршруты предоставляются удаленными сетями, подключенными к другим маршрутизаторам</a:t>
            </a:r>
            <a:r>
              <a:rPr lang="ru-RU" altLang="en-US" dirty="0" smtClean="0"/>
              <a:t>. Они </a:t>
            </a:r>
            <a:r>
              <a:rPr lang="ru-RU" altLang="en-US" dirty="0"/>
              <a:t>либо настраиваются вручную, либо определяются с помощью протокола динамической маршрутизации.</a:t>
            </a:r>
          </a:p>
          <a:p>
            <a:pPr lvl="2"/>
            <a:r>
              <a:rPr lang="ru-RU" altLang="en-US" dirty="0"/>
              <a:t>Маршрут по умолчанию. По нему отправляется пакет, если маршрут отсутствует в таблице маршрутизации</a:t>
            </a:r>
            <a:r>
              <a:rPr lang="ru-RU" altLang="en-US" dirty="0" smtClean="0"/>
              <a:t>.</a:t>
            </a:r>
            <a:endParaRPr lang="ru-RU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17" y="798944"/>
            <a:ext cx="4790908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1720291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8663939" cy="757551"/>
          </a:xfrm>
        </p:spPr>
        <p:txBody>
          <a:bodyPr/>
          <a:lstStyle/>
          <a:p>
            <a:r>
              <a:rPr lang="ru-RU" sz="1600" dirty="0"/>
              <a:t>Таблицы маршрутизации на </a:t>
            </a:r>
            <a:r>
              <a:rPr lang="ru-RU" sz="1600" dirty="0" smtClean="0"/>
              <a:t>маршрутизаторе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 smtClean="0"/>
              <a:t>Таблица </a:t>
            </a:r>
            <a:r>
              <a:rPr lang="ru-RU" altLang="en-US" dirty="0"/>
              <a:t>маршрутизации на маршрутизаторе </a:t>
            </a:r>
            <a:r>
              <a:rPr lang="ru-RU" dirty="0" smtClean="0"/>
              <a:t>IPv4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360894" y="717349"/>
            <a:ext cx="3783106" cy="4094682"/>
          </a:xfrm>
        </p:spPr>
        <p:txBody>
          <a:bodyPr/>
          <a:lstStyle/>
          <a:p>
            <a:pPr lvl="1"/>
            <a:r>
              <a:rPr lang="ru-RU" altLang="en-US" sz="1200" dirty="0"/>
              <a:t>На маршрутизаторе Cisco IOS для отображения его таблицы IPv4-маршрутизации используется команда </a:t>
            </a:r>
            <a:r>
              <a:rPr lang="ru-RU" altLang="en-US" sz="1200" b="1" dirty="0"/>
              <a:t>show ip route</a:t>
            </a:r>
            <a:r>
              <a:rPr lang="ru-RU" altLang="en-US" sz="1200" dirty="0"/>
              <a:t>. Таблица маршрутизации содержит следующие сведения:</a:t>
            </a:r>
          </a:p>
          <a:p>
            <a:pPr lvl="2"/>
            <a:r>
              <a:rPr lang="ru-RU" sz="1100" dirty="0" smtClean="0"/>
              <a:t>Маршруты с прямым подключением и удаленные маршруты</a:t>
            </a:r>
          </a:p>
          <a:p>
            <a:pPr lvl="2"/>
            <a:r>
              <a:rPr lang="ru-RU" sz="1100" dirty="0" smtClean="0"/>
              <a:t>Способ определения каждого маршрута</a:t>
            </a:r>
          </a:p>
          <a:p>
            <a:pPr lvl="2"/>
            <a:r>
              <a:rPr lang="ru-RU" sz="1100" dirty="0" smtClean="0"/>
              <a:t>Надежность и оценка маршрута</a:t>
            </a:r>
          </a:p>
          <a:p>
            <a:pPr lvl="2"/>
            <a:r>
              <a:rPr lang="ru-RU" sz="1100" dirty="0" smtClean="0"/>
              <a:t>Последнее обновление маршрута</a:t>
            </a:r>
          </a:p>
          <a:p>
            <a:pPr lvl="2"/>
            <a:r>
              <a:rPr lang="ru-RU" sz="1100" dirty="0" smtClean="0"/>
              <a:t>Какой интерфейс используется для подключения к сети назначения</a:t>
            </a:r>
          </a:p>
          <a:p>
            <a:pPr marL="261937" lvl="2" indent="0">
              <a:buNone/>
            </a:pPr>
            <a:endParaRPr lang="ru-RU" altLang="en-US" sz="1100" dirty="0"/>
          </a:p>
          <a:p>
            <a:pPr lvl="1"/>
            <a:r>
              <a:rPr lang="ru-RU" altLang="en-US" sz="1200" dirty="0"/>
              <a:t>Маршрутизатор анализирует заголовок входящего пакета для определения сети назначения</a:t>
            </a:r>
            <a:r>
              <a:rPr lang="ru-RU" altLang="en-US" sz="1200" dirty="0" smtClean="0"/>
              <a:t>. В случае </a:t>
            </a:r>
            <a:r>
              <a:rPr lang="ru-RU" altLang="en-US" sz="1200" dirty="0"/>
              <a:t>совпадения пакет перенаправляется на основе информации, указанной </a:t>
            </a:r>
            <a:r>
              <a:rPr lang="ru-RU" altLang="en-US" sz="1200" dirty="0" smtClean="0"/>
              <a:t>в таблице </a:t>
            </a:r>
            <a:r>
              <a:rPr lang="ru-RU" altLang="en-US" sz="1200" dirty="0"/>
              <a:t>маршрутизации</a:t>
            </a:r>
            <a:r>
              <a:rPr lang="ru-RU" altLang="en-US" sz="1200" dirty="0" smtClean="0"/>
              <a:t>.</a:t>
            </a:r>
            <a:endParaRPr lang="ru-RU" alt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35" y="798944"/>
            <a:ext cx="5065987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21123415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144263"/>
            <a:ext cx="8301317" cy="757551"/>
          </a:xfrm>
        </p:spPr>
        <p:txBody>
          <a:bodyPr/>
          <a:lstStyle/>
          <a:p>
            <a:r>
              <a:rPr lang="ru-RU" sz="1600" dirty="0"/>
              <a:t>Таблицы маршрутизации на </a:t>
            </a:r>
            <a:r>
              <a:rPr lang="ru-RU" sz="1600" dirty="0" smtClean="0"/>
              <a:t>маршрутизаторе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Демонстрационный видеоролик. Общие сведения о таблице IPv4-маршрутизации 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488322" y="1244714"/>
            <a:ext cx="3648081" cy="3893372"/>
          </a:xfrm>
        </p:spPr>
        <p:txBody>
          <a:bodyPr/>
          <a:lstStyle/>
          <a:p>
            <a:pPr lvl="1"/>
            <a:r>
              <a:rPr lang="ru-RU" altLang="en-US" sz="1500" dirty="0"/>
              <a:t>Таблицу маршрутизации хоста можно просмотреть с помощью команды </a:t>
            </a:r>
            <a:r>
              <a:rPr lang="ru-RU" altLang="en-US" sz="1500" b="1" dirty="0"/>
              <a:t>netstat –r</a:t>
            </a:r>
            <a:r>
              <a:rPr lang="ru-RU" altLang="en-US" sz="1500" dirty="0"/>
              <a:t>.</a:t>
            </a:r>
          </a:p>
          <a:p>
            <a:pPr lvl="1"/>
            <a:r>
              <a:rPr lang="ru-RU" dirty="0" smtClean="0"/>
              <a:t>Таблица маршрутизации содержит маршруты к различным сетям и информацию о маршрутах. Например:</a:t>
            </a:r>
          </a:p>
          <a:p>
            <a:pPr lvl="2"/>
            <a:r>
              <a:rPr lang="ru-RU" altLang="en-US" b="1" dirty="0" smtClean="0"/>
              <a:t>D </a:t>
            </a:r>
            <a:r>
              <a:rPr lang="ru-RU" dirty="0" smtClean="0"/>
              <a:t>слева от маршрута 10.1.1.0/24 указывает, что этот маршрут был получен с помощью протокола маршрутизации EIGRP.</a:t>
            </a:r>
          </a:p>
          <a:p>
            <a:pPr lvl="2"/>
            <a:r>
              <a:rPr lang="ru-RU" dirty="0" smtClean="0"/>
              <a:t>Буква </a:t>
            </a:r>
            <a:r>
              <a:rPr lang="ru-RU" altLang="en-US" b="1" dirty="0"/>
              <a:t>C </a:t>
            </a:r>
            <a:r>
              <a:rPr lang="ru-RU" dirty="0" smtClean="0"/>
              <a:t>означает, что сети подключены напрямую.</a:t>
            </a:r>
          </a:p>
          <a:p>
            <a:pPr lvl="2"/>
            <a:r>
              <a:rPr lang="ru-RU" dirty="0" smtClean="0"/>
              <a:t>Также указан шлюз по умолчанию.</a:t>
            </a:r>
          </a:p>
          <a:p>
            <a:pPr marL="261937" lvl="2" indent="0">
              <a:buNone/>
            </a:pPr>
            <a:endParaRPr lang="ru-RU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79" y="1440628"/>
            <a:ext cx="5341443" cy="299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730033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30000"/>
              </a:spcBef>
              <a:buNone/>
            </a:pPr>
            <a:r>
              <a:rPr lang="ru-RU" smtClean="0"/>
              <a:t>Какие упражнения относятся к данной главе?</a:t>
            </a:r>
            <a:endParaRPr lang="ru-RU" dirty="0">
              <a:solidFill>
                <a:srgbClr val="00B0F0"/>
              </a:solidFill>
            </a:endParaRPr>
          </a:p>
          <a:p>
            <a:pPr marL="0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</p:txBody>
      </p:sp>
      <p:sp>
        <p:nvSpPr>
          <p:cNvPr id="6146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 6. Упражнения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57056089"/>
              </p:ext>
            </p:extLst>
          </p:nvPr>
        </p:nvGraphicFramePr>
        <p:xfrm>
          <a:off x="457291" y="1122081"/>
          <a:ext cx="8229418" cy="3505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733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1"/>
                    </a:ext>
                  </a:extLst>
                </a:gridCol>
                <a:gridCol w="1857736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3156509146"/>
                    </a:ext>
                  </a:extLst>
                </a:gridCol>
                <a:gridCol w="4080076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2"/>
                    </a:ext>
                  </a:extLst>
                </a:gridCol>
                <a:gridCol w="1161873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3"/>
                    </a:ext>
                  </a:extLst>
                </a:gridCol>
              </a:tblGrid>
              <a:tr h="286347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Страница №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Тип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Название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Необязательно?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0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6.0.1.2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Работа в аудитории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Мы не ищем легких путей…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Необязательно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4205404702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6.1.2.6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Интерактивное упражнение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Характеристики IP-адреса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1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6.1.3.2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Видео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Пример заголовков IPv4 в программе Wireshark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2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6.1.3.3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850"/>
                        <a:t>Интерактивное </a:t>
                      </a:r>
                      <a:r>
                        <a:rPr lang="en-US" sz="850" dirty="0"/>
                        <a:t>упражнение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Поля заголовка IPv4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3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6.1.4.5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Видео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Примеры заголовков IPv6 в программе Wireshark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4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6.1.4.6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850"/>
                        <a:t>Интерактивное </a:t>
                      </a:r>
                      <a:r>
                        <a:rPr lang="en-US" sz="850" dirty="0"/>
                        <a:t>упражнение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Поля заголовка IPv6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5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6.2.2.3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Видео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Краткое описание таблицы маршрутизации IPv4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6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6.2.2.7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Видео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Объяснение таблицы маршрутизации IPv4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7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6.2.2.8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850"/>
                        <a:t>Интерактивное </a:t>
                      </a:r>
                      <a:r>
                        <a:rPr lang="en-US" sz="850" dirty="0"/>
                        <a:t>упражнение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Определение элементов записи таблицы маршрутизации маршрутизатора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8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6.3.1.7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Интерактивное задание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Назначение компонентов маршрутизатора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582900979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6.3.1.8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Packet Tracer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Изучение межсетевых устройств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Необязательно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3406068602"/>
                  </a:ext>
                </a:extLst>
              </a:tr>
            </a:tbl>
          </a:graphicData>
        </a:graphic>
      </p:graphicFrame>
      <p:sp>
        <p:nvSpPr>
          <p:cNvPr id="8" name="Rectangle 34"/>
          <p:cNvSpPr txBox="1">
            <a:spLocks noChangeArrowheads="1"/>
          </p:cNvSpPr>
          <p:nvPr/>
        </p:nvSpPr>
        <p:spPr bwMode="auto">
          <a:xfrm>
            <a:off x="1108187" y="4656181"/>
            <a:ext cx="6948000" cy="269247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61593" tIns="30796" rIns="61593" bIns="30796" numCol="1" anchor="ctr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ct val="30000"/>
              </a:spcBef>
              <a:buNone/>
            </a:pPr>
            <a:r>
              <a:rPr lang="ru-RU" sz="1000" kern="0" dirty="0">
                <a:solidFill>
                  <a:srgbClr val="000000"/>
                </a:solidFill>
              </a:rPr>
              <a:t>В этой главе для выполнения упражнений с программой Packet Tracer используйте следующий пароль: </a:t>
            </a:r>
            <a:r>
              <a:rPr lang="ru-RU" sz="1000" b="1" kern="0" dirty="0" smtClean="0">
                <a:solidFill>
                  <a:srgbClr val="000000"/>
                </a:solidFill>
              </a:rPr>
              <a:t>PT_ccna5</a:t>
            </a:r>
            <a:endParaRPr lang="ru-RU" sz="1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5273728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8961119" cy="757551"/>
          </a:xfrm>
        </p:spPr>
        <p:txBody>
          <a:bodyPr/>
          <a:lstStyle/>
          <a:p>
            <a:r>
              <a:rPr lang="ru-RU" sz="1600" dirty="0"/>
              <a:t>Таблицы маршрутизации на </a:t>
            </a:r>
            <a:r>
              <a:rPr lang="ru-RU" sz="1600" dirty="0" smtClean="0"/>
              <a:t>маршрутизаторе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Записи таблицы маршрутизации с прямым подключением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801026" y="798944"/>
            <a:ext cx="3331544" cy="3981603"/>
          </a:xfrm>
        </p:spPr>
        <p:txBody>
          <a:bodyPr/>
          <a:lstStyle/>
          <a:p>
            <a:pPr lvl="1"/>
            <a:r>
              <a:rPr lang="ru-RU" altLang="en-US" sz="1500" dirty="0"/>
              <a:t>После настройки </a:t>
            </a:r>
            <a:r>
              <a:rPr lang="ru-RU" altLang="en-US" sz="1500" dirty="0" smtClean="0"/>
              <a:t>и активации </a:t>
            </a:r>
            <a:r>
              <a:rPr lang="ru-RU" altLang="en-US" sz="1500" dirty="0"/>
              <a:t>интерфейса маршрутизатора автоматически создаются следующие две записи таблицы маршрутизации:</a:t>
            </a:r>
          </a:p>
          <a:p>
            <a:pPr lvl="2"/>
            <a:r>
              <a:rPr lang="ru-RU" altLang="en-US" b="1" dirty="0"/>
              <a:t>C </a:t>
            </a:r>
            <a:r>
              <a:rPr lang="ru-RU" dirty="0" smtClean="0"/>
              <a:t>указывает, что сеть подключена напрямую, для интерфейса настроен IP-адрес и интерфейс активирован.</a:t>
            </a:r>
          </a:p>
          <a:p>
            <a:pPr lvl="2"/>
            <a:r>
              <a:rPr lang="ru-RU" altLang="en-US" b="1" dirty="0"/>
              <a:t>L</a:t>
            </a:r>
            <a:r>
              <a:rPr lang="ru-RU" dirty="0" smtClean="0"/>
              <a:t> означает, что это локальный интерфейс. Это адрес IPv4 интерфейса на маршрутизаторе.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56" y="885974"/>
            <a:ext cx="5751282" cy="3510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7528138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9143999" cy="757551"/>
          </a:xfrm>
        </p:spPr>
        <p:txBody>
          <a:bodyPr/>
          <a:lstStyle/>
          <a:p>
            <a:r>
              <a:rPr lang="ru-RU" sz="1600" dirty="0"/>
              <a:t>Таблицы маршрутизации на </a:t>
            </a:r>
            <a:r>
              <a:rPr lang="ru-RU" sz="1600" dirty="0" smtClean="0"/>
              <a:t>маршрутизаторе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 smtClean="0"/>
              <a:t>Основные </a:t>
            </a:r>
            <a:r>
              <a:rPr lang="ru-RU" altLang="en-US" dirty="0"/>
              <a:t>записи об операциях удаленного маршрута</a:t>
            </a:r>
            <a:endParaRPr lang="ru-RU" altLang="en-US" sz="3600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011354" y="696074"/>
            <a:ext cx="4132646" cy="4142626"/>
          </a:xfrm>
        </p:spPr>
        <p:txBody>
          <a:bodyPr/>
          <a:lstStyle/>
          <a:p>
            <a:pPr lvl="1"/>
            <a:r>
              <a:rPr lang="ru-RU" altLang="en-US" b="1" dirty="0"/>
              <a:t>10.1.1.0/24</a:t>
            </a:r>
            <a:r>
              <a:rPr lang="ru-RU" altLang="en-US" dirty="0"/>
              <a:t> определяет сеть назначения.</a:t>
            </a:r>
          </a:p>
          <a:p>
            <a:pPr lvl="1"/>
            <a:r>
              <a:rPr lang="ru-RU" altLang="en-US" b="1" dirty="0"/>
              <a:t>90 </a:t>
            </a:r>
            <a:r>
              <a:rPr lang="ru-RU" dirty="0" smtClean="0"/>
              <a:t>— административное расстояние соответствующей сети (достоверность маршрута)</a:t>
            </a:r>
            <a:r>
              <a:rPr lang="ru-RU" altLang="en-US" dirty="0" smtClean="0"/>
              <a:t>. Чем </a:t>
            </a:r>
            <a:r>
              <a:rPr lang="ru-RU" altLang="en-US" dirty="0"/>
              <a:t>меньше это значение, тем выше достоверность.</a:t>
            </a:r>
          </a:p>
          <a:p>
            <a:pPr lvl="1"/>
            <a:r>
              <a:rPr lang="ru-RU" altLang="en-US" b="1" dirty="0"/>
              <a:t>2170112 </a:t>
            </a:r>
            <a:r>
              <a:rPr lang="ru-RU" dirty="0" smtClean="0"/>
              <a:t>— представляет метрику или значение, заданное для достижения удаленной сети. Предпочтительные маршруты имеют низкие значения.</a:t>
            </a:r>
          </a:p>
          <a:p>
            <a:pPr lvl="1"/>
            <a:r>
              <a:rPr lang="ru-RU" altLang="en-US" b="1" dirty="0"/>
              <a:t>209.165.200.226</a:t>
            </a:r>
            <a:r>
              <a:rPr lang="ru-RU" dirty="0" smtClean="0"/>
              <a:t> — следующий переход или IP-адрес следующего маршрутизатора для переадресации пакета.</a:t>
            </a:r>
          </a:p>
          <a:p>
            <a:pPr lvl="1"/>
            <a:r>
              <a:rPr lang="ru-RU" altLang="en-US" b="1" dirty="0"/>
              <a:t>00:00:05</a:t>
            </a:r>
            <a:r>
              <a:rPr lang="ru-RU" dirty="0" smtClean="0"/>
              <a:t> — метка времени маршрута определяет последнюю активность маршрута.</a:t>
            </a:r>
          </a:p>
          <a:p>
            <a:pPr lvl="1"/>
            <a:r>
              <a:rPr lang="ru-RU" altLang="en-US" b="1" dirty="0"/>
              <a:t>Serial/0/0/0</a:t>
            </a:r>
            <a:r>
              <a:rPr lang="ru-RU" dirty="0" smtClean="0"/>
              <a:t> — исходящий интерфейс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81" y="798944"/>
            <a:ext cx="4936764" cy="272415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-222" y="3645568"/>
            <a:ext cx="5307932" cy="96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altLang="en-US" b="1" dirty="0"/>
              <a:t>D </a:t>
            </a:r>
            <a:r>
              <a:rPr lang="ru-RU" dirty="0" smtClean="0"/>
              <a:t>представляет источник маршрута (указывает, каким образом маршрутизатор получил информацию о сети). </a:t>
            </a:r>
            <a:r>
              <a:rPr lang="ru-RU" altLang="en-US" b="1" dirty="0" smtClean="0"/>
              <a:t>D </a:t>
            </a:r>
            <a:r>
              <a:rPr lang="ru-RU" dirty="0" smtClean="0"/>
              <a:t>определяет маршрут как </a:t>
            </a:r>
            <a:r>
              <a:rPr lang="en-US" dirty="0" smtClean="0"/>
              <a:t>⁪</a:t>
            </a:r>
            <a:r>
              <a:rPr lang="ru-RU" dirty="0" smtClean="0"/>
              <a:t>маршрут EIGRP (Enhanced Interior Gateway Routing Protocol).</a:t>
            </a:r>
          </a:p>
        </p:txBody>
      </p:sp>
    </p:spTree>
    <p:extLst>
      <p:ext uri="{BB962C8B-B14F-4D97-AF65-F5344CB8AC3E}">
        <p14:creationId xmlns:p14="http://schemas.microsoft.com/office/powerpoint/2010/main" xmlns="" val="3142579958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8229599" cy="757551"/>
          </a:xfrm>
        </p:spPr>
        <p:txBody>
          <a:bodyPr/>
          <a:lstStyle/>
          <a:p>
            <a:r>
              <a:rPr lang="ru-RU" sz="1600" dirty="0" smtClean="0"/>
              <a:t>Таблицы маршрутизации на маршрутизаторе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Адрес следующего перехода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201902" y="420169"/>
            <a:ext cx="3942098" cy="4256106"/>
          </a:xfrm>
        </p:spPr>
        <p:txBody>
          <a:bodyPr/>
          <a:lstStyle/>
          <a:p>
            <a:pPr lvl="1"/>
            <a:r>
              <a:rPr lang="ru-RU" altLang="en-US" dirty="0"/>
              <a:t>Когда маршрутизатор, предназначенный для удаленной сети, получает пакет, он отправляет его на адрес следующего перехода, соответствующий сетевому адресу назначения в своей таблице маршрутизации.</a:t>
            </a:r>
          </a:p>
          <a:p>
            <a:pPr lvl="1"/>
            <a:r>
              <a:rPr lang="ru-RU" altLang="en-US" dirty="0"/>
              <a:t>Например, если маршрутизатор R1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ru-RU" altLang="en-US" dirty="0" smtClean="0"/>
              <a:t>на </a:t>
            </a:r>
            <a:r>
              <a:rPr lang="ru-RU" altLang="en-US" dirty="0"/>
              <a:t>рисунке слева получает пакет, предназначенный для </a:t>
            </a:r>
            <a:r>
              <a:rPr lang="ru-RU" altLang="en-US"/>
              <a:t>устройства </a:t>
            </a:r>
            <a:r>
              <a:rPr lang="ru-RU" altLang="en-US" smtClean="0"/>
              <a:t>в сети </a:t>
            </a:r>
            <a:r>
              <a:rPr lang="ru-RU" altLang="en-US" dirty="0"/>
              <a:t>10.1.1.0/24, он отправит его на адрес следующего перехода 209.165.200.226</a:t>
            </a:r>
            <a:r>
              <a:rPr lang="ru-RU" altLang="en-US" dirty="0" smtClean="0"/>
              <a:t>. </a:t>
            </a:r>
            <a:endParaRPr lang="ru-RU" altLang="en-US" dirty="0"/>
          </a:p>
          <a:p>
            <a:pPr lvl="1"/>
            <a:r>
              <a:rPr lang="ru-RU" altLang="en-US" dirty="0"/>
              <a:t>Обратите внимание, что </a:t>
            </a:r>
            <a:r>
              <a:rPr lang="ru-RU" altLang="en-US" dirty="0" smtClean="0"/>
              <a:t>в таблице </a:t>
            </a:r>
            <a:r>
              <a:rPr lang="ru-RU" altLang="en-US" dirty="0"/>
              <a:t>маршрутизации адрес шлюза по умолчанию не задан. Если маршрутизатор получит пакет для сети, которой нет в его таблице маршрутизации, пакет будет отброшен.</a:t>
            </a:r>
            <a:endParaRPr lang="ru-RU" alt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27" y="931946"/>
            <a:ext cx="4981575" cy="1466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889" y="2531798"/>
            <a:ext cx="3495675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112996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9144000" cy="757551"/>
          </a:xfrm>
        </p:spPr>
        <p:txBody>
          <a:bodyPr/>
          <a:lstStyle/>
          <a:p>
            <a:r>
              <a:rPr lang="ru-RU" sz="1600" dirty="0"/>
              <a:t>Таблицы маршрутизации на </a:t>
            </a:r>
            <a:r>
              <a:rPr lang="ru-RU" sz="1600" dirty="0" smtClean="0"/>
              <a:t>маршрутизаторе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sz="2000" dirty="0" smtClean="0"/>
              <a:t>Демонстрационный видеоролик. Пример таблицы IPv4-маршрутизации </a:t>
            </a:r>
            <a:endParaRPr lang="ru-RU" altLang="en-US" sz="2000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309936" y="798944"/>
            <a:ext cx="3780747" cy="3893372"/>
          </a:xfrm>
        </p:spPr>
        <p:txBody>
          <a:bodyPr/>
          <a:lstStyle/>
          <a:p>
            <a:pPr lvl="1"/>
            <a:r>
              <a:rPr lang="ru-RU" altLang="en-US" sz="1200" dirty="0"/>
              <a:t>Маршрутизатор R1:</a:t>
            </a:r>
          </a:p>
          <a:p>
            <a:pPr lvl="2"/>
            <a:r>
              <a:rPr lang="ru-RU" sz="1050" dirty="0" smtClean="0"/>
              <a:t>Есть три напрямую подключенных маршрута (выделены желтым цветом).</a:t>
            </a:r>
          </a:p>
          <a:p>
            <a:pPr lvl="2"/>
            <a:r>
              <a:rPr lang="ru-RU" sz="1050" dirty="0" smtClean="0"/>
              <a:t>Первые две записи в таблице маршрутизации для сетей 10.1.1.0/24 и 10.1.2.0/24 — это записи удаленных сетей, </a:t>
            </a:r>
            <a:r>
              <a:rPr lang="ru-RU" sz="1050" smtClean="0"/>
              <a:t>подключенных к маршрутизатору </a:t>
            </a:r>
            <a:r>
              <a:rPr lang="ru-RU" sz="1050" dirty="0" smtClean="0"/>
              <a:t>R2. </a:t>
            </a:r>
          </a:p>
          <a:p>
            <a:pPr lvl="3"/>
            <a:r>
              <a:rPr lang="ru-RU" altLang="en-US" sz="1050" dirty="0"/>
              <a:t>R1 получил информацию об этих сетях от маршрутизатора R2 с помощью протокола динамической маршрутизации EIGRP.</a:t>
            </a:r>
          </a:p>
          <a:p>
            <a:pPr lvl="3"/>
            <a:r>
              <a:rPr lang="ru-RU" altLang="en-US" sz="1050" dirty="0"/>
              <a:t>Маршрутизатор следующего перехода </a:t>
            </a:r>
            <a:r>
              <a:rPr lang="ru-RU" altLang="en-US" sz="1050"/>
              <a:t>указан </a:t>
            </a:r>
            <a:r>
              <a:rPr lang="ru-RU" altLang="en-US" sz="1050" smtClean="0"/>
              <a:t>с помощью </a:t>
            </a:r>
            <a:r>
              <a:rPr lang="ru-RU" altLang="en-US" sz="1050" dirty="0"/>
              <a:t>адреса 209.165.200.226</a:t>
            </a:r>
            <a:r>
              <a:rPr lang="ru-RU" altLang="en-US" sz="1050" dirty="0" smtClean="0"/>
              <a:t>. Это </a:t>
            </a:r>
            <a:r>
              <a:rPr lang="ru-RU" altLang="en-US" sz="1050" dirty="0"/>
              <a:t>адрес, на который маршрутизатор должен переадресовать пакет. </a:t>
            </a:r>
          </a:p>
          <a:p>
            <a:pPr lvl="3"/>
            <a:r>
              <a:rPr lang="ru-RU" altLang="en-US" sz="1050" dirty="0"/>
              <a:t>Маршрутизатор отправляет пакет на адрес следующего перехода через собственный интерфейс Serial/0/0/0.</a:t>
            </a:r>
          </a:p>
          <a:p>
            <a:pPr lvl="2"/>
            <a:r>
              <a:rPr lang="ru-RU" sz="1050" dirty="0" smtClean="0"/>
              <a:t>Запись подключенной сети не содержит адрес следующего перехода. Она указывает, какой исходящий интерфейс следует использовать, например GigabitEthernet0/0.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47" y="716130"/>
            <a:ext cx="4257675" cy="1771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811" y="2659229"/>
            <a:ext cx="48101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0042870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ru-RU" smtClean="0"/>
              <a:t>6.3. Маршрутизаторы</a:t>
            </a:r>
          </a:p>
        </p:txBody>
      </p:sp>
    </p:spTree>
    <p:extLst>
      <p:ext uri="{BB962C8B-B14F-4D97-AF65-F5344CB8AC3E}">
        <p14:creationId xmlns:p14="http://schemas.microsoft.com/office/powerpoint/2010/main" xmlns="" val="4116523712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7658099" cy="757551"/>
          </a:xfrm>
        </p:spPr>
        <p:txBody>
          <a:bodyPr/>
          <a:lstStyle/>
          <a:p>
            <a:r>
              <a:rPr lang="ru-RU" sz="1600" dirty="0"/>
              <a:t>Компоненты маршрутизатора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Маршрутизатор — это вычислительная машина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086350" y="933875"/>
            <a:ext cx="4057650" cy="3889585"/>
          </a:xfrm>
        </p:spPr>
        <p:txBody>
          <a:bodyPr/>
          <a:lstStyle/>
          <a:p>
            <a:pPr lvl="1"/>
            <a:r>
              <a:rPr lang="ru-RU" altLang="en-US" dirty="0"/>
              <a:t>Маршрутизатор — это вычислительная машина</a:t>
            </a:r>
            <a:r>
              <a:rPr lang="ru-RU" altLang="en-US" dirty="0" smtClean="0"/>
              <a:t>. Как и компьютерам</a:t>
            </a:r>
            <a:r>
              <a:rPr lang="ru-RU" altLang="en-US" dirty="0"/>
              <a:t>, маршрутизатору </a:t>
            </a:r>
            <a:r>
              <a:rPr lang="ru-RU" sz="1200" dirty="0" smtClean="0"/>
              <a:t>требуется </a:t>
            </a:r>
            <a:r>
              <a:rPr lang="ru-RU" altLang="en-US" sz="1200" dirty="0"/>
              <a:t>ЦП, операционная система и память.</a:t>
            </a:r>
          </a:p>
          <a:p>
            <a:pPr lvl="1"/>
            <a:r>
              <a:rPr lang="ru-RU" altLang="en-US" dirty="0"/>
              <a:t>Маршрутизаторы Cisco предназначены для использования в самых разных компаниях и сетях.</a:t>
            </a:r>
          </a:p>
          <a:p>
            <a:pPr lvl="2"/>
            <a:r>
              <a:rPr lang="ru-RU" altLang="en-US" dirty="0"/>
              <a:t>Филиалы: удаленные работники, небольшие предприятия и филиалы среднего размера.</a:t>
            </a:r>
          </a:p>
          <a:p>
            <a:pPr lvl="2"/>
            <a:r>
              <a:rPr lang="ru-RU" altLang="en-US" dirty="0"/>
              <a:t>Глобальные сети: крупные компании, организации </a:t>
            </a:r>
            <a:r>
              <a:rPr lang="ru-RU" altLang="en-US" dirty="0" smtClean="0"/>
              <a:t>и предприятия</a:t>
            </a:r>
            <a:r>
              <a:rPr lang="ru-RU" altLang="en-US" dirty="0"/>
              <a:t>.</a:t>
            </a:r>
          </a:p>
          <a:p>
            <a:pPr lvl="2"/>
            <a:r>
              <a:rPr lang="ru-RU" altLang="en-US" dirty="0"/>
              <a:t>Операторы связи: крупные операторы связи.</a:t>
            </a:r>
          </a:p>
          <a:p>
            <a:pPr lvl="1"/>
            <a:r>
              <a:rPr lang="ru-RU" altLang="en-US" dirty="0"/>
              <a:t>Основное внимание </a:t>
            </a:r>
            <a:r>
              <a:rPr lang="ru-RU" altLang="en-US" dirty="0" smtClean="0"/>
              <a:t>в программе </a:t>
            </a:r>
            <a:r>
              <a:rPr lang="ru-RU" altLang="en-US" dirty="0"/>
              <a:t>сертификации CCNA уделено линейке маршрутизаторов, предназначенных для использования в филиалах</a:t>
            </a:r>
            <a:r>
              <a:rPr lang="ru-RU" altLang="en-US" dirty="0" smtClean="0"/>
              <a:t>.</a:t>
            </a:r>
            <a:endParaRPr lang="ru-RU" alt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36" y="1040720"/>
            <a:ext cx="4490792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2492826"/>
      </p:ext>
    </p:extLst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9143999" cy="757551"/>
          </a:xfrm>
        </p:spPr>
        <p:txBody>
          <a:bodyPr/>
          <a:lstStyle/>
          <a:p>
            <a:r>
              <a:rPr lang="ru-RU" sz="1600" dirty="0"/>
              <a:t>Компоненты </a:t>
            </a:r>
            <a:r>
              <a:rPr lang="ru-RU" sz="1600" dirty="0" smtClean="0"/>
              <a:t>маршрутизатора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 smtClean="0"/>
              <a:t>ЦП </a:t>
            </a:r>
            <a:r>
              <a:rPr lang="ru-RU" altLang="en-US" dirty="0"/>
              <a:t>и операционная система маршрутизатора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298140" y="720090"/>
            <a:ext cx="3845859" cy="3813207"/>
          </a:xfrm>
        </p:spPr>
        <p:txBody>
          <a:bodyPr/>
          <a:lstStyle/>
          <a:p>
            <a:pPr lvl="1"/>
            <a:r>
              <a:rPr lang="ru-RU" altLang="en-US" sz="1300" dirty="0"/>
              <a:t>Как и для компьютеров, для маршрутизаторов Cisco необходим центральный процессор, чтобы исполнять инструкции операционной системы, включая инициализацию системы, функции маршрутизации </a:t>
            </a:r>
            <a:r>
              <a:rPr lang="ru-RU" altLang="en-US" sz="1300" dirty="0" smtClean="0"/>
              <a:t>и коммутации</a:t>
            </a:r>
            <a:r>
              <a:rPr lang="ru-RU" altLang="en-US" sz="1300" dirty="0"/>
              <a:t>.</a:t>
            </a:r>
          </a:p>
          <a:p>
            <a:pPr lvl="1"/>
            <a:r>
              <a:rPr lang="ru-RU" altLang="en-US" sz="1300" dirty="0"/>
              <a:t>Компонент, который выделен на рисунке слева, — это центральный процессор маршрутизатора Cisco 1941 </a:t>
            </a:r>
            <a:r>
              <a:rPr lang="ru-RU" altLang="en-US" sz="1300" dirty="0" smtClean="0"/>
              <a:t>с установленным </a:t>
            </a:r>
            <a:r>
              <a:rPr lang="ru-RU" altLang="en-US" sz="1300" dirty="0"/>
              <a:t>радиатором. Радиатор используется для отвода тепла от </a:t>
            </a:r>
            <a:r>
              <a:rPr lang="ru-RU" altLang="en-US" sz="1300"/>
              <a:t>ЦП </a:t>
            </a:r>
            <a:r>
              <a:rPr lang="ru-RU" altLang="en-US" sz="1300" smtClean="0"/>
              <a:t>в целях </a:t>
            </a:r>
            <a:r>
              <a:rPr lang="ru-RU" altLang="en-US" sz="1300" dirty="0"/>
              <a:t>охлаждения. </a:t>
            </a:r>
          </a:p>
          <a:p>
            <a:pPr lvl="1"/>
            <a:r>
              <a:rPr lang="ru-RU" altLang="en-US" sz="1300" dirty="0"/>
              <a:t>Центральному процессору необходима операционная система для выполнения функций маршрутизации </a:t>
            </a:r>
            <a:r>
              <a:rPr lang="ru-RU" altLang="en-US" sz="1300" dirty="0" smtClean="0"/>
              <a:t>и коммутации. В </a:t>
            </a:r>
            <a:r>
              <a:rPr lang="ru-RU" altLang="en-US" sz="1300" dirty="0"/>
              <a:t>большинстве устройств Cisco используйте операционную систему Cisco IOS</a:t>
            </a:r>
            <a:r>
              <a:rPr lang="ru-RU" altLang="en-US" sz="1300" dirty="0" smtClean="0"/>
              <a:t>.</a:t>
            </a:r>
            <a:endParaRPr lang="ru-RU" altLang="en-US" sz="13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14" y="961774"/>
            <a:ext cx="4991228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6865471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" y="41393"/>
            <a:ext cx="5298140" cy="757551"/>
          </a:xfrm>
        </p:spPr>
        <p:txBody>
          <a:bodyPr/>
          <a:lstStyle/>
          <a:p>
            <a:r>
              <a:rPr lang="ru-RU" sz="1600" dirty="0"/>
              <a:t>Компоненты </a:t>
            </a:r>
            <a:r>
              <a:rPr lang="ru-RU" sz="1600" dirty="0" smtClean="0"/>
              <a:t>маршрутизатора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 smtClean="0"/>
              <a:t>Память </a:t>
            </a:r>
            <a:r>
              <a:rPr lang="ru-RU" altLang="en-US" dirty="0"/>
              <a:t>маршрутизатора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038474" y="383814"/>
            <a:ext cx="4105526" cy="4648193"/>
          </a:xfrm>
        </p:spPr>
        <p:txBody>
          <a:bodyPr/>
          <a:lstStyle/>
          <a:p>
            <a:pPr lvl="1"/>
            <a:r>
              <a:rPr lang="ru-RU" altLang="en-US" sz="1200" dirty="0"/>
              <a:t>Энергозависимой памяти для сохранения данных требуется постоянное питание.</a:t>
            </a:r>
          </a:p>
          <a:p>
            <a:pPr lvl="1"/>
            <a:r>
              <a:rPr lang="ru-RU" altLang="en-US" sz="1200" dirty="0"/>
              <a:t>Энергонезависимой памяти постоянное питание не требуется.</a:t>
            </a:r>
          </a:p>
          <a:p>
            <a:pPr lvl="1"/>
            <a:r>
              <a:rPr lang="ru-RU" altLang="en-US" sz="1200" dirty="0"/>
              <a:t>В маршрутизаторе используется четыре типа памяти:</a:t>
            </a:r>
          </a:p>
          <a:p>
            <a:pPr lvl="2"/>
            <a:r>
              <a:rPr lang="ru-RU" altLang="en-US" sz="1100" dirty="0"/>
              <a:t>ОЗУ — энергозависимая память, которая используется для хранения приложений, процессов и данных, необходимых для их обработки центральным процессором.</a:t>
            </a:r>
          </a:p>
          <a:p>
            <a:pPr lvl="2"/>
            <a:r>
              <a:rPr lang="ru-RU" altLang="en-US" sz="1100" dirty="0"/>
              <a:t>ПЗУ — энергонезависимая память, которая используется для хранения важных рабочих инструкций </a:t>
            </a:r>
            <a:r>
              <a:rPr lang="ru-RU" altLang="en-US" sz="1100" dirty="0" smtClean="0"/>
              <a:t>и ограниченной </a:t>
            </a:r>
            <a:r>
              <a:rPr lang="ru-RU" altLang="en-US" sz="1100" dirty="0"/>
              <a:t>версии IOS</a:t>
            </a:r>
            <a:r>
              <a:rPr lang="ru-RU" altLang="en-US" sz="1100" dirty="0" smtClean="0"/>
              <a:t>. ПЗУ </a:t>
            </a:r>
            <a:r>
              <a:rPr lang="ru-RU" altLang="en-US" sz="1100" dirty="0"/>
              <a:t>— это встроенное ПО на интегральной микросхеме внутри маршрутизатора.</a:t>
            </a:r>
          </a:p>
          <a:p>
            <a:pPr lvl="2"/>
            <a:r>
              <a:rPr lang="ru-RU" altLang="en-US" sz="1100" dirty="0"/>
              <a:t>NVRAM — энергонезависимая память, которая используется как место постоянного хранения файла загрузочной конфигурации (startup-config).</a:t>
            </a:r>
          </a:p>
          <a:p>
            <a:pPr lvl="2"/>
            <a:r>
              <a:rPr lang="ru-RU" altLang="en-US" sz="1100" dirty="0"/>
              <a:t>Флеш-память — энергонезависимая память, которая используется для постоянного хранения IOS и других файлов операционной системы, таких как файлы журналов и файлы резервных копий.</a:t>
            </a:r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89" y="798944"/>
            <a:ext cx="4941695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3865023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7155179" cy="757551"/>
          </a:xfrm>
        </p:spPr>
        <p:txBody>
          <a:bodyPr/>
          <a:lstStyle/>
          <a:p>
            <a:r>
              <a:rPr lang="ru-RU" sz="1600" dirty="0"/>
              <a:t>Компоненты </a:t>
            </a:r>
            <a:r>
              <a:rPr lang="ru-RU" sz="1600" dirty="0" smtClean="0"/>
              <a:t>маршрутизатора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 smtClean="0"/>
              <a:t>Внутреннее </a:t>
            </a:r>
            <a:r>
              <a:rPr lang="ru-RU" altLang="en-US" dirty="0"/>
              <a:t>устройство маршрутизатора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948989" y="866023"/>
            <a:ext cx="4195011" cy="3340763"/>
          </a:xfrm>
        </p:spPr>
        <p:txBody>
          <a:bodyPr/>
          <a:lstStyle/>
          <a:p>
            <a:pPr lvl="1"/>
            <a:r>
              <a:rPr lang="ru-RU" altLang="en-US" sz="1500" dirty="0"/>
              <a:t>Существует множество типов </a:t>
            </a:r>
            <a:r>
              <a:rPr lang="ru-RU" altLang="en-US" sz="1500" dirty="0" smtClean="0"/>
              <a:t>и моделей </a:t>
            </a:r>
            <a:r>
              <a:rPr lang="ru-RU" altLang="en-US" sz="1500" dirty="0"/>
              <a:t>маршрутизаторов, однако все они имеют идентичные общие аппаратные компоненты:</a:t>
            </a:r>
          </a:p>
          <a:p>
            <a:pPr lvl="2"/>
            <a:r>
              <a:rPr lang="ru-RU" altLang="en-US" sz="1300" dirty="0"/>
              <a:t>Блок питания</a:t>
            </a:r>
          </a:p>
          <a:p>
            <a:pPr lvl="2"/>
            <a:r>
              <a:rPr lang="ru-RU" altLang="en-US" sz="1300" dirty="0"/>
              <a:t>Вентилятор охлаждения</a:t>
            </a:r>
          </a:p>
          <a:p>
            <a:pPr lvl="2"/>
            <a:r>
              <a:rPr lang="ru-RU" altLang="en-US" sz="1300" dirty="0"/>
              <a:t>SDRAM — синхронное динамическое ОЗУ</a:t>
            </a:r>
          </a:p>
          <a:p>
            <a:pPr lvl="2"/>
            <a:r>
              <a:rPr lang="ru-RU" altLang="en-US" sz="1300" dirty="0"/>
              <a:t>Энергонезависимое ОЗУ (NVRAM)</a:t>
            </a:r>
          </a:p>
          <a:p>
            <a:pPr lvl="2"/>
            <a:r>
              <a:rPr lang="ru-RU" altLang="en-US" sz="1300" dirty="0"/>
              <a:t>Центральный процессор</a:t>
            </a:r>
          </a:p>
          <a:p>
            <a:pPr lvl="2"/>
            <a:r>
              <a:rPr lang="ru-RU" altLang="en-US" sz="1300" dirty="0"/>
              <a:t>Тепловые экраны</a:t>
            </a:r>
          </a:p>
          <a:p>
            <a:pPr lvl="2"/>
            <a:r>
              <a:rPr lang="ru-RU" altLang="en-US" sz="1300" dirty="0"/>
              <a:t>Модуль расширенной интеграции AIM</a:t>
            </a:r>
          </a:p>
          <a:p>
            <a:pPr lvl="2"/>
            <a:endParaRPr lang="ru-RU" altLang="en-US" sz="1300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52" y="866023"/>
            <a:ext cx="3950894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6989345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" y="41393"/>
            <a:ext cx="5298140" cy="757551"/>
          </a:xfrm>
        </p:spPr>
        <p:txBody>
          <a:bodyPr/>
          <a:lstStyle/>
          <a:p>
            <a:r>
              <a:rPr lang="ru-RU" sz="1600" dirty="0"/>
              <a:t>Компоненты </a:t>
            </a:r>
            <a:r>
              <a:rPr lang="ru-RU" sz="1600" dirty="0" smtClean="0"/>
              <a:t>маршрутизатора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 smtClean="0"/>
              <a:t>Подключение </a:t>
            </a:r>
            <a:r>
              <a:rPr lang="ru-RU" altLang="en-US" dirty="0"/>
              <a:t>к маршрутизатору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709160" y="697230"/>
            <a:ext cx="4469131" cy="4203232"/>
          </a:xfrm>
        </p:spPr>
        <p:txBody>
          <a:bodyPr/>
          <a:lstStyle/>
          <a:p>
            <a:pPr lvl="1"/>
            <a:r>
              <a:rPr lang="ru-RU" sz="1300" dirty="0" smtClean="0"/>
              <a:t>Как правило, маршрутизаторы и коммутаторы Cisco соединяют друг с другом множество устройств. На объединительной плате маршрутизатора Cisco 1941 есть следующие порты и разъемы.</a:t>
            </a:r>
          </a:p>
          <a:p>
            <a:pPr lvl="3"/>
            <a:r>
              <a:rPr lang="ru-RU" altLang="en-US" dirty="0"/>
              <a:t>Разъемы усовершенствованной интерфейсной платы для высокоскоростного WAN (eHWIC)</a:t>
            </a:r>
          </a:p>
          <a:p>
            <a:pPr lvl="3"/>
            <a:r>
              <a:rPr lang="ru-RU" altLang="en-US" dirty="0"/>
              <a:t>Вспомогательный порт (AUX) — порт RJ-45 для удаленного управления.</a:t>
            </a:r>
          </a:p>
          <a:p>
            <a:pPr lvl="3"/>
            <a:r>
              <a:rPr lang="ru-RU" altLang="en-US" dirty="0"/>
              <a:t>Консольный порт — служит для первоначальной настройки и доступа </a:t>
            </a:r>
            <a:r>
              <a:rPr lang="ru-RU" altLang="en-US" dirty="0" smtClean="0"/>
              <a:t>к интерфейсу </a:t>
            </a:r>
            <a:r>
              <a:rPr lang="ru-RU" altLang="en-US" dirty="0"/>
              <a:t>командной строки — RJ-45 или USB типа B (mini-B USB)</a:t>
            </a:r>
          </a:p>
          <a:p>
            <a:pPr lvl="3"/>
            <a:r>
              <a:rPr lang="ru-RU" altLang="en-US" dirty="0"/>
              <a:t>Gigabit Ethernet используется для предоставления доступа к локальной сети (LAN) путем </a:t>
            </a:r>
            <a:r>
              <a:rPr lang="ru-RU" altLang="en-US"/>
              <a:t>подключения </a:t>
            </a:r>
            <a:r>
              <a:rPr lang="ru-RU" altLang="en-US" smtClean="0"/>
              <a:t>к коммутаторам</a:t>
            </a:r>
            <a:r>
              <a:rPr lang="ru-RU" altLang="en-US" dirty="0"/>
              <a:t>, пользователям или другим маршрутизаторам.</a:t>
            </a:r>
          </a:p>
          <a:p>
            <a:pPr lvl="3"/>
            <a:r>
              <a:rPr lang="ru-RU" altLang="en-US" dirty="0"/>
              <a:t>Разъемы Compact Flash — помечены как CF0 и CF1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ru-RU" altLang="en-US" dirty="0" smtClean="0"/>
              <a:t>и </a:t>
            </a:r>
            <a:r>
              <a:rPr lang="ru-RU" altLang="en-US" dirty="0"/>
              <a:t>используются для расширения флеш-памяти до 4 ГБ.</a:t>
            </a:r>
          </a:p>
          <a:p>
            <a:pPr lvl="3"/>
            <a:r>
              <a:rPr lang="ru-RU" altLang="en-US" dirty="0"/>
              <a:t>Порт USB — используется для обеспечения дополнительного пространства памяти</a:t>
            </a:r>
            <a:r>
              <a:rPr lang="ru-RU" altLang="en-US" dirty="0" smtClean="0"/>
              <a:t>.</a:t>
            </a:r>
            <a:endParaRPr lang="ru-RU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07" y="798944"/>
            <a:ext cx="4577081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0964972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30000"/>
              </a:spcBef>
              <a:buNone/>
            </a:pPr>
            <a:r>
              <a:rPr lang="ru-RU" dirty="0" smtClean="0"/>
              <a:t>Какие упражнения относятся к данной главе?</a:t>
            </a:r>
            <a:endParaRPr lang="ru-RU" dirty="0">
              <a:solidFill>
                <a:srgbClr val="00B0F0"/>
              </a:solidFill>
            </a:endParaRPr>
          </a:p>
          <a:p>
            <a:pPr marL="0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</p:txBody>
      </p:sp>
      <p:sp>
        <p:nvSpPr>
          <p:cNvPr id="6146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 6. Упражнения (продолжение)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52778375"/>
              </p:ext>
            </p:extLst>
          </p:nvPr>
        </p:nvGraphicFramePr>
        <p:xfrm>
          <a:off x="457291" y="1122081"/>
          <a:ext cx="8229418" cy="2920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733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1"/>
                    </a:ext>
                  </a:extLst>
                </a:gridCol>
                <a:gridCol w="1857736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3156509146"/>
                    </a:ext>
                  </a:extLst>
                </a:gridCol>
                <a:gridCol w="4080076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2"/>
                    </a:ext>
                  </a:extLst>
                </a:gridCol>
                <a:gridCol w="1161873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3"/>
                    </a:ext>
                  </a:extLst>
                </a:gridCol>
              </a:tblGrid>
              <a:tr h="286347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Страница №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Тип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Название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Необязательно?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0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6.3.2.3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Видео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Процесс начальной загрузки маршрутизатора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1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6.3.2.5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Видео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Команда show version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2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6.3.2.6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sz="850" dirty="0" err="1"/>
                        <a:t>Интерактивное</a:t>
                      </a:r>
                      <a:r>
                        <a:rPr sz="850" dirty="0"/>
                        <a:t> </a:t>
                      </a:r>
                      <a:r>
                        <a:rPr lang="en-US" sz="850" dirty="0"/>
                        <a:t>упражнение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Процесс загрузки маршрутизатора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3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6.3.2.7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Лабораторная работа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Изучение физических характеристик маршрутизатора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4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6.4.1.2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Инструмент проверки синтаксиса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Основная конфигурация маршрутизатора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5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6.4.1.3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Packet Tracer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Настройка исходных параметров маршрутизатора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6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6.4.2.1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Инструмент проверки синтаксиса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Настройка интерфейсов локальной сети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7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6.4.3.2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Инструмент проверки синтаксиса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Настройка шлюза по умолчанию для коммутатора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8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6.4.3.3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Packet Tracer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Подключение маршрутизатора к локальной сети (LAN)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582900979"/>
                  </a:ext>
                </a:extLst>
              </a:tr>
            </a:tbl>
          </a:graphicData>
        </a:graphic>
      </p:graphicFrame>
      <p:sp>
        <p:nvSpPr>
          <p:cNvPr id="8" name="Rectangle 34"/>
          <p:cNvSpPr txBox="1">
            <a:spLocks noChangeArrowheads="1"/>
          </p:cNvSpPr>
          <p:nvPr/>
        </p:nvSpPr>
        <p:spPr bwMode="auto">
          <a:xfrm>
            <a:off x="1136614" y="4438227"/>
            <a:ext cx="6948000" cy="269247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61593" tIns="30796" rIns="61593" bIns="30796" numCol="1" anchor="ctr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ct val="30000"/>
              </a:spcBef>
              <a:buNone/>
            </a:pPr>
            <a:r>
              <a:rPr lang="ru-RU" sz="1000" kern="0" dirty="0">
                <a:solidFill>
                  <a:srgbClr val="000000"/>
                </a:solidFill>
              </a:rPr>
              <a:t>В этой главе для выполнения упражнений с программой Packet Tracer используйте следующий пароль: </a:t>
            </a:r>
            <a:r>
              <a:rPr lang="ru-RU" sz="1000" b="1" kern="0" dirty="0" smtClean="0">
                <a:solidFill>
                  <a:srgbClr val="000000"/>
                </a:solidFill>
              </a:rPr>
              <a:t>PT_ccna5</a:t>
            </a:r>
            <a:endParaRPr lang="ru-RU" sz="1000" b="1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4401986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" y="41393"/>
            <a:ext cx="5298140" cy="757551"/>
          </a:xfrm>
        </p:spPr>
        <p:txBody>
          <a:bodyPr/>
          <a:lstStyle/>
          <a:p>
            <a:r>
              <a:rPr lang="ru-RU" altLang="en-US" sz="1600" dirty="0"/>
              <a:t>Компоненты маршрутизатора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Интерфейсы LAN и WAN</a:t>
            </a:r>
            <a:endParaRPr lang="ru-RU" altLang="en-US" sz="3600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903683" y="493495"/>
            <a:ext cx="4240317" cy="4395537"/>
          </a:xfrm>
        </p:spPr>
        <p:txBody>
          <a:bodyPr/>
          <a:lstStyle/>
          <a:p>
            <a:pPr lvl="1"/>
            <a:r>
              <a:rPr lang="ru-RU" altLang="en-US" sz="1500" dirty="0"/>
              <a:t>Наиболее распространенные способы доступа к среде интерфейса командной строки (CLI) пользовательского режима EXEC на маршрутизаторе Cisco:</a:t>
            </a:r>
          </a:p>
          <a:p>
            <a:pPr lvl="2"/>
            <a:r>
              <a:rPr lang="ru-RU" altLang="en-US" sz="1300" dirty="0"/>
              <a:t>Консоль — это физический порт управления, обеспечивающий внеполосный доступ </a:t>
            </a:r>
            <a:r>
              <a:rPr lang="ru-RU" altLang="en-US" sz="1300" dirty="0" smtClean="0"/>
              <a:t>к маршрутизатору </a:t>
            </a:r>
            <a:r>
              <a:rPr lang="ru-RU" altLang="en-US" sz="1300" dirty="0"/>
              <a:t>Cisco</a:t>
            </a:r>
            <a:r>
              <a:rPr lang="ru-RU" altLang="en-US" sz="1300" dirty="0" smtClean="0"/>
              <a:t>. Внеполосный </a:t>
            </a:r>
            <a:r>
              <a:rPr lang="ru-RU" altLang="en-US" sz="1300" dirty="0"/>
              <a:t>доступ означает, что он выделенный и не требует настройки сетевых сервисов на маршрутизаторе.</a:t>
            </a:r>
          </a:p>
          <a:p>
            <a:pPr lvl="2"/>
            <a:r>
              <a:rPr lang="ru-RU" altLang="en-US" sz="1300" dirty="0"/>
              <a:t>Secure Shell (SSH) — безопасный метод, позволяющий удаленно установить подключение к CLI по сети</a:t>
            </a:r>
            <a:r>
              <a:rPr lang="ru-RU" altLang="en-US" sz="1300" dirty="0" smtClean="0"/>
              <a:t>. Для </a:t>
            </a:r>
            <a:r>
              <a:rPr lang="ru-RU" altLang="en-US" sz="1300" dirty="0"/>
              <a:t>SSH требуется настроить активные сетевые службы.</a:t>
            </a:r>
          </a:p>
          <a:p>
            <a:pPr lvl="2"/>
            <a:r>
              <a:rPr lang="ru-RU" altLang="en-US" sz="1300" dirty="0"/>
              <a:t>Telnet — это незащищенный протокол, позволяющий удаленно начать сеанс CLI через виртуальный интерфейс по сети</a:t>
            </a:r>
            <a:r>
              <a:rPr lang="ru-RU" altLang="en-US" sz="1300" dirty="0" smtClean="0"/>
              <a:t>. Соединение </a:t>
            </a:r>
            <a:r>
              <a:rPr lang="ru-RU" altLang="en-US" sz="1300" dirty="0"/>
              <a:t>не зашифровано</a:t>
            </a:r>
            <a:r>
              <a:rPr lang="ru-RU" altLang="en-US" sz="1300" dirty="0" smtClean="0"/>
              <a:t>.</a:t>
            </a:r>
            <a:endParaRPr lang="ru-RU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08" y="2360230"/>
            <a:ext cx="4714875" cy="2019300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6775" y="787762"/>
            <a:ext cx="4949565" cy="118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182880" bIns="45720" numCol="1" anchor="t" anchorCtr="0" compatLnSpc="1">
            <a:prstTxWarp prst="textNoShape">
              <a:avLst/>
            </a:prstTxWarp>
          </a:bodyPr>
          <a:lstStyle>
            <a:lvl1pPr marL="169863" indent="-169863" algn="l" defTabSz="684213" rtl="0" eaLnBrk="1" fontAlgn="base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lang="en-US" sz="15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Font typeface="Arial" charset="0"/>
              <a:buChar char="•"/>
              <a:defRPr lang="en-US" sz="14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2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US" sz="1100" kern="1200">
                <a:solidFill>
                  <a:srgbClr val="000000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ru-RU" altLang="en-US" sz="1500" dirty="0"/>
              <a:t>Подключения к маршрутизатору Cisco можно разделить на две категории</a:t>
            </a:r>
            <a:r>
              <a:rPr lang="ru-RU" altLang="en-US" sz="1500" dirty="0" smtClean="0"/>
              <a:t>: </a:t>
            </a:r>
            <a:endParaRPr lang="ru-RU" altLang="en-US" sz="1500" dirty="0"/>
          </a:p>
          <a:p>
            <a:pPr lvl="2"/>
            <a:r>
              <a:rPr lang="ru-RU" altLang="en-US" sz="1300" dirty="0"/>
              <a:t>Внутриполосные интерфейсы маршрутизатора — интерфейсы LAN и WAN</a:t>
            </a:r>
          </a:p>
          <a:p>
            <a:pPr lvl="2"/>
            <a:r>
              <a:rPr lang="ru-RU" altLang="en-US" sz="1300" dirty="0"/>
              <a:t>Порты управления — консольный </a:t>
            </a:r>
            <a:r>
              <a:rPr lang="ru-RU" altLang="en-US" sz="1300" dirty="0" smtClean="0"/>
              <a:t>и вспомогательные </a:t>
            </a:r>
            <a:r>
              <a:rPr lang="ru-RU" altLang="en-US" sz="1300" dirty="0"/>
              <a:t>порты</a:t>
            </a:r>
          </a:p>
          <a:p>
            <a:pPr lvl="1"/>
            <a:endParaRPr lang="ru-RU" altLang="en-US" sz="1300" dirty="0"/>
          </a:p>
          <a:p>
            <a:pPr lvl="2"/>
            <a:endParaRPr lang="ru-RU" altLang="en-US" sz="1300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xmlns="" val="3081329544"/>
      </p:ext>
    </p:extLst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" y="41393"/>
            <a:ext cx="3707230" cy="1466565"/>
          </a:xfrm>
        </p:spPr>
        <p:txBody>
          <a:bodyPr/>
          <a:lstStyle/>
          <a:p>
            <a:r>
              <a:rPr lang="ru-RU" sz="1600" dirty="0"/>
              <a:t>Компоненты </a:t>
            </a:r>
            <a:r>
              <a:rPr lang="ru-RU" sz="1600" dirty="0" smtClean="0"/>
              <a:t>маршрутизатора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Packet Tracer. Изучение межсетевых устройств</a:t>
            </a:r>
            <a:endParaRPr lang="ru-RU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230" y="41750"/>
            <a:ext cx="5324475" cy="465701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2398" y="1691833"/>
            <a:ext cx="3402331" cy="2823410"/>
          </a:xfrm>
        </p:spPr>
        <p:txBody>
          <a:bodyPr/>
          <a:lstStyle/>
          <a:p>
            <a:pPr lvl="1"/>
            <a:r>
              <a:rPr lang="ru-RU" altLang="en-US" sz="1500" dirty="0"/>
              <a:t>В этом упражнении Packet Tracer вы изучите различные параметры межсетевых устройств.</a:t>
            </a:r>
          </a:p>
          <a:p>
            <a:pPr lvl="1"/>
            <a:r>
              <a:rPr lang="ru-RU" altLang="en-US" sz="1500" dirty="0"/>
              <a:t>Вам нужно будет определить, настройка каких параметров позволяет установить надежное соединение при подключении нескольких устройств.</a:t>
            </a:r>
            <a:endParaRPr lang="ru-RU" altLang="en-US" sz="1300" dirty="0"/>
          </a:p>
          <a:p>
            <a:pPr lvl="1"/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xmlns="" val="2668490716"/>
      </p:ext>
    </p:extLst>
  </p:cSld>
  <p:clrMapOvr>
    <a:masterClrMapping/>
  </p:clrMapOvr>
  <p:transition spd="slow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7475219" cy="757551"/>
          </a:xfrm>
        </p:spPr>
        <p:txBody>
          <a:bodyPr/>
          <a:lstStyle/>
          <a:p>
            <a:r>
              <a:rPr lang="ru-RU" sz="1600" dirty="0"/>
              <a:t>Начальная загрузка </a:t>
            </a:r>
            <a:r>
              <a:rPr lang="ru-RU" sz="1600" dirty="0" smtClean="0"/>
              <a:t>маршрутизатора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 smtClean="0"/>
              <a:t>Файлы </a:t>
            </a:r>
            <a:r>
              <a:rPr lang="ru-RU" dirty="0" smtClean="0"/>
              <a:t>Bootset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069305" y="683078"/>
            <a:ext cx="3457476" cy="3640269"/>
          </a:xfrm>
        </p:spPr>
        <p:txBody>
          <a:bodyPr/>
          <a:lstStyle/>
          <a:p>
            <a:pPr lvl="1"/>
            <a:r>
              <a:rPr lang="ru-RU" altLang="en-US" dirty="0"/>
              <a:t>При загрузке маршрутизаторов </a:t>
            </a:r>
            <a:r>
              <a:rPr lang="ru-RU" altLang="en-US" dirty="0" smtClean="0"/>
              <a:t>и коммутаторов </a:t>
            </a:r>
            <a:r>
              <a:rPr lang="ru-RU" altLang="en-US" dirty="0"/>
              <a:t>Cisco в ОЗУ добавляются файл образа </a:t>
            </a:r>
            <a:r>
              <a:rPr lang="ru-RU" altLang="en-US"/>
              <a:t>IOS </a:t>
            </a:r>
            <a:r>
              <a:rPr lang="ru-RU" altLang="en-US" smtClean="0"/>
              <a:t>и файл </a:t>
            </a:r>
            <a:r>
              <a:rPr lang="ru-RU" altLang="en-US" dirty="0"/>
              <a:t>загрузочной конфигурации</a:t>
            </a:r>
            <a:r>
              <a:rPr lang="ru-RU" altLang="en-US" dirty="0" smtClean="0"/>
              <a:t>. </a:t>
            </a:r>
            <a:endParaRPr lang="ru-RU" altLang="en-US" dirty="0"/>
          </a:p>
          <a:p>
            <a:pPr lvl="1"/>
            <a:r>
              <a:rPr lang="ru-RU" dirty="0" smtClean="0"/>
              <a:t>Текущая конфигурация изменяется в том случае, когда сетевой администратор вносит какие-либо изменения. Эти изменения необходимо сохранить в файл загрузочной конфигурации в NVRAM, чтобы они вступили в силу при следующей перезагрузке маршрутизатора или в случае выключения питания.</a:t>
            </a:r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2"/>
            <a:endParaRPr lang="ru-RU" altLang="en-US" sz="1400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52" y="894598"/>
            <a:ext cx="4445717" cy="35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5469751"/>
      </p:ext>
    </p:extLst>
  </p:cSld>
  <p:clrMapOvr>
    <a:masterClrMapping/>
  </p:clrMapOvr>
  <p:transition spd="slow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8023859" cy="757551"/>
          </a:xfrm>
        </p:spPr>
        <p:txBody>
          <a:bodyPr/>
          <a:lstStyle/>
          <a:p>
            <a:r>
              <a:rPr lang="ru-RU" sz="1600" dirty="0" smtClean="0"/>
              <a:t>Начальная загрузка маршрутизатора</a:t>
            </a:r>
            <a:r>
              <a:rPr sz="1600" dirty="0"/>
              <a:t/>
            </a:r>
            <a:br>
              <a:rPr sz="1600" dirty="0"/>
            </a:br>
            <a:r>
              <a:rPr lang="ru-RU" dirty="0" smtClean="0"/>
              <a:t>Процесс начальной загрузки маршрутизатора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858754" y="840606"/>
            <a:ext cx="4285246" cy="3994284"/>
          </a:xfrm>
        </p:spPr>
        <p:txBody>
          <a:bodyPr/>
          <a:lstStyle/>
          <a:p>
            <a:pPr lvl="1"/>
            <a:r>
              <a:rPr lang="ru-RU" altLang="en-US" dirty="0"/>
              <a:t>Начальная загрузка маршрутизатора включает </a:t>
            </a:r>
            <a:r>
              <a:rPr lang="ru-RU" altLang="en-US" dirty="0" smtClean="0"/>
              <a:t>3 основных </a:t>
            </a:r>
            <a:r>
              <a:rPr lang="ru-RU" altLang="en-US" dirty="0"/>
              <a:t>этапа.</a:t>
            </a:r>
          </a:p>
          <a:p>
            <a:pPr lvl="2"/>
            <a:r>
              <a:rPr lang="ru-RU" altLang="en-US" dirty="0"/>
              <a:t>Выполнение процедуры POST </a:t>
            </a:r>
            <a:r>
              <a:rPr lang="ru-RU" altLang="en-US" dirty="0" smtClean="0"/>
              <a:t>и загрузка </a:t>
            </a:r>
            <a:r>
              <a:rPr lang="ru-RU" altLang="en-US" dirty="0"/>
              <a:t>программы начального запуска. Во время самотестирования при включении питания (POST) маршрутизатор из ПЗУ выполняет диагностику различных аппаратных компонентов</a:t>
            </a:r>
            <a:r>
              <a:rPr lang="ru-RU" altLang="en-US" dirty="0" smtClean="0"/>
              <a:t>. По </a:t>
            </a:r>
            <a:r>
              <a:rPr lang="ru-RU" altLang="en-US" dirty="0"/>
              <a:t>окончании процедуры POST программа начальной загрузки копируется из ПЗУ в ОЗУ. Ее задача — найти Cisco IOS и загрузить ее в ОЗУ.</a:t>
            </a:r>
          </a:p>
          <a:p>
            <a:pPr lvl="2"/>
            <a:r>
              <a:rPr lang="ru-RU" altLang="en-US" dirty="0"/>
              <a:t>Поиск и загрузка программного обеспечения Cisco IOS. Как правило, система IOS хранится во флеш-памяти и копируется в ОЗУ для выполнения центральным процессором.</a:t>
            </a:r>
          </a:p>
          <a:p>
            <a:pPr lvl="2"/>
            <a:r>
              <a:rPr lang="ru-RU" altLang="en-US" dirty="0"/>
              <a:t>Поиск и загрузка файла загрузочной конфигурации или переход в режим настройки. Программа начального запуска копирует файл </a:t>
            </a:r>
            <a:r>
              <a:rPr lang="ru-RU" dirty="0" smtClean="0"/>
              <a:t>загрузочной конфигурации </a:t>
            </a:r>
            <a:r>
              <a:rPr lang="ru-RU" altLang="en-US" dirty="0"/>
              <a:t>из NVRAM в ОЗУ </a:t>
            </a:r>
            <a:r>
              <a:rPr lang="ru-RU" altLang="en-US" dirty="0" smtClean="0"/>
              <a:t>и становится </a:t>
            </a:r>
            <a:r>
              <a:rPr lang="ru-RU" altLang="en-US" dirty="0"/>
              <a:t>текущей конфигурацией</a:t>
            </a:r>
            <a:r>
              <a:rPr lang="ru-RU" altLang="en-US" dirty="0" smtClean="0"/>
              <a:t>.</a:t>
            </a:r>
            <a:endParaRPr lang="ru-RU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975" y="932370"/>
            <a:ext cx="4639356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4071865"/>
      </p:ext>
    </p:extLst>
  </p:cSld>
  <p:clrMapOvr>
    <a:masterClrMapping/>
  </p:clrMapOvr>
  <p:transition spd="slow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144263"/>
            <a:ext cx="9143999" cy="757551"/>
          </a:xfrm>
        </p:spPr>
        <p:txBody>
          <a:bodyPr/>
          <a:lstStyle/>
          <a:p>
            <a:r>
              <a:rPr lang="ru-RU" sz="1600" dirty="0"/>
              <a:t>Начальная загрузка </a:t>
            </a:r>
            <a:r>
              <a:rPr lang="ru-RU" sz="1600" dirty="0" smtClean="0"/>
              <a:t>маршрутизатора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 smtClean="0"/>
              <a:t>Демонстрационный </a:t>
            </a:r>
            <a:r>
              <a:rPr lang="ru-RU" dirty="0" smtClean="0"/>
              <a:t>видеоролик. Процесс начальной загрузки маршрутизатора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366084" y="882164"/>
            <a:ext cx="3777916" cy="4029728"/>
          </a:xfrm>
        </p:spPr>
        <p:txBody>
          <a:bodyPr/>
          <a:lstStyle/>
          <a:p>
            <a:pPr lvl="1"/>
            <a:r>
              <a:rPr lang="ru-RU" altLang="en-US" sz="1300" dirty="0"/>
              <a:t>Процесс POST проверяет наличие ошибок в аппаратном обеспечении</a:t>
            </a:r>
            <a:r>
              <a:rPr lang="ru-RU" altLang="en-US" sz="1300" dirty="0" smtClean="0"/>
              <a:t>. После </a:t>
            </a:r>
            <a:r>
              <a:rPr lang="ru-RU" altLang="en-US" sz="1300" dirty="0"/>
              <a:t>выполнения самотестирования системы при включении питания (POST) маршрутизатор загружает программу самозагрузки из ПЗУ.</a:t>
            </a:r>
          </a:p>
          <a:p>
            <a:pPr lvl="1"/>
            <a:r>
              <a:rPr lang="ru-RU" altLang="en-US" sz="1300" dirty="0"/>
              <a:t>Цель программы самозагрузки — найти и загрузить ПО Cisco IOS.</a:t>
            </a:r>
          </a:p>
          <a:p>
            <a:pPr lvl="1"/>
            <a:r>
              <a:rPr lang="ru-RU" altLang="en-US" sz="1300" dirty="0"/>
              <a:t>После загрузки IOS маршрутизатор загружает файл загрузочной конфигурации, который содержит все настроенные параметры для маршрутизатора.</a:t>
            </a:r>
          </a:p>
          <a:p>
            <a:pPr lvl="1"/>
            <a:r>
              <a:rPr lang="ru-RU" altLang="en-US" sz="1300" dirty="0"/>
              <a:t>Если маршрутизатор не может найти файл загрузочной конфигурации или получить его с сервера TFTP, маршрутизатор перейдет в режим первоначальной настройки</a:t>
            </a:r>
            <a:r>
              <a:rPr lang="ru-RU" altLang="en-US" sz="1300" dirty="0" smtClean="0"/>
              <a:t>. </a:t>
            </a:r>
            <a:endParaRPr lang="ru-RU" altLang="en-US" sz="13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07" y="1023133"/>
            <a:ext cx="5137909" cy="289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3944729"/>
      </p:ext>
    </p:extLst>
  </p:cSld>
  <p:clrMapOvr>
    <a:masterClrMapping/>
  </p:clrMapOvr>
  <p:transition spd="slow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" y="41393"/>
            <a:ext cx="8172449" cy="757551"/>
          </a:xfrm>
        </p:spPr>
        <p:txBody>
          <a:bodyPr/>
          <a:lstStyle/>
          <a:p>
            <a:r>
              <a:rPr lang="ru-RU" sz="1600" dirty="0"/>
              <a:t>Начальная загрузка </a:t>
            </a:r>
            <a:r>
              <a:rPr lang="ru-RU" sz="1600" dirty="0" smtClean="0"/>
              <a:t>маршрутизатора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 smtClean="0"/>
              <a:t>Вывод </a:t>
            </a:r>
            <a:r>
              <a:rPr lang="ru-RU" altLang="en-US" dirty="0"/>
              <a:t>команды </a:t>
            </a:r>
            <a:r>
              <a:rPr lang="ru-RU" dirty="0" smtClean="0"/>
              <a:t>show version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045242" y="798944"/>
            <a:ext cx="3601454" cy="3692845"/>
          </a:xfrm>
        </p:spPr>
        <p:txBody>
          <a:bodyPr/>
          <a:lstStyle/>
          <a:p>
            <a:pPr lvl="1"/>
            <a:r>
              <a:rPr lang="ru-RU" altLang="en-US" sz="1600" dirty="0"/>
              <a:t>Команда </a:t>
            </a:r>
            <a:r>
              <a:rPr lang="ru-RU" altLang="en-US" sz="1600" b="1" dirty="0"/>
              <a:t>show version </a:t>
            </a:r>
            <a:r>
              <a:rPr lang="ru-RU" altLang="en-US" sz="1600" dirty="0"/>
              <a:t>выводит </a:t>
            </a:r>
            <a:r>
              <a:rPr lang="ru-RU" altLang="en-US" sz="1600"/>
              <a:t>информацию </a:t>
            </a:r>
            <a:r>
              <a:rPr lang="ru-RU" altLang="en-US" sz="1600" smtClean="0"/>
              <a:t>о версии </a:t>
            </a:r>
            <a:r>
              <a:rPr lang="ru-RU" altLang="en-US" sz="1600" dirty="0"/>
              <a:t>программного обеспечения Cisco IOS на маршрутизаторе, в том числе следующие сведения:</a:t>
            </a:r>
          </a:p>
          <a:p>
            <a:pPr lvl="2"/>
            <a:r>
              <a:rPr lang="ru-RU" altLang="en-US" sz="1400" dirty="0"/>
              <a:t>Версия программы самозагрузки</a:t>
            </a:r>
          </a:p>
          <a:p>
            <a:pPr lvl="2"/>
            <a:r>
              <a:rPr lang="ru-RU" altLang="en-US" sz="1400" dirty="0"/>
              <a:t>Информация о настройке аппаратного обеспечения</a:t>
            </a:r>
          </a:p>
          <a:p>
            <a:pPr lvl="2"/>
            <a:r>
              <a:rPr lang="ru-RU" altLang="en-US" sz="1400" dirty="0"/>
              <a:t>Емкость системной памяти</a:t>
            </a:r>
          </a:p>
          <a:p>
            <a:pPr lvl="1"/>
            <a:endParaRPr lang="ru-RU" altLang="en-US" sz="1500" dirty="0"/>
          </a:p>
          <a:p>
            <a:pPr lvl="1"/>
            <a:endParaRPr lang="ru-RU" altLang="en-US" sz="1300" dirty="0"/>
          </a:p>
          <a:p>
            <a:pPr marL="261937" lvl="2" indent="0">
              <a:buNone/>
            </a:pPr>
            <a:endParaRPr lang="ru-RU" altLang="en-US" sz="1300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84" y="798944"/>
            <a:ext cx="4124325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9411032"/>
      </p:ext>
    </p:extLst>
  </p:cSld>
  <p:clrMapOvr>
    <a:masterClrMapping/>
  </p:clrMapOvr>
  <p:transition spd="slow"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9143999" cy="757551"/>
          </a:xfrm>
        </p:spPr>
        <p:txBody>
          <a:bodyPr/>
          <a:lstStyle/>
          <a:p>
            <a:r>
              <a:rPr lang="ru-RU" sz="1600" dirty="0"/>
              <a:t>Начальная загрузка </a:t>
            </a:r>
            <a:r>
              <a:rPr lang="ru-RU" sz="1600" dirty="0" smtClean="0"/>
              <a:t>маршрутизатора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Демонстрационное видео. Команда show version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045242" y="798944"/>
            <a:ext cx="4098758" cy="3692845"/>
          </a:xfrm>
        </p:spPr>
        <p:txBody>
          <a:bodyPr/>
          <a:lstStyle/>
          <a:p>
            <a:pPr lvl="1"/>
            <a:r>
              <a:rPr lang="ru-RU" altLang="en-US" sz="1500" dirty="0"/>
              <a:t>В этом видеоролике используется программа эмуляции терминала Term Term для подключения к консоли маршрутизатора Cisco 1941 </a:t>
            </a:r>
            <a:r>
              <a:rPr lang="ru-RU" altLang="en-US" sz="1500" dirty="0" smtClean="0"/>
              <a:t>с целью </a:t>
            </a:r>
            <a:r>
              <a:rPr lang="ru-RU" altLang="en-US" sz="1500" dirty="0"/>
              <a:t>отображения выходных данных команды</a:t>
            </a:r>
            <a:r>
              <a:rPr lang="ru-RU" altLang="en-US" sz="1500" b="1" dirty="0"/>
              <a:t> show version</a:t>
            </a:r>
            <a:r>
              <a:rPr lang="ru-RU" altLang="en-US" sz="1500" dirty="0"/>
              <a:t>.</a:t>
            </a:r>
          </a:p>
          <a:p>
            <a:pPr lvl="1"/>
            <a:r>
              <a:rPr lang="ru-RU" altLang="en-US" sz="1500" dirty="0"/>
              <a:t>Какая версия программного обеспечения Cisco IOS выполняется?</a:t>
            </a:r>
          </a:p>
          <a:p>
            <a:pPr lvl="1"/>
            <a:r>
              <a:rPr lang="ru-RU" altLang="en-US" sz="1500" dirty="0"/>
              <a:t>Как долго работает маршрутизатор?</a:t>
            </a:r>
          </a:p>
          <a:p>
            <a:pPr lvl="1"/>
            <a:r>
              <a:rPr lang="ru-RU" altLang="en-US" sz="1500" dirty="0"/>
              <a:t>Как называется файл образа системы и где он расположен?</a:t>
            </a:r>
          </a:p>
          <a:p>
            <a:pPr lvl="2"/>
            <a:r>
              <a:rPr lang="ru-RU" altLang="en-US" sz="1300" dirty="0"/>
              <a:t>Как называется дистрибутив?</a:t>
            </a:r>
          </a:p>
          <a:p>
            <a:pPr lvl="1"/>
            <a:r>
              <a:rPr lang="ru-RU" altLang="en-US" sz="1500" dirty="0"/>
              <a:t>Какие интерфейсы есть на маршрутизаторе</a:t>
            </a:r>
            <a:r>
              <a:rPr lang="ru-RU" altLang="en-US" sz="1500" dirty="0" smtClean="0"/>
              <a:t>?</a:t>
            </a:r>
            <a:endParaRPr lang="ru-RU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95" y="798944"/>
            <a:ext cx="5007440" cy="282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0560285"/>
      </p:ext>
    </p:extLst>
  </p:cSld>
  <p:clrMapOvr>
    <a:masterClrMapping/>
  </p:clrMapOvr>
  <p:transition spd="slow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" y="269993"/>
            <a:ext cx="3256546" cy="1137702"/>
          </a:xfrm>
        </p:spPr>
        <p:txBody>
          <a:bodyPr/>
          <a:lstStyle/>
          <a:p>
            <a:r>
              <a:rPr dirty="0"/>
              <a:t/>
            </a:r>
            <a:br>
              <a:rPr dirty="0"/>
            </a:br>
            <a:r>
              <a:rPr dirty="0"/>
              <a:t/>
            </a:r>
            <a:br>
              <a:rPr dirty="0"/>
            </a:br>
            <a:r>
              <a:rPr lang="ru-RU" sz="1600" dirty="0"/>
              <a:t>Начальная загрузка </a:t>
            </a:r>
            <a:r>
              <a:rPr lang="ru-RU" sz="1600" dirty="0" smtClean="0"/>
              <a:t>маршрутизатора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 smtClean="0"/>
              <a:t>Лабораторная </a:t>
            </a:r>
            <a:r>
              <a:rPr lang="ru-RU" altLang="en-US" dirty="0"/>
              <a:t>работа. Изучение физических характеристик маршрутизатора</a:t>
            </a:r>
            <a:endParaRPr lang="ru-RU" altLang="en-US" sz="3600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67062" y="2458453"/>
            <a:ext cx="3089485" cy="2261936"/>
          </a:xfrm>
        </p:spPr>
        <p:txBody>
          <a:bodyPr/>
          <a:lstStyle/>
          <a:p>
            <a:pPr lvl="1"/>
            <a:r>
              <a:rPr lang="ru-RU" altLang="en-US" sz="1500" dirty="0"/>
              <a:t>В этой лабораторной работе вы будете изучать маршрутизатор, чтобы ознакомиться с его характеристиками </a:t>
            </a:r>
            <a:r>
              <a:rPr lang="ru-RU" altLang="en-US" sz="1500" dirty="0" smtClean="0"/>
              <a:t>и компонентами</a:t>
            </a:r>
            <a:r>
              <a:rPr lang="ru-RU" altLang="en-US" sz="1500" dirty="0"/>
              <a:t>.</a:t>
            </a:r>
          </a:p>
          <a:p>
            <a:pPr lvl="1"/>
            <a:endParaRPr lang="ru-RU" altLang="en-US" sz="1300" dirty="0"/>
          </a:p>
          <a:p>
            <a:pPr lvl="2"/>
            <a:endParaRPr lang="ru-RU" altLang="en-US" sz="1300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547" y="41393"/>
            <a:ext cx="5572125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2075308"/>
      </p:ext>
    </p:extLst>
  </p:cSld>
  <p:clrMapOvr>
    <a:masterClrMapping/>
  </p:clrMapOvr>
  <p:transition spd="slow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4" y="915409"/>
            <a:ext cx="7933491" cy="1802391"/>
          </a:xfrm>
        </p:spPr>
        <p:txBody>
          <a:bodyPr/>
          <a:lstStyle/>
          <a:p>
            <a:r>
              <a:rPr lang="ru-RU" smtClean="0"/>
              <a:t>6.4. Настройка маршрутизатора Cisco</a:t>
            </a:r>
          </a:p>
        </p:txBody>
      </p:sp>
    </p:spTree>
    <p:extLst>
      <p:ext uri="{BB962C8B-B14F-4D97-AF65-F5344CB8AC3E}">
        <p14:creationId xmlns:p14="http://schemas.microsoft.com/office/powerpoint/2010/main" xmlns="" val="3284544017"/>
      </p:ext>
    </p:extLst>
  </p:cSld>
  <p:clrMapOvr>
    <a:masterClrMapping/>
  </p:clrMapOvr>
  <p:transition spd="slow"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" y="41393"/>
            <a:ext cx="7692389" cy="757551"/>
          </a:xfrm>
        </p:spPr>
        <p:txBody>
          <a:bodyPr/>
          <a:lstStyle/>
          <a:p>
            <a:r>
              <a:rPr lang="ru-RU" sz="1600" dirty="0" smtClean="0"/>
              <a:t>Настройка начальных параметров</a:t>
            </a:r>
            <a:r>
              <a:rPr sz="1600" dirty="0"/>
              <a:t/>
            </a:r>
            <a:br>
              <a:rPr sz="1600" dirty="0"/>
            </a:br>
            <a:r>
              <a:rPr lang="ru-RU" altLang="en-US" dirty="0"/>
              <a:t>Шаги базовой настройки коммутатора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005136" y="798944"/>
            <a:ext cx="4138864" cy="3692845"/>
          </a:xfrm>
        </p:spPr>
        <p:txBody>
          <a:bodyPr/>
          <a:lstStyle/>
          <a:p>
            <a:pPr lvl="1"/>
            <a:r>
              <a:rPr lang="ru-RU" altLang="en-US" sz="1500" dirty="0"/>
              <a:t>В настройке маршрутизаторов </a:t>
            </a:r>
            <a:r>
              <a:rPr lang="ru-RU" altLang="en-US" sz="1500" dirty="0" smtClean="0"/>
              <a:t>и коммутаторов </a:t>
            </a:r>
            <a:r>
              <a:rPr lang="ru-RU" altLang="en-US" sz="1500" dirty="0"/>
              <a:t>Cisco есть много общего.</a:t>
            </a:r>
          </a:p>
          <a:p>
            <a:pPr lvl="2"/>
            <a:r>
              <a:rPr lang="ru-RU" altLang="en-US" sz="1400" dirty="0"/>
              <a:t>Поддерживают одинаковую операционную систему.</a:t>
            </a:r>
          </a:p>
          <a:p>
            <a:pPr lvl="2"/>
            <a:r>
              <a:rPr lang="ru-RU" altLang="en-US" sz="1400" dirty="0"/>
              <a:t>Поддерживают аналогичную структуру команд.</a:t>
            </a:r>
          </a:p>
          <a:p>
            <a:pPr lvl="2"/>
            <a:r>
              <a:rPr lang="ru-RU" altLang="en-US" sz="1400" dirty="0"/>
              <a:t>Поддерживают множество одинаковых команд.</a:t>
            </a:r>
          </a:p>
          <a:p>
            <a:pPr lvl="2"/>
            <a:r>
              <a:rPr lang="ru-RU" altLang="en-US" sz="1400" dirty="0"/>
              <a:t>При внедрении этих устройств </a:t>
            </a:r>
            <a:r>
              <a:rPr lang="ru-RU" altLang="en-US" sz="1400" dirty="0" smtClean="0"/>
              <a:t>в сеть </a:t>
            </a:r>
            <a:r>
              <a:rPr lang="ru-RU" altLang="en-US" sz="1400" dirty="0"/>
              <a:t>выполняются одинаковые настройки исходной конфигурации.</a:t>
            </a:r>
          </a:p>
          <a:p>
            <a:pPr lvl="1"/>
            <a:r>
              <a:rPr lang="ru-RU" dirty="0" smtClean="0"/>
              <a:t>Команды слева показывают пример конфигурации коммутатора.</a:t>
            </a:r>
          </a:p>
          <a:p>
            <a:pPr lvl="2"/>
            <a:endParaRPr lang="ru-RU" altLang="en-US" sz="1300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513" y="798944"/>
            <a:ext cx="4744111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3618621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30000"/>
              </a:spcBef>
              <a:buNone/>
            </a:pPr>
            <a:r>
              <a:rPr lang="ru-RU" smtClean="0"/>
              <a:t>Какие упражнения относятся к данной главе?</a:t>
            </a:r>
            <a:endParaRPr lang="ru-RU" dirty="0">
              <a:solidFill>
                <a:srgbClr val="00B0F0"/>
              </a:solidFill>
            </a:endParaRPr>
          </a:p>
          <a:p>
            <a:pPr marL="0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  <a:p>
            <a:pPr marL="89297" indent="0">
              <a:spcBef>
                <a:spcPct val="30000"/>
              </a:spcBef>
              <a:buNone/>
            </a:pPr>
            <a:endParaRPr lang="ru-RU" dirty="0"/>
          </a:p>
        </p:txBody>
      </p:sp>
      <p:sp>
        <p:nvSpPr>
          <p:cNvPr id="6146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 6. Упражнения (продолжение)</a:t>
            </a: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00461031"/>
              </p:ext>
            </p:extLst>
          </p:nvPr>
        </p:nvGraphicFramePr>
        <p:xfrm>
          <a:off x="457291" y="1122081"/>
          <a:ext cx="8229418" cy="29200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9733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1"/>
                    </a:ext>
                  </a:extLst>
                </a:gridCol>
                <a:gridCol w="1857736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3156509146"/>
                    </a:ext>
                  </a:extLst>
                </a:gridCol>
                <a:gridCol w="4080076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2"/>
                    </a:ext>
                  </a:extLst>
                </a:gridCol>
                <a:gridCol w="1161873">
                  <a:extLst>
                    <a:ext uri="{9D8B030D-6E8A-4147-A177-3AD203B41FA5}">
                      <a16:col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0003"/>
                    </a:ext>
                  </a:extLst>
                </a:gridCol>
              </a:tblGrid>
              <a:tr h="286347">
                <a:tc>
                  <a:txBody>
                    <a:bodyPr/>
                    <a:lstStyle/>
                    <a:p>
                      <a:pPr marL="0" marR="0" lvl="0" indent="0" algn="ctr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Страница №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6857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50" dirty="0"/>
                        <a:t>Тип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Название упражнения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950" dirty="0"/>
                        <a:t>Необязательно?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0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6.4.3.4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Packet Tracer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Устранение неполадок, связанных со шлюзом по умолчанию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1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6.5.1.1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Упражнение в аудитории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Можете ли вы прочитать эту карту?</a:t>
                      </a:r>
                      <a:endParaRPr lang="ru-RU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Необязательно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2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6.5.1.2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Лабораторная работа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/>
                        <a:t>Создание сети, состоящей из </a:t>
                      </a:r>
                      <a:r>
                        <a:rPr lang="en-US" sz="850" dirty="0" err="1"/>
                        <a:t>коммутатора</a:t>
                      </a:r>
                      <a:r>
                        <a:rPr lang="en-US" sz="850" dirty="0"/>
                        <a:t> </a:t>
                      </a:r>
                      <a:r>
                        <a:rPr lang="az-Cyrl-AZ" sz="850" dirty="0" smtClean="0"/>
                        <a:t>и </a:t>
                      </a:r>
                      <a:r>
                        <a:rPr lang="en-US" sz="850" dirty="0" err="1" smtClean="0"/>
                        <a:t>маршрутизатора</a:t>
                      </a:r>
                      <a:endParaRPr lang="en-US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Рекомендуется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3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r>
                        <a:rPr lang="en-US" sz="850" dirty="0"/>
                        <a:t>6.5.1.3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Packet Tracer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50" dirty="0"/>
                        <a:t>Отработка комплексных практических навыков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850" dirty="0">
                          <a:solidFill>
                            <a:schemeClr val="tx1"/>
                          </a:solidFill>
                        </a:rPr>
                        <a:t>Рекомендовано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4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endParaRPr lang="en-US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5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endParaRPr lang="en-US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6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endParaRPr lang="en-US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7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endParaRPr lang="en-US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0008"/>
                  </a:ext>
                </a:extLst>
              </a:tr>
              <a:tr h="292629">
                <a:tc>
                  <a:txBody>
                    <a:bodyPr/>
                    <a:lstStyle/>
                    <a:p>
                      <a:pPr algn="ctr"/>
                      <a:endParaRPr lang="en-US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5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85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2582900979"/>
                  </a:ext>
                </a:extLst>
              </a:tr>
            </a:tbl>
          </a:graphicData>
        </a:graphic>
      </p:graphicFrame>
      <p:sp>
        <p:nvSpPr>
          <p:cNvPr id="8" name="Rectangle 34"/>
          <p:cNvSpPr txBox="1">
            <a:spLocks noChangeArrowheads="1"/>
          </p:cNvSpPr>
          <p:nvPr/>
        </p:nvSpPr>
        <p:spPr bwMode="auto">
          <a:xfrm>
            <a:off x="1136614" y="4438227"/>
            <a:ext cx="6948000" cy="269247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val="1"/>
            </a:ext>
          </a:ex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61593" tIns="30796" rIns="61593" bIns="30796" numCol="1" anchor="ctr" anchorCtr="0" compatLnSpc="1">
            <a:prstTxWarp prst="textNoShape">
              <a:avLst/>
            </a:prstTxWarp>
          </a:bodyPr>
          <a:lstStyle>
            <a:lvl1pPr marL="236538" indent="-236538" algn="l" defTabSz="814388" rtl="0" eaLnBrk="0" fontAlgn="base" hangingPunct="0">
              <a:lnSpc>
                <a:spcPct val="95000"/>
              </a:lnSpc>
              <a:spcBef>
                <a:spcPct val="50000"/>
              </a:spcBef>
              <a:spcAft>
                <a:spcPct val="0"/>
              </a:spcAft>
              <a:buClr>
                <a:srgbClr val="708CA1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914400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254125" indent="117475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1604963" indent="223838" algn="l" defTabSz="814388" rtl="0" eaLnBrk="0" fontAlgn="base" hangingPunct="0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0621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6pPr>
            <a:lvl7pPr marL="25193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7pPr>
            <a:lvl8pPr marL="29765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8pPr>
            <a:lvl9pPr marL="3433763" algn="l" defTabSz="814388" rtl="0" eaLnBrk="1" fontAlgn="base" hangingPunct="1">
              <a:lnSpc>
                <a:spcPct val="95000"/>
              </a:lnSpc>
              <a:spcBef>
                <a:spcPct val="35000"/>
              </a:spcBef>
              <a:spcAft>
                <a:spcPct val="0"/>
              </a:spcAft>
              <a:buClr>
                <a:srgbClr val="708CA1"/>
              </a:buClr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spcBef>
                <a:spcPct val="30000"/>
              </a:spcBef>
              <a:buFont typeface="Wingdings" charset="0"/>
              <a:buNone/>
            </a:pPr>
            <a:r>
              <a:rPr lang="ru-RU" sz="1000" kern="0" dirty="0">
                <a:solidFill>
                  <a:srgbClr val="000000"/>
                </a:solidFill>
              </a:rPr>
              <a:t>В этой главе для выполнения упражнений с программой Packet Tracer используйте следующий пароль: </a:t>
            </a:r>
            <a:r>
              <a:rPr lang="ru-RU" sz="1000" b="1" kern="0" dirty="0" smtClean="0">
                <a:solidFill>
                  <a:srgbClr val="000000"/>
                </a:solidFill>
              </a:rPr>
              <a:t>PT_ccna5</a:t>
            </a:r>
            <a:endParaRPr lang="ru-RU" sz="100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910666"/>
      </p:ext>
    </p:extLst>
  </p:cSld>
  <p:clrMapOvr>
    <a:masterClrMapping/>
  </p:clrMapOvr>
  <p:transition spd="slow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" y="41393"/>
            <a:ext cx="7018019" cy="757551"/>
          </a:xfrm>
        </p:spPr>
        <p:txBody>
          <a:bodyPr/>
          <a:lstStyle/>
          <a:p>
            <a:r>
              <a:rPr lang="ru-RU" sz="1600" dirty="0"/>
              <a:t>Настройка начальных </a:t>
            </a:r>
            <a:r>
              <a:rPr lang="ru-RU" sz="1600" dirty="0" smtClean="0"/>
              <a:t>параметров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 smtClean="0"/>
              <a:t>Шаги </a:t>
            </a:r>
            <a:r>
              <a:rPr lang="ru-RU" altLang="en-US" dirty="0"/>
              <a:t>базовой настройки маршрутизатора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749466" y="790677"/>
            <a:ext cx="4394534" cy="3692845"/>
          </a:xfrm>
        </p:spPr>
        <p:txBody>
          <a:bodyPr rIns="144000"/>
          <a:lstStyle/>
          <a:p>
            <a:pPr lvl="1">
              <a:lnSpc>
                <a:spcPct val="95000"/>
              </a:lnSpc>
            </a:pPr>
            <a:r>
              <a:rPr lang="ru-RU" altLang="en-US" dirty="0"/>
              <a:t>Как и конфигурация коммутатора на предыдущем слайде, исходная конфигурация должна включать следующие элементы:</a:t>
            </a:r>
          </a:p>
          <a:p>
            <a:pPr lvl="2">
              <a:lnSpc>
                <a:spcPct val="95000"/>
              </a:lnSpc>
            </a:pPr>
            <a:r>
              <a:rPr lang="ru-RU" altLang="en-US" sz="1300" dirty="0"/>
              <a:t>Настройте имя устройства для маршрутизатора</a:t>
            </a:r>
          </a:p>
          <a:p>
            <a:pPr lvl="2">
              <a:lnSpc>
                <a:spcPct val="95000"/>
              </a:lnSpc>
            </a:pPr>
            <a:r>
              <a:rPr lang="ru-RU" altLang="en-US" sz="1300" dirty="0"/>
              <a:t>Обеспечьте безопасность пользовательского режима EXEC</a:t>
            </a:r>
          </a:p>
          <a:p>
            <a:pPr lvl="2">
              <a:lnSpc>
                <a:spcPct val="95000"/>
              </a:lnSpc>
            </a:pPr>
            <a:r>
              <a:rPr lang="ru-RU" altLang="en-US" sz="1300" dirty="0"/>
              <a:t>Обеспечьте безопасность удаленного доступа по протоколу Telnet и SSH</a:t>
            </a:r>
          </a:p>
          <a:p>
            <a:pPr lvl="2">
              <a:lnSpc>
                <a:spcPct val="95000"/>
              </a:lnSpc>
            </a:pPr>
            <a:r>
              <a:rPr lang="ru-RU" altLang="en-US" sz="1300" dirty="0"/>
              <a:t>Обеспечьте безопасность доступа </a:t>
            </a:r>
            <a:r>
              <a:rPr lang="ru-RU" altLang="en-US" sz="1300" dirty="0" smtClean="0"/>
              <a:t>к привилегированному </a:t>
            </a:r>
            <a:r>
              <a:rPr lang="ru-RU" altLang="en-US" sz="1300" dirty="0"/>
              <a:t>режиму EXEC</a:t>
            </a:r>
          </a:p>
          <a:p>
            <a:pPr lvl="2">
              <a:lnSpc>
                <a:spcPct val="95000"/>
              </a:lnSpc>
            </a:pPr>
            <a:r>
              <a:rPr lang="ru-RU" altLang="en-US" sz="1300" dirty="0"/>
              <a:t>Обеспечьте безопасность всех </a:t>
            </a:r>
            <a:r>
              <a:rPr lang="ru-RU" altLang="en-US" sz="1300"/>
              <a:t>паролей </a:t>
            </a:r>
            <a:r>
              <a:rPr lang="ru-RU" altLang="en-US" sz="1300" smtClean="0"/>
              <a:t>в файле </a:t>
            </a:r>
            <a:r>
              <a:rPr lang="ru-RU" altLang="en-US" sz="1300" dirty="0"/>
              <a:t>config</a:t>
            </a:r>
          </a:p>
          <a:p>
            <a:pPr lvl="2">
              <a:lnSpc>
                <a:spcPct val="95000"/>
              </a:lnSpc>
            </a:pPr>
            <a:r>
              <a:rPr lang="ru-RU" altLang="en-US" sz="1300" dirty="0"/>
              <a:t>Предоставьте правовое уведомление — Authorized access only (Только для авторизованного доступа)</a:t>
            </a:r>
          </a:p>
          <a:p>
            <a:pPr lvl="2">
              <a:lnSpc>
                <a:spcPct val="95000"/>
              </a:lnSpc>
            </a:pPr>
            <a:r>
              <a:rPr lang="ru-RU" altLang="en-US" sz="1300" dirty="0"/>
              <a:t>Сохраните </a:t>
            </a:r>
            <a:r>
              <a:rPr lang="ru-RU" altLang="en-US" sz="1300" dirty="0" smtClean="0"/>
              <a:t>конфигурацию</a:t>
            </a:r>
            <a:endParaRPr lang="ru-RU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3" y="867973"/>
            <a:ext cx="4673125" cy="291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5324979"/>
      </p:ext>
    </p:extLst>
  </p:cSld>
  <p:clrMapOvr>
    <a:masterClrMapping/>
  </p:clrMapOvr>
  <p:transition spd="slow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9143999" cy="757551"/>
          </a:xfrm>
        </p:spPr>
        <p:txBody>
          <a:bodyPr/>
          <a:lstStyle/>
          <a:p>
            <a:r>
              <a:rPr lang="ru-RU" sz="1600" dirty="0"/>
              <a:t>Настройка исходных параметров</a:t>
            </a:r>
            <a:r>
              <a:rPr dirty="0"/>
              <a:t/>
            </a:r>
            <a:br>
              <a:rPr dirty="0"/>
            </a:br>
            <a:r>
              <a:rPr lang="ru-RU" altLang="en-US" sz="2200" dirty="0"/>
              <a:t>Packet Tracer. Настройка исходных параметров маршрутизатора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6432882" y="1029876"/>
            <a:ext cx="2711117" cy="3692845"/>
          </a:xfrm>
        </p:spPr>
        <p:txBody>
          <a:bodyPr/>
          <a:lstStyle/>
          <a:p>
            <a:pPr lvl="1"/>
            <a:r>
              <a:rPr lang="ru-RU" altLang="en-US" sz="1500" dirty="0"/>
              <a:t>В этом упражнении Packet Tracer вы выполните настройку основных исходных параметров маршрутизатора.</a:t>
            </a:r>
          </a:p>
          <a:p>
            <a:pPr lvl="1"/>
            <a:endParaRPr lang="ru-RU" altLang="en-US" sz="1300" dirty="0"/>
          </a:p>
          <a:p>
            <a:pPr lvl="2"/>
            <a:endParaRPr lang="ru-RU" altLang="en-US" sz="1300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64" y="1029876"/>
            <a:ext cx="6096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8554555"/>
      </p:ext>
    </p:extLst>
  </p:cSld>
  <p:clrMapOvr>
    <a:masterClrMapping/>
  </p:clrMapOvr>
  <p:transition spd="slow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" y="41393"/>
            <a:ext cx="8058149" cy="757551"/>
          </a:xfrm>
        </p:spPr>
        <p:txBody>
          <a:bodyPr/>
          <a:lstStyle/>
          <a:p>
            <a:r>
              <a:rPr lang="ru-RU" sz="1600" dirty="0"/>
              <a:t>Настройка </a:t>
            </a:r>
            <a:r>
              <a:rPr lang="ru-RU" sz="1600" dirty="0" smtClean="0"/>
              <a:t>интерфейсов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Настройка интерфейсов маршрутизатора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5057523" y="754380"/>
            <a:ext cx="4086477" cy="3806439"/>
          </a:xfrm>
        </p:spPr>
        <p:txBody>
          <a:bodyPr/>
          <a:lstStyle/>
          <a:p>
            <a:pPr lvl="1"/>
            <a:r>
              <a:rPr lang="ru-RU" altLang="en-US" dirty="0"/>
              <a:t>Чтобы обеспечить возможность 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ru-RU" altLang="en-US" dirty="0" smtClean="0"/>
              <a:t>доступа </a:t>
            </a:r>
            <a:r>
              <a:rPr lang="ru-RU" altLang="en-US" dirty="0"/>
              <a:t>других устройств в сети </a:t>
            </a:r>
            <a:r>
              <a:rPr lang="ru-RU" altLang="en-US" dirty="0" smtClean="0"/>
              <a:t>к маршрутизатору</a:t>
            </a:r>
            <a:r>
              <a:rPr lang="ru-RU" altLang="en-US" dirty="0"/>
              <a:t>, необходимо настроить внутриполосные интерфейсы</a:t>
            </a:r>
            <a:r>
              <a:rPr lang="ru-RU" altLang="en-US" dirty="0" smtClean="0"/>
              <a:t>. Например</a:t>
            </a:r>
            <a:r>
              <a:rPr lang="ru-RU" altLang="en-US" dirty="0"/>
              <a:t>, </a:t>
            </a:r>
            <a:r>
              <a:rPr lang="ru-RU" altLang="en-US" dirty="0" smtClean="0"/>
              <a:t>в маршрутизаторе </a:t>
            </a:r>
            <a:r>
              <a:rPr lang="ru-RU" altLang="en-US" dirty="0"/>
              <a:t>Cisco 1941 есть четыре внутриполосных интерфейса.</a:t>
            </a:r>
          </a:p>
          <a:p>
            <a:pPr lvl="2"/>
            <a:r>
              <a:rPr lang="ru-RU" altLang="en-US" dirty="0"/>
              <a:t>Два интерфейса Gigabit Ethernet — </a:t>
            </a:r>
            <a:r>
              <a:rPr lang="ru-RU" altLang="en-US"/>
              <a:t>G0/0 </a:t>
            </a:r>
            <a:r>
              <a:rPr lang="ru-RU" altLang="en-US" smtClean="0"/>
              <a:t>и G0/1</a:t>
            </a:r>
            <a:endParaRPr lang="ru-RU" altLang="en-US" dirty="0"/>
          </a:p>
          <a:p>
            <a:pPr lvl="2"/>
            <a:r>
              <a:rPr lang="ru-RU" altLang="en-US" dirty="0"/>
              <a:t>Одна последовательная интерфейсная плата WAN с двумя интерфейсами — </a:t>
            </a:r>
            <a:r>
              <a:rPr lang="en-US" altLang="en-US" dirty="0" smtClean="0"/>
              <a:t>S </a:t>
            </a:r>
            <a:r>
              <a:rPr lang="ru-RU" altLang="en-US" dirty="0" smtClean="0"/>
              <a:t>0/0/0 </a:t>
            </a:r>
            <a:r>
              <a:rPr lang="ru-RU" altLang="en-US" dirty="0"/>
              <a:t>и S0/0/1</a:t>
            </a:r>
          </a:p>
          <a:p>
            <a:pPr lvl="1"/>
            <a:r>
              <a:rPr lang="ru-RU" altLang="en-US" dirty="0"/>
              <a:t>Команды на рисунке слева — это пример настройки интерфейса маршрутизатора для обеспечения сетевых подключений.</a:t>
            </a:r>
          </a:p>
          <a:p>
            <a:pPr lvl="1"/>
            <a:r>
              <a:rPr lang="ru-RU" altLang="en-US" dirty="0"/>
              <a:t>Когда будете готовы активировать интерфейс, обязательно используйте команду </a:t>
            </a:r>
            <a:r>
              <a:rPr lang="ru-RU" altLang="en-US" b="1" dirty="0"/>
              <a:t>no shutdown</a:t>
            </a:r>
            <a:r>
              <a:rPr lang="ru-RU" altLang="en-US" dirty="0"/>
              <a:t>.</a:t>
            </a:r>
          </a:p>
          <a:p>
            <a:pPr lvl="2"/>
            <a:endParaRPr lang="ru-RU" altLang="en-US" dirty="0"/>
          </a:p>
          <a:p>
            <a:pPr lvl="1"/>
            <a:endParaRPr lang="ru-RU" altLang="en-US" sz="1200" dirty="0"/>
          </a:p>
          <a:p>
            <a:pPr lvl="1"/>
            <a:endParaRPr lang="ru-RU" altLang="en-US" sz="1200" dirty="0"/>
          </a:p>
          <a:p>
            <a:pPr lvl="1"/>
            <a:endParaRPr lang="ru-RU" altLang="en-US" sz="1200" dirty="0"/>
          </a:p>
          <a:p>
            <a:pPr lvl="1"/>
            <a:endParaRPr lang="ru-RU" alt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9" y="941318"/>
            <a:ext cx="4981575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4154221"/>
      </p:ext>
    </p:extLst>
  </p:cSld>
  <p:clrMapOvr>
    <a:masterClrMapping/>
  </p:clrMapOvr>
  <p:transition spd="slow">
    <p:wip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" y="41393"/>
            <a:ext cx="6938009" cy="757551"/>
          </a:xfrm>
        </p:spPr>
        <p:txBody>
          <a:bodyPr/>
          <a:lstStyle/>
          <a:p>
            <a:r>
              <a:rPr lang="ru-RU" sz="1600" dirty="0"/>
              <a:t>Настройка </a:t>
            </a:r>
            <a:r>
              <a:rPr lang="ru-RU" sz="1600" dirty="0" smtClean="0"/>
              <a:t>интерфейсов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Проверка конфигурации интерфейса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948112" y="702997"/>
            <a:ext cx="4195888" cy="4440503"/>
          </a:xfrm>
        </p:spPr>
        <p:txBody>
          <a:bodyPr/>
          <a:lstStyle/>
          <a:p>
            <a:pPr lvl="1"/>
            <a:r>
              <a:rPr lang="ru-RU" altLang="en-US" sz="1500" dirty="0"/>
              <a:t>После настройки интерфейса (или для целей поиска и устранения неполадок) можно использовать несколько команд.</a:t>
            </a:r>
          </a:p>
          <a:p>
            <a:pPr lvl="2"/>
            <a:r>
              <a:rPr lang="ru-RU" altLang="en-US" sz="1300" b="1" dirty="0"/>
              <a:t>show ip interface brief</a:t>
            </a:r>
            <a:r>
              <a:rPr lang="ru-RU" altLang="en-US" sz="1300" dirty="0"/>
              <a:t> — обеспечивает обзорное представление всех интерфейсов для проверки их </a:t>
            </a:r>
            <a:r>
              <a:rPr lang="ru-RU" altLang="en-US" sz="1300"/>
              <a:t>активации </a:t>
            </a:r>
            <a:r>
              <a:rPr lang="ru-RU" altLang="en-US" sz="1300" smtClean="0"/>
              <a:t>и функционирования</a:t>
            </a:r>
            <a:r>
              <a:rPr lang="ru-RU" altLang="en-US" sz="1300" dirty="0" smtClean="0"/>
              <a:t>. Обращайте </a:t>
            </a:r>
            <a:r>
              <a:rPr lang="ru-RU" altLang="en-US" sz="1300" dirty="0"/>
              <a:t>внимание на статус up и протокол up.</a:t>
            </a:r>
          </a:p>
          <a:p>
            <a:pPr lvl="2"/>
            <a:r>
              <a:rPr lang="ru-RU" altLang="en-US" sz="1300" b="1" dirty="0"/>
              <a:t>show ip route</a:t>
            </a:r>
            <a:r>
              <a:rPr lang="ru-RU" dirty="0" smtClean="0"/>
              <a:t> </a:t>
            </a:r>
            <a:r>
              <a:rPr lang="ru-RU" altLang="en-US" sz="1300" dirty="0"/>
              <a:t>— </a:t>
            </a:r>
            <a:r>
              <a:rPr lang="ru-RU" dirty="0" smtClean="0"/>
              <a:t>отображает содержимое таблицы маршрутизации IPv4, которая хранится в ОЗУ.</a:t>
            </a:r>
          </a:p>
          <a:p>
            <a:pPr lvl="2"/>
            <a:r>
              <a:rPr lang="ru-RU" altLang="en-US" sz="1300" b="1" dirty="0"/>
              <a:t>show interfaces</a:t>
            </a:r>
            <a:r>
              <a:rPr lang="ru-RU" altLang="en-US" sz="1300" dirty="0"/>
              <a:t>— отображает статистику IPv4 всех интерфейсов маршрутизатора.</a:t>
            </a:r>
          </a:p>
          <a:p>
            <a:pPr lvl="1"/>
            <a:r>
              <a:rPr lang="ru-RU" altLang="en-US" sz="1500" dirty="0"/>
              <a:t>Не забудьте сохранить изменения </a:t>
            </a:r>
            <a:r>
              <a:rPr lang="ru-RU" altLang="en-US" sz="1500" dirty="0" smtClean="0"/>
              <a:t>в конфигурации </a:t>
            </a:r>
            <a:r>
              <a:rPr lang="ru-RU" altLang="en-US" sz="1500" dirty="0"/>
              <a:t>с помощью </a:t>
            </a:r>
            <a:r>
              <a:rPr lang="en-US" altLang="en-US" sz="1500" dirty="0" smtClean="0"/>
              <a:t/>
            </a:r>
            <a:br>
              <a:rPr lang="en-US" altLang="en-US" sz="1500" dirty="0" smtClean="0"/>
            </a:br>
            <a:r>
              <a:rPr lang="ru-RU" altLang="en-US" sz="1500" dirty="0" smtClean="0"/>
              <a:t>команды </a:t>
            </a:r>
            <a:r>
              <a:rPr lang="ru-RU" altLang="en-US" sz="1500" b="1" dirty="0"/>
              <a:t>&gt;copy running-config</a:t>
            </a:r>
            <a:r>
              <a:rPr lang="ru-RU" sz="1500" dirty="0" smtClean="0"/>
              <a:t> </a:t>
            </a:r>
            <a:r>
              <a:rPr lang="en-US" sz="1500" dirty="0" smtClean="0"/>
              <a:t/>
            </a:r>
            <a:br>
              <a:rPr lang="en-US" sz="1500" dirty="0" smtClean="0"/>
            </a:br>
            <a:r>
              <a:rPr lang="ru-RU" altLang="en-US" sz="1500" b="1" dirty="0" smtClean="0"/>
              <a:t>startup-config</a:t>
            </a:r>
            <a:r>
              <a:rPr lang="ru-RU" sz="1500" dirty="0" smtClean="0"/>
              <a:t>.</a:t>
            </a:r>
          </a:p>
          <a:p>
            <a:pPr lvl="1"/>
            <a:endParaRPr lang="ru-RU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43" y="867025"/>
            <a:ext cx="4833437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3947715"/>
      </p:ext>
    </p:extLst>
  </p:cSld>
  <p:clrMapOvr>
    <a:masterClrMapping/>
  </p:clrMapOvr>
  <p:transition spd="slow">
    <p:wip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" y="41393"/>
            <a:ext cx="5366083" cy="757551"/>
          </a:xfrm>
        </p:spPr>
        <p:txBody>
          <a:bodyPr/>
          <a:lstStyle/>
          <a:p>
            <a:r>
              <a:rPr lang="ru-RU" sz="1600" dirty="0"/>
              <a:t>Настройка шлюза по </a:t>
            </a:r>
            <a:r>
              <a:rPr lang="ru-RU" sz="1600" dirty="0" smtClean="0"/>
              <a:t>умолчанию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Шлюз по умолчанию на хосте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366260" y="788670"/>
            <a:ext cx="4777740" cy="3932570"/>
          </a:xfrm>
        </p:spPr>
        <p:txBody>
          <a:bodyPr/>
          <a:lstStyle/>
          <a:p>
            <a:pPr lvl="1"/>
            <a:r>
              <a:rPr lang="ru-RU" altLang="en-US" sz="1500" dirty="0"/>
              <a:t>Чтобы оконечное устройство или хост могли обмениваться данными по сети, ему необходимо присвоить правильный IP-адрес, включая адрес шлюза по умолчанию. </a:t>
            </a:r>
            <a:endParaRPr lang="ru-RU" altLang="en-US" sz="1300" dirty="0"/>
          </a:p>
          <a:p>
            <a:pPr lvl="1"/>
            <a:r>
              <a:rPr lang="ru-RU" altLang="en-US" sz="1500" dirty="0"/>
              <a:t>Шлюз по умолчанию используется </a:t>
            </a:r>
            <a:r>
              <a:rPr lang="ru-RU" altLang="en-US" sz="1500"/>
              <a:t>только </a:t>
            </a:r>
            <a:r>
              <a:rPr lang="ru-RU" altLang="en-US" sz="1500" smtClean="0"/>
              <a:t>в том </a:t>
            </a:r>
            <a:r>
              <a:rPr lang="ru-RU" altLang="en-US" sz="1500" dirty="0"/>
              <a:t>случае, когда хост хочет отправить пакет на устройство в другой сети. Если устройство находится в той же сети, пакет может быть отправлен непосредственно на это устройство</a:t>
            </a:r>
            <a:r>
              <a:rPr lang="ru-RU" altLang="en-US" sz="1500" dirty="0" smtClean="0"/>
              <a:t>. </a:t>
            </a:r>
            <a:endParaRPr lang="ru-RU" altLang="en-US" sz="1500" dirty="0"/>
          </a:p>
          <a:p>
            <a:pPr lvl="1"/>
            <a:r>
              <a:rPr lang="ru-RU" altLang="en-US" sz="1500" dirty="0"/>
              <a:t>Если компьютеру PC1 необходимо отправить пакет на компьютер PC3, который </a:t>
            </a:r>
            <a:r>
              <a:rPr lang="ru-RU" altLang="en-US" sz="1500"/>
              <a:t>находится </a:t>
            </a:r>
            <a:r>
              <a:rPr lang="ru-RU" altLang="en-US" sz="1500" smtClean="0"/>
              <a:t>в другой </a:t>
            </a:r>
            <a:r>
              <a:rPr lang="ru-RU" altLang="en-US" sz="1500" dirty="0"/>
              <a:t>сети, он должен отправить пакет на адрес шлюза по умолчанию 192.168.10.1 на интерфейсе G0/0 маршрутизатора R1.</a:t>
            </a:r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88" y="876421"/>
            <a:ext cx="3257550" cy="359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9587312"/>
      </p:ext>
    </p:extLst>
  </p:cSld>
  <p:clrMapOvr>
    <a:masterClrMapping/>
  </p:clrMapOvr>
  <p:transition spd="slow">
    <p:wip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" y="41393"/>
            <a:ext cx="7475219" cy="757551"/>
          </a:xfrm>
        </p:spPr>
        <p:txBody>
          <a:bodyPr/>
          <a:lstStyle/>
          <a:p>
            <a:r>
              <a:rPr lang="ru-RU" sz="1600" dirty="0"/>
              <a:t>Настройка шлюза по </a:t>
            </a:r>
            <a:r>
              <a:rPr lang="ru-RU" sz="1600" dirty="0" smtClean="0"/>
              <a:t>умолчанию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dirty="0" smtClean="0"/>
              <a:t>Шлюз по умолчанию для коммутатора</a:t>
            </a:r>
            <a:endParaRPr lang="ru-RU" alt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752723" y="754380"/>
            <a:ext cx="4391277" cy="3911715"/>
          </a:xfrm>
        </p:spPr>
        <p:txBody>
          <a:bodyPr/>
          <a:lstStyle/>
          <a:p>
            <a:pPr lvl="1"/>
            <a:r>
              <a:rPr lang="ru-RU" altLang="en-US" sz="1500" dirty="0"/>
              <a:t>Как правило, для работы устройства уровня 2, например коммутатора, не требуется IP-адрес.</a:t>
            </a:r>
          </a:p>
          <a:p>
            <a:pPr lvl="1"/>
            <a:r>
              <a:rPr lang="ru-RU" altLang="en-US" sz="1500" dirty="0"/>
              <a:t>IP-адрес, маска подсети и адрес шлюза по умолчанию необходимы для подключения к нему удаленно (по SSH или Telnet) для целей настройки или администрирования.</a:t>
            </a:r>
          </a:p>
          <a:p>
            <a:pPr lvl="1"/>
            <a:r>
              <a:rPr lang="ru-RU" altLang="en-US" sz="1500" dirty="0"/>
              <a:t>Для настройки шлюза по умолчанию для коммутатора воспользуйтесь командой глобальной настройки </a:t>
            </a:r>
            <a:r>
              <a:rPr lang="ru-RU" altLang="en-US" sz="1500" b="1" dirty="0"/>
              <a:t>ip default-gateway</a:t>
            </a:r>
            <a:r>
              <a:rPr lang="ru-RU" altLang="en-US" sz="1500" dirty="0"/>
              <a:t>.</a:t>
            </a:r>
          </a:p>
          <a:p>
            <a:pPr lvl="1"/>
            <a:r>
              <a:rPr lang="ru-RU" altLang="en-US" sz="1500" dirty="0"/>
              <a:t>Важно отметить, что коммутатор не использует адрес шлюза по умолчанию для переадресации пакетов, полученных от хостов </a:t>
            </a:r>
            <a:r>
              <a:rPr lang="ru-RU" altLang="en-US" sz="1500" dirty="0" smtClean="0"/>
              <a:t>в его </a:t>
            </a:r>
            <a:r>
              <a:rPr lang="ru-RU" altLang="en-US" sz="1500" dirty="0"/>
              <a:t>локальной сети</a:t>
            </a:r>
            <a:r>
              <a:rPr lang="ru-RU" altLang="en-US" sz="1500"/>
              <a:t>, </a:t>
            </a:r>
            <a:r>
              <a:rPr lang="ru-RU" altLang="en-US" sz="1500" smtClean="0"/>
              <a:t>в удаленные </a:t>
            </a:r>
            <a:r>
              <a:rPr lang="ru-RU" altLang="en-US" sz="1500" dirty="0"/>
              <a:t>сети.</a:t>
            </a:r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14" y="1107406"/>
            <a:ext cx="4486275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8577157"/>
      </p:ext>
    </p:extLst>
  </p:cSld>
  <p:clrMapOvr>
    <a:masterClrMapping/>
  </p:clrMapOvr>
  <p:transition spd="slow">
    <p:wip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9143999" cy="757551"/>
          </a:xfrm>
        </p:spPr>
        <p:txBody>
          <a:bodyPr/>
          <a:lstStyle/>
          <a:p>
            <a:r>
              <a:rPr lang="ru-RU" sz="1600" dirty="0"/>
              <a:t>Настройка шлюза по </a:t>
            </a:r>
            <a:r>
              <a:rPr lang="ru-RU" sz="1600" dirty="0" smtClean="0"/>
              <a:t>умолчанию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ru-RU" altLang="en-US" dirty="0" smtClean="0"/>
              <a:t>Packet </a:t>
            </a:r>
            <a:r>
              <a:rPr lang="ru-RU" altLang="en-US" dirty="0"/>
              <a:t>Tracer. Подключение маршрутизатора к локальной сети</a:t>
            </a:r>
            <a:endParaRPr lang="ru-RU" altLang="en-US" sz="3600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144378" y="819846"/>
            <a:ext cx="2633112" cy="3668782"/>
          </a:xfrm>
        </p:spPr>
        <p:txBody>
          <a:bodyPr/>
          <a:lstStyle/>
          <a:p>
            <a:pPr lvl="1"/>
            <a:r>
              <a:rPr lang="ru-RU" altLang="en-US" sz="1500" dirty="0"/>
              <a:t>В этом упражнении Packet Tracer вы будете использовать различные команды show для просмотра состояния различных компонентов маршрутизатора</a:t>
            </a:r>
            <a:r>
              <a:rPr lang="ru-RU" altLang="en-US" sz="1500" dirty="0" smtClean="0"/>
              <a:t>. </a:t>
            </a:r>
            <a:endParaRPr lang="ru-RU" altLang="en-US" sz="1500" dirty="0"/>
          </a:p>
          <a:p>
            <a:pPr lvl="1"/>
            <a:r>
              <a:rPr lang="ru-RU" altLang="en-US" sz="1500" dirty="0"/>
              <a:t>Также вы настроите интерфейсы Ethernet маршрутизатора, используя предоставленные </a:t>
            </a:r>
            <a:r>
              <a:rPr lang="en-US" altLang="en-US" sz="1500" dirty="0" smtClean="0"/>
              <a:t/>
            </a:r>
            <a:br>
              <a:rPr lang="en-US" altLang="en-US" sz="1500" dirty="0" smtClean="0"/>
            </a:br>
            <a:r>
              <a:rPr lang="ru-RU" altLang="en-US" sz="1500" dirty="0" smtClean="0"/>
              <a:t>IP-адреса</a:t>
            </a:r>
            <a:r>
              <a:rPr lang="ru-RU" altLang="en-US" sz="1500" dirty="0"/>
              <a:t>.</a:t>
            </a:r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  <a:p>
            <a:pPr lvl="1"/>
            <a:endParaRPr lang="ru-RU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458" y="734392"/>
            <a:ext cx="5562160" cy="415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1861448"/>
      </p:ext>
    </p:extLst>
  </p:cSld>
  <p:clrMapOvr>
    <a:masterClrMapping/>
  </p:clrMapOvr>
  <p:transition spd="slow">
    <p:wip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9143999" cy="757551"/>
          </a:xfrm>
        </p:spPr>
        <p:txBody>
          <a:bodyPr/>
          <a:lstStyle/>
          <a:p>
            <a:r>
              <a:rPr lang="ru-RU" sz="1400" dirty="0"/>
              <a:t>Настройка шлюза по </a:t>
            </a:r>
            <a:r>
              <a:rPr lang="ru-RU" sz="1400" dirty="0" smtClean="0"/>
              <a:t>умолчанию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altLang="en-US" sz="2000" dirty="0" smtClean="0"/>
              <a:t>Packet </a:t>
            </a:r>
            <a:r>
              <a:rPr lang="ru-RU" altLang="en-US" sz="2000" dirty="0"/>
              <a:t>Tracer. Поиск и устранение неполадок, связанных со шлюзом по умолчанию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87669" y="798944"/>
            <a:ext cx="3319586" cy="3895725"/>
          </a:xfrm>
        </p:spPr>
        <p:txBody>
          <a:bodyPr/>
          <a:lstStyle/>
          <a:p>
            <a:pPr lvl="1"/>
            <a:r>
              <a:rPr lang="ru-RU" altLang="en-US" sz="1200" dirty="0"/>
              <a:t>В этом упражнении Packet Tracer вы продолжите документировать сеть, </a:t>
            </a:r>
            <a:r>
              <a:rPr lang="ru-RU" altLang="en-US" sz="1200" dirty="0" smtClean="0"/>
              <a:t>а затем </a:t>
            </a:r>
            <a:r>
              <a:rPr lang="ru-RU" altLang="en-US" sz="1200" dirty="0"/>
              <a:t>проверите документацию, протестировав сквозное подключение</a:t>
            </a:r>
            <a:r>
              <a:rPr lang="ru-RU" altLang="en-US" sz="1200" dirty="0" smtClean="0"/>
              <a:t>. </a:t>
            </a:r>
            <a:endParaRPr lang="ru-RU" altLang="en-US" sz="1200" dirty="0"/>
          </a:p>
          <a:p>
            <a:pPr lvl="1"/>
            <a:r>
              <a:rPr lang="ru-RU" altLang="en-US" sz="1200" dirty="0"/>
              <a:t>Вы также сможете выполнить </a:t>
            </a:r>
            <a:r>
              <a:rPr lang="ru-RU" altLang="en-US" sz="1200"/>
              <a:t>поиск </a:t>
            </a:r>
            <a:r>
              <a:rPr lang="ru-RU" altLang="en-US" sz="1200" smtClean="0"/>
              <a:t>и устранение </a:t>
            </a:r>
            <a:r>
              <a:rPr lang="ru-RU" altLang="en-US" sz="1200" dirty="0"/>
              <a:t>неполадок подключения, выполните следующие действия.</a:t>
            </a:r>
          </a:p>
          <a:p>
            <a:pPr lvl="2"/>
            <a:r>
              <a:rPr lang="ru-RU" sz="1100" dirty="0" smtClean="0"/>
              <a:t>Проверьте сетевую документацию и выполните тестовые проверки, чтобы выявить проблемы.</a:t>
            </a:r>
          </a:p>
          <a:p>
            <a:pPr lvl="2"/>
            <a:r>
              <a:rPr lang="ru-RU" sz="1100" dirty="0" smtClean="0"/>
              <a:t>Определите оптимальное решение для устранения конкретной проблемы.</a:t>
            </a:r>
          </a:p>
          <a:p>
            <a:pPr lvl="2"/>
            <a:r>
              <a:rPr lang="ru-RU" sz="1100" dirty="0" smtClean="0"/>
              <a:t>Примените выбранное решение.</a:t>
            </a:r>
          </a:p>
          <a:p>
            <a:pPr lvl="2"/>
            <a:r>
              <a:rPr lang="ru-RU" sz="1100" dirty="0" smtClean="0"/>
              <a:t>Проведите тестирование, чтобы убедиться, что проблема устранена.</a:t>
            </a:r>
          </a:p>
          <a:p>
            <a:pPr lvl="2"/>
            <a:r>
              <a:rPr lang="ru-RU" sz="1100" dirty="0" smtClean="0"/>
              <a:t>Запишите выбранное решение.</a:t>
            </a:r>
          </a:p>
          <a:p>
            <a:pPr lvl="1"/>
            <a:endParaRPr lang="ru-RU" altLang="en-US" sz="1200" dirty="0"/>
          </a:p>
          <a:p>
            <a:pPr lvl="1"/>
            <a:endParaRPr lang="ru-RU" alt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231" y="798944"/>
            <a:ext cx="5361956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0396817"/>
      </p:ext>
    </p:extLst>
  </p:cSld>
  <p:clrMapOvr>
    <a:masterClrMapping/>
  </p:clrMapOvr>
  <p:transition spd="slow">
    <p:wip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425" y="915409"/>
            <a:ext cx="7598042" cy="1802391"/>
          </a:xfrm>
        </p:spPr>
        <p:txBody>
          <a:bodyPr/>
          <a:lstStyle/>
          <a:p>
            <a:r>
              <a:rPr lang="ru-RU" smtClean="0"/>
              <a:t>6.5</a:t>
            </a:r>
            <a:r>
              <a:rPr lang="en-US" smtClean="0"/>
              <a:t>	</a:t>
            </a:r>
            <a:r>
              <a:rPr lang="ru-RU" smtClean="0"/>
              <a:t>Заключение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533724876"/>
      </p:ext>
    </p:extLst>
  </p:cSld>
  <p:clrMapOvr>
    <a:masterClrMapping/>
  </p:clrMapOvr>
  <p:transition spd="slow">
    <p:wip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9143999" cy="757551"/>
          </a:xfrm>
        </p:spPr>
        <p:txBody>
          <a:bodyPr/>
          <a:lstStyle/>
          <a:p>
            <a:r>
              <a:rPr lang="ru-RU" altLang="en-US" sz="1400" dirty="0"/>
              <a:t>Заключение</a:t>
            </a:r>
            <a:r>
              <a:rPr sz="2000" dirty="0"/>
              <a:t/>
            </a:r>
            <a:br>
              <a:rPr sz="2000" dirty="0"/>
            </a:br>
            <a:r>
              <a:rPr lang="ru-RU" altLang="en-US" sz="2000" dirty="0"/>
              <a:t>Лабораторная работа. Построение сети между коммутатором </a:t>
            </a:r>
            <a:r>
              <a:rPr lang="ru-RU" altLang="en-US" sz="2000" dirty="0" smtClean="0"/>
              <a:t>и маршрутизатором</a:t>
            </a:r>
            <a:endParaRPr lang="ru-RU" altLang="en-US" sz="3200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36434" y="1392503"/>
            <a:ext cx="3455455" cy="2754382"/>
          </a:xfrm>
        </p:spPr>
        <p:txBody>
          <a:bodyPr/>
          <a:lstStyle/>
          <a:p>
            <a:pPr lvl="1"/>
            <a:r>
              <a:rPr lang="ru-RU" altLang="en-US" sz="1500" dirty="0"/>
              <a:t>В этой комплексной лабораторной работе вы выполните следующие задачи.</a:t>
            </a:r>
          </a:p>
          <a:p>
            <a:pPr lvl="2"/>
            <a:r>
              <a:rPr lang="ru-RU" altLang="en-US" sz="1300" dirty="0"/>
              <a:t>Повторите команды IOS, рассмотренные в этой главе.</a:t>
            </a:r>
          </a:p>
          <a:p>
            <a:pPr lvl="2"/>
            <a:r>
              <a:rPr lang="ru-RU" altLang="en-US" sz="1300" dirty="0"/>
              <a:t>Подключите оборудование, как показано на схеме.</a:t>
            </a:r>
          </a:p>
          <a:p>
            <a:pPr lvl="2"/>
            <a:r>
              <a:rPr lang="ru-RU" altLang="en-US" sz="1300" dirty="0"/>
              <a:t>Настройте устройства согласно таблице адресации.</a:t>
            </a:r>
          </a:p>
          <a:p>
            <a:pPr lvl="2"/>
            <a:r>
              <a:rPr lang="ru-RU" altLang="en-US" sz="1300" dirty="0"/>
              <a:t>Проверьте конфигурации, выполнив тестирование сетевого подключения.</a:t>
            </a:r>
            <a:endParaRPr lang="ru-RU" altLang="en-US" dirty="0"/>
          </a:p>
          <a:p>
            <a:pPr lvl="1"/>
            <a:endParaRPr lang="ru-RU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206" y="798944"/>
            <a:ext cx="5197146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4159040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30000"/>
              </a:spcBef>
            </a:pPr>
            <a:r>
              <a:rPr lang="ru-RU" smtClean="0"/>
              <a:t>После прохождения главы 6 учащиеся должны пройти проверку на знание материала главы 6.</a:t>
            </a:r>
          </a:p>
          <a:p>
            <a:pPr eaLnBrk="1" hangingPunct="1">
              <a:spcBef>
                <a:spcPct val="30000"/>
              </a:spcBef>
            </a:pPr>
            <a:r>
              <a:rPr lang="ru-RU" smtClean="0"/>
              <a:t>Для неформальной оценки успехов учащихся можно использовать контрольные работы, лабораторные работы, работу с симулятором Packet Tracer и другие упражнения.</a:t>
            </a:r>
          </a:p>
        </p:txBody>
      </p:sp>
      <p:sp>
        <p:nvSpPr>
          <p:cNvPr id="7170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Глава 6. Проверка на знание материала главы</a:t>
            </a:r>
          </a:p>
        </p:txBody>
      </p:sp>
    </p:spTree>
    <p:extLst>
      <p:ext uri="{BB962C8B-B14F-4D97-AF65-F5344CB8AC3E}">
        <p14:creationId xmlns:p14="http://schemas.microsoft.com/office/powerpoint/2010/main" xmlns="" val="1296080354"/>
      </p:ext>
    </p:extLst>
  </p:cSld>
  <p:clrMapOvr>
    <a:masterClrMapping/>
  </p:clrMapOvr>
  <p:transition spd="slow">
    <p:wip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41393"/>
            <a:ext cx="9143999" cy="757551"/>
          </a:xfrm>
        </p:spPr>
        <p:txBody>
          <a:bodyPr/>
          <a:lstStyle/>
          <a:p>
            <a:r>
              <a:rPr lang="ru-RU" altLang="en-US" sz="1600" dirty="0"/>
              <a:t>Заключение</a:t>
            </a:r>
            <a:r>
              <a:rPr dirty="0"/>
              <a:t/>
            </a:r>
            <a:br>
              <a:rPr dirty="0"/>
            </a:br>
            <a:r>
              <a:rPr lang="ru-RU" altLang="en-US" dirty="0"/>
              <a:t>Packet Tracer. Отработка комплексных практических навыков</a:t>
            </a:r>
            <a:endParaRPr lang="ru-RU" altLang="en-US" sz="3600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336884" y="906379"/>
            <a:ext cx="3252136" cy="3689684"/>
          </a:xfrm>
        </p:spPr>
        <p:txBody>
          <a:bodyPr/>
          <a:lstStyle/>
          <a:p>
            <a:pPr lvl="1"/>
            <a:r>
              <a:rPr lang="ru-RU" altLang="en-US" sz="1500" dirty="0"/>
              <a:t>В ходе этого упражнения Packet Tracer вы сможете продемонстрировать своему менеджеру навыки по настройке маршрутизатора </a:t>
            </a:r>
            <a:r>
              <a:rPr lang="ru-RU" altLang="en-US" sz="1500" dirty="0" smtClean="0"/>
              <a:t>и коммутатора</a:t>
            </a:r>
            <a:r>
              <a:rPr lang="ru-RU" altLang="en-US" sz="1500" dirty="0"/>
              <a:t>, связывающих две локальные сети.</a:t>
            </a:r>
          </a:p>
          <a:p>
            <a:pPr lvl="1"/>
            <a:r>
              <a:rPr lang="ru-RU" altLang="en-US" sz="1500" dirty="0"/>
              <a:t>Вы проверите полученные результаты, протестировав сквозное подключение и при необходимости выполнив поиск и устранение неполадок.</a:t>
            </a:r>
            <a:endParaRPr lang="ru-RU" altLang="en-US" dirty="0"/>
          </a:p>
          <a:p>
            <a:pPr lvl="1"/>
            <a:endParaRPr lang="ru-RU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7951" y="798944"/>
            <a:ext cx="5065277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1353523"/>
      </p:ext>
    </p:extLst>
  </p:cSld>
  <p:clrMapOvr>
    <a:masterClrMapping/>
  </p:clrMapOvr>
  <p:transition spd="slow">
    <p:wip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dirty="0">
                <a:solidFill>
                  <a:srgbClr val="367187"/>
                </a:solidFill>
                <a:latin typeface="Arial" charset="0"/>
              </a:rPr>
              <a:t>Глава 6</a:t>
            </a:r>
            <a:r>
              <a:t/>
            </a:r>
            <a:br/>
            <a:r>
              <a:rPr lang="ru-RU" dirty="0">
                <a:latin typeface="Arial" charset="0"/>
              </a:rPr>
              <a:t>Новые термины и команды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4065" y="798945"/>
            <a:ext cx="4203346" cy="3139392"/>
          </a:xfrm>
        </p:spPr>
        <p:txBody>
          <a:bodyPr/>
          <a:lstStyle/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8585B"/>
                </a:solidFill>
              </a:rPr>
              <a:t>Маршрутизация</a:t>
            </a: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8585B"/>
                </a:solidFill>
              </a:rPr>
              <a:t>Без установления соединения</a:t>
            </a: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8585B"/>
                </a:solidFill>
              </a:rPr>
              <a:t>Негарантированная доставка</a:t>
            </a: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8585B"/>
                </a:solidFill>
              </a:rPr>
              <a:t>Независимость от среды</a:t>
            </a: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8585B"/>
                </a:solidFill>
              </a:rPr>
              <a:t>Максимальный размер пакета (MTU)</a:t>
            </a: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8585B"/>
                </a:solidFill>
              </a:rPr>
              <a:t>Фрагментация</a:t>
            </a: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8585B"/>
                </a:solidFill>
              </a:rPr>
              <a:t>Протокол управляющих сообщений Интернета (ICMP)</a:t>
            </a: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8585B"/>
                </a:solidFill>
              </a:rPr>
              <a:t>Преобразование сетевых адресов (NAT)</a:t>
            </a: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8585B"/>
                </a:solidFill>
              </a:rPr>
              <a:t>Интерфейс закольцовывания</a:t>
            </a:r>
          </a:p>
          <a:p>
            <a:pPr marL="173038" lvl="0" indent="-173038" defTabSz="685777" fontAlgn="auto">
              <a:spcBef>
                <a:spcPts val="20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58585B"/>
                </a:solidFill>
              </a:rPr>
              <a:t>Шлюз по умолчанию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38543919"/>
      </p:ext>
    </p:extLst>
  </p:cSld>
  <p:clrMapOvr>
    <a:masterClrMapping/>
  </p:clrMapOvr>
  <p:transition spd="slow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90828277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>
          <a:xfrm>
            <a:off x="144064" y="798944"/>
            <a:ext cx="8999935" cy="3869309"/>
          </a:xfrm>
        </p:spPr>
        <p:txBody>
          <a:bodyPr/>
          <a:lstStyle/>
          <a:p>
            <a:pPr marL="0" indent="0">
              <a:lnSpc>
                <a:spcPct val="85000"/>
              </a:lnSpc>
              <a:spcBef>
                <a:spcPct val="30000"/>
              </a:spcBef>
              <a:buNone/>
            </a:pPr>
            <a:r>
              <a:rPr lang="ru-RU" sz="1400" dirty="0" smtClean="0"/>
              <a:t>Прежде чем излагать материал главы 6, обратите внимание на следующее: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r>
              <a:rPr lang="ru-RU" sz="1400" dirty="0" smtClean="0"/>
              <a:t>Инструктор должен пройти проверку на знание материала главы 6.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r>
              <a:rPr lang="ru-RU" sz="1400" dirty="0" smtClean="0"/>
              <a:t>Цели этой главы: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-RU" sz="1300" dirty="0" smtClean="0"/>
              <a:t>Объяснить, почему для обеспечения надежности протоколу IPv4 требуются другие уровни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-RU" sz="1300" dirty="0" smtClean="0"/>
              <a:t>Объяснить роль основных полей заголовка в пакете IPv4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-RU" sz="1300" dirty="0" smtClean="0"/>
              <a:t>Объяснить роль основных полей заголовка в пакете IPv6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-RU" sz="1300" dirty="0" smtClean="0"/>
              <a:t>Объясните, как в сетевых устройствах используются таблицы маршрутизации для передачи пакетов в сеть назначения.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-RU" sz="1300" dirty="0" smtClean="0"/>
              <a:t>Описать общие компоненты и интерфейсы маршрутизатора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-RU" sz="1300" dirty="0" smtClean="0"/>
              <a:t>Сравнить таблицу маршрутизации хоста с аналогичной таблицей на маршрутизаторе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-RU" sz="1300" dirty="0" smtClean="0"/>
              <a:t>Описать процесс загрузки маршрутизатора под управлением операционной системы Cisco IOS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-RU" sz="1300" dirty="0" smtClean="0"/>
              <a:t>Выполнять первоначальную настройку маршрутизатора под управлением операционной системы Cisco IOS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-RU" sz="1300" dirty="0" smtClean="0"/>
              <a:t>Настраивать два активных интерфейса на маршрутизаторе под управлением операционной системы Cisco IOS</a:t>
            </a:r>
          </a:p>
          <a:p>
            <a:pPr lvl="1">
              <a:lnSpc>
                <a:spcPct val="85000"/>
              </a:lnSpc>
              <a:spcBef>
                <a:spcPct val="30000"/>
              </a:spcBef>
            </a:pPr>
            <a:r>
              <a:rPr lang="ru-RU" sz="1300" dirty="0" smtClean="0"/>
              <a:t>Настраивать на устройствах шлюз по умолчанию</a:t>
            </a:r>
          </a:p>
          <a:p>
            <a:pPr marL="0" indent="0" eaLnBrk="1" hangingPunct="1">
              <a:lnSpc>
                <a:spcPct val="85000"/>
              </a:lnSpc>
              <a:spcBef>
                <a:spcPct val="30000"/>
              </a:spcBef>
              <a:buNone/>
            </a:pPr>
            <a:endParaRPr lang="ru-RU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 6. Практические рекомендации</a:t>
            </a:r>
          </a:p>
        </p:txBody>
      </p:sp>
    </p:spTree>
    <p:extLst>
      <p:ext uri="{BB962C8B-B14F-4D97-AF65-F5344CB8AC3E}">
        <p14:creationId xmlns:p14="http://schemas.microsoft.com/office/powerpoint/2010/main" xmlns="" val="2379341361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/>
          <p:cNvSpPr>
            <a:spLocks noGrp="1" noChangeArrowheads="1"/>
          </p:cNvSpPr>
          <p:nvPr>
            <p:ph idx="1"/>
          </p:nvPr>
        </p:nvSpPr>
        <p:spPr>
          <a:xfrm>
            <a:off x="144065" y="798944"/>
            <a:ext cx="8908496" cy="4155319"/>
          </a:xfrm>
        </p:spPr>
        <p:txBody>
          <a:bodyPr/>
          <a:lstStyle/>
          <a:p>
            <a:pPr>
              <a:spcBef>
                <a:spcPct val="30000"/>
              </a:spcBef>
            </a:pPr>
            <a:r>
              <a:rPr lang="ru-RU" sz="1300" dirty="0" smtClean="0"/>
              <a:t>6.1.3.1. Обратите внимание, что DiffServ (DS) используется для обеспечения качества обслуживания (QoS).</a:t>
            </a:r>
          </a:p>
          <a:p>
            <a:pPr>
              <a:spcBef>
                <a:spcPct val="30000"/>
              </a:spcBef>
            </a:pPr>
            <a:r>
              <a:rPr lang="ru-RU" sz="1300" dirty="0" smtClean="0"/>
              <a:t>6.1.4.1. Статистику расширения таблиц маршрутизации в Интернете можно использовать для демонстрации роста таблиц маршрутизации в Интернет на следующем веб-сайте: </a:t>
            </a:r>
            <a:r>
              <a:rPr lang="ru-RU" sz="1300" dirty="0" smtClean="0">
                <a:hlinkClick r:id="rId3"/>
              </a:rPr>
              <a:t>https</a:t>
            </a:r>
            <a:r>
              <a:rPr lang="ru-RU" sz="1300" dirty="0">
                <a:hlinkClick r:id="rId3"/>
              </a:rPr>
              <a:t>://www.cidr-report.org/as2.0/</a:t>
            </a:r>
            <a:endParaRPr lang="ru-RU" sz="1300" dirty="0"/>
          </a:p>
          <a:p>
            <a:pPr lvl="1">
              <a:spcBef>
                <a:spcPct val="30000"/>
              </a:spcBef>
            </a:pPr>
            <a:r>
              <a:rPr lang="ru-RU" sz="1200" dirty="0" smtClean="0"/>
              <a:t>На этом сайте размещен замечательный график, показывающий экспоненциальный рост таблицы маршрутизации магистральной сети Интернет.</a:t>
            </a:r>
          </a:p>
          <a:p>
            <a:pPr lvl="1">
              <a:spcBef>
                <a:spcPct val="30000"/>
              </a:spcBef>
            </a:pPr>
            <a:r>
              <a:rPr lang="ru-RU" sz="1200" dirty="0" smtClean="0"/>
              <a:t>Щелкните </a:t>
            </a:r>
            <a:r>
              <a:rPr lang="ru-RU" sz="1200" b="1" dirty="0"/>
              <a:t>Active BGP entries (FIB) </a:t>
            </a:r>
            <a:r>
              <a:rPr lang="ru-RU" sz="1200" dirty="0" smtClean="0"/>
              <a:t>(Активные записи BGP (FIB)) в разделе Status Summary (Сводка состояния) — Trade History (История операций).</a:t>
            </a:r>
          </a:p>
          <a:p>
            <a:pPr eaLnBrk="1" hangingPunct="1">
              <a:spcBef>
                <a:spcPct val="30000"/>
              </a:spcBef>
            </a:pPr>
            <a:r>
              <a:rPr lang="ru-RU" sz="1300" dirty="0" smtClean="0"/>
              <a:t>6.1.4.1. Относительно отсутствия сквозного подключения: в некоторых организациях решили использовать NAT в целях безопасности — не каждому хосту требуется уникальный публичный IP-адрес.</a:t>
            </a:r>
          </a:p>
          <a:p>
            <a:pPr eaLnBrk="1" hangingPunct="1">
              <a:spcBef>
                <a:spcPct val="30000"/>
              </a:spcBef>
            </a:pPr>
            <a:r>
              <a:rPr lang="ru-RU" sz="1300" dirty="0" smtClean="0"/>
              <a:t>6.2.2.7. Как нам узнать, что маршрутизатор R1 получил информацию о двух удаленных сетях от маршрутизатора R2 через EIGRP?</a:t>
            </a:r>
          </a:p>
          <a:p>
            <a:pPr>
              <a:spcBef>
                <a:spcPct val="30000"/>
              </a:spcBef>
            </a:pPr>
            <a:r>
              <a:rPr lang="ru-RU" sz="1300" dirty="0" smtClean="0"/>
              <a:t>6.3.1.1. Напомните студентам, что в </a:t>
            </a:r>
            <a:r>
              <a:rPr lang="ru-RU" altLang="en-US" sz="1300" dirty="0"/>
              <a:t>некоторых небольших сетях компьютеры используются как маршрутизаторы с помощью нескольких сетевых интерфейсных плат.</a:t>
            </a:r>
          </a:p>
          <a:p>
            <a:pPr>
              <a:spcBef>
                <a:spcPct val="30000"/>
              </a:spcBef>
            </a:pPr>
            <a:r>
              <a:rPr lang="ru-RU" sz="1300" dirty="0"/>
              <a:t>6.4.2.1. Обратите внимание на сочетание команд </a:t>
            </a:r>
            <a:r>
              <a:rPr lang="ru-RU" sz="1300" b="1" dirty="0"/>
              <a:t>shutdown </a:t>
            </a:r>
            <a:r>
              <a:rPr lang="ru-RU" sz="1300" dirty="0"/>
              <a:t>и </a:t>
            </a:r>
            <a:r>
              <a:rPr lang="ru-RU" sz="1300" b="1" dirty="0"/>
              <a:t>no shutdown </a:t>
            </a:r>
            <a:r>
              <a:rPr lang="ru-RU" sz="1300" dirty="0"/>
              <a:t>для целей поиска и устранения неполадок.</a:t>
            </a:r>
          </a:p>
          <a:p>
            <a:pPr>
              <a:spcBef>
                <a:spcPct val="30000"/>
              </a:spcBef>
            </a:pPr>
            <a:endParaRPr lang="ru-RU" sz="1300" dirty="0"/>
          </a:p>
          <a:p>
            <a:pPr marL="630238" lvl="2" indent="-214313">
              <a:buFont typeface="Arial" panose="020B0604020202020204" pitchFamily="34" charset="0"/>
              <a:buChar char="•"/>
            </a:pPr>
            <a:endParaRPr lang="ru-RU" sz="1300" dirty="0"/>
          </a:p>
          <a:p>
            <a:pPr marL="630238" lvl="2" indent="-214313">
              <a:buFont typeface="Arial" panose="020B0604020202020204" pitchFamily="34" charset="0"/>
              <a:buChar char="•"/>
            </a:pPr>
            <a:endParaRPr lang="ru-RU" sz="1300" dirty="0"/>
          </a:p>
          <a:p>
            <a:pPr eaLnBrk="1" hangingPunct="1">
              <a:spcBef>
                <a:spcPct val="30000"/>
              </a:spcBef>
            </a:pPr>
            <a:endParaRPr lang="ru-RU" sz="13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30000"/>
              </a:spcBef>
            </a:pPr>
            <a:endParaRPr lang="ru-RU" sz="13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Глава 6. Практические рекомендации (продолжение)</a:t>
            </a:r>
          </a:p>
        </p:txBody>
      </p:sp>
    </p:spTree>
    <p:extLst>
      <p:ext uri="{BB962C8B-B14F-4D97-AF65-F5344CB8AC3E}">
        <p14:creationId xmlns:p14="http://schemas.microsoft.com/office/powerpoint/2010/main" xmlns="" val="109288219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Default Theme">
  <a:themeElements>
    <a:clrScheme name="Custom 6">
      <a:dk1>
        <a:srgbClr val="58585B"/>
      </a:dk1>
      <a:lt1>
        <a:srgbClr val="FFFFFF"/>
      </a:lt1>
      <a:dk2>
        <a:srgbClr val="58585B"/>
      </a:dk2>
      <a:lt2>
        <a:srgbClr val="81C569"/>
      </a:lt2>
      <a:accent1>
        <a:srgbClr val="004C69"/>
      </a:accent1>
      <a:accent2>
        <a:srgbClr val="9E0B0F"/>
      </a:accent2>
      <a:accent3>
        <a:srgbClr val="FFFFFF"/>
      </a:accent3>
      <a:accent4>
        <a:srgbClr val="367187"/>
      </a:accent4>
      <a:accent5>
        <a:srgbClr val="38C6F4"/>
      </a:accent5>
      <a:accent6>
        <a:srgbClr val="FBAB18"/>
      </a:accent6>
      <a:hlink>
        <a:srgbClr val="38C6F4"/>
      </a:hlink>
      <a:folHlink>
        <a:srgbClr val="81C56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Default Theme" id="{A3178FD6-045E-43BB-9FF9-79BDC55288A1}" vid="{B3635A64-254C-4D4D-B1C2-6197525273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7344</TotalTime>
  <Words>3636</Words>
  <Application>Microsoft Office PowerPoint</Application>
  <PresentationFormat>On-screen Show (16:9)</PresentationFormat>
  <Paragraphs>817</Paragraphs>
  <Slides>72</Slides>
  <Notes>72</Notes>
  <HiddenSlides>10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Default Theme</vt:lpstr>
      <vt:lpstr>Глава 6. Сетевой уровень</vt:lpstr>
      <vt:lpstr>Материалы для инструкторов. Глава 6. Руководство по планированию</vt:lpstr>
      <vt:lpstr>Глава 6. Сетевой уровень</vt:lpstr>
      <vt:lpstr>Глава 6. Упражнения</vt:lpstr>
      <vt:lpstr>Глава 6. Упражнения (продолжение)</vt:lpstr>
      <vt:lpstr>Глава 6. Упражнения (продолжение)</vt:lpstr>
      <vt:lpstr>Глава 6. Проверка на знание материала главы</vt:lpstr>
      <vt:lpstr>Глава 6. Практические рекомендации</vt:lpstr>
      <vt:lpstr>Глава 6. Практические рекомендации (продолжение)</vt:lpstr>
      <vt:lpstr>Глава 6. Дополнительная помощь</vt:lpstr>
      <vt:lpstr>Slide 11</vt:lpstr>
      <vt:lpstr>Глава 6. Сетевой уровень</vt:lpstr>
      <vt:lpstr>Глава 6. Разделы и задачи</vt:lpstr>
      <vt:lpstr>Глава 6. Разделы и цели (продолжение)</vt:lpstr>
      <vt:lpstr>6.1. Протоколы сетевого уровня</vt:lpstr>
      <vt:lpstr>Сетевой уровень в процессе обмена данными Сетевой уровень</vt:lpstr>
      <vt:lpstr>Сетевой уровень в процессе обмена данными Протоколы сетевого уровня</vt:lpstr>
      <vt:lpstr>Характеристики протокола IP Инкапсуляция протокола IP</vt:lpstr>
      <vt:lpstr>Характеристики протокола IP Характеристики IP-протокола</vt:lpstr>
      <vt:lpstr>Характеристики протокола IP Протокол IP. Без установления соединения</vt:lpstr>
      <vt:lpstr>Характеристики протокола IP Протокол IP. Негарантированная доставка</vt:lpstr>
      <vt:lpstr>Характеристики протокола IP Протокол IP. Независимость от среды</vt:lpstr>
      <vt:lpstr>Пакет IPv4 Заголовок пакета IPv4</vt:lpstr>
      <vt:lpstr>Пакет IPv4 Демонстрационный видеоролик. Пример заголовков IPv4 в программе Wireshark</vt:lpstr>
      <vt:lpstr>Пакет IPv6 Ограничения IPv4</vt:lpstr>
      <vt:lpstr>Пакет IPv6 Общие сведения о протоколе IPv6</vt:lpstr>
      <vt:lpstr>Пакет IPv6 Инкапсуляция IPv6</vt:lpstr>
      <vt:lpstr>Пакет IPv6 Инкапсуляция IPv6 (продолжение)</vt:lpstr>
      <vt:lpstr>Пакет IPv6 Заголовок пакета IPv6</vt:lpstr>
      <vt:lpstr>Пакет IPv6 Заголовок пакета IPv6 (продолжение)</vt:lpstr>
      <vt:lpstr>Пакет IPv6 Демонстрационный видеоролик. Пример заголовков IPv6 в программе Wireshark</vt:lpstr>
      <vt:lpstr>6.2. Маршрутизация</vt:lpstr>
      <vt:lpstr>Маршрутизация пакетов на узле Решение о переадресации пакетов узлом</vt:lpstr>
      <vt:lpstr>Маршрутизация пакетов на узле Шлюз по умолчанию</vt:lpstr>
      <vt:lpstr>Маршрутизация пакетов на хосте Использование шлюза по умолчанию</vt:lpstr>
      <vt:lpstr>Маршрутизация пакетов на хосте Таблицы маршрутизации хоста</vt:lpstr>
      <vt:lpstr>Таблицы маршрутизации на маршрутизаторе Решение о переадресации пакетов маршрутизатора</vt:lpstr>
      <vt:lpstr>Таблицы маршрутизации на маршрутизаторе Таблица маршрутизации на маршрутизаторе IPv4</vt:lpstr>
      <vt:lpstr>Таблицы маршрутизации на маршрутизаторе Демонстрационный видеоролик. Общие сведения о таблице IPv4-маршрутизации </vt:lpstr>
      <vt:lpstr>Таблицы маршрутизации на маршрутизаторе Записи таблицы маршрутизации с прямым подключением</vt:lpstr>
      <vt:lpstr>Таблицы маршрутизации на маршрутизаторе Основные записи об операциях удаленного маршрута</vt:lpstr>
      <vt:lpstr>Таблицы маршрутизации на маршрутизаторе Адрес следующего перехода</vt:lpstr>
      <vt:lpstr>Таблицы маршрутизации на маршрутизаторе Демонстрационный видеоролик. Пример таблицы IPv4-маршрутизации </vt:lpstr>
      <vt:lpstr>6.3. Маршрутизаторы</vt:lpstr>
      <vt:lpstr>Компоненты маршрутизатора Маршрутизатор — это вычислительная машина</vt:lpstr>
      <vt:lpstr>Компоненты маршрутизатора ЦП и операционная система маршрутизатора</vt:lpstr>
      <vt:lpstr>Компоненты маршрутизатора Память маршрутизатора</vt:lpstr>
      <vt:lpstr>Компоненты маршрутизатора Внутреннее устройство маршрутизатора</vt:lpstr>
      <vt:lpstr>Компоненты маршрутизатора Подключение к маршрутизатору</vt:lpstr>
      <vt:lpstr>Компоненты маршрутизатора Интерфейсы LAN и WAN</vt:lpstr>
      <vt:lpstr>Компоненты маршрутизатора Packet Tracer. Изучение межсетевых устройств</vt:lpstr>
      <vt:lpstr>Начальная загрузка маршрутизатора Файлы Bootset</vt:lpstr>
      <vt:lpstr>Начальная загрузка маршрутизатора Процесс начальной загрузки маршрутизатора</vt:lpstr>
      <vt:lpstr>Начальная загрузка маршрутизатора Демонстрационный видеоролик. Процесс начальной загрузки маршрутизатора</vt:lpstr>
      <vt:lpstr>Начальная загрузка маршрутизатора Вывод команды show version</vt:lpstr>
      <vt:lpstr>Начальная загрузка маршрутизатора Демонстрационное видео. Команда show version</vt:lpstr>
      <vt:lpstr>  Начальная загрузка маршрутизатора Лабораторная работа. Изучение физических характеристик маршрутизатора</vt:lpstr>
      <vt:lpstr>6.4. Настройка маршрутизатора Cisco</vt:lpstr>
      <vt:lpstr>Настройка начальных параметров Шаги базовой настройки коммутатора</vt:lpstr>
      <vt:lpstr>Настройка начальных параметров Шаги базовой настройки маршрутизатора</vt:lpstr>
      <vt:lpstr>Настройка исходных параметров Packet Tracer. Настройка исходных параметров маршрутизатора</vt:lpstr>
      <vt:lpstr>Настройка интерфейсов Настройка интерфейсов маршрутизатора</vt:lpstr>
      <vt:lpstr>Настройка интерфейсов Проверка конфигурации интерфейса</vt:lpstr>
      <vt:lpstr>Настройка шлюза по умолчанию Шлюз по умолчанию на хосте</vt:lpstr>
      <vt:lpstr>Настройка шлюза по умолчанию Шлюз по умолчанию для коммутатора</vt:lpstr>
      <vt:lpstr>Настройка шлюза по умолчанию Packet Tracer. Подключение маршрутизатора к локальной сети</vt:lpstr>
      <vt:lpstr>Настройка шлюза по умолчанию Packet Tracer. Поиск и устранение неполадок, связанных со шлюзом по умолчанию</vt:lpstr>
      <vt:lpstr>6.5 Заключение</vt:lpstr>
      <vt:lpstr>Заключение Лабораторная работа. Построение сети между коммутатором и маршрутизатором</vt:lpstr>
      <vt:lpstr>Заключение Packet Tracer. Отработка комплексных практических навыков</vt:lpstr>
      <vt:lpstr>Глава 6 Новые термины и команды</vt:lpstr>
      <vt:lpstr>Slide 72</vt:lpstr>
    </vt:vector>
  </TitlesOfParts>
  <Company>Cisco Systems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bvachon@cisco.com</dc:creator>
  <cp:lastModifiedBy>SDWM</cp:lastModifiedBy>
  <cp:revision>453</cp:revision>
  <dcterms:created xsi:type="dcterms:W3CDTF">2016-08-22T22:27:36Z</dcterms:created>
  <dcterms:modified xsi:type="dcterms:W3CDTF">2018-10-26T09:47:01Z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ProviderInitializationData">
    <vt:lpwstr>https://cisco.jiveon.com</vt:lpwstr>
  </property>
  <property fmtid="{D5CDD505-2E9C-101B-9397-08002B2CF9AE}" pid="3" name="Offisync_UpdateToken">
    <vt:lpwstr>1</vt:lpwstr>
  </property>
  <property fmtid="{D5CDD505-2E9C-101B-9397-08002B2CF9AE}" pid="4" name="Offisync_ServerID">
    <vt:lpwstr>07841bbc-cd3c-4a76-827f-75a2226890f4</vt:lpwstr>
  </property>
  <property fmtid="{D5CDD505-2E9C-101B-9397-08002B2CF9AE}" pid="5" name="Offisync_UniqueId">
    <vt:lpwstr>1702406</vt:lpwstr>
  </property>
  <property fmtid="{D5CDD505-2E9C-101B-9397-08002B2CF9AE}" pid="6" name="Jive_VersionGuid">
    <vt:lpwstr>fd96a0b3-f68d-4727-8e4f-2128d37ed30a</vt:lpwstr>
  </property>
  <property fmtid="{D5CDD505-2E9C-101B-9397-08002B2CF9AE}" pid="7" name="Jive_LatestUserAccountName">
    <vt:lpwstr>alljohns</vt:lpwstr>
  </property>
</Properties>
</file>