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6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64"/>
  </p:notesMasterIdLst>
  <p:sldIdLst>
    <p:sldId id="513" r:id="rId2"/>
    <p:sldId id="730" r:id="rId3"/>
    <p:sldId id="747" r:id="rId4"/>
    <p:sldId id="763" r:id="rId5"/>
    <p:sldId id="786" r:id="rId6"/>
    <p:sldId id="735" r:id="rId7"/>
    <p:sldId id="736" r:id="rId8"/>
    <p:sldId id="750" r:id="rId9"/>
    <p:sldId id="787" r:id="rId10"/>
    <p:sldId id="788" r:id="rId11"/>
    <p:sldId id="745" r:id="rId12"/>
    <p:sldId id="777" r:id="rId13"/>
    <p:sldId id="758" r:id="rId14"/>
    <p:sldId id="760" r:id="rId15"/>
    <p:sldId id="759" r:id="rId16"/>
    <p:sldId id="628" r:id="rId17"/>
    <p:sldId id="840" r:id="rId18"/>
    <p:sldId id="791" r:id="rId19"/>
    <p:sldId id="792" r:id="rId20"/>
    <p:sldId id="839" r:id="rId21"/>
    <p:sldId id="795" r:id="rId22"/>
    <p:sldId id="793" r:id="rId23"/>
    <p:sldId id="796" r:id="rId24"/>
    <p:sldId id="797" r:id="rId25"/>
    <p:sldId id="798" r:id="rId26"/>
    <p:sldId id="799" r:id="rId27"/>
    <p:sldId id="800" r:id="rId28"/>
    <p:sldId id="838" r:id="rId29"/>
    <p:sldId id="802" r:id="rId30"/>
    <p:sldId id="762" r:id="rId31"/>
    <p:sldId id="803" r:id="rId32"/>
    <p:sldId id="804" r:id="rId33"/>
    <p:sldId id="841" r:id="rId34"/>
    <p:sldId id="805" r:id="rId35"/>
    <p:sldId id="810" r:id="rId36"/>
    <p:sldId id="811" r:id="rId37"/>
    <p:sldId id="812" r:id="rId38"/>
    <p:sldId id="806" r:id="rId39"/>
    <p:sldId id="813" r:id="rId40"/>
    <p:sldId id="814" r:id="rId41"/>
    <p:sldId id="815" r:id="rId42"/>
    <p:sldId id="817" r:id="rId43"/>
    <p:sldId id="789" r:id="rId44"/>
    <p:sldId id="816" r:id="rId45"/>
    <p:sldId id="818" r:id="rId46"/>
    <p:sldId id="819" r:id="rId47"/>
    <p:sldId id="820" r:id="rId48"/>
    <p:sldId id="821" r:id="rId49"/>
    <p:sldId id="824" r:id="rId50"/>
    <p:sldId id="825" r:id="rId51"/>
    <p:sldId id="826" r:id="rId52"/>
    <p:sldId id="822" r:id="rId53"/>
    <p:sldId id="827" r:id="rId54"/>
    <p:sldId id="823" r:id="rId55"/>
    <p:sldId id="828" r:id="rId56"/>
    <p:sldId id="829" r:id="rId57"/>
    <p:sldId id="771" r:id="rId58"/>
    <p:sldId id="833" r:id="rId59"/>
    <p:sldId id="835" r:id="rId60"/>
    <p:sldId id="836" r:id="rId61"/>
    <p:sldId id="837" r:id="rId62"/>
    <p:sldId id="291" r:id="rId63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ara Reif" initials="BR" lastIdx="3" clrIdx="0"/>
  <p:cmAuthor id="1" name="Jane Gibbons -X (jagibbon - DEL ORO CONSULTING INC at Cisco)" initials="JG-(-DOCIaC" lastIdx="28" clrIdx="1">
    <p:extLst/>
  </p:cmAuthor>
  <p:cmAuthor id="2" name="Bob Vachon" initials="BV" lastIdx="24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00"/>
    <a:srgbClr val="0000CC"/>
    <a:srgbClr val="000099"/>
    <a:srgbClr val="CC99FF"/>
    <a:srgbClr val="CC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3431" autoAdjust="0"/>
    <p:restoredTop sz="86090" autoAdjust="0"/>
  </p:normalViewPr>
  <p:slideViewPr>
    <p:cSldViewPr snapToGrid="0" showGuides="1">
      <p:cViewPr varScale="1">
        <p:scale>
          <a:sx n="99" d="100"/>
          <a:sy n="99" d="100"/>
        </p:scale>
        <p:origin x="-90" y="-930"/>
      </p:cViewPr>
      <p:guideLst>
        <p:guide orient="horz" pos="1620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1378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337D9-3022-3D41-8D8A-BDF2F3B0DD8E}" type="datetimeFigureOut">
              <a:rPr lang="en-US" smtClean="0"/>
              <a:pPr/>
              <a:t>10/26/2018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1018C-6CAF-B84E-B92C-ECB119457FBA}" type="slidenum">
              <a:rPr lang="en-US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3756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 5. Ethernet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25542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10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751091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7" tIns="0" rIns="18817" bIns="0" anchor="b"/>
          <a:lstStyle>
            <a:lvl1pPr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5F7D0146-1035-4865-8A5B-0B1E8578604B}" type="slidenum">
              <a:rPr lang="en-US" sz="800" b="0">
                <a:ea typeface="ＭＳ Ｐゴシック" pitchFamily="34" charset="-128"/>
              </a:rPr>
              <a:pPr algn="r"/>
              <a:t>11</a:t>
            </a:fld>
            <a:endParaRPr lang="ru-RU" sz="800" b="0" dirty="0">
              <a:ea typeface="ＭＳ Ｐゴシック" pitchFamily="34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4291573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15580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r>
              <a:rPr lang="ru-RU" smtClean="0"/>
              <a:t>Глава 5. Ethernet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96800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14</a:t>
            </a:fld>
            <a:endParaRPr lang="ru-RU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 5. Ethernet</a:t>
            </a:r>
            <a:endParaRPr lang="ru-RU" b="0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247521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5. Ethernet</a:t>
            </a:r>
          </a:p>
          <a:p>
            <a:pPr>
              <a:buFontTx/>
              <a:buNone/>
            </a:pPr>
            <a:r>
              <a:rPr lang="ru-RU" sz="1200" b="0" dirty="0"/>
              <a:t>5.1. Протокол Ethernet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25529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16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5.1. Протокол Ethernet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5.1.1. Кадр Ethernet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5.1.1.1. Инкапсуляция Ethernet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baseline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25190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17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5.1. Протокол Ethernet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5.1.1. Кадр Ethernet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5.1.1.1. Инкапсуляция Ethernet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baseline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25533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18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5.1. Протокол Ethernet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5.1.1. Кадр Ethernet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5.1.1.2. Подуровень MAC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baseline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00228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19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5.1. Протокол Ethernet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5.1.1. Кадр Ethernet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5.1.1.3. Развитие Ethernet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baseline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53194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2</a:t>
            </a:fld>
            <a:endParaRPr lang="ru-RU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8667713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20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5.1. Протокол Ethernet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5.1.1. Кадр Ethernet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5.1.1.4. Поля кадра Ethernet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baseline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014323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5.1. Протокол Ethernet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5.1.1. Кадр Ethernet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5.1.1.7. Лабораторная работа. Анализ кадров Ethernet с помощью программы Wireshark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198541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22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5.1. Протокол Ethernet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5.1.2. MAC-адреса Ethernet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5.1.2.1. МАС-адреса и шестнадцатеричные значения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baseline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373202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23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5.1. Протокол Ethernet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5.1.2. MAC-адреса Ethernet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5.1.2.2. MAC-адреса: идентификация Ethernet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baseline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080133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24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5.1. Протокол Ethernet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5.1.2. MAC-адреса Ethernet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5.1.2.3. Обработка кадров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baseline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11276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25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5.1. Протокол Ethernet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5.1.2. MAC-адреса Ethernet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5.1.2.4. Представления MAC-адресов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461578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26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5.1. Протокол Ethernet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5.1.2. MAC-адреса Ethernet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5.1.2.5. Индивидуальный MAC-адрес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baseline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925847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27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5.1. Протокол Ethernet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5.1.2. MAC-адреса Ethernet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5.1.2.6. Широковещательный MAC-адрес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baseline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06026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28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5.1. Протокол Ethernet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5.1.2. MAC-адреса Ethernet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5.1.2.7. Групповой MAC-адрес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baseline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045730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5.1. Протокол Ethernet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5.1.2. MAC-адреса Ethernet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5.1.2.8. Лабораторная работа. Просмотр MAC-адресов сетевых устройств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76225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2. Настройка сетевой операционной системы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503246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5. Ethernet</a:t>
            </a:r>
          </a:p>
          <a:p>
            <a:pPr>
              <a:buFontTx/>
              <a:buNone/>
            </a:pPr>
            <a:r>
              <a:rPr lang="ru-RU" sz="1200" b="0" dirty="0"/>
              <a:t>5.2. Коммутаторы локальной сети </a:t>
            </a:r>
          </a:p>
          <a:p>
            <a:pPr>
              <a:buFontTx/>
              <a:buNone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979326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31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5.2. Коммутаторы локальной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5.2.1. Таблица MAC-адресов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5.2.1.1. Основная информация о коммутаторах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baseline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823948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32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5.2. Коммутаторы локальной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5.2.1. Таблица MAC-адресов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5.2.1.2. Получение информации о MAC-адресах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baseline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238189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33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5.2. Коммутаторы локальной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5.2.1. Таблица MAC-адресов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5.2.1.2. Получение информации о MAC-адресах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baseline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276842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34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5.2. Коммутаторы локальной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5.2.1. Таблица MAC-адресов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5.2.1.3. Фильтрация кадров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885486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35</a:t>
            </a:fld>
            <a:endParaRPr lang="ru-RU" altLang="en-US" sz="800" dirty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5.2. Коммутаторы локальной сети</a:t>
            </a:r>
            <a:endParaRPr lang="ru-RU" dirty="0"/>
          </a:p>
          <a:p>
            <a:r>
              <a:rPr lang="ru-RU" smtClean="0"/>
              <a:t>5.2.1. Таблица MAC-адресов</a:t>
            </a:r>
          </a:p>
          <a:p>
            <a:r>
              <a:rPr lang="ru-RU" smtClean="0"/>
              <a:t>5.2.1.4. Демонстрационный видеоролик. Таблицы MAC-адресов в соединенных между собой коммутаторах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1886391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36</a:t>
            </a:fld>
            <a:endParaRPr lang="ru-RU" altLang="en-US" sz="800" dirty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5.2. Коммутаторы локальной сети</a:t>
            </a:r>
            <a:endParaRPr lang="ru-RU" dirty="0"/>
          </a:p>
          <a:p>
            <a:r>
              <a:rPr lang="ru-RU" smtClean="0"/>
              <a:t>5.2.1. Таблица MAC-адресов</a:t>
            </a:r>
          </a:p>
          <a:p>
            <a:r>
              <a:rPr lang="ru-RU" smtClean="0"/>
              <a:t>5.2.1.5. Демонстрационный видеоролик. </a:t>
            </a:r>
            <a:r>
              <a:rPr lang="ru-RU" altLang="en-US" sz="1200" dirty="0"/>
              <a:t>Отправка кадра на шлюз по умолчанию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18118048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5.2. Коммутаторы локальной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5.2.1. Таблица MAC-адресов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5.2.1.7.</a:t>
            </a:r>
            <a:r>
              <a:rPr lang="ru-RU" dirty="0">
                <a:latin typeface="Arial" charset="0"/>
              </a:rPr>
              <a:t> Лабораторная работа. Просмотр таблицы MAC-адресов коммутатора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923044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38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5.2. Коммутаторы локальной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5.2.2. Способы переадресации на коммутаторах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5.2.2.1. Способы переадресации кадров на коммутаторах Cisco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baseline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23357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39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5.2. Коммутаторы локальной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5.2.2. Способы переадресации на коммутаторах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5.2.2.2. Сквозная коммутация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14639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0A313ED8-785B-4D16-9B17-4143385249B9}" type="slidenum">
              <a:rPr lang="en-US" sz="800" b="0"/>
              <a:pPr algn="r"/>
              <a:t>4</a:t>
            </a:fld>
            <a:endParaRPr lang="ru-RU" sz="800" b="0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6874538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40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5.2. Коммутаторы локальной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5.2.2. Способы переадресации на коммутаторах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5.2.2.3. Буферизация памяти на коммутаторах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baseline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328497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41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5.2. Коммутаторы локальной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5.2.3. Параметры коммутационных портов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5.2.3.1. Настройка дуплексного режима и скорости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baseline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034741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42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5.2. Коммутаторы локальной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5.2.3. Параметры коммутационных портов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5.2.3.2. Функция Auto-MDIX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baseline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822031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5. Ethernet</a:t>
            </a:r>
          </a:p>
          <a:p>
            <a:pPr>
              <a:buFontTx/>
              <a:buNone/>
            </a:pPr>
            <a:r>
              <a:rPr lang="ru-RU" sz="1200" b="0" dirty="0"/>
              <a:t>5.3. Протокол разрешения адресов (ARP)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43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917555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44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5.3. </a:t>
            </a:r>
            <a:r>
              <a:rPr lang="ru-RU" dirty="0">
                <a:latin typeface="Arial" charset="0"/>
              </a:rPr>
              <a:t>Протокол разрешения адресов (ARP)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5.3.1. MAC- и IP-адреса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5.3.1.1. Устройства назначения в одной сети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baseline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259838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45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5.3. </a:t>
            </a:r>
            <a:r>
              <a:rPr lang="ru-RU" dirty="0">
                <a:latin typeface="Arial" charset="0"/>
              </a:rPr>
              <a:t>Протокол разрешения адресов (ARP)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5.3.1. MAC- и IP-адреса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5.3.1.2. Устройства назначения в удаленной сети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baseline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981757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46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5.3. </a:t>
            </a:r>
            <a:r>
              <a:rPr lang="ru-RU" dirty="0">
                <a:latin typeface="Arial" charset="0"/>
              </a:rPr>
              <a:t>Протокол разрешения адресов (ARP)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5.3.1. MAC- и IP-адреса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5.3.1.3 Packet Tracer. Идентификация МАС- и IP-адресов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baseline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393717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47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5.3. </a:t>
            </a:r>
            <a:r>
              <a:rPr lang="ru-RU" dirty="0">
                <a:latin typeface="Arial" charset="0"/>
              </a:rPr>
              <a:t>Протокол разрешения адресов (ARP)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5.3.2. ARP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5.3.2.1. Знакомство с ARP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baseline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722310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48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5.3. </a:t>
            </a:r>
            <a:r>
              <a:rPr lang="ru-RU" dirty="0">
                <a:latin typeface="Arial" charset="0"/>
              </a:rPr>
              <a:t>Протокол разрешения адресов (ARP)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5.3.2. ARP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5.3.2.2. Ф</a:t>
            </a:r>
            <a:r>
              <a:rPr lang="ru-RU" smtClean="0"/>
              <a:t>ункции протокола ARP</a:t>
            </a:r>
            <a:endParaRPr lang="ru-RU" baseline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baseline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575043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49</a:t>
            </a:fld>
            <a:endParaRPr lang="ru-RU" altLang="en-US" sz="800" dirty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5.3. </a:t>
            </a:r>
            <a:r>
              <a:rPr lang="ru-RU" dirty="0">
                <a:latin typeface="Arial" charset="0"/>
              </a:rPr>
              <a:t>Протокол разрешения адресов (ARP)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5.3.2. ARP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5.3.2.3. </a:t>
            </a:r>
            <a:r>
              <a:rPr lang="ru-RU" smtClean="0"/>
              <a:t>Демонстрационный видеоролик. ARP-запрос</a:t>
            </a:r>
            <a:endParaRPr lang="ru-RU" baseline="0" dirty="0"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527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0A313ED8-785B-4D16-9B17-4143385249B9}" type="slidenum">
              <a:rPr lang="en-US" sz="800" b="0"/>
              <a:pPr algn="r"/>
              <a:t>5</a:t>
            </a:fld>
            <a:endParaRPr lang="ru-RU" sz="800" b="0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4148839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50</a:t>
            </a:fld>
            <a:endParaRPr lang="ru-RU" altLang="en-US" sz="800" dirty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5.3. </a:t>
            </a:r>
            <a:r>
              <a:rPr lang="ru-RU" dirty="0">
                <a:latin typeface="Arial" charset="0"/>
              </a:rPr>
              <a:t>Протокол разрешения адресов (ARP)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5.3.2. ARP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5.3.2.4. </a:t>
            </a:r>
            <a:r>
              <a:rPr lang="ru-RU" smtClean="0"/>
              <a:t>Демонстрационный видеоролик. ARP-ответ</a:t>
            </a:r>
            <a:endParaRPr lang="ru-RU" baseline="0" dirty="0"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72864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51</a:t>
            </a:fld>
            <a:endParaRPr lang="ru-RU" altLang="en-US" sz="800" dirty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5.3. </a:t>
            </a:r>
            <a:r>
              <a:rPr lang="ru-RU" dirty="0">
                <a:latin typeface="Arial" charset="0"/>
              </a:rPr>
              <a:t>Протокол разрешения адресов (ARP)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5.3.2. ARP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5.3.2.5. </a:t>
            </a:r>
            <a:r>
              <a:rPr lang="ru-RU" smtClean="0"/>
              <a:t>Демонстрационный видеоролик. Роль ARP в процессе удаленного обмена данными</a:t>
            </a:r>
            <a:endParaRPr lang="ru-RU" baseline="0" dirty="0"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157635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52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5.3. </a:t>
            </a:r>
            <a:r>
              <a:rPr lang="ru-RU" dirty="0">
                <a:latin typeface="Arial" charset="0"/>
              </a:rPr>
              <a:t>Протокол разрешения адресов (ARP)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5.3.2. ARP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5.3.2.6. Удаление записей из таблицы ARP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5030594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53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5.3. </a:t>
            </a:r>
            <a:r>
              <a:rPr lang="ru-RU" dirty="0">
                <a:latin typeface="Arial" charset="0"/>
              </a:rPr>
              <a:t>Протокол разрешения адресов (ARP)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5.3.2. ARP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5.3.2.7. Таблицы ARP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3227772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54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5.3. </a:t>
            </a:r>
            <a:r>
              <a:rPr lang="ru-RU" dirty="0">
                <a:latin typeface="Arial" charset="0"/>
              </a:rPr>
              <a:t>Протокол разрешения адресов (ARP)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5.3.2. ARP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5.3.2.7. Packet Tracer. Изучение таблицы АRP 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598702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55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5.3. </a:t>
            </a:r>
            <a:r>
              <a:rPr lang="ru-RU" dirty="0">
                <a:latin typeface="Arial" charset="0"/>
              </a:rPr>
              <a:t>Протокол разрешения адресов (ARP)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5.3.3. Проблемы ARP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5.3.3.1. Широковещательные рассылки ARP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1269504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56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5.3. </a:t>
            </a:r>
            <a:r>
              <a:rPr lang="ru-RU" dirty="0">
                <a:latin typeface="Arial" charset="0"/>
              </a:rPr>
              <a:t>Протокол разрешения адресов (ARP)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5.3.3. Проблемы ARP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5.3.3.2. ARP-спуфинг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956500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5. Ethernet</a:t>
            </a:r>
          </a:p>
          <a:p>
            <a:pPr>
              <a:buFontTx/>
              <a:buNone/>
            </a:pPr>
            <a:r>
              <a:rPr lang="ru-RU" sz="1200" b="0" dirty="0"/>
              <a:t>5.4. Выводы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57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641006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58</a:t>
            </a:fld>
            <a:endParaRPr lang="ru-RU" sz="800" dirty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5.4. Выводы</a:t>
            </a:r>
          </a:p>
          <a:p>
            <a:r>
              <a:rPr lang="ru-RU" smtClean="0"/>
              <a:t>5.4.1.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Заключение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</a:rPr>
              <a:t>	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5.4.1.2. Глава 5. Ethernet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29493069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92755B-29FD-8743-9094-C0E3A734D22E}" type="slidenum">
              <a:rPr lang="en-US" sz="800"/>
              <a:pPr/>
              <a:t>59</a:t>
            </a:fld>
            <a:endParaRPr lang="ru-RU" sz="800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Новые термины и команды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15717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7" tIns="0" rIns="18817" bIns="0" anchor="b"/>
          <a:lstStyle>
            <a:lvl1pPr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ACE20BE7-F2F3-4E26-9454-50B18F790A4E}" type="slidenum">
              <a:rPr lang="en-US" sz="800" b="0">
                <a:ea typeface="ＭＳ Ｐゴシック" pitchFamily="34" charset="-128"/>
              </a:rPr>
              <a:pPr algn="r"/>
              <a:t>6</a:t>
            </a:fld>
            <a:endParaRPr lang="ru-RU" sz="800" b="0" dirty="0">
              <a:ea typeface="ＭＳ Ｐゴシック" pitchFamily="34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42261386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92755B-29FD-8743-9094-C0E3A734D22E}" type="slidenum">
              <a:rPr lang="en-US" sz="800"/>
              <a:pPr/>
              <a:t>60</a:t>
            </a:fld>
            <a:endParaRPr lang="ru-RU" sz="800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Новые термины и команды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2320217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92755B-29FD-8743-9094-C0E3A734D22E}" type="slidenum">
              <a:rPr lang="en-US" sz="800"/>
              <a:pPr/>
              <a:t>61</a:t>
            </a:fld>
            <a:endParaRPr lang="ru-RU" sz="800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Новые термины и команды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0809078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62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67014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7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560579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8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524546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9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429672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086725553"/>
      </p:ext>
    </p:extLst>
  </p:cSld>
  <p:clrMapOvr>
    <a:masterClrMapping/>
  </p:clrMapOvr>
  <p:transition spd="slow">
    <p:wipe/>
  </p:transition>
  <p:extLst mod="1">
    <p:ext uri="{DCECCB84-F9BA-43D5-87BE-67443E8EF086}">
      <p15:sldGuideLst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3999" cy="516587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19884330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4797489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1">
              <a:lumMod val="75000"/>
            </a:schemeClr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85154496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73441" y="4954263"/>
            <a:ext cx="676910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>
                <a:solidFill>
                  <a:schemeClr val="tx2"/>
                </a:solidFill>
              </a:defRPr>
            </a:lvl1pPr>
          </a:lstStyle>
          <a:p>
            <a:pPr defTabSz="385763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</a:rPr>
              <a:pPr defTabSz="385763">
                <a:defRPr/>
              </a:pPr>
              <a:t>‹#›</a:t>
            </a:fld>
            <a:endParaRPr lang="en-US" kern="0" dirty="0">
              <a:solidFill>
                <a:srgbClr val="59595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4065" y="798944"/>
            <a:ext cx="8853286" cy="41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>
                <a:sym typeface="Arial" pitchFamily="34" charset="0"/>
              </a:rPr>
              <a:t>Third level</a:t>
            </a:r>
          </a:p>
          <a:p>
            <a:pPr lvl="3"/>
            <a:r>
              <a:rPr lang="en-US" dirty="0">
                <a:sym typeface="Arial" pitchFamily="34" charset="0"/>
              </a:rPr>
              <a:t>Fourth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41393"/>
            <a:ext cx="9144000" cy="7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2400"/>
            </a:lvl1pPr>
          </a:lstStyle>
          <a:p>
            <a:pPr lvl="0"/>
            <a:r>
              <a:rPr lang="en-US" dirty="0">
                <a:sym typeface="Arial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225799662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269925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rgbClr val="004C69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accent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3653042546"/>
      </p:ext>
    </p:extLst>
  </p:cSld>
  <p:clrMapOvr>
    <a:masterClrMapping/>
  </p:clrMapOvr>
  <p:transition spd="slow">
    <p:wipe/>
  </p:transition>
  <p:extLst mod="1">
    <p:ext uri="{DCECCB84-F9BA-43D5-87BE-67443E8EF086}">
      <p15:sldGuideLst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1974617842"/>
      </p:ext>
    </p:extLst>
  </p:cSld>
  <p:clrMapOvr>
    <a:masterClrMapping/>
  </p:clrMapOvr>
  <p:transition spd="slow">
    <p:wipe/>
  </p:transition>
  <p:extLst mod="1">
    <p:ext uri="{DCECCB84-F9BA-43D5-87BE-67443E8EF086}">
      <p15:sldGuideLst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5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60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rgbClr val="086D8E"/>
          </a:solidFill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6" name="Rectangle 4"/>
          <p:cNvSpPr>
            <a:spLocks noChangeArrowheads="1"/>
          </p:cNvSpPr>
          <p:nvPr userDrawn="1"/>
        </p:nvSpPr>
        <p:spPr bwMode="ltGray">
          <a:xfrm>
            <a:off x="4378440" y="4741653"/>
            <a:ext cx="414000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© Cisco и/или ее дочерние компании, 2016. Все права защищены</a:t>
            </a:r>
            <a:r>
              <a:rPr lang="ru-RU" sz="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.</a:t>
            </a:r>
            <a:r>
              <a:rPr lang="en-US" sz="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 </a:t>
            </a:r>
            <a:r>
              <a:rPr lang="ru-RU" sz="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Конфиденциальная </a:t>
            </a:r>
            <a:r>
              <a:rPr lang="ru-RU" sz="600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информация Cisco</a:t>
            </a:r>
          </a:p>
        </p:txBody>
      </p:sp>
    </p:spTree>
    <p:extLst>
      <p:ext uri="{BB962C8B-B14F-4D97-AF65-F5344CB8AC3E}">
        <p14:creationId xmlns="" xmlns:p14="http://schemas.microsoft.com/office/powerpoint/2010/main" val="189085412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5429679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222912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Oval 11"/>
          <p:cNvSpPr/>
          <p:nvPr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="" xmlns:p14="http://schemas.microsoft.com/office/powerpoint/2010/main" val="305387266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="" xmlns:p14="http://schemas.microsoft.com/office/powerpoint/2010/main" val="296212501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Oval 4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51" name="Oval 50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4" name="Oval 53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66" name="Oval 65"/>
          <p:cNvSpPr/>
          <p:nvPr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69" name="Oval 68"/>
          <p:cNvSpPr/>
          <p:nvPr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="" xmlns:p14="http://schemas.microsoft.com/office/powerpoint/2010/main" val="364309995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600" dirty="0">
              <a:solidFill>
                <a:schemeClr val="accent3">
                  <a:lumMod val="8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chemeClr val="accent5"/>
          </a:solidFill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3" name="Rectangle 4"/>
          <p:cNvSpPr>
            <a:spLocks noChangeArrowheads="1"/>
          </p:cNvSpPr>
          <p:nvPr userDrawn="1"/>
        </p:nvSpPr>
        <p:spPr bwMode="ltGray">
          <a:xfrm>
            <a:off x="4378440" y="4741653"/>
            <a:ext cx="414000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accent3">
                    <a:lumMod val="85000"/>
                  </a:schemeClr>
                </a:solidFill>
                <a:latin typeface="+mn-lt"/>
              </a:rPr>
              <a:t>© Cisco и/или ее дочерние компании, 2016. Все права защищены</a:t>
            </a:r>
            <a:r>
              <a:rPr lang="ru-RU" sz="60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.</a:t>
            </a:r>
            <a:r>
              <a:rPr lang="en-US" sz="60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 </a:t>
            </a:r>
            <a:r>
              <a:rPr lang="ru-RU" sz="60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Конфиденциальная </a:t>
            </a:r>
            <a:r>
              <a:rPr lang="ru-RU" sz="600" dirty="0">
                <a:solidFill>
                  <a:schemeClr val="accent3">
                    <a:lumMod val="85000"/>
                  </a:schemeClr>
                </a:solidFill>
                <a:latin typeface="+mn-lt"/>
              </a:rPr>
              <a:t>информация Cisco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4013" r:id="rId2"/>
    <p:sldLayoutId id="2147484014" r:id="rId3"/>
    <p:sldLayoutId id="2147483965" r:id="rId4"/>
    <p:sldLayoutId id="2147483967" r:id="rId5"/>
    <p:sldLayoutId id="2147483995" r:id="rId6"/>
    <p:sldLayoutId id="2147484007" r:id="rId7"/>
    <p:sldLayoutId id="2147484010" r:id="rId8"/>
    <p:sldLayoutId id="2147484011" r:id="rId9"/>
    <p:sldLayoutId id="2147484015" r:id="rId10"/>
    <p:sldLayoutId id="2147483998" r:id="rId11"/>
    <p:sldLayoutId id="2147484027" r:id="rId12"/>
    <p:sldLayoutId id="2147484029" r:id="rId13"/>
    <p:sldLayoutId id="2147484031" r:id="rId14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accent4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p15="http://schemas.microsoft.com/office/powerpoint/2012/main">
        <p15:guide id="1" orient="horz" pos="1620" userDrawn="1">
          <p15:clr>
            <a:srgbClr val="F26B43"/>
          </p15:clr>
        </p15:guide>
        <p15:guide id="2" pos="3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x9ZZivtzE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tacad.com/group/communities/community-hom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netacad.com/group/communities/ccna-blog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omputernetworkingnotes.com/network-technologies/10base-ethernet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macvendorlookup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mtClean="0"/>
              <a:t>Материалы для инструктора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/>
              <a:t>Глава 5. Ethernet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3496713" cy="902174"/>
          </a:xfrm>
        </p:spPr>
        <p:txBody>
          <a:bodyPr/>
          <a:lstStyle/>
          <a:p>
            <a:r>
              <a:rPr lang="ru-RU" dirty="0" smtClean="0"/>
              <a:t>CCNA Routing and Switching</a:t>
            </a:r>
          </a:p>
          <a:p>
            <a:r>
              <a:rPr lang="ru-RU" dirty="0" smtClean="0"/>
              <a:t>Введение в сетевые технологии (v6.0)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3650477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В разделе 5.2 предложите студентам посмотреть демонстрационные видеоролики о таблицах MAC-адресов коммутатора (5.2.1.4 и 5.2.1.5).</a:t>
            </a:r>
          </a:p>
          <a:p>
            <a:pPr lvl="0"/>
            <a:r>
              <a:rPr lang="ru-RU" dirty="0" smtClean="0"/>
              <a:t>Воспользуйтесь полезным интерактивным упражнением на странице 5.2.1.6.</a:t>
            </a:r>
          </a:p>
          <a:p>
            <a:pPr lvl="0"/>
            <a:r>
              <a:rPr lang="ru-RU" dirty="0" smtClean="0"/>
              <a:t>При изучении раздела 5.3 важно, чтобы студенты понимали процесс ARP. Порекомендуйте им посмотреть видеоролик о протоколе ARP в разделе 5.3.2. </a:t>
            </a:r>
          </a:p>
          <a:p>
            <a:pPr lvl="0"/>
            <a:r>
              <a:rPr lang="ru-RU" dirty="0" smtClean="0"/>
              <a:t>С помощью программы Cisco Packet Tracer продемонстрируйте процесс ARP в локальной сети и в удаленной сети (см. лабораторную работу 5.3.2.8). </a:t>
            </a:r>
          </a:p>
          <a:p>
            <a:pPr lvl="0"/>
            <a:r>
              <a:rPr lang="ru-RU" dirty="0" smtClean="0"/>
              <a:t>Опишите, как записи ARP устаревают в таблице ARP.</a:t>
            </a:r>
          </a:p>
          <a:p>
            <a:pPr lvl="0"/>
            <a:r>
              <a:rPr lang="ru-RU" dirty="0" smtClean="0"/>
              <a:t>Посмотрите обзор ARP на этом веб-сайте: </a:t>
            </a:r>
            <a:r>
              <a:rPr lang="ru-RU" dirty="0">
                <a:hlinkClick r:id="rId3"/>
              </a:rPr>
              <a:t>https://www.youtube.com/watch?v=hx9ZZivtzEE</a:t>
            </a:r>
            <a:r>
              <a:rPr lang="ru-RU" dirty="0" smtClean="0"/>
              <a:t>. </a:t>
            </a:r>
          </a:p>
          <a:p>
            <a:pPr lvl="0"/>
            <a:endParaRPr lang="ru-RU" dirty="0"/>
          </a:p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 5. Практические рекомендации (продолжение)</a:t>
            </a:r>
          </a:p>
        </p:txBody>
      </p:sp>
    </p:spTree>
    <p:extLst>
      <p:ext uri="{BB962C8B-B14F-4D97-AF65-F5344CB8AC3E}">
        <p14:creationId xmlns="" xmlns:p14="http://schemas.microsoft.com/office/powerpoint/2010/main" val="231217509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30000"/>
              </a:spcBef>
              <a:spcAft>
                <a:spcPts val="900"/>
              </a:spcAft>
              <a:defRPr/>
            </a:pPr>
            <a:r>
              <a:rPr lang="ru-RU" dirty="0" smtClean="0"/>
              <a:t>Дополнительные справочные материалы, содержащие различные стратегии обучения,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в том числе планы занятий, описание аналогий для сложных понятий и темы обсуждений, доступны на веб-сайте сообщества сертифицированных сетевых специалистов (CCNA) по адресу </a:t>
            </a:r>
            <a:r>
              <a:rPr lang="ru-RU" dirty="0">
                <a:hlinkClick r:id="rId3"/>
              </a:rPr>
              <a:t>https://www.netacad.com/group/communities/community-home</a:t>
            </a:r>
            <a:r>
              <a:rPr lang="ru-RU" dirty="0" smtClean="0"/>
              <a:t>.</a:t>
            </a:r>
            <a:endParaRPr lang="ru-RU" dirty="0"/>
          </a:p>
          <a:p>
            <a:pPr>
              <a:spcBef>
                <a:spcPct val="30000"/>
              </a:spcBef>
              <a:spcAft>
                <a:spcPts val="900"/>
              </a:spcAft>
              <a:defRPr/>
            </a:pPr>
            <a:r>
              <a:rPr lang="ru-RU" dirty="0" smtClean="0"/>
              <a:t>Практические рекомендации специалистов со всего мира для обучения по программе CCNA Routing and Switching. </a:t>
            </a:r>
            <a:r>
              <a:rPr lang="ru-RU" dirty="0">
                <a:hlinkClick r:id="rId4"/>
              </a:rPr>
              <a:t>https://www.netacad.com/group/communities/ccna</a:t>
            </a:r>
            <a:endParaRPr lang="ru-RU" dirty="0"/>
          </a:p>
          <a:p>
            <a:pPr>
              <a:spcBef>
                <a:spcPct val="30000"/>
              </a:spcBef>
              <a:defRPr/>
            </a:pPr>
            <a:r>
              <a:rPr lang="ru-RU" dirty="0" smtClean="0"/>
              <a:t>Если вы хотите поделиться с другими преподавателями планами занятий и другой полезной информацией, вы можете разместить ее на сайте сообщества сертифицированных компанией Cisco сетевых специалистов (CCNA).</a:t>
            </a:r>
          </a:p>
          <a:p>
            <a:r>
              <a:rPr lang="ru-RU" dirty="0" smtClean="0"/>
              <a:t>Студенты могут записаться на курс </a:t>
            </a:r>
            <a:r>
              <a:rPr lang="ru-RU" b="1" dirty="0"/>
              <a:t>Introduction to Packet Tracer</a:t>
            </a:r>
            <a:r>
              <a:rPr lang="ru-RU" dirty="0" smtClean="0"/>
              <a:t> (Введение в Packet Tracer) (для самостоятельного изучения)</a:t>
            </a:r>
          </a:p>
        </p:txBody>
      </p:sp>
      <p:sp>
        <p:nvSpPr>
          <p:cNvPr id="13314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5. Дополнительная помощь</a:t>
            </a:r>
          </a:p>
        </p:txBody>
      </p:sp>
    </p:spTree>
    <p:extLst>
      <p:ext uri="{BB962C8B-B14F-4D97-AF65-F5344CB8AC3E}">
        <p14:creationId xmlns="" xmlns:p14="http://schemas.microsoft.com/office/powerpoint/2010/main" val="184930198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783168022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/>
              <a:t>Глава 5. Ethernet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3531003" cy="902174"/>
          </a:xfrm>
        </p:spPr>
        <p:txBody>
          <a:bodyPr/>
          <a:lstStyle/>
          <a:p>
            <a:r>
              <a:rPr lang="ru-RU" dirty="0" smtClean="0"/>
              <a:t>CCNA Routing and Switching</a:t>
            </a:r>
          </a:p>
          <a:p>
            <a:r>
              <a:rPr lang="ru-RU" dirty="0" smtClean="0"/>
              <a:t>Введение в сетевые технологии (v6.0)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8293801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5.1. Протокол Ethernet</a:t>
            </a:r>
          </a:p>
          <a:p>
            <a:pPr marL="469106" lvl="1" indent="-214313">
              <a:buFont typeface="Arial" panose="020B0604020202020204" pitchFamily="34" charset="0"/>
              <a:buChar char="•"/>
            </a:pPr>
            <a:r>
              <a:rPr lang="ru-RU" sz="1350" dirty="0"/>
              <a:t>Объяснить работу технологии Ethernet.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150" dirty="0"/>
              <a:t>Объяснить, как уровни Ethernet связаны с полями кадра.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150" dirty="0"/>
              <a:t>Описать MAC-адрес Ethernet.</a:t>
            </a:r>
            <a:endParaRPr lang="ru-RU" sz="950" dirty="0"/>
          </a:p>
          <a:p>
            <a:r>
              <a:rPr lang="ru-RU" dirty="0"/>
              <a:t>5.2. Коммутаторы локальных сетей (LAN)</a:t>
            </a:r>
          </a:p>
          <a:p>
            <a:pPr marL="469106" lvl="1" indent="-214313">
              <a:buFont typeface="Arial" panose="020B0604020202020204" pitchFamily="34" charset="0"/>
              <a:buChar char="•"/>
            </a:pPr>
            <a:r>
              <a:rPr lang="ru-RU" sz="1350" dirty="0"/>
              <a:t>Объяснить, как работает коммутатор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150" dirty="0"/>
              <a:t>Объяснить, как коммутатор создает таблицу MAC-адресов и пересылает кадры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150" dirty="0"/>
              <a:t>Описать способы пересылки кадров коммутатором и доступные настройки портов для коммутаторов уровня 2.</a:t>
            </a:r>
            <a:endParaRPr lang="ru-RU" sz="950" dirty="0"/>
          </a:p>
          <a:p>
            <a:r>
              <a:rPr lang="ru-RU" dirty="0"/>
              <a:t>5.3. Протокол разрешения адресов (ARP)</a:t>
            </a:r>
          </a:p>
          <a:p>
            <a:pPr marL="469106" lvl="1" indent="-214313">
              <a:buFont typeface="Arial" panose="020B0604020202020204" pitchFamily="34" charset="0"/>
              <a:buChar char="•"/>
            </a:pPr>
            <a:r>
              <a:rPr lang="ru-RU" sz="1350" dirty="0"/>
              <a:t>Объяснить, как протокол разрешения адресов (ARP) позволяет передавать данные по сети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150" dirty="0"/>
              <a:t>Сравнить роли MAC- и IP-адресов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150" dirty="0"/>
              <a:t>Объяснить назначение протокола разрешения адресов (ARP)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150" dirty="0"/>
              <a:t>Объяснить, как запросы ARP влияют на производительность сети и узла</a:t>
            </a:r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5. Разделы и цели</a:t>
            </a:r>
          </a:p>
        </p:txBody>
      </p:sp>
    </p:spTree>
    <p:extLst>
      <p:ext uri="{BB962C8B-B14F-4D97-AF65-F5344CB8AC3E}">
        <p14:creationId xmlns="" xmlns:p14="http://schemas.microsoft.com/office/powerpoint/2010/main" val="175886867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ru-RU" smtClean="0"/>
              <a:t>5.1. Протокол Ethernet</a:t>
            </a:r>
          </a:p>
        </p:txBody>
      </p:sp>
    </p:spTree>
    <p:extLst>
      <p:ext uri="{BB962C8B-B14F-4D97-AF65-F5344CB8AC3E}">
        <p14:creationId xmlns="" xmlns:p14="http://schemas.microsoft.com/office/powerpoint/2010/main" val="673099643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4"/>
            <a:ext cx="5450285" cy="4155319"/>
          </a:xfrm>
        </p:spPr>
        <p:txBody>
          <a:bodyPr rIns="108000"/>
          <a:lstStyle/>
          <a:p>
            <a:r>
              <a:rPr lang="ru-RU" dirty="0" smtClean="0"/>
              <a:t>На сегодняшний день Ethernet является самой часто используемой технологией для локальных сетей (LAN).</a:t>
            </a:r>
          </a:p>
          <a:p>
            <a:pPr lvl="1"/>
            <a:r>
              <a:rPr lang="ru-RU" dirty="0" smtClean="0"/>
              <a:t>Этот протокол определен в стандартах IEEE 802.2 и 802.3. </a:t>
            </a:r>
          </a:p>
          <a:p>
            <a:pPr lvl="1"/>
            <a:r>
              <a:rPr lang="ru-RU" dirty="0" smtClean="0"/>
              <a:t>Он поддерживает пропускную способность 10 Мбит/с, 100 Мбит/с, 1000 Мбит/с (1 Гбит/с), 10 000 Мбит/с (10 Гбит/с), 40 000 Мбит/с (40 Гбит/с) и 100 000 Мбит/с (100 Гбит/с).</a:t>
            </a:r>
          </a:p>
          <a:p>
            <a:pPr>
              <a:spcBef>
                <a:spcPts val="0"/>
              </a:spcBef>
            </a:pPr>
            <a:endParaRPr lang="ru-RU" altLang="ja-JP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 smtClean="0"/>
              <a:t>Ethernet функционирует на канальном и физическом уровнях.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altLang="ja-JP" dirty="0"/>
          </a:p>
          <a:p>
            <a:r>
              <a:rPr lang="ru-RU" dirty="0" smtClean="0"/>
              <a:t>Технология Ethernet опирается на работу двух отдельных подуровней канального уровня: LLC (управление логической связью) и MAC (управление доступом к среде передачи).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Кадр Ethernet</a:t>
            </a:r>
            <a:r>
              <a:t/>
            </a:r>
            <a:br/>
            <a:r>
              <a:rPr lang="ru-RU" smtClean="0"/>
              <a:t>Инкапсуляция Ethernet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360" y="798944"/>
            <a:ext cx="3219449" cy="22133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42478232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4"/>
            <a:ext cx="5450285" cy="4155319"/>
          </a:xfrm>
        </p:spPr>
        <p:txBody>
          <a:bodyPr/>
          <a:lstStyle/>
          <a:p>
            <a:r>
              <a:rPr lang="ru-RU" smtClean="0"/>
              <a:t>Подуровень LLC технологии Ethernet обеспечивает связь между верхними и нижними уровнями. Он реализован в программном обеспечении, и его применение не зависит от аппаратного обеспечения. </a:t>
            </a:r>
          </a:p>
          <a:p>
            <a:endParaRPr lang="ru-RU" altLang="ja-JP" dirty="0"/>
          </a:p>
          <a:p>
            <a:r>
              <a:rPr lang="ru-RU" smtClean="0"/>
              <a:t>Подуровень MAC представляет собой более низкий подуровень канального уровня. MAC реализуется аппаратно — обычно в сетевой интерфейсной плате компьютера. 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Кадр Ethernet</a:t>
            </a:r>
            <a:r>
              <a:t/>
            </a:r>
            <a:br/>
            <a:r>
              <a:rPr lang="ru-RU" smtClean="0"/>
              <a:t>Инкапсуляция Ethernet (продолжение)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350" y="798944"/>
            <a:ext cx="3219449" cy="22133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03590190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4"/>
            <a:ext cx="4702255" cy="4155319"/>
          </a:xfrm>
        </p:spPr>
        <p:txBody>
          <a:bodyPr/>
          <a:lstStyle/>
          <a:p>
            <a:r>
              <a:rPr lang="ru-RU" dirty="0" smtClean="0"/>
              <a:t>Подуровень MAC выполняет две основные задачи:</a:t>
            </a:r>
          </a:p>
          <a:p>
            <a:pPr lvl="1"/>
            <a:r>
              <a:rPr lang="ru-RU" dirty="0" smtClean="0"/>
              <a:t>Инкапсуляция данных</a:t>
            </a:r>
          </a:p>
          <a:p>
            <a:pPr lvl="1"/>
            <a:r>
              <a:rPr lang="ru-RU" dirty="0" smtClean="0"/>
              <a:t>Управление доступом к среде</a:t>
            </a:r>
          </a:p>
          <a:p>
            <a:endParaRPr lang="ru-RU" altLang="ja-JP" dirty="0"/>
          </a:p>
          <a:p>
            <a:pPr>
              <a:spcBef>
                <a:spcPts val="0"/>
              </a:spcBef>
            </a:pPr>
            <a:r>
              <a:rPr lang="ru-RU" dirty="0" smtClean="0"/>
              <a:t>Инкапсуляция данных обеспечивает три основных функции.</a:t>
            </a:r>
          </a:p>
          <a:p>
            <a:pPr lvl="1"/>
            <a:r>
              <a:rPr lang="ru-RU" dirty="0" smtClean="0"/>
              <a:t>Разделение кадра</a:t>
            </a:r>
          </a:p>
          <a:p>
            <a:pPr lvl="1"/>
            <a:r>
              <a:rPr lang="ru-RU" dirty="0" smtClean="0"/>
              <a:t>Адресация</a:t>
            </a:r>
            <a:r>
              <a:rPr lang="en-US" dirty="0" smtClean="0"/>
              <a:t>	</a:t>
            </a:r>
          </a:p>
          <a:p>
            <a:pPr lvl="1"/>
            <a:r>
              <a:rPr lang="ru-RU" dirty="0" smtClean="0"/>
              <a:t>Обнаружение ошибок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Кадр </a:t>
            </a:r>
            <a:r>
              <a:rPr lang="ru-RU" altLang="en-US" sz="1600" dirty="0"/>
              <a:t>Ethernet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Подуровень MAC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925" y="634956"/>
            <a:ext cx="3654125" cy="2697962"/>
          </a:xfrm>
          <a:prstGeom prst="rect">
            <a:avLst/>
          </a:prstGeom>
        </p:spPr>
      </p:pic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144064" y="4063786"/>
            <a:ext cx="8999936" cy="90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Управление доступом к среде передачи данных отвечает за размещение кадров в этой среде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и удаление из нее кадров. Этот подуровень напрямую взаимодействует с физическим уровнем.</a:t>
            </a:r>
          </a:p>
          <a:p>
            <a:pPr lvl="1"/>
            <a:endParaRPr lang="ru-RU" altLang="ja-JP" dirty="0"/>
          </a:p>
          <a:p>
            <a:endParaRPr lang="ru-RU" altLang="ja-JP" dirty="0"/>
          </a:p>
        </p:txBody>
      </p:sp>
    </p:spTree>
    <p:extLst>
      <p:ext uri="{BB962C8B-B14F-4D97-AF65-F5344CB8AC3E}">
        <p14:creationId xmlns="" xmlns:p14="http://schemas.microsoft.com/office/powerpoint/2010/main" val="1630626172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С 1973 г. стандарты Ethernet усовершенствовались, следуя за появлением более быстрых и гибких версий технологии. </a:t>
            </a:r>
          </a:p>
          <a:p>
            <a:endParaRPr lang="ru-RU" altLang="ja-JP" dirty="0"/>
          </a:p>
          <a:p>
            <a:r>
              <a:rPr lang="ru-RU" smtClean="0"/>
              <a:t>Скорость ранних версий Ethernet была сравнительно низкой, всего 10 Мбит/сек. </a:t>
            </a:r>
          </a:p>
          <a:p>
            <a:endParaRPr lang="ru-RU" altLang="ja-JP" dirty="0"/>
          </a:p>
          <a:p>
            <a:r>
              <a:rPr lang="ru-RU" smtClean="0"/>
              <a:t>Новейшие версии сети Ethernet работают со скоростью 10 гигабит в секунду и более. 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Кадр Ethernet</a:t>
            </a:r>
            <a:r>
              <a:t/>
            </a:r>
            <a:br/>
            <a:r>
              <a:rPr lang="ru-RU" smtClean="0"/>
              <a:t>Развитие Ethernet</a:t>
            </a:r>
          </a:p>
        </p:txBody>
      </p:sp>
    </p:spTree>
    <p:extLst>
      <p:ext uri="{BB962C8B-B14F-4D97-AF65-F5344CB8AC3E}">
        <p14:creationId xmlns="" xmlns:p14="http://schemas.microsoft.com/office/powerpoint/2010/main" val="389645880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Эта презентация PowerPoint состоит из двух частей:</a:t>
            </a:r>
          </a:p>
          <a:p>
            <a:r>
              <a:rPr lang="ru-RU" dirty="0" smtClean="0"/>
              <a:t>Руководство по планированию для инструкторов</a:t>
            </a:r>
            <a:endParaRPr lang="ru-RU" dirty="0"/>
          </a:p>
          <a:p>
            <a:pPr lvl="1"/>
            <a:r>
              <a:rPr lang="ru-RU" dirty="0" smtClean="0"/>
              <a:t>Ознакомительная информация по главе</a:t>
            </a:r>
          </a:p>
          <a:p>
            <a:pPr lvl="1"/>
            <a:r>
              <a:rPr lang="ru-RU" dirty="0" smtClean="0"/>
              <a:t>Методические пособия</a:t>
            </a:r>
          </a:p>
          <a:p>
            <a:r>
              <a:rPr lang="ru-RU" dirty="0" smtClean="0"/>
              <a:t>Презентация перед классом для инструктора</a:t>
            </a:r>
          </a:p>
          <a:p>
            <a:pPr lvl="1"/>
            <a:r>
              <a:rPr lang="ru-RU" dirty="0" smtClean="0"/>
              <a:t>Дополнительные слайды, которые можно использовать в классе</a:t>
            </a:r>
          </a:p>
          <a:p>
            <a:pPr lvl="1"/>
            <a:r>
              <a:rPr lang="ru-RU" dirty="0" smtClean="0"/>
              <a:t>Начало на слайде № 13</a:t>
            </a:r>
          </a:p>
          <a:p>
            <a:endParaRPr lang="ru-RU" dirty="0"/>
          </a:p>
          <a:p>
            <a:r>
              <a:rPr lang="ru-RU" b="1" dirty="0"/>
              <a:t>Примечание.</a:t>
            </a:r>
            <a:r>
              <a:rPr lang="ru-RU" dirty="0" smtClean="0"/>
              <a:t> Перед предоставлением общего доступа удалите руководство по планированию из данной презентации.</a:t>
            </a:r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Материалы для инструкторов. Глава 5. Руководство по планированию</a:t>
            </a:r>
          </a:p>
        </p:txBody>
      </p:sp>
    </p:spTree>
    <p:extLst>
      <p:ext uri="{BB962C8B-B14F-4D97-AF65-F5344CB8AC3E}">
        <p14:creationId xmlns="" xmlns:p14="http://schemas.microsoft.com/office/powerpoint/2010/main" val="3599581950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5"/>
            <a:ext cx="3361135" cy="1271156"/>
          </a:xfrm>
        </p:spPr>
        <p:txBody>
          <a:bodyPr/>
          <a:lstStyle/>
          <a:p>
            <a:r>
              <a:rPr lang="ru-RU" smtClean="0"/>
              <a:t>Минимальный размер кадра Ethernet от MAC-адреса назначения до FCS — 64 байта, максимальный — 1518 байт. 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Кадр Ethernet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Поля кадра Ethernet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757" y="801819"/>
            <a:ext cx="4993686" cy="1176777"/>
          </a:xfrm>
          <a:prstGeom prst="rect">
            <a:avLst/>
          </a:prstGeom>
        </p:spPr>
      </p:pic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144065" y="2392795"/>
            <a:ext cx="8853286" cy="208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/>
              <a:t>Кадры длиной менее 64 байт считаются «фрагментами коллизии» или «карликовыми кадрами» и автоматически отклоняются принимающими станциями. Кадры длиной более 1500 байт называются Jumbo-кадрами (значительно превышающими допустимый размер) или Baby Giant (слегка превышающими допустимый размер).</a:t>
            </a:r>
          </a:p>
          <a:p>
            <a:endParaRPr lang="ru-RU" altLang="ja-JP" dirty="0"/>
          </a:p>
          <a:p>
            <a:r>
              <a:rPr lang="ru-RU" smtClean="0"/>
              <a:t>Если размер передаваемого кадра меньше минимального значения или больше максимального значения, получающее устройство сбрасывает такой кадр. </a:t>
            </a:r>
          </a:p>
        </p:txBody>
      </p:sp>
    </p:spTree>
    <p:extLst>
      <p:ext uri="{BB962C8B-B14F-4D97-AF65-F5344CB8AC3E}">
        <p14:creationId xmlns="" xmlns:p14="http://schemas.microsoft.com/office/powerpoint/2010/main" val="471931536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98543"/>
            <a:ext cx="9144000" cy="757551"/>
          </a:xfrm>
        </p:spPr>
        <p:txBody>
          <a:bodyPr/>
          <a:lstStyle/>
          <a:p>
            <a:r>
              <a:rPr lang="ru-RU" sz="1600" dirty="0" smtClean="0"/>
              <a:t>Кадр </a:t>
            </a:r>
            <a:r>
              <a:rPr lang="ru-RU" sz="1600" dirty="0"/>
              <a:t>Ethernet</a:t>
            </a:r>
            <a:r>
              <a:rPr dirty="0"/>
              <a:t/>
            </a:r>
            <a:br>
              <a:rPr dirty="0"/>
            </a:br>
            <a:r>
              <a:rPr lang="ru-RU" sz="2000" dirty="0" smtClean="0"/>
              <a:t>Лабораторная работа. Анализ кадров Ethernet с помощью программы Wireshark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07656" y="798513"/>
            <a:ext cx="5927100" cy="415607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327731974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5"/>
            <a:ext cx="8853286" cy="725056"/>
          </a:xfrm>
        </p:spPr>
        <p:txBody>
          <a:bodyPr/>
          <a:lstStyle/>
          <a:p>
            <a:r>
              <a:rPr lang="ru-RU" smtClean="0"/>
              <a:t>MAC-адрес Ethernet — это 48-битное двоичное значение, выраженное в виде 12 шестнадцатеричных чисел (4 бита для каждой шестнадцатеричной цифры).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MAC-адреса </a:t>
            </a:r>
            <a:r>
              <a:rPr lang="ru-RU" altLang="en-US" sz="1600" dirty="0"/>
              <a:t>Ethernet</a:t>
            </a:r>
            <a:r>
              <a:rPr sz="1600" dirty="0"/>
              <a:t/>
            </a:r>
            <a:br>
              <a:rPr sz="1600" dirty="0"/>
            </a:br>
            <a:r>
              <a:rPr lang="ru-RU" altLang="en-US" dirty="0"/>
              <a:t>MAC-адреса и шестнадцатеричные значения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876" y="1504950"/>
            <a:ext cx="3375666" cy="2260600"/>
          </a:xfrm>
          <a:prstGeom prst="rect">
            <a:avLst/>
          </a:prstGeom>
        </p:spPr>
      </p:pic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44066" y="1379221"/>
            <a:ext cx="5101036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Шестнадцатеричная система счисления используется для представления MAC-адресов Ethernet и IP-адресов версии 6.</a:t>
            </a:r>
          </a:p>
          <a:p>
            <a:pPr lvl="1"/>
            <a:r>
              <a:rPr lang="ru-RU" dirty="0" smtClean="0"/>
              <a:t>Это система с основанием 16, в которой используются цифры от 0 до 9 и буквы от A до F. </a:t>
            </a:r>
          </a:p>
          <a:p>
            <a:pPr lvl="1"/>
            <a:r>
              <a:rPr lang="ru-RU" dirty="0" smtClean="0"/>
              <a:t>Проще представить значение в виде одной шестнадцатеричной цифры, чем в виде четырех двоичных разрядов.</a:t>
            </a:r>
          </a:p>
          <a:p>
            <a:pPr lvl="1"/>
            <a:r>
              <a:rPr lang="ru-RU" dirty="0" smtClean="0"/>
              <a:t>Шестнадцатеричное значение обычно представлено в тексте значением, которое располагается после 0x (например, 0x73).</a:t>
            </a:r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144065" y="4178300"/>
            <a:ext cx="8999935" cy="74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Преобразуйте десятичное или шестнадцатеричное значение в двоичное, а затем преобразуйте двоичное значение соответственно либо в десятичное, либо в шестнадцатеричное.</a:t>
            </a:r>
          </a:p>
        </p:txBody>
      </p:sp>
    </p:spTree>
    <p:extLst>
      <p:ext uri="{BB962C8B-B14F-4D97-AF65-F5344CB8AC3E}">
        <p14:creationId xmlns="" xmlns:p14="http://schemas.microsoft.com/office/powerpoint/2010/main" val="3873036116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MAC-адреса были созданы для идентификации фактического источника и назначения. </a:t>
            </a:r>
          </a:p>
          <a:p>
            <a:pPr lvl="1"/>
            <a:r>
              <a:rPr lang="ru-RU" smtClean="0"/>
              <a:t>Правила формирования MAC-адресов устанавливаются IEEE. </a:t>
            </a:r>
          </a:p>
          <a:p>
            <a:pPr lvl="1"/>
            <a:r>
              <a:rPr lang="ru-RU" smtClean="0"/>
              <a:t>IEEE присваивает поставщику 3-байтный (24-битный) код, который называется уникальным идентификатором организации (OUI).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MAC-адреса Ethernet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MAC-адреса: идентификация Ethernet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364" y="2025650"/>
            <a:ext cx="3967102" cy="2779712"/>
          </a:xfrm>
          <a:prstGeom prst="rect">
            <a:avLst/>
          </a:prstGeom>
        </p:spPr>
      </p:pic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144065" y="2025650"/>
            <a:ext cx="4492342" cy="248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IEEE требует от производителя соблюдения следующих двух простых правил:</a:t>
            </a:r>
          </a:p>
          <a:p>
            <a:pPr lvl="1"/>
            <a:r>
              <a:rPr lang="ru-RU" dirty="0" smtClean="0"/>
              <a:t>Все MAC-адреса, назначаемые сетевой плате или другому устройству Ethernet, </a:t>
            </a:r>
            <a:r>
              <a:rPr lang="ru-RU" smtClean="0"/>
              <a:t>должны в обязательном </a:t>
            </a:r>
            <a:r>
              <a:rPr lang="ru-RU" dirty="0" smtClean="0"/>
              <a:t>порядке использовать этот идентификатор OUI поставщика в первых 3 байтах.</a:t>
            </a:r>
          </a:p>
          <a:p>
            <a:pPr lvl="1"/>
            <a:r>
              <a:rPr lang="ru-RU" dirty="0" smtClean="0"/>
              <a:t>Для всех MAC-адресов с одинаковым идентификатором OUI необходимо устанавливать уникальные значения в последних 3 байтах.</a:t>
            </a:r>
          </a:p>
        </p:txBody>
      </p:sp>
    </p:spTree>
    <p:extLst>
      <p:ext uri="{BB962C8B-B14F-4D97-AF65-F5344CB8AC3E}">
        <p14:creationId xmlns="" xmlns:p14="http://schemas.microsoft.com/office/powerpoint/2010/main" val="3157747815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MAC-адрес часто называют аппаратным адресом (BIA), поскольку этот адрес зашифрован в микросхеме ПЗУ без возможности изменения. При запуске компьютера сетевая плата сначала копирует MAC-адрес из ПЗУ в ОЗУ. 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MAC-адреса Ethernet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Обработка кадров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106" y="2068944"/>
            <a:ext cx="3626416" cy="2695473"/>
          </a:xfrm>
          <a:prstGeom prst="rect">
            <a:avLst/>
          </a:prstGeom>
        </p:spPr>
      </p:pic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144065" y="2068944"/>
            <a:ext cx="4485085" cy="240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Когда устройство пересылает сообщение в сеть Ethernet, оно добавляет к кадру информацию заголовка. </a:t>
            </a:r>
          </a:p>
          <a:p>
            <a:endParaRPr lang="ru-RU" altLang="ja-JP" dirty="0"/>
          </a:p>
          <a:p>
            <a:r>
              <a:rPr lang="ru-RU" dirty="0" smtClean="0"/>
              <a:t>Информация заголовка содержит MAC-адреса источника и назначения.</a:t>
            </a:r>
          </a:p>
        </p:txBody>
      </p:sp>
    </p:spTree>
    <p:extLst>
      <p:ext uri="{BB962C8B-B14F-4D97-AF65-F5344CB8AC3E}">
        <p14:creationId xmlns="" xmlns:p14="http://schemas.microsoft.com/office/powerpoint/2010/main" val="2671029315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Для определения MAC-адреса адаптера Ethernet используйте команду</a:t>
            </a:r>
            <a:r>
              <a:rPr lang="ru-RU" altLang="ja-JP" b="1" dirty="0"/>
              <a:t> ipconfig/all </a:t>
            </a:r>
            <a:r>
              <a:rPr lang="ru-RU" smtClean="0"/>
              <a:t>на хосте с ОС Windows. На хостах MAC или Linux используется команда </a:t>
            </a:r>
            <a:r>
              <a:rPr lang="ru-RU" altLang="ja-JP" b="1" dirty="0"/>
              <a:t>ifconfig</a:t>
            </a:r>
            <a:r>
              <a:rPr lang="ru-RU" smtClean="0"/>
              <a:t>.</a:t>
            </a:r>
          </a:p>
          <a:p>
            <a:endParaRPr lang="ru-RU" altLang="ja-JP" dirty="0"/>
          </a:p>
          <a:p>
            <a:r>
              <a:rPr lang="ru-RU" smtClean="0"/>
              <a:t>В зависимости от устройства и операционной системы вы увидите различные представления MAC-адресов.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MAC-адреса </a:t>
            </a:r>
            <a:r>
              <a:rPr lang="ru-RU" altLang="en-US" sz="1600" dirty="0"/>
              <a:t>Ethernet</a:t>
            </a:r>
            <a:r>
              <a:rPr sz="1600" dirty="0"/>
              <a:t/>
            </a:r>
            <a:br>
              <a:rPr sz="1600" dirty="0"/>
            </a:br>
            <a:r>
              <a:rPr lang="ru-RU" altLang="en-US" dirty="0"/>
              <a:t>Представления MAC-адресов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710" y="2586037"/>
            <a:ext cx="3113478" cy="22574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70220091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4"/>
            <a:ext cx="3585649" cy="4155319"/>
          </a:xfrm>
        </p:spPr>
        <p:txBody>
          <a:bodyPr/>
          <a:lstStyle/>
          <a:p>
            <a:r>
              <a:rPr lang="ru-RU" dirty="0" smtClean="0"/>
              <a:t>Индивидуальный MAC-адрес </a:t>
            </a:r>
            <a:r>
              <a:rPr lang="ru-RU" smtClean="0"/>
              <a:t>—</a:t>
            </a:r>
            <a:r>
              <a:rPr lang="en-US" smtClean="0"/>
              <a:t>  </a:t>
            </a:r>
            <a:r>
              <a:rPr lang="ru-RU" smtClean="0"/>
              <a:t>это </a:t>
            </a:r>
            <a:r>
              <a:rPr lang="ru-RU" dirty="0" smtClean="0"/>
              <a:t>уникальный адрес, который используется при отправке кадра от одного передающего устройства к одному устройству назначения.</a:t>
            </a:r>
          </a:p>
          <a:p>
            <a:pPr marL="0" indent="0">
              <a:buNone/>
            </a:pPr>
            <a:endParaRPr lang="ru-RU" altLang="ja-JP" dirty="0"/>
          </a:p>
          <a:p>
            <a:r>
              <a:rPr lang="ru-RU" dirty="0" smtClean="0"/>
              <a:t>Для отправки и получения одноадресного пакета в заголовке IP-пакета должен быть указан IP-адрес назначения, а в заголовке кадра Ethernet должен присутствовать соответствующий MAC-адрес назначения. 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MAC-адреса Ethernet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Индивидуальный MAC-адрес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048" y="798944"/>
            <a:ext cx="5038669" cy="32841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6054362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4"/>
            <a:ext cx="3627835" cy="4155319"/>
          </a:xfrm>
        </p:spPr>
        <p:txBody>
          <a:bodyPr/>
          <a:lstStyle/>
          <a:p>
            <a:r>
              <a:rPr lang="ru-RU" sz="1300" dirty="0" smtClean="0"/>
              <a:t>Широковещательные рассылки предусмотрены во многих сетевых протоколах, например DHCP и ARP. </a:t>
            </a:r>
          </a:p>
          <a:p>
            <a:r>
              <a:rPr lang="ru-RU" sz="1300" dirty="0" smtClean="0"/>
              <a:t>Широковещательный пакет содержит IPv4-адрес назначения, который содержит все единицы (1) в разделе хоста. Это указывает, что все </a:t>
            </a:r>
            <a:r>
              <a:rPr lang="ru-RU" sz="1300" smtClean="0"/>
              <a:t>хосты в данной </a:t>
            </a:r>
            <a:r>
              <a:rPr lang="ru-RU" sz="1300" dirty="0" smtClean="0"/>
              <a:t>локальной сети будут получать и обрабатывать этот пакет. </a:t>
            </a:r>
          </a:p>
          <a:p>
            <a:r>
              <a:rPr lang="ru-RU" sz="1300" dirty="0" smtClean="0"/>
              <a:t>Если IPv4-пакет широковещательной рассылки инкапсулирован в кадре Ethernet, MAC-адрес назначения является MAC-адресом широковещательной рассылки в шестнадцатеричном формате FF-FF-FF-FF-FF-FF (48 единиц в двоичном формате).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MAC-адреса </a:t>
            </a:r>
            <a:r>
              <a:rPr lang="ru-RU" sz="1600" dirty="0" smtClean="0"/>
              <a:t>Ethernet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 smtClean="0"/>
              <a:t>Широковещательный </a:t>
            </a:r>
            <a:r>
              <a:rPr lang="ru-RU" altLang="en-US" dirty="0"/>
              <a:t>MAC-адрес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875" y="799747"/>
            <a:ext cx="5125430" cy="32190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88105849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4"/>
            <a:ext cx="3585650" cy="4155319"/>
          </a:xfrm>
        </p:spPr>
        <p:txBody>
          <a:bodyPr/>
          <a:lstStyle/>
          <a:p>
            <a:r>
              <a:rPr lang="ru-RU" dirty="0" smtClean="0"/>
              <a:t>Групповые адреса позволяют исходному устройству рассылать пакет группе устройств. </a:t>
            </a:r>
          </a:p>
          <a:p>
            <a:pPr lvl="1"/>
            <a:r>
              <a:rPr lang="ru-RU" dirty="0" smtClean="0"/>
              <a:t>Устройствам в группе многоадресной рассылки назначается групповой </a:t>
            </a:r>
            <a:r>
              <a:rPr lang="ru-RU" smtClean="0"/>
              <a:t>IP-адрес в диапазоне </a:t>
            </a:r>
            <a:r>
              <a:rPr lang="ru-RU" dirty="0" smtClean="0"/>
              <a:t>от 224.0.0.0 до 239.255.255.255 (групповые IPv6-адреса начинаются с FF00::/8). </a:t>
            </a:r>
          </a:p>
          <a:p>
            <a:pPr lvl="1"/>
            <a:r>
              <a:rPr lang="ru-RU" dirty="0" smtClean="0"/>
              <a:t>Групповому IP-адресу должен соответствовать групповой MAC-адрес, начинающийся с 01-00-5E в шестнадцатеричном формате. 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MAC-адреса Ethernet</a:t>
            </a:r>
            <a:r>
              <a:t/>
            </a:r>
            <a:br/>
            <a:r>
              <a:rPr lang="ru-RU" dirty="0">
                <a:latin typeface="Arial" charset="0"/>
              </a:rPr>
              <a:t>Групповой MAC-адрес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715" y="800543"/>
            <a:ext cx="4928276" cy="32174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52791730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MAC-адреса </a:t>
            </a:r>
            <a:r>
              <a:rPr lang="ru-RU" sz="1600" dirty="0" smtClean="0"/>
              <a:t>Ethernet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2200" dirty="0" smtClean="0"/>
              <a:t>Лабораторная работа. Просмотр MAC-адресов сетевых устройств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34811" y="798513"/>
            <a:ext cx="5072791" cy="415607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160664233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ru-RU" smtClean="0"/>
              <a:t>Глава 5. Ethernet</a:t>
            </a:r>
          </a:p>
        </p:txBody>
      </p:sp>
      <p:sp>
        <p:nvSpPr>
          <p:cNvPr id="3" name="Rectangle 2"/>
          <p:cNvSpPr/>
          <p:nvPr/>
        </p:nvSpPr>
        <p:spPr>
          <a:xfrm>
            <a:off x="628650" y="34360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Introduction to Networks 6.0. Руководство по планированию</a:t>
            </a:r>
          </a:p>
        </p:txBody>
      </p:sp>
    </p:spTree>
    <p:extLst>
      <p:ext uri="{BB962C8B-B14F-4D97-AF65-F5344CB8AC3E}">
        <p14:creationId xmlns="" xmlns:p14="http://schemas.microsoft.com/office/powerpoint/2010/main" val="914249568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ru-RU" sz="4000" dirty="0"/>
              <a:t>5.2. Коммутаторы локальных сетей (LAN)</a:t>
            </a:r>
          </a:p>
        </p:txBody>
      </p:sp>
    </p:spTree>
    <p:extLst>
      <p:ext uri="{BB962C8B-B14F-4D97-AF65-F5344CB8AC3E}">
        <p14:creationId xmlns="" xmlns:p14="http://schemas.microsoft.com/office/powerpoint/2010/main" val="3551905410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Ethernet-коммутатор уровня 2 пересылает пакеты только на основе MAC-адресов Ethernet уровня 2.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Таблица MAC-адресов</a:t>
            </a:r>
            <a:r>
              <a:rPr sz="1600" dirty="0"/>
              <a:t/>
            </a:r>
            <a:br>
              <a:rPr sz="1600" dirty="0"/>
            </a:br>
            <a:r>
              <a:rPr lang="ru-RU" altLang="en-US" dirty="0"/>
              <a:t>Основная информация о коммутаторах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362" y="1556495"/>
            <a:ext cx="3430970" cy="2877392"/>
          </a:xfrm>
          <a:prstGeom prst="rect">
            <a:avLst/>
          </a:prstGeom>
        </p:spPr>
      </p:pic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144065" y="1556495"/>
            <a:ext cx="4805125" cy="231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Сразу после включения коммутатор будет содержать пустую таблицу MAC-адресов, поскольку он еще не получил сведения о MAC-адресах для четырех подключенных компьютеров.</a:t>
            </a:r>
          </a:p>
          <a:p>
            <a:endParaRPr lang="ru-RU" altLang="ja-JP" dirty="0"/>
          </a:p>
          <a:p>
            <a:r>
              <a:rPr lang="ru-RU" dirty="0" smtClean="0"/>
              <a:t>Примечание. Таблицу MAC-адресов иногда называют таблицей ассоциативной памяти (CAM). </a:t>
            </a:r>
          </a:p>
        </p:txBody>
      </p:sp>
    </p:spTree>
    <p:extLst>
      <p:ext uri="{BB962C8B-B14F-4D97-AF65-F5344CB8AC3E}">
        <p14:creationId xmlns="" xmlns:p14="http://schemas.microsoft.com/office/powerpoint/2010/main" val="865826647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5"/>
            <a:ext cx="3965973" cy="1976339"/>
          </a:xfrm>
        </p:spPr>
        <p:txBody>
          <a:bodyPr/>
          <a:lstStyle/>
          <a:p>
            <a:r>
              <a:rPr lang="ru-RU" dirty="0" smtClean="0"/>
              <a:t>Коммутатор динамически создает таблицу MAC-адресов. Ниже описан процесс получения информации о MAC-адресе источника.</a:t>
            </a:r>
          </a:p>
          <a:p>
            <a:pPr lvl="1"/>
            <a:r>
              <a:rPr lang="ru-RU" dirty="0" smtClean="0"/>
              <a:t>Коммутаторы проверяют все входящие кадры на наличие новой </a:t>
            </a:r>
            <a:r>
              <a:rPr lang="ru-RU" smtClean="0"/>
              <a:t>информации о MAC-адресе </a:t>
            </a:r>
            <a:r>
              <a:rPr lang="ru-RU" dirty="0" smtClean="0"/>
              <a:t>источника. </a:t>
            </a:r>
          </a:p>
          <a:p>
            <a:pPr lvl="1"/>
            <a:r>
              <a:rPr lang="ru-RU" dirty="0" smtClean="0"/>
              <a:t>Если MAC-адрес источника неизвестен, он добавляется в таблицу </a:t>
            </a:r>
            <a:r>
              <a:rPr lang="ru-RU" smtClean="0"/>
              <a:t>вместе с номером </a:t>
            </a:r>
            <a:r>
              <a:rPr lang="ru-RU" dirty="0" smtClean="0"/>
              <a:t>порта. </a:t>
            </a:r>
          </a:p>
          <a:p>
            <a:pPr lvl="1"/>
            <a:r>
              <a:rPr lang="ru-RU" dirty="0" smtClean="0"/>
              <a:t>Если MAC-адрес источника уже существует, коммутатор обновляет таймер обновления для этой записи. </a:t>
            </a:r>
          </a:p>
          <a:p>
            <a:pPr lvl="1"/>
            <a:r>
              <a:rPr lang="ru-RU" dirty="0" smtClean="0"/>
              <a:t>По умолчанию в большинстве коммутаторов Ethernet данные в таблице хранятся в течение 5 минут.</a:t>
            </a:r>
          </a:p>
          <a:p>
            <a:endParaRPr lang="ru-RU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Таблица MAC-адресов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Получение информации о MAC-адресах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98190639"/>
              </p:ext>
            </p:extLst>
          </p:nvPr>
        </p:nvGraphicFramePr>
        <p:xfrm>
          <a:off x="925353" y="4723108"/>
          <a:ext cx="8413750" cy="353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877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5372131"/>
                    </a:ext>
                  </a:extLst>
                </a:gridCol>
                <a:gridCol w="6355873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1438983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Процесс коммутации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Описание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54655587"/>
                  </a:ext>
                </a:extLst>
              </a:tr>
              <a:tr h="110877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00"/>
                          </a:solidFill>
                        </a:rPr>
                        <a:t>Получение информации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Проверка MAC-адреса источника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0" indent="-114300" algn="l" defTabSz="685777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</a:rPr>
                        <a:t>Коммутаторы проверяют все входящие кадры на наличие новой </a:t>
                      </a:r>
                      <a:r>
                        <a:rPr lang="ru-RU" sz="1200" kern="1200">
                          <a:solidFill>
                            <a:srgbClr val="000000"/>
                          </a:solidFill>
                          <a:latin typeface="+mn-lt"/>
                        </a:rPr>
                        <a:t>информации </a:t>
                      </a:r>
                      <a:r>
                        <a:rPr lang="ru-RU" sz="1200" kern="1200" smtClean="0">
                          <a:solidFill>
                            <a:srgbClr val="000000"/>
                          </a:solidFill>
                          <a:latin typeface="+mn-lt"/>
                        </a:rPr>
                        <a:t>о MAC-адресе </a:t>
                      </a: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</a:rPr>
                        <a:t>источника. </a:t>
                      </a:r>
                    </a:p>
                    <a:p>
                      <a:pPr marL="114300" indent="-114300" algn="l" defTabSz="685777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</a:rPr>
                        <a:t>Если MAC-адрес источника неизвестен, он добавляется в таблицу </a:t>
                      </a:r>
                      <a:r>
                        <a:rPr lang="ru-RU" sz="1200" kern="1200">
                          <a:solidFill>
                            <a:srgbClr val="000000"/>
                          </a:solidFill>
                          <a:latin typeface="+mn-lt"/>
                        </a:rPr>
                        <a:t>вместе </a:t>
                      </a:r>
                      <a:r>
                        <a:rPr lang="ru-RU" sz="1200" kern="1200" smtClean="0">
                          <a:solidFill>
                            <a:srgbClr val="000000"/>
                          </a:solidFill>
                          <a:latin typeface="+mn-lt"/>
                        </a:rPr>
                        <a:t>с номером </a:t>
                      </a: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</a:rPr>
                        <a:t>порта. </a:t>
                      </a:r>
                    </a:p>
                    <a:p>
                      <a:pPr marL="114300" indent="-114300" algn="l" defTabSz="685777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</a:rPr>
                        <a:t>Если MAC-адрес источника уже существует, коммутатор обновляет таймер обновления для этой записи. </a:t>
                      </a:r>
                    </a:p>
                    <a:p>
                      <a:pPr marL="114300" indent="-114300" algn="l" defTabSz="685777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</a:rPr>
                        <a:t>По умолчанию в большинстве коммутаторов Ethernet данные в таблице </a:t>
                      </a:r>
                      <a:r>
                        <a:rPr lang="ru-RU" sz="1200" kern="1200">
                          <a:solidFill>
                            <a:srgbClr val="000000"/>
                          </a:solidFill>
                          <a:latin typeface="+mn-lt"/>
                        </a:rPr>
                        <a:t>хранятся </a:t>
                      </a:r>
                      <a:r>
                        <a:rPr lang="ru-RU" sz="1200" kern="1200" smtClean="0">
                          <a:solidFill>
                            <a:srgbClr val="000000"/>
                          </a:solidFill>
                          <a:latin typeface="+mn-lt"/>
                        </a:rPr>
                        <a:t>в течение </a:t>
                      </a: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</a:rPr>
                        <a:t>5 минут.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990230580"/>
                  </a:ext>
                </a:extLst>
              </a:tr>
              <a:tr h="164053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00"/>
                          </a:solidFill>
                        </a:rPr>
                        <a:t>Перенаправление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Проверка MAC-адреса назначения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0" indent="-114300" algn="l" defTabSz="685777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</a:rPr>
                        <a:t>Если MAC-адрес назначения является адресом широковещательной или многоадресной рассылки, коммутатор также пересылает кадр через все порты, кроме входящего.</a:t>
                      </a:r>
                    </a:p>
                    <a:p>
                      <a:pPr marL="114300" indent="-114300" algn="l" defTabSz="685777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</a:rPr>
                        <a:t>Если MAC-адрес назначения является индивидуальным, коммутатор ищет совпадение в своей таблице MAC-адресов.</a:t>
                      </a:r>
                    </a:p>
                    <a:p>
                      <a:pPr marL="228600" lvl="1" indent="-114300" algn="l" defTabSz="685777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+mn-lt"/>
                        </a:rPr>
                        <a:t>Если MAC-адрес назначения есть в таблице, коммутатор пересылает кадр через указанный порт.</a:t>
                      </a:r>
                    </a:p>
                    <a:p>
                      <a:pPr marL="228600" lvl="1" indent="-114300" algn="l" defTabSz="685777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+mn-lt"/>
                        </a:rPr>
                        <a:t>Если MAC-адреса назначения нет в таблице (неизвестная одноадресная рассылка), коммутатор пересылает кадр через все порты, кроме входящего.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143599707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038" y="1375992"/>
            <a:ext cx="4353352" cy="27985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80407272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5"/>
            <a:ext cx="4100825" cy="1976339"/>
          </a:xfrm>
        </p:spPr>
        <p:txBody>
          <a:bodyPr/>
          <a:lstStyle/>
          <a:p>
            <a:r>
              <a:rPr lang="ru-RU" sz="1400" dirty="0" smtClean="0"/>
              <a:t>Ниже описан процесс перенаправления MAC-адреса назначения.</a:t>
            </a:r>
          </a:p>
          <a:p>
            <a:pPr lvl="1"/>
            <a:r>
              <a:rPr lang="ru-RU" sz="1300" dirty="0" smtClean="0"/>
              <a:t>Если MAC-адрес назначения является адресом широковещательной или многоадресной рассылки, коммутатор также пересылает кадр через все порты, кроме входящего.</a:t>
            </a:r>
          </a:p>
          <a:p>
            <a:pPr lvl="1"/>
            <a:r>
              <a:rPr lang="ru-RU" sz="1300" dirty="0" smtClean="0"/>
              <a:t>Если MAC-адрес назначения является индивидуальным, коммутатор ищет совпадение в своей таблице MAC-адресов.</a:t>
            </a:r>
          </a:p>
          <a:p>
            <a:pPr lvl="1"/>
            <a:r>
              <a:rPr lang="ru-RU" sz="1300" dirty="0" smtClean="0"/>
              <a:t>Если MAC-адрес назначения есть в таблице, коммутатор пересылает кадр через указанный порт.</a:t>
            </a:r>
          </a:p>
          <a:p>
            <a:pPr lvl="1"/>
            <a:r>
              <a:rPr lang="ru-RU" sz="1300" dirty="0" smtClean="0"/>
              <a:t>Если MAC-адреса назначения нет в таблице (неизвестная одноадресная рассылка), коммутатор пересылает кадр через все порты, кроме входящего. </a:t>
            </a:r>
          </a:p>
          <a:p>
            <a:pPr lvl="1"/>
            <a:endParaRPr lang="ru-RU" altLang="ja-JP" sz="13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Таблица MAC-адресов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Получение информации о MAC-адресах (продолжение)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890" y="1389970"/>
            <a:ext cx="4517461" cy="28500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6493814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5"/>
            <a:ext cx="8853286" cy="1061606"/>
          </a:xfrm>
        </p:spPr>
        <p:txBody>
          <a:bodyPr/>
          <a:lstStyle/>
          <a:p>
            <a:r>
              <a:rPr lang="ru-RU" smtClean="0"/>
              <a:t>Поскольку коммутатор получает кадры от разных устройств, его таблица MAC-адресов заполняется через проверку MAC-адреса источника каждого кадра. 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Таблица MAC-адресов</a:t>
            </a:r>
            <a:r>
              <a:rPr sz="1600" dirty="0"/>
              <a:t/>
            </a:r>
            <a:br>
              <a:rPr sz="1600" dirty="0"/>
            </a:br>
            <a:r>
              <a:rPr lang="ru-RU" altLang="en-US" dirty="0"/>
              <a:t>Фильтрация кадров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500" y="1783469"/>
            <a:ext cx="4553162" cy="2967332"/>
          </a:xfrm>
          <a:prstGeom prst="rect">
            <a:avLst/>
          </a:prstGeom>
        </p:spPr>
      </p:pic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144065" y="1783195"/>
            <a:ext cx="3510746" cy="269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/>
              <a:t>Если в таблице MAC-адресов коммутатора есть MAC-адрес назначения, он может выполнять фильтрацию кадров и пересылать его через один порт.</a:t>
            </a:r>
          </a:p>
        </p:txBody>
      </p:sp>
    </p:spTree>
    <p:extLst>
      <p:ext uri="{BB962C8B-B14F-4D97-AF65-F5344CB8AC3E}">
        <p14:creationId xmlns="" xmlns:p14="http://schemas.microsoft.com/office/powerpoint/2010/main" val="3915047924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6" y="1107554"/>
            <a:ext cx="4576524" cy="4155319"/>
          </a:xfrm>
        </p:spPr>
        <p:txBody>
          <a:bodyPr/>
          <a:lstStyle/>
          <a:p>
            <a:r>
              <a:rPr lang="ru-RU" dirty="0" smtClean="0"/>
              <a:t>Коммутатор получает кадр Ethernet, проверяет MAC-адрес источника и замечает, что этот MAC-адрес отсутствует в его таблице MAC-адресов, поэтому он добавляет MAC-адрес и номер входящего порта. </a:t>
            </a:r>
          </a:p>
          <a:p>
            <a:r>
              <a:rPr lang="ru-RU" dirty="0" smtClean="0"/>
              <a:t>Затем коммутатор анализирует MAC-адрес назначения и определяет, что и этот MAC-адрес отсутствует в его таблице, поэтому кадр перенаправляется через все порты. </a:t>
            </a:r>
          </a:p>
          <a:p>
            <a:r>
              <a:rPr lang="ru-RU" dirty="0" smtClean="0"/>
              <a:t>Компьютер получает кадр Ethernet, сравнивает MAC-адрес назначения с собственным MAC-адресом, замечает, что они совпадают, и принимает оставшуюся часть кадра. 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89983"/>
            <a:ext cx="9144000" cy="757551"/>
          </a:xfrm>
        </p:spPr>
        <p:txBody>
          <a:bodyPr/>
          <a:lstStyle/>
          <a:p>
            <a:r>
              <a:rPr lang="ru-RU" sz="1600" dirty="0" smtClean="0"/>
              <a:t>Таблица MAC-адресов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Демонстрационный видеоролик.</a:t>
            </a:r>
            <a:r>
              <a:rPr lang="ru-RU" altLang="en-US" dirty="0"/>
              <a:t> Таблицы MAC-адресов </a:t>
            </a:r>
            <a:r>
              <a:rPr lang="ru-RU" altLang="en-US" dirty="0" smtClean="0"/>
              <a:t>в соединенных </a:t>
            </a:r>
            <a:r>
              <a:rPr lang="ru-RU" altLang="en-US" dirty="0"/>
              <a:t>между собой коммутаторах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870" y="2103120"/>
            <a:ext cx="4233863" cy="23436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29227429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6" y="1108710"/>
            <a:ext cx="4218210" cy="4017003"/>
          </a:xfrm>
        </p:spPr>
        <p:txBody>
          <a:bodyPr/>
          <a:lstStyle/>
          <a:p>
            <a:r>
              <a:rPr lang="ru-RU" dirty="0" smtClean="0"/>
              <a:t>Компьютер собирается отправить пакет в Интернет, поскольку IP-адрес назначения находится в другой сети. В этом случае MAC-адрес источника — это адрес компьютера-отправителя, а MAC-адрес назначения — адрес маршрутизатора 00-0D. 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89983"/>
            <a:ext cx="9144000" cy="757551"/>
          </a:xfrm>
        </p:spPr>
        <p:txBody>
          <a:bodyPr/>
          <a:lstStyle/>
          <a:p>
            <a:r>
              <a:rPr lang="ru-RU" sz="1600" dirty="0" smtClean="0"/>
              <a:t>Таблица MAC-адресов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Демонстрационный видеоролик.</a:t>
            </a:r>
            <a:r>
              <a:rPr lang="ru-RU" altLang="en-US" dirty="0"/>
              <a:t> Отправка кадра на шлюз по умолчанию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103120"/>
            <a:ext cx="4253865" cy="23736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84380390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MAC-адреса Ethernet</a:t>
            </a:r>
            <a:r>
              <a:rPr sz="1600" dirty="0"/>
              <a:t/>
            </a:r>
            <a:br>
              <a:rPr sz="1600" dirty="0"/>
            </a:br>
            <a:r>
              <a:rPr lang="ru-RU" sz="2100" dirty="0" smtClean="0"/>
              <a:t>Лабораторная работа. Просмотр таблицы MAC-адресов коммутатора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39509" y="798513"/>
            <a:ext cx="3463395" cy="415607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119138761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Коммутаторы используют один из двух способов пересылки для коммутации данных между сетевыми портами: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Способы переадресации на коммутаторах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Способы переадресации кадров на коммутаторах Cisco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017" y="1371352"/>
            <a:ext cx="4486503" cy="32133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70909231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4"/>
            <a:ext cx="4017357" cy="2265097"/>
          </a:xfrm>
        </p:spPr>
        <p:txBody>
          <a:bodyPr/>
          <a:lstStyle/>
          <a:p>
            <a:r>
              <a:rPr lang="ru-RU" altLang="ja-JP" sz="1200" dirty="0"/>
              <a:t>При сквозной коммутации коммутатор добавляет в буфер именно такой фрагмент кадра, который требуется для чтения MAC-адреса назначения, чтобы он смог определить, на какой порт пересылать данные. Коммутатор не проверяет кадр на наличие каких-либо ошибок.</a:t>
            </a:r>
          </a:p>
          <a:p>
            <a:r>
              <a:rPr lang="ru-RU" altLang="ja-JP" sz="1200" dirty="0"/>
              <a:t>Существуют два варианта сквозной коммутации.</a:t>
            </a:r>
          </a:p>
          <a:p>
            <a:pPr lvl="1"/>
            <a:r>
              <a:rPr lang="ru-RU" altLang="ja-JP" sz="1100" dirty="0"/>
              <a:t>Коммутация с быстрой пересылкой обеспечивает наименьший уровень задержки. Коммутатор пересылает пакет сразу же после чтения адреса назначения. Это самая распространенная форма коммутации </a:t>
            </a:r>
            <a:r>
              <a:rPr lang="ru-RU" altLang="ja-JP" sz="1100" dirty="0" smtClean="0"/>
              <a:t>с быстрой </a:t>
            </a:r>
            <a:r>
              <a:rPr lang="ru-RU" altLang="ja-JP" sz="1100" dirty="0"/>
              <a:t>пересылкой.</a:t>
            </a:r>
          </a:p>
          <a:p>
            <a:pPr lvl="1"/>
            <a:r>
              <a:rPr lang="ru-RU" altLang="ja-JP" sz="1100" dirty="0"/>
              <a:t>При коммутации с исключением фрагментов коммутатор сохраняет первые 64 байта кадра перед его отправкой. Этот вариант представляет собой компромисс между </a:t>
            </a:r>
            <a:r>
              <a:rPr lang="ru-RU" altLang="ja-JP" sz="1100"/>
              <a:t>коммутацией </a:t>
            </a:r>
            <a:r>
              <a:rPr lang="ru-RU" altLang="ja-JP" sz="1100" smtClean="0"/>
              <a:t>с промежуточным </a:t>
            </a:r>
            <a:r>
              <a:rPr lang="ru-RU" altLang="ja-JP" sz="1100" dirty="0"/>
              <a:t>хранением </a:t>
            </a:r>
            <a:r>
              <a:rPr lang="ru-RU" altLang="ja-JP" sz="1100" dirty="0" smtClean="0"/>
              <a:t>и </a:t>
            </a:r>
            <a:r>
              <a:rPr lang="ru-RU" altLang="ja-JP" sz="1100" smtClean="0"/>
              <a:t>коммутацией с быстрой </a:t>
            </a:r>
            <a:r>
              <a:rPr lang="ru-RU" altLang="ja-JP" sz="1100" dirty="0"/>
              <a:t>пересылкой.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Способы переадресации на коммутаторах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Сквозная коммутация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425" y="921647"/>
            <a:ext cx="4747960" cy="27409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157909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30000"/>
              </a:spcBef>
              <a:buNone/>
            </a:pPr>
            <a:r>
              <a:rPr lang="ru-RU" smtClean="0"/>
              <a:t>Какие упражнения относятся к данной главе?</a:t>
            </a:r>
            <a:endParaRPr lang="ru-RU" dirty="0">
              <a:solidFill>
                <a:srgbClr val="00B0F0"/>
              </a:solidFill>
            </a:endParaRPr>
          </a:p>
          <a:p>
            <a:pPr marL="0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</p:txBody>
      </p:sp>
      <p:sp>
        <p:nvSpPr>
          <p:cNvPr id="6146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5. Упражнения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269783957"/>
              </p:ext>
            </p:extLst>
          </p:nvPr>
        </p:nvGraphicFramePr>
        <p:xfrm>
          <a:off x="457291" y="1122081"/>
          <a:ext cx="8229418" cy="3212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733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1"/>
                    </a:ext>
                  </a:extLst>
                </a:gridCol>
                <a:gridCol w="1857736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3156509146"/>
                    </a:ext>
                  </a:extLst>
                </a:gridCol>
                <a:gridCol w="4080076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2"/>
                    </a:ext>
                  </a:extLst>
                </a:gridCol>
                <a:gridCol w="1161873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3"/>
                    </a:ext>
                  </a:extLst>
                </a:gridCol>
              </a:tblGrid>
              <a:tr h="286347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Страница №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Тип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Название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Необязательно?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0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5.0.1.2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Работа в аудитории</a:t>
                      </a:r>
                    </a:p>
                  </a:txBody>
                  <a:tcPr marL="6840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Присоединяйтесь к моему социальному кругу!</a:t>
                      </a:r>
                    </a:p>
                  </a:txBody>
                  <a:tcPr marL="6840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850" kern="1200" dirty="0">
                          <a:solidFill>
                            <a:schemeClr val="tx1"/>
                          </a:solidFill>
                          <a:latin typeface="+mn-lt"/>
                        </a:rPr>
                        <a:t>Необязательно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40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1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marL="0" algn="ctr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5.1.1.5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aseline="0" dirty="0"/>
                        <a:t>Интерактивное упражнение</a:t>
                      </a:r>
                      <a:endParaRPr lang="ru-RU" sz="850" dirty="0"/>
                    </a:p>
                  </a:txBody>
                  <a:tcPr marL="6840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MAC-адрес и подуровни LLC</a:t>
                      </a:r>
                    </a:p>
                  </a:txBody>
                  <a:tcPr marL="6840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850" kern="1200" dirty="0">
                          <a:solidFill>
                            <a:schemeClr val="tx1"/>
                          </a:solidFill>
                          <a:latin typeface="+mn-lt"/>
                        </a:rPr>
                        <a:t>Рекомендуется</a:t>
                      </a:r>
                    </a:p>
                  </a:txBody>
                  <a:tcPr marL="6840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2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marL="0" algn="ctr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5.1.1.6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>
                          <a:solidFill>
                            <a:schemeClr val="dk1"/>
                          </a:solidFill>
                          <a:latin typeface="+mn-lt"/>
                        </a:rPr>
                        <a:t>Интерактивное упражнение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Поля кадра Ethernet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r>
                        <a:rPr lang="ru-RU" sz="850" kern="1200" dirty="0">
                          <a:solidFill>
                            <a:schemeClr val="tx1"/>
                          </a:solidFill>
                          <a:latin typeface="+mn-lt"/>
                        </a:rPr>
                        <a:t>Рекомендуется</a:t>
                      </a:r>
                    </a:p>
                  </a:txBody>
                  <a:tcPr marL="6840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4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marL="0" algn="ctr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5.1.1.7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>
                          <a:solidFill>
                            <a:schemeClr val="dk1"/>
                          </a:solidFill>
                          <a:latin typeface="+mn-lt"/>
                        </a:rPr>
                        <a:t>Лабораторная работа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Использование программы Wireshark для анализа кадров Ethernet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r>
                        <a:rPr lang="ru-RU" sz="850" kern="1200" dirty="0">
                          <a:solidFill>
                            <a:schemeClr val="tx1"/>
                          </a:solidFill>
                          <a:latin typeface="+mn-lt"/>
                        </a:rPr>
                        <a:t>Необязательно</a:t>
                      </a:r>
                    </a:p>
                  </a:txBody>
                  <a:tcPr marL="6840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4174380596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marL="0" algn="ctr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5.1.2.8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>
                          <a:solidFill>
                            <a:schemeClr val="dk1"/>
                          </a:solidFill>
                          <a:latin typeface="+mn-lt"/>
                        </a:rPr>
                        <a:t>Лабораторная работа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algn="l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Просмотр MAC-адресов сетевых устройств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r>
                        <a:rPr lang="ru-RU" sz="850" kern="1200" dirty="0">
                          <a:solidFill>
                            <a:schemeClr val="tx1"/>
                          </a:solidFill>
                          <a:latin typeface="+mn-lt"/>
                        </a:rPr>
                        <a:t>Необязательно</a:t>
                      </a:r>
                    </a:p>
                  </a:txBody>
                  <a:tcPr marL="6840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5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marL="0" algn="ctr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5.2.1.4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>
                          <a:solidFill>
                            <a:schemeClr val="dk1"/>
                          </a:solidFill>
                          <a:latin typeface="+mn-lt"/>
                        </a:rPr>
                        <a:t>Демонстрационный видеоролик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algn="l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Таблицы MAC-адресов на подключенных коммутаторах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r>
                        <a:rPr lang="ru-RU" sz="850" kern="1200" dirty="0">
                          <a:solidFill>
                            <a:schemeClr val="tx1"/>
                          </a:solidFill>
                          <a:latin typeface="+mn-lt"/>
                        </a:rPr>
                        <a:t>Рекомендуется</a:t>
                      </a:r>
                    </a:p>
                  </a:txBody>
                  <a:tcPr marL="6840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6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marL="0" algn="ctr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5.2.1.5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>
                          <a:solidFill>
                            <a:schemeClr val="dk1"/>
                          </a:solidFill>
                          <a:latin typeface="+mn-lt"/>
                        </a:rPr>
                        <a:t>Демонстрационный видеоролик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algn="l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Отправка кадра в шлюз по умолчанию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r>
                        <a:rPr lang="ru-RU" sz="850" kern="1200" dirty="0">
                          <a:solidFill>
                            <a:schemeClr val="tx1"/>
                          </a:solidFill>
                          <a:latin typeface="+mn-lt"/>
                        </a:rPr>
                        <a:t>Рекомендуется</a:t>
                      </a:r>
                    </a:p>
                  </a:txBody>
                  <a:tcPr marL="6840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7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marL="0" algn="ctr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5.2.1.6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>
                          <a:solidFill>
                            <a:schemeClr val="dk1"/>
                          </a:solidFill>
                          <a:latin typeface="+mn-lt"/>
                        </a:rPr>
                        <a:t>Интерактивное упражнение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algn="l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Switch It!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r>
                        <a:rPr lang="ru-RU" sz="850" kern="1200" dirty="0">
                          <a:solidFill>
                            <a:schemeClr val="tx1"/>
                          </a:solidFill>
                          <a:latin typeface="+mn-lt"/>
                        </a:rPr>
                        <a:t>Рекомендуется</a:t>
                      </a:r>
                    </a:p>
                  </a:txBody>
                  <a:tcPr marL="6840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8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marL="0" algn="ctr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5.2.1.7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>
                          <a:solidFill>
                            <a:schemeClr val="dk1"/>
                          </a:solidFill>
                          <a:latin typeface="+mn-lt"/>
                        </a:rPr>
                        <a:t>Лабораторная работа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algn="l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Просмотр таблицы MAC-адресов коммутатора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r>
                        <a:rPr lang="ru-RU" sz="850" kern="1200" dirty="0">
                          <a:solidFill>
                            <a:schemeClr val="tx1"/>
                          </a:solidFill>
                          <a:latin typeface="+mn-lt"/>
                        </a:rPr>
                        <a:t>Рекомендуется</a:t>
                      </a:r>
                    </a:p>
                  </a:txBody>
                  <a:tcPr marL="6840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582900979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marL="0" algn="ctr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5.2.2.4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>
                          <a:solidFill>
                            <a:schemeClr val="dk1"/>
                          </a:solidFill>
                          <a:latin typeface="+mn-lt"/>
                        </a:rPr>
                        <a:t>Интерактивное упражнение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algn="l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Способы переадресации кадров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r>
                        <a:rPr lang="ru-RU" sz="850" kern="1200" dirty="0">
                          <a:solidFill>
                            <a:schemeClr val="tx1"/>
                          </a:solidFill>
                          <a:latin typeface="+mn-lt"/>
                        </a:rPr>
                        <a:t>Рекомендуется</a:t>
                      </a:r>
                    </a:p>
                  </a:txBody>
                  <a:tcPr marL="6840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3406068602"/>
                  </a:ext>
                </a:extLst>
              </a:tr>
            </a:tbl>
          </a:graphicData>
        </a:graphic>
      </p:graphicFrame>
      <p:sp>
        <p:nvSpPr>
          <p:cNvPr id="8" name="Rectangle 34"/>
          <p:cNvSpPr txBox="1">
            <a:spLocks noChangeArrowheads="1"/>
          </p:cNvSpPr>
          <p:nvPr/>
        </p:nvSpPr>
        <p:spPr bwMode="auto">
          <a:xfrm>
            <a:off x="1509708" y="4434450"/>
            <a:ext cx="6948000" cy="269247"/>
          </a:xfrm>
          <a:prstGeom prst="rect">
            <a:avLst/>
          </a:prstGeom>
          <a:ln/>
          <a:extLst>
            <a:ext uri="{FAA26D3D-D897-4be2-8F04-BA451C77F1D7}">
              <ma14:placeholder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61593" tIns="30796" rIns="61593" bIns="30796" numCol="1" anchor="ctr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ct val="30000"/>
              </a:spcBef>
              <a:buNone/>
            </a:pPr>
            <a:r>
              <a:rPr lang="ru-RU" sz="1000" kern="0" dirty="0">
                <a:solidFill>
                  <a:srgbClr val="000000"/>
                </a:solidFill>
              </a:rPr>
              <a:t>В этой главе для выполнения упражнений с программой Packet Tracer используйте следующий пароль: </a:t>
            </a:r>
            <a:r>
              <a:rPr lang="ru-RU" sz="1000" b="1" kern="0" dirty="0" smtClean="0">
                <a:solidFill>
                  <a:srgbClr val="000000"/>
                </a:solidFill>
              </a:rPr>
              <a:t>PT_ccna5</a:t>
            </a:r>
            <a:endParaRPr lang="ru-RU" sz="1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5273728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Коммутатор Ethernet может использовать метод буферизации памяти для хранения кадров до их пересылки. Кроме того, буферизацию можно использовать в том случае, если порт назначения занят по причине его перегрузки, и коммутатор сохраняет кадр до тех пор, пока не появится возможность его передачи.</a:t>
            </a:r>
          </a:p>
          <a:p>
            <a:r>
              <a:rPr lang="ru-RU" dirty="0" smtClean="0"/>
              <a:t>Существуют два типа способов буферизации памяти. 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Способы переадресации на коммутаторах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Буферизация памяти на коммутаторах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45948038"/>
              </p:ext>
            </p:extLst>
          </p:nvPr>
        </p:nvGraphicFramePr>
        <p:xfrm>
          <a:off x="452733" y="2304434"/>
          <a:ext cx="8235950" cy="2000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5400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6138010"/>
                    </a:ext>
                  </a:extLst>
                </a:gridCol>
                <a:gridCol w="5670550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434733037"/>
                    </a:ext>
                  </a:extLst>
                </a:gridCol>
              </a:tblGrid>
              <a:tr h="382218">
                <a:tc>
                  <a:txBody>
                    <a:bodyPr/>
                    <a:lstStyle/>
                    <a:p>
                      <a:r>
                        <a:rPr dirty="0" err="1"/>
                        <a:t>Способ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буферизации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памяти</a:t>
                      </a:r>
                      <a:endParaRPr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dirty="0" err="1"/>
                        <a:t>Описание</a:t>
                      </a:r>
                      <a:endParaRPr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626657307"/>
                  </a:ext>
                </a:extLst>
              </a:tr>
              <a:tr h="74123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Буферизация памяти на основе портов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 defTabSz="685777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</a:rPr>
                        <a:t>Кадры хранятся в очередях, связанных с определенными </a:t>
                      </a:r>
                      <a:r>
                        <a:rPr lang="ru-RU" sz="1200" kern="1200">
                          <a:solidFill>
                            <a:srgbClr val="000000"/>
                          </a:solidFill>
                          <a:latin typeface="+mn-lt"/>
                        </a:rPr>
                        <a:t>входящими </a:t>
                      </a:r>
                      <a:r>
                        <a:rPr lang="ru-RU" sz="1200" kern="1200" smtClean="0">
                          <a:solidFill>
                            <a:srgbClr val="000000"/>
                          </a:solidFill>
                          <a:latin typeface="+mn-lt"/>
                        </a:rPr>
                        <a:t>и исходящими </a:t>
                      </a: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</a:rPr>
                        <a:t>портами. </a:t>
                      </a:r>
                    </a:p>
                    <a:p>
                      <a:pPr marL="171450" indent="-171450" algn="l" defTabSz="685777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</a:rPr>
                        <a:t>Кадр пересылается после отправки всех кадров перед ним.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3198088699"/>
                  </a:ext>
                </a:extLst>
              </a:tr>
              <a:tr h="74123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Буферизация совместно используемой памяти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 defTabSz="685777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</a:rPr>
                        <a:t>Все кадры помещаются в общий буфер, используемый всеми портами коммутатора.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3754694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746252231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5"/>
            <a:ext cx="8853286" cy="1962096"/>
          </a:xfrm>
        </p:spPr>
        <p:txBody>
          <a:bodyPr/>
          <a:lstStyle/>
          <a:p>
            <a:r>
              <a:rPr lang="ru-RU" sz="1400" dirty="0" smtClean="0"/>
              <a:t>Для обмена данными в сетях Ethernet используются два типа настроек дуплексного режима.</a:t>
            </a:r>
            <a:r>
              <a:rPr lang="en-US" sz="1400" dirty="0" smtClean="0"/>
              <a:t>	</a:t>
            </a:r>
          </a:p>
          <a:p>
            <a:pPr lvl="1"/>
            <a:r>
              <a:rPr lang="ru-RU" altLang="ja-JP" sz="1300" b="1" dirty="0"/>
              <a:t>Полнодуплексный режим:</a:t>
            </a:r>
            <a:r>
              <a:rPr lang="ru-RU" sz="1300" dirty="0" smtClean="0"/>
              <a:t> одновременная отправка и получение данных в обе стороны.</a:t>
            </a:r>
          </a:p>
          <a:p>
            <a:pPr lvl="1"/>
            <a:r>
              <a:rPr lang="ru-RU" altLang="ja-JP" sz="1300" b="1" dirty="0"/>
              <a:t>Полудуплексный режим</a:t>
            </a:r>
            <a:r>
              <a:rPr lang="ru-RU" sz="1300" dirty="0" smtClean="0"/>
              <a:t>: отправка данных только одной стороной.</a:t>
            </a:r>
          </a:p>
          <a:p>
            <a:pPr lvl="1"/>
            <a:endParaRPr lang="ru-RU" altLang="ja-JP" sz="1200" dirty="0"/>
          </a:p>
          <a:p>
            <a:pPr>
              <a:spcBef>
                <a:spcPts val="0"/>
              </a:spcBef>
            </a:pPr>
            <a:r>
              <a:rPr lang="ru-RU" sz="1400" dirty="0" smtClean="0"/>
              <a:t>На большинстве устройств используется автосогласование, которое позволяет двум устройствам автоматически обмениваться информацией о скорости и настройках дуплексного </a:t>
            </a:r>
            <a:r>
              <a:rPr lang="ru-RU" sz="1400" smtClean="0"/>
              <a:t>режима и выбирать </a:t>
            </a:r>
            <a:r>
              <a:rPr lang="ru-RU" sz="1400" dirty="0" smtClean="0"/>
              <a:t>режим с максимальной производительностью.</a:t>
            </a:r>
            <a:endParaRPr lang="ru-RU" altLang="ja-JP" sz="14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Способы переадресации на коммутаторах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Настройка дуплексного режима и скорости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2921628"/>
            <a:ext cx="5510212" cy="1609176"/>
          </a:xfrm>
          <a:prstGeom prst="rect">
            <a:avLst/>
          </a:prstGeom>
        </p:spPr>
      </p:pic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144065" y="2829621"/>
            <a:ext cx="3284935" cy="157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ja-JP" sz="1400" b="1" dirty="0"/>
              <a:t>Несоответствие дуплексных режимов </a:t>
            </a:r>
            <a:r>
              <a:rPr lang="ru-RU" sz="1400" dirty="0" smtClean="0"/>
              <a:t>является наиболее распространенной причиной снижения производительности каналов Ethernet. Это происходит, когда один порт канала работает в полудуплексном режиме, а другой — в полнодуплексном. </a:t>
            </a:r>
          </a:p>
        </p:txBody>
      </p:sp>
    </p:spTree>
    <p:extLst>
      <p:ext uri="{BB962C8B-B14F-4D97-AF65-F5344CB8AC3E}">
        <p14:creationId xmlns="" xmlns:p14="http://schemas.microsoft.com/office/powerpoint/2010/main" val="640735490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4"/>
            <a:ext cx="5468065" cy="4155319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 dirty="0" smtClean="0"/>
              <a:t>Ранее для соединений между определенными устройствами (типа «коммутатор-коммутатор», «коммутатор-маршрутизатор», «коммутатор-хост» и «маршрутизатор-хост») требовалось использование кабелей особого типа (перекрестных или прямых). </a:t>
            </a:r>
          </a:p>
          <a:p>
            <a:endParaRPr lang="ru-RU" altLang="ja-JP" dirty="0"/>
          </a:p>
          <a:p>
            <a:pPr>
              <a:spcBef>
                <a:spcPts val="0"/>
              </a:spcBef>
            </a:pPr>
            <a:r>
              <a:rPr lang="ru-RU" dirty="0" smtClean="0"/>
              <a:t>Теперь большинство устройств поддерживают функцию автоматического определения перекрещивания пар на зависящем от среды передачи интерфейсе (Auto-MDIX). Она включена по умолчанию на </a:t>
            </a:r>
            <a:r>
              <a:rPr lang="ru-RU" smtClean="0"/>
              <a:t>коммутаторах с IOS</a:t>
            </a:r>
            <a:r>
              <a:rPr lang="ru-RU" dirty="0" smtClean="0"/>
              <a:t>, начиная с версии 12.2(18) SE.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Способы переадресации на коммутаторах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Функция </a:t>
            </a:r>
            <a:r>
              <a:rPr lang="ru-RU" dirty="0" smtClean="0"/>
              <a:t>Auto-MDIX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050" y="420168"/>
            <a:ext cx="3338512" cy="2255019"/>
          </a:xfrm>
          <a:prstGeom prst="rect">
            <a:avLst/>
          </a:prstGeom>
        </p:spPr>
      </p:pic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144064" y="3858261"/>
            <a:ext cx="8745936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Если эта функция включена с помощью команды интерфейсной настройки </a:t>
            </a:r>
            <a:r>
              <a:rPr lang="ru-RU" altLang="ja-JP" b="1" dirty="0"/>
              <a:t>mdix auto</a:t>
            </a:r>
            <a:r>
              <a:rPr lang="ru-RU" dirty="0" smtClean="0"/>
              <a:t>, коммутатор определяет тип кабеля, подключенного к порту, и настраивает интерфейсы соответствующим образом. </a:t>
            </a:r>
          </a:p>
        </p:txBody>
      </p:sp>
    </p:spTree>
    <p:extLst>
      <p:ext uri="{BB962C8B-B14F-4D97-AF65-F5344CB8AC3E}">
        <p14:creationId xmlns="" xmlns:p14="http://schemas.microsoft.com/office/powerpoint/2010/main" val="527836988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ru-RU" sz="4000" dirty="0"/>
              <a:t>5.3. Протокол разрешения адресов (ARP)</a:t>
            </a:r>
          </a:p>
        </p:txBody>
      </p:sp>
    </p:spTree>
    <p:extLst>
      <p:ext uri="{BB962C8B-B14F-4D97-AF65-F5344CB8AC3E}">
        <p14:creationId xmlns="" xmlns:p14="http://schemas.microsoft.com/office/powerpoint/2010/main" val="3502602560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5"/>
            <a:ext cx="8707835" cy="1036206"/>
          </a:xfrm>
        </p:spPr>
        <p:txBody>
          <a:bodyPr/>
          <a:lstStyle/>
          <a:p>
            <a:r>
              <a:rPr lang="ru-RU" smtClean="0"/>
              <a:t>Устройству в локальной сети Ethernet присваиваются два основных адреса:</a:t>
            </a:r>
          </a:p>
          <a:p>
            <a:pPr lvl="1"/>
            <a:r>
              <a:rPr lang="ru-RU" smtClean="0"/>
              <a:t>физический адрес (Ethernet MAC-адрес),</a:t>
            </a:r>
          </a:p>
          <a:p>
            <a:pPr lvl="1"/>
            <a:r>
              <a:rPr lang="ru-RU" smtClean="0"/>
              <a:t>логический адрес (IP-адрес).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MAC- и IP-адреса</a:t>
            </a:r>
            <a:r>
              <a:t/>
            </a:r>
            <a:br/>
            <a:r>
              <a:rPr lang="ru-RU" smtClean="0"/>
              <a:t>Устройства назначения в одной сети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625" y="1771650"/>
            <a:ext cx="4220693" cy="2590800"/>
          </a:xfrm>
          <a:prstGeom prst="rect">
            <a:avLst/>
          </a:prstGeom>
        </p:spPr>
      </p:pic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144065" y="1835151"/>
            <a:ext cx="4205685" cy="2622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/>
              <a:t>Например, компьютер PC-A отправляет IP-пакет на файловый сервер в той же сети. Кадр Ethernet уровня 2 содержит следующее:</a:t>
            </a:r>
          </a:p>
          <a:p>
            <a:pPr lvl="1"/>
            <a:r>
              <a:rPr lang="ru-RU" smtClean="0"/>
              <a:t>MAC-адрес назначения</a:t>
            </a:r>
          </a:p>
          <a:p>
            <a:pPr lvl="1"/>
            <a:r>
              <a:rPr lang="ru-RU" smtClean="0"/>
              <a:t>MAC-адрес источника</a:t>
            </a:r>
          </a:p>
          <a:p>
            <a:r>
              <a:rPr lang="ru-RU" smtClean="0"/>
              <a:t>IP-пакет уровня 3 содержит следующее:</a:t>
            </a:r>
          </a:p>
          <a:p>
            <a:pPr lvl="1"/>
            <a:r>
              <a:rPr lang="ru-RU" smtClean="0"/>
              <a:t>IP-адрес источника</a:t>
            </a:r>
          </a:p>
          <a:p>
            <a:pPr lvl="1"/>
            <a:r>
              <a:rPr lang="ru-RU" smtClean="0"/>
              <a:t>IP-адрес назначения</a:t>
            </a:r>
          </a:p>
        </p:txBody>
      </p:sp>
    </p:spTree>
    <p:extLst>
      <p:ext uri="{BB962C8B-B14F-4D97-AF65-F5344CB8AC3E}">
        <p14:creationId xmlns="" xmlns:p14="http://schemas.microsoft.com/office/powerpoint/2010/main" val="2583622935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4"/>
            <a:ext cx="4548585" cy="4155319"/>
          </a:xfrm>
        </p:spPr>
        <p:txBody>
          <a:bodyPr/>
          <a:lstStyle/>
          <a:p>
            <a:r>
              <a:rPr lang="ru-RU" smtClean="0"/>
              <a:t>Если IP-адрес назначения находится в удаленной сети, то MAC-адресом назначения является адрес шлюза хоста по умолчанию.</a:t>
            </a:r>
          </a:p>
          <a:p>
            <a:endParaRPr lang="ru-RU" altLang="ja-JP" dirty="0"/>
          </a:p>
          <a:p>
            <a:r>
              <a:rPr lang="ru-RU" smtClean="0"/>
              <a:t>На рисунке компьютер PC-A отправляет IP-пакет на веб-сервер в удаленной сети.</a:t>
            </a:r>
          </a:p>
          <a:p>
            <a:pPr lvl="1"/>
            <a:r>
              <a:rPr lang="ru-RU" smtClean="0"/>
              <a:t>IP-адрес назначения — это адрес файлового сервера.</a:t>
            </a:r>
          </a:p>
          <a:p>
            <a:pPr lvl="1"/>
            <a:r>
              <a:rPr lang="ru-RU" smtClean="0"/>
              <a:t>MAC-адрес назначения — адрес Ethernet-интерфейса маршрутизатора R1.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MAC- и IP-адреса</a:t>
            </a:r>
            <a:r>
              <a:t/>
            </a:r>
            <a:br/>
            <a:r>
              <a:rPr lang="ru-RU" smtClean="0"/>
              <a:t>Устройства назначения в удаленной сети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676" y="1218597"/>
            <a:ext cx="4130675" cy="26745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98281280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43752" y="798513"/>
            <a:ext cx="5254909" cy="415607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MAC- и IP-адреса</a:t>
            </a:r>
            <a:r>
              <a:t/>
            </a:r>
            <a:br/>
            <a:r>
              <a:rPr lang="ru-RU" smtClean="0"/>
              <a:t>Packet Tracer. Идентификация МАС- и IP-адресов </a:t>
            </a:r>
          </a:p>
        </p:txBody>
      </p:sp>
    </p:spTree>
    <p:extLst>
      <p:ext uri="{BB962C8B-B14F-4D97-AF65-F5344CB8AC3E}">
        <p14:creationId xmlns="" xmlns:p14="http://schemas.microsoft.com/office/powerpoint/2010/main" val="753113996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4"/>
            <a:ext cx="4989409" cy="4155319"/>
          </a:xfrm>
        </p:spPr>
        <p:txBody>
          <a:bodyPr/>
          <a:lstStyle/>
          <a:p>
            <a:r>
              <a:rPr lang="ru-RU" dirty="0" smtClean="0"/>
              <a:t>Когда устройство отправляет кадр Ethernet, он содержит оба этих адреса:</a:t>
            </a:r>
          </a:p>
          <a:p>
            <a:pPr lvl="1"/>
            <a:r>
              <a:rPr lang="ru-RU" dirty="0" smtClean="0"/>
              <a:t>MAC-адрес назначения</a:t>
            </a:r>
          </a:p>
          <a:p>
            <a:pPr lvl="1"/>
            <a:r>
              <a:rPr lang="ru-RU" dirty="0" smtClean="0"/>
              <a:t>MAC-адрес источника</a:t>
            </a:r>
          </a:p>
          <a:p>
            <a:endParaRPr lang="ru-RU" altLang="ja-JP" dirty="0"/>
          </a:p>
          <a:p>
            <a:r>
              <a:rPr lang="ru-RU" dirty="0" smtClean="0"/>
              <a:t>Для определения MAC-адреса назначения устройство использует протокол разрешения адресов (ARP). </a:t>
            </a:r>
          </a:p>
          <a:p>
            <a:endParaRPr lang="ru-RU" altLang="ja-JP" dirty="0"/>
          </a:p>
          <a:p>
            <a:r>
              <a:rPr lang="ru-RU" dirty="0" smtClean="0"/>
              <a:t>Протокол ARP выполняет две основные функции.</a:t>
            </a:r>
          </a:p>
          <a:p>
            <a:pPr lvl="1"/>
            <a:r>
              <a:rPr lang="ru-RU" dirty="0" smtClean="0"/>
              <a:t>Сопоставление IPv4-адресов и МАС-адресов</a:t>
            </a:r>
          </a:p>
          <a:p>
            <a:pPr lvl="1"/>
            <a:r>
              <a:rPr lang="ru-RU" dirty="0" smtClean="0"/>
              <a:t>Сохранение таблицы сопоставлений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Протокол разрешения адресов (ARP)</a:t>
            </a:r>
            <a:r>
              <a:t/>
            </a:r>
            <a:br/>
            <a:r>
              <a:rPr lang="ru-RU" smtClean="0"/>
              <a:t>Знакомство с ARP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580" y="798943"/>
            <a:ext cx="3659447" cy="2584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14587049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6" y="798944"/>
            <a:ext cx="4591401" cy="4155319"/>
          </a:xfrm>
        </p:spPr>
        <p:txBody>
          <a:bodyPr/>
          <a:lstStyle/>
          <a:p>
            <a:r>
              <a:rPr lang="ru-RU" sz="1400" dirty="0" smtClean="0"/>
              <a:t>Устройства Ethernet обращаются к таблице ARP (или ARP-кэшу) в своей памяти (т. е. ОЗУ) для поиска MAC-адреса, соответствующего IPv4-адресу. </a:t>
            </a:r>
          </a:p>
          <a:p>
            <a:endParaRPr lang="ru-RU" altLang="ja-JP" sz="1400" dirty="0"/>
          </a:p>
          <a:p>
            <a:r>
              <a:rPr lang="ru-RU" sz="1400" dirty="0" smtClean="0"/>
              <a:t>Устройство ищет в своей таблице ARP IPv4-адрес назначения и соответствующий MAC-адрес.</a:t>
            </a:r>
          </a:p>
          <a:p>
            <a:pPr lvl="1"/>
            <a:r>
              <a:rPr lang="ru-RU" sz="1300" dirty="0" smtClean="0"/>
              <a:t>Если IPv4-адрес назначения пакета находится в той же сети, что и IPv4-адрес источника, устройство ищет в таблице ARP IPv4-адрес назначения.</a:t>
            </a:r>
          </a:p>
          <a:p>
            <a:pPr lvl="1"/>
            <a:r>
              <a:rPr lang="ru-RU" sz="1300" dirty="0" smtClean="0"/>
              <a:t>Если IPv4-адрес назначения пакета находится </a:t>
            </a:r>
            <a:r>
              <a:rPr lang="ru-RU" sz="1300" smtClean="0"/>
              <a:t>не в той </a:t>
            </a:r>
            <a:r>
              <a:rPr lang="ru-RU" sz="1300" dirty="0" smtClean="0"/>
              <a:t>же сети, что IPv4-адрес источника, устройство ищет в таблице ARP IPv4-адрес шлюза по умолчанию.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Протокол разрешения адресов (ARP)</a:t>
            </a:r>
            <a:r>
              <a:t/>
            </a:r>
            <a:br/>
            <a:r>
              <a:rPr lang="ru-RU" smtClean="0"/>
              <a:t>Функции протокола ARP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167" y="1441450"/>
            <a:ext cx="4258483" cy="2476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71123454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6" y="798944"/>
            <a:ext cx="4427934" cy="4155319"/>
          </a:xfrm>
        </p:spPr>
        <p:txBody>
          <a:bodyPr/>
          <a:lstStyle/>
          <a:p>
            <a:r>
              <a:rPr lang="ru-RU" sz="1400" dirty="0" smtClean="0"/>
              <a:t>ARP-запрос — это фрейм широковещательной рассылки, который отправляется в том случае, когда устройству требуется MAC-адрес, связанный с IPv4-адресом, но в его таблице ARP нет данных об IPv4-адресе.</a:t>
            </a:r>
          </a:p>
          <a:p>
            <a:endParaRPr lang="ru-RU" sz="1400" dirty="0"/>
          </a:p>
          <a:p>
            <a:r>
              <a:rPr lang="ru-RU" sz="1400" dirty="0" smtClean="0"/>
              <a:t>Сообщения ARP-запроса инкапсулируются непосредственно в кадре Ethernet. Заголовок IPv4 отсутствует. </a:t>
            </a:r>
          </a:p>
          <a:p>
            <a:endParaRPr lang="ru-RU" sz="1400" dirty="0"/>
          </a:p>
          <a:p>
            <a:r>
              <a:rPr lang="ru-RU" sz="1400" dirty="0" smtClean="0"/>
              <a:t>В сообщении ARP-запроса содержится следующее:</a:t>
            </a:r>
          </a:p>
          <a:p>
            <a:pPr lvl="1"/>
            <a:r>
              <a:rPr lang="ru-RU" sz="1300" dirty="0" smtClean="0"/>
              <a:t>IPv4-адрес назначения</a:t>
            </a:r>
          </a:p>
          <a:p>
            <a:pPr lvl="1"/>
            <a:r>
              <a:rPr lang="ru-RU" sz="1300" dirty="0" smtClean="0"/>
              <a:t>MAC-адрес назначения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Протокол разрешения адресов (ARP)</a:t>
            </a:r>
            <a:r>
              <a:t/>
            </a:r>
            <a:br/>
            <a:r>
              <a:rPr lang="ru-RU" smtClean="0"/>
              <a:t>Демонстрационный видеоролик. ARP-запрос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103120"/>
            <a:ext cx="4257199" cy="23769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4586326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30000"/>
              </a:spcBef>
              <a:buNone/>
            </a:pPr>
            <a:r>
              <a:rPr lang="ru-RU" smtClean="0"/>
              <a:t>Какие упражнения относятся к данной главе?</a:t>
            </a:r>
            <a:endParaRPr lang="ru-RU" dirty="0">
              <a:solidFill>
                <a:srgbClr val="00B0F0"/>
              </a:solidFill>
            </a:endParaRPr>
          </a:p>
          <a:p>
            <a:pPr marL="0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</p:txBody>
      </p:sp>
      <p:sp>
        <p:nvSpPr>
          <p:cNvPr id="6146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 5. Упражнения (продолжение)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551292454"/>
              </p:ext>
            </p:extLst>
          </p:nvPr>
        </p:nvGraphicFramePr>
        <p:xfrm>
          <a:off x="457291" y="1122081"/>
          <a:ext cx="8229418" cy="20421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733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1"/>
                    </a:ext>
                  </a:extLst>
                </a:gridCol>
                <a:gridCol w="1857736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3156509146"/>
                    </a:ext>
                  </a:extLst>
                </a:gridCol>
                <a:gridCol w="4080076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2"/>
                    </a:ext>
                  </a:extLst>
                </a:gridCol>
                <a:gridCol w="1161873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3"/>
                    </a:ext>
                  </a:extLst>
                </a:gridCol>
              </a:tblGrid>
              <a:tr h="286347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Страница №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Тип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Название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Необязательно?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0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marL="0" algn="ctr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5.3.1.3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Packet Tracer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algn="l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Определение IP- и MAC-адресов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algn="l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Необязательно</a:t>
                      </a:r>
                    </a:p>
                  </a:txBody>
                  <a:tcPr marL="6840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1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marL="0" algn="ctr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5.3.2.3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Демонстрационный видеоролик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ARP-запрос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algn="l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Рекомендуется</a:t>
                      </a:r>
                    </a:p>
                  </a:txBody>
                  <a:tcPr marL="6840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2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marL="0" algn="ctr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5.3.2.4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Демонстрационный видеоролик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algn="l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ARP-ответ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algn="l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Рекомендуется</a:t>
                      </a:r>
                    </a:p>
                  </a:txBody>
                  <a:tcPr marL="6840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3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marL="0" algn="ctr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5.3.2.5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Демонстрационный видеоролик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Роль ARP в процессе удаленного обмена данными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algn="l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Рекомендуется</a:t>
                      </a:r>
                    </a:p>
                  </a:txBody>
                  <a:tcPr marL="6840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4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marL="0" algn="ctr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5.3.2.8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Packet Tracer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algn="l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Изучение таблицы ARP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algn="l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Рекомендуется</a:t>
                      </a:r>
                    </a:p>
                  </a:txBody>
                  <a:tcPr marL="6840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5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marL="0" algn="ctr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5.4.1.1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Упражнение в аудитории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algn="l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MAC-адреса и история развития технологии Ethernet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algn="l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Необязательно</a:t>
                      </a:r>
                    </a:p>
                  </a:txBody>
                  <a:tcPr marL="6840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Rectangle 34"/>
          <p:cNvSpPr txBox="1">
            <a:spLocks noChangeArrowheads="1"/>
          </p:cNvSpPr>
          <p:nvPr/>
        </p:nvSpPr>
        <p:spPr bwMode="auto">
          <a:xfrm>
            <a:off x="1136614" y="4438227"/>
            <a:ext cx="6948000" cy="269247"/>
          </a:xfrm>
          <a:prstGeom prst="rect">
            <a:avLst/>
          </a:prstGeom>
          <a:ln/>
          <a:extLst>
            <a:ext uri="{FAA26D3D-D897-4be2-8F04-BA451C77F1D7}">
              <ma14:placeholder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61593" tIns="30796" rIns="61593" bIns="30796" numCol="1" anchor="ctr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ct val="30000"/>
              </a:spcBef>
              <a:buNone/>
            </a:pPr>
            <a:r>
              <a:rPr lang="ru-RU" sz="1000" kern="0" dirty="0">
                <a:solidFill>
                  <a:srgbClr val="000000"/>
                </a:solidFill>
              </a:rPr>
              <a:t>В этой главе для выполнения упражнений с программой Packet Tracer используйте следующий пароль: </a:t>
            </a:r>
            <a:r>
              <a:rPr lang="ru-RU" sz="1000" b="1" kern="0" dirty="0" smtClean="0">
                <a:solidFill>
                  <a:srgbClr val="000000"/>
                </a:solidFill>
              </a:rPr>
              <a:t>PT_ccna5</a:t>
            </a:r>
            <a:endParaRPr lang="ru-RU" sz="1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4208466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6" y="798944"/>
            <a:ext cx="4427934" cy="4155319"/>
          </a:xfrm>
        </p:spPr>
        <p:txBody>
          <a:bodyPr/>
          <a:lstStyle/>
          <a:p>
            <a:r>
              <a:rPr lang="ru-RU" dirty="0" smtClean="0"/>
              <a:t>Только устройство с IPv4-адресом, связанным с целевым IPv4-адресом в ARP-запросе, возвращает ARP-ответ. </a:t>
            </a:r>
          </a:p>
          <a:p>
            <a:endParaRPr lang="ru-RU" dirty="0"/>
          </a:p>
          <a:p>
            <a:r>
              <a:rPr lang="ru-RU" dirty="0" smtClean="0"/>
              <a:t>В сообщении ARP-ответа содержится следующее:</a:t>
            </a:r>
          </a:p>
          <a:p>
            <a:pPr lvl="1"/>
            <a:r>
              <a:rPr lang="ru-RU" dirty="0" smtClean="0"/>
              <a:t>IPv4-адрес отправителя</a:t>
            </a:r>
          </a:p>
          <a:p>
            <a:pPr lvl="1"/>
            <a:r>
              <a:rPr lang="ru-RU" dirty="0" smtClean="0"/>
              <a:t>MAC-адрес отправителя </a:t>
            </a:r>
          </a:p>
          <a:p>
            <a:pPr lvl="1"/>
            <a:endParaRPr lang="ru-RU" dirty="0"/>
          </a:p>
          <a:p>
            <a:r>
              <a:rPr lang="ru-RU" dirty="0" smtClean="0"/>
              <a:t>Записи в таблице ARP получают метку времени. Если к моменту истечения метки времени устройство не получит кадр от какого-либо устройства, запись для этого устройства будет удалена из таблицы ARP.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Протокол разрешения адресов (ARP)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Демонстрационный видеоролик. </a:t>
            </a:r>
            <a:r>
              <a:rPr lang="ru-RU" dirty="0" smtClean="0"/>
              <a:t>ARP-ответ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103120"/>
            <a:ext cx="4260533" cy="23736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4500100"/>
      </p:ext>
    </p:extLst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6" y="1130414"/>
            <a:ext cx="4218210" cy="4155319"/>
          </a:xfrm>
        </p:spPr>
        <p:txBody>
          <a:bodyPr/>
          <a:lstStyle/>
          <a:p>
            <a:r>
              <a:rPr lang="ru-RU" dirty="0" smtClean="0"/>
              <a:t>Когда узел создает пакет для адресата, он сравнивает IPv4-адрес назначения и свой собственный IPv4-адрес, чтобы определить, находятся ли эти два IPv4-адреса в одной и той же сети уровня 3. </a:t>
            </a:r>
          </a:p>
          <a:p>
            <a:r>
              <a:rPr lang="ru-RU" dirty="0" smtClean="0"/>
              <a:t>Если узел назначения находится в другой сети, источник ищет в своей таблице ARP запись с IPv4-адресом шлюза по умолчанию. </a:t>
            </a:r>
          </a:p>
          <a:p>
            <a:r>
              <a:rPr lang="ru-RU" dirty="0" smtClean="0"/>
              <a:t>Если запись отсутствует, то для определения MAC-адреса шлюза по умолчанию используется процесс ARP.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78553"/>
            <a:ext cx="9144000" cy="757551"/>
          </a:xfrm>
        </p:spPr>
        <p:txBody>
          <a:bodyPr/>
          <a:lstStyle/>
          <a:p>
            <a:r>
              <a:rPr lang="ru-RU" altLang="en-US" sz="1600" dirty="0"/>
              <a:t>Протокол разрешения адресов (ARP)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Демонстрационный видеоролик. Роль ARP в процессе удаленного обмена данными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103120"/>
            <a:ext cx="4260533" cy="23802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76979242"/>
      </p:ext>
    </p:extLst>
  </p:cSld>
  <p:clrMapOvr>
    <a:masterClrMapping/>
  </p:clrMapOvr>
  <p:transition spd="slow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Для каждого устройства есть таймер ARP-кэша, который удаляет записи ARP, не используемые в течение указанного периода времени. </a:t>
            </a:r>
          </a:p>
          <a:p>
            <a:endParaRPr lang="ru-RU" altLang="ja-JP" dirty="0"/>
          </a:p>
          <a:p>
            <a:endParaRPr lang="ru-RU" altLang="ja-JP" dirty="0"/>
          </a:p>
          <a:p>
            <a:endParaRPr lang="ru-RU" altLang="ja-JP" dirty="0"/>
          </a:p>
          <a:p>
            <a:endParaRPr lang="ru-RU" altLang="ja-JP" dirty="0"/>
          </a:p>
          <a:p>
            <a:endParaRPr lang="ru-RU" altLang="ja-JP" dirty="0"/>
          </a:p>
          <a:p>
            <a:endParaRPr lang="ru-RU" altLang="ja-JP" dirty="0"/>
          </a:p>
          <a:p>
            <a:endParaRPr lang="ru-RU" altLang="ja-JP" dirty="0"/>
          </a:p>
          <a:p>
            <a:r>
              <a:rPr lang="ru-RU" dirty="0" smtClean="0"/>
              <a:t>Кроме того, можно вручную удалить все или некоторые записи из таблицы ARP. 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Протокол разрешения адресов (ARP)</a:t>
            </a:r>
            <a:r>
              <a:t/>
            </a:r>
            <a:br/>
            <a:r>
              <a:rPr lang="ru-RU" smtClean="0"/>
              <a:t>Удаление записей из таблицы ARP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000" y="1372869"/>
            <a:ext cx="3836413" cy="2661131"/>
          </a:xfrm>
          <a:prstGeom prst="rect">
            <a:avLst/>
          </a:prstGeom>
        </p:spPr>
      </p:pic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144065" y="1556495"/>
            <a:ext cx="4362449" cy="208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Этот период может быть </a:t>
            </a:r>
            <a:r>
              <a:rPr lang="ru-RU" smtClean="0"/>
              <a:t>разным в зависимости </a:t>
            </a:r>
            <a:r>
              <a:rPr lang="ru-RU" dirty="0" smtClean="0"/>
              <a:t>от операционной системы устройства. Как показано на рисунке, некоторые операционные системы Windows хранят записи кэша </a:t>
            </a:r>
            <a:r>
              <a:rPr lang="ru-RU" smtClean="0"/>
              <a:t>ARP в течение </a:t>
            </a:r>
            <a:r>
              <a:rPr lang="ru-RU" dirty="0" smtClean="0"/>
              <a:t>2 минут.</a:t>
            </a:r>
          </a:p>
        </p:txBody>
      </p:sp>
    </p:spTree>
    <p:extLst>
      <p:ext uri="{BB962C8B-B14F-4D97-AF65-F5344CB8AC3E}">
        <p14:creationId xmlns="" xmlns:p14="http://schemas.microsoft.com/office/powerpoint/2010/main" val="2992751341"/>
      </p:ext>
    </p:extLst>
  </p:cSld>
  <p:clrMapOvr>
    <a:masterClrMapping/>
  </p:clrMapOvr>
  <p:transition spd="slow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Протокол разрешения адресов (ARP)</a:t>
            </a:r>
            <a:r>
              <a:t/>
            </a:r>
            <a:br/>
            <a:r>
              <a:rPr lang="ru-RU" smtClean="0"/>
              <a:t>Таблицы ARP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012" y="1556495"/>
            <a:ext cx="3762375" cy="3000375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37048592"/>
              </p:ext>
            </p:extLst>
          </p:nvPr>
        </p:nvGraphicFramePr>
        <p:xfrm>
          <a:off x="203200" y="860003"/>
          <a:ext cx="8686800" cy="3800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663389662"/>
                    </a:ext>
                  </a:extLst>
                </a:gridCol>
                <a:gridCol w="4343400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595474361"/>
                    </a:ext>
                  </a:extLst>
                </a:gridCol>
              </a:tblGrid>
              <a:tr h="422697">
                <a:tc>
                  <a:txBody>
                    <a:bodyPr/>
                    <a:lstStyle/>
                    <a:p>
                      <a:r>
                        <a:rPr dirty="0" err="1"/>
                        <a:t>На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маршрутизаторе</a:t>
                      </a:r>
                      <a:endParaRPr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t>На хосте с ОС Windows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789243352"/>
                  </a:ext>
                </a:extLst>
              </a:tr>
              <a:tr h="488950">
                <a:tc>
                  <a:txBody>
                    <a:bodyPr/>
                    <a:lstStyle/>
                    <a:p>
                      <a:r>
                        <a:rPr sz="1200" dirty="0" err="1"/>
                        <a:t>На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маршрутизаторе</a:t>
                      </a:r>
                      <a:r>
                        <a:rPr sz="1200" dirty="0"/>
                        <a:t> Cisco </a:t>
                      </a:r>
                      <a:r>
                        <a:rPr sz="1200" dirty="0" err="1"/>
                        <a:t>для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просмотра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таблицы</a:t>
                      </a:r>
                      <a:r>
                        <a:rPr sz="1200" dirty="0"/>
                        <a:t> ARP </a:t>
                      </a:r>
                      <a:r>
                        <a:rPr sz="1200" dirty="0" err="1"/>
                        <a:t>используется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команда</a:t>
                      </a:r>
                      <a:r>
                        <a:rPr lang="en-US" sz="1200" b="1" dirty="0"/>
                        <a:t> show ip arp.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1200" dirty="0" err="1"/>
                        <a:t>На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компьютерах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под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управлением</a:t>
                      </a:r>
                      <a:r>
                        <a:rPr sz="1200" dirty="0"/>
                        <a:t> Windows 7 </a:t>
                      </a:r>
                      <a:r>
                        <a:rPr sz="1200" dirty="0" err="1"/>
                        <a:t>для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отображения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таблицы</a:t>
                      </a:r>
                      <a:r>
                        <a:rPr sz="1200" dirty="0"/>
                        <a:t> ARP </a:t>
                      </a:r>
                      <a:r>
                        <a:rPr sz="1200" dirty="0" err="1"/>
                        <a:t>используется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команда</a:t>
                      </a:r>
                      <a:r>
                        <a:rPr sz="1200" dirty="0"/>
                        <a:t> </a:t>
                      </a:r>
                      <a:r>
                        <a:rPr lang="en-US" sz="1200" b="1" dirty="0"/>
                        <a:t>arp –a</a:t>
                      </a:r>
                      <a:r>
                        <a:rPr sz="1200" dirty="0"/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391146615"/>
                  </a:ext>
                </a:extLst>
              </a:tr>
              <a:tr h="28892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183196960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936" y="1852390"/>
            <a:ext cx="3395709" cy="27079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9355" y="1852390"/>
            <a:ext cx="3445174" cy="846386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chemeClr val="bg1"/>
                </a:solidFill>
                <a:latin typeface="CiscoSans" panose="020B0503020201020303" pitchFamily="34" charset="0"/>
              </a:rPr>
              <a:t>Router# </a:t>
            </a:r>
            <a:r>
              <a:rPr lang="ru-RU" sz="700" b="1" dirty="0">
                <a:solidFill>
                  <a:schemeClr val="bg1"/>
                </a:solidFill>
                <a:latin typeface="CiscoSans" panose="020B0503020201020303" pitchFamily="34" charset="0"/>
              </a:rPr>
              <a:t>show ip arp</a:t>
            </a:r>
          </a:p>
          <a:p>
            <a:r>
              <a:rPr lang="ru-RU" sz="700" dirty="0" smtClean="0">
                <a:solidFill>
                  <a:schemeClr val="bg1"/>
                </a:solidFill>
                <a:latin typeface="CiscoSans" panose="020B0503020201020303" pitchFamily="34" charset="0"/>
              </a:rPr>
              <a:t>Protocol Address Age </a:t>
            </a:r>
            <a:r>
              <a:rPr lang="ru-RU" sz="700" dirty="0">
                <a:solidFill>
                  <a:schemeClr val="bg1"/>
                </a:solidFill>
                <a:latin typeface="CiscoSans" panose="020B0503020201020303" pitchFamily="34" charset="0"/>
              </a:rPr>
              <a:t>(min) </a:t>
            </a:r>
            <a:r>
              <a:rPr lang="en-US" sz="700" dirty="0">
                <a:solidFill>
                  <a:schemeClr val="bg1"/>
                </a:solidFill>
                <a:latin typeface="CiscoSans" panose="020B0503020201020303" pitchFamily="34" charset="0"/>
              </a:rPr>
              <a:t>	</a:t>
            </a:r>
            <a:r>
              <a:rPr lang="ru-RU" sz="700" dirty="0">
                <a:solidFill>
                  <a:schemeClr val="bg1"/>
                </a:solidFill>
                <a:latin typeface="CiscoSans" panose="020B0503020201020303" pitchFamily="34" charset="0"/>
              </a:rPr>
              <a:t>Hardware Addr </a:t>
            </a:r>
            <a:r>
              <a:rPr lang="en-US" sz="700" dirty="0">
                <a:solidFill>
                  <a:schemeClr val="bg1"/>
                </a:solidFill>
                <a:latin typeface="CiscoSans" panose="020B0503020201020303" pitchFamily="34" charset="0"/>
              </a:rPr>
              <a:t>	</a:t>
            </a:r>
            <a:r>
              <a:rPr lang="ru-RU" sz="700" dirty="0">
                <a:solidFill>
                  <a:schemeClr val="bg1"/>
                </a:solidFill>
                <a:latin typeface="CiscoSans" panose="020B0503020201020303" pitchFamily="34" charset="0"/>
              </a:rPr>
              <a:t>Type</a:t>
            </a:r>
            <a:r>
              <a:rPr lang="en-US" sz="700" dirty="0">
                <a:solidFill>
                  <a:schemeClr val="bg1"/>
                </a:solidFill>
                <a:latin typeface="CiscoSans" panose="020B0503020201020303" pitchFamily="34" charset="0"/>
              </a:rPr>
              <a:t>	</a:t>
            </a:r>
            <a:r>
              <a:rPr lang="ru-RU" sz="700" dirty="0">
                <a:solidFill>
                  <a:schemeClr val="bg1"/>
                </a:solidFill>
                <a:latin typeface="CiscoSans" panose="020B0503020201020303" pitchFamily="34" charset="0"/>
              </a:rPr>
              <a:t>Interface</a:t>
            </a:r>
          </a:p>
          <a:p>
            <a:r>
              <a:rPr lang="ru-RU" sz="700" dirty="0">
                <a:solidFill>
                  <a:schemeClr val="bg1"/>
                </a:solidFill>
                <a:latin typeface="CiscoSans" panose="020B0503020201020303" pitchFamily="34" charset="0"/>
              </a:rPr>
              <a:t>Internet</a:t>
            </a:r>
            <a:r>
              <a:rPr lang="en-US" sz="700" dirty="0">
                <a:solidFill>
                  <a:schemeClr val="bg1"/>
                </a:solidFill>
                <a:latin typeface="CiscoSans" panose="020B0503020201020303" pitchFamily="34" charset="0"/>
              </a:rPr>
              <a:t>	</a:t>
            </a:r>
            <a:r>
              <a:rPr lang="ru-RU" sz="700" dirty="0">
                <a:solidFill>
                  <a:schemeClr val="bg1"/>
                </a:solidFill>
                <a:latin typeface="CiscoSans" panose="020B0503020201020303" pitchFamily="34" charset="0"/>
              </a:rPr>
              <a:t> </a:t>
            </a:r>
            <a:r>
              <a:rPr lang="ru-RU" sz="700" dirty="0" smtClean="0">
                <a:solidFill>
                  <a:schemeClr val="bg1"/>
                </a:solidFill>
                <a:latin typeface="CiscoSans" panose="020B0503020201020303" pitchFamily="34" charset="0"/>
              </a:rPr>
              <a:t>172.16.233.229 - </a:t>
            </a:r>
            <a:r>
              <a:rPr lang="en-US" sz="700" dirty="0">
                <a:solidFill>
                  <a:schemeClr val="bg1"/>
                </a:solidFill>
                <a:latin typeface="CiscoSans" panose="020B0503020201020303" pitchFamily="34" charset="0"/>
              </a:rPr>
              <a:t>	</a:t>
            </a:r>
            <a:r>
              <a:rPr lang="ru-RU" sz="700" dirty="0">
                <a:solidFill>
                  <a:schemeClr val="bg1"/>
                </a:solidFill>
                <a:latin typeface="CiscoSans" panose="020B0503020201020303" pitchFamily="34" charset="0"/>
              </a:rPr>
              <a:t>0000.0c59.f892</a:t>
            </a:r>
            <a:r>
              <a:rPr lang="en-US" sz="700" dirty="0">
                <a:solidFill>
                  <a:schemeClr val="bg1"/>
                </a:solidFill>
                <a:latin typeface="CiscoSans" panose="020B0503020201020303" pitchFamily="34" charset="0"/>
              </a:rPr>
              <a:t>	</a:t>
            </a:r>
            <a:r>
              <a:rPr lang="ru-RU" sz="700" dirty="0">
                <a:solidFill>
                  <a:schemeClr val="bg1"/>
                </a:solidFill>
                <a:latin typeface="CiscoSans" panose="020B0503020201020303" pitchFamily="34" charset="0"/>
              </a:rPr>
              <a:t>ARPA </a:t>
            </a:r>
            <a:r>
              <a:rPr lang="en-US" sz="700" dirty="0">
                <a:solidFill>
                  <a:schemeClr val="bg1"/>
                </a:solidFill>
                <a:latin typeface="CiscoSans" panose="020B0503020201020303" pitchFamily="34" charset="0"/>
              </a:rPr>
              <a:t>	</a:t>
            </a:r>
            <a:r>
              <a:rPr lang="ru-RU" sz="700" dirty="0">
                <a:solidFill>
                  <a:schemeClr val="bg1"/>
                </a:solidFill>
                <a:latin typeface="CiscoSans" panose="020B0503020201020303" pitchFamily="34" charset="0"/>
              </a:rPr>
              <a:t>Ethernet0/0</a:t>
            </a:r>
          </a:p>
          <a:p>
            <a:r>
              <a:rPr lang="ru-RU" sz="700" dirty="0">
                <a:solidFill>
                  <a:schemeClr val="bg1"/>
                </a:solidFill>
                <a:latin typeface="CiscoSans" panose="020B0503020201020303" pitchFamily="34" charset="0"/>
              </a:rPr>
              <a:t>Internet</a:t>
            </a:r>
            <a:r>
              <a:rPr lang="en-US" sz="700" dirty="0">
                <a:solidFill>
                  <a:schemeClr val="bg1"/>
                </a:solidFill>
                <a:latin typeface="CiscoSans" panose="020B0503020201020303" pitchFamily="34" charset="0"/>
              </a:rPr>
              <a:t>	</a:t>
            </a:r>
            <a:r>
              <a:rPr lang="ru-RU" sz="700" dirty="0">
                <a:solidFill>
                  <a:schemeClr val="bg1"/>
                </a:solidFill>
                <a:latin typeface="CiscoSans" panose="020B0503020201020303" pitchFamily="34" charset="0"/>
              </a:rPr>
              <a:t> </a:t>
            </a:r>
            <a:r>
              <a:rPr lang="ru-RU" sz="700" dirty="0" smtClean="0">
                <a:solidFill>
                  <a:schemeClr val="bg1"/>
                </a:solidFill>
                <a:latin typeface="CiscoSans" panose="020B0503020201020303" pitchFamily="34" charset="0"/>
              </a:rPr>
              <a:t>172.16.233.218 - </a:t>
            </a:r>
            <a:r>
              <a:rPr lang="en-US" sz="700" dirty="0">
                <a:solidFill>
                  <a:schemeClr val="bg1"/>
                </a:solidFill>
                <a:latin typeface="CiscoSans" panose="020B0503020201020303" pitchFamily="34" charset="0"/>
              </a:rPr>
              <a:t>	</a:t>
            </a:r>
            <a:r>
              <a:rPr lang="ru-RU" sz="700" dirty="0">
                <a:solidFill>
                  <a:schemeClr val="bg1"/>
                </a:solidFill>
                <a:latin typeface="CiscoSans" panose="020B0503020201020303" pitchFamily="34" charset="0"/>
              </a:rPr>
              <a:t>0000.0c07.ac00</a:t>
            </a:r>
            <a:r>
              <a:rPr lang="en-US" sz="700" dirty="0">
                <a:solidFill>
                  <a:schemeClr val="bg1"/>
                </a:solidFill>
                <a:latin typeface="CiscoSans" panose="020B0503020201020303" pitchFamily="34" charset="0"/>
              </a:rPr>
              <a:t>	</a:t>
            </a:r>
            <a:r>
              <a:rPr lang="ru-RU" sz="700" dirty="0">
                <a:solidFill>
                  <a:schemeClr val="bg1"/>
                </a:solidFill>
                <a:latin typeface="CiscoSans" panose="020B0503020201020303" pitchFamily="34" charset="0"/>
              </a:rPr>
              <a:t>ARPA</a:t>
            </a:r>
            <a:r>
              <a:rPr lang="en-US" sz="700" dirty="0">
                <a:solidFill>
                  <a:schemeClr val="bg1"/>
                </a:solidFill>
                <a:latin typeface="CiscoSans" panose="020B0503020201020303" pitchFamily="34" charset="0"/>
              </a:rPr>
              <a:t>	</a:t>
            </a:r>
            <a:r>
              <a:rPr lang="ru-RU" sz="700" dirty="0">
                <a:solidFill>
                  <a:schemeClr val="bg1"/>
                </a:solidFill>
                <a:latin typeface="CiscoSans" panose="020B0503020201020303" pitchFamily="34" charset="0"/>
              </a:rPr>
              <a:t>Ethernet0/0</a:t>
            </a:r>
          </a:p>
          <a:p>
            <a:r>
              <a:rPr lang="ru-RU" sz="700" dirty="0">
                <a:solidFill>
                  <a:schemeClr val="bg1"/>
                </a:solidFill>
                <a:latin typeface="CiscoSans" panose="020B0503020201020303" pitchFamily="34" charset="0"/>
              </a:rPr>
              <a:t>Internet</a:t>
            </a:r>
            <a:r>
              <a:rPr lang="en-US" sz="700" dirty="0">
                <a:solidFill>
                  <a:schemeClr val="bg1"/>
                </a:solidFill>
                <a:latin typeface="CiscoSans" panose="020B0503020201020303" pitchFamily="34" charset="0"/>
              </a:rPr>
              <a:t>	</a:t>
            </a:r>
            <a:r>
              <a:rPr lang="ru-RU" sz="700" dirty="0">
                <a:solidFill>
                  <a:schemeClr val="bg1"/>
                </a:solidFill>
                <a:latin typeface="CiscoSans" panose="020B0503020201020303" pitchFamily="34" charset="0"/>
              </a:rPr>
              <a:t> </a:t>
            </a:r>
            <a:r>
              <a:rPr lang="ru-RU" sz="700" dirty="0" smtClean="0">
                <a:solidFill>
                  <a:schemeClr val="bg1"/>
                </a:solidFill>
                <a:latin typeface="CiscoSans" panose="020B0503020201020303" pitchFamily="34" charset="0"/>
              </a:rPr>
              <a:t>172.16.168.11 - </a:t>
            </a:r>
            <a:r>
              <a:rPr lang="en-US" sz="700" dirty="0">
                <a:solidFill>
                  <a:schemeClr val="bg1"/>
                </a:solidFill>
                <a:latin typeface="CiscoSans" panose="020B0503020201020303" pitchFamily="34" charset="0"/>
              </a:rPr>
              <a:t>	</a:t>
            </a:r>
            <a:r>
              <a:rPr lang="ru-RU" sz="700" dirty="0">
                <a:solidFill>
                  <a:schemeClr val="bg1"/>
                </a:solidFill>
                <a:latin typeface="CiscoSans" panose="020B0503020201020303" pitchFamily="34" charset="0"/>
              </a:rPr>
              <a:t>0000.0c63.1300</a:t>
            </a:r>
            <a:r>
              <a:rPr lang="en-US" sz="700" dirty="0">
                <a:solidFill>
                  <a:schemeClr val="bg1"/>
                </a:solidFill>
                <a:latin typeface="CiscoSans" panose="020B0503020201020303" pitchFamily="34" charset="0"/>
              </a:rPr>
              <a:t>	</a:t>
            </a:r>
            <a:r>
              <a:rPr lang="ru-RU" sz="700" dirty="0">
                <a:solidFill>
                  <a:schemeClr val="bg1"/>
                </a:solidFill>
                <a:latin typeface="CiscoSans" panose="020B0503020201020303" pitchFamily="34" charset="0"/>
              </a:rPr>
              <a:t>ARPA</a:t>
            </a:r>
            <a:r>
              <a:rPr lang="en-US" sz="700" dirty="0">
                <a:solidFill>
                  <a:schemeClr val="bg1"/>
                </a:solidFill>
                <a:latin typeface="CiscoSans" panose="020B0503020201020303" pitchFamily="34" charset="0"/>
              </a:rPr>
              <a:t>	</a:t>
            </a:r>
            <a:r>
              <a:rPr lang="ru-RU" sz="700" dirty="0">
                <a:solidFill>
                  <a:schemeClr val="bg1"/>
                </a:solidFill>
                <a:latin typeface="CiscoSans" panose="020B0503020201020303" pitchFamily="34" charset="0"/>
              </a:rPr>
              <a:t>Ethernet0/0</a:t>
            </a:r>
          </a:p>
          <a:p>
            <a:r>
              <a:rPr lang="ru-RU" sz="700" dirty="0">
                <a:solidFill>
                  <a:schemeClr val="bg1"/>
                </a:solidFill>
                <a:latin typeface="CiscoSans" panose="020B0503020201020303" pitchFamily="34" charset="0"/>
              </a:rPr>
              <a:t>Internet </a:t>
            </a:r>
            <a:r>
              <a:rPr lang="en-US" sz="700" dirty="0">
                <a:solidFill>
                  <a:schemeClr val="bg1"/>
                </a:solidFill>
                <a:latin typeface="CiscoSans" panose="020B0503020201020303" pitchFamily="34" charset="0"/>
              </a:rPr>
              <a:t>	</a:t>
            </a:r>
            <a:r>
              <a:rPr lang="ru-RU" sz="700" dirty="0">
                <a:solidFill>
                  <a:schemeClr val="bg1"/>
                </a:solidFill>
                <a:latin typeface="CiscoSans" panose="020B0503020201020303" pitchFamily="34" charset="0"/>
              </a:rPr>
              <a:t> </a:t>
            </a:r>
            <a:r>
              <a:rPr lang="ru-RU" sz="700" dirty="0" smtClean="0">
                <a:solidFill>
                  <a:schemeClr val="bg1"/>
                </a:solidFill>
                <a:latin typeface="CiscoSans" panose="020B0503020201020303" pitchFamily="34" charset="0"/>
              </a:rPr>
              <a:t>172.16.168.254 9 </a:t>
            </a:r>
            <a:r>
              <a:rPr lang="en-US" sz="700" dirty="0">
                <a:solidFill>
                  <a:schemeClr val="bg1"/>
                </a:solidFill>
                <a:latin typeface="CiscoSans" panose="020B0503020201020303" pitchFamily="34" charset="0"/>
              </a:rPr>
              <a:t>	</a:t>
            </a:r>
            <a:r>
              <a:rPr lang="ru-RU" sz="700" dirty="0">
                <a:solidFill>
                  <a:schemeClr val="bg1"/>
                </a:solidFill>
                <a:latin typeface="CiscoSans" panose="020B0503020201020303" pitchFamily="34" charset="0"/>
              </a:rPr>
              <a:t>0000.0c36.6965</a:t>
            </a:r>
            <a:r>
              <a:rPr lang="en-US" sz="700" dirty="0">
                <a:solidFill>
                  <a:schemeClr val="bg1"/>
                </a:solidFill>
                <a:latin typeface="CiscoSans" panose="020B0503020201020303" pitchFamily="34" charset="0"/>
              </a:rPr>
              <a:t>	</a:t>
            </a:r>
            <a:r>
              <a:rPr lang="ru-RU" sz="700" dirty="0">
                <a:solidFill>
                  <a:schemeClr val="bg1"/>
                </a:solidFill>
                <a:latin typeface="CiscoSans" panose="020B0503020201020303" pitchFamily="34" charset="0"/>
              </a:rPr>
              <a:t>ARPA</a:t>
            </a:r>
            <a:r>
              <a:rPr lang="en-US" sz="700" dirty="0">
                <a:solidFill>
                  <a:schemeClr val="bg1"/>
                </a:solidFill>
                <a:latin typeface="CiscoSans" panose="020B0503020201020303" pitchFamily="34" charset="0"/>
              </a:rPr>
              <a:t>	</a:t>
            </a:r>
            <a:r>
              <a:rPr lang="ru-RU" sz="700" dirty="0">
                <a:solidFill>
                  <a:schemeClr val="bg1"/>
                </a:solidFill>
                <a:latin typeface="CiscoSans" panose="020B0503020201020303" pitchFamily="34" charset="0"/>
              </a:rPr>
              <a:t>Ethernet0/0</a:t>
            </a:r>
          </a:p>
          <a:p>
            <a:r>
              <a:rPr lang="ru-RU" sz="700" dirty="0">
                <a:solidFill>
                  <a:schemeClr val="bg1"/>
                </a:solidFill>
                <a:latin typeface="CiscoSans" panose="020B0503020201020303" pitchFamily="34" charset="0"/>
              </a:rPr>
              <a:t>Router#</a:t>
            </a:r>
          </a:p>
        </p:txBody>
      </p:sp>
    </p:spTree>
    <p:extLst>
      <p:ext uri="{BB962C8B-B14F-4D97-AF65-F5344CB8AC3E}">
        <p14:creationId xmlns="" xmlns:p14="http://schemas.microsoft.com/office/powerpoint/2010/main" val="2926493430"/>
      </p:ext>
    </p:extLst>
  </p:cSld>
  <p:clrMapOvr>
    <a:masterClrMapping/>
  </p:clrMapOvr>
  <p:transition spd="slow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88127" y="798513"/>
            <a:ext cx="3566158" cy="415607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Протокол разрешения адресов (ARP)</a:t>
            </a:r>
            <a:r>
              <a:t/>
            </a:r>
            <a:br/>
            <a:r>
              <a:rPr lang="ru-RU" smtClean="0"/>
              <a:t>Packet Tracer. Изучение таблицы АRP </a:t>
            </a:r>
          </a:p>
        </p:txBody>
      </p:sp>
    </p:spTree>
    <p:extLst>
      <p:ext uri="{BB962C8B-B14F-4D97-AF65-F5344CB8AC3E}">
        <p14:creationId xmlns="" xmlns:p14="http://schemas.microsoft.com/office/powerpoint/2010/main" val="1576770973"/>
      </p:ext>
    </p:extLst>
  </p:cSld>
  <p:clrMapOvr>
    <a:masterClrMapping/>
  </p:clrMapOvr>
  <p:transition spd="slow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Поскольку ARP-запрос является кадром широковещательной рассылки, его получают и обрабатывают все устройства в локальной сети. </a:t>
            </a:r>
          </a:p>
          <a:p>
            <a:r>
              <a:rPr lang="ru-RU" smtClean="0"/>
              <a:t>ARP-запросы могут переполнить локальный сегмент сети, если включено большое количество устройств и все они начинаются одновременно обращаться к сетевым сервисам.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Проблемы </a:t>
            </a:r>
            <a:r>
              <a:rPr lang="ru-RU" altLang="en-US" sz="1600" dirty="0"/>
              <a:t>ARP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Широковещательные рассылки ARP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573" y="2049941"/>
            <a:ext cx="5292767" cy="26097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82412007"/>
      </p:ext>
    </p:extLst>
  </p:cSld>
  <p:clrMapOvr>
    <a:masterClrMapping/>
  </p:clrMapOvr>
  <p:transition spd="slow"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4"/>
            <a:ext cx="4303048" cy="4155319"/>
          </a:xfrm>
        </p:spPr>
        <p:txBody>
          <a:bodyPr/>
          <a:lstStyle/>
          <a:p>
            <a:r>
              <a:rPr lang="ru-RU" sz="1400" dirty="0" smtClean="0"/>
              <a:t>Злоумышленники могут отвечать на запросы и выдавать себя за поставщиков услуг. </a:t>
            </a:r>
          </a:p>
          <a:p>
            <a:r>
              <a:rPr lang="ru-RU" sz="1400" dirty="0" smtClean="0"/>
              <a:t>Один из используемых злоумышленниками типов атак с помощью протокола ARP — создавать ответы на ARP-запрос шлюза по умолчанию. На рисунке показано, как </a:t>
            </a:r>
            <a:r>
              <a:rPr lang="ru-RU" sz="1400" smtClean="0"/>
              <a:t>хост </a:t>
            </a:r>
            <a:r>
              <a:rPr lang="en-US" sz="1400" smtClean="0"/>
              <a:t>A </a:t>
            </a:r>
            <a:r>
              <a:rPr lang="ru-RU" sz="1400" smtClean="0"/>
              <a:t>запрашивает </a:t>
            </a:r>
            <a:r>
              <a:rPr lang="ru-RU" sz="1400" dirty="0" smtClean="0"/>
              <a:t>MAC-адрес шлюза по умолчанию. Хост С отвечает на этот ARP-запрос. Хост A получает ответ и обновляет свою таблицу ARP. Теперь он отправляет пакеты, предназначенные для шлюза по умолчанию, на хост С хакера.</a:t>
            </a:r>
          </a:p>
          <a:p>
            <a:r>
              <a:rPr lang="ru-RU" sz="1400" dirty="0" smtClean="0"/>
              <a:t>Коммутаторы корпоративного уровня оснащены функцией защиты от такого рода атак, которая называется Dynamic ARP Inspection (DAI). 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Проблемы </a:t>
            </a:r>
            <a:r>
              <a:rPr lang="ru-RU" altLang="en-US" sz="1600" dirty="0"/>
              <a:t>ARP</a:t>
            </a:r>
            <a:r>
              <a:rPr sz="1600" dirty="0"/>
              <a:t/>
            </a:r>
            <a:br>
              <a:rPr sz="1600" dirty="0"/>
            </a:br>
            <a:r>
              <a:rPr lang="ru-RU" altLang="en-US" dirty="0"/>
              <a:t>ARP-спуфинг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113" y="1086392"/>
            <a:ext cx="4430504" cy="30278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8189208"/>
      </p:ext>
    </p:extLst>
  </p:cSld>
  <p:clrMapOvr>
    <a:masterClrMapping/>
  </p:clrMapOvr>
  <p:transition spd="slow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ru-RU" smtClean="0"/>
              <a:t>5.4 Обзор по главе</a:t>
            </a:r>
          </a:p>
        </p:txBody>
      </p:sp>
    </p:spTree>
    <p:extLst>
      <p:ext uri="{BB962C8B-B14F-4D97-AF65-F5344CB8AC3E}">
        <p14:creationId xmlns="" xmlns:p14="http://schemas.microsoft.com/office/powerpoint/2010/main" val="3886944279"/>
      </p:ext>
    </p:extLst>
  </p:cSld>
  <p:clrMapOvr>
    <a:masterClrMapping/>
  </p:clrMapOvr>
  <p:transition spd="slow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1417131" y="1154627"/>
            <a:ext cx="6450388" cy="186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vert="horz" wrap="square" lIns="61593" tIns="30796" rIns="61593" bIns="30796" numCol="1" anchor="t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Объяснить работу технологии Ethernet</a:t>
            </a:r>
          </a:p>
          <a:p>
            <a:r>
              <a:rPr lang="ru-RU" smtClean="0"/>
              <a:t>Объяснить, как работает коммутатор</a:t>
            </a:r>
          </a:p>
          <a:p>
            <a:r>
              <a:rPr lang="ru-RU" smtClean="0"/>
              <a:t>Объяснить, как протокол разрешения адресов (ARP) позволяет передавать данные по сети</a:t>
            </a:r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Заключение</a:t>
            </a:r>
            <a:r>
              <a:rPr dirty="0"/>
              <a:t/>
            </a:r>
            <a:br>
              <a:rPr dirty="0"/>
            </a:br>
            <a:r>
              <a:rPr lang="ru-RU" dirty="0"/>
              <a:t>Глава 5. Ethernet</a:t>
            </a:r>
          </a:p>
        </p:txBody>
      </p:sp>
    </p:spTree>
    <p:extLst>
      <p:ext uri="{BB962C8B-B14F-4D97-AF65-F5344CB8AC3E}">
        <p14:creationId xmlns="" xmlns:p14="http://schemas.microsoft.com/office/powerpoint/2010/main" val="2268662561"/>
      </p:ext>
    </p:extLst>
  </p:cSld>
  <p:clrMapOvr>
    <a:masterClrMapping/>
  </p:clrMapOvr>
  <p:transition spd="med"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400" dirty="0">
                <a:latin typeface="Arial" charset="0"/>
              </a:rPr>
              <a:t>Раздел 5.1</a:t>
            </a:r>
            <a:r>
              <a:t/>
            </a:r>
            <a:br/>
            <a:r>
              <a:rPr lang="ru-RU" dirty="0">
                <a:latin typeface="Arial" charset="0"/>
              </a:rPr>
              <a:t>Новые термины и команды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833542027"/>
              </p:ext>
            </p:extLst>
          </p:nvPr>
        </p:nvGraphicFramePr>
        <p:xfrm>
          <a:off x="144461" y="798513"/>
          <a:ext cx="8472890" cy="3637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36445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731093094"/>
                    </a:ext>
                  </a:extLst>
                </a:gridCol>
                <a:gridCol w="4236445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3534962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IEEE 802.2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IEEE 802.3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Подуровень LLC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Подуровень MAC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Инкапсуляция данных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Разграничение кадров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Циклический избыточный код (CRC)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Вероятностный сетевой протокол канального уровня (CSMA)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Ethernet II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Проверочная последовательность кадра (FCS)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Преамбула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EtherType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Runt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Фрагмент коллизии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Кадры крупного размера (Jumbo)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Кадры увеличенного размера (Baby-Giant)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Шестнадцатеричные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Уникальный идентификатор организации (OUI)</a:t>
                      </a:r>
                    </a:p>
                    <a:p>
                      <a:pPr marL="285750" indent="-285750" algn="l" defTabSz="685777" rtl="0" eaLnBrk="1" latinLnBrk="0" hangingPunct="1">
                        <a:buFont typeface="Arial" panose="020B0604020202020204" pitchFamily="34" charset="0"/>
                        <a:buChar char="•"/>
                      </a:pPr>
                      <a:endParaRPr 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60079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16218687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30000"/>
              </a:spcBef>
            </a:pPr>
            <a:r>
              <a:rPr lang="ru-RU" smtClean="0"/>
              <a:t>Закончив работу с главой 5, студенты должны выполнить проверочную работу по материалам этой главы.</a:t>
            </a:r>
          </a:p>
          <a:p>
            <a:pPr eaLnBrk="1" hangingPunct="1">
              <a:spcBef>
                <a:spcPct val="30000"/>
              </a:spcBef>
            </a:pPr>
            <a:r>
              <a:rPr lang="ru-RU" smtClean="0"/>
              <a:t>Для неформальной оценки успехов учащихся можно использовать контрольные работы, лабораторные работы, работу с симулятором Packet Tracer и другие упражнения.</a:t>
            </a:r>
          </a:p>
        </p:txBody>
      </p:sp>
      <p:sp>
        <p:nvSpPr>
          <p:cNvPr id="7170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5. Проверочная работа</a:t>
            </a:r>
          </a:p>
        </p:txBody>
      </p:sp>
    </p:spTree>
    <p:extLst>
      <p:ext uri="{BB962C8B-B14F-4D97-AF65-F5344CB8AC3E}">
        <p14:creationId xmlns="" xmlns:p14="http://schemas.microsoft.com/office/powerpoint/2010/main" val="1296080354"/>
      </p:ext>
    </p:extLst>
  </p:cSld>
  <p:clrMapOvr>
    <a:masterClrMapping/>
  </p:clrMapOvr>
  <p:transition spd="slow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400" dirty="0">
                <a:latin typeface="Arial" charset="0"/>
              </a:rPr>
              <a:t>Раздел 5.2</a:t>
            </a:r>
            <a:r>
              <a:t/>
            </a:r>
            <a:br/>
            <a:r>
              <a:rPr lang="ru-RU" dirty="0">
                <a:latin typeface="Arial" charset="0"/>
              </a:rPr>
              <a:t>Новые термины и команды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216768631"/>
              </p:ext>
            </p:extLst>
          </p:nvPr>
        </p:nvGraphicFramePr>
        <p:xfrm>
          <a:off x="144461" y="798513"/>
          <a:ext cx="8472890" cy="36880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36445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731093094"/>
                    </a:ext>
                  </a:extLst>
                </a:gridCol>
                <a:gridCol w="4236445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3534962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Предустановленный адрес (BIA)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Команда ipconfig /all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Команда ifconfig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Индивидуальный MAC-адрес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MAC-адрес широковещательной рассылки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MAC-адрес многоадресной рассылки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Ассоциативная память (CAM)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Коммутация с промежуточным хранением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Сквозная коммутация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Коммутация с быстрой пересылкой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Коммутация с исключением фрагментов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Буферизация памяти на базе портов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Буферизация совместно используемой памяти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Полудуплекс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Полный дуплекс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Функция Auto-MDIX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Протокол разрешения адресов (ARP)</a:t>
                      </a:r>
                    </a:p>
                    <a:p>
                      <a:pPr marL="285750" indent="-285750" algn="l" defTabSz="685777" rtl="0" eaLnBrk="1" latinLnBrk="0" hangingPunct="1">
                        <a:buFont typeface="Arial" panose="020B0604020202020204" pitchFamily="34" charset="0"/>
                        <a:buChar char="•"/>
                      </a:pPr>
                      <a:endParaRPr 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60079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63777627"/>
      </p:ext>
    </p:extLst>
  </p:cSld>
  <p:clrMapOvr>
    <a:masterClrMapping/>
  </p:clrMapOvr>
  <p:transition spd="slow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400" dirty="0">
                <a:latin typeface="Arial" charset="0"/>
              </a:rPr>
              <a:t>Раздел 5.3</a:t>
            </a:r>
            <a:r>
              <a:t/>
            </a:r>
            <a:br/>
            <a:r>
              <a:rPr lang="ru-RU" dirty="0">
                <a:latin typeface="Arial" charset="0"/>
              </a:rPr>
              <a:t>Новые термины и команды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727050891"/>
              </p:ext>
            </p:extLst>
          </p:nvPr>
        </p:nvGraphicFramePr>
        <p:xfrm>
          <a:off x="144461" y="798513"/>
          <a:ext cx="8472890" cy="16256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472890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7310930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Таблица ARP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ARP-кэш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ARP-запрос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ARP-ответ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  <a:latin typeface="+mn-lt"/>
                        </a:rPr>
                        <a:t>show ip arp, arp –a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атаки на основе ARP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60079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048932706"/>
      </p:ext>
    </p:extLst>
  </p:cSld>
  <p:clrMapOvr>
    <a:masterClrMapping/>
  </p:clrMapOvr>
  <p:transition spd="slow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19082827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85000"/>
              </a:lnSpc>
              <a:spcBef>
                <a:spcPct val="30000"/>
              </a:spcBef>
              <a:buNone/>
            </a:pPr>
            <a:r>
              <a:rPr lang="ru-RU" smtClean="0"/>
              <a:t>Перед началом обучения по материалам главы 5 инструктор должен выполнить следующие действия.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r>
              <a:rPr lang="ru-RU" smtClean="0"/>
              <a:t>Выполнить проверочную работу по главе 5.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endParaRPr lang="ru-RU" dirty="0"/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r>
              <a:rPr lang="ru-RU" smtClean="0"/>
              <a:t>Цели этой главы:</a:t>
            </a:r>
          </a:p>
          <a:p>
            <a:pPr marL="630238" lvl="2" indent="-214313">
              <a:buFont typeface="Arial" panose="020B0604020202020204" pitchFamily="34" charset="0"/>
              <a:buChar char="•"/>
            </a:pPr>
            <a:r>
              <a:rPr lang="ru-RU" smtClean="0"/>
              <a:t>Объяснить, как уровни Ethernet связаны с полями кадра</a:t>
            </a:r>
          </a:p>
          <a:p>
            <a:pPr marL="630238" lvl="2" indent="-214313">
              <a:buFont typeface="Arial" panose="020B0604020202020204" pitchFamily="34" charset="0"/>
              <a:buChar char="•"/>
            </a:pPr>
            <a:r>
              <a:rPr lang="ru-RU" smtClean="0"/>
              <a:t>Описать MAC-адрес Ethernet</a:t>
            </a:r>
          </a:p>
          <a:p>
            <a:pPr marL="630238" lvl="2" indent="-214313">
              <a:buFont typeface="Arial" panose="020B0604020202020204" pitchFamily="34" charset="0"/>
              <a:buChar char="•"/>
            </a:pPr>
            <a:r>
              <a:rPr lang="ru-RU" smtClean="0"/>
              <a:t>Объяснить, как коммутатор создает таблицу MAC-адресов и пересылает кадры</a:t>
            </a:r>
          </a:p>
          <a:p>
            <a:pPr marL="630238" lvl="2" indent="-214313">
              <a:buFont typeface="Arial" panose="020B0604020202020204" pitchFamily="34" charset="0"/>
              <a:buChar char="•"/>
            </a:pPr>
            <a:r>
              <a:rPr lang="ru-RU" smtClean="0"/>
              <a:t>Описать способы пересылки кадров коммутатором и доступные настройки портов для коммутаторов уровня 2.</a:t>
            </a:r>
          </a:p>
          <a:p>
            <a:pPr marL="630238" lvl="2" indent="-214313">
              <a:buFont typeface="Arial" panose="020B0604020202020204" pitchFamily="34" charset="0"/>
              <a:buChar char="•"/>
            </a:pPr>
            <a:r>
              <a:rPr lang="ru-RU" smtClean="0"/>
              <a:t>Сравнить роли MAC- и IP-адресов</a:t>
            </a:r>
          </a:p>
          <a:p>
            <a:pPr marL="630238" lvl="2" indent="-214313">
              <a:buFont typeface="Arial" panose="020B0604020202020204" pitchFamily="34" charset="0"/>
              <a:buChar char="•"/>
            </a:pPr>
            <a:r>
              <a:rPr lang="ru-RU" smtClean="0"/>
              <a:t>Объяснить назначение протокола разрешения адресов (ARP)</a:t>
            </a:r>
          </a:p>
          <a:p>
            <a:pPr marL="630238" lvl="2" indent="-214313">
              <a:buFont typeface="Arial" panose="020B0604020202020204" pitchFamily="34" charset="0"/>
              <a:buChar char="•"/>
            </a:pPr>
            <a:r>
              <a:rPr lang="ru-RU" smtClean="0"/>
              <a:t>Объяснить, как запросы ARP влияют на производительность сети и узла</a:t>
            </a:r>
          </a:p>
          <a:p>
            <a:pPr marL="630238" lvl="2" indent="-214313">
              <a:buFont typeface="Arial" panose="020B0604020202020204" pitchFamily="34" charset="0"/>
              <a:buChar char="•"/>
            </a:pPr>
            <a:endParaRPr lang="ru-RU" sz="1200" dirty="0"/>
          </a:p>
          <a:p>
            <a:pPr marL="630238" lvl="2" indent="-214313">
              <a:buFont typeface="Arial" panose="020B0604020202020204" pitchFamily="34" charset="0"/>
              <a:buChar char="•"/>
            </a:pPr>
            <a:endParaRPr lang="ru-RU" sz="1500" dirty="0"/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endParaRPr lang="ru-RU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 5. Практические рекомендации</a:t>
            </a:r>
          </a:p>
        </p:txBody>
      </p:sp>
    </p:spTree>
    <p:extLst>
      <p:ext uri="{BB962C8B-B14F-4D97-AF65-F5344CB8AC3E}">
        <p14:creationId xmlns="" xmlns:p14="http://schemas.microsoft.com/office/powerpoint/2010/main" val="237934136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Объясните, что в этой главе рассматривается протокол Ethernet, самая распространенная технология локальных сетей в мире. Ethernet — это сочетание программного обеспечения канального уровня и аппаратного обеспечения физического уровня, так как эти два уровня тесно связаны. </a:t>
            </a:r>
          </a:p>
          <a:p>
            <a:pPr lvl="0"/>
            <a:r>
              <a:rPr lang="ru-RU" dirty="0" smtClean="0"/>
              <a:t>При изучении раздела 5.1 напомните студентам, что Ethernet — это стандартизированный протокол. Для него существуют четко определенные правила работы и использования структур кадров на канальном уровне и сигналов физического уровня.</a:t>
            </a:r>
          </a:p>
          <a:p>
            <a:pPr lvl="0"/>
            <a:r>
              <a:rPr lang="ru-RU" dirty="0" smtClean="0"/>
              <a:t>Объясните, что в настоящее время канальный уровень Ethernet включает в себя 2 основные части. Подуровень LLC обеспечивает связь протокола Ethernet с верхними уровнями, тогда как подуровень MAC управляет аппаратным обеспечением. Ethernet можно </a:t>
            </a:r>
            <a:r>
              <a:rPr lang="ru-RU" smtClean="0"/>
              <a:t>использовать с самыми </a:t>
            </a:r>
            <a:r>
              <a:rPr lang="ru-RU" dirty="0" smtClean="0"/>
              <a:t>различными физическими средами.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 5. Практические рекомендации (продолжение)</a:t>
            </a:r>
          </a:p>
        </p:txBody>
      </p:sp>
    </p:spTree>
    <p:extLst>
      <p:ext uri="{BB962C8B-B14F-4D97-AF65-F5344CB8AC3E}">
        <p14:creationId xmlns="" xmlns:p14="http://schemas.microsoft.com/office/powerpoint/2010/main" val="392907173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>
          <a:xfrm>
            <a:off x="144064" y="798944"/>
            <a:ext cx="8999935" cy="4155319"/>
          </a:xfrm>
        </p:spPr>
        <p:txBody>
          <a:bodyPr rIns="144000"/>
          <a:lstStyle/>
          <a:p>
            <a:pPr lvl="0"/>
            <a:r>
              <a:rPr lang="ru-RU" sz="1400" dirty="0" smtClean="0"/>
              <a:t>С помощью следующего веб-сайта объясните сокращенные идентификаторы IEEE, такие как 10BaseT и 100BaseT: </a:t>
            </a:r>
            <a:r>
              <a:rPr lang="ru-RU" sz="1400" dirty="0">
                <a:hlinkClick r:id="rId3"/>
              </a:rPr>
              <a:t>http://computernetworkingnotes.com/network-technologies/10base-ethernet.html</a:t>
            </a:r>
            <a:r>
              <a:rPr lang="ru-RU" sz="1400" dirty="0" smtClean="0"/>
              <a:t>. </a:t>
            </a:r>
          </a:p>
          <a:p>
            <a:pPr lvl="0"/>
            <a:r>
              <a:rPr lang="ru-RU" sz="1400" dirty="0" smtClean="0"/>
              <a:t>Объясните приведенную в разделе 5.1.2.1. диаграмму, а также как ее можно использовать для быстрого преобразования шестнадцатеричных значений в двоичные и десятичные.</a:t>
            </a:r>
          </a:p>
          <a:p>
            <a:pPr lvl="0"/>
            <a:r>
              <a:rPr lang="ru-RU" sz="1400" dirty="0" smtClean="0"/>
              <a:t>Опишите идентификатор производителя оборудования и компоненты MAC-адреса, присваиваемые поставщиком </a:t>
            </a:r>
          </a:p>
          <a:p>
            <a:pPr lvl="0"/>
            <a:r>
              <a:rPr lang="ru-RU" sz="1400" dirty="0" smtClean="0"/>
              <a:t>MAC-адреса являются уникальными в сетях Ethernet (для последовательных интерфейсов использование MAC-адресов не предусмотрено).</a:t>
            </a:r>
          </a:p>
          <a:p>
            <a:pPr lvl="0"/>
            <a:r>
              <a:rPr lang="ru-RU" sz="1400" dirty="0" smtClean="0"/>
              <a:t>Поиск поставщика MAC-адреса: </a:t>
            </a:r>
            <a:r>
              <a:rPr lang="ru-RU" sz="1400" dirty="0">
                <a:hlinkClick r:id="rId4"/>
              </a:rPr>
              <a:t>www.macvendorlookup.com</a:t>
            </a:r>
            <a:r>
              <a:rPr lang="ru-RU" sz="1400" dirty="0" smtClean="0"/>
              <a:t>. </a:t>
            </a:r>
          </a:p>
          <a:p>
            <a:pPr lvl="0"/>
            <a:r>
              <a:rPr lang="ru-RU" sz="1400" dirty="0" smtClean="0"/>
              <a:t>Продемонстрируйте работу программы Wireshark (можно использовать лабораторную работу 5.1.1.7, «Анализ кадров Ethernet с помощью программы Wireshark»). Выполните захват нескольких пакетов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с помощью программы Wireshark. Обратите внимание на различные поля в блоке данных (PDU) уровня 2.</a:t>
            </a:r>
          </a:p>
          <a:p>
            <a:endParaRPr lang="ru-RU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 5. Практические рекомендации (продолжение)</a:t>
            </a:r>
          </a:p>
        </p:txBody>
      </p:sp>
    </p:spTree>
    <p:extLst>
      <p:ext uri="{BB962C8B-B14F-4D97-AF65-F5344CB8AC3E}">
        <p14:creationId xmlns="" xmlns:p14="http://schemas.microsoft.com/office/powerpoint/2010/main" val="3510709210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Default Theme">
  <a:themeElements>
    <a:clrScheme name="Custom 6">
      <a:dk1>
        <a:srgbClr val="58585B"/>
      </a:dk1>
      <a:lt1>
        <a:srgbClr val="FFFFFF"/>
      </a:lt1>
      <a:dk2>
        <a:srgbClr val="58585B"/>
      </a:dk2>
      <a:lt2>
        <a:srgbClr val="81C569"/>
      </a:lt2>
      <a:accent1>
        <a:srgbClr val="004C69"/>
      </a:accent1>
      <a:accent2>
        <a:srgbClr val="9E0B0F"/>
      </a:accent2>
      <a:accent3>
        <a:srgbClr val="FFFFFF"/>
      </a:accent3>
      <a:accent4>
        <a:srgbClr val="367187"/>
      </a:accent4>
      <a:accent5>
        <a:srgbClr val="38C6F4"/>
      </a:accent5>
      <a:accent6>
        <a:srgbClr val="FBAB18"/>
      </a:accent6>
      <a:hlink>
        <a:srgbClr val="38C6F4"/>
      </a:hlink>
      <a:folHlink>
        <a:srgbClr val="81C56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Default Theme" id="{A3178FD6-045E-43BB-9FF9-79BDC55288A1}" vid="{B3635A64-254C-4D4D-B1C2-6197525273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15260</TotalTime>
  <Words>2993</Words>
  <Application>Microsoft Office PowerPoint</Application>
  <PresentationFormat>On-screen Show (16:9)</PresentationFormat>
  <Paragraphs>634</Paragraphs>
  <Slides>62</Slides>
  <Notes>62</Notes>
  <HiddenSlides>13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Default Theme</vt:lpstr>
      <vt:lpstr>Глава 5. Ethernet</vt:lpstr>
      <vt:lpstr>Материалы для инструкторов. Глава 5. Руководство по планированию</vt:lpstr>
      <vt:lpstr>Глава 5. Ethernet</vt:lpstr>
      <vt:lpstr>Глава 5. Упражнения</vt:lpstr>
      <vt:lpstr>Глава 5. Упражнения (продолжение)</vt:lpstr>
      <vt:lpstr>Глава 5. Проверочная работа</vt:lpstr>
      <vt:lpstr>Глава 5. Практические рекомендации</vt:lpstr>
      <vt:lpstr>Глава 5. Практические рекомендации (продолжение)</vt:lpstr>
      <vt:lpstr>Глава 5. Практические рекомендации (продолжение)</vt:lpstr>
      <vt:lpstr>Глава 5. Практические рекомендации (продолжение)</vt:lpstr>
      <vt:lpstr>Глава 5. Дополнительная помощь</vt:lpstr>
      <vt:lpstr>Slide 12</vt:lpstr>
      <vt:lpstr>Глава 5. Ethernet</vt:lpstr>
      <vt:lpstr>Глава 5. Разделы и цели</vt:lpstr>
      <vt:lpstr>5.1. Протокол Ethernet</vt:lpstr>
      <vt:lpstr>Кадр Ethernet Инкапсуляция Ethernet</vt:lpstr>
      <vt:lpstr>Кадр Ethernet Инкапсуляция Ethernet (продолжение)</vt:lpstr>
      <vt:lpstr>Кадр Ethernet Подуровень MAC</vt:lpstr>
      <vt:lpstr>Кадр Ethernet Развитие Ethernet</vt:lpstr>
      <vt:lpstr>Кадр Ethernet Поля кадра Ethernet</vt:lpstr>
      <vt:lpstr>Кадр Ethernet Лабораторная работа. Анализ кадров Ethernet с помощью программы Wireshark</vt:lpstr>
      <vt:lpstr>MAC-адреса Ethernet MAC-адреса и шестнадцатеричные значения</vt:lpstr>
      <vt:lpstr>MAC-адреса Ethernet MAC-адреса: идентификация Ethernet</vt:lpstr>
      <vt:lpstr>MAC-адреса Ethernet Обработка кадров</vt:lpstr>
      <vt:lpstr>MAC-адреса Ethernet Представления MAC-адресов</vt:lpstr>
      <vt:lpstr>MAC-адреса Ethernet Индивидуальный MAC-адрес</vt:lpstr>
      <vt:lpstr>MAC-адреса Ethernet Широковещательный MAC-адрес</vt:lpstr>
      <vt:lpstr>MAC-адреса Ethernet Групповой MAC-адрес</vt:lpstr>
      <vt:lpstr>MAC-адреса Ethernet Лабораторная работа. Просмотр MAC-адресов сетевых устройств</vt:lpstr>
      <vt:lpstr>5.2. Коммутаторы локальных сетей (LAN)</vt:lpstr>
      <vt:lpstr>Таблица MAC-адресов Основная информация о коммутаторах</vt:lpstr>
      <vt:lpstr>Таблица MAC-адресов Получение информации о MAC-адресах</vt:lpstr>
      <vt:lpstr>Таблица MAC-адресов Получение информации о MAC-адресах (продолжение)</vt:lpstr>
      <vt:lpstr>Таблица MAC-адресов Фильтрация кадров</vt:lpstr>
      <vt:lpstr>Таблица MAC-адресов Демонстрационный видеоролик. Таблицы MAC-адресов в соединенных между собой коммутаторах</vt:lpstr>
      <vt:lpstr>Таблица MAC-адресов Демонстрационный видеоролик. Отправка кадра на шлюз по умолчанию</vt:lpstr>
      <vt:lpstr>MAC-адреса Ethernet Лабораторная работа. Просмотр таблицы MAC-адресов коммутатора</vt:lpstr>
      <vt:lpstr>Способы переадресации на коммутаторах Способы переадресации кадров на коммутаторах Cisco</vt:lpstr>
      <vt:lpstr>Способы переадресации на коммутаторах Сквозная коммутация</vt:lpstr>
      <vt:lpstr>Способы переадресации на коммутаторах Буферизация памяти на коммутаторах</vt:lpstr>
      <vt:lpstr>Способы переадресации на коммутаторах Настройка дуплексного режима и скорости</vt:lpstr>
      <vt:lpstr>Способы переадресации на коммутаторах Функция Auto-MDIX</vt:lpstr>
      <vt:lpstr>5.3. Протокол разрешения адресов (ARP)</vt:lpstr>
      <vt:lpstr>MAC- и IP-адреса Устройства назначения в одной сети</vt:lpstr>
      <vt:lpstr>MAC- и IP-адреса Устройства назначения в удаленной сети</vt:lpstr>
      <vt:lpstr>MAC- и IP-адреса Packet Tracer. Идентификация МАС- и IP-адресов </vt:lpstr>
      <vt:lpstr>Протокол разрешения адресов (ARP) Знакомство с ARP</vt:lpstr>
      <vt:lpstr>Протокол разрешения адресов (ARP) Функции протокола ARP</vt:lpstr>
      <vt:lpstr>Протокол разрешения адресов (ARP) Демонстрационный видеоролик. ARP-запрос</vt:lpstr>
      <vt:lpstr>Протокол разрешения адресов (ARP) Демонстрационный видеоролик. ARP-ответ</vt:lpstr>
      <vt:lpstr>Протокол разрешения адресов (ARP) Демонстрационный видеоролик. Роль ARP в процессе удаленного обмена данными</vt:lpstr>
      <vt:lpstr>Протокол разрешения адресов (ARP) Удаление записей из таблицы ARP</vt:lpstr>
      <vt:lpstr>Протокол разрешения адресов (ARP) Таблицы ARP</vt:lpstr>
      <vt:lpstr>Протокол разрешения адресов (ARP) Packet Tracer. Изучение таблицы АRP </vt:lpstr>
      <vt:lpstr>Проблемы ARP Широковещательные рассылки ARP</vt:lpstr>
      <vt:lpstr>Проблемы ARP ARP-спуфинг</vt:lpstr>
      <vt:lpstr>5.4 Обзор по главе</vt:lpstr>
      <vt:lpstr>Заключение Глава 5. Ethernet</vt:lpstr>
      <vt:lpstr>Раздел 5.1 Новые термины и команды</vt:lpstr>
      <vt:lpstr>Раздел 5.2 Новые термины и команды</vt:lpstr>
      <vt:lpstr>Раздел 5.3 Новые термины и команды</vt:lpstr>
      <vt:lpstr>Slide 62</vt:lpstr>
    </vt:vector>
  </TitlesOfParts>
  <Company>Cisco Systems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bvachon@cisco.com</dc:creator>
  <cp:lastModifiedBy>SDWM</cp:lastModifiedBy>
  <cp:revision>339</cp:revision>
  <dcterms:created xsi:type="dcterms:W3CDTF">2016-08-22T22:27:36Z</dcterms:created>
  <dcterms:modified xsi:type="dcterms:W3CDTF">2018-10-26T09:41:06Z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ProviderInitializationData">
    <vt:lpwstr>https://cisco.jiveon.com</vt:lpwstr>
  </property>
  <property fmtid="{D5CDD505-2E9C-101B-9397-08002B2CF9AE}" pid="3" name="Offisync_UpdateToken">
    <vt:lpwstr>1</vt:lpwstr>
  </property>
  <property fmtid="{D5CDD505-2E9C-101B-9397-08002B2CF9AE}" pid="4" name="Offisync_ServerID">
    <vt:lpwstr>07841bbc-cd3c-4a76-827f-75a2226890f4</vt:lpwstr>
  </property>
  <property fmtid="{D5CDD505-2E9C-101B-9397-08002B2CF9AE}" pid="5" name="Offisync_UniqueId">
    <vt:lpwstr>1702406</vt:lpwstr>
  </property>
  <property fmtid="{D5CDD505-2E9C-101B-9397-08002B2CF9AE}" pid="6" name="Jive_VersionGuid">
    <vt:lpwstr>fd96a0b3-f68d-4727-8e4f-2128d37ed30a</vt:lpwstr>
  </property>
  <property fmtid="{D5CDD505-2E9C-101B-9397-08002B2CF9AE}" pid="7" name="Jive_LatestUserAccountName">
    <vt:lpwstr>alljohns</vt:lpwstr>
  </property>
</Properties>
</file>