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85"/>
  </p:notesMasterIdLst>
  <p:sldIdLst>
    <p:sldId id="513" r:id="rId2"/>
    <p:sldId id="730" r:id="rId3"/>
    <p:sldId id="747" r:id="rId4"/>
    <p:sldId id="763" r:id="rId5"/>
    <p:sldId id="775" r:id="rId6"/>
    <p:sldId id="735" r:id="rId7"/>
    <p:sldId id="736" r:id="rId8"/>
    <p:sldId id="786" r:id="rId9"/>
    <p:sldId id="750" r:id="rId10"/>
    <p:sldId id="745" r:id="rId11"/>
    <p:sldId id="777" r:id="rId12"/>
    <p:sldId id="758" r:id="rId13"/>
    <p:sldId id="760" r:id="rId14"/>
    <p:sldId id="787" r:id="rId15"/>
    <p:sldId id="759" r:id="rId16"/>
    <p:sldId id="628" r:id="rId17"/>
    <p:sldId id="788" r:id="rId18"/>
    <p:sldId id="789" r:id="rId19"/>
    <p:sldId id="790" r:id="rId20"/>
    <p:sldId id="791" r:id="rId21"/>
    <p:sldId id="792" r:id="rId22"/>
    <p:sldId id="793" r:id="rId23"/>
    <p:sldId id="796" r:id="rId24"/>
    <p:sldId id="795" r:id="rId25"/>
    <p:sldId id="794" r:id="rId26"/>
    <p:sldId id="817" r:id="rId27"/>
    <p:sldId id="630" r:id="rId28"/>
    <p:sldId id="797" r:id="rId29"/>
    <p:sldId id="798" r:id="rId30"/>
    <p:sldId id="799" r:id="rId31"/>
    <p:sldId id="800" r:id="rId32"/>
    <p:sldId id="801" r:id="rId33"/>
    <p:sldId id="633" r:id="rId34"/>
    <p:sldId id="802" r:id="rId35"/>
    <p:sldId id="803" r:id="rId36"/>
    <p:sldId id="804" r:id="rId37"/>
    <p:sldId id="805" r:id="rId38"/>
    <p:sldId id="806" r:id="rId39"/>
    <p:sldId id="641" r:id="rId40"/>
    <p:sldId id="807" r:id="rId41"/>
    <p:sldId id="808" r:id="rId42"/>
    <p:sldId id="809" r:id="rId43"/>
    <p:sldId id="838" r:id="rId44"/>
    <p:sldId id="810" r:id="rId45"/>
    <p:sldId id="811" r:id="rId46"/>
    <p:sldId id="812" r:id="rId47"/>
    <p:sldId id="813" r:id="rId48"/>
    <p:sldId id="814" r:id="rId49"/>
    <p:sldId id="815" r:id="rId50"/>
    <p:sldId id="816" r:id="rId51"/>
    <p:sldId id="762" r:id="rId52"/>
    <p:sldId id="818" r:id="rId53"/>
    <p:sldId id="839" r:id="rId54"/>
    <p:sldId id="819" r:id="rId55"/>
    <p:sldId id="820" r:id="rId56"/>
    <p:sldId id="821" r:id="rId57"/>
    <p:sldId id="822" r:id="rId58"/>
    <p:sldId id="823" r:id="rId59"/>
    <p:sldId id="824" r:id="rId60"/>
    <p:sldId id="825" r:id="rId61"/>
    <p:sldId id="840" r:id="rId62"/>
    <p:sldId id="826" r:id="rId63"/>
    <p:sldId id="827" r:id="rId64"/>
    <p:sldId id="828" r:id="rId65"/>
    <p:sldId id="841" r:id="rId66"/>
    <p:sldId id="829" r:id="rId67"/>
    <p:sldId id="830" r:id="rId68"/>
    <p:sldId id="842" r:id="rId69"/>
    <p:sldId id="831" r:id="rId70"/>
    <p:sldId id="843" r:id="rId71"/>
    <p:sldId id="832" r:id="rId72"/>
    <p:sldId id="833" r:id="rId73"/>
    <p:sldId id="834" r:id="rId74"/>
    <p:sldId id="835" r:id="rId75"/>
    <p:sldId id="836" r:id="rId76"/>
    <p:sldId id="837" r:id="rId77"/>
    <p:sldId id="771" r:id="rId78"/>
    <p:sldId id="846" r:id="rId79"/>
    <p:sldId id="847" r:id="rId80"/>
    <p:sldId id="848" r:id="rId81"/>
    <p:sldId id="850" r:id="rId82"/>
    <p:sldId id="849" r:id="rId83"/>
    <p:sldId id="291" r:id="rId8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  <p:cmAuthor id="3" name="geekette" initials="g" lastIdx="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784" autoAdjust="0"/>
    <p:restoredTop sz="98927" autoAdjust="0"/>
  </p:normalViewPr>
  <p:slideViewPr>
    <p:cSldViewPr snapToGrid="0" showGuides="1">
      <p:cViewPr>
        <p:scale>
          <a:sx n="100" d="100"/>
          <a:sy n="100" d="100"/>
        </p:scale>
        <p:origin x="-48" y="-83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10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9157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2328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68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13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4752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14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09205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 Сетевой доступ</a:t>
            </a:r>
          </a:p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5529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b="0" dirty="0">
                <a:latin typeface="Arial" charset="0"/>
              </a:rPr>
              <a:t>4.1.1. Подключение на физическом уровне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4.1.1.1. Типы подключений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5190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dirty="0"/>
              <a:t>4.1.1. Подключение на физическом уровне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4.1.1.2. Сетевые интерфейсные платы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0906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baseline="0" dirty="0"/>
              <a:t>4.1.2. Назначение физического уровня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4.1.2.1. Физический уровень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79818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baseline="0" dirty="0"/>
              <a:t>4.1.2. Назначение физического уровня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4.1.2.2. Среда передачи данных физического уровня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9152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</p:txBody>
      </p:sp>
    </p:spTree>
    <p:extLst>
      <p:ext uri="{BB962C8B-B14F-4D97-AF65-F5344CB8AC3E}">
        <p14:creationId xmlns=""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baseline="0" dirty="0"/>
              <a:t>4.1.2. Назначение физического уровня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4.1.2.3. Стандарты физического уровня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16310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baseline="0" dirty="0"/>
              <a:t>4.1.2. Назначение физического уровня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4.1.2.4. Лабораторная работа. Распознавание сетевых </a:t>
            </a:r>
            <a:r>
              <a:rPr lang="ru-RU">
                <a:latin typeface="Arial" charset="0"/>
              </a:rPr>
              <a:t>устройств </a:t>
            </a:r>
            <a:r>
              <a:rPr lang="ru-RU" smtClean="0">
                <a:latin typeface="Arial" charset="0"/>
              </a:rPr>
              <a:t>и кабелей</a:t>
            </a:r>
            <a:endParaRPr lang="ru-RU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432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baseline="0" dirty="0"/>
              <a:t>4.1.3. Характеристики физического уровня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4.1.3.1. Функции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24224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23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baseline="0" dirty="0"/>
              <a:t>4.1.3. Характеристики физического уровня</a:t>
            </a:r>
          </a:p>
          <a:p>
            <a:pPr>
              <a:buFontTx/>
              <a:buNone/>
            </a:pPr>
            <a:r>
              <a:rPr lang="ru-RU" dirty="0">
                <a:latin typeface="Arial" charset="0"/>
              </a:rPr>
              <a:t>4.1.3.2. Пропускная способность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2603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baseline="0" dirty="0"/>
              <a:t>4.1.3. Характеристики физического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4.1.3.3. Пропускная способность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12155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sz="1200" b="0" dirty="0"/>
              <a:t>4.1. Протоколы физического уровня</a:t>
            </a:r>
          </a:p>
          <a:p>
            <a:pPr>
              <a:buFontTx/>
              <a:buNone/>
            </a:pPr>
            <a:r>
              <a:rPr lang="ru-RU" sz="1200" b="0" baseline="0" dirty="0"/>
              <a:t>4.1.3. Характеристики физического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4.1.3.4. Типы физических сред передачи данных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842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 Сетевой доступ</a:t>
            </a:r>
          </a:p>
          <a:p>
            <a:pPr>
              <a:buFontTx/>
              <a:buNone/>
            </a:pPr>
            <a:r>
              <a:rPr lang="ru-RU" sz="1200" b="0" dirty="0"/>
              <a:t>4.2. Сетевая среда передачи данных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6087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4.2. Сетевая среда передачи данных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4.2.1. Медные кабели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4.2.1.1. Характеристики медных кабелей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3782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4.2. Сетевая среда передачи данных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4.2.1. Медные кабели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Типы медных кабелей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231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4.2. Сетевая среда передачи данных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4.2.1. Медные кабели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Кабель на основе неэкранированной витой пары (UTP)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1039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4.2. Сетевая среда передачи данных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4.2.1. Медные кабели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Кабель на основе экранированной витой пары (STP)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8601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4.2. Сетевая среда передачи данных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4.2.1. Медные кабели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Коаксиальный кабель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775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4.2. Сетевая среда передачи данных</a:t>
            </a:r>
            <a:endParaRPr lang="ru-RU" sz="1200" b="0" baseline="0" dirty="0"/>
          </a:p>
          <a:p>
            <a:pPr>
              <a:buFontTx/>
              <a:buNone/>
            </a:pPr>
            <a:r>
              <a:rPr lang="ru-RU" sz="1200" b="0" baseline="0" dirty="0"/>
              <a:t>4.2.1. Медные кабели</a:t>
            </a:r>
            <a:endParaRPr lang="ru-RU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4.2.1.6.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Безопасность медных кабелей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1785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Сетевая среда передачи данных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 UTP-кабели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Свойства кабелей UTP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1587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Сетевая среда передачи данных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 UTP-кабели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Стандарты кабелей UTP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174673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Сетевая среда передачи данных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 UTP-кабели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Разъемы для кабелей UTP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439192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Сетевая среда передачи данных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 UTP-кабели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Типы кабелей UTP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1875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Сетевая среда передачи данных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 UTP-кабели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Тестирование кабелей UTP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139244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Сетевая среда передачи данных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 UTP-кабели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4.2.2.7.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Лабораторная работа. Изготовление кроссового кабеля Ethernet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907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4.2.3. Оптоволоконные кабели</a:t>
            </a:r>
            <a:endParaRPr lang="ru-RU" dirty="0"/>
          </a:p>
          <a:p>
            <a:r>
              <a:rPr lang="ru-RU" smtClean="0"/>
              <a:t>4.2.3.1.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Свойства оптоволоконного кабеля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284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4.2.3. Оптоволоконные кабели</a:t>
            </a:r>
            <a:endParaRPr lang="ru-RU" dirty="0"/>
          </a:p>
          <a:p>
            <a:r>
              <a:rPr lang="ru-RU" smtClean="0"/>
              <a:t>4.2.3.2.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Конструкция оптоволоконного кабеля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72206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4.2.3. Оптоволоконные кабели</a:t>
            </a:r>
            <a:endParaRPr lang="ru-RU" dirty="0"/>
          </a:p>
          <a:p>
            <a:r>
              <a:rPr lang="ru-RU" smtClean="0"/>
              <a:t>4.2.3.3.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Типы оптоволоконных кабелей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1690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 </a:t>
            </a:r>
          </a:p>
          <a:p>
            <a:r>
              <a:rPr lang="ru-RU" smtClean="0"/>
              <a:t>4.2.3. Оптоволоконные кабели</a:t>
            </a:r>
            <a:endParaRPr lang="ru-RU" dirty="0"/>
          </a:p>
          <a:p>
            <a:r>
              <a:rPr lang="ru-RU" smtClean="0"/>
              <a:t>4.2.3.4.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Оптоволоконные разъемы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40487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 </a:t>
            </a:r>
          </a:p>
          <a:p>
            <a:r>
              <a:rPr lang="ru-RU" smtClean="0"/>
              <a:t>4.2.3. Оптоволоконные кабели</a:t>
            </a:r>
            <a:endParaRPr lang="ru-RU" dirty="0"/>
          </a:p>
          <a:p>
            <a:r>
              <a:rPr lang="ru-RU" smtClean="0"/>
              <a:t>4.2.3.4.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Оптоволоконные разъемы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05378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4.2.3. Оптоволоконные кабели</a:t>
            </a:r>
            <a:endParaRPr lang="ru-RU" dirty="0"/>
          </a:p>
          <a:p>
            <a:r>
              <a:rPr lang="ru-RU" smtClean="0"/>
              <a:t>4.2.3.5.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Тестирование оптоволоконных кабелей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21104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4.2.3. Оптоволоконные кабели</a:t>
            </a:r>
            <a:endParaRPr lang="ru-RU" dirty="0"/>
          </a:p>
          <a:p>
            <a:r>
              <a:rPr lang="ru-RU" smtClean="0"/>
              <a:t>4.2.3.6.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Сравнение оптоволоконных и медных кабелей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84825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4.2.4. Беспроводная среда передачи данных</a:t>
            </a:r>
          </a:p>
          <a:p>
            <a:r>
              <a:rPr lang="ru-RU" smtClean="0"/>
              <a:t>4.2.4.1.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Свойства беспроводной среды передачи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98367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4.2.4. Беспроводная среда передачи данных</a:t>
            </a:r>
          </a:p>
          <a:p>
            <a:r>
              <a:rPr lang="ru-RU" smtClean="0"/>
              <a:t>4.2.4.2.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Типы беспроводных сред передачи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34719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4.2.4. Беспроводная среда передачи данных</a:t>
            </a:r>
          </a:p>
          <a:p>
            <a:r>
              <a:rPr lang="ru-RU" smtClean="0"/>
              <a:t>4.2.4.3.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Беспроводная локальная сеть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0525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4.2.4. Беспроводная среда передачи данных</a:t>
            </a:r>
          </a:p>
          <a:p>
            <a:r>
              <a:rPr lang="ru-RU" smtClean="0"/>
              <a:t>4.2.4.4.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Packet Tracer. Подключение проводной и беспроводной локальных сетей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1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</p:txBody>
      </p:sp>
    </p:spTree>
    <p:extLst>
      <p:ext uri="{BB962C8B-B14F-4D97-AF65-F5344CB8AC3E}">
        <p14:creationId xmlns="" xmlns:p14="http://schemas.microsoft.com/office/powerpoint/2010/main" val="3516143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Сетевая среда передачи данных</a:t>
            </a:r>
          </a:p>
          <a:p>
            <a:r>
              <a:rPr lang="ru-RU" smtClean="0"/>
              <a:t>4.2.4. Беспроводная среда передачи данных</a:t>
            </a:r>
          </a:p>
          <a:p>
            <a:r>
              <a:rPr lang="ru-RU" smtClean="0"/>
              <a:t>4.2.4.5.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Лабораторная работа. Просмотр данных о сетевой интерфейсной плате для проводной и беспроводной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05898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 Сетевой доступ</a:t>
            </a:r>
          </a:p>
          <a:p>
            <a:pPr>
              <a:buFontTx/>
              <a:buNone/>
            </a:pPr>
            <a:r>
              <a:rPr lang="ru-RU" sz="1200" b="0" dirty="0"/>
              <a:t>4.3. Протоколы канала данных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79326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4.3. Протоколы канального уровня</a:t>
            </a:r>
          </a:p>
          <a:p>
            <a:r>
              <a:rPr lang="ru-RU" smtClean="0"/>
              <a:t>4.3.1. Назначение канального уровня передачи данных</a:t>
            </a:r>
            <a:endParaRPr lang="ru-RU" dirty="0"/>
          </a:p>
          <a:p>
            <a:r>
              <a:rPr lang="ru-RU" smtClean="0"/>
              <a:t>4.3.1.1.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Канальный уровень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64270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4.3. Протоколы канального уровня</a:t>
            </a:r>
          </a:p>
          <a:p>
            <a:r>
              <a:rPr lang="ru-RU" smtClean="0"/>
              <a:t>4.3.1. Назначение канального уровня передачи данных</a:t>
            </a:r>
            <a:endParaRPr lang="ru-RU" dirty="0"/>
          </a:p>
          <a:p>
            <a:r>
              <a:rPr lang="ru-RU" smtClean="0"/>
              <a:t>4.3.1.1.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Канальный уровень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46573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4.3. Протоколы канального уровня</a:t>
            </a:r>
          </a:p>
          <a:p>
            <a:r>
              <a:rPr lang="ru-RU" smtClean="0"/>
              <a:t>4.3.1. Назначение канального уровня передачи данных</a:t>
            </a:r>
            <a:endParaRPr lang="ru-RU" dirty="0"/>
          </a:p>
          <a:p>
            <a:r>
              <a:rPr lang="ru-RU" smtClean="0"/>
              <a:t>4.3.1.2.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Подуровни канала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112208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4.3. Протоколы канального уровня</a:t>
            </a:r>
          </a:p>
          <a:p>
            <a:r>
              <a:rPr lang="ru-RU" smtClean="0"/>
              <a:t>4.3.1. Назначение канального уровня передачи данных</a:t>
            </a:r>
            <a:endParaRPr lang="ru-RU" dirty="0"/>
          </a:p>
          <a:p>
            <a:r>
              <a:rPr lang="ru-RU" smtClean="0"/>
              <a:t>4.3.1.3.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Управление доступом к среде передачи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7352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4.3. Протоколы канального уровня</a:t>
            </a:r>
          </a:p>
          <a:p>
            <a:r>
              <a:rPr lang="ru-RU" smtClean="0"/>
              <a:t>4.3.1. Назначение канального уровня передачи данных</a:t>
            </a:r>
            <a:endParaRPr lang="ru-RU" dirty="0"/>
          </a:p>
          <a:p>
            <a:r>
              <a:rPr lang="ru-RU" smtClean="0"/>
              <a:t>4.3.1.4.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Предоставление доступа к среде передачи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76281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4.3. Протоколы канального уровня</a:t>
            </a:r>
          </a:p>
          <a:p>
            <a:r>
              <a:rPr lang="ru-RU" smtClean="0"/>
              <a:t>4.3.1. Назначение канального уровня передачи данных</a:t>
            </a:r>
            <a:endParaRPr lang="ru-RU" dirty="0"/>
          </a:p>
          <a:p>
            <a:r>
              <a:rPr lang="ru-RU" smtClean="0"/>
              <a:t>4.3.1.5.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Стандарты канального уровня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87605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 Сетевой доступ</a:t>
            </a:r>
          </a:p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38893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4.4.1. Топологии</a:t>
            </a:r>
          </a:p>
          <a:p>
            <a:r>
              <a:rPr lang="ru-RU" smtClean="0"/>
              <a:t>4.4.1.1.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Управление доступом к среде передачи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95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6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26138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4.4.1. Топологии</a:t>
            </a:r>
          </a:p>
          <a:p>
            <a:r>
              <a:rPr lang="ru-RU" smtClean="0"/>
              <a:t>4.4.1.2.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Физическая и логическая топология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36853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4.4.1. Топологии</a:t>
            </a:r>
          </a:p>
          <a:p>
            <a:r>
              <a:rPr lang="ru-RU" smtClean="0"/>
              <a:t>4.4.1.2.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Физическая и логическая топология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098109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4.4.2. Топологии глобальных сетей</a:t>
            </a:r>
          </a:p>
          <a:p>
            <a:r>
              <a:rPr lang="ru-RU" smtClean="0"/>
              <a:t>4.4.2.1.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Распространенные физические топологии глобальных сетей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341988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4.4.2. Топологии глобальных сетей</a:t>
            </a:r>
          </a:p>
          <a:p>
            <a:r>
              <a:rPr lang="ru-RU" smtClean="0"/>
              <a:t>4.4.2.2.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Физическая топология «точка-точка»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32344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4.4.2. Топологии глобальных сетей</a:t>
            </a:r>
          </a:p>
          <a:p>
            <a:r>
              <a:rPr lang="ru-RU" smtClean="0"/>
              <a:t>4.4.2.3.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Логическая топология «точка-точка»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23176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4.4.2. Топологии глобальных сетей</a:t>
            </a:r>
          </a:p>
          <a:p>
            <a:r>
              <a:rPr lang="ru-RU" smtClean="0"/>
              <a:t>4.4.2.3.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Логическая топология «точка-точка»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18836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4.4.3. Топологии локальной сети</a:t>
            </a:r>
          </a:p>
          <a:p>
            <a:r>
              <a:rPr lang="ru-RU" smtClean="0"/>
              <a:t>4.4.3.1.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Физические топологии локальных сетей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50570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4.4.3. Топологии локальной сети</a:t>
            </a:r>
          </a:p>
          <a:p>
            <a:r>
              <a:rPr lang="ru-RU" smtClean="0"/>
              <a:t>4.4.3.2.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Полудуплексная и полнодуплексная передача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702435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4.4.3. Топологии локальной сети</a:t>
            </a:r>
          </a:p>
          <a:p>
            <a:r>
              <a:rPr lang="ru-RU" smtClean="0"/>
              <a:t>4.4.3.2.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Полудуплексная и полнодуплексная передача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59226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4.4.3. Топологии локальной сети</a:t>
            </a:r>
          </a:p>
          <a:p>
            <a:r>
              <a:rPr lang="ru-RU" smtClean="0"/>
              <a:t>4.4.3.3.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Методы управления доступом к среде передачи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6481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</p:txBody>
      </p:sp>
    </p:spTree>
    <p:extLst>
      <p:ext uri="{BB962C8B-B14F-4D97-AF65-F5344CB8AC3E}">
        <p14:creationId xmlns="" xmlns:p14="http://schemas.microsoft.com/office/powerpoint/2010/main" val="25605797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4.4.3. Топологии локальной сети</a:t>
            </a:r>
          </a:p>
          <a:p>
            <a:r>
              <a:rPr lang="ru-RU" smtClean="0"/>
              <a:t>4.4.3.3.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Методы управления доступом к среде передачи данных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00424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4.4.3. Топологии локальной сети</a:t>
            </a:r>
          </a:p>
          <a:p>
            <a:r>
              <a:rPr lang="ru-RU" smtClean="0"/>
              <a:t>4.4.3.4.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Состязательный доступ — CSMA/CD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5522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4.4.3. Топологии локальной сети</a:t>
            </a:r>
          </a:p>
          <a:p>
            <a:r>
              <a:rPr lang="ru-RU" smtClean="0"/>
              <a:t>4.4.3.5.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Состязательный доступ — CSMA/CA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03216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4.4.4. Кадр канала передачи данных</a:t>
            </a:r>
            <a:endParaRPr lang="ru-RU" dirty="0"/>
          </a:p>
          <a:p>
            <a:r>
              <a:rPr lang="ru-RU" smtClean="0"/>
              <a:t>4.4.4.1.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Кадр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198412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4.4.4. Кадр канала передачи данных</a:t>
            </a:r>
            <a:endParaRPr lang="ru-RU" dirty="0"/>
          </a:p>
          <a:p>
            <a:r>
              <a:rPr lang="ru-RU" smtClean="0"/>
              <a:t>4.4.4.2.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Поля кадра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49800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4.4.4. Кадр канала передачи данных</a:t>
            </a:r>
            <a:endParaRPr lang="ru-RU" dirty="0"/>
          </a:p>
          <a:p>
            <a:r>
              <a:rPr lang="ru-RU" smtClean="0"/>
              <a:t>4.4.4.4.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Адреса уровня 2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721293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4.4. Управление доступом к среде передачи данных</a:t>
            </a:r>
            <a:endParaRPr lang="ru-RU" dirty="0"/>
          </a:p>
          <a:p>
            <a:r>
              <a:rPr lang="ru-RU" smtClean="0"/>
              <a:t>4.4.4. Кадр канала передачи данных</a:t>
            </a:r>
            <a:endParaRPr lang="ru-RU" dirty="0"/>
          </a:p>
          <a:p>
            <a:r>
              <a:rPr lang="ru-RU" smtClean="0"/>
              <a:t>4.4.4.5.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Кадры локальной и глобальной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277377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 Сетевой доступ</a:t>
            </a:r>
          </a:p>
          <a:p>
            <a:r>
              <a:rPr lang="ru-RU" smtClean="0"/>
              <a:t>4.5. Выводы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4100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78</a:t>
            </a:fld>
            <a:endParaRPr lang="ru-RU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4.5. Выводы</a:t>
            </a:r>
          </a:p>
          <a:p>
            <a:r>
              <a:rPr lang="ru-RU" smtClean="0"/>
              <a:t>4.5.1.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 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4.5.1.2. Глава 4. Сетевой доступ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59362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79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4815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97269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80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0635063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81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9052181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82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5959886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83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7949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4. Сетевой доступ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454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=""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akeasy.net/speedtes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1JEuzBkOD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XQVzU_YQ3I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 4. Сетевой доступ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51957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65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(Введение в Packet Tracer) (для самостоятельного изучения)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Дополнительная помощь</a:t>
            </a:r>
          </a:p>
        </p:txBody>
      </p:sp>
    </p:spTree>
    <p:extLst>
      <p:ext uri="{BB962C8B-B14F-4D97-AF65-F5344CB8AC3E}">
        <p14:creationId xmlns=""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 4. Сетевой доступ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46242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r>
              <a:rPr lang="ru-RU" sz="1600" dirty="0"/>
              <a:t>4.1. Протоколы физического уровня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Объяснить, каким образом протоколы и сервисы физического уровня реализуют связь в сетях передачи данных.</a:t>
            </a:r>
          </a:p>
          <a:p>
            <a:pPr marL="542131" lvl="2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Определить возможные варианты подключения устройства.</a:t>
            </a:r>
          </a:p>
          <a:p>
            <a:pPr marL="542131" lvl="2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Описать назначение и функции физического уровня в сети.</a:t>
            </a:r>
          </a:p>
          <a:p>
            <a:pPr marL="542131" lvl="2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Описать основные принципы физического уровня.</a:t>
            </a:r>
          </a:p>
          <a:p>
            <a:pPr>
              <a:lnSpc>
                <a:spcPct val="95000"/>
              </a:lnSpc>
            </a:pPr>
            <a:r>
              <a:rPr lang="ru-RU" sz="1600" dirty="0"/>
              <a:t>4.2. Сетевая среда передачи данных</a:t>
            </a:r>
          </a:p>
          <a:p>
            <a:pPr marL="542131" lvl="2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Создать простую сеть, используя соответствующие средства подключения.</a:t>
            </a:r>
          </a:p>
          <a:p>
            <a:pPr marL="542131" lvl="2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Определить основные характеристики медных кабелей.</a:t>
            </a:r>
          </a:p>
          <a:p>
            <a:pPr marL="542131" lvl="2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Создать неэкранированные витые пары (кабели UTP), используемые в сетях на основе протокола Ethernet. (область — не включает обсуждение прокладки кабелей)</a:t>
            </a:r>
          </a:p>
          <a:p>
            <a:pPr marL="542131" lvl="2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Описать оптоволоконные кабели и их основные преимущества по сравнению с другими средствами передачи данных.</a:t>
            </a:r>
          </a:p>
          <a:p>
            <a:pPr marL="542131" lvl="2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Подключить устройства с помощью проводных и беспроводных средств передачи данных.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Разделы и цели</a:t>
            </a:r>
          </a:p>
        </p:txBody>
      </p:sp>
    </p:spTree>
    <p:extLst>
      <p:ext uri="{BB962C8B-B14F-4D97-AF65-F5344CB8AC3E}">
        <p14:creationId xmlns=""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/>
              <a:t>4.3. Протоколы канального уровня передачи данных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объяснить значение канального уровня в поддержке связи в сетях передачи данных;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Описать назначение и функцию канального уровня при подготовке передачи данных </a:t>
            </a:r>
            <a:r>
              <a:rPr lang="ru-RU" sz="1400" dirty="0" smtClean="0"/>
              <a:t>в определенную </a:t>
            </a:r>
            <a:r>
              <a:rPr lang="ru-RU" sz="1400" dirty="0"/>
              <a:t>среду.</a:t>
            </a:r>
          </a:p>
          <a:p>
            <a:r>
              <a:rPr lang="ru-RU" sz="1600" dirty="0"/>
              <a:t>4.4. Управление доступом к среде передачи данных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Сравнивать методы управления доступом к среде передачи данных и логические топологии, используемые в сетях.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Сравнить функции логической и физической топологий.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Описать основные характеристики способов управления доступом к среде передачи данных </a:t>
            </a:r>
            <a:r>
              <a:rPr lang="ru-RU" sz="1400" dirty="0" smtClean="0"/>
              <a:t>в топологиях </a:t>
            </a:r>
            <a:r>
              <a:rPr lang="ru-RU" sz="1400" dirty="0"/>
              <a:t>WAN.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Описать основные характеристики способов управления доступом к среде передачи данных </a:t>
            </a:r>
            <a:r>
              <a:rPr lang="ru-RU" sz="1400" dirty="0" smtClean="0"/>
              <a:t>в топологиях </a:t>
            </a:r>
            <a:r>
              <a:rPr lang="ru-RU" sz="1400" dirty="0"/>
              <a:t>LAN.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Описать характеристики и функции кадра канала передачи данных.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4. Разделы и цели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13868203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613275" cy="1802391"/>
          </a:xfrm>
        </p:spPr>
        <p:txBody>
          <a:bodyPr/>
          <a:lstStyle/>
          <a:p>
            <a:r>
              <a:rPr lang="ru-RU" dirty="0" smtClean="0"/>
              <a:t>4.1. Протоколы физического уровня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373958" y="983103"/>
            <a:ext cx="2442449" cy="3074125"/>
          </a:xfrm>
        </p:spPr>
        <p:txBody>
          <a:bodyPr/>
          <a:lstStyle/>
          <a:p>
            <a:r>
              <a:rPr lang="ru-RU" sz="1400" dirty="0"/>
              <a:t>Чтобы получить возможность обмениваться данными по сети, </a:t>
            </a:r>
            <a:r>
              <a:rPr lang="ru-RU" sz="1400" dirty="0" smtClean="0"/>
              <a:t>в первую </a:t>
            </a:r>
            <a:r>
              <a:rPr lang="ru-RU" sz="1400" dirty="0"/>
              <a:t>очередь необходимо установить физическое подключение </a:t>
            </a:r>
            <a:r>
              <a:rPr lang="ru-RU" sz="1400" dirty="0" smtClean="0"/>
              <a:t>к локальной </a:t>
            </a:r>
            <a:r>
              <a:rPr lang="ru-RU" sz="1400" dirty="0"/>
              <a:t>сети. </a:t>
            </a:r>
          </a:p>
          <a:p>
            <a:r>
              <a:rPr lang="ru-RU" sz="1400" dirty="0"/>
              <a:t>В качестве физического подключения может использоваться проводное соединение </a:t>
            </a:r>
            <a:r>
              <a:rPr lang="ru-RU" sz="1400" dirty="0" smtClean="0"/>
              <a:t>с помощью </a:t>
            </a:r>
            <a:r>
              <a:rPr lang="ru-RU" sz="1400" dirty="0"/>
              <a:t>кабеля или беспроводное соединение по радиоканалу</a:t>
            </a:r>
            <a:r>
              <a:rPr lang="ru-RU" sz="1400" dirty="0" smtClean="0"/>
              <a:t>.</a:t>
            </a:r>
            <a:endParaRPr lang="ru-R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68" y="612205"/>
            <a:ext cx="6149219" cy="381591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Подключение на физическом уровне 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Типы подключений</a:t>
            </a:r>
          </a:p>
        </p:txBody>
      </p:sp>
    </p:spTree>
    <p:extLst>
      <p:ext uri="{BB962C8B-B14F-4D97-AF65-F5344CB8AC3E}">
        <p14:creationId xmlns=""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Подключение на физическом уровне</a:t>
            </a:r>
            <a:r>
              <a:t/>
            </a:r>
            <a:br/>
            <a:r>
              <a:rPr lang="ru-RU" smtClean="0"/>
              <a:t>Сетевые интерфейсные платы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3" y="1039916"/>
            <a:ext cx="3380065" cy="226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32129" y="2644503"/>
            <a:ext cx="4420651" cy="227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86188" y="1269989"/>
            <a:ext cx="4868264" cy="899656"/>
          </a:xfrm>
        </p:spPr>
        <p:txBody>
          <a:bodyPr/>
          <a:lstStyle/>
          <a:p>
            <a:r>
              <a:rPr lang="ru-RU" smtClean="0"/>
              <a:t>Сетевые интерфейсные платы (NIC) служат для подключения устройства к сети.</a:t>
            </a:r>
          </a:p>
          <a:p>
            <a:r>
              <a:rPr lang="ru-RU" smtClean="0"/>
              <a:t>Используются для проводного подключения.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914400" y="3596252"/>
            <a:ext cx="3217730" cy="85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Сетевые интерфейсные платы беспроводной локальной сети (WLAN) используются для беспроводного подключения к сети.</a:t>
            </a:r>
          </a:p>
        </p:txBody>
      </p:sp>
    </p:spTree>
    <p:extLst>
      <p:ext uri="{BB962C8B-B14F-4D97-AF65-F5344CB8AC3E}">
        <p14:creationId xmlns="" xmlns:p14="http://schemas.microsoft.com/office/powerpoint/2010/main" val="119261354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Назначение физического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sz="2200" dirty="0" smtClean="0"/>
              <a:t>Физический </a:t>
            </a:r>
            <a:r>
              <a:rPr lang="ru-RU" sz="2200" dirty="0"/>
              <a:t>уровень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470" y="420168"/>
            <a:ext cx="5997310" cy="4339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042" y="835888"/>
            <a:ext cx="281648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charset="0"/>
              <a:buChar char="•"/>
            </a:pPr>
            <a:r>
              <a:rPr lang="ru-RU" sz="1400" dirty="0">
                <a:latin typeface="+mn-lt"/>
              </a:rPr>
              <a:t>Обеспечивает средства транспортировки битов, образующих кадр канального уровня, по сетевой среде передачи данных. </a:t>
            </a:r>
          </a:p>
          <a:p>
            <a:pPr marL="180975" indent="-180975">
              <a:buFont typeface="Arial" charset="0"/>
              <a:buChar char="•"/>
            </a:pPr>
            <a:r>
              <a:rPr lang="ru-RU" sz="1400" dirty="0">
                <a:latin typeface="+mn-lt"/>
              </a:rPr>
              <a:t>Принимает весь кадр от канального </a:t>
            </a:r>
            <a:r>
              <a:rPr lang="ru-RU" sz="1400">
                <a:latin typeface="+mn-lt"/>
              </a:rPr>
              <a:t>уровня </a:t>
            </a:r>
            <a:r>
              <a:rPr lang="ru-RU" sz="1400" smtClean="0">
                <a:latin typeface="+mn-lt"/>
              </a:rPr>
              <a:t>и кодирует </a:t>
            </a:r>
            <a:r>
              <a:rPr lang="ru-RU" sz="1400" dirty="0">
                <a:latin typeface="+mn-lt"/>
              </a:rPr>
              <a:t>его </a:t>
            </a:r>
            <a:r>
              <a:rPr lang="ru-RU" sz="1400" dirty="0" smtClean="0">
                <a:latin typeface="+mn-lt"/>
              </a:rPr>
              <a:t>в серию </a:t>
            </a:r>
            <a:r>
              <a:rPr lang="ru-RU" sz="1400" dirty="0">
                <a:latin typeface="+mn-lt"/>
              </a:rPr>
              <a:t>сигналов, которые передаются по локальной среде.</a:t>
            </a:r>
          </a:p>
          <a:p>
            <a:pPr marL="180975" indent="-180975">
              <a:buFont typeface="Arial" charset="0"/>
              <a:buChar char="•"/>
            </a:pPr>
            <a:r>
              <a:rPr lang="ru-RU" sz="1400" dirty="0">
                <a:latin typeface="+mn-lt"/>
              </a:rPr>
              <a:t>Закодированные биты, из которых состоит кадр, принимаются либо оконечным, либо промежуточным устройством.</a:t>
            </a:r>
          </a:p>
        </p:txBody>
      </p:sp>
    </p:spTree>
    <p:extLst>
      <p:ext uri="{BB962C8B-B14F-4D97-AF65-F5344CB8AC3E}">
        <p14:creationId xmlns="" xmlns:p14="http://schemas.microsoft.com/office/powerpoint/2010/main" val="160059855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7160" y="1497985"/>
            <a:ext cx="2438400" cy="1432560"/>
          </a:xfrm>
          <a:prstGeom prst="wedgeEllipseCallout">
            <a:avLst>
              <a:gd name="adj1" fmla="val 49792"/>
              <a:gd name="adj2" fmla="val 5718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67123"/>
            <a:ext cx="3863339" cy="757551"/>
          </a:xfrm>
        </p:spPr>
        <p:txBody>
          <a:bodyPr/>
          <a:lstStyle/>
          <a:p>
            <a:r>
              <a:rPr lang="ru-RU" sz="1600" dirty="0" smtClean="0"/>
              <a:t>Назначение физического уровня</a:t>
            </a:r>
            <a:r>
              <a:rPr lang="ru-RU" altLang="en-US" sz="1600" dirty="0"/>
              <a:t> 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Среда передачи данных физического уровня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774518" y="224418"/>
            <a:ext cx="5209462" cy="46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752600"/>
            <a:ext cx="1798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Существует три основных типа сетевых сред передачи данных.</a:t>
            </a:r>
          </a:p>
        </p:txBody>
      </p:sp>
    </p:spTree>
    <p:extLst>
      <p:ext uri="{BB962C8B-B14F-4D97-AF65-F5344CB8AC3E}">
        <p14:creationId xmlns="" xmlns:p14="http://schemas.microsoft.com/office/powerpoint/2010/main" val="25029762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12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 4. Руководство по 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7160" y="1094676"/>
            <a:ext cx="2671195" cy="4048824"/>
          </a:xfrm>
        </p:spPr>
        <p:txBody>
          <a:bodyPr/>
          <a:lstStyle/>
          <a:p>
            <a:r>
              <a:rPr lang="ru-RU" sz="1200" dirty="0"/>
              <a:t>Международная организация по стандартизации (ISO)</a:t>
            </a:r>
          </a:p>
          <a:p>
            <a:r>
              <a:rPr lang="ru-RU" sz="1200" dirty="0"/>
              <a:t>Ассоциация телекоммуникационной промышленности/Ассоциация электронной промышленности (TIA/EIA)</a:t>
            </a:r>
          </a:p>
          <a:p>
            <a:r>
              <a:rPr lang="ru-RU" sz="1200" dirty="0"/>
              <a:t>Международный союз электросвязи (ITU)</a:t>
            </a:r>
          </a:p>
          <a:p>
            <a:r>
              <a:rPr lang="ru-RU" sz="1200" dirty="0"/>
              <a:t>Американский национальный институт стандартизации (ANSI)</a:t>
            </a:r>
          </a:p>
          <a:p>
            <a:r>
              <a:rPr lang="ru-RU" sz="1200" dirty="0"/>
              <a:t>Институт инженеров по электротехнике </a:t>
            </a:r>
            <a:r>
              <a:rPr lang="ru-RU" sz="1200" dirty="0" smtClean="0"/>
              <a:t>и электронике </a:t>
            </a:r>
            <a:r>
              <a:rPr lang="ru-RU" sz="1200" dirty="0"/>
              <a:t>(IEEE)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Назначение физического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Стандарты физического уровня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14" y="1094676"/>
            <a:ext cx="6170720" cy="3705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225512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Назначение физического уровня</a:t>
            </a:r>
            <a:r>
              <a:rPr dirty="0"/>
              <a:t/>
            </a:r>
            <a:br>
              <a:rPr dirty="0"/>
            </a:br>
            <a:r>
              <a:rPr lang="ru-RU" sz="2200" dirty="0">
                <a:latin typeface="Arial" charset="0"/>
              </a:rPr>
              <a:t>Лабораторная работа. Распознавание сетевых устройств </a:t>
            </a:r>
            <a:r>
              <a:rPr lang="ru-RU" sz="2200" dirty="0" smtClean="0">
                <a:latin typeface="Arial" charset="0"/>
              </a:rPr>
              <a:t>и кабелей</a:t>
            </a:r>
            <a:endParaRPr lang="ru-RU" alt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33" y="813143"/>
            <a:ext cx="7132320" cy="3962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83902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72033" y="988182"/>
            <a:ext cx="3261744" cy="4155318"/>
          </a:xfrm>
        </p:spPr>
        <p:txBody>
          <a:bodyPr/>
          <a:lstStyle/>
          <a:p>
            <a:r>
              <a:rPr lang="ru-RU" dirty="0" smtClean="0"/>
              <a:t>Кодирование</a:t>
            </a:r>
          </a:p>
          <a:p>
            <a:pPr lvl="1"/>
            <a:r>
              <a:rPr lang="ru-RU" dirty="0" smtClean="0"/>
              <a:t>Способ преобразования потока битов данных в определенный «код».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sz="1500" dirty="0"/>
              <a:t>Способ передачи сигнала</a:t>
            </a:r>
          </a:p>
          <a:p>
            <a:pPr lvl="1">
              <a:buSzPct val="90000"/>
            </a:pPr>
            <a:r>
              <a:rPr lang="ru-RU" dirty="0" smtClean="0"/>
              <a:t>Способ представления битов. </a:t>
            </a:r>
          </a:p>
          <a:p>
            <a:pPr lvl="1">
              <a:buSzPct val="90000"/>
            </a:pPr>
            <a:r>
              <a:rPr lang="ru-RU" dirty="0" smtClean="0"/>
              <a:t>Стандарты физического уровня должны определять, какой тип сигнала соответствует единице (1), а какой — нулю (0).</a:t>
            </a:r>
          </a:p>
          <a:p>
            <a:pPr lvl="1">
              <a:buSzPct val="90000"/>
            </a:pPr>
            <a:r>
              <a:rPr lang="ru-RU" dirty="0" smtClean="0"/>
              <a:t>Длинный импульс может обозначать 1, а короткий — 0.</a:t>
            </a:r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228"/>
            <a:ext cx="9144000" cy="757551"/>
          </a:xfrm>
        </p:spPr>
        <p:txBody>
          <a:bodyPr/>
          <a:lstStyle/>
          <a:p>
            <a:r>
              <a:rPr lang="ru-RU" sz="1600" dirty="0"/>
              <a:t>Характеристики физического </a:t>
            </a:r>
            <a:r>
              <a:rPr lang="ru-RU" sz="1600" dirty="0" smtClean="0"/>
              <a:t>уровня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Функции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809" y="689136"/>
            <a:ext cx="2806976" cy="2187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90" y="2499465"/>
            <a:ext cx="3392085" cy="2454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2785" y="1215245"/>
            <a:ext cx="2401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Переход состояний сигнала </a:t>
            </a:r>
            <a:r>
              <a:rPr lang="ru-RU" sz="1400"/>
              <a:t>происходит </a:t>
            </a:r>
            <a:r>
              <a:rPr lang="ru-RU" sz="1400" smtClean="0"/>
              <a:t>в середине </a:t>
            </a:r>
            <a:r>
              <a:rPr lang="ru-RU" sz="1400" dirty="0"/>
              <a:t>каждого битового интервала.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0099" y="2982852"/>
            <a:ext cx="20275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Модуляция — это процесс изменения параметров одной волны (т. н. несущей) согласно характеристикам другой волны (сигнала).</a:t>
            </a:r>
          </a:p>
        </p:txBody>
      </p:sp>
    </p:spTree>
    <p:extLst>
      <p:ext uri="{BB962C8B-B14F-4D97-AF65-F5344CB8AC3E}">
        <p14:creationId xmlns="" xmlns:p14="http://schemas.microsoft.com/office/powerpoint/2010/main" val="99666190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5"/>
            <a:ext cx="8999935" cy="1758726"/>
          </a:xfrm>
        </p:spPr>
        <p:txBody>
          <a:bodyPr/>
          <a:lstStyle/>
          <a:p>
            <a:r>
              <a:rPr lang="ru-RU" dirty="0" smtClean="0"/>
              <a:t>Количественная характеристика, отражающая возможности передачи данных по данной среде. </a:t>
            </a:r>
          </a:p>
          <a:p>
            <a:r>
              <a:rPr lang="ru-RU" dirty="0" smtClean="0"/>
              <a:t>В цифровых сетях под пропускной способностью понимается объем данных, который можно передать из одной точки в другую за определенное время.</a:t>
            </a:r>
          </a:p>
          <a:p>
            <a:r>
              <a:rPr lang="ru-RU" dirty="0" smtClean="0"/>
              <a:t>Иногда под пропускной способностью понимают скорость доставки битов, хотя это не совсем точно. И в сети Ethernet 10 Мбит/с, и в сети Ethernet 100 Мбит/с биты передаются со скоростью распространения электрического сигнала. Разница заключается в количестве битов, передаваемых в секунду.</a:t>
            </a:r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Характеристики физического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Пропускная способность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7" y="2803363"/>
            <a:ext cx="8747818" cy="1865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839454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0478" y="829263"/>
            <a:ext cx="3869300" cy="3968679"/>
          </a:xfrm>
        </p:spPr>
        <p:txBody>
          <a:bodyPr/>
          <a:lstStyle/>
          <a:p>
            <a:r>
              <a:rPr lang="ru-RU" sz="1300" dirty="0" smtClean="0"/>
              <a:t>Количество битов, передаваемых по среде передачи за определенный период времени.</a:t>
            </a:r>
          </a:p>
          <a:p>
            <a:r>
              <a:rPr lang="ru-RU" sz="1300" dirty="0" smtClean="0"/>
              <a:t>Обычно не соответствует указанной пропускной способности в реализациях на физическом уровне из-за множества факторов.</a:t>
            </a:r>
          </a:p>
          <a:p>
            <a:pPr lvl="1"/>
            <a:r>
              <a:rPr lang="ru-RU" sz="1200" dirty="0" smtClean="0"/>
              <a:t>Объем трафика</a:t>
            </a:r>
          </a:p>
          <a:p>
            <a:pPr lvl="1"/>
            <a:r>
              <a:rPr lang="ru-RU" sz="1200" dirty="0" smtClean="0"/>
              <a:t>Тип трафика</a:t>
            </a:r>
          </a:p>
          <a:p>
            <a:pPr lvl="1"/>
            <a:r>
              <a:rPr lang="ru-RU" sz="1200" dirty="0" smtClean="0"/>
              <a:t>Суммарная задержка, создаваемая сетевыми устройствами между </a:t>
            </a:r>
            <a:r>
              <a:rPr lang="ru-RU" sz="1200" smtClean="0"/>
              <a:t>источником и местом </a:t>
            </a:r>
            <a:r>
              <a:rPr lang="ru-RU" sz="1200" dirty="0" smtClean="0"/>
              <a:t>назначения.</a:t>
            </a:r>
          </a:p>
          <a:p>
            <a:r>
              <a:rPr lang="ru-RU" sz="1300" dirty="0" smtClean="0"/>
              <a:t>Полезная пропускная способность (</a:t>
            </a:r>
            <a:r>
              <a:rPr lang="ru-RU" sz="1300" b="1" dirty="0"/>
              <a:t>goodput</a:t>
            </a:r>
            <a:r>
              <a:rPr lang="ru-RU" sz="1300" dirty="0" smtClean="0"/>
              <a:t>) равна производительности (throughput) за вычетом служебного трафика, необходимого для создания сеансов, подтверждений и инкапсуляции.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Характеристики физического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Производительность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778" y="799216"/>
            <a:ext cx="4483993" cy="3968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579703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3" y="928599"/>
            <a:ext cx="9000000" cy="4025664"/>
          </a:xfrm>
        </p:spPr>
        <p:txBody>
          <a:bodyPr rIns="72000"/>
          <a:lstStyle/>
          <a:p>
            <a:pPr marL="0" indent="0">
              <a:buNone/>
            </a:pPr>
            <a:r>
              <a:rPr lang="ru-RU" dirty="0" smtClean="0"/>
              <a:t>На рисунке показаны различные типы интерфейсов и портов, имеющиеся в маршрутизаторе 1941.</a:t>
            </a:r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Характеристики физического уровня</a:t>
            </a:r>
            <a:r>
              <a:t/>
            </a:r>
            <a:br/>
            <a:r>
              <a:rPr lang="ru-RU" smtClean="0"/>
              <a:t>Типы физических сред передачи данных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15" y="1299201"/>
            <a:ext cx="6028186" cy="37820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787157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z="4000" dirty="0"/>
              <a:t>4.2. Сетевая среда передачи данных</a:t>
            </a:r>
          </a:p>
        </p:txBody>
      </p:sp>
    </p:spTree>
    <p:extLst>
      <p:ext uri="{BB962C8B-B14F-4D97-AF65-F5344CB8AC3E}">
        <p14:creationId xmlns="" xmlns:p14="http://schemas.microsoft.com/office/powerpoint/2010/main" val="44284863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Медные кабели</a:t>
            </a:r>
            <a:r>
              <a:t/>
            </a:r>
            <a:br/>
            <a:r>
              <a:rPr lang="ru-RU" dirty="0">
                <a:latin typeface="Arial" charset="0"/>
              </a:rPr>
              <a:t>Характеристики медных кабелей</a:t>
            </a:r>
            <a:endParaRPr lang="ru-RU" alt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7" y="798944"/>
            <a:ext cx="4472313" cy="4157369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sz="1300" dirty="0"/>
              <a:t>Данные передаются по медным кабелям в виде электрических импульсов.</a:t>
            </a:r>
            <a:endParaRPr lang="ru-RU" altLang="en-US" sz="1300" dirty="0"/>
          </a:p>
          <a:p>
            <a:pPr>
              <a:lnSpc>
                <a:spcPct val="95000"/>
              </a:lnSpc>
            </a:pPr>
            <a:r>
              <a:rPr lang="ru-RU" sz="1300" dirty="0"/>
              <a:t>Ослабление — чем больше дальность передачи сигнала, тем сильнее он искажается.</a:t>
            </a:r>
          </a:p>
          <a:p>
            <a:pPr>
              <a:lnSpc>
                <a:spcPct val="95000"/>
              </a:lnSpc>
            </a:pPr>
            <a:r>
              <a:rPr lang="ru-RU" sz="1300" dirty="0"/>
              <a:t>Для всех медных кабелей необходимо строго следовать ограничениям по расстоянию.</a:t>
            </a:r>
          </a:p>
          <a:p>
            <a:pPr>
              <a:lnSpc>
                <a:spcPct val="95000"/>
              </a:lnSpc>
            </a:pPr>
            <a:r>
              <a:rPr lang="ru-RU" sz="1300" dirty="0"/>
              <a:t>Электромагнитные помехи (ЭМП) или радиочастотные помехи (РЧП) — могут </a:t>
            </a:r>
            <a:r>
              <a:rPr lang="ru-RU" sz="1300"/>
              <a:t>искажать </a:t>
            </a:r>
            <a:r>
              <a:rPr lang="ru-RU" sz="1300" smtClean="0"/>
              <a:t>и нарушать </a:t>
            </a:r>
            <a:r>
              <a:rPr lang="ru-RU" sz="1300" dirty="0"/>
              <a:t>сигналы данных, передаваемые по медному кабелю.</a:t>
            </a:r>
          </a:p>
          <a:p>
            <a:pPr lvl="1">
              <a:lnSpc>
                <a:spcPct val="95000"/>
              </a:lnSpc>
            </a:pPr>
            <a:r>
              <a:rPr lang="ru-RU" sz="1100" dirty="0"/>
              <a:t>Для защиты медные кабели экранируются.</a:t>
            </a:r>
          </a:p>
          <a:p>
            <a:pPr>
              <a:lnSpc>
                <a:spcPct val="95000"/>
              </a:lnSpc>
            </a:pPr>
            <a:r>
              <a:rPr lang="ru-RU" sz="1300" dirty="0"/>
              <a:t>Перекрестные помехи — помехи, вызванные воздействием электрических или магнитных полей сигнала одного кабеля на сигнал соседнего кабеля.</a:t>
            </a:r>
          </a:p>
          <a:p>
            <a:pPr lvl="1">
              <a:lnSpc>
                <a:spcPct val="95000"/>
              </a:lnSpc>
            </a:pPr>
            <a:r>
              <a:rPr lang="ru-RU" sz="1100" dirty="0"/>
              <a:t>Для компенсации перекрестных помех встречные провода каждой пары скручены между собой.</a:t>
            </a:r>
            <a:endParaRPr lang="ru-RU" altLang="en-US" sz="11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97434" y="1267489"/>
            <a:ext cx="4745057" cy="321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412290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Медные кабели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Типы медных кабелей</a:t>
            </a:r>
            <a:endParaRPr lang="ru-RU" alt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73408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/>
              <a:t>Для построения сетей используется три основных типа медных кабелей.</a:t>
            </a:r>
            <a:endParaRPr lang="ru-RU" alt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71112" y="1172352"/>
            <a:ext cx="4799192" cy="387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880376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Медные кабели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Кабель на основе неэкранированной витой пары</a:t>
            </a:r>
            <a:endParaRPr lang="ru-RU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68466" y="2114762"/>
            <a:ext cx="5519236" cy="30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2759"/>
            <a:ext cx="9143999" cy="2359542"/>
          </a:xfrm>
        </p:spPr>
        <p:txBody>
          <a:bodyPr/>
          <a:lstStyle/>
          <a:p>
            <a:r>
              <a:rPr lang="ru-RU" dirty="0" smtClean="0"/>
              <a:t>Кабели UTP являются наиболее распространенной средой передачи данных.</a:t>
            </a:r>
          </a:p>
          <a:p>
            <a:pPr lvl="1"/>
            <a:r>
              <a:rPr lang="ru-RU" dirty="0" smtClean="0"/>
              <a:t>Оснащаются разъемами RJ-45.</a:t>
            </a:r>
          </a:p>
          <a:p>
            <a:pPr lvl="1"/>
            <a:r>
              <a:rPr lang="ru-RU" dirty="0" smtClean="0"/>
              <a:t>Используются для соединения сетевых хостов с сетевыми устройствами, например коммутаторами.</a:t>
            </a:r>
          </a:p>
          <a:p>
            <a:pPr lvl="1"/>
            <a:r>
              <a:rPr lang="ru-RU" dirty="0" smtClean="0"/>
              <a:t>Состоит из четырех пар проводников с цветовой маркировкой, скрученных вместе для защиты от помех со стороны других проводников.</a:t>
            </a:r>
          </a:p>
          <a:p>
            <a:pPr lvl="1"/>
            <a:r>
              <a:rPr lang="ru-RU" dirty="0" smtClean="0"/>
              <a:t>Цветовая маркировка помогает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правильно выполнить оконцовку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кабелей.</a:t>
            </a:r>
          </a:p>
          <a:p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75844742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Глава 4. Сетевой доступ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029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Introduction to Networks 6.0. Руководство по 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Медные кабели</a:t>
            </a:r>
            <a:r>
              <a:t/>
            </a:r>
            <a:br/>
            <a:r>
              <a:rPr lang="ru-RU" smtClean="0"/>
              <a:t>Кабель на основе экранированной витой пары (STP)</a:t>
            </a:r>
            <a:endParaRPr lang="ru-RU" alt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15" y="786131"/>
            <a:ext cx="4215836" cy="3247168"/>
          </a:xfrm>
        </p:spPr>
        <p:txBody>
          <a:bodyPr/>
          <a:lstStyle/>
          <a:p>
            <a:r>
              <a:rPr lang="ru-RU" dirty="0" smtClean="0"/>
              <a:t>Кабели STP обеспечивают лучшую защиту помех по сравнению с UTP.</a:t>
            </a:r>
          </a:p>
          <a:p>
            <a:r>
              <a:rPr lang="ru-RU" dirty="0" smtClean="0"/>
              <a:t>Кабели STP значительно </a:t>
            </a:r>
            <a:r>
              <a:rPr lang="ru-RU" smtClean="0"/>
              <a:t>дороже и сложны </a:t>
            </a:r>
            <a:r>
              <a:rPr lang="ru-RU" dirty="0" smtClean="0"/>
              <a:t>в установке.</a:t>
            </a:r>
          </a:p>
          <a:p>
            <a:r>
              <a:rPr lang="ru-RU" dirty="0" smtClean="0"/>
              <a:t>Использует разъем RJ-45.</a:t>
            </a:r>
          </a:p>
          <a:p>
            <a:r>
              <a:rPr lang="ru-RU" dirty="0" smtClean="0"/>
              <a:t>Применяется как экранирование для защиты от ЭМП и РЧП, так и скручивание проводников для защиты от перекрестных помех.</a:t>
            </a:r>
          </a:p>
          <a:p>
            <a:r>
              <a:rPr lang="ru-RU" dirty="0" smtClean="0"/>
              <a:t>Состоят из четырех пар проводников, обернутых в отдельные экраны из фольги, которые сверху еще вместе обернуты общей экранирующей оплеткой или фольгой.</a:t>
            </a:r>
          </a:p>
          <a:p>
            <a:endParaRPr lang="ru-RU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46651" y="1109750"/>
            <a:ext cx="4450207" cy="307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2274286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37202" y="1048115"/>
            <a:ext cx="4060067" cy="317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Медные кабели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Коаксиальный кабель</a:t>
            </a:r>
            <a:endParaRPr lang="ru-RU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8945"/>
            <a:ext cx="4990011" cy="3998342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sz="1300" dirty="0" smtClean="0"/>
              <a:t>Строение коаксиального кабеля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Медный проводник, используемый для передачи электрических сигналов.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Слой гибкой пластиковой изоляции вокруг медного проводника.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Медная оплетка или металлическая фольга, окружающая слой изолирующего материала и выступающая в качестве второго провода в цепи, а также экрана для внутреннего проводника. 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Снаружи кабель покрыт кабельной оболочкой для защиты от незначительных физических повреждений.</a:t>
            </a:r>
          </a:p>
          <a:p>
            <a:pPr>
              <a:lnSpc>
                <a:spcPct val="95000"/>
              </a:lnSpc>
            </a:pPr>
            <a:r>
              <a:rPr lang="ru-RU" sz="1300" dirty="0" smtClean="0"/>
              <a:t>В современных сетях Ethernet коаксиальные кабели фактически уступили место кабелям UTP, однако по-прежнему используются в следующих областях.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Оборудование беспроводных сетей. Коаксиальные кабели используются для подключения антенн к устройствам беспроводной связи.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Кабельное интернет-подключение</a:t>
            </a:r>
            <a:r>
              <a:rPr sz="1200" dirty="0"/>
              <a:t/>
            </a:r>
            <a:br>
              <a:rPr sz="1200" dirty="0"/>
            </a:br>
            <a:endParaRPr lang="ru-RU" alt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200553716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Медные кабели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Безопасность медных кабелей</a:t>
            </a:r>
            <a:endParaRPr lang="ru-RU" alt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340743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dirty="0" smtClean="0"/>
              <a:t>При работе с медными кабелями необходимо учитывать их потенциальную пожароопасность и электроопасность.</a:t>
            </a:r>
            <a:endParaRPr lang="ru-RU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19864" y="1139687"/>
            <a:ext cx="4901687" cy="396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7830446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600" dirty="0" smtClean="0"/>
              <a:t>UTP-кабели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/>
              <a:t>Свойства UTP-кабелей</a:t>
            </a:r>
            <a:endParaRPr lang="ru-RU" sz="1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4343453" cy="4155319"/>
          </a:xfrm>
        </p:spPr>
        <p:txBody>
          <a:bodyPr/>
          <a:lstStyle/>
          <a:p>
            <a:r>
              <a:rPr lang="ru-RU" sz="1400" dirty="0" smtClean="0"/>
              <a:t>Состоит из четырех скрученных пар медных проводников с цветовой маркировкой, заключенных в общую гибкую пластиковую оболочку.</a:t>
            </a:r>
          </a:p>
          <a:p>
            <a:r>
              <a:rPr lang="ru-RU" sz="1400" dirty="0" smtClean="0"/>
              <a:t>Благодаря небольшому диаметру кабеля его удобно монтировать.</a:t>
            </a:r>
          </a:p>
          <a:p>
            <a:r>
              <a:rPr lang="ru-RU" sz="1400" dirty="0" smtClean="0"/>
              <a:t>В кабелях UTP не предусмотрено экранирование для защиты от ЭМП и РЧП. </a:t>
            </a:r>
          </a:p>
          <a:p>
            <a:pPr lvl="1"/>
            <a:r>
              <a:rPr lang="ru-RU" sz="1300" dirty="0" smtClean="0"/>
              <a:t>Подавление помех: при размещении двух проводов одной электрической цепи в непосредственной близости друг к другу магнитные поля вокруг них противоположны друг другу и подавляют все внешние сигналы ЭМП и РЧП.</a:t>
            </a:r>
          </a:p>
          <a:p>
            <a:pPr lvl="1"/>
            <a:r>
              <a:rPr lang="ru-RU" sz="1300" dirty="0" smtClean="0"/>
              <a:t>Различное количество витков на пару проводов повышает эффект подавления помех.</a:t>
            </a:r>
            <a:endParaRPr lang="ru-RU" alt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517" y="316288"/>
            <a:ext cx="3956169" cy="2579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45043" y="1936246"/>
            <a:ext cx="23986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Обратите внимание, что оранжевый и бело-оранжевый провода скручены реже, чем синий и бело-синий. Пары разных цветов </a:t>
            </a:r>
            <a:r>
              <a:rPr lang="ru-RU" sz="1400"/>
              <a:t>скручены </a:t>
            </a:r>
            <a:r>
              <a:rPr lang="ru-RU" sz="1400" smtClean="0"/>
              <a:t>с разным </a:t>
            </a:r>
            <a:r>
              <a:rPr lang="ru-RU" sz="1400" dirty="0"/>
              <a:t>шагом скрутки.</a:t>
            </a:r>
          </a:p>
        </p:txBody>
      </p:sp>
    </p:spTree>
    <p:extLst>
      <p:ext uri="{BB962C8B-B14F-4D97-AF65-F5344CB8AC3E}">
        <p14:creationId xmlns="" xmlns:p14="http://schemas.microsoft.com/office/powerpoint/2010/main" val="40083748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600" dirty="0">
                <a:latin typeface="Arial" charset="0"/>
              </a:rPr>
              <a:t>UTP-кабели</a:t>
            </a:r>
            <a:r>
              <a:rPr dirty="0"/>
              <a:t/>
            </a:r>
            <a:br>
              <a:rPr dirty="0"/>
            </a:br>
            <a:r>
              <a:rPr lang="ru-RU" dirty="0">
                <a:latin typeface="Arial" charset="0"/>
              </a:rPr>
              <a:t>Стандарты UTP-кабелей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0924" y="799841"/>
            <a:ext cx="2564073" cy="395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8990" y="682818"/>
            <a:ext cx="562273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Кабели UTP соответствуют требованиям стандартов, выработанных организациями TIA и EIA. </a:t>
            </a: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Стандарт TIA/EIA-568 описывает стандарты кабелей для локальной сети.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Кабель категории </a:t>
            </a:r>
            <a:r>
              <a:rPr lang="ru-RU" sz="1400" dirty="0" smtClean="0">
                <a:solidFill>
                  <a:srgbClr val="000000"/>
                </a:solidFill>
                <a:latin typeface="+mn-lt"/>
              </a:rPr>
              <a:t>3 </a:t>
            </a:r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Используется для голосовой связи</a:t>
            </a: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Наиболее часто используется для телефонных линий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Кабели категории 5 и 5e</a:t>
            </a: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Используется для передачи данных</a:t>
            </a: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Cat5 поддерживает скорость 100 Мбит/с, а также скорость 1000 Мбит/с (не рекомендуется).</a:t>
            </a: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Cat5e поддерживает скорость 1000 Мбит/с 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Кабель категории 6</a:t>
            </a: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Используется для передачи данных</a:t>
            </a: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Между каждой парой добавлен разделитель, что позволяет парам проводов работать с более высокой скоростью</a:t>
            </a:r>
          </a:p>
          <a:p>
            <a:pPr marL="742950" lvl="1" indent="-285750">
              <a:buFont typeface="Arial" charset="0"/>
              <a:buChar char="•"/>
            </a:pPr>
            <a:r>
              <a:rPr lang="ru-RU" sz="1200" dirty="0"/>
              <a:t>Поддерживает скорость от 1000 Мбит/с до 10 Гбит/с (скорость 10 Гбит/с не рекомендуется)</a:t>
            </a:r>
          </a:p>
        </p:txBody>
      </p:sp>
    </p:spTree>
    <p:extLst>
      <p:ext uri="{BB962C8B-B14F-4D97-AF65-F5344CB8AC3E}">
        <p14:creationId xmlns="" xmlns:p14="http://schemas.microsoft.com/office/powerpoint/2010/main" val="33276402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600" dirty="0" smtClean="0"/>
              <a:t>UTP-кабели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/>
              <a:t>Разъемы для кабелей UTP</a:t>
            </a:r>
            <a:endParaRPr lang="ru-RU" sz="1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4130755" cy="4155319"/>
          </a:xfrm>
        </p:spPr>
        <p:txBody>
          <a:bodyPr/>
          <a:lstStyle/>
          <a:p>
            <a:r>
              <a:rPr lang="ru-RU" sz="1300" dirty="0" smtClean="0"/>
              <a:t>Кабели UTP обычно оснащаются разъемами RJ-45. </a:t>
            </a:r>
          </a:p>
          <a:p>
            <a:r>
              <a:rPr lang="ru-RU" sz="1300" dirty="0" smtClean="0"/>
              <a:t>В стандарте TIA/EIA 568 описано соответствие цветовой маркировки проводов и схем подключения контактов для кабелей Ethernet.</a:t>
            </a:r>
          </a:p>
          <a:p>
            <a:r>
              <a:rPr lang="ru-RU" sz="1300" dirty="0" smtClean="0"/>
              <a:t>Разъем RJ-45 является штекерным разъемом, устанавливаемым на конце кабеля обжимным способом. </a:t>
            </a:r>
          </a:p>
          <a:p>
            <a:r>
              <a:rPr lang="ru-RU" sz="1300" dirty="0" smtClean="0"/>
              <a:t>Гнездовая часть этого разъема может устанавливаться в сетевом устройстве, на стене, офисной перегородке или панели исправления.</a:t>
            </a:r>
          </a:p>
          <a:p>
            <a:r>
              <a:rPr lang="ru-RU" sz="1300" dirty="0" smtClean="0"/>
              <a:t>Высокое качество оконцовки медных кабелей гарантирует оптимальную производительность при использовании как современных, так и будущих сетевых технологий.</a:t>
            </a:r>
            <a:endParaRPr lang="ru-RU" alt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317" y="310783"/>
            <a:ext cx="4438213" cy="1386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895" y="1935069"/>
            <a:ext cx="4435056" cy="1309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03" y="3316432"/>
            <a:ext cx="3791540" cy="16367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4704652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600" dirty="0">
                <a:latin typeface="Arial" charset="0"/>
              </a:rPr>
              <a:t>UTP-кабели</a:t>
            </a:r>
            <a:r>
              <a:rPr dirty="0"/>
              <a:t/>
            </a:r>
            <a:br>
              <a:rPr dirty="0"/>
            </a:br>
            <a:r>
              <a:rPr lang="ru-RU" dirty="0">
                <a:latin typeface="Arial" charset="0"/>
              </a:rPr>
              <a:t>Типы кабелей UTP</a:t>
            </a:r>
            <a:r>
              <a:rPr lang="ru-RU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408" y="798944"/>
            <a:ext cx="5869022" cy="4104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55130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600" dirty="0">
                <a:latin typeface="Arial" charset="0"/>
              </a:rPr>
              <a:t>UTP-кабели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Тестирование кабелей UTP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065" y="950841"/>
            <a:ext cx="3817093" cy="4003422"/>
          </a:xfrm>
        </p:spPr>
        <p:txBody>
          <a:bodyPr/>
          <a:lstStyle/>
          <a:p>
            <a:pPr marL="0" indent="0">
              <a:buNone/>
            </a:pPr>
            <a:r>
              <a:rPr lang="ru-RU" smtClean="0"/>
              <a:t>Параметры тестирования кабелей UTP</a:t>
            </a:r>
          </a:p>
          <a:p>
            <a:r>
              <a:rPr lang="ru-RU" smtClean="0"/>
              <a:t>Схема разводки</a:t>
            </a:r>
          </a:p>
          <a:p>
            <a:r>
              <a:rPr lang="ru-RU" smtClean="0"/>
              <a:t>Длина кабеля</a:t>
            </a:r>
          </a:p>
          <a:p>
            <a:r>
              <a:rPr lang="ru-RU" smtClean="0"/>
              <a:t>Потери сигнала из-за затухания</a:t>
            </a:r>
          </a:p>
          <a:p>
            <a:r>
              <a:rPr lang="ru-RU" smtClean="0"/>
              <a:t>Уровень перекрестных помех</a:t>
            </a: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58" y="950841"/>
            <a:ext cx="4819650" cy="322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7018936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600" dirty="0">
                <a:latin typeface="Arial" charset="0"/>
              </a:rPr>
              <a:t>UTP-кабели</a:t>
            </a:r>
            <a:r>
              <a:rPr dirty="0"/>
              <a:t/>
            </a:r>
            <a:br>
              <a:rPr dirty="0"/>
            </a:br>
            <a:r>
              <a:rPr lang="ru-RU" sz="2300" dirty="0" smtClean="0"/>
              <a:t>Лабораторная работа. Изготовление кроссового кабеля Ethernet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09" y="744319"/>
            <a:ext cx="5455243" cy="4399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710540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Оптоволоконные кабели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Свойства оптоволоконных кабелей</a:t>
            </a:r>
            <a:endParaRPr lang="ru-RU" alt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4770" y="941087"/>
            <a:ext cx="5269230" cy="3432130"/>
          </a:xfrm>
        </p:spPr>
        <p:txBody>
          <a:bodyPr/>
          <a:lstStyle/>
          <a:p>
            <a:r>
              <a:rPr lang="ru-RU" sz="1600" dirty="0"/>
              <a:t>Передача данных на большие </a:t>
            </a:r>
            <a:r>
              <a:rPr lang="ru-RU" sz="1600"/>
              <a:t>расстояния </a:t>
            </a:r>
            <a:r>
              <a:rPr lang="ru-RU" sz="1600" smtClean="0"/>
              <a:t>и с</a:t>
            </a:r>
            <a:r>
              <a:rPr lang="ru-RU" sz="1600" dirty="0" smtClean="0"/>
              <a:t> более </a:t>
            </a:r>
            <a:r>
              <a:rPr lang="ru-RU" sz="1600" dirty="0"/>
              <a:t>высокой пропускной способностью.</a:t>
            </a:r>
          </a:p>
          <a:p>
            <a:r>
              <a:rPr lang="ru-RU" sz="1600" dirty="0"/>
              <a:t>Передача сигналов с более низким </a:t>
            </a:r>
            <a:r>
              <a:rPr lang="ru-RU" sz="1600"/>
              <a:t>затуханием </a:t>
            </a:r>
            <a:r>
              <a:rPr lang="ru-RU" sz="1600" smtClean="0"/>
              <a:t>и полная </a:t>
            </a:r>
            <a:r>
              <a:rPr lang="ru-RU" sz="1600" dirty="0"/>
              <a:t>невосприимчивость </a:t>
            </a:r>
            <a:r>
              <a:rPr lang="ru-RU" sz="1600" dirty="0" smtClean="0"/>
              <a:t>к электромагнитным </a:t>
            </a:r>
            <a:r>
              <a:rPr lang="ru-RU" sz="1600" dirty="0"/>
              <a:t>и радиочастотным помехам.</a:t>
            </a:r>
          </a:p>
          <a:p>
            <a:r>
              <a:rPr lang="ru-RU" sz="1600" dirty="0"/>
              <a:t>Используются для подключения сетевых устройств.</a:t>
            </a:r>
          </a:p>
          <a:p>
            <a:r>
              <a:rPr lang="ru-RU" sz="1600" dirty="0"/>
              <a:t>Это гибкая, очень тонкая и прозрачная нить из химически чистого стекла толщиной немногим более человеческого волоса. </a:t>
            </a:r>
          </a:p>
          <a:p>
            <a:r>
              <a:rPr lang="ru-RU" sz="1600" dirty="0"/>
              <a:t>В оптоволоконном кабеле биты кодируются </a:t>
            </a:r>
            <a:r>
              <a:rPr lang="ru-RU" sz="1600" dirty="0" smtClean="0"/>
              <a:t>в виде </a:t>
            </a:r>
            <a:r>
              <a:rPr lang="ru-RU" sz="1600" dirty="0"/>
              <a:t>световых импульсов.</a:t>
            </a:r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1" y="947622"/>
            <a:ext cx="2233940" cy="178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061" y="2703327"/>
            <a:ext cx="350370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4213">
              <a:buClr>
                <a:schemeClr val="tx2"/>
              </a:buClr>
              <a:buFont typeface="Wingdings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В настоящее время оптоволоконные кабели используются в следующих четырех областях.</a:t>
            </a:r>
          </a:p>
          <a:p>
            <a:pPr marL="742950" lvl="1" indent="-285750" defTabSz="684213"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Корпоративные сети</a:t>
            </a:r>
          </a:p>
          <a:p>
            <a:pPr marL="742950" lvl="1" indent="-285750" defTabSz="684213"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Оптоволокно до квартиры (FTTH)</a:t>
            </a:r>
          </a:p>
          <a:p>
            <a:pPr marL="742950" lvl="1" indent="-285750" defTabSz="684213"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Сети дальней связи</a:t>
            </a:r>
          </a:p>
          <a:p>
            <a:pPr marL="742950" lvl="1" indent="-285750" defTabSz="684213"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Подводные кабельные сети.</a:t>
            </a:r>
            <a:endParaRPr lang="ru-RU" altLang="en-US" sz="1400" dirty="0">
              <a:solidFill>
                <a:srgbClr val="000000"/>
              </a:solidFill>
              <a:latin typeface="+mn-lt"/>
              <a:ea typeface="ＭＳ Ｐゴシック" charset="0"/>
              <a:cs typeface="Cisco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694688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19774576"/>
              </p:ext>
            </p:extLst>
          </p:nvPr>
        </p:nvGraphicFramePr>
        <p:xfrm>
          <a:off x="333202" y="1122081"/>
          <a:ext cx="8477703" cy="303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410158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4.0.1.2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Работа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Управление сетью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4.1.2.4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Определение сетевых устройств и кабелей</a:t>
                      </a:r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4.1.3.5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Терминология физического уровня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4.2.1.7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Характеристики медной среды передачи данных</a:t>
                      </a:r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4.2.2.6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Выводы кабелей T568A и T568B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4.2.2.7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Изготовление перекрестного кабеля Ethernet</a:t>
                      </a:r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4.2.3.7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Терминология, относящаяся к оптоволоконным кабелям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4.2.4.4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Подключение проводных и беспроводных локальных сетей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4.2.4.5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Просмотр данных о беспроводных и проводных сетевых платах</a:t>
                      </a:r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Оптоволоконные кабели</a:t>
            </a:r>
            <a:r>
              <a:rPr dirty="0"/>
              <a:t/>
            </a:r>
            <a:br>
              <a:rPr dirty="0"/>
            </a:br>
            <a:r>
              <a:rPr lang="ru-RU" dirty="0"/>
              <a:t>Конструкция оптоволоконного кабеля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48635"/>
            <a:ext cx="4458848" cy="3066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62096" y="4014641"/>
            <a:ext cx="3734658" cy="620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1204" y="974522"/>
            <a:ext cx="4590000" cy="600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/>
              <a:t>Внешняя оболочка</a:t>
            </a:r>
          </a:p>
          <a:p>
            <a:r>
              <a:rPr lang="ru-RU" sz="1100" dirty="0"/>
              <a:t>Защищает оптоволокно от истирания, влаги </a:t>
            </a:r>
            <a:r>
              <a:rPr lang="ru-RU" sz="1100" dirty="0" smtClean="0"/>
              <a:t>и загрязнений</a:t>
            </a:r>
            <a:r>
              <a:rPr lang="ru-RU" sz="1100" dirty="0"/>
              <a:t>. Состав внешней оболочки зависит от области применения кабеля.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1204" y="1575972"/>
            <a:ext cx="459000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2738438" algn="l"/>
              </a:tabLst>
            </a:pPr>
            <a:r>
              <a:rPr lang="ru-RU" sz="1100" b="1" dirty="0"/>
              <a:t>Уплотняющий слой</a:t>
            </a:r>
          </a:p>
          <a:p>
            <a:r>
              <a:rPr lang="ru-RU" sz="1100" dirty="0"/>
              <a:t>Окружает буфер и защищает оптоволоконный кабель от растяжения при вытаскивании. Часто используется материал для изготовления бронежилетов.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1204" y="2345645"/>
            <a:ext cx="4590000" cy="600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/>
              <a:t>Буфер</a:t>
            </a:r>
          </a:p>
          <a:p>
            <a:r>
              <a:rPr lang="ru-RU" sz="1100" dirty="0"/>
              <a:t>Используется для защиты сердечника кабеля </a:t>
            </a:r>
            <a:r>
              <a:rPr lang="ru-RU" sz="1100" dirty="0" smtClean="0"/>
              <a:t>и оболочки </a:t>
            </a:r>
            <a:r>
              <a:rPr lang="ru-RU" sz="1100" dirty="0"/>
              <a:t>оптического волокна от повреждений.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1204" y="2947674"/>
            <a:ext cx="459000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Ins="72000" rtlCol="0">
            <a:spAutoFit/>
          </a:bodyPr>
          <a:lstStyle/>
          <a:p>
            <a:r>
              <a:rPr lang="ru-RU" sz="1100" b="1" dirty="0"/>
              <a:t>Оболочка оптического волокна</a:t>
            </a:r>
          </a:p>
          <a:p>
            <a:r>
              <a:rPr lang="ru-RU" sz="1100" dirty="0"/>
              <a:t>Играет роль своего рода зеркала, которое отражает свет </a:t>
            </a:r>
            <a:r>
              <a:rPr lang="ru-RU" sz="1100" dirty="0" smtClean="0"/>
              <a:t>в сердечник </a:t>
            </a:r>
            <a:r>
              <a:rPr lang="ru-RU" sz="1100" dirty="0"/>
              <a:t>оптоволоконного кабеля. Предотвращает рассеивание света при прохождении его по оптоволоконному кабелю.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1204" y="3716350"/>
            <a:ext cx="459000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/>
              <a:t>Сердечник</a:t>
            </a:r>
          </a:p>
          <a:p>
            <a:r>
              <a:rPr lang="ru-RU" sz="1100" dirty="0"/>
              <a:t>Светопередающая среда в центре оптоволоконного кабеля. Как правило, выполняется из кварца или стекла. По сердечнику передаются световые импульсы.</a:t>
            </a:r>
          </a:p>
        </p:txBody>
      </p:sp>
    </p:spTree>
    <p:extLst>
      <p:ext uri="{BB962C8B-B14F-4D97-AF65-F5344CB8AC3E}">
        <p14:creationId xmlns="" xmlns:p14="http://schemas.microsoft.com/office/powerpoint/2010/main" val="817330732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Оптоволоконные кабели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Типы оптоволоконных кабелей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3" y="914691"/>
            <a:ext cx="4252158" cy="3501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431" y="914401"/>
            <a:ext cx="4258047" cy="35025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99205639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Оптоволоконные кабели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Разъемы для оптоволоконных кабелей</a:t>
            </a:r>
            <a:endParaRPr lang="ru-RU" alt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4970" y="708660"/>
            <a:ext cx="4479030" cy="4147102"/>
          </a:xfrm>
        </p:spPr>
        <p:txBody>
          <a:bodyPr/>
          <a:lstStyle/>
          <a:p>
            <a:r>
              <a:rPr lang="ru-RU" sz="1100" dirty="0"/>
              <a:t>Поскольку свет по оптическому волокну передается </a:t>
            </a:r>
            <a:r>
              <a:rPr lang="ru-RU" sz="1100"/>
              <a:t>только </a:t>
            </a:r>
            <a:r>
              <a:rPr lang="ru-RU" sz="1100" smtClean="0"/>
              <a:t>в одном </a:t>
            </a:r>
            <a:r>
              <a:rPr lang="ru-RU" sz="1100" dirty="0"/>
              <a:t>направлении, для работы в полнодуплексном режиме требуются два оптических волокна.</a:t>
            </a:r>
            <a:endParaRPr lang="ru-RU" altLang="en-US" sz="1100" dirty="0"/>
          </a:p>
          <a:p>
            <a:pPr eaLnBrk="1" hangingPunct="1"/>
            <a:r>
              <a:rPr lang="ru-RU" altLang="en-US" sz="1100" dirty="0"/>
              <a:t>Разъемы ST (Straight-Tip, байонетного типа)</a:t>
            </a:r>
          </a:p>
          <a:p>
            <a:pPr lvl="1"/>
            <a:r>
              <a:rPr lang="ru-RU" sz="1050" dirty="0" smtClean="0"/>
              <a:t>Один из первых типов коннекторов. </a:t>
            </a:r>
          </a:p>
          <a:p>
            <a:pPr lvl="1"/>
            <a:r>
              <a:rPr lang="ru-RU" sz="1050" dirty="0" smtClean="0"/>
              <a:t>Надежно блокируется («открутить или закрутить»).</a:t>
            </a:r>
          </a:p>
          <a:p>
            <a:r>
              <a:rPr lang="ru-RU" altLang="en-US" sz="1100" dirty="0"/>
              <a:t>Разъемы SC (Subscriber Connector)</a:t>
            </a:r>
            <a:endParaRPr lang="ru-RU" altLang="en-US" sz="1400" dirty="0"/>
          </a:p>
          <a:p>
            <a:pPr lvl="1"/>
            <a:r>
              <a:rPr lang="ru-RU" sz="1050" dirty="0" smtClean="0"/>
              <a:t>Называют квадратным или стандартным разъемом.</a:t>
            </a:r>
          </a:p>
          <a:p>
            <a:pPr lvl="1"/>
            <a:r>
              <a:rPr lang="ru-RU" sz="1050" dirty="0" smtClean="0"/>
              <a:t>Для надежного монтажа используется нажимно-отжимный механизм. </a:t>
            </a:r>
          </a:p>
          <a:p>
            <a:pPr lvl="1"/>
            <a:r>
              <a:rPr lang="ru-RU" sz="1050" dirty="0" smtClean="0"/>
              <a:t>Используется с многомодовым и одномодовым оптоволоконным кабелем.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altLang="en-US" sz="1100" dirty="0"/>
              <a:t>Симплексные разъемы LC (Lucent Connector)</a:t>
            </a:r>
          </a:p>
          <a:p>
            <a:pPr lvl="1">
              <a:buSzPct val="90000"/>
            </a:pPr>
            <a:r>
              <a:rPr lang="ru-RU" sz="1050" dirty="0" smtClean="0"/>
              <a:t>Уменьшенная версия разъема SC. Популярен из-за размера.</a:t>
            </a:r>
          </a:p>
          <a:p>
            <a:pPr marL="169863" lvl="1" indent="-169863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§"/>
            </a:pPr>
            <a:r>
              <a:rPr lang="ru-RU" altLang="en-US" sz="1100" dirty="0"/>
              <a:t>Дуплексные многомодовые разъемы LC</a:t>
            </a:r>
          </a:p>
          <a:p>
            <a:pPr lvl="1">
              <a:buSzPct val="90000"/>
            </a:pPr>
            <a:r>
              <a:rPr lang="ru-RU" sz="1050" dirty="0" smtClean="0"/>
              <a:t>Аналогичен разъему LC, но используется дуплексный разъем.</a:t>
            </a:r>
          </a:p>
          <a:p>
            <a:pPr marL="0" indent="0" eaLnBrk="1" hangingPunct="1">
              <a:buNone/>
            </a:pPr>
            <a:endParaRPr lang="ru-RU" altLang="en-US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2597"/>
            <a:ext cx="4664970" cy="28093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17452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Оптоволоконные кабели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Разъемы для оптоволоконных кабелей (продолжение)</a:t>
            </a:r>
            <a:endParaRPr lang="ru-RU" alt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9343" y="1052969"/>
            <a:ext cx="4604657" cy="2485361"/>
          </a:xfrm>
        </p:spPr>
        <p:txBody>
          <a:bodyPr/>
          <a:lstStyle/>
          <a:p>
            <a:r>
              <a:rPr lang="ru-RU" sz="1600" dirty="0"/>
              <a:t>Для подключения устройств сетевой инфраструктуры требуются соединительные оптоволоконные кабели.</a:t>
            </a:r>
          </a:p>
          <a:p>
            <a:r>
              <a:rPr lang="ru-RU" sz="1600" dirty="0"/>
              <a:t>Желтая внешняя оболочка используется для одномодовых оптоволоконных кабелей. </a:t>
            </a:r>
          </a:p>
          <a:p>
            <a:r>
              <a:rPr lang="ru-RU" sz="1600" dirty="0"/>
              <a:t>Оранжевая (или голубая) внешняя оболочка — для многомодовых оптоволоконных кабелей.</a:t>
            </a:r>
          </a:p>
          <a:p>
            <a:r>
              <a:rPr lang="ru-RU" sz="1600" dirty="0"/>
              <a:t>Разъемы неиспользуемых оптоволоконных кабелей должны быть защищены небольшой пластиковой крышкой.</a:t>
            </a:r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44" y="1053247"/>
            <a:ext cx="4054684" cy="3582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290639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Оптоволоконные кабели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Тестирование оптоволоконных кабелей</a:t>
            </a:r>
            <a:endParaRPr lang="ru-RU" alt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80044" y="811530"/>
            <a:ext cx="5163955" cy="4098399"/>
          </a:xfrm>
        </p:spPr>
        <p:txBody>
          <a:bodyPr/>
          <a:lstStyle/>
          <a:p>
            <a:r>
              <a:rPr lang="ru-RU" sz="1400" dirty="0" smtClean="0"/>
              <a:t>Оконцовка и сращивание оптоволоконных кабелей требуют специальной подготовки и оборудования. </a:t>
            </a:r>
          </a:p>
          <a:p>
            <a:r>
              <a:rPr lang="ru-RU" sz="1400" dirty="0" smtClean="0"/>
              <a:t>К наиболее распространенным проблемам при оконцовке и сращивании оптоволоконных кабелей относятся следующие.</a:t>
            </a:r>
          </a:p>
          <a:p>
            <a:pPr lvl="1"/>
            <a:r>
              <a:rPr lang="ru-RU" sz="1300" b="1" dirty="0"/>
              <a:t>Смещение</a:t>
            </a:r>
            <a:r>
              <a:rPr lang="ru-RU" sz="1300" dirty="0" smtClean="0"/>
              <a:t>: соединяемые оптические волокна не выровнены относительно друг друга.</a:t>
            </a:r>
          </a:p>
          <a:p>
            <a:pPr lvl="1"/>
            <a:r>
              <a:rPr lang="ru-RU" sz="1300" b="1" dirty="0"/>
              <a:t>Зазор между торцами волокон</a:t>
            </a:r>
            <a:r>
              <a:rPr lang="ru-RU" sz="1300" dirty="0" smtClean="0"/>
              <a:t>: волокна не полностью соприкасаются в месте сращивания или подключения.</a:t>
            </a:r>
          </a:p>
          <a:p>
            <a:pPr lvl="1"/>
            <a:r>
              <a:rPr lang="ru-RU" sz="1300" b="1" dirty="0"/>
              <a:t>Качество обработки торцов волокна</a:t>
            </a:r>
            <a:r>
              <a:rPr lang="ru-RU" sz="1300" dirty="0" smtClean="0"/>
              <a:t>: торцы волокон недостаточно отполированы или плохо очищены от грязи.</a:t>
            </a:r>
          </a:p>
          <a:p>
            <a:r>
              <a:rPr lang="ru-RU" sz="1400" dirty="0" smtClean="0"/>
              <a:t>Для проверки кабеля на месте эксплуатации достаточно посветить ярким электрическим фонарем в один конец оптоволокна, одновременно наблюдая за вторым концом. </a:t>
            </a:r>
            <a:endParaRPr lang="ru-RU" altLang="en-US" sz="1600" dirty="0"/>
          </a:p>
          <a:p>
            <a:pPr marL="0" indent="0" eaLnBrk="1" hangingPunct="1">
              <a:buNone/>
            </a:pPr>
            <a:endParaRPr lang="ru-RU" alt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34" y="1192695"/>
            <a:ext cx="3704510" cy="2079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977" y="3379304"/>
            <a:ext cx="331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Оптический рефлектометр (OTDR) можно использовать для проверки каждого сегмента оптоволоконного кабеля.</a:t>
            </a:r>
          </a:p>
        </p:txBody>
      </p:sp>
    </p:spTree>
    <p:extLst>
      <p:ext uri="{BB962C8B-B14F-4D97-AF65-F5344CB8AC3E}">
        <p14:creationId xmlns="" xmlns:p14="http://schemas.microsoft.com/office/powerpoint/2010/main" val="134734692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Оптоволоконные кабели</a:t>
            </a:r>
            <a:r>
              <a:rPr sz="1600" dirty="0"/>
              <a:t/>
            </a:r>
            <a:br>
              <a:rPr sz="1600" dirty="0"/>
            </a:br>
            <a:r>
              <a:rPr lang="ru-RU" dirty="0"/>
              <a:t>Сравнение оптоволоконных и медных кабелей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0" y="1137205"/>
            <a:ext cx="8694686" cy="2935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7936719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Беспроводные среды передачи данных</a:t>
            </a:r>
            <a:r>
              <a:rPr dirty="0"/>
              <a:t/>
            </a:r>
            <a:br>
              <a:rPr dirty="0"/>
            </a:br>
            <a:r>
              <a:rPr lang="ru-RU" dirty="0">
                <a:solidFill>
                  <a:srgbClr val="000000"/>
                </a:solidFill>
              </a:rPr>
              <a:t>Свойства беспроводных сред передачи данных</a:t>
            </a:r>
            <a:endParaRPr lang="ru-RU" altLang="en-US" dirty="0">
              <a:solidFill>
                <a:srgbClr val="000000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028" y="889672"/>
            <a:ext cx="6213062" cy="3702205"/>
          </a:xfrm>
        </p:spPr>
        <p:txBody>
          <a:bodyPr/>
          <a:lstStyle/>
          <a:p>
            <a:r>
              <a:rPr lang="ru-RU" dirty="0" smtClean="0"/>
              <a:t>Средства беспроводного подключения обеспечивают передачу двоичных разрядов данных в виде электромагнитных сигналов радиочастотного или микроволнового диапазона.</a:t>
            </a:r>
          </a:p>
          <a:p>
            <a:r>
              <a:rPr lang="ru-RU" dirty="0" smtClean="0"/>
              <a:t>Проблемные вопросы, связанные с беспроводной связью:</a:t>
            </a:r>
          </a:p>
          <a:p>
            <a:pPr lvl="1"/>
            <a:r>
              <a:rPr lang="ru-RU" b="1" dirty="0"/>
              <a:t>Зона покрытия. </a:t>
            </a:r>
            <a:r>
              <a:rPr lang="ru-RU" dirty="0" smtClean="0"/>
              <a:t>Некоторые конструкционные материалы, используемые в зданиях и строениях, а также условия местности могут ограничить зону покрытия.</a:t>
            </a:r>
          </a:p>
          <a:p>
            <a:pPr lvl="1"/>
            <a:r>
              <a:rPr lang="ru-RU" b="1" dirty="0"/>
              <a:t>Помехи.</a:t>
            </a:r>
            <a:r>
              <a:rPr lang="ru-RU" dirty="0" smtClean="0"/>
              <a:t> Помехи со стороны таких распространенных устройств, как микроволновые печи, флюоресцентные лампы и другие устройства беспроводной связи.</a:t>
            </a:r>
          </a:p>
          <a:p>
            <a:pPr lvl="1"/>
            <a:r>
              <a:rPr lang="ru-RU" b="1" dirty="0"/>
              <a:t>Безопасность. </a:t>
            </a:r>
            <a:r>
              <a:rPr lang="ru-RU" dirty="0" smtClean="0"/>
              <a:t>Доступ к этой сети могут получать несанкционированные пользователи и устройства. </a:t>
            </a:r>
          </a:p>
          <a:p>
            <a:pPr lvl="1"/>
            <a:r>
              <a:rPr lang="ru-RU" b="1" dirty="0"/>
              <a:t>Общая среда. </a:t>
            </a:r>
            <a:r>
              <a:rPr lang="ru-RU" dirty="0" smtClean="0"/>
              <a:t>В каждый момент времени только одно устройство может отправлять или получать данные, и беспроводную среду совместно используют все пользователи беспроводной связи. </a:t>
            </a:r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640" y="985908"/>
            <a:ext cx="2513815" cy="2470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346780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Беспроводные среды передачи данных</a:t>
            </a:r>
            <a:r>
              <a:rPr dirty="0"/>
              <a:t/>
            </a:r>
            <a:br>
              <a:rPr dirty="0"/>
            </a:br>
            <a:r>
              <a:rPr lang="ru-RU" dirty="0"/>
              <a:t>Типы беспроводных сред передачи данных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48" y="798944"/>
            <a:ext cx="2002615" cy="3424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78" y="954157"/>
            <a:ext cx="6023113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0000"/>
                </a:solidFill>
                <a:latin typeface="+mn-lt"/>
              </a:rPr>
              <a:t>Wi-Fi: стандарт IEEE 802.11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Используется множественный доступ с контролем </a:t>
            </a:r>
            <a:r>
              <a:rPr lang="ru-RU" sz="1400">
                <a:solidFill>
                  <a:srgbClr val="000000"/>
                </a:solidFill>
                <a:latin typeface="+mn-lt"/>
              </a:rPr>
              <a:t>несущей </a:t>
            </a:r>
            <a:r>
              <a:rPr lang="ru-RU" sz="1400" smtClean="0">
                <a:solidFill>
                  <a:srgbClr val="000000"/>
                </a:solidFill>
                <a:latin typeface="+mn-lt"/>
              </a:rPr>
              <a:t>и предотвращением </a:t>
            </a:r>
            <a:r>
              <a:rPr lang="ru-RU" sz="1400" dirty="0">
                <a:solidFill>
                  <a:srgbClr val="000000"/>
                </a:solidFill>
                <a:latin typeface="+mn-lt"/>
              </a:rPr>
              <a:t>конфликтов (CSMA/CA).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Сетевая интерфейсная плата (NIC) для беспроводной сети должна дождаться освобождения канала.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0000"/>
                </a:solidFill>
                <a:latin typeface="+mn-lt"/>
              </a:rPr>
              <a:t>Bluetooth: стандарт IEEE 802.15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Беспроводная персональная сеть (WPAN)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Использует процесс сопряжения устройств на расстоянии от 1 до 100 метров.</a:t>
            </a:r>
          </a:p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0000"/>
                </a:solidFill>
                <a:latin typeface="+mn-lt"/>
              </a:rPr>
              <a:t>WiMAX: стандарт IEEE 802.16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Совместимость широкополосного доступа для микроволнового диапазона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Беспроводной широкополосный доступ.</a:t>
            </a:r>
          </a:p>
        </p:txBody>
      </p:sp>
    </p:spTree>
    <p:extLst>
      <p:ext uri="{BB962C8B-B14F-4D97-AF65-F5344CB8AC3E}">
        <p14:creationId xmlns="" xmlns:p14="http://schemas.microsoft.com/office/powerpoint/2010/main" val="430040813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18"/>
            <a:ext cx="9144000" cy="757551"/>
          </a:xfrm>
        </p:spPr>
        <p:txBody>
          <a:bodyPr/>
          <a:lstStyle/>
          <a:p>
            <a:r>
              <a:rPr lang="ru-RU" sz="1600" dirty="0" smtClean="0"/>
              <a:t>Беспроводная среда передачи данных</a:t>
            </a:r>
            <a:r>
              <a:rPr dirty="0"/>
              <a:t/>
            </a:r>
            <a:br>
              <a:rPr dirty="0"/>
            </a:br>
            <a:r>
              <a:rPr lang="ru-RU" dirty="0">
                <a:solidFill>
                  <a:srgbClr val="000000"/>
                </a:solidFill>
              </a:rPr>
              <a:t>Беспроводная локальная сеть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811" y="1128213"/>
            <a:ext cx="4000966" cy="3043214"/>
          </a:xfrm>
        </p:spPr>
        <p:txBody>
          <a:bodyPr/>
          <a:lstStyle/>
          <a:p>
            <a:r>
              <a:rPr lang="ru-RU" dirty="0" smtClean="0"/>
              <a:t>Для создания беспроводной локальной сети требуются следующие сетевые устройства.</a:t>
            </a:r>
          </a:p>
          <a:p>
            <a:pPr lvl="1"/>
            <a:r>
              <a:rPr lang="ru-RU" b="1" dirty="0"/>
              <a:t>Беспроводная точка доступа (AP)</a:t>
            </a:r>
            <a:r>
              <a:rPr lang="ru-RU" dirty="0" smtClean="0"/>
              <a:t>: концентрирует беспроводные сигналы от пользователей. Подключается к сетевой инфраструктуре на основе медных кабелей, например Ethernet.</a:t>
            </a:r>
          </a:p>
          <a:p>
            <a:pPr lvl="1"/>
            <a:r>
              <a:rPr lang="ru-RU" b="1" dirty="0"/>
              <a:t>Беспроводные сетевые платы</a:t>
            </a:r>
            <a:r>
              <a:rPr lang="ru-RU" dirty="0" smtClean="0"/>
              <a:t>: обеспечивают возможность беспроводного подключения для каждого узла в сети.</a:t>
            </a:r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60" y="899613"/>
            <a:ext cx="4557582" cy="2817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51" y="3558208"/>
            <a:ext cx="41719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1400" dirty="0">
                <a:solidFill>
                  <a:srgbClr val="000000"/>
                </a:solidFill>
                <a:latin typeface="+mn-lt"/>
              </a:rPr>
              <a:t>Маршрутизаторы беспроводной связи для дома и небольших предприятий </a:t>
            </a:r>
            <a:r>
              <a:rPr lang="ru-RU" sz="1400" dirty="0" smtClean="0">
                <a:solidFill>
                  <a:srgbClr val="000000"/>
                </a:solidFill>
                <a:latin typeface="+mn-lt"/>
              </a:rPr>
              <a:t>в одном </a:t>
            </a:r>
            <a:r>
              <a:rPr lang="ru-RU" sz="1400" dirty="0">
                <a:solidFill>
                  <a:srgbClr val="000000"/>
                </a:solidFill>
                <a:latin typeface="+mn-lt"/>
              </a:rPr>
              <a:t>устройстве сочетают функции маршрутизатора, коммутатора и точки доступа.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7918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Беспроводная среда передачи данных</a:t>
            </a:r>
            <a:r>
              <a:rPr dirty="0"/>
              <a:t/>
            </a:r>
            <a:br>
              <a:rPr dirty="0"/>
            </a:br>
            <a:r>
              <a:rPr lang="ru-RU" sz="2000" dirty="0">
                <a:solidFill>
                  <a:srgbClr val="000000"/>
                </a:solidFill>
              </a:rPr>
              <a:t>Packet Tracer. Подключение проводной и беспроводной локальных сетей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09" y="798944"/>
            <a:ext cx="5665304" cy="40117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262270" y="798944"/>
            <a:ext cx="6738730" cy="41904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878939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50195764"/>
              </p:ext>
            </p:extLst>
          </p:nvPr>
        </p:nvGraphicFramePr>
        <p:xfrm>
          <a:off x="333202" y="1122081"/>
          <a:ext cx="8484235" cy="871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416690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4.4.4.3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Части 1 и 2. Основные поля кадров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4.5.1.1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Упражнение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Подключайтесь!</a:t>
                      </a:r>
                      <a:endParaRPr lang="ru-RU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440198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100" dirty="0" smtClean="0"/>
              <a:t>Беспроводная среда передачи данных</a:t>
            </a:r>
            <a:r>
              <a:rPr sz="1100" dirty="0"/>
              <a:t/>
            </a:r>
            <a:br>
              <a:rPr sz="1100" dirty="0"/>
            </a:br>
            <a:r>
              <a:rPr lang="ru-RU" sz="1600" dirty="0"/>
              <a:t>Лабораторная работа. Просмотр данных о сетевой интерфейсной плате для проводной </a:t>
            </a:r>
            <a:r>
              <a:rPr lang="ru-RU" sz="1600" dirty="0" smtClean="0"/>
              <a:t>и беспроводной </a:t>
            </a:r>
            <a:r>
              <a:rPr lang="ru-RU" sz="1600" dirty="0"/>
              <a:t>сети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87" y="758696"/>
            <a:ext cx="4890052" cy="42885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361407233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z="4000" dirty="0"/>
              <a:t>4.3. Протоколы канала данных</a:t>
            </a:r>
          </a:p>
        </p:txBody>
      </p:sp>
    </p:spTree>
    <p:extLst>
      <p:ext uri="{BB962C8B-B14F-4D97-AF65-F5344CB8AC3E}">
        <p14:creationId xmlns="" xmlns:p14="http://schemas.microsoft.com/office/powerpoint/2010/main" val="3551905410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Назначение канального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Канальный уровень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74" y="800862"/>
            <a:ext cx="5299459" cy="42389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9967695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Назначение канального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Канальный уровень (продолжение)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059" y="882271"/>
            <a:ext cx="6760448" cy="3593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296" y="2096735"/>
            <a:ext cx="157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n-lt"/>
              </a:rPr>
              <a:t>Адреса канального уровня 2</a:t>
            </a:r>
          </a:p>
        </p:txBody>
      </p:sp>
    </p:spTree>
    <p:extLst>
      <p:ext uri="{BB962C8B-B14F-4D97-AF65-F5344CB8AC3E}">
        <p14:creationId xmlns="" xmlns:p14="http://schemas.microsoft.com/office/powerpoint/2010/main" val="1996556592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Назначение канального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Подуровни канального уровня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54" y="584095"/>
            <a:ext cx="4328106" cy="4246321"/>
          </a:xfrm>
        </p:spPr>
        <p:txBody>
          <a:bodyPr rIns="108000"/>
          <a:lstStyle/>
          <a:p>
            <a:r>
              <a:rPr lang="ru-RU" sz="1400" dirty="0" smtClean="0"/>
              <a:t>Канальный уровень разделяется на два подуровня.</a:t>
            </a:r>
          </a:p>
          <a:p>
            <a:pPr lvl="1"/>
            <a:r>
              <a:rPr lang="ru-RU" sz="1200" b="1" dirty="0"/>
              <a:t>Управление логической связью (LLC)</a:t>
            </a:r>
            <a:r>
              <a:rPr lang="ru-RU" sz="1200" dirty="0" smtClean="0"/>
              <a:t> </a:t>
            </a:r>
          </a:p>
          <a:p>
            <a:pPr lvl="2"/>
            <a:r>
              <a:rPr lang="ru-RU" sz="1100" dirty="0" smtClean="0"/>
              <a:t>Обменивается данными с сетевым уровнем. </a:t>
            </a:r>
          </a:p>
          <a:p>
            <a:pPr lvl="2"/>
            <a:r>
              <a:rPr lang="ru-RU" sz="1100" dirty="0" smtClean="0"/>
              <a:t>Определяет, какой протокол сетевого уровня используется для кадра. </a:t>
            </a:r>
          </a:p>
          <a:p>
            <a:pPr lvl="2"/>
            <a:r>
              <a:rPr lang="ru-RU" sz="1100" dirty="0" smtClean="0"/>
              <a:t>Позволяет протоколам уровня 3, таким как IPv4 и IPv6, использовать один и тот же сетевой интерфейс и </a:t>
            </a:r>
            <a:r>
              <a:rPr lang="ru-RU" sz="1100" smtClean="0"/>
              <a:t>одну и ту </a:t>
            </a:r>
            <a:r>
              <a:rPr lang="ru-RU" sz="1100" dirty="0" smtClean="0"/>
              <a:t>же среду передачи данных.</a:t>
            </a:r>
          </a:p>
          <a:p>
            <a:pPr lvl="1"/>
            <a:r>
              <a:rPr lang="ru-RU" sz="1200" b="1" dirty="0"/>
              <a:t>Управление доступом к среде передачи данных (MAC)</a:t>
            </a:r>
            <a:r>
              <a:rPr lang="ru-RU" sz="1200" dirty="0" smtClean="0"/>
              <a:t> </a:t>
            </a:r>
          </a:p>
          <a:p>
            <a:pPr lvl="2"/>
            <a:r>
              <a:rPr lang="ru-RU" sz="1100" dirty="0" smtClean="0"/>
              <a:t>Определяет процессы доступа к среде передачи данных, выполняемые аппаратным обеспечением. </a:t>
            </a:r>
          </a:p>
          <a:p>
            <a:pPr lvl="2"/>
            <a:r>
              <a:rPr lang="ru-RU" sz="1100" dirty="0" smtClean="0"/>
              <a:t>Обеспечивает адресацию канального уровня и </a:t>
            </a:r>
            <a:r>
              <a:rPr lang="ru-RU" sz="1100" smtClean="0"/>
              <a:t>доступ к различным </a:t>
            </a:r>
            <a:r>
              <a:rPr lang="ru-RU" sz="1100" dirty="0" smtClean="0"/>
              <a:t>сетевым технологиям.</a:t>
            </a:r>
          </a:p>
          <a:p>
            <a:pPr lvl="2"/>
            <a:r>
              <a:rPr lang="ru-RU" sz="1100" dirty="0" smtClean="0"/>
              <a:t>Взаимодействует с Ethernet для передачи и приема кадров по медному или оптоволоконному кабелю. </a:t>
            </a:r>
          </a:p>
          <a:p>
            <a:pPr lvl="2"/>
            <a:r>
              <a:rPr lang="ru-RU" sz="1100" dirty="0" smtClean="0"/>
              <a:t>Взаимодействует с технологиями беспроводной связи, такими как Wi-Fi и Bluetooth</a:t>
            </a:r>
            <a:r>
              <a:rPr lang="ru-RU" dirty="0"/>
              <a:t>.</a:t>
            </a:r>
            <a:endParaRPr lang="ru-RU" altLang="en-US" dirty="0"/>
          </a:p>
          <a:p>
            <a:pPr marL="0" indent="0" eaLnBrk="1" hangingPunct="1">
              <a:buNone/>
            </a:pPr>
            <a:endParaRPr lang="ru-RU" alt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76" y="1180159"/>
            <a:ext cx="4464878" cy="28598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989039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Назначение канального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dirty="0"/>
              <a:t>Средства контроля доступа средой передачи данных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46420" y="1202636"/>
            <a:ext cx="3497580" cy="2832652"/>
          </a:xfrm>
        </p:spPr>
        <p:txBody>
          <a:bodyPr/>
          <a:lstStyle/>
          <a:p>
            <a:r>
              <a:rPr lang="ru-RU" dirty="0" smtClean="0"/>
              <a:t>При прохождении пакетов от хоста источника к хосту назначения они передаются по различным физическим сетям. </a:t>
            </a:r>
          </a:p>
          <a:p>
            <a:r>
              <a:rPr lang="ru-RU" dirty="0" smtClean="0"/>
              <a:t>Физические сети могут состоять из различных типов физических сред передачи данных, например медных и оптоволоконных кабелей, а также беспроводных сред, состоящих из электромагнитных сигналов, радио- и микроволновых </a:t>
            </a:r>
            <a:r>
              <a:rPr lang="ru-RU" smtClean="0"/>
              <a:t>частот и спутниковых </a:t>
            </a:r>
            <a:r>
              <a:rPr lang="ru-RU" dirty="0" smtClean="0"/>
              <a:t>каналов.</a:t>
            </a:r>
            <a:endParaRPr lang="ru-RU" altLang="en-US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7806" y="1276763"/>
            <a:ext cx="5249935" cy="289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0211590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Назначение канального уровня</a:t>
            </a:r>
            <a:r>
              <a:rPr dirty="0"/>
              <a:t/>
            </a:r>
            <a:br>
              <a:rPr dirty="0"/>
            </a:br>
            <a:r>
              <a:rPr lang="ru-RU" dirty="0"/>
              <a:t>Предоставление доступа к среде передачи данных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77774"/>
            <a:ext cx="4500992" cy="2579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640" y="974367"/>
            <a:ext cx="4409216" cy="2538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890" y="3524067"/>
            <a:ext cx="7338631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684213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  <a:latin typeface="+mn-lt"/>
              </a:rPr>
              <a:t>На каждом транзитном участке пути маршрутизатор выполняет следующие операции.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100" dirty="0">
                <a:solidFill>
                  <a:srgbClr val="000000"/>
                </a:solidFill>
                <a:latin typeface="+mn-lt"/>
              </a:rPr>
              <a:t>Принимает кадр из среды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100" dirty="0">
                <a:solidFill>
                  <a:srgbClr val="000000"/>
                </a:solidFill>
                <a:latin typeface="+mn-lt"/>
              </a:rPr>
              <a:t>Деинкапсулирует кадр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100" dirty="0">
                <a:solidFill>
                  <a:srgbClr val="000000"/>
                </a:solidFill>
                <a:latin typeface="+mn-lt"/>
              </a:rPr>
              <a:t>Повторно инкапсулирует пакет в новый кадр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100" dirty="0">
                <a:solidFill>
                  <a:srgbClr val="000000"/>
                </a:solidFill>
                <a:latin typeface="+mn-lt"/>
              </a:rPr>
              <a:t>Передает новый кадр, который соответствует среде данного сегмента.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540933296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Назначение канального уровня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Стандарты канального уровня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8404" y="1242392"/>
            <a:ext cx="4285595" cy="3043214"/>
          </a:xfrm>
        </p:spPr>
        <p:txBody>
          <a:bodyPr/>
          <a:lstStyle/>
          <a:p>
            <a:r>
              <a:rPr lang="ru-RU" dirty="0" smtClean="0"/>
              <a:t>Определением открытых стандартов и протоколов, применимых к канальному уровню доступа, занимаются следующие организации.</a:t>
            </a:r>
          </a:p>
          <a:p>
            <a:pPr lvl="1"/>
            <a:r>
              <a:rPr lang="ru-RU" sz="1500" dirty="0"/>
              <a:t>Институт инженеров по электротехнике и электронике (IEEE)</a:t>
            </a:r>
          </a:p>
          <a:p>
            <a:pPr lvl="1"/>
            <a:r>
              <a:rPr lang="ru-RU" sz="1500" dirty="0"/>
              <a:t>Международный союз электросвязи (ITU)</a:t>
            </a:r>
          </a:p>
          <a:p>
            <a:pPr lvl="1"/>
            <a:r>
              <a:rPr lang="ru-RU" sz="1500" dirty="0"/>
              <a:t>Международная организация по стандартизации (ISO)</a:t>
            </a:r>
          </a:p>
          <a:p>
            <a:pPr lvl="1"/>
            <a:r>
              <a:rPr lang="ru-RU" sz="1500" dirty="0"/>
              <a:t>Американский национальный институт стандартизации (ANSI).</a:t>
            </a:r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6" y="1242392"/>
            <a:ext cx="4746208" cy="318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0685789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z="4000" dirty="0"/>
              <a:t>4.4. Управление </a:t>
            </a:r>
            <a:r>
              <a:rPr lang="ru-RU" sz="4000"/>
              <a:t>доступом </a:t>
            </a:r>
            <a:r>
              <a:rPr lang="ru-RU" sz="4000" smtClean="0"/>
              <a:t>к среде </a:t>
            </a:r>
            <a:r>
              <a:rPr lang="ru-RU" sz="4000" dirty="0"/>
              <a:t>передачи данных</a:t>
            </a:r>
          </a:p>
        </p:txBody>
      </p:sp>
    </p:spTree>
    <p:extLst>
      <p:ext uri="{BB962C8B-B14F-4D97-AF65-F5344CB8AC3E}">
        <p14:creationId xmlns="" xmlns:p14="http://schemas.microsoft.com/office/powerpoint/2010/main" val="1790328272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</a:t>
            </a:r>
            <a:r>
              <a:t/>
            </a:r>
            <a:br/>
            <a:r>
              <a:rPr lang="ru-RU" smtClean="0"/>
              <a:t>Управление доступом к среде передачи данных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68078" y="710769"/>
            <a:ext cx="3975922" cy="3622692"/>
          </a:xfrm>
        </p:spPr>
        <p:txBody>
          <a:bodyPr/>
          <a:lstStyle/>
          <a:p>
            <a:r>
              <a:rPr lang="ru-RU" sz="1400" dirty="0" smtClean="0"/>
              <a:t>Управление доступом к среде работает аналогично правилам дорожного движения, регулирующим выезд автомобилей на дорогу. </a:t>
            </a:r>
          </a:p>
          <a:p>
            <a:r>
              <a:rPr lang="ru-RU" sz="1400" dirty="0" smtClean="0"/>
              <a:t>Отсутствие каких-либо мер управления доступом к среде можно </a:t>
            </a:r>
            <a:r>
              <a:rPr lang="ru-RU" sz="1400" smtClean="0"/>
              <a:t>сравнить с ситуацией</a:t>
            </a:r>
            <a:r>
              <a:rPr lang="ru-RU" sz="1400" dirty="0" smtClean="0"/>
              <a:t>, когда водители выезжают на дорогу, игнорируя движение других транспортных средств. </a:t>
            </a:r>
          </a:p>
          <a:p>
            <a:r>
              <a:rPr lang="ru-RU" sz="1400" dirty="0" smtClean="0"/>
              <a:t>Однако не все дороги и въезды одинаковы. Транспортные средства могут выезжать на дорогу, либо </a:t>
            </a:r>
            <a:r>
              <a:rPr lang="ru-RU" sz="1400" smtClean="0"/>
              <a:t>вливаясь в поток</a:t>
            </a:r>
            <a:r>
              <a:rPr lang="ru-RU" sz="1400" dirty="0" smtClean="0"/>
              <a:t>, либо ожидая своей </a:t>
            </a:r>
            <a:r>
              <a:rPr lang="ru-RU" sz="1400" smtClean="0"/>
              <a:t>очереди у знака </a:t>
            </a:r>
            <a:r>
              <a:rPr lang="ru-RU" sz="1400" dirty="0" smtClean="0"/>
              <a:t>«Стоп», либо подчиняясь сигналам светофора. На въездных дорогах различного типа водители подчиняются разным правилам.</a:t>
            </a:r>
            <a:endParaRPr lang="ru-RU" altLang="en-US" sz="1400" dirty="0"/>
          </a:p>
          <a:p>
            <a:pPr marL="0" indent="0" eaLnBrk="1" hangingPunct="1">
              <a:buNone/>
            </a:pPr>
            <a:endParaRPr lang="ru-RU" alt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25866"/>
            <a:ext cx="5168077" cy="2815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965" y="4035287"/>
            <a:ext cx="327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+mn-lt"/>
              </a:rPr>
              <a:t>Совместное использование средств подключения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174334335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Закончив работу с главой 4, учащиеся должны пройти аттестацию по ней.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Аттестация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</a:t>
            </a:r>
            <a:r>
              <a:t/>
            </a:r>
            <a:br/>
            <a:r>
              <a:rPr lang="ru-RU" smtClean="0"/>
              <a:t>Физические и логические топологии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4208" y="1302025"/>
            <a:ext cx="2897394" cy="2750131"/>
          </a:xfrm>
        </p:spPr>
        <p:txBody>
          <a:bodyPr/>
          <a:lstStyle/>
          <a:p>
            <a:r>
              <a:rPr lang="ru-RU" b="1" dirty="0"/>
              <a:t>Физическая топология</a:t>
            </a:r>
            <a:r>
              <a:rPr lang="ru-RU" smtClean="0"/>
              <a:t>. Этот термин относится к физическим соединениям и определяет, каким образом соединяются друг с другом оконечные устройства и устройства сетевой инфраструктуры, такие как маршрутизаторы, коммутаторы и точки беспроводного доступа.</a:t>
            </a:r>
            <a:endParaRPr lang="ru-RU" altLang="en-US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93" y="887024"/>
            <a:ext cx="5606681" cy="3761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2785905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</a:t>
            </a:r>
            <a:r>
              <a:t/>
            </a:r>
            <a:br/>
            <a:r>
              <a:rPr lang="ru-RU" smtClean="0"/>
              <a:t>Физические и логические топологии (продолжение)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05061" y="1182754"/>
            <a:ext cx="2897394" cy="2750131"/>
          </a:xfrm>
        </p:spPr>
        <p:txBody>
          <a:bodyPr/>
          <a:lstStyle/>
          <a:p>
            <a:r>
              <a:rPr lang="ru-RU" b="1" dirty="0"/>
              <a:t>Логическая топология. </a:t>
            </a:r>
            <a:r>
              <a:rPr lang="ru-RU" smtClean="0"/>
              <a:t>Этот термин используется для обозначения способа сетевой передачи кадров от одного узла к следующему. Эти логические пути сигналов определены протоколами канального уровня. </a:t>
            </a:r>
            <a:endParaRPr lang="ru-RU" altLang="en-US" sz="165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68" y="894521"/>
            <a:ext cx="5288685" cy="3901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1836127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 глобальной сети</a:t>
            </a:r>
            <a:r>
              <a:t/>
            </a:r>
            <a:br/>
            <a:r>
              <a:rPr lang="ru-RU" smtClean="0"/>
              <a:t>Стандартные физические топологии глобальной сети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4332" y="1118274"/>
            <a:ext cx="4171068" cy="3043214"/>
          </a:xfrm>
        </p:spPr>
        <p:txBody>
          <a:bodyPr/>
          <a:lstStyle/>
          <a:p>
            <a:r>
              <a:rPr lang="ru-RU" b="1" dirty="0"/>
              <a:t>Точка-точка. </a:t>
            </a:r>
            <a:r>
              <a:rPr lang="ru-RU" dirty="0" smtClean="0"/>
              <a:t>Постоянное соединение между двумя оконечными устройствами. </a:t>
            </a:r>
          </a:p>
          <a:p>
            <a:r>
              <a:rPr lang="ru-RU" b="1" dirty="0"/>
              <a:t>Звезда. </a:t>
            </a:r>
            <a:r>
              <a:rPr lang="ru-RU" dirty="0" smtClean="0"/>
              <a:t>Центральный узел соединяется с периферийными </a:t>
            </a:r>
            <a:r>
              <a:rPr lang="ru-RU" smtClean="0"/>
              <a:t>филиалами с помощью </a:t>
            </a:r>
            <a:r>
              <a:rPr lang="ru-RU" dirty="0" smtClean="0"/>
              <a:t>соединений «точка-точка».</a:t>
            </a:r>
          </a:p>
          <a:p>
            <a:r>
              <a:rPr lang="ru-RU" b="1" dirty="0"/>
              <a:t>Ячеистая</a:t>
            </a:r>
            <a:r>
              <a:rPr lang="ru-RU" dirty="0" smtClean="0"/>
              <a:t>. Эта топология обеспечивает высокую доступность, но требует, чтобы каждая оконечная система была связана со всеми остальными системами. Административные и физические расходы могут быть весьма значительными. </a:t>
            </a:r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4" y="1005950"/>
            <a:ext cx="4336533" cy="3660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8621206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Топологии глобальных сетей</a:t>
            </a:r>
            <a:r>
              <a:rPr sz="1600" dirty="0"/>
              <a:t/>
            </a:r>
            <a:br>
              <a:rPr sz="1600" dirty="0"/>
            </a:br>
            <a:r>
              <a:rPr lang="ru-RU" dirty="0"/>
              <a:t>Физическая топология «точка-точка»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2868" y="1259609"/>
            <a:ext cx="2342542" cy="2819705"/>
          </a:xfrm>
        </p:spPr>
        <p:txBody>
          <a:bodyPr/>
          <a:lstStyle/>
          <a:p>
            <a:r>
              <a:rPr lang="ru-RU" dirty="0" smtClean="0"/>
              <a:t>Узел на одном конце помещает </a:t>
            </a:r>
            <a:r>
              <a:rPr lang="ru-RU" smtClean="0"/>
              <a:t>кадры в среду</a:t>
            </a:r>
            <a:r>
              <a:rPr lang="ru-RU" dirty="0" smtClean="0"/>
              <a:t>, а узел на другом конце двухточечного соединения получает эти кадры из среды</a:t>
            </a:r>
            <a:r>
              <a:rPr lang="ru-RU" altLang="en-US" sz="1800" dirty="0"/>
              <a:t>. </a:t>
            </a:r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42" y="1208635"/>
            <a:ext cx="6281102" cy="28348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084615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Топологии глобальных сетей</a:t>
            </a:r>
            <a:r>
              <a:rPr sz="1600" dirty="0"/>
              <a:t/>
            </a:r>
            <a:br>
              <a:rPr sz="1600" dirty="0"/>
            </a:br>
            <a:r>
              <a:rPr lang="ru-RU" dirty="0"/>
              <a:t>Логическая топология «точка-точка»</a:t>
            </a:r>
            <a:endParaRPr lang="ru-RU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" y="920750"/>
            <a:ext cx="9140244" cy="2418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3670" y="3339548"/>
            <a:ext cx="73151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500" dirty="0">
                <a:solidFill>
                  <a:srgbClr val="000000"/>
                </a:solidFill>
                <a:latin typeface="+mn-lt"/>
              </a:rPr>
              <a:t>Конечные узлы, сообщающиеся по двухточечной сети, могут быть физически подключены с помощью нескольких промежуточных устройств. 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500" dirty="0">
                <a:solidFill>
                  <a:srgbClr val="000000"/>
                </a:solidFill>
                <a:latin typeface="+mn-lt"/>
              </a:rPr>
              <a:t>Однако то, как эти физические устройства используются в сети, не влияет на логическую топологию.</a:t>
            </a:r>
          </a:p>
          <a:p>
            <a:pPr marL="358775" lvl="1" indent="-215900" defTabSz="684213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ru-RU" sz="1500" dirty="0">
                <a:solidFill>
                  <a:srgbClr val="000000"/>
                </a:solidFill>
                <a:latin typeface="+mn-lt"/>
              </a:rPr>
              <a:t>Логическое соединение между узлами формирует так называемый виртуальный канал.</a:t>
            </a:r>
          </a:p>
        </p:txBody>
      </p:sp>
    </p:spTree>
    <p:extLst>
      <p:ext uri="{BB962C8B-B14F-4D97-AF65-F5344CB8AC3E}">
        <p14:creationId xmlns="" xmlns:p14="http://schemas.microsoft.com/office/powerpoint/2010/main" val="1209788034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 глобальных </a:t>
            </a:r>
            <a:r>
              <a:rPr lang="ru-RU" sz="1600" dirty="0" smtClean="0"/>
              <a:t>сетей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Логическая </a:t>
            </a:r>
            <a:r>
              <a:rPr lang="ru-RU" dirty="0"/>
              <a:t>топология «точка-точка» (продолжение)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5" y="798944"/>
            <a:ext cx="7110381" cy="38279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0961908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 локальных сетей</a:t>
            </a:r>
            <a:r>
              <a:t/>
            </a:r>
            <a:br/>
            <a:r>
              <a:rPr lang="ru-RU" smtClean="0"/>
              <a:t>Физические топологии локальной сети LAN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7157" y="704033"/>
            <a:ext cx="4526844" cy="4815387"/>
          </a:xfrm>
        </p:spPr>
        <p:txBody>
          <a:bodyPr rIns="144000"/>
          <a:lstStyle/>
          <a:p>
            <a:r>
              <a:rPr lang="ru-RU" sz="1200" b="1" dirty="0"/>
              <a:t>Звезда.</a:t>
            </a:r>
            <a:r>
              <a:rPr lang="ru-RU" sz="1200" dirty="0" smtClean="0"/>
              <a:t> В топологиях типа «звезда» оконечные устройства подключаются к центральному промежуточному устройству. Используются коммутаторы Ethernet. </a:t>
            </a:r>
          </a:p>
          <a:p>
            <a:r>
              <a:rPr lang="ru-RU" sz="1200" b="1" dirty="0"/>
              <a:t>Расширенная звезда.</a:t>
            </a:r>
            <a:r>
              <a:rPr lang="ru-RU" sz="1200" dirty="0" smtClean="0"/>
              <a:t> Дополнительные Ethernet-коммутаторы соединяют другие топологии типа «звезда». </a:t>
            </a:r>
          </a:p>
          <a:p>
            <a:r>
              <a:rPr lang="ru-RU" sz="1200" b="1" dirty="0"/>
              <a:t>Шина.</a:t>
            </a:r>
            <a:r>
              <a:rPr lang="ru-RU" sz="1200" dirty="0" smtClean="0"/>
              <a:t> Используется в устаревших сетях. Все оконечные системы связаны друг с другом общим кабелем, имеющим на концах специальные заглушки. Для межсоединения оконечных устройств не требуются коммутаторы. Топологии шины на основе коаксиальных кабелей использовались ранее в сетях Ethernet благодаря своей дешевизне и простому монтажу.</a:t>
            </a:r>
          </a:p>
          <a:p>
            <a:r>
              <a:rPr lang="ru-RU" sz="1200" b="1" dirty="0"/>
              <a:t>Кольцо</a:t>
            </a:r>
            <a:r>
              <a:rPr lang="ru-RU" sz="1200" dirty="0" smtClean="0"/>
              <a:t>. Каждая оконечная система </a:t>
            </a:r>
            <a:r>
              <a:rPr lang="ru-RU" sz="1200" smtClean="0"/>
              <a:t>соединяется с соседней </a:t>
            </a:r>
            <a:r>
              <a:rPr lang="ru-RU" sz="1200" dirty="0" smtClean="0"/>
              <a:t>системой, образуя сеть в форме кольца</a:t>
            </a:r>
            <a:r>
              <a:rPr lang="ru-RU" sz="1200" smtClean="0"/>
              <a:t>. В отличие </a:t>
            </a:r>
            <a:r>
              <a:rPr lang="ru-RU" sz="1200" dirty="0" smtClean="0"/>
              <a:t>от шинной топологии кольцевая топология не требует применения терминаторов. Кольцевые топологии использовались в устаревших сетях FDDI (Fiber Distributed Data Interface) и Token Ring.</a:t>
            </a:r>
            <a:endParaRPr lang="ru-RU" alt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" y="1023730"/>
            <a:ext cx="4610244" cy="31059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8722263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Топологии локальной сети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Полудуплексная и полнодуплексная передача данных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1454" y="1276023"/>
            <a:ext cx="3907818" cy="3043214"/>
          </a:xfrm>
        </p:spPr>
        <p:txBody>
          <a:bodyPr/>
          <a:lstStyle/>
          <a:p>
            <a:r>
              <a:rPr lang="ru-RU" sz="1800" b="1" dirty="0"/>
              <a:t>Полудуплексная передача данных</a:t>
            </a:r>
          </a:p>
          <a:p>
            <a:pPr lvl="1"/>
            <a:r>
              <a:rPr lang="ru-RU" sz="1600" dirty="0"/>
              <a:t>Оба устройства могут передавать и получать данные в среде, но не одновременно.</a:t>
            </a:r>
          </a:p>
          <a:p>
            <a:pPr lvl="1"/>
            <a:r>
              <a:rPr lang="ru-RU" sz="1600" dirty="0"/>
              <a:t>Используется в устаревших топологиях шины и при использовании концентраторов Ethernet.</a:t>
            </a:r>
          </a:p>
          <a:p>
            <a:pPr lvl="1"/>
            <a:r>
              <a:rPr lang="ru-RU" sz="1600" dirty="0"/>
              <a:t>Сети WLAN также </a:t>
            </a:r>
            <a:r>
              <a:rPr lang="ru-RU" sz="1600"/>
              <a:t>работают </a:t>
            </a:r>
            <a:r>
              <a:rPr lang="ru-RU" sz="1600" smtClean="0"/>
              <a:t>в полудуплексном </a:t>
            </a:r>
            <a:r>
              <a:rPr lang="ru-RU" sz="1600" dirty="0"/>
              <a:t>режиме.</a:t>
            </a:r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88" y="1364541"/>
            <a:ext cx="4262832" cy="1433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54" y="2886988"/>
            <a:ext cx="4279900" cy="15159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6042032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 локальной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100" dirty="0" smtClean="0"/>
              <a:t>Полудуплексная и полнодуплексная передача данных (продолжение)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7900" y="1092201"/>
            <a:ext cx="4356100" cy="3175000"/>
          </a:xfrm>
        </p:spPr>
        <p:txBody>
          <a:bodyPr/>
          <a:lstStyle/>
          <a:p>
            <a:r>
              <a:rPr lang="ru-RU" sz="1800" b="1" dirty="0"/>
              <a:t>Полнодуплексная передача данных</a:t>
            </a:r>
          </a:p>
          <a:p>
            <a:pPr lvl="1"/>
            <a:r>
              <a:rPr lang="ru-RU" sz="1600" dirty="0"/>
              <a:t>Оба устройства могут одновременно передавать </a:t>
            </a:r>
            <a:r>
              <a:rPr lang="ru-RU" sz="1600" dirty="0" smtClean="0"/>
              <a:t>и получать </a:t>
            </a:r>
            <a:r>
              <a:rPr lang="ru-RU" sz="1600"/>
              <a:t>данные </a:t>
            </a:r>
            <a:r>
              <a:rPr lang="ru-RU" sz="1600" smtClean="0"/>
              <a:t>в среде</a:t>
            </a:r>
            <a:r>
              <a:rPr lang="ru-RU" sz="1600" dirty="0"/>
              <a:t>. </a:t>
            </a:r>
          </a:p>
          <a:p>
            <a:pPr lvl="1"/>
            <a:r>
              <a:rPr lang="ru-RU" sz="1600" dirty="0"/>
              <a:t>Канальный уровень предполагает одновременную доступность среды передачи данных обоим узлам.</a:t>
            </a:r>
          </a:p>
          <a:p>
            <a:pPr lvl="1"/>
            <a:r>
              <a:rPr lang="ru-RU" sz="1600" dirty="0"/>
              <a:t>Коммутаторы Ethernet по умолчанию работают </a:t>
            </a:r>
            <a:r>
              <a:rPr lang="ru-RU" sz="1600" dirty="0" smtClean="0"/>
              <a:t>в полнодуплексном </a:t>
            </a:r>
            <a:r>
              <a:rPr lang="ru-RU" sz="1600" dirty="0"/>
              <a:t>режиме, но могут работать и в полудуплексе при подключении к таким устройствам, как коммутаторы Ethernet.</a:t>
            </a:r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6" y="1562858"/>
            <a:ext cx="4381425" cy="1668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7148449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Топологии локальной сети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Методы контроля доступа к среде передачи данных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6600" y="1409700"/>
            <a:ext cx="3327400" cy="2621728"/>
          </a:xfrm>
        </p:spPr>
        <p:txBody>
          <a:bodyPr/>
          <a:lstStyle/>
          <a:p>
            <a:pPr eaLnBrk="1" hangingPunct="1"/>
            <a:r>
              <a:rPr lang="ru-RU" altLang="en-US" sz="1800" dirty="0"/>
              <a:t>Состязательный доступ</a:t>
            </a:r>
          </a:p>
          <a:p>
            <a:pPr lvl="1"/>
            <a:r>
              <a:rPr lang="ru-RU" sz="1700" dirty="0"/>
              <a:t>Узлы работают </a:t>
            </a:r>
            <a:r>
              <a:rPr lang="ru-RU" sz="1700" dirty="0" smtClean="0"/>
              <a:t>в полудуплексном </a:t>
            </a:r>
            <a:r>
              <a:rPr lang="ru-RU" sz="1700" dirty="0"/>
              <a:t>режиме.</a:t>
            </a:r>
          </a:p>
          <a:p>
            <a:pPr lvl="1"/>
            <a:r>
              <a:rPr lang="ru-RU" sz="1700" dirty="0"/>
              <a:t>Конкурируют за использование среды передачи данных.</a:t>
            </a:r>
          </a:p>
          <a:p>
            <a:pPr lvl="1"/>
            <a:r>
              <a:rPr lang="ru-RU" sz="1700" dirty="0"/>
              <a:t>Одновременно может отправлять данные только одно устройство</a:t>
            </a:r>
            <a:r>
              <a:rPr lang="ru-RU" sz="1700" dirty="0" smtClean="0"/>
              <a:t>. </a:t>
            </a:r>
            <a:endParaRPr lang="ru-RU" altLang="en-US" sz="155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3" y="1247631"/>
            <a:ext cx="5633127" cy="30418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311821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z="1400" dirty="0" smtClean="0"/>
              <a:t>Перед началом обучения по материалам главы 4 инструктор должен выполнить следующие действия.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z="1400" dirty="0" smtClean="0"/>
              <a:t>Выполнить аттестацию по главе 4.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z="1400" dirty="0" smtClean="0"/>
              <a:t>Цели этой главы: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Определить возможные варианты подключения устройства.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Описать назначение и функции физического уровня в сети.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Описать основные принципы физического уровня.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Определить основные характеристики медных кабелей.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создавать неэкранированные витые пары (кабели UTP), используемые в сетях на основе протокола Ethernet;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Описать оптоволоконные кабели и их основные преимущества по сравнению с другими средствами передачи данных.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Подключить устройства с помощью проводных и беспроводных средств передачи данных.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Описать назначение и функцию канального уровня при подготовке передачи данных в определенную среду.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Сравнить функции логической и физической топологий.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Описать основные характеристики способов управления доступом к среде передачи данных в топологиях глобальной (WAN) и локальной (LAN) сетей.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Описать характеристики и функции кадра канала передачи данных.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4. Практические рекомендации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Топологии локальной сети</a:t>
            </a:r>
            <a:r>
              <a:rPr sz="1600" dirty="0"/>
              <a:t/>
            </a:r>
            <a:br>
              <a:rPr sz="1600" dirty="0"/>
            </a:br>
            <a:r>
              <a:rPr lang="ru-RU" sz="2200" dirty="0" smtClean="0"/>
              <a:t>Методы контроля доступа к среде передачи данных (продолжение)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6600" y="1409700"/>
            <a:ext cx="3201670" cy="2621728"/>
          </a:xfrm>
        </p:spPr>
        <p:txBody>
          <a:bodyPr/>
          <a:lstStyle/>
          <a:p>
            <a:pPr eaLnBrk="1" hangingPunct="1"/>
            <a:r>
              <a:rPr lang="ru-RU" altLang="en-US" sz="1800" dirty="0"/>
              <a:t>Управляемый доступ</a:t>
            </a:r>
          </a:p>
          <a:p>
            <a:pPr lvl="1"/>
            <a:r>
              <a:rPr lang="ru-RU" sz="1800" dirty="0"/>
              <a:t>Каждый узел использует среду передачи данных </a:t>
            </a:r>
            <a:r>
              <a:rPr lang="ru-RU" sz="1800" dirty="0" smtClean="0"/>
              <a:t>в специально </a:t>
            </a:r>
            <a:r>
              <a:rPr lang="ru-RU" sz="1800" dirty="0"/>
              <a:t>отведенное время</a:t>
            </a:r>
            <a:r>
              <a:rPr lang="ru-RU" sz="1700" dirty="0"/>
              <a:t>.</a:t>
            </a:r>
          </a:p>
          <a:p>
            <a:pPr lvl="1"/>
            <a:r>
              <a:rPr lang="ru-RU" sz="1800" dirty="0"/>
              <a:t>Примером являются устаревшие локальные сети Token Ring.</a:t>
            </a:r>
            <a:r>
              <a:rPr lang="ru-RU" sz="1700" dirty="0"/>
              <a:t> </a:t>
            </a:r>
            <a:endParaRPr lang="ru-RU" altLang="en-US" sz="155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06" y="956220"/>
            <a:ext cx="5455594" cy="37467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6354711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 локальной сети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Состязательный доступ — CSMA/CD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7825" y="899613"/>
            <a:ext cx="4956175" cy="2113013"/>
          </a:xfrm>
        </p:spPr>
        <p:txBody>
          <a:bodyPr/>
          <a:lstStyle/>
          <a:p>
            <a:r>
              <a:rPr lang="ru-RU" sz="1200" dirty="0" smtClean="0"/>
              <a:t>В полудуплексных локальных сетях Ethernet используется вероятностный сетевой протокол канального </a:t>
            </a:r>
            <a:r>
              <a:rPr lang="ru-RU" sz="1200" smtClean="0"/>
              <a:t>уровня и предотвращение </a:t>
            </a:r>
            <a:r>
              <a:rPr lang="ru-RU" sz="1200" dirty="0" smtClean="0"/>
              <a:t>конфликтов (Carrier Sense Multiple Access/Collision Detection; CSMA/CD). </a:t>
            </a:r>
          </a:p>
          <a:p>
            <a:pPr lvl="1"/>
            <a:r>
              <a:rPr lang="ru-RU" sz="1100" dirty="0" smtClean="0"/>
              <a:t>Если два устройства выполняют передачу одновременно, возникает конфликт.</a:t>
            </a:r>
          </a:p>
          <a:p>
            <a:pPr lvl="1"/>
            <a:r>
              <a:rPr lang="ru-RU" sz="1100" dirty="0" smtClean="0"/>
              <a:t>Сетевой конфликт будет обнаружен обоими устройствами.</a:t>
            </a:r>
          </a:p>
          <a:p>
            <a:pPr lvl="1"/>
            <a:r>
              <a:rPr lang="ru-RU" sz="1100" dirty="0" smtClean="0"/>
              <a:t>Данные, передаваемые обоими устройствами, будут повреждены, из-за чего потребуется их повторная отправка. </a:t>
            </a:r>
          </a:p>
          <a:p>
            <a:pPr lvl="1"/>
            <a:endParaRPr lang="ru-RU" altLang="en-US" dirty="0"/>
          </a:p>
          <a:p>
            <a:pPr marL="0" indent="0" eaLnBrk="1" hangingPunct="1">
              <a:buNone/>
            </a:pPr>
            <a:endParaRPr lang="ru-RU" alt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" y="983050"/>
            <a:ext cx="3669083" cy="2029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" y="3116537"/>
            <a:ext cx="3664361" cy="202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440" y="3085877"/>
            <a:ext cx="3489119" cy="1991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5550" y="2051888"/>
            <a:ext cx="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127500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4081464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71209465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Топологии локальной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Состязательный доступ — CSMA/CA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0700" y="848360"/>
            <a:ext cx="3543300" cy="3016906"/>
          </a:xfrm>
        </p:spPr>
        <p:txBody>
          <a:bodyPr/>
          <a:lstStyle/>
          <a:p>
            <a:pPr eaLnBrk="1" hangingPunct="1"/>
            <a:r>
              <a:rPr lang="ru-RU" altLang="en-US" b="1" dirty="0"/>
              <a:t>CSMA/CA</a:t>
            </a:r>
          </a:p>
          <a:p>
            <a:pPr lvl="1"/>
            <a:r>
              <a:rPr lang="ru-RU" sz="1500" dirty="0"/>
              <a:t>Используется способ для обнаружения, свободна ли среда передачи данных.</a:t>
            </a:r>
          </a:p>
          <a:p>
            <a:pPr lvl="1"/>
            <a:r>
              <a:rPr lang="ru-RU" sz="1500" dirty="0"/>
              <a:t>Не обнаруживает конфликты</a:t>
            </a:r>
            <a:r>
              <a:rPr lang="ru-RU" sz="1500"/>
              <a:t>, </a:t>
            </a:r>
            <a:r>
              <a:rPr lang="ru-RU" sz="1500" smtClean="0"/>
              <a:t>а старается </a:t>
            </a:r>
            <a:r>
              <a:rPr lang="ru-RU" sz="1500" dirty="0"/>
              <a:t>избежать их, ожидая своей очереди для передачи.</a:t>
            </a:r>
          </a:p>
          <a:p>
            <a:r>
              <a:rPr lang="ru-RU" altLang="en-US" b="1" dirty="0"/>
              <a:t>Примечание.</a:t>
            </a:r>
            <a:r>
              <a:rPr lang="ru-RU" dirty="0" smtClean="0"/>
              <a:t> В локальных сетях Ethernet с коммутаторами состязательный доступ не используется, поскольку коммутатор и сетевая интерфейсная плата хоста работают в полнодуплексном режиме.</a:t>
            </a:r>
            <a:endParaRPr lang="ru-RU" altLang="en-US" dirty="0"/>
          </a:p>
          <a:p>
            <a:endParaRPr lang="ru-RU" altLang="en-US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550"/>
            <a:ext cx="5600699" cy="33628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5385123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Кадр канала передачи </a:t>
            </a:r>
            <a:r>
              <a:rPr lang="ru-RU" sz="1600" dirty="0" smtClean="0"/>
              <a:t>данных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Кадр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84102" y="899613"/>
            <a:ext cx="3359898" cy="3392987"/>
          </a:xfrm>
        </p:spPr>
        <p:txBody>
          <a:bodyPr/>
          <a:lstStyle/>
          <a:p>
            <a:r>
              <a:rPr lang="ru-RU" dirty="0" smtClean="0"/>
              <a:t>Каждый тип кадров содержит три основные части:</a:t>
            </a:r>
          </a:p>
          <a:p>
            <a:pPr lvl="1"/>
            <a:r>
              <a:rPr lang="ru-RU" sz="1500" dirty="0"/>
              <a:t>Заголовок</a:t>
            </a:r>
          </a:p>
          <a:p>
            <a:pPr lvl="1"/>
            <a:r>
              <a:rPr lang="ru-RU" sz="1500" dirty="0"/>
              <a:t>Данные</a:t>
            </a:r>
          </a:p>
          <a:p>
            <a:pPr lvl="1"/>
            <a:r>
              <a:rPr lang="ru-RU" sz="1500" dirty="0"/>
              <a:t>Концевик</a:t>
            </a:r>
          </a:p>
          <a:p>
            <a:r>
              <a:rPr lang="ru-RU" dirty="0" smtClean="0"/>
              <a:t>Структура кадра и полей, содержащихся в </a:t>
            </a:r>
            <a:r>
              <a:rPr lang="ru-RU" smtClean="0"/>
              <a:t>заголовке и концевике</a:t>
            </a:r>
            <a:r>
              <a:rPr lang="ru-RU" dirty="0" smtClean="0"/>
              <a:t>, отличается в зависимости от протокола уровня 3.</a:t>
            </a:r>
            <a:endParaRPr lang="ru-RU" altLang="en-US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175"/>
            <a:ext cx="5784102" cy="38448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1883074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Кадр канала передачи </a:t>
            </a:r>
            <a:r>
              <a:rPr lang="ru-RU" sz="1600" dirty="0" smtClean="0"/>
              <a:t>данных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Поля </a:t>
            </a:r>
            <a:r>
              <a:rPr lang="ru-RU" dirty="0"/>
              <a:t>кадра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38460" y="571829"/>
            <a:ext cx="3305540" cy="3631132"/>
          </a:xfrm>
        </p:spPr>
        <p:txBody>
          <a:bodyPr/>
          <a:lstStyle/>
          <a:p>
            <a:r>
              <a:rPr lang="ru-RU" b="1" dirty="0"/>
              <a:t>Флаги начала и конца кадра</a:t>
            </a:r>
            <a:r>
              <a:rPr lang="ru-RU" dirty="0" smtClean="0"/>
              <a:t>. Определяют границы начала и конца кадра.</a:t>
            </a:r>
          </a:p>
          <a:p>
            <a:r>
              <a:rPr lang="ru-RU" b="1" dirty="0"/>
              <a:t>Адресация</a:t>
            </a:r>
            <a:r>
              <a:rPr lang="ru-RU" dirty="0" smtClean="0"/>
              <a:t>. Указывает узлы источника и назначения.</a:t>
            </a:r>
          </a:p>
          <a:p>
            <a:r>
              <a:rPr lang="ru-RU" b="1" dirty="0"/>
              <a:t>Тип</a:t>
            </a:r>
            <a:r>
              <a:rPr lang="ru-RU" dirty="0" smtClean="0"/>
              <a:t>. Указывает протокол уровня 3 в поле данных.</a:t>
            </a:r>
          </a:p>
          <a:p>
            <a:r>
              <a:rPr lang="ru-RU" b="1" dirty="0"/>
              <a:t>Управление</a:t>
            </a:r>
            <a:r>
              <a:rPr lang="ru-RU" dirty="0" smtClean="0"/>
              <a:t>. Указывает особые службы управления процессами, например качество обслуживания (QoS). </a:t>
            </a:r>
          </a:p>
          <a:p>
            <a:r>
              <a:rPr lang="ru-RU" b="1" dirty="0"/>
              <a:t>Данные</a:t>
            </a:r>
            <a:r>
              <a:rPr lang="ru-RU" dirty="0" smtClean="0"/>
              <a:t>. Содержит полезные данные кадра (т. е. заголовок пакета, заголовок сегмента и данные).</a:t>
            </a:r>
            <a:endParaRPr lang="ru-RU" altLang="en-US" sz="1500" dirty="0"/>
          </a:p>
          <a:p>
            <a:pPr lvl="1"/>
            <a:endParaRPr lang="ru-RU" altLang="en-US" sz="1500" dirty="0"/>
          </a:p>
          <a:p>
            <a:pPr marL="0" indent="0" eaLnBrk="1" hangingPunct="1">
              <a:buNone/>
            </a:pPr>
            <a:endParaRPr lang="ru-RU" alt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2678"/>
            <a:ext cx="5838460" cy="27181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5384143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Кадр канала передачи данных</a:t>
            </a:r>
            <a:r>
              <a:t/>
            </a:r>
            <a:br/>
            <a:r>
              <a:rPr lang="ru-RU" smtClean="0"/>
              <a:t>Адреса уровня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34" y="798944"/>
            <a:ext cx="7314595" cy="353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0" y="4308528"/>
            <a:ext cx="787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Каждый кадр канального уровня содержит адрес канала-источника (передавшего этот кадр сетевой платы) и адрес канала назначения (сетевой платы, принимающей этот кадр).</a:t>
            </a:r>
          </a:p>
        </p:txBody>
      </p:sp>
    </p:spTree>
    <p:extLst>
      <p:ext uri="{BB962C8B-B14F-4D97-AF65-F5344CB8AC3E}">
        <p14:creationId xmlns="" xmlns:p14="http://schemas.microsoft.com/office/powerpoint/2010/main" val="432350170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Кадр канала передачи данных</a:t>
            </a:r>
            <a:r>
              <a:t/>
            </a:r>
            <a:br/>
            <a:r>
              <a:rPr lang="ru-RU" smtClean="0"/>
              <a:t>Кадры локальной и глобальной сети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0612" y="1102360"/>
            <a:ext cx="3703388" cy="3043214"/>
          </a:xfrm>
        </p:spPr>
        <p:txBody>
          <a:bodyPr/>
          <a:lstStyle/>
          <a:p>
            <a:r>
              <a:rPr lang="ru-RU" sz="1600" dirty="0"/>
              <a:t>Протокол уровня 2, используемый для топологии, определяется технологией.</a:t>
            </a:r>
          </a:p>
          <a:p>
            <a:r>
              <a:rPr lang="ru-RU" sz="1600" dirty="0"/>
              <a:t>К протоколам канального уровня относятся:</a:t>
            </a:r>
          </a:p>
          <a:p>
            <a:pPr lvl="1"/>
            <a:r>
              <a:rPr lang="ru-RU" sz="1600" dirty="0"/>
              <a:t>Ethernet</a:t>
            </a:r>
          </a:p>
          <a:p>
            <a:pPr lvl="1"/>
            <a:r>
              <a:rPr lang="ru-RU" sz="1600" dirty="0"/>
              <a:t>Беспроводная сеть 802.11</a:t>
            </a:r>
          </a:p>
          <a:p>
            <a:pPr lvl="1"/>
            <a:r>
              <a:rPr lang="ru-RU" sz="1600" dirty="0"/>
              <a:t>Протокол точка-точка (протокол PPP)</a:t>
            </a:r>
          </a:p>
          <a:p>
            <a:pPr lvl="1"/>
            <a:r>
              <a:rPr lang="ru-RU" sz="1600" dirty="0"/>
              <a:t>HDLC</a:t>
            </a:r>
          </a:p>
          <a:p>
            <a:pPr lvl="1"/>
            <a:r>
              <a:rPr lang="ru-RU" sz="1600" dirty="0"/>
              <a:t>Протокол ретрансляции кадров (протокол Frame Relay)</a:t>
            </a:r>
          </a:p>
          <a:p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95778"/>
            <a:ext cx="5489522" cy="3552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9325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4.5. Обзор главы</a:t>
            </a:r>
          </a:p>
        </p:txBody>
      </p:sp>
    </p:spTree>
    <p:extLst>
      <p:ext uri="{BB962C8B-B14F-4D97-AF65-F5344CB8AC3E}">
        <p14:creationId xmlns="" xmlns:p14="http://schemas.microsoft.com/office/powerpoint/2010/main" val="388694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Объяснить, каким образом протоколы и сервисы физического уровня реализуют связь в сетях передачи данных.</a:t>
            </a:r>
          </a:p>
          <a:p>
            <a:r>
              <a:rPr lang="ru-RU" smtClean="0"/>
              <a:t>Создать простую сеть, используя соответствующие средства подключения.</a:t>
            </a:r>
          </a:p>
          <a:p>
            <a:r>
              <a:rPr lang="ru-RU" smtClean="0"/>
              <a:t>Объяснить значение канального уровня в поддержке связи в сетях передачи данных.</a:t>
            </a:r>
          </a:p>
          <a:p>
            <a:r>
              <a:rPr lang="ru-RU" smtClean="0"/>
              <a:t>Сравнивать методы управления доступом к среде передачи данных и логические топологии, используемые в сетях.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Arial" charset="0"/>
              </a:rPr>
              <a:t>Заключение</a:t>
            </a:r>
            <a:r>
              <a:t/>
            </a:r>
            <a:br/>
            <a:r>
              <a:rPr lang="ru-RU" dirty="0">
                <a:latin typeface="Arial" charset="0"/>
              </a:rPr>
              <a:t>Глава 4. Сетевой доступ</a:t>
            </a:r>
          </a:p>
        </p:txBody>
      </p:sp>
    </p:spTree>
    <p:extLst>
      <p:ext uri="{BB962C8B-B14F-4D97-AF65-F5344CB8AC3E}">
        <p14:creationId xmlns="" xmlns:p14="http://schemas.microsoft.com/office/powerpoint/2010/main" val="1912778374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4.1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60760211"/>
              </p:ext>
            </p:extLst>
          </p:nvPr>
        </p:nvGraphicFramePr>
        <p:xfrm>
          <a:off x="144463" y="798513"/>
          <a:ext cx="8853486" cy="3815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Ассоциация телекоммуникационной промышленности/Ассоциация электронной промышленности (TIA/EIA)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Международный союз электросвязи (ITU)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Американский национальный институт стандартизации (ANSI)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Институт инженеров по электротехнике и электронике (IEEE)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Манчестерское кодирование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пропускная способность сети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производительность сети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полезная пропускная способность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3540318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5358" y="698931"/>
            <a:ext cx="8838622" cy="4155319"/>
          </a:xfrm>
        </p:spPr>
        <p:txBody>
          <a:bodyPr/>
          <a:lstStyle/>
          <a:p>
            <a:pPr lvl="1"/>
            <a:r>
              <a:rPr lang="ru-RU" sz="1300" dirty="0"/>
              <a:t>Для демонстрации можно использовать маршрутизатор беспроводной связи.</a:t>
            </a:r>
          </a:p>
          <a:p>
            <a:pPr lvl="1"/>
            <a:r>
              <a:rPr lang="ru-RU" sz="1300" dirty="0"/>
              <a:t>Предоставьте студентам приложения, которые те смогут использовать дома для проверки скорости загрузки и выгрузки (например, </a:t>
            </a:r>
            <a:r>
              <a:rPr lang="ru-RU" sz="1300" dirty="0">
                <a:hlinkClick r:id="rId3"/>
              </a:rPr>
              <a:t>https://www.speakeasy.net/speedtest</a:t>
            </a:r>
            <a:r>
              <a:rPr lang="ru-RU" sz="1300" dirty="0"/>
              <a:t>).</a:t>
            </a:r>
          </a:p>
          <a:p>
            <a:pPr lvl="1"/>
            <a:r>
              <a:rPr lang="ru-RU" sz="1300" dirty="0"/>
              <a:t>Расскажите о пропускной способности на примере водопровода. Чем больше труба, тем больше воды может протечь по ней.</a:t>
            </a:r>
          </a:p>
          <a:p>
            <a:pPr lvl="1"/>
            <a:r>
              <a:rPr lang="ru-RU" sz="1300" dirty="0"/>
              <a:t>Расскажите о пропускной способности на примере водопровода. Если открыть клапан, то протечет больше воды.</a:t>
            </a:r>
          </a:p>
          <a:p>
            <a:pPr lvl="1"/>
            <a:r>
              <a:rPr lang="ru-RU" sz="1300" dirty="0"/>
              <a:t>Приведите примеры различных типов медных кабелей. Надеюсь, вы сохранили несколько плохо сделанных кабелей!</a:t>
            </a:r>
          </a:p>
          <a:p>
            <a:pPr lvl="1"/>
            <a:r>
              <a:rPr lang="ru-RU" sz="1300" dirty="0"/>
              <a:t>Попросите студентов привести примеры электромагнитных помех (например: домашние беспроводные телефоны, микроволновые печи, пылесос и т. д.)</a:t>
            </a:r>
          </a:p>
          <a:p>
            <a:pPr lvl="1"/>
            <a:r>
              <a:rPr lang="ru-RU" sz="1300" dirty="0"/>
              <a:t>Обратите внимание, что для увеличения компенсации витые пары в UTP имеют разное количество витков.</a:t>
            </a:r>
          </a:p>
          <a:p>
            <a:pPr lvl="1"/>
            <a:r>
              <a:rPr lang="ru-RU" sz="1300" dirty="0"/>
              <a:t>Продемонстрируйте типы кабелей UTP, используя кабельный тестер для отображения схемы прокладки.</a:t>
            </a:r>
          </a:p>
          <a:p>
            <a:pPr lvl="1"/>
            <a:r>
              <a:rPr lang="ru-RU" sz="1300" dirty="0"/>
              <a:t>Убедитесь в том, что студенты разбираются в цветовой маркировке, применяемой </a:t>
            </a:r>
            <a:r>
              <a:rPr lang="ru-RU" sz="1300" dirty="0" smtClean="0"/>
              <a:t>в оптоволоконных </a:t>
            </a:r>
            <a:r>
              <a:rPr lang="ru-RU" sz="1300" dirty="0"/>
              <a:t>кабелях.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4.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1348831862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4.2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23067295"/>
              </p:ext>
            </p:extLst>
          </p:nvPr>
        </p:nvGraphicFramePr>
        <p:xfrm>
          <a:off x="144461" y="798513"/>
          <a:ext cx="8472890" cy="2153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электромагнитные помехи (ЭМП)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радиочастотные помехи (РЧП)</a:t>
                      </a:r>
                      <a:endParaRPr lang="ru-RU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перекрестные помехи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неэкранированная витая пара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экранированная витая пара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коаксиальный кабель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коаксиальный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оптоволоконный кабель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77669741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4.3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39595447"/>
              </p:ext>
            </p:extLst>
          </p:nvPr>
        </p:nvGraphicFramePr>
        <p:xfrm>
          <a:off x="144461" y="798513"/>
          <a:ext cx="8472890" cy="782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Управление логической связью (LLC)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Управление доступом к среде передачи данных (MAC)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9696909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4.4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10615951"/>
              </p:ext>
            </p:extLst>
          </p:nvPr>
        </p:nvGraphicFramePr>
        <p:xfrm>
          <a:off x="144461" y="798513"/>
          <a:ext cx="8472890" cy="274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+mn-lt"/>
                        </a:rPr>
                        <a:t>физическая топология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логическая топология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виртуальный канал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полудуплексный режим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полнодуплексный режим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Вероятностный сетевой протокол канального уровня и обнаружение конфликтов (CSMA/CD)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Вероятностный сетевой протокол канального уровня и предотвращение конфликтов (CSMA/CA).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21689912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5358" y="598919"/>
            <a:ext cx="8998642" cy="4155319"/>
          </a:xfrm>
        </p:spPr>
        <p:txBody>
          <a:bodyPr rIns="72000"/>
          <a:lstStyle/>
          <a:p>
            <a:pPr lvl="1"/>
            <a:r>
              <a:rPr lang="ru-RU" sz="1300" dirty="0"/>
              <a:t>Используйте этот видеоролик о подводном кабеле:</a:t>
            </a:r>
            <a:r>
              <a:rPr sz="1300" dirty="0"/>
              <a:t/>
            </a:r>
            <a:br>
              <a:rPr sz="1300" dirty="0"/>
            </a:br>
            <a:r>
              <a:rPr lang="ru-RU" sz="1300" dirty="0">
                <a:hlinkClick r:id="rId3"/>
              </a:rPr>
              <a:t>https://www.youtube.com/watch?v=v1JEuzBkOD8</a:t>
            </a:r>
            <a:endParaRPr lang="ru-RU" sz="1300" dirty="0"/>
          </a:p>
          <a:p>
            <a:pPr lvl="1"/>
            <a:r>
              <a:rPr lang="ru-RU" sz="1300" dirty="0"/>
              <a:t>Используйте этот видеоролик о прокладке подводных кабелей: </a:t>
            </a:r>
            <a:r>
              <a:rPr lang="ru-RU" sz="1300" dirty="0">
                <a:hlinkClick r:id="rId4"/>
              </a:rPr>
              <a:t>https://www.youtube.com/watch?v=XQVzU_YQ3IQ</a:t>
            </a:r>
            <a:endParaRPr lang="ru-RU" sz="1300" dirty="0"/>
          </a:p>
          <a:p>
            <a:pPr lvl="1"/>
            <a:r>
              <a:rPr lang="ru-RU" sz="1300" dirty="0"/>
              <a:t>«Кадр похож на раму кровати. Он имеет изголовье (заголовок) и изножье (концевик)».</a:t>
            </a:r>
          </a:p>
          <a:p>
            <a:pPr lvl="1"/>
            <a:r>
              <a:rPr lang="ru-RU" sz="1300" dirty="0"/>
              <a:t>Начните упражнение с самоклеящимися листочками модели OSI: попросите каждого студента взять 10 самоклеящихся листочков и написать 5 ключевых слов для физического уровня и 5 ключевых слов для канального уровня передачи данных. Слова следует поместить в конверт для последующего использования. В конечном итоге, когда будут рассмотрены все 7 уровней, студенты смогут обменяться </a:t>
            </a:r>
            <a:r>
              <a:rPr lang="ru-RU" sz="1300"/>
              <a:t>конвертами </a:t>
            </a:r>
            <a:r>
              <a:rPr lang="ru-RU" sz="1300" smtClean="0"/>
              <a:t>и правильно </a:t>
            </a:r>
            <a:r>
              <a:rPr lang="ru-RU" sz="1300" dirty="0"/>
              <a:t>совместить описания с названиями уровней.</a:t>
            </a:r>
          </a:p>
          <a:p>
            <a:pPr lvl="1"/>
            <a:r>
              <a:rPr lang="ru-RU" sz="1300" dirty="0"/>
              <a:t>Опишите характер взаимодействия между физическим и канальным уровнями передачи данных модели OSI. </a:t>
            </a:r>
          </a:p>
          <a:p>
            <a:pPr lvl="1"/>
            <a:r>
              <a:rPr lang="ru-RU" sz="1300" dirty="0"/>
              <a:t>Объясните, что LLC и MAC работают вместе в качестве подслоев в канальном уровне передачи данных.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LLC </a:t>
            </a:r>
            <a:r>
              <a:rPr lang="ru-RU" sz="1300" dirty="0"/>
              <a:t>подключается к уровню 3, а MAC — к уровню 1.</a:t>
            </a:r>
          </a:p>
          <a:p>
            <a:pPr lvl="1"/>
            <a:r>
              <a:rPr lang="ru-RU" sz="1300" dirty="0"/>
              <a:t>Нарисуйте примеры общих физических топологий WAN и попросите студентов описать достоинства и недостатки для каждого типа.</a:t>
            </a:r>
          </a:p>
          <a:p>
            <a:pPr lvl="1"/>
            <a:r>
              <a:rPr lang="ru-RU" sz="1300" dirty="0"/>
              <a:t>Для построения полноячеистой сети необходимо n*(n–1)/2 связей для полных ячеек (n — количество устройств в полноячеистой сети).</a:t>
            </a:r>
          </a:p>
          <a:p>
            <a:pPr lvl="0"/>
            <a:endParaRPr lang="ru-RU" sz="1300" dirty="0"/>
          </a:p>
          <a:p>
            <a:endParaRPr lang="ru-RU" sz="1300" dirty="0"/>
          </a:p>
          <a:p>
            <a:endParaRPr lang="ru-RU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4.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10550</TotalTime>
  <Words>3728</Words>
  <Application>Microsoft Office PowerPoint</Application>
  <PresentationFormat>On-screen Show (16:9)</PresentationFormat>
  <Paragraphs>798</Paragraphs>
  <Slides>83</Slides>
  <Notes>83</Notes>
  <HiddenSlides>13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Default Theme</vt:lpstr>
      <vt:lpstr>Глава 4. Сетевой доступ</vt:lpstr>
      <vt:lpstr>Материалы для инструкторов. Глава 4. Руководство по планированию</vt:lpstr>
      <vt:lpstr>Глава 4. Сетевой доступ</vt:lpstr>
      <vt:lpstr>Глава 4. Упражнения</vt:lpstr>
      <vt:lpstr>Глава 4. Упражнения (продолжение)</vt:lpstr>
      <vt:lpstr>Глава 4. Аттестация</vt:lpstr>
      <vt:lpstr>Глава 4. Практические рекомендации</vt:lpstr>
      <vt:lpstr>Глава 4. Практические рекомендации (продолжение)</vt:lpstr>
      <vt:lpstr>Глава 4. Практические рекомендации (продолжение)</vt:lpstr>
      <vt:lpstr>Глава 4. Дополнительная помощь</vt:lpstr>
      <vt:lpstr>Slide 11</vt:lpstr>
      <vt:lpstr>Глава 4. Сетевой доступ</vt:lpstr>
      <vt:lpstr>Глава 4. Разделы и цели</vt:lpstr>
      <vt:lpstr>Глава 4. Разделы и цели (продолжение)</vt:lpstr>
      <vt:lpstr>4.1. Протоколы физического уровня</vt:lpstr>
      <vt:lpstr>Подключение на физическом уровне  Типы подключений</vt:lpstr>
      <vt:lpstr>Подключение на физическом уровне Сетевые интерфейсные платы</vt:lpstr>
      <vt:lpstr>Назначение физического уровня Физический уровень</vt:lpstr>
      <vt:lpstr>Назначение физического уровня  Среда передачи данных физического уровня</vt:lpstr>
      <vt:lpstr>Назначение физического уровня Стандарты физического уровня</vt:lpstr>
      <vt:lpstr>Назначение физического уровня Лабораторная работа. Распознавание сетевых устройств и кабелей</vt:lpstr>
      <vt:lpstr>Характеристики физического уровня Функции</vt:lpstr>
      <vt:lpstr>Характеристики физического уровня Пропускная способность</vt:lpstr>
      <vt:lpstr>Характеристики физического уровня Производительность</vt:lpstr>
      <vt:lpstr>Характеристики физического уровня Типы физических сред передачи данных</vt:lpstr>
      <vt:lpstr>4.2. Сетевая среда передачи данных</vt:lpstr>
      <vt:lpstr>Медные кабели Характеристики медных кабелей</vt:lpstr>
      <vt:lpstr>Медные кабели Типы медных кабелей</vt:lpstr>
      <vt:lpstr>Медные кабели Кабель на основе неэкранированной витой пары</vt:lpstr>
      <vt:lpstr>Медные кабели Кабель на основе экранированной витой пары (STP)</vt:lpstr>
      <vt:lpstr>Медные кабели Коаксиальный кабель</vt:lpstr>
      <vt:lpstr>Медные кабели Безопасность медных кабелей</vt:lpstr>
      <vt:lpstr>UTP-кабели Свойства UTP-кабелей</vt:lpstr>
      <vt:lpstr>UTP-кабели Стандарты UTP-кабелей</vt:lpstr>
      <vt:lpstr>UTP-кабели Разъемы для кабелей UTP</vt:lpstr>
      <vt:lpstr>UTP-кабели Типы кабелей UTP </vt:lpstr>
      <vt:lpstr>UTP-кабели Тестирование кабелей UTP</vt:lpstr>
      <vt:lpstr>UTP-кабели Лабораторная работа. Изготовление кроссового кабеля Ethernet</vt:lpstr>
      <vt:lpstr>Оптоволоконные кабели Свойства оптоволоконных кабелей</vt:lpstr>
      <vt:lpstr>Оптоволоконные кабели Конструкция оптоволоконного кабеля</vt:lpstr>
      <vt:lpstr>Оптоволоконные кабели Типы оптоволоконных кабелей</vt:lpstr>
      <vt:lpstr>Оптоволоконные кабели Разъемы для оптоволоконных кабелей</vt:lpstr>
      <vt:lpstr>Оптоволоконные кабели Разъемы для оптоволоконных кабелей (продолжение)</vt:lpstr>
      <vt:lpstr>Оптоволоконные кабели Тестирование оптоволоконных кабелей</vt:lpstr>
      <vt:lpstr>Оптоволоконные кабели Сравнение оптоволоконных и медных кабелей</vt:lpstr>
      <vt:lpstr>Беспроводные среды передачи данных Свойства беспроводных сред передачи данных</vt:lpstr>
      <vt:lpstr>Беспроводные среды передачи данных Типы беспроводных сред передачи данных</vt:lpstr>
      <vt:lpstr>Беспроводная среда передачи данных Беспроводная локальная сеть</vt:lpstr>
      <vt:lpstr>Беспроводная среда передачи данных Packet Tracer. Подключение проводной и беспроводной локальных сетей</vt:lpstr>
      <vt:lpstr>Беспроводная среда передачи данных Лабораторная работа. Просмотр данных о сетевой интерфейсной плате для проводной и беспроводной сети</vt:lpstr>
      <vt:lpstr>4.3. Протоколы канала данных</vt:lpstr>
      <vt:lpstr>Назначение канального уровня Канальный уровень</vt:lpstr>
      <vt:lpstr>Назначение канального уровня Канальный уровень (продолжение)</vt:lpstr>
      <vt:lpstr>Назначение канального уровня Подуровни канального уровня</vt:lpstr>
      <vt:lpstr>Назначение канального уровня Средства контроля доступа средой передачи данных</vt:lpstr>
      <vt:lpstr>Назначение канального уровня Предоставление доступа к среде передачи данных</vt:lpstr>
      <vt:lpstr>Назначение канального уровня Стандарты канального уровня</vt:lpstr>
      <vt:lpstr>4.4. Управление доступом к среде передачи данных</vt:lpstr>
      <vt:lpstr>Топологии Управление доступом к среде передачи данных</vt:lpstr>
      <vt:lpstr>Топологии Физические и логические топологии</vt:lpstr>
      <vt:lpstr>Топологии Физические и логические топологии (продолжение)</vt:lpstr>
      <vt:lpstr>Топологии глобальной сети Стандартные физические топологии глобальной сети</vt:lpstr>
      <vt:lpstr>Топологии глобальных сетей Физическая топология «точка-точка»</vt:lpstr>
      <vt:lpstr>Топологии глобальных сетей Логическая топология «точка-точка»</vt:lpstr>
      <vt:lpstr>Топологии глобальных сетей Логическая топология «точка-точка» (продолжение)</vt:lpstr>
      <vt:lpstr>Топологии локальных сетей Физические топологии локальной сети LAN</vt:lpstr>
      <vt:lpstr>Топологии локальной сети Полудуплексная и полнодуплексная передача данных</vt:lpstr>
      <vt:lpstr>Топологии локальной сети Полудуплексная и полнодуплексная передача данных (продолжение)</vt:lpstr>
      <vt:lpstr>Топологии локальной сети Методы контроля доступа к среде передачи данных</vt:lpstr>
      <vt:lpstr>Топологии локальной сети Методы контроля доступа к среде передачи данных (продолжение)</vt:lpstr>
      <vt:lpstr>Топологии локальной сети Состязательный доступ — CSMA/CD</vt:lpstr>
      <vt:lpstr>Топологии локальной сети Состязательный доступ — CSMA/CA</vt:lpstr>
      <vt:lpstr>Кадр канала передачи данных Кадр</vt:lpstr>
      <vt:lpstr>Кадр канала передачи данных Поля кадра</vt:lpstr>
      <vt:lpstr>Кадр канала передачи данных Адреса уровня 2</vt:lpstr>
      <vt:lpstr>Кадр канала передачи данных Кадры локальной и глобальной сети</vt:lpstr>
      <vt:lpstr>4.5. Обзор главы</vt:lpstr>
      <vt:lpstr>Заключение Глава 4. Сетевой доступ</vt:lpstr>
      <vt:lpstr>Раздел 4.1 Новые термины и команды</vt:lpstr>
      <vt:lpstr>Раздел 4.2 Новые термины и команды</vt:lpstr>
      <vt:lpstr>Раздел 4.3 Новые термины и команды</vt:lpstr>
      <vt:lpstr>Раздел 4.4 Новые термины и команды</vt:lpstr>
      <vt:lpstr>Slide 83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389</cp:revision>
  <dcterms:created xsi:type="dcterms:W3CDTF">2016-08-22T22:27:36Z</dcterms:created>
  <dcterms:modified xsi:type="dcterms:W3CDTF">2018-10-26T09:38:00Z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