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7"/>
  </p:notesMasterIdLst>
  <p:sldIdLst>
    <p:sldId id="513" r:id="rId2"/>
    <p:sldId id="730" r:id="rId3"/>
    <p:sldId id="747" r:id="rId4"/>
    <p:sldId id="763" r:id="rId5"/>
    <p:sldId id="735" r:id="rId6"/>
    <p:sldId id="736" r:id="rId7"/>
    <p:sldId id="750" r:id="rId8"/>
    <p:sldId id="821" r:id="rId9"/>
    <p:sldId id="822" r:id="rId10"/>
    <p:sldId id="745" r:id="rId11"/>
    <p:sldId id="777" r:id="rId12"/>
    <p:sldId id="758" r:id="rId13"/>
    <p:sldId id="760" r:id="rId14"/>
    <p:sldId id="759" r:id="rId15"/>
    <p:sldId id="628" r:id="rId16"/>
    <p:sldId id="786" r:id="rId17"/>
    <p:sldId id="787" r:id="rId18"/>
    <p:sldId id="788" r:id="rId19"/>
    <p:sldId id="790" r:id="rId20"/>
    <p:sldId id="789" r:id="rId21"/>
    <p:sldId id="791" r:id="rId22"/>
    <p:sldId id="762" r:id="rId23"/>
    <p:sldId id="792" r:id="rId24"/>
    <p:sldId id="793" r:id="rId25"/>
    <p:sldId id="794" r:id="rId26"/>
    <p:sldId id="795" r:id="rId27"/>
    <p:sldId id="796" r:id="rId28"/>
    <p:sldId id="797" r:id="rId29"/>
    <p:sldId id="799" r:id="rId30"/>
    <p:sldId id="825" r:id="rId31"/>
    <p:sldId id="800" r:id="rId32"/>
    <p:sldId id="801" r:id="rId33"/>
    <p:sldId id="802" r:id="rId34"/>
    <p:sldId id="803" r:id="rId35"/>
    <p:sldId id="804" r:id="rId36"/>
    <p:sldId id="805" r:id="rId37"/>
    <p:sldId id="806" r:id="rId38"/>
    <p:sldId id="807" r:id="rId39"/>
    <p:sldId id="808" r:id="rId40"/>
    <p:sldId id="809" r:id="rId41"/>
    <p:sldId id="810" r:id="rId42"/>
    <p:sldId id="826" r:id="rId43"/>
    <p:sldId id="811" r:id="rId44"/>
    <p:sldId id="812" r:id="rId45"/>
    <p:sldId id="813" r:id="rId46"/>
    <p:sldId id="814" r:id="rId47"/>
    <p:sldId id="815" r:id="rId48"/>
    <p:sldId id="816" r:id="rId49"/>
    <p:sldId id="771" r:id="rId50"/>
    <p:sldId id="817" r:id="rId51"/>
    <p:sldId id="818" r:id="rId52"/>
    <p:sldId id="820" r:id="rId53"/>
    <p:sldId id="291" r:id="rId54"/>
    <p:sldId id="824" r:id="rId55"/>
    <p:sldId id="823" r:id="rId5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  <p:cmAuthor id="3" name="geekette" initials="g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431" autoAdjust="0"/>
    <p:restoredTop sz="98689" autoAdjust="0"/>
  </p:normalViewPr>
  <p:slideViewPr>
    <p:cSldViewPr snapToGrid="0" showGuides="1">
      <p:cViewPr>
        <p:scale>
          <a:sx n="100" d="100"/>
          <a:sy n="100" d="100"/>
        </p:scale>
        <p:origin x="-72" y="-810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10/23/2018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3. Сетевые протоколы и обмен данными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69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3. </a:t>
            </a:r>
            <a:r>
              <a:rPr lang="ru-RU" sz="1200" dirty="0"/>
              <a:t>Сетевые протоколы и обмен данными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3. </a:t>
            </a:r>
            <a:r>
              <a:rPr lang="ru-RU" sz="1200" dirty="0"/>
              <a:t>Сетевые протоколы и обмен данными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3. </a:t>
            </a:r>
            <a:r>
              <a:rPr lang="ru-RU" sz="1200" dirty="0"/>
              <a:t>Сетевые протоколы и обмен данными</a:t>
            </a:r>
            <a:endParaRPr lang="ru-RU" sz="1200" b="0" dirty="0"/>
          </a:p>
          <a:p>
            <a:pPr>
              <a:buFontTx/>
              <a:buNone/>
            </a:pPr>
            <a:r>
              <a:rPr lang="ru-RU" sz="1200" b="0" dirty="0"/>
              <a:t>3.1. Правила обмена данными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3.1.1.1. </a:t>
            </a:r>
            <a:r>
              <a:rPr lang="ru-RU" smtClean="0"/>
              <a:t>Основы обмена данными</a:t>
            </a: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3.1.1.2. У</a:t>
            </a:r>
            <a:r>
              <a:rPr lang="ru-RU" smtClean="0"/>
              <a:t>становление правил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98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3.1.1.3. Кодирование сообщений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569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r>
              <a:rPr lang="ru-RU" dirty="0">
                <a:latin typeface="Arial" charset="0"/>
              </a:rPr>
              <a:t>3.1.1.4. </a:t>
            </a:r>
            <a:r>
              <a:rPr lang="ru-RU" b="0" dirty="0"/>
              <a:t>Форматирование и инкапсуляция сообщений</a:t>
            </a:r>
          </a:p>
        </p:txBody>
      </p:sp>
    </p:spTree>
    <p:extLst>
      <p:ext uri="{BB962C8B-B14F-4D97-AF65-F5344CB8AC3E}">
        <p14:creationId xmlns:p14="http://schemas.microsoft.com/office/powerpoint/2010/main" val="282875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3.1.1.5. </a:t>
            </a:r>
            <a:r>
              <a:rPr lang="ru-RU" b="0" dirty="0"/>
              <a:t>Размер сообщения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32213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dirty="0"/>
              <a:t>Правила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3.1.1.6. </a:t>
            </a:r>
            <a:r>
              <a:rPr lang="ru-RU" b="0" dirty="0"/>
              <a:t>Синхронизация сообщений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219486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3.1. Правила обмена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3.1.1. </a:t>
            </a:r>
            <a:r>
              <a:rPr lang="ru-RU" altLang="en-US" sz="1200" b="0" dirty="0"/>
              <a:t>Правила</a:t>
            </a:r>
          </a:p>
          <a:p>
            <a:r>
              <a:rPr lang="ru-RU" b="0" dirty="0">
                <a:latin typeface="Arial" charset="0"/>
              </a:rPr>
              <a:t>3.1.1.7. </a:t>
            </a:r>
            <a:r>
              <a:rPr lang="ru-RU" b="0" dirty="0"/>
              <a:t>Варианты доставки сообщений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485555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3. </a:t>
            </a:r>
            <a:r>
              <a:rPr lang="ru-RU" sz="1200" dirty="0"/>
              <a:t>Сетевые протоколы и обмен данными</a:t>
            </a:r>
            <a:endParaRPr lang="ru-RU" sz="1200" b="0" dirty="0"/>
          </a:p>
          <a:p>
            <a:pPr>
              <a:buFontTx/>
              <a:buNone/>
            </a:pPr>
            <a:r>
              <a:rPr lang="ru-RU" sz="1200" b="0" dirty="0"/>
              <a:t>3.2. </a:t>
            </a:r>
            <a:r>
              <a:rPr lang="ru-RU" sz="1200" dirty="0"/>
              <a:t>Сетевые протоколы и стандарты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3.2.1. </a:t>
            </a:r>
            <a:r>
              <a:rPr lang="ru-RU" altLang="en-US" sz="1200" dirty="0"/>
              <a:t>Протоколы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3.2.1.1. </a:t>
            </a:r>
            <a:r>
              <a:rPr lang="ru-RU" b="0" dirty="0"/>
              <a:t>Правила, регламентирующие обмен данными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576851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3.2.1. </a:t>
            </a:r>
            <a:r>
              <a:rPr lang="ru-RU" altLang="en-US" sz="1200" dirty="0"/>
              <a:t>Протоколы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3.2.1.2. </a:t>
            </a:r>
            <a:r>
              <a:rPr lang="ru-RU" b="0" dirty="0"/>
              <a:t>Сетевые протоколы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775350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3.2.1. </a:t>
            </a:r>
            <a:r>
              <a:rPr lang="ru-RU" altLang="en-US" sz="1200" dirty="0"/>
              <a:t>Протоколы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3.2.1.3. В</a:t>
            </a:r>
            <a:r>
              <a:rPr lang="ru-RU" smtClean="0"/>
              <a:t>заимодействие протоколов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323832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 </a:t>
            </a:r>
            <a:r>
              <a:rPr lang="ru-RU" altLang="en-US" sz="1200" dirty="0"/>
              <a:t>Наборы протоколов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3.2.2.1. </a:t>
            </a:r>
            <a:r>
              <a:rPr lang="ru-RU" b="0" dirty="0"/>
              <a:t>Наборы протоколов и отраслевые стандарты</a:t>
            </a:r>
          </a:p>
        </p:txBody>
      </p:sp>
    </p:spTree>
    <p:extLst>
      <p:ext uri="{BB962C8B-B14F-4D97-AF65-F5344CB8AC3E}">
        <p14:creationId xmlns:p14="http://schemas.microsoft.com/office/powerpoint/2010/main" val="1702041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 </a:t>
            </a:r>
            <a:r>
              <a:rPr lang="ru-RU" altLang="en-US" sz="1200" dirty="0"/>
              <a:t>Наборы протоколов</a:t>
            </a:r>
          </a:p>
          <a:p>
            <a:r>
              <a:rPr lang="ru-RU" dirty="0">
                <a:latin typeface="Arial" charset="0"/>
              </a:rPr>
              <a:t>3.2.2.2. </a:t>
            </a:r>
            <a:r>
              <a:rPr lang="ru-RU" b="0" dirty="0"/>
              <a:t>Разработка протокола TCP/IP</a:t>
            </a:r>
          </a:p>
        </p:txBody>
      </p:sp>
    </p:spTree>
    <p:extLst>
      <p:ext uri="{BB962C8B-B14F-4D97-AF65-F5344CB8AC3E}">
        <p14:creationId xmlns:p14="http://schemas.microsoft.com/office/powerpoint/2010/main" val="912404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 </a:t>
            </a:r>
            <a:r>
              <a:rPr lang="ru-RU" altLang="en-US" sz="1200" dirty="0"/>
              <a:t>Наборы протоколов</a:t>
            </a:r>
          </a:p>
          <a:p>
            <a:r>
              <a:rPr lang="ru-RU" dirty="0">
                <a:latin typeface="Arial" charset="0"/>
              </a:rPr>
              <a:t>3.2.2.3. </a:t>
            </a:r>
            <a:r>
              <a:rPr lang="ru-RU" b="0" dirty="0"/>
              <a:t>Набор протоколов TCP/IP</a:t>
            </a:r>
          </a:p>
        </p:txBody>
      </p:sp>
    </p:spTree>
    <p:extLst>
      <p:ext uri="{BB962C8B-B14F-4D97-AF65-F5344CB8AC3E}">
        <p14:creationId xmlns:p14="http://schemas.microsoft.com/office/powerpoint/2010/main" val="3292442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 </a:t>
            </a:r>
            <a:r>
              <a:rPr lang="ru-RU" altLang="en-US" sz="1200" dirty="0"/>
              <a:t>Наборы протоколов</a:t>
            </a:r>
          </a:p>
          <a:p>
            <a:r>
              <a:rPr lang="ru-RU" dirty="0">
                <a:latin typeface="Arial" charset="0"/>
              </a:rPr>
              <a:t>3.2.2.4. Обмен данными по протоколу TCP/IP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72419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3. Сетевые протоколы и обмен данными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3.2.2. </a:t>
            </a:r>
            <a:r>
              <a:rPr lang="ru-RU" altLang="en-US" sz="1200" dirty="0"/>
              <a:t>Наборы протоколов</a:t>
            </a:r>
          </a:p>
          <a:p>
            <a:r>
              <a:rPr lang="ru-RU" dirty="0">
                <a:latin typeface="Arial" charset="0"/>
              </a:rPr>
              <a:t>3.2.2.4. Обмен данными по протоколу TCP/IP (продолжение)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173392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3.2.3. </a:t>
            </a:r>
            <a:r>
              <a:rPr lang="ru-RU" altLang="en-US" sz="1200" dirty="0"/>
              <a:t>Организации по стандартизации</a:t>
            </a:r>
          </a:p>
          <a:p>
            <a:r>
              <a:rPr lang="ru-RU" dirty="0">
                <a:latin typeface="Arial" charset="0"/>
              </a:rPr>
              <a:t>3.2.3.1. Открытые стандарты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792135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3.2.3. </a:t>
            </a:r>
            <a:r>
              <a:rPr lang="ru-RU" altLang="en-US" sz="1200" dirty="0"/>
              <a:t>Организации по стандартизации</a:t>
            </a:r>
          </a:p>
          <a:p>
            <a:r>
              <a:rPr lang="ru-RU" dirty="0">
                <a:latin typeface="Arial" charset="0"/>
              </a:rPr>
              <a:t>3.2.3.2. </a:t>
            </a:r>
            <a:r>
              <a:rPr lang="ru-RU" b="0" dirty="0"/>
              <a:t>Стандарты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931090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3.2.3. </a:t>
            </a:r>
            <a:r>
              <a:rPr lang="ru-RU" altLang="en-US" sz="1200" dirty="0"/>
              <a:t>Организации по стандартизации</a:t>
            </a:r>
          </a:p>
          <a:p>
            <a:r>
              <a:rPr lang="ru-RU" dirty="0">
                <a:latin typeface="Arial" charset="0"/>
              </a:rPr>
              <a:t>3.2.3.3. </a:t>
            </a:r>
            <a:r>
              <a:rPr lang="ru-RU" b="0" dirty="0"/>
              <a:t>Организации по стандартизации в области электроники и связи</a:t>
            </a:r>
          </a:p>
        </p:txBody>
      </p:sp>
    </p:spTree>
    <p:extLst>
      <p:ext uri="{BB962C8B-B14F-4D97-AF65-F5344CB8AC3E}">
        <p14:creationId xmlns:p14="http://schemas.microsoft.com/office/powerpoint/2010/main" val="827683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3.2.3. </a:t>
            </a:r>
            <a:r>
              <a:rPr lang="ru-RU" altLang="en-US" sz="1200" dirty="0"/>
              <a:t>Организации по стандартизации</a:t>
            </a:r>
          </a:p>
          <a:p>
            <a:r>
              <a:rPr lang="ru-RU" dirty="0">
                <a:latin typeface="Arial" charset="0"/>
              </a:rPr>
              <a:t>3.2.3.4. </a:t>
            </a:r>
            <a:r>
              <a:rPr lang="ru-RU" b="0" dirty="0"/>
              <a:t>Лабораторная работа. Изучение сетевых стандартов</a:t>
            </a:r>
          </a:p>
        </p:txBody>
      </p:sp>
    </p:spTree>
    <p:extLst>
      <p:ext uri="{BB962C8B-B14F-4D97-AF65-F5344CB8AC3E}">
        <p14:creationId xmlns:p14="http://schemas.microsoft.com/office/powerpoint/2010/main" val="3942861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3.2.4. </a:t>
            </a:r>
            <a:r>
              <a:rPr lang="ru-RU" altLang="en-US" sz="1200" dirty="0"/>
              <a:t>Эталонные модели</a:t>
            </a:r>
          </a:p>
          <a:p>
            <a:r>
              <a:rPr lang="ru-RU" dirty="0">
                <a:latin typeface="Arial" charset="0"/>
              </a:rPr>
              <a:t>3.2.4.1. </a:t>
            </a:r>
            <a:r>
              <a:rPr lang="ru-RU" b="0" dirty="0"/>
              <a:t>Преимущества использования многоуровневой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4088951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3.2.4. </a:t>
            </a:r>
            <a:r>
              <a:rPr lang="ru-RU" altLang="en-US" sz="1200" dirty="0"/>
              <a:t>Эталонные модели</a:t>
            </a:r>
          </a:p>
          <a:p>
            <a:r>
              <a:rPr lang="ru-RU" dirty="0">
                <a:latin typeface="Arial" charset="0"/>
              </a:rPr>
              <a:t>3.2.4.2. </a:t>
            </a:r>
            <a:r>
              <a:rPr lang="ru-RU" b="0" dirty="0"/>
              <a:t>Эталонная модель OSI</a:t>
            </a:r>
          </a:p>
        </p:txBody>
      </p:sp>
    </p:spTree>
    <p:extLst>
      <p:ext uri="{BB962C8B-B14F-4D97-AF65-F5344CB8AC3E}">
        <p14:creationId xmlns:p14="http://schemas.microsoft.com/office/powerpoint/2010/main" val="2288953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3.2.4. </a:t>
            </a:r>
            <a:r>
              <a:rPr lang="ru-RU" altLang="en-US" sz="1200" dirty="0"/>
              <a:t>Эталонные модели</a:t>
            </a:r>
          </a:p>
          <a:p>
            <a:r>
              <a:rPr lang="ru-RU" dirty="0">
                <a:latin typeface="Arial" charset="0"/>
              </a:rPr>
              <a:t>3.2.4.3. </a:t>
            </a:r>
            <a:r>
              <a:rPr lang="ru-RU" b="0" dirty="0"/>
              <a:t>Модель протоколов TCP/IP</a:t>
            </a:r>
          </a:p>
        </p:txBody>
      </p:sp>
    </p:spTree>
    <p:extLst>
      <p:ext uri="{BB962C8B-B14F-4D97-AF65-F5344CB8AC3E}">
        <p14:creationId xmlns:p14="http://schemas.microsoft.com/office/powerpoint/2010/main" val="42295877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3.2.4. </a:t>
            </a:r>
            <a:r>
              <a:rPr lang="ru-RU" altLang="en-US" sz="1200" dirty="0"/>
              <a:t>Эталонные модели</a:t>
            </a:r>
          </a:p>
          <a:p>
            <a:r>
              <a:rPr lang="ru-RU" dirty="0">
                <a:latin typeface="Arial" charset="0"/>
              </a:rPr>
              <a:t>3.2.4.4. </a:t>
            </a:r>
            <a:r>
              <a:rPr lang="ru-RU" b="0" dirty="0"/>
              <a:t>Сравнение моделей OSI и TCP/IP</a:t>
            </a:r>
          </a:p>
        </p:txBody>
      </p:sp>
    </p:spTree>
    <p:extLst>
      <p:ext uri="{BB962C8B-B14F-4D97-AF65-F5344CB8AC3E}">
        <p14:creationId xmlns:p14="http://schemas.microsoft.com/office/powerpoint/2010/main" val="2963973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3.2. Сетевые протоколы и стандарты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3.2.4. </a:t>
            </a:r>
            <a:r>
              <a:rPr lang="ru-RU" altLang="en-US" sz="1200" dirty="0"/>
              <a:t>Эталонные модели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3.2.4.6. </a:t>
            </a:r>
            <a:r>
              <a:rPr lang="ru-RU" b="0" dirty="0"/>
              <a:t>Packet Tracer. Изучение моделей TCP/IP и OSI в действии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0315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3. </a:t>
            </a:r>
            <a:r>
              <a:rPr lang="ru-RU" sz="1200" dirty="0"/>
              <a:t>Сетевые протоколы и обмен данными</a:t>
            </a:r>
            <a:endParaRPr lang="ru-RU" sz="1200" b="0" dirty="0"/>
          </a:p>
          <a:p>
            <a:pPr>
              <a:buFontTx/>
              <a:buNone/>
            </a:pPr>
            <a:r>
              <a:rPr lang="ru-RU" sz="1200" b="0" dirty="0"/>
              <a:t>3.3. </a:t>
            </a:r>
            <a:r>
              <a:rPr lang="ru-RU" sz="1200" dirty="0"/>
              <a:t>Передача данных в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036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3.3.1. </a:t>
            </a:r>
            <a:r>
              <a:rPr lang="ru-RU" altLang="en-US" sz="1200" dirty="0"/>
              <a:t>Инкапсуляция данных</a:t>
            </a:r>
          </a:p>
          <a:p>
            <a:r>
              <a:rPr lang="ru-RU" dirty="0">
                <a:latin typeface="Arial" charset="0"/>
              </a:rPr>
              <a:t>3.3.1.1. </a:t>
            </a:r>
            <a:r>
              <a:rPr lang="ru-RU" b="0" dirty="0"/>
              <a:t>Сегментация сообщений</a:t>
            </a:r>
          </a:p>
        </p:txBody>
      </p:sp>
    </p:spTree>
    <p:extLst>
      <p:ext uri="{BB962C8B-B14F-4D97-AF65-F5344CB8AC3E}">
        <p14:creationId xmlns:p14="http://schemas.microsoft.com/office/powerpoint/2010/main" val="2659471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3.3.1. </a:t>
            </a:r>
            <a:r>
              <a:rPr lang="ru-RU" altLang="en-US" sz="1200" dirty="0"/>
              <a:t>Инкапсуляция данных</a:t>
            </a:r>
          </a:p>
          <a:p>
            <a:r>
              <a:rPr lang="ru-RU" dirty="0">
                <a:latin typeface="Arial" charset="0"/>
              </a:rPr>
              <a:t>3.3.1.2. </a:t>
            </a:r>
            <a:r>
              <a:rPr lang="ru-RU" b="0" dirty="0"/>
              <a:t>Блоки данных протокола (PDU)</a:t>
            </a:r>
          </a:p>
        </p:txBody>
      </p:sp>
    </p:spTree>
    <p:extLst>
      <p:ext uri="{BB962C8B-B14F-4D97-AF65-F5344CB8AC3E}">
        <p14:creationId xmlns:p14="http://schemas.microsoft.com/office/powerpoint/2010/main" val="15223828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3.3.1. </a:t>
            </a:r>
            <a:r>
              <a:rPr lang="ru-RU" altLang="en-US" sz="1200" dirty="0"/>
              <a:t>Инкапсуляция данных</a:t>
            </a:r>
          </a:p>
          <a:p>
            <a:r>
              <a:rPr lang="ru-RU" dirty="0">
                <a:latin typeface="Arial" charset="0"/>
              </a:rPr>
              <a:t>3.3.1.3. </a:t>
            </a:r>
            <a:r>
              <a:rPr lang="ru-RU" b="0" dirty="0"/>
              <a:t>Пример инкапсуляции</a:t>
            </a:r>
          </a:p>
        </p:txBody>
      </p:sp>
    </p:spTree>
    <p:extLst>
      <p:ext uri="{BB962C8B-B14F-4D97-AF65-F5344CB8AC3E}">
        <p14:creationId xmlns:p14="http://schemas.microsoft.com/office/powerpoint/2010/main" val="763317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3.3.1. </a:t>
            </a:r>
            <a:r>
              <a:rPr lang="ru-RU" altLang="en-US" sz="1200" dirty="0"/>
              <a:t>Инкапсуляция данных</a:t>
            </a:r>
          </a:p>
          <a:p>
            <a:r>
              <a:rPr lang="ru-RU" dirty="0">
                <a:latin typeface="Arial" charset="0"/>
              </a:rPr>
              <a:t>3.3.1.4. </a:t>
            </a:r>
            <a:r>
              <a:rPr lang="ru-RU" b="0" dirty="0"/>
              <a:t>Пример инкапсуляции</a:t>
            </a:r>
          </a:p>
        </p:txBody>
      </p:sp>
    </p:spTree>
    <p:extLst>
      <p:ext uri="{BB962C8B-B14F-4D97-AF65-F5344CB8AC3E}">
        <p14:creationId xmlns:p14="http://schemas.microsoft.com/office/powerpoint/2010/main" val="26891197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3.3.2. </a:t>
            </a:r>
            <a:r>
              <a:rPr lang="ru-RU" altLang="en-US" sz="1200" dirty="0"/>
              <a:t>Доступ к данным</a:t>
            </a:r>
          </a:p>
          <a:p>
            <a:r>
              <a:rPr lang="ru-RU" dirty="0">
                <a:latin typeface="Arial" charset="0"/>
              </a:rPr>
              <a:t>3.3.2.1. </a:t>
            </a:r>
            <a:r>
              <a:rPr lang="ru-RU" b="0" dirty="0"/>
              <a:t>Сетевые адреса</a:t>
            </a:r>
          </a:p>
        </p:txBody>
      </p:sp>
    </p:spTree>
    <p:extLst>
      <p:ext uri="{BB962C8B-B14F-4D97-AF65-F5344CB8AC3E}">
        <p14:creationId xmlns:p14="http://schemas.microsoft.com/office/powerpoint/2010/main" val="395074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3.3.2. </a:t>
            </a:r>
            <a:r>
              <a:rPr lang="ru-RU" altLang="en-US" sz="1200" dirty="0"/>
              <a:t>Доступ к данным</a:t>
            </a:r>
          </a:p>
          <a:p>
            <a:r>
              <a:rPr lang="ru-RU" dirty="0">
                <a:latin typeface="Arial" charset="0"/>
              </a:rPr>
              <a:t>3.3.2.2. </a:t>
            </a:r>
            <a:r>
              <a:rPr lang="ru-RU" b="0" dirty="0"/>
              <a:t>Адреса канала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20095836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3.3.2. </a:t>
            </a:r>
            <a:r>
              <a:rPr lang="ru-RU" altLang="en-US" sz="1200" dirty="0"/>
              <a:t>Доступ к данным</a:t>
            </a:r>
          </a:p>
          <a:p>
            <a:r>
              <a:rPr lang="ru-RU" dirty="0">
                <a:latin typeface="Arial" charset="0"/>
              </a:rPr>
              <a:t>3.3.2.3. </a:t>
            </a:r>
            <a:r>
              <a:rPr lang="ru-RU" b="0" dirty="0"/>
              <a:t>Устройства в одной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13817761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3.3. Передача данных в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3.3.2. </a:t>
            </a:r>
            <a:r>
              <a:rPr lang="ru-RU" altLang="en-US" sz="1200" dirty="0"/>
              <a:t>Доступ к данным</a:t>
            </a:r>
          </a:p>
          <a:p>
            <a:r>
              <a:rPr lang="ru-RU" dirty="0">
                <a:latin typeface="Arial" charset="0"/>
              </a:rPr>
              <a:t>3.3.2.4. </a:t>
            </a:r>
            <a:r>
              <a:rPr lang="ru-RU" b="0" dirty="0"/>
              <a:t>Устройства в удаленной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2190762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3. Сетевые протоколы и обмен данными</a:t>
            </a:r>
          </a:p>
          <a:p>
            <a:r>
              <a:rPr lang="ru-RU" smtClean="0"/>
              <a:t>3.4. Выводы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5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613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3.4. Выводы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3.4.1. </a:t>
            </a: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Заключение</a:t>
            </a:r>
          </a:p>
          <a:p>
            <a:r>
              <a:rPr lang="ru-RU" dirty="0">
                <a:latin typeface="Arial" charset="0"/>
              </a:rPr>
              <a:t>3.4.1.1</a:t>
            </a:r>
            <a:r>
              <a:rPr lang="ru-RU" b="0" dirty="0"/>
              <a:t>. Лабораторная работа. Установка программы Wireshark</a:t>
            </a:r>
          </a:p>
        </p:txBody>
      </p:sp>
    </p:spTree>
    <p:extLst>
      <p:ext uri="{BB962C8B-B14F-4D97-AF65-F5344CB8AC3E}">
        <p14:creationId xmlns:p14="http://schemas.microsoft.com/office/powerpoint/2010/main" val="17399545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3.4. Выводы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3.4.1. </a:t>
            </a: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Заключение</a:t>
            </a:r>
          </a:p>
          <a:p>
            <a:r>
              <a:rPr lang="ru-RU" dirty="0">
                <a:latin typeface="Arial" charset="0"/>
              </a:rPr>
              <a:t>3.4.1.2. </a:t>
            </a:r>
            <a:r>
              <a:rPr lang="ru-RU" b="0" dirty="0"/>
              <a:t>Лабораторная работа. Использование программы Wireshark для просмотра сетевого трафика</a:t>
            </a:r>
          </a:p>
        </p:txBody>
      </p:sp>
    </p:spTree>
    <p:extLst>
      <p:ext uri="{BB962C8B-B14F-4D97-AF65-F5344CB8AC3E}">
        <p14:creationId xmlns:p14="http://schemas.microsoft.com/office/powerpoint/2010/main" val="5258351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3.4. Выводы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3.4.1. </a:t>
            </a: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Заключение</a:t>
            </a:r>
          </a:p>
          <a:p>
            <a:r>
              <a:rPr lang="ru-RU" dirty="0">
                <a:latin typeface="Arial" charset="0"/>
              </a:rPr>
              <a:t>3.4.1.4. </a:t>
            </a:r>
            <a:r>
              <a:rPr lang="ru-RU" b="0" dirty="0"/>
              <a:t>Глава 3. Сетевые протоколы и обмен данными</a:t>
            </a:r>
          </a:p>
        </p:txBody>
      </p:sp>
    </p:spTree>
    <p:extLst>
      <p:ext uri="{BB962C8B-B14F-4D97-AF65-F5344CB8AC3E}">
        <p14:creationId xmlns:p14="http://schemas.microsoft.com/office/powerpoint/2010/main" val="8331631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5916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="0" dirty="0"/>
              <a:t>Глава 3. Сетевые протоколы и подключения</a:t>
            </a:r>
          </a:p>
          <a:p>
            <a:r>
              <a:rPr lang="ru-RU" b="0" dirty="0"/>
              <a:t>Новые термины и команды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7658567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="0" dirty="0"/>
              <a:t>Глава 3. Сетевые протоколы и подключения</a:t>
            </a:r>
          </a:p>
          <a:p>
            <a:r>
              <a:rPr lang="ru-RU" b="0" dirty="0"/>
              <a:t>Новые термины и команды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85126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7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54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9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25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233947"/>
            <a:ext cx="6784239" cy="711533"/>
          </a:xfrm>
        </p:spPr>
        <p:txBody>
          <a:bodyPr/>
          <a:lstStyle/>
          <a:p>
            <a:r>
              <a:rPr lang="ru-RU" smtClean="0"/>
              <a:t>Глава 3. Сетевые протоколы и обмен данными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48528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 (Маршрутизация и коммутация CCNA):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3.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2937" y="2333118"/>
            <a:ext cx="6800422" cy="644730"/>
          </a:xfrm>
        </p:spPr>
        <p:txBody>
          <a:bodyPr/>
          <a:lstStyle/>
          <a:p>
            <a:r>
              <a:rPr lang="ru-RU" smtClean="0"/>
              <a:t>Глава 3. Сетевые протоколы и обмен данными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24525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641838" y="522514"/>
            <a:ext cx="8502161" cy="4431750"/>
          </a:xfrm>
        </p:spPr>
        <p:txBody>
          <a:bodyPr/>
          <a:lstStyle/>
          <a:p>
            <a:r>
              <a:rPr lang="ru-RU" sz="1300" dirty="0"/>
              <a:t>3.1. Правила обмена данными</a:t>
            </a:r>
          </a:p>
          <a:p>
            <a:pPr lvl="3"/>
            <a:r>
              <a:rPr lang="ru-RU" sz="1200" dirty="0" smtClean="0"/>
              <a:t>Объяснить </a:t>
            </a:r>
            <a:r>
              <a:rPr lang="ru-RU" sz="1200" dirty="0"/>
              <a:t>использование правил для облегчения коммуникаций. </a:t>
            </a:r>
          </a:p>
          <a:p>
            <a:pPr lvl="3"/>
            <a:r>
              <a:rPr lang="ru-RU" sz="1200" dirty="0"/>
              <a:t>Описать правила, необходимые для успешной коммуникации.</a:t>
            </a:r>
          </a:p>
          <a:p>
            <a:r>
              <a:rPr lang="ru-RU" sz="1300" dirty="0"/>
              <a:t>3.2. Сетевые протоколы и стандарты </a:t>
            </a:r>
          </a:p>
          <a:p>
            <a:pPr lvl="3"/>
            <a:r>
              <a:rPr lang="ru-RU" sz="1200" dirty="0"/>
              <a:t>Объяснить роль протоколов и организаций по стандартизации в обеспечении совместимости при построении сетей. </a:t>
            </a:r>
          </a:p>
          <a:p>
            <a:pPr lvl="3"/>
            <a:r>
              <a:rPr lang="ru-RU" sz="1200" dirty="0"/>
              <a:t>Объяснить, почему необходимо использовать протоколы при обмене данными в сети. </a:t>
            </a:r>
          </a:p>
          <a:p>
            <a:pPr lvl="3"/>
            <a:r>
              <a:rPr lang="ru-RU" sz="1200" dirty="0"/>
              <a:t>Объяснить назначение набора протоколов.</a:t>
            </a:r>
          </a:p>
          <a:p>
            <a:pPr lvl="3"/>
            <a:r>
              <a:rPr lang="ru-RU" sz="1200" dirty="0"/>
              <a:t>Объяснить роль организаций по разработке стандартов в создании протоколов для взаимодействия сетей.</a:t>
            </a:r>
          </a:p>
          <a:p>
            <a:pPr lvl="3"/>
            <a:r>
              <a:rPr lang="ru-RU" sz="1200" dirty="0"/>
              <a:t>Объяснить принципы использования моделей TCP/IP и OSI для упрощения стандартизации в процессе обмена данными.</a:t>
            </a:r>
          </a:p>
          <a:p>
            <a:r>
              <a:rPr lang="ru-RU" sz="1300" dirty="0"/>
              <a:t>3.3. Передача данных в сети</a:t>
            </a:r>
          </a:p>
          <a:p>
            <a:pPr lvl="3"/>
            <a:r>
              <a:rPr lang="ru-RU" sz="1200" dirty="0"/>
              <a:t>Объяснить способы доступа устройств к ресурсам локальной сети в корпоративной среде предприятий малого и среднего бизнеса.</a:t>
            </a:r>
          </a:p>
          <a:p>
            <a:pPr lvl="3"/>
            <a:r>
              <a:rPr lang="ru-RU" sz="1200" dirty="0"/>
              <a:t>Объясните, как инкапсуляция данных позволяет производить передачу данных по сети</a:t>
            </a:r>
          </a:p>
          <a:p>
            <a:pPr lvl="3"/>
            <a:r>
              <a:rPr lang="ru-RU" sz="1200" dirty="0"/>
              <a:t>Объясните, как локальные узлы получают доступ к локальным ресурсам в сети.</a:t>
            </a:r>
          </a:p>
          <a:p>
            <a:pPr marL="548878" lvl="2" indent="-285750"/>
            <a:endParaRPr lang="ru-RU" sz="9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513778"/>
          </a:xfrm>
        </p:spPr>
        <p:txBody>
          <a:bodyPr/>
          <a:lstStyle/>
          <a:p>
            <a:pPr eaLnBrk="1" hangingPunct="1"/>
            <a:r>
              <a:rPr lang="ru-RU" smtClean="0"/>
              <a:t>Глава 3. Разделы и цели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727576" cy="1802391"/>
          </a:xfrm>
        </p:spPr>
        <p:txBody>
          <a:bodyPr/>
          <a:lstStyle/>
          <a:p>
            <a:r>
              <a:rPr lang="ru-RU" dirty="0" smtClean="0"/>
              <a:t>3.1. Правила обмена данными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У всех методов обмена данными есть три общих элемента:</a:t>
            </a:r>
          </a:p>
          <a:p>
            <a:pPr lvl="1"/>
            <a:r>
              <a:rPr lang="ru-RU" smtClean="0"/>
              <a:t>Источник или отправитель</a:t>
            </a:r>
          </a:p>
          <a:p>
            <a:pPr lvl="1"/>
            <a:r>
              <a:rPr lang="ru-RU" smtClean="0"/>
              <a:t>Назначение или получатель</a:t>
            </a:r>
          </a:p>
          <a:p>
            <a:pPr lvl="1"/>
            <a:r>
              <a:rPr lang="ru-RU" smtClean="0"/>
              <a:t>Канал или среда передачи данных</a:t>
            </a:r>
          </a:p>
          <a:p>
            <a:r>
              <a:rPr lang="ru-RU" smtClean="0"/>
              <a:t>Правила или протоколы регулируют все способы обмена данными.</a:t>
            </a: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Правила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Основы обмена данными</a:t>
            </a:r>
          </a:p>
        </p:txBody>
      </p:sp>
      <p:pic>
        <p:nvPicPr>
          <p:cNvPr id="6" name="Picture 5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03" y="2570796"/>
            <a:ext cx="2957661" cy="1927054"/>
          </a:xfrm>
          <a:prstGeom prst="rect">
            <a:avLst/>
          </a:prstGeom>
        </p:spPr>
      </p:pic>
      <p:pic>
        <p:nvPicPr>
          <p:cNvPr id="7" name="Picture 6" descr="Introduction to Networks - Mozilla Firef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86" y="2571648"/>
            <a:ext cx="2984937" cy="17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Протоколы необходимы для эффективного обмена данными и включают следующие элементы:</a:t>
            </a:r>
          </a:p>
          <a:p>
            <a:pPr lvl="1"/>
            <a:r>
              <a:rPr lang="ru-RU" dirty="0" smtClean="0"/>
              <a:t>Известные отправитель и получатель</a:t>
            </a:r>
          </a:p>
          <a:p>
            <a:pPr lvl="1"/>
            <a:r>
              <a:rPr lang="ru-RU" dirty="0" smtClean="0"/>
              <a:t>Общепринятые язык и грамматика</a:t>
            </a:r>
          </a:p>
          <a:p>
            <a:pPr lvl="1"/>
            <a:r>
              <a:rPr lang="ru-RU" dirty="0" smtClean="0"/>
              <a:t>Скорость и время доставки</a:t>
            </a:r>
          </a:p>
          <a:p>
            <a:pPr lvl="1"/>
            <a:r>
              <a:rPr lang="ru-RU" dirty="0" smtClean="0"/>
              <a:t>Требования к утверждению или подтверждению </a:t>
            </a:r>
          </a:p>
          <a:p>
            <a:r>
              <a:rPr lang="ru-RU" dirty="0" smtClean="0"/>
              <a:t>Протоколы, используемые в обмене данными по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сети, также определяют следующие элементы:</a:t>
            </a:r>
          </a:p>
          <a:p>
            <a:pPr lvl="1"/>
            <a:r>
              <a:rPr lang="ru-RU" dirty="0" smtClean="0"/>
              <a:t>Кодирование сообщений</a:t>
            </a:r>
          </a:p>
          <a:p>
            <a:pPr lvl="1"/>
            <a:r>
              <a:rPr lang="ru-RU" dirty="0" smtClean="0"/>
              <a:t>Варианты доставки сообщений</a:t>
            </a:r>
          </a:p>
          <a:p>
            <a:pPr lvl="1"/>
            <a:r>
              <a:rPr lang="ru-RU" dirty="0" smtClean="0"/>
              <a:t>Форматирование и инкапсуляция сообщений</a:t>
            </a:r>
          </a:p>
          <a:p>
            <a:pPr lvl="1"/>
            <a:r>
              <a:rPr lang="ru-RU" dirty="0" smtClean="0"/>
              <a:t>Синхронизация сообщений </a:t>
            </a:r>
          </a:p>
          <a:p>
            <a:pPr lvl="1"/>
            <a:r>
              <a:rPr lang="ru-RU" dirty="0" smtClean="0"/>
              <a:t>Размер сообщений</a:t>
            </a:r>
          </a:p>
          <a:p>
            <a:endParaRPr lang="ru-RU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t/>
            </a:r>
            <a:br/>
            <a:r>
              <a:rPr lang="ru-RU" smtClean="0"/>
              <a:t>Установление правил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612" y="1186781"/>
            <a:ext cx="3767023" cy="33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148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605960" cy="3951081"/>
          </a:xfrm>
        </p:spPr>
        <p:txBody>
          <a:bodyPr/>
          <a:lstStyle/>
          <a:p>
            <a:r>
              <a:rPr lang="ru-RU" sz="1600" dirty="0"/>
              <a:t>Кодирование данных при обмене между хостами должно быть </a:t>
            </a:r>
            <a:r>
              <a:rPr lang="ru-RU" sz="1600" dirty="0" smtClean="0"/>
              <a:t>в формате</a:t>
            </a:r>
            <a:r>
              <a:rPr lang="ru-RU" sz="1600" dirty="0"/>
              <a:t>, соответствующем среде передачи данных. </a:t>
            </a:r>
          </a:p>
          <a:p>
            <a:r>
              <a:rPr lang="ru-RU" sz="1600" dirty="0"/>
              <a:t>Прежде всего хост-отправитель преобразует сообщение в биты. </a:t>
            </a:r>
          </a:p>
          <a:p>
            <a:r>
              <a:rPr lang="ru-RU" sz="1600" dirty="0"/>
              <a:t>Каждый бит кодируется набором звуков, световых волн или электрических импульсов </a:t>
            </a:r>
            <a:r>
              <a:rPr lang="ru-RU" sz="1600" dirty="0" smtClean="0"/>
              <a:t>в зависимости </a:t>
            </a:r>
            <a:r>
              <a:rPr lang="ru-RU" sz="1600" dirty="0"/>
              <a:t>от сетевой среды передачи данных.</a:t>
            </a:r>
          </a:p>
          <a:p>
            <a:r>
              <a:rPr lang="ru-RU" sz="1600" dirty="0"/>
              <a:t>Узел назначения принимает </a:t>
            </a:r>
            <a:r>
              <a:rPr lang="ru-RU" sz="1600" dirty="0" smtClean="0"/>
              <a:t>и декодирует </a:t>
            </a:r>
            <a:r>
              <a:rPr lang="ru-RU" sz="1600" dirty="0"/>
              <a:t>сигналы </a:t>
            </a:r>
            <a:r>
              <a:rPr lang="ru-RU" sz="1600" dirty="0" smtClean="0"/>
              <a:t>и интерпретирует </a:t>
            </a:r>
            <a:r>
              <a:rPr lang="ru-RU" sz="1600" dirty="0"/>
              <a:t>сообщение.</a:t>
            </a:r>
          </a:p>
          <a:p>
            <a:endParaRPr lang="ru-RU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Кодирование сообщений</a:t>
            </a:r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146" y="1252279"/>
            <a:ext cx="4138342" cy="230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00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4895277" cy="3975357"/>
          </a:xfrm>
        </p:spPr>
        <p:txBody>
          <a:bodyPr/>
          <a:lstStyle/>
          <a:p>
            <a:r>
              <a:rPr lang="ru-RU" sz="1800" dirty="0"/>
              <a:t>Существует общепринятый формат для писем и их адресации, который необходим для правильной доставки.</a:t>
            </a:r>
          </a:p>
          <a:p>
            <a:r>
              <a:rPr lang="ru-RU" sz="1800" dirty="0"/>
              <a:t>Помещение письма в конверт </a:t>
            </a:r>
            <a:r>
              <a:rPr lang="ru-RU" sz="1800" dirty="0" smtClean="0"/>
              <a:t>с адресом </a:t>
            </a:r>
            <a:r>
              <a:rPr lang="ru-RU" sz="1800" dirty="0"/>
              <a:t>называется инкапсуляцией.</a:t>
            </a:r>
          </a:p>
          <a:p>
            <a:r>
              <a:rPr lang="ru-RU" sz="1800" dirty="0"/>
              <a:t>Для инкапсуляции каждого сообщения компьютера перед отправкой по сети используется особый формат, который называется кадром.</a:t>
            </a:r>
          </a:p>
          <a:p>
            <a:r>
              <a:rPr lang="ru-RU" sz="1800" dirty="0"/>
              <a:t>Кадр действует как конверт, предоставляя адреса назначения </a:t>
            </a:r>
            <a:r>
              <a:rPr lang="ru-RU" sz="1800" dirty="0" smtClean="0"/>
              <a:t>и источника</a:t>
            </a:r>
            <a:r>
              <a:rPr lang="ru-RU" sz="1800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Форматирование и инкапсуляция сообщений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936" y="928599"/>
            <a:ext cx="2703625" cy="1634962"/>
          </a:xfrm>
          <a:prstGeom prst="rect">
            <a:avLst/>
          </a:prstGeom>
        </p:spPr>
      </p:pic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703" y="3180170"/>
            <a:ext cx="3897913" cy="8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640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27880" y="734208"/>
            <a:ext cx="5107473" cy="3975357"/>
          </a:xfrm>
        </p:spPr>
        <p:txBody>
          <a:bodyPr/>
          <a:lstStyle/>
          <a:p>
            <a:r>
              <a:rPr lang="ru-RU" sz="1800" dirty="0"/>
              <a:t>Люди разбивают длинные сообщения на более мелкие части или предложения.</a:t>
            </a:r>
          </a:p>
          <a:p>
            <a:r>
              <a:rPr lang="ru-RU" sz="1800" dirty="0"/>
              <a:t>Длинные сообщения также необходимо разбивать на более мелкие для передачи по сети.</a:t>
            </a:r>
          </a:p>
          <a:p>
            <a:pPr lvl="1"/>
            <a:r>
              <a:rPr lang="ru-RU" sz="1700" dirty="0"/>
              <a:t>Каждая часть отправляется в отдельном кадре. </a:t>
            </a:r>
          </a:p>
          <a:p>
            <a:pPr lvl="1"/>
            <a:r>
              <a:rPr lang="ru-RU" sz="1700" dirty="0"/>
              <a:t>Каждый кадр содержит собственную информацию об адресах.</a:t>
            </a:r>
          </a:p>
          <a:p>
            <a:pPr lvl="1"/>
            <a:r>
              <a:rPr lang="ru-RU" sz="1700" dirty="0"/>
              <a:t>Принимающий хост объединяет нескольких кадров в исходное сообщение.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Размер сообщения</a:t>
            </a:r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29400" r="47080" b="28815"/>
          <a:stretch/>
        </p:blipFill>
        <p:spPr>
          <a:xfrm>
            <a:off x="5235353" y="1174820"/>
            <a:ext cx="3568782" cy="21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963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 3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 3. Руководство по 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5803584" cy="3959173"/>
          </a:xfrm>
        </p:spPr>
        <p:txBody>
          <a:bodyPr/>
          <a:lstStyle/>
          <a:p>
            <a:r>
              <a:rPr lang="ru-RU" sz="2000" dirty="0"/>
              <a:t>Способ доступа</a:t>
            </a:r>
          </a:p>
          <a:p>
            <a:pPr lvl="1"/>
            <a:r>
              <a:rPr lang="ru-RU" sz="1600" dirty="0"/>
              <a:t>Хостам в сети необходимо знать, когда начать отправку сообщений и как реагировать на конфликты.</a:t>
            </a:r>
          </a:p>
          <a:p>
            <a:r>
              <a:rPr lang="ru-RU" sz="2000" dirty="0"/>
              <a:t>Управление потоком передачи данных</a:t>
            </a:r>
          </a:p>
          <a:p>
            <a:pPr lvl="1"/>
            <a:r>
              <a:rPr lang="ru-RU" sz="1600" dirty="0"/>
              <a:t>Хосты источника и назначения используют управление потоком передачи данных для согласования времени, чтобы избежать перегрузки хоста назначения </a:t>
            </a:r>
            <a:r>
              <a:rPr lang="ru-RU" sz="1600" dirty="0" smtClean="0"/>
              <a:t>и убедиться </a:t>
            </a:r>
            <a:r>
              <a:rPr lang="ru-RU" sz="1600" dirty="0"/>
              <a:t>в получении данных.</a:t>
            </a:r>
          </a:p>
          <a:p>
            <a:r>
              <a:rPr lang="ru-RU" sz="1900" dirty="0"/>
              <a:t>Тайм-аут ответа</a:t>
            </a:r>
          </a:p>
          <a:p>
            <a:pPr lvl="1"/>
            <a:r>
              <a:rPr lang="ru-RU" sz="1600" dirty="0"/>
              <a:t>У сетевых хостов также существуют правила, определяющие время ожидания ответа и действие, выполняемое по истечении этого времени.</a:t>
            </a:r>
          </a:p>
          <a:p>
            <a:pPr lvl="1"/>
            <a:endParaRPr lang="ru-RU" sz="18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t/>
            </a:r>
            <a:br/>
            <a:r>
              <a:rPr lang="ru-RU" smtClean="0"/>
              <a:t>Синхронизация сообщений</a:t>
            </a:r>
          </a:p>
        </p:txBody>
      </p:sp>
      <p:pic>
        <p:nvPicPr>
          <p:cNvPr id="6" name="Picture 5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38" y="1335186"/>
            <a:ext cx="2963395" cy="20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42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81275" y="913244"/>
            <a:ext cx="8964000" cy="39591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Одноадресное сообщение</a:t>
            </a:r>
            <a:r>
              <a:rPr lang="en-US" dirty="0"/>
              <a:t>	</a:t>
            </a:r>
            <a:r>
              <a:rPr lang="en-US" sz="1400" dirty="0" smtClean="0"/>
              <a:t>     </a:t>
            </a:r>
            <a:r>
              <a:rPr lang="ru-RU" dirty="0" smtClean="0"/>
              <a:t> Многоадресное </a:t>
            </a:r>
            <a:r>
              <a:rPr lang="ru-RU" dirty="0"/>
              <a:t>сообщение</a:t>
            </a:r>
            <a:r>
              <a:rPr lang="en-US" dirty="0"/>
              <a:t>	</a:t>
            </a:r>
            <a:r>
              <a:rPr lang="en-US" dirty="0" smtClean="0"/>
              <a:t>    </a:t>
            </a:r>
            <a:r>
              <a:rPr lang="ru-RU" dirty="0" smtClean="0"/>
              <a:t>Широковещательное </a:t>
            </a:r>
            <a:r>
              <a:rPr lang="ru-RU" dirty="0"/>
              <a:t>сообщение</a:t>
            </a:r>
          </a:p>
          <a:p>
            <a:pPr lvl="1"/>
            <a:endParaRPr lang="ru-RU" sz="15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Правила</a:t>
            </a:r>
            <a:r>
              <a:t/>
            </a:r>
            <a:br/>
            <a:r>
              <a:rPr lang="ru-RU" smtClean="0"/>
              <a:t>Варианты доставки сообщений</a:t>
            </a:r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31" y="1310911"/>
            <a:ext cx="2692428" cy="2042953"/>
          </a:xfrm>
          <a:prstGeom prst="rect">
            <a:avLst/>
          </a:prstGeom>
        </p:spPr>
      </p:pic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957" y="1310911"/>
            <a:ext cx="2721057" cy="2057533"/>
          </a:xfrm>
          <a:prstGeom prst="rect">
            <a:avLst/>
          </a:prstGeom>
        </p:spPr>
      </p:pic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21" y="1311083"/>
            <a:ext cx="2563126" cy="2021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5048" y="3491326"/>
            <a:ext cx="2831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Доставка «один ко многим»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5138" y="3491326"/>
            <a:ext cx="2595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Доставка «один ко всем»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742" y="3491326"/>
            <a:ext cx="272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Доставка «один к одному»</a:t>
            </a:r>
          </a:p>
        </p:txBody>
      </p:sp>
    </p:spTree>
    <p:extLst>
      <p:ext uri="{BB962C8B-B14F-4D97-AF65-F5344CB8AC3E}">
        <p14:creationId xmlns:p14="http://schemas.microsoft.com/office/powerpoint/2010/main" val="352200037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727575" cy="2062460"/>
          </a:xfrm>
        </p:spPr>
        <p:txBody>
          <a:bodyPr/>
          <a:lstStyle/>
          <a:p>
            <a:r>
              <a:rPr lang="ru-RU" sz="4000" dirty="0"/>
              <a:t>3.2. Сетевые протоколы </a:t>
            </a:r>
            <a:r>
              <a:rPr lang="ru-RU" sz="4000" dirty="0" smtClean="0"/>
              <a:t>и стандарты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848132" cy="3959173"/>
          </a:xfrm>
        </p:spPr>
        <p:txBody>
          <a:bodyPr/>
          <a:lstStyle/>
          <a:p>
            <a:r>
              <a:rPr lang="ru-RU" sz="1800" dirty="0"/>
              <a:t>Набор протоколов реализуется сетевыми устройствами </a:t>
            </a:r>
            <a:r>
              <a:rPr lang="ru-RU" sz="1800" dirty="0" smtClean="0"/>
              <a:t>и узлами </a:t>
            </a:r>
            <a:r>
              <a:rPr lang="ru-RU" sz="1800" dirty="0"/>
              <a:t>в программном или аппаратном обеспечении или </a:t>
            </a:r>
            <a:r>
              <a:rPr lang="ru-RU" sz="1800" dirty="0" smtClean="0"/>
              <a:t>в том </a:t>
            </a:r>
            <a:r>
              <a:rPr lang="ru-RU" sz="1800" dirty="0"/>
              <a:t>и другом. </a:t>
            </a:r>
          </a:p>
          <a:p>
            <a:r>
              <a:rPr lang="ru-RU" sz="1800" dirty="0"/>
              <a:t>Протоколы рассматриваются </a:t>
            </a:r>
            <a:r>
              <a:rPr lang="ru-RU" sz="1800" dirty="0" smtClean="0"/>
              <a:t>с точки </a:t>
            </a:r>
            <a:r>
              <a:rPr lang="ru-RU" sz="1800" dirty="0"/>
              <a:t>зрения уровней. Причем каждый более высокий уровень обслуживания зависит от функций, определенных протоколами более низких уровней</a:t>
            </a:r>
            <a:r>
              <a:rPr lang="ru-RU" sz="1800" dirty="0" smtClean="0"/>
              <a:t>.</a:t>
            </a:r>
            <a:endParaRPr lang="ru-RU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Протоколы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Правила, регламентирующие обмен данными</a:t>
            </a:r>
            <a:endParaRPr lang="ru-RU" altLang="en-US" sz="36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507" y="1252280"/>
            <a:ext cx="4993576" cy="27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002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58598" cy="3959173"/>
          </a:xfrm>
        </p:spPr>
        <p:txBody>
          <a:bodyPr/>
          <a:lstStyle/>
          <a:p>
            <a:r>
              <a:rPr lang="ru-RU" sz="1800" dirty="0"/>
              <a:t>Сетевые протоколы определяют общий формат и набор правил для обмена сообщениями между устройствами. </a:t>
            </a:r>
          </a:p>
          <a:p>
            <a:r>
              <a:rPr lang="ru-RU" sz="1800" dirty="0"/>
              <a:t>Наиболее популярными сетевыми протоколами являются протокол передачи гипертекста (Hypertext Transfer Protocol, HTTP), протокол управления передачей (Transmission Control Protocol, TCP) и протокол Интернета (Internet Protocol, IP</a:t>
            </a:r>
            <a:r>
              <a:rPr lang="ru-RU" sz="1800" dirty="0" smtClean="0"/>
              <a:t>).</a:t>
            </a:r>
            <a:endParaRPr lang="ru-RU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Протоколы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Сетевые протоколы</a:t>
            </a:r>
            <a:endParaRPr lang="ru-RU" altLang="en-US" sz="3600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97" y="1052360"/>
            <a:ext cx="4733841" cy="30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549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ru-RU" sz="1800" dirty="0"/>
              <a:t>Связь между веб-сервером и веб-клиентом — пример взаимодействия нескольких протоколов:</a:t>
            </a:r>
          </a:p>
          <a:p>
            <a:pPr lvl="1"/>
            <a:r>
              <a:rPr lang="ru-RU" sz="1500" b="1" dirty="0"/>
              <a:t>Протокол HTTP</a:t>
            </a:r>
            <a:r>
              <a:rPr lang="ru-RU" sz="1500" dirty="0"/>
              <a:t> — протокол прикладного уровня, который управляет взаимодействием веб-сервера и веб-клиента.</a:t>
            </a:r>
          </a:p>
          <a:p>
            <a:pPr lvl="1"/>
            <a:r>
              <a:rPr lang="ru-RU" sz="1500" b="1" dirty="0"/>
              <a:t>Протокол TCP</a:t>
            </a:r>
            <a:r>
              <a:rPr lang="ru-RU" sz="1500" dirty="0"/>
              <a:t> — это транспортный протокол, управляющий отдельными сеансами связи. </a:t>
            </a:r>
          </a:p>
          <a:p>
            <a:pPr lvl="1"/>
            <a:r>
              <a:rPr lang="ru-RU" sz="1500" b="1" dirty="0"/>
              <a:t>Протокол IP </a:t>
            </a:r>
            <a:r>
              <a:rPr lang="ru-RU" sz="1500" dirty="0"/>
              <a:t>— инкапсулирует сегменты TCP в пакеты, назначает адреса и обеспечивает доставку до хоста назначения.</a:t>
            </a:r>
          </a:p>
          <a:p>
            <a:pPr lvl="1"/>
            <a:r>
              <a:rPr lang="ru-RU" sz="1500" b="1" dirty="0"/>
              <a:t>Протокол Ethernet </a:t>
            </a:r>
            <a:r>
              <a:rPr lang="ru-RU" sz="1500" dirty="0"/>
              <a:t>— поддерживает передачу данных по каналу данных и физическую передачу данных по сетевой среде</a:t>
            </a:r>
            <a:r>
              <a:rPr lang="ru-RU" sz="1500" dirty="0" smtClean="0"/>
              <a:t>.</a:t>
            </a:r>
            <a:endParaRPr lang="ru-RU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Протоколы</a:t>
            </a:r>
            <a:r>
              <a:t/>
            </a:r>
            <a:br/>
            <a:r>
              <a:rPr lang="ru-RU" smtClean="0"/>
              <a:t>Взаимодействие протоколов</a:t>
            </a:r>
            <a:endParaRPr lang="ru-RU" altLang="en-US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85" y="1041705"/>
            <a:ext cx="4109736" cy="25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897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5045156" cy="3732596"/>
          </a:xfrm>
        </p:spPr>
        <p:txBody>
          <a:bodyPr/>
          <a:lstStyle/>
          <a:p>
            <a:r>
              <a:rPr lang="ru-RU" sz="1800" dirty="0"/>
              <a:t>Набор протоколов представляет собой множество протоколов, которые используются вместе для предоставления комплексных сетевых сервисов.</a:t>
            </a:r>
          </a:p>
          <a:p>
            <a:pPr lvl="1"/>
            <a:r>
              <a:rPr lang="ru-RU" sz="1600" dirty="0"/>
              <a:t>Набор протоколов может быть определен организацией по стандартизации или разработан поставщиком.</a:t>
            </a:r>
          </a:p>
          <a:p>
            <a:r>
              <a:rPr lang="ru-RU" sz="1800" dirty="0"/>
              <a:t>Набор протоколов TCP/IP является открытым стандартом, то есть эти протоколы находятся в свободном доступе, и любой разработчик может использовать их </a:t>
            </a:r>
            <a:r>
              <a:rPr lang="ru-RU" sz="1800" dirty="0" smtClean="0"/>
              <a:t>в аппаратном </a:t>
            </a:r>
            <a:r>
              <a:rPr lang="ru-RU" sz="1800" dirty="0"/>
              <a:t>или программном обеспечении.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Наборы протоколов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Наборы протоколов и отраслевые стандарты</a:t>
            </a:r>
            <a:endParaRPr lang="ru-RU" alt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4222653" y="113898"/>
            <a:ext cx="4788000" cy="246221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ru-RU" sz="1000" dirty="0"/>
              <a:t>В рамках данного курса рассматривается только набор протоколов TCP/IP.</a:t>
            </a:r>
            <a:endParaRPr lang="ru-RU" altLang="en-US" sz="1000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638" y="928599"/>
            <a:ext cx="3848776" cy="23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0513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800170" cy="3732596"/>
          </a:xfrm>
        </p:spPr>
        <p:txBody>
          <a:bodyPr/>
          <a:lstStyle/>
          <a:p>
            <a:r>
              <a:rPr lang="ru-RU" sz="2000" dirty="0"/>
              <a:t>Предшественником современного Интернета была сеть Агентства перспективных исследовательских разработок (ARPANET). </a:t>
            </a:r>
          </a:p>
          <a:p>
            <a:pPr lvl="1"/>
            <a:r>
              <a:rPr lang="ru-RU" sz="2000" dirty="0"/>
              <a:t>Сеть ARPANET финансировалась Министерством обороны </a:t>
            </a:r>
            <a:r>
              <a:rPr lang="ru-RU" sz="2000"/>
              <a:t>США </a:t>
            </a:r>
            <a:r>
              <a:rPr lang="ru-RU" sz="2000" smtClean="0"/>
              <a:t>и использовалась </a:t>
            </a:r>
            <a:r>
              <a:rPr lang="ru-RU" sz="2000" dirty="0"/>
              <a:t>в университетах и научно-исследовательских лабораториях.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Наборы протоколов</a:t>
            </a:r>
            <a:r>
              <a:t/>
            </a:r>
            <a:br/>
            <a:r>
              <a:rPr lang="ru-RU" smtClean="0"/>
              <a:t>Разработка протокола TCP/IP</a:t>
            </a:r>
            <a:endParaRPr lang="ru-RU" altLang="en-US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890" y="928599"/>
            <a:ext cx="3901691" cy="29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295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roduction to Networks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5892" y="798944"/>
            <a:ext cx="6467404" cy="3885315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Наборы протоколов</a:t>
            </a:r>
            <a:r>
              <a:t/>
            </a:r>
            <a:br/>
            <a:r>
              <a:rPr lang="ru-RU" smtClean="0"/>
              <a:t>Набор протоколов TCP/IP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0986948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3062" y="798945"/>
            <a:ext cx="4614163" cy="3930710"/>
          </a:xfrm>
        </p:spPr>
        <p:txBody>
          <a:bodyPr/>
          <a:lstStyle/>
          <a:p>
            <a:r>
              <a:rPr lang="ru-RU" sz="1600" dirty="0"/>
              <a:t>При передаче данных от веб-сервера клиенту процедура инкапсуляции будет выглядеть следующим образом.</a:t>
            </a:r>
          </a:p>
          <a:p>
            <a:pPr lvl="1"/>
            <a:r>
              <a:rPr lang="ru-RU" dirty="0"/>
              <a:t>Веб-сервер подготавливает страницу HTML. Протокол уровня приложений HTTP передает данные на транспортный уровень. </a:t>
            </a:r>
          </a:p>
          <a:p>
            <a:pPr lvl="1"/>
            <a:r>
              <a:rPr lang="ru-RU" dirty="0"/>
              <a:t>Транспортный уровень разделяет данные на сегменты и идентифицирует каждый из них.</a:t>
            </a:r>
          </a:p>
          <a:p>
            <a:pPr lvl="1"/>
            <a:r>
              <a:rPr lang="ru-RU" dirty="0"/>
              <a:t>Далее добавляются IP-адреса </a:t>
            </a:r>
            <a:r>
              <a:rPr lang="ru-RU"/>
              <a:t>источника </a:t>
            </a:r>
            <a:r>
              <a:rPr lang="ru-RU" smtClean="0"/>
              <a:t>и назначения</a:t>
            </a:r>
            <a:r>
              <a:rPr lang="ru-RU" dirty="0"/>
              <a:t>, формируя таким образом IP-пакет.</a:t>
            </a:r>
          </a:p>
          <a:p>
            <a:pPr lvl="1"/>
            <a:r>
              <a:rPr lang="ru-RU" dirty="0"/>
              <a:t>Затем добавляются сведения об Ethernet, формируя кадр Ethernet, или кадр канального уровня.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Наборы протоколов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Обмен данными по протоколу TCP/IP</a:t>
            </a:r>
            <a:endParaRPr lang="ru-RU" altLang="en-US" sz="3600" dirty="0"/>
          </a:p>
        </p:txBody>
      </p:sp>
      <p:pic>
        <p:nvPicPr>
          <p:cNvPr id="6" name="Content Placeholder 4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77225" y="798996"/>
            <a:ext cx="4215922" cy="243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563906" y="3421185"/>
            <a:ext cx="4580094" cy="141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dirty="0"/>
              <a:t>Этот кадр доставляется на ближайший маршрутизатор на пути </a:t>
            </a:r>
            <a:r>
              <a:rPr lang="ru-RU" dirty="0" smtClean="0"/>
              <a:t>к клиенту</a:t>
            </a:r>
            <a:r>
              <a:rPr lang="ru-RU" dirty="0"/>
              <a:t>. Каждый маршрутизатор добавляет новую информацию кадра канального уровня перед пересылкой пакета</a:t>
            </a:r>
            <a:r>
              <a:rPr lang="ru-RU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2562116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436" y="907317"/>
            <a:ext cx="8455684" cy="1811607"/>
          </a:xfrm>
        </p:spPr>
        <p:txBody>
          <a:bodyPr/>
          <a:lstStyle/>
          <a:p>
            <a:r>
              <a:rPr lang="ru-RU" dirty="0" smtClean="0"/>
              <a:t>Глава 3. </a:t>
            </a:r>
            <a:r>
              <a:rPr lang="ru-RU" sz="4800" dirty="0"/>
              <a:t>Сетевые протоколы и обмен данными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678788" cy="3732596"/>
          </a:xfrm>
        </p:spPr>
        <p:txBody>
          <a:bodyPr/>
          <a:lstStyle/>
          <a:p>
            <a:r>
              <a:rPr lang="ru-RU" sz="1800" dirty="0"/>
              <a:t>При получении кадров канала передачи данных от веб-сервера клиент обрабатывает и удаляет каждый заголовок </a:t>
            </a:r>
            <a:r>
              <a:rPr lang="ru-RU" sz="1800"/>
              <a:t>протокола </a:t>
            </a:r>
            <a:r>
              <a:rPr lang="ru-RU" sz="1800" smtClean="0"/>
              <a:t>в порядке</a:t>
            </a:r>
            <a:r>
              <a:rPr lang="ru-RU" sz="1800" dirty="0"/>
              <a:t>, обратном их добавлению:</a:t>
            </a:r>
          </a:p>
          <a:p>
            <a:pPr lvl="1"/>
            <a:r>
              <a:rPr lang="ru-RU" sz="1600" dirty="0"/>
              <a:t>сначала удаляется заголовок Ethernet;</a:t>
            </a:r>
          </a:p>
          <a:p>
            <a:pPr lvl="1"/>
            <a:r>
              <a:rPr lang="ru-RU" sz="1600" dirty="0"/>
              <a:t>затем IP-заголовок; </a:t>
            </a:r>
          </a:p>
          <a:p>
            <a:pPr lvl="1"/>
            <a:r>
              <a:rPr lang="ru-RU" sz="1600" dirty="0"/>
              <a:t>затем заголовок транспортного уровня; </a:t>
            </a:r>
          </a:p>
          <a:p>
            <a:pPr lvl="1"/>
            <a:r>
              <a:rPr lang="ru-RU" sz="1600" dirty="0"/>
              <a:t>в конце обрабатывается информация HTTP и отправляется в веб-обозреватель клиента.</a:t>
            </a:r>
          </a:p>
          <a:p>
            <a:pPr lvl="1"/>
            <a:endParaRPr lang="ru-RU" sz="19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Наборы протоколов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Обмен данными по протоколу TCP/IP (продолжение)</a:t>
            </a:r>
          </a:p>
        </p:txBody>
      </p:sp>
      <p:pic>
        <p:nvPicPr>
          <p:cNvPr id="2" name="Picture 1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818" y="873940"/>
            <a:ext cx="4191834" cy="24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012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4418495" cy="3732596"/>
          </a:xfrm>
        </p:spPr>
        <p:txBody>
          <a:bodyPr/>
          <a:lstStyle/>
          <a:p>
            <a:r>
              <a:rPr lang="ru-RU" sz="1800" dirty="0"/>
              <a:t>Открытые стандарты способствуют совместимости, конкуренции </a:t>
            </a:r>
            <a:r>
              <a:rPr lang="ru-RU" sz="1800" dirty="0" smtClean="0"/>
              <a:t>и инновациям</a:t>
            </a:r>
            <a:r>
              <a:rPr lang="ru-RU" sz="1800" dirty="0"/>
              <a:t>.</a:t>
            </a:r>
          </a:p>
          <a:p>
            <a:r>
              <a:rPr lang="ru-RU" sz="1800" dirty="0"/>
              <a:t>Организации по стандартизации обычно являются независимыми от поставщиков некоммерческими организациями, созданными для разработки и продвижения концепции открытых стандартов.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Организации по </a:t>
            </a:r>
            <a:r>
              <a:rPr lang="ru-RU" sz="1600" dirty="0" smtClean="0"/>
              <a:t>стандартизации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Открытые стандарты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17091" r="35044" b="3675"/>
          <a:stretch/>
        </p:blipFill>
        <p:spPr>
          <a:xfrm>
            <a:off x="4562559" y="798943"/>
            <a:ext cx="4414388" cy="29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85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4311859" cy="3732596"/>
          </a:xfrm>
        </p:spPr>
        <p:txBody>
          <a:bodyPr/>
          <a:lstStyle/>
          <a:p>
            <a:r>
              <a:rPr lang="ru-RU" sz="1300" b="1" dirty="0"/>
              <a:t>Общество Интернет (Internet Society, ISOC) </a:t>
            </a:r>
            <a:r>
              <a:rPr lang="ru-RU" sz="1300" dirty="0"/>
              <a:t>— выступает за открытые разработки и расширение использования Интернета в глобальном масштабе.</a:t>
            </a:r>
          </a:p>
          <a:p>
            <a:r>
              <a:rPr lang="ru-RU" sz="1300" b="1" dirty="0"/>
              <a:t>Совет по архитектуре сети Интернет (Internet Architecture Board, IAB)</a:t>
            </a:r>
            <a:r>
              <a:rPr lang="ru-RU" sz="1300" dirty="0"/>
              <a:t> — </a:t>
            </a:r>
            <a:r>
              <a:rPr lang="ru-RU" sz="1300"/>
              <a:t>руководство </a:t>
            </a:r>
            <a:r>
              <a:rPr lang="ru-RU" sz="1300" smtClean="0"/>
              <a:t>и разработка </a:t>
            </a:r>
            <a:r>
              <a:rPr lang="ru-RU" sz="1300" dirty="0"/>
              <a:t>стандартов сети Интернет. </a:t>
            </a:r>
          </a:p>
          <a:p>
            <a:r>
              <a:rPr lang="ru-RU" sz="1300" b="1" dirty="0"/>
              <a:t>Рабочая группа инженеров по интернет-технологиям (Internet Engineering Task Force, IETF)</a:t>
            </a:r>
            <a:r>
              <a:rPr lang="ru-RU" sz="1300" dirty="0"/>
              <a:t> — разрабатывает, </a:t>
            </a:r>
            <a:r>
              <a:rPr lang="ru-RU" sz="1300"/>
              <a:t>обновляет </a:t>
            </a:r>
            <a:r>
              <a:rPr lang="ru-RU" sz="1300" smtClean="0"/>
              <a:t>и поддерживает </a:t>
            </a:r>
            <a:r>
              <a:rPr lang="ru-RU" sz="1300" dirty="0"/>
              <a:t>технологии Интернета </a:t>
            </a:r>
            <a:r>
              <a:rPr lang="ru-RU" sz="1300" dirty="0" smtClean="0"/>
              <a:t>и TCP/IP</a:t>
            </a:r>
            <a:r>
              <a:rPr lang="ru-RU" sz="1300" dirty="0"/>
              <a:t>. </a:t>
            </a:r>
          </a:p>
          <a:p>
            <a:r>
              <a:rPr lang="ru-RU" sz="1300" b="1" dirty="0"/>
              <a:t>Исследовательская группа интернет-технологий (Internet Research Task Force, IRTF) </a:t>
            </a:r>
            <a:r>
              <a:rPr lang="ru-RU" sz="1300" dirty="0"/>
              <a:t>— сосредоточена на долгосрочных исследованиях, связанных </a:t>
            </a:r>
            <a:r>
              <a:rPr lang="ru-RU" sz="1300" dirty="0" smtClean="0"/>
              <a:t>с </a:t>
            </a:r>
            <a:r>
              <a:rPr lang="ru-RU" sz="1300" smtClean="0"/>
              <a:t>Интернетом </a:t>
            </a:r>
            <a:r>
              <a:rPr lang="ru-RU" sz="1300" smtClean="0"/>
              <a:t>и протоколами </a:t>
            </a:r>
            <a:r>
              <a:rPr lang="ru-RU" sz="1300" dirty="0"/>
              <a:t>TCP/IP.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Организации по </a:t>
            </a:r>
            <a:r>
              <a:rPr lang="ru-RU" sz="1600" dirty="0" smtClean="0"/>
              <a:t>стандартизации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Стандарты Интернета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55925" y="798944"/>
            <a:ext cx="4448046" cy="37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/>
              <a:t>Организация по присвоению имен </a:t>
            </a:r>
            <a:r>
              <a:rPr lang="ru-RU" sz="1300" b="1" dirty="0" smtClean="0"/>
              <a:t>и </a:t>
            </a:r>
            <a:r>
              <a:rPr lang="ru-RU" sz="1300" b="1" smtClean="0"/>
              <a:t>адресов </a:t>
            </a:r>
            <a:r>
              <a:rPr lang="ru-RU" sz="1300" b="1" smtClean="0"/>
              <a:t>в Интернете </a:t>
            </a:r>
            <a:r>
              <a:rPr lang="ru-RU" sz="1300" b="1" dirty="0"/>
              <a:t>(Internet Corporation for Assigned Names and Numbers, ICANN) </a:t>
            </a:r>
            <a:r>
              <a:rPr lang="ru-RU" sz="1300" dirty="0" smtClean="0"/>
              <a:t>— </a:t>
            </a:r>
            <a:r>
              <a:rPr lang="ru-RU" sz="1300" dirty="0"/>
              <a:t>координирует выделение IP-адресов и управление доменными именами.</a:t>
            </a:r>
          </a:p>
          <a:p>
            <a:r>
              <a:rPr lang="ru-RU" sz="1300" b="1" dirty="0"/>
              <a:t>Администрация адресного пространства сети Интернет (IANA)</a:t>
            </a:r>
            <a:r>
              <a:rPr lang="ru-RU" sz="1300" dirty="0"/>
              <a:t> — управляет распределением IP-адресов, управлением доменными именами </a:t>
            </a:r>
            <a:r>
              <a:rPr lang="ru-RU" sz="1300" dirty="0" smtClean="0"/>
              <a:t>и идентификаторами </a:t>
            </a:r>
            <a:r>
              <a:rPr lang="ru-RU" sz="1300" dirty="0"/>
              <a:t>протоколов для ICANN.</a:t>
            </a:r>
          </a:p>
          <a:p>
            <a:endParaRPr lang="ru-RU" sz="13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57" y="2984937"/>
            <a:ext cx="3197318" cy="20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1056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5449015" cy="3732596"/>
          </a:xfrm>
        </p:spPr>
        <p:txBody>
          <a:bodyPr/>
          <a:lstStyle/>
          <a:p>
            <a:r>
              <a:rPr lang="ru-RU" sz="1300" b="1" dirty="0"/>
              <a:t>Институт инженеров по электротехнике </a:t>
            </a:r>
            <a:r>
              <a:rPr lang="ru-RU" sz="1300" b="1" dirty="0" smtClean="0"/>
              <a:t>и электронике </a:t>
            </a:r>
            <a:r>
              <a:rPr lang="ru-RU" sz="1300" b="1" dirty="0"/>
              <a:t>(IEEE)</a:t>
            </a:r>
            <a:r>
              <a:rPr lang="ru-RU" sz="1300" dirty="0"/>
              <a:t> — работает над продвижением технологических инноваций и созданием стандартов </a:t>
            </a:r>
            <a:r>
              <a:rPr lang="ru-RU" sz="1300" dirty="0" smtClean="0"/>
              <a:t>в различных </a:t>
            </a:r>
            <a:r>
              <a:rPr lang="ru-RU" sz="1300" dirty="0"/>
              <a:t>отраслях, включая организацию сетей.</a:t>
            </a:r>
          </a:p>
          <a:p>
            <a:r>
              <a:rPr lang="ru-RU" sz="1300" b="1" dirty="0"/>
              <a:t>Альянс отраслей электронной промышленности (Electronic Industries Alliance, EIA) </a:t>
            </a:r>
            <a:r>
              <a:rPr lang="ru-RU" sz="1300" dirty="0" smtClean="0"/>
              <a:t>— </a:t>
            </a:r>
            <a:r>
              <a:rPr lang="ru-RU" sz="1300" dirty="0"/>
              <a:t>стандарты, </a:t>
            </a:r>
            <a:r>
              <a:rPr lang="ru-RU" sz="1300"/>
              <a:t>относящиеся </a:t>
            </a:r>
            <a:r>
              <a:rPr lang="ru-RU" sz="1300" smtClean="0"/>
              <a:t>к электрической </a:t>
            </a:r>
            <a:r>
              <a:rPr lang="ru-RU" sz="1300" dirty="0"/>
              <a:t>проводке, разъемам </a:t>
            </a:r>
            <a:r>
              <a:rPr lang="ru-RU" sz="1300" dirty="0" smtClean="0"/>
              <a:t>и сетевым </a:t>
            </a:r>
            <a:r>
              <a:rPr lang="ru-RU" sz="1300" dirty="0"/>
              <a:t>стойкам.</a:t>
            </a:r>
          </a:p>
          <a:p>
            <a:r>
              <a:rPr lang="ru-RU" sz="1300" b="1" dirty="0"/>
              <a:t>Ассоциация телекоммуникационной отрасли (Telecommunications Industry Association, TIA) </a:t>
            </a:r>
            <a:r>
              <a:rPr lang="ru-RU" sz="1300" dirty="0" smtClean="0"/>
              <a:t>— </a:t>
            </a:r>
            <a:r>
              <a:rPr lang="ru-RU" sz="1300" dirty="0"/>
              <a:t>стандарты для радиооборудования, вышек сотовой связи, устройств передачи голоса по IP (VoIP) </a:t>
            </a:r>
            <a:r>
              <a:rPr lang="ru-RU" sz="1300" dirty="0" smtClean="0"/>
              <a:t>и спутниковой </a:t>
            </a:r>
            <a:r>
              <a:rPr lang="ru-RU" sz="1300" dirty="0"/>
              <a:t>связи.</a:t>
            </a:r>
          </a:p>
          <a:p>
            <a:r>
              <a:rPr lang="ru-RU" sz="1300" b="1" dirty="0"/>
              <a:t>Сектор по стандартизации телекоммуникаций </a:t>
            </a:r>
            <a:r>
              <a:rPr lang="ru-RU" sz="1300" b="1" dirty="0" smtClean="0"/>
              <a:t>в составе </a:t>
            </a:r>
            <a:r>
              <a:rPr lang="ru-RU" sz="1300" b="1" dirty="0"/>
              <a:t>Международного союза электросвязи (International Telecommunications Union-Telecommunication Standardization Sector, ITU-T</a:t>
            </a:r>
            <a:r>
              <a:rPr lang="ru-RU" sz="1300" dirty="0"/>
              <a:t>) — стандарты для сжатия видео, протокола IPTV </a:t>
            </a:r>
            <a:r>
              <a:rPr lang="ru-RU" sz="1300" dirty="0" smtClean="0"/>
              <a:t>и широкополосной </a:t>
            </a:r>
            <a:r>
              <a:rPr lang="ru-RU" sz="1300" dirty="0"/>
              <a:t>связи.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Организации по стандартизации</a:t>
            </a:r>
            <a:r>
              <a:rPr dirty="0"/>
              <a:t/>
            </a:r>
            <a:br>
              <a:rPr dirty="0"/>
            </a:br>
            <a:r>
              <a:rPr lang="ru-RU" sz="2300" dirty="0" smtClean="0"/>
              <a:t>Организации по стандартизации в области электроники и связи</a:t>
            </a:r>
            <a:endParaRPr lang="ru-RU" altLang="en-US" sz="23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43" y="1346005"/>
            <a:ext cx="3018288" cy="25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9140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Организации по стандартизации</a:t>
            </a:r>
            <a:r>
              <a:t/>
            </a:r>
            <a:br/>
            <a:r>
              <a:rPr lang="ru-RU" smtClean="0"/>
              <a:t>Лабораторная работа. Изучение сетевых стандартов</a:t>
            </a:r>
            <a:endParaRPr lang="ru-RU" altLang="en-US" dirty="0"/>
          </a:p>
        </p:txBody>
      </p:sp>
      <p:pic>
        <p:nvPicPr>
          <p:cNvPr id="4" name="Picture 3" descr="3.2.3.4 Lab - Researching Networking Standards.pdf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26155" r="8345" b="7229"/>
          <a:stretch/>
        </p:blipFill>
        <p:spPr>
          <a:xfrm>
            <a:off x="1471756" y="798945"/>
            <a:ext cx="5822423" cy="36502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0938" y="798944"/>
            <a:ext cx="5854262" cy="36784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6494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59305" cy="3836117"/>
          </a:xfrm>
        </p:spPr>
        <p:txBody>
          <a:bodyPr/>
          <a:lstStyle/>
          <a:p>
            <a:r>
              <a:rPr lang="ru-RU" sz="1600" dirty="0"/>
              <a:t>Преимущества использования многоуровневой модели:</a:t>
            </a:r>
          </a:p>
          <a:p>
            <a:pPr lvl="1"/>
            <a:r>
              <a:rPr lang="ru-RU" dirty="0"/>
              <a:t>Помощь в разработке протоколов, поскольку протоколы на каждом уровне имеют определенные функции.</a:t>
            </a:r>
          </a:p>
          <a:p>
            <a:pPr lvl="1"/>
            <a:r>
              <a:rPr lang="ru-RU" dirty="0"/>
              <a:t>Стимулирование конкуренции, так как продукты разных поставщиков могут взаимодействовать друг </a:t>
            </a:r>
            <a:r>
              <a:rPr lang="ru-RU" dirty="0" smtClean="0"/>
              <a:t>с другом</a:t>
            </a:r>
            <a:r>
              <a:rPr lang="ru-RU" dirty="0"/>
              <a:t>.</a:t>
            </a:r>
          </a:p>
          <a:p>
            <a:pPr lvl="1"/>
            <a:r>
              <a:rPr lang="ru-RU" dirty="0"/>
              <a:t>Предотвращение влияния изменений технологий одного уровня на другие уровни.</a:t>
            </a:r>
          </a:p>
          <a:p>
            <a:pPr lvl="1"/>
            <a:r>
              <a:rPr lang="ru-RU" dirty="0"/>
              <a:t>Общий язык для описания функций сетевого взаимодействия.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Эталонные </a:t>
            </a:r>
            <a:r>
              <a:rPr lang="ru-RU" sz="1600" dirty="0" smtClean="0"/>
              <a:t>модели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Преимущества использования многоуровневой модели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31" y="798944"/>
            <a:ext cx="4738103" cy="39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4649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942898" y="798944"/>
            <a:ext cx="6117020" cy="3857139"/>
          </a:xfrm>
        </p:spPr>
        <p:txBody>
          <a:bodyPr/>
          <a:lstStyle/>
          <a:p>
            <a:r>
              <a:rPr lang="ru-RU" sz="1300" dirty="0"/>
              <a:t>Прикладной уровень — содержит протоколы для обмена данными между процессами.</a:t>
            </a:r>
          </a:p>
          <a:p>
            <a:r>
              <a:rPr lang="ru-RU" sz="1300" dirty="0"/>
              <a:t>Уровень представления — обеспечивает общее представление данных. </a:t>
            </a:r>
          </a:p>
          <a:p>
            <a:r>
              <a:rPr lang="ru-RU" sz="1300" dirty="0"/>
              <a:t>Уровень сеансов — предоставляет службы для уровня представления для организации сеанса связи </a:t>
            </a:r>
            <a:r>
              <a:rPr lang="ru-RU" sz="1300" dirty="0" smtClean="0"/>
              <a:t>и управления </a:t>
            </a:r>
            <a:r>
              <a:rPr lang="ru-RU" sz="1300" dirty="0"/>
              <a:t>обменом данными.</a:t>
            </a:r>
          </a:p>
          <a:p>
            <a:r>
              <a:rPr lang="ru-RU" sz="1300" dirty="0"/>
              <a:t>Транспортный уровень — определяет службы для сегментации, передачи и сборки данных.</a:t>
            </a:r>
          </a:p>
          <a:p>
            <a:r>
              <a:rPr lang="ru-RU" sz="1300" dirty="0"/>
              <a:t>Сетевой уровень — предоставляет службы для обмена отдельными фрагментами данных по сети между оконечными устройствами.</a:t>
            </a:r>
          </a:p>
          <a:p>
            <a:r>
              <a:rPr lang="ru-RU" sz="1300" dirty="0"/>
              <a:t>Канал данных предоставляет способы обмена кадрами данных между устройствами по общей среде передачи данных.</a:t>
            </a:r>
          </a:p>
          <a:p>
            <a:r>
              <a:rPr lang="ru-RU" sz="1300" dirty="0"/>
              <a:t>Физический уровень — описывает механические, электрические, функциональные и процедурные средства для передачи битов по физическим соединениям.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Эталонные модели</a:t>
            </a:r>
            <a:r>
              <a:t/>
            </a:r>
            <a:br/>
            <a:r>
              <a:rPr lang="ru-RU" smtClean="0"/>
              <a:t>Эталонная модель OSI</a:t>
            </a:r>
            <a:endParaRPr lang="ru-RU" altLang="en-US" dirty="0"/>
          </a:p>
        </p:txBody>
      </p:sp>
      <p:pic>
        <p:nvPicPr>
          <p:cNvPr id="5" name="Picture 4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883784"/>
            <a:ext cx="2530779" cy="38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898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595" y="914558"/>
            <a:ext cx="3710150" cy="3804588"/>
          </a:xfrm>
        </p:spPr>
        <p:txBody>
          <a:bodyPr/>
          <a:lstStyle/>
          <a:p>
            <a:r>
              <a:rPr lang="ru-RU" sz="2000" dirty="0"/>
              <a:t>Модель протоколов TCP/IP</a:t>
            </a:r>
          </a:p>
          <a:p>
            <a:pPr lvl="1"/>
            <a:r>
              <a:rPr lang="ru-RU" sz="1800" dirty="0"/>
              <a:t>Создана в начале 1970-х гг. для межсетевого взаимодействия.</a:t>
            </a:r>
          </a:p>
          <a:p>
            <a:pPr lvl="1"/>
            <a:r>
              <a:rPr lang="ru-RU" sz="1800" dirty="0"/>
              <a:t>Открытый стандарт.</a:t>
            </a:r>
          </a:p>
          <a:p>
            <a:pPr lvl="1"/>
            <a:r>
              <a:rPr lang="ru-RU" sz="1800" dirty="0"/>
              <a:t>Также называется моделью TCP/IP или моделью сети Интернет.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Эталонные модели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Модель протоколов TCP/IP</a:t>
            </a:r>
            <a:endParaRPr lang="ru-RU" altLang="en-US" sz="36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5" y="914558"/>
            <a:ext cx="5346767" cy="27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7468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595" y="914558"/>
            <a:ext cx="9036000" cy="3804588"/>
          </a:xfrm>
        </p:spPr>
        <p:txBody>
          <a:bodyPr/>
          <a:lstStyle/>
          <a:p>
            <a:r>
              <a:rPr lang="ru-RU" sz="1600" dirty="0"/>
              <a:t>В модели OSI уровень доступа к сети и прикладной уровень модели TCP/IP дополнительно подразделяются для описания отдельных функций, которые реализуются на этих уровнях.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Эталонные модели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Сравнение моделей OSI и TCP/IP</a:t>
            </a:r>
            <a:endParaRPr lang="ru-RU" altLang="en-US" sz="3600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323" y="1671145"/>
            <a:ext cx="4512318" cy="29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7446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3.2.4.6 Packet Tracer - Investigating the TCP-IP and OSI Models in Actio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7896" r="9474" b="983"/>
          <a:stretch/>
        </p:blipFill>
        <p:spPr>
          <a:xfrm>
            <a:off x="1488934" y="1145602"/>
            <a:ext cx="5933663" cy="2819496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Эталонные модели</a:t>
            </a:r>
            <a:r>
              <a:t/>
            </a:r>
            <a:br/>
            <a:r>
              <a:rPr lang="ru-RU" smtClean="0"/>
              <a:t>Packet Tracer. Изучение моделей TCP/IP и OSI в действии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2749" y="1093076"/>
            <a:ext cx="5949849" cy="29323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3146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3.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558459"/>
              </p:ext>
            </p:extLst>
          </p:nvPr>
        </p:nvGraphicFramePr>
        <p:xfrm>
          <a:off x="457291" y="1122081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3.0.1.2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Упражнение в аудитории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Проектирование системы передачи данных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3.2.2.5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Интерактивное упражнение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Сопоставление протоколов из набора протокола TCP/IP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3.2.3.4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Лабораторная работа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Стандарты исследовательских сетей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3.2.4.5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Интерактивное упражнение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Определение уровней и функций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3.2.4.6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Cisco Packet Tracer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Изучение работы моделей TCP/IP и OSI в действии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3.3.1.5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Интерактивное упражнение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Определите уровень PDU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3.4.1.1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Лабораторная работа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Установка программы Wireshark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3.4.1.2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Лабораторная работа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Использование программы Wireshark для просмотра сетевого трафика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3.4.1.3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Упражнение в аудитории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Гарантировано для работы</a:t>
                      </a:r>
                    </a:p>
                  </a:txBody>
                  <a:tcPr marL="68400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44706" y="4388608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395802" cy="2062460"/>
          </a:xfrm>
        </p:spPr>
        <p:txBody>
          <a:bodyPr/>
          <a:lstStyle/>
          <a:p>
            <a:r>
              <a:rPr lang="ru-RU" sz="4000" dirty="0"/>
              <a:t>3.3. Передача данных в сети</a:t>
            </a:r>
          </a:p>
        </p:txBody>
      </p:sp>
    </p:spTree>
    <p:extLst>
      <p:ext uri="{BB962C8B-B14F-4D97-AF65-F5344CB8AC3E}">
        <p14:creationId xmlns:p14="http://schemas.microsoft.com/office/powerpoint/2010/main" val="2825468426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023957" cy="3531318"/>
          </a:xfrm>
        </p:spPr>
        <p:txBody>
          <a:bodyPr/>
          <a:lstStyle/>
          <a:p>
            <a:r>
              <a:rPr lang="ru-RU" dirty="0"/>
              <a:t>Крупные потоки данных разделяются на более мелкие </a:t>
            </a:r>
            <a:r>
              <a:rPr lang="ru-RU" dirty="0" smtClean="0"/>
              <a:t>и удобные </a:t>
            </a:r>
            <a:r>
              <a:rPr lang="ru-RU" dirty="0"/>
              <a:t>части для передачи по сети. </a:t>
            </a:r>
          </a:p>
          <a:p>
            <a:pPr lvl="1"/>
            <a:r>
              <a:rPr lang="ru-RU" sz="1500" dirty="0"/>
              <a:t>Отправка небольших </a:t>
            </a:r>
            <a:r>
              <a:rPr lang="ru-RU" sz="1500"/>
              <a:t>фрагментов </a:t>
            </a:r>
            <a:r>
              <a:rPr lang="ru-RU" sz="1500" smtClean="0"/>
              <a:t>в сети </a:t>
            </a:r>
            <a:r>
              <a:rPr lang="ru-RU" sz="1500" dirty="0"/>
              <a:t>позволяет поддерживать множество различных чередующихся сеансов обмена сообщениями, это называется </a:t>
            </a:r>
            <a:r>
              <a:rPr lang="ru-RU" sz="1500" b="1" dirty="0"/>
              <a:t>мультиплексированием.</a:t>
            </a:r>
          </a:p>
          <a:p>
            <a:pPr lvl="1"/>
            <a:r>
              <a:rPr lang="ru-RU" sz="1500" dirty="0"/>
              <a:t>Каждый фрагмент должен иметь маркировку.</a:t>
            </a:r>
          </a:p>
          <a:p>
            <a:pPr lvl="1"/>
            <a:r>
              <a:rPr lang="ru-RU" sz="1500" dirty="0"/>
              <a:t>Если какую-либо часть сообщения не удается доставить к месту назначения, необходимо будет повторно передать только недостающие части сообщения.</a:t>
            </a:r>
            <a:endParaRPr lang="ru-RU" sz="1500" b="1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Инкапсуляция данных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Сегментация сообщений</a:t>
            </a:r>
            <a:endParaRPr lang="ru-RU" altLang="en-US" sz="36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83" y="977069"/>
            <a:ext cx="4817333" cy="32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91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540236" cy="3531318"/>
          </a:xfrm>
        </p:spPr>
        <p:txBody>
          <a:bodyPr/>
          <a:lstStyle/>
          <a:p>
            <a:r>
              <a:rPr lang="ru-RU" sz="1600" dirty="0"/>
              <a:t>По мере того как данные приложений передаются вниз по стеку протоколов, на каждом из уровней к ним добавляется информация. Этот процесс называется </a:t>
            </a:r>
            <a:r>
              <a:rPr lang="ru-RU" sz="1600" b="1" dirty="0"/>
              <a:t>инкапсуляцией</a:t>
            </a:r>
            <a:r>
              <a:rPr lang="ru-RU" sz="1600" dirty="0"/>
              <a:t>.</a:t>
            </a:r>
          </a:p>
          <a:p>
            <a:r>
              <a:rPr lang="ru-RU" sz="1600" dirty="0"/>
              <a:t>Форма, которую принимают данные на каждом уровне, называется блоком данных протокола (PDU).</a:t>
            </a:r>
          </a:p>
          <a:p>
            <a:pPr lvl="1"/>
            <a:r>
              <a:rPr lang="ru-RU" smtClean="0"/>
              <a:t>Данные — PDU уровня приложений </a:t>
            </a:r>
          </a:p>
          <a:p>
            <a:pPr lvl="1"/>
            <a:r>
              <a:rPr lang="ru-RU" smtClean="0"/>
              <a:t>Сегмент — PDU транспортного уровня</a:t>
            </a:r>
          </a:p>
          <a:p>
            <a:pPr lvl="1"/>
            <a:r>
              <a:rPr lang="ru-RU" smtClean="0"/>
              <a:t>Пакет — PDU сетевого уровня</a:t>
            </a:r>
          </a:p>
          <a:p>
            <a:pPr lvl="1"/>
            <a:r>
              <a:rPr lang="ru-RU" smtClean="0"/>
              <a:t>Кадр — PDU канального уровня</a:t>
            </a:r>
          </a:p>
          <a:p>
            <a:pPr lvl="1"/>
            <a:r>
              <a:rPr lang="ru-RU" smtClean="0"/>
              <a:t>Биты — PDU физического уровня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Инкапсуляция данных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Блоки протокольных данных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896" y="505272"/>
            <a:ext cx="4303987" cy="28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407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130564" cy="3531318"/>
          </a:xfrm>
        </p:spPr>
        <p:txBody>
          <a:bodyPr/>
          <a:lstStyle/>
          <a:p>
            <a:r>
              <a:rPr lang="ru-RU" sz="1800" dirty="0"/>
              <a:t>Процесс инкапсуляции выполняется сверху вниз. </a:t>
            </a:r>
          </a:p>
          <a:p>
            <a:pPr lvl="1"/>
            <a:r>
              <a:rPr lang="ru-RU" sz="1700" dirty="0"/>
              <a:t>Данные разделяются на сегменты.</a:t>
            </a:r>
          </a:p>
          <a:p>
            <a:pPr lvl="1"/>
            <a:r>
              <a:rPr lang="ru-RU" sz="1700" dirty="0"/>
              <a:t>TCP-сегмент инкапсулируется </a:t>
            </a:r>
            <a:r>
              <a:rPr lang="ru-RU" sz="1700" dirty="0" smtClean="0"/>
              <a:t>в IP-пакет</a:t>
            </a:r>
            <a:r>
              <a:rPr lang="ru-RU" sz="1700" dirty="0"/>
              <a:t>.</a:t>
            </a:r>
          </a:p>
          <a:p>
            <a:pPr lvl="1"/>
            <a:r>
              <a:rPr lang="ru-RU" sz="1700" dirty="0"/>
              <a:t>IP-пакет инкапсулируется в кадр Ethernet.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Инкапсуляция данных</a:t>
            </a:r>
            <a:r>
              <a:t/>
            </a:r>
            <a:br/>
            <a:r>
              <a:rPr lang="ru-RU" smtClean="0"/>
              <a:t>Пример инкапсуляции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93" y="800033"/>
            <a:ext cx="4855780" cy="27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862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3996000" cy="3531318"/>
          </a:xfrm>
        </p:spPr>
        <p:txBody>
          <a:bodyPr/>
          <a:lstStyle/>
          <a:p>
            <a:r>
              <a:rPr lang="ru-RU" sz="1800" dirty="0"/>
              <a:t>Процесс деинкапсуляции выполняется снизу вверх. </a:t>
            </a:r>
          </a:p>
          <a:p>
            <a:r>
              <a:rPr lang="ru-RU" sz="1800" dirty="0"/>
              <a:t>Деинкапсуляция — это процесс удаления одного или нескольких заголовков принимающим устройством.</a:t>
            </a:r>
          </a:p>
          <a:p>
            <a:pPr lvl="1"/>
            <a:r>
              <a:rPr lang="ru-RU" sz="1700" dirty="0" smtClean="0"/>
              <a:t>По </a:t>
            </a:r>
            <a:r>
              <a:rPr lang="ru-RU" sz="1700" dirty="0"/>
              <a:t>мере продвижения данных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ru-RU" sz="1700" dirty="0" smtClean="0"/>
              <a:t>по </a:t>
            </a:r>
            <a:r>
              <a:rPr lang="ru-RU" sz="1700" dirty="0"/>
              <a:t>стеку к приложениям для конечных пользователей они деинкапсулируются. </a:t>
            </a:r>
            <a:endParaRPr lang="ru-RU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Инкапсуляция данных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Деинкапсуляция</a:t>
            </a:r>
            <a:endParaRPr lang="ru-RU" altLang="en-US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68" y="798944"/>
            <a:ext cx="4626374" cy="28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9296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053250" cy="3531318"/>
          </a:xfrm>
        </p:spPr>
        <p:txBody>
          <a:bodyPr/>
          <a:lstStyle/>
          <a:p>
            <a:r>
              <a:rPr lang="ru-RU" sz="1800" dirty="0"/>
              <a:t>Адрес источника и назначения сетевого уровня необходим для доставки IP-пакета от источника </a:t>
            </a:r>
            <a:r>
              <a:rPr lang="ru-RU" sz="1800" dirty="0" smtClean="0"/>
              <a:t>к конечному </a:t>
            </a:r>
            <a:r>
              <a:rPr lang="ru-RU" sz="1800" dirty="0"/>
              <a:t>месту назначения.</a:t>
            </a:r>
          </a:p>
          <a:p>
            <a:pPr lvl="1"/>
            <a:r>
              <a:rPr lang="ru-RU" sz="1600" b="1" dirty="0"/>
              <a:t>IP-адрес источника</a:t>
            </a:r>
            <a:r>
              <a:rPr lang="ru-RU" sz="1600" dirty="0"/>
              <a:t> — IP-адрес устройства-отправителя, изначального источника пакета.</a:t>
            </a:r>
          </a:p>
          <a:p>
            <a:pPr lvl="1"/>
            <a:r>
              <a:rPr lang="ru-RU" sz="1600" b="1" dirty="0"/>
              <a:t>IP-адрес назначения</a:t>
            </a:r>
            <a:r>
              <a:rPr lang="ru-RU" sz="1600" dirty="0"/>
              <a:t> — IP-адрес устройства-получателя, конечного места назначения пакета.</a:t>
            </a:r>
          </a:p>
          <a:p>
            <a:pPr marL="261937" lvl="2" indent="0">
              <a:buNone/>
            </a:pPr>
            <a:endParaRPr lang="ru-RU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Доступ к данным</a:t>
            </a:r>
            <a:r>
              <a:t/>
            </a:r>
            <a:br/>
            <a:r>
              <a:rPr lang="ru-RU" smtClean="0"/>
              <a:t>Сетевые адреса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012" y="1066025"/>
            <a:ext cx="4640881" cy="23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423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60" y="798944"/>
            <a:ext cx="4052835" cy="3531318"/>
          </a:xfrm>
        </p:spPr>
        <p:txBody>
          <a:bodyPr/>
          <a:lstStyle/>
          <a:p>
            <a:r>
              <a:rPr lang="ru-RU" sz="1800" dirty="0"/>
              <a:t>Назначение адреса канального уровня — доставить кадр канала данных с одного сетевого интерфейса на другой в одной </a:t>
            </a:r>
            <a:r>
              <a:rPr lang="ru-RU" sz="1800" dirty="0" smtClean="0"/>
              <a:t>и той </a:t>
            </a:r>
            <a:r>
              <a:rPr lang="ru-RU" sz="1800" dirty="0"/>
              <a:t>же сети.</a:t>
            </a:r>
          </a:p>
          <a:p>
            <a:pPr lvl="1"/>
            <a:r>
              <a:rPr lang="ru-RU" sz="1600" dirty="0"/>
              <a:t>Во время передачи IP-пакета от источника к месту назначения он инкапсулируется в новый кадр канала передачи данных при каждой переадресации маршрутизатором.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Доступ к данным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Адреса канального уровня</a:t>
            </a:r>
            <a:endParaRPr lang="ru-RU" altLang="en-US" sz="3600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037" y="922789"/>
            <a:ext cx="4647499" cy="23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9226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59" y="798945"/>
            <a:ext cx="4492032" cy="3596886"/>
          </a:xfrm>
        </p:spPr>
        <p:txBody>
          <a:bodyPr/>
          <a:lstStyle/>
          <a:p>
            <a:r>
              <a:rPr lang="ru-RU" sz="1400" dirty="0" smtClean="0"/>
              <a:t>Адреса сетевого уровня, или IP-адреса, представляют собой сетевые адреса источника и места назначения.</a:t>
            </a:r>
          </a:p>
          <a:p>
            <a:pPr lvl="1"/>
            <a:r>
              <a:rPr lang="ru-RU" sz="1300" dirty="0" smtClean="0"/>
              <a:t>Раздел сети — левая часть адреса, определяющая, какой сети принадлежит IP-адрес.</a:t>
            </a:r>
          </a:p>
          <a:p>
            <a:pPr lvl="1"/>
            <a:r>
              <a:rPr lang="ru-RU" sz="1300" dirty="0" smtClean="0"/>
              <a:t>Раздел хоста — оставшаяся часть адреса, которая идентифицирует конкретное устройство в сети.</a:t>
            </a:r>
          </a:p>
          <a:p>
            <a:r>
              <a:rPr lang="ru-RU" sz="1400" dirty="0" smtClean="0"/>
              <a:t>Кадр канала передачи данных, который использует MAC-адрес, отправляется напрямую на принимающее устройство.</a:t>
            </a:r>
          </a:p>
          <a:p>
            <a:pPr lvl="1"/>
            <a:r>
              <a:rPr lang="ru-RU" sz="1300" dirty="0" smtClean="0"/>
              <a:t>MAC-адрес источника — адрес устройства-отправителя. </a:t>
            </a:r>
          </a:p>
          <a:p>
            <a:pPr lvl="1"/>
            <a:r>
              <a:rPr lang="ru-RU" sz="1300" dirty="0" smtClean="0"/>
              <a:t>MAC-адрес назначения — адрес устройства-получателя.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Доступ к данным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Устройства в одной сети</a:t>
            </a:r>
            <a:endParaRPr lang="ru-RU" altLang="en-US" dirty="0"/>
          </a:p>
        </p:txBody>
      </p:sp>
      <p:pic>
        <p:nvPicPr>
          <p:cNvPr id="4" name="Picture 3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91" y="922223"/>
            <a:ext cx="4358248" cy="29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683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1659" y="798944"/>
            <a:ext cx="3658553" cy="4007947"/>
          </a:xfrm>
        </p:spPr>
        <p:txBody>
          <a:bodyPr/>
          <a:lstStyle/>
          <a:p>
            <a:r>
              <a:rPr lang="ru-RU" sz="1400" dirty="0" smtClean="0"/>
              <a:t>Отправка в удаленную сеть — IP-адреса источника и назначения представляют хосты в разных сетях.</a:t>
            </a:r>
          </a:p>
          <a:p>
            <a:r>
              <a:rPr lang="ru-RU" sz="1400" dirty="0" smtClean="0"/>
              <a:t>Кадр канала передачи данных нельзя отправить непосредственно к хосту в удаленном месте назначения. Поэтому кадр отправляется на шлюз по умолчанию (ближайший интерфейс маршрутизатора).</a:t>
            </a:r>
          </a:p>
          <a:p>
            <a:r>
              <a:rPr lang="ru-RU" sz="1400" dirty="0" smtClean="0"/>
              <a:t>Маршрутизатор удаляет полученную информацию уровня 2 и добавляет новую информацию канала данных перед перенаправлением кадра через выходной интерфейс.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Доступ к данным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Устройства в удаленной сети</a:t>
            </a:r>
            <a:endParaRPr lang="ru-RU" altLang="en-US" dirty="0"/>
          </a:p>
        </p:txBody>
      </p:sp>
      <p:pic>
        <p:nvPicPr>
          <p:cNvPr id="3" name="Picture 2" descr="Introduction to Networks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88" y="907006"/>
            <a:ext cx="5147288" cy="33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9128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3.4. Обзор главы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3 студенты должны выполнить проверочную работу по материалам этой главы.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3.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Лабораторная работа. Установка программы Wireshark</a:t>
            </a:r>
            <a:endParaRPr lang="ru-RU" alt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872" t="22019" r="26697" b="11274"/>
          <a:stretch/>
        </p:blipFill>
        <p:spPr>
          <a:xfrm>
            <a:off x="2298582" y="880845"/>
            <a:ext cx="4623421" cy="3657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3417" y="880844"/>
            <a:ext cx="4647500" cy="36743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71493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3283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Лабораторная работа. Использование программы Wireshark для просмотра сетевого трафика</a:t>
            </a:r>
            <a:endParaRPr lang="ru-RU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092" t="22345" r="26972" b="6381"/>
          <a:stretch/>
        </p:blipFill>
        <p:spPr>
          <a:xfrm>
            <a:off x="2151777" y="1050404"/>
            <a:ext cx="4840448" cy="3665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33534" y="1050403"/>
            <a:ext cx="4538032" cy="366599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81482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Глава 3. Сетевые протоколы и обмен данными</a:t>
            </a:r>
            <a:endParaRPr lang="ru-RU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Объяснить использование правил для облегчения коммуникаций.</a:t>
            </a:r>
          </a:p>
          <a:p>
            <a:r>
              <a:rPr lang="ru-RU" sz="2000" dirty="0"/>
              <a:t>Объяснить роль протоколов и организаций по </a:t>
            </a:r>
            <a:r>
              <a:rPr lang="ru-RU" sz="2000"/>
              <a:t>стандартизации </a:t>
            </a:r>
            <a:r>
              <a:rPr lang="ru-RU" sz="2000" smtClean="0"/>
              <a:t>в обеспечении </a:t>
            </a:r>
            <a:r>
              <a:rPr lang="ru-RU" sz="2000" dirty="0"/>
              <a:t>совместимости при построении сетей.</a:t>
            </a:r>
          </a:p>
          <a:p>
            <a:r>
              <a:rPr lang="ru-RU" sz="2000" dirty="0"/>
              <a:t>Объяснить способы доступа устройств к ресурсам локальной </a:t>
            </a:r>
            <a:r>
              <a:rPr lang="ru-RU" sz="2000"/>
              <a:t>сети </a:t>
            </a:r>
            <a:r>
              <a:rPr lang="ru-RU" sz="2000" smtClean="0"/>
              <a:t>в корпоративной </a:t>
            </a:r>
            <a:r>
              <a:rPr lang="ru-RU" sz="2000" dirty="0"/>
              <a:t>среде предприятий малого и среднего бизнеса.</a:t>
            </a:r>
          </a:p>
        </p:txBody>
      </p:sp>
    </p:spTree>
    <p:extLst>
      <p:ext uri="{BB962C8B-B14F-4D97-AF65-F5344CB8AC3E}">
        <p14:creationId xmlns:p14="http://schemas.microsoft.com/office/powerpoint/2010/main" val="3045407813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Новые термины и команды</a:t>
            </a:r>
            <a:endParaRPr lang="ru-RU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04109"/>
              </p:ext>
            </p:extLst>
          </p:nvPr>
        </p:nvGraphicFramePr>
        <p:xfrm>
          <a:off x="131906" y="843148"/>
          <a:ext cx="8305144" cy="35231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5257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0"/>
                    </a:ext>
                  </a:extLst>
                </a:gridCol>
                <a:gridCol w="415257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</a:tblGrid>
              <a:tr h="3523112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Кодирование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Канал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потоком передачи данных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Тайм-аут ответа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Подтверждение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Индивидуальные (одноадресная рассылка)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Многоадресная рассылка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Широковещательная рассылка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Набор протоколов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Ethernet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Standard (Стандартный)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Собственный протокол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802.3 (Ethernet)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802.11 (беспроводной Ethernet)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Сегментация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Шлюз по умолчанию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HTTP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SMTP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POP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управления передачей (TCP)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Транспортный уровень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Канальный уровень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Уровень сетевого доступа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Сеть управления перспективных исследований и разработок (ARPANET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677088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Новые термины и команды (продолжение)</a:t>
            </a:r>
            <a:endParaRPr lang="ru-RU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58" y="724967"/>
            <a:ext cx="2935463" cy="10710288"/>
          </a:xfrm>
        </p:spPr>
        <p:txBody>
          <a:bodyPr numCol="1"/>
          <a:lstStyle/>
          <a:p>
            <a:pPr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800192" y="725374"/>
            <a:ext cx="2249215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+mn-lt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8585B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521771"/>
              </p:ext>
            </p:extLst>
          </p:nvPr>
        </p:nvGraphicFramePr>
        <p:xfrm>
          <a:off x="133558" y="847870"/>
          <a:ext cx="8472890" cy="31526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0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</a:tblGrid>
              <a:tr h="315263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IMAP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FTP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простейший протокол передачи файлов (TFTP)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пользовательских датаграмм (UDP)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Преобразование сетевых адресов (NAT)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ICMP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OSPF (алгоритм кратчайшего пути)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EIGRP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разрешения адресов (ARP)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динамической настройки узлов сети (DHCP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ru-RU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Инкапсуляция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Деинкапсуляция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Блок данных протокола (PDU)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Сегмент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Пакет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Кадр</a:t>
                      </a:r>
                    </a:p>
                    <a:p>
                      <a:pPr marL="0" indent="0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61345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Прежде чем излагать материал главы 3,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Инструктор должен выполнить проверочную работу по главе 3.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Описать правила, необходимые для успешной коммуникации.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Объяснить, почему необходимо использовать протоколы при обмене данными в сети.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 назначение набора протоколов.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 роль организаций по разработке стандартов в создании протоколов для взаимодействия сетей.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 принципы использования моделей TCP/IP и OSI для упрощения стандартизации в процессе обмена данными.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Объясните, как инкапсуляция данных позволяет производить передачу данных по сети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Объясните, как локальные узлы получают доступ к локальным ресурсам в сети.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3.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В последующих главах будет изучено множество концепций. Каждый уровень OSI </a:t>
            </a:r>
            <a:r>
              <a:rPr lang="ru-RU" sz="1400" smtClean="0"/>
              <a:t>обсуждается </a:t>
            </a:r>
            <a:r>
              <a:rPr lang="ru-RU" sz="1400" smtClean="0"/>
              <a:t>в отдельной </a:t>
            </a:r>
            <a:r>
              <a:rPr lang="ru-RU" sz="1400" dirty="0" smtClean="0"/>
              <a:t>главе.</a:t>
            </a:r>
          </a:p>
          <a:p>
            <a:r>
              <a:rPr lang="ru-RU" sz="1400" dirty="0" smtClean="0"/>
              <a:t>Раздел 3.1.</a:t>
            </a:r>
          </a:p>
          <a:p>
            <a:pPr lvl="1"/>
            <a:r>
              <a:rPr lang="ru-RU" sz="1200" dirty="0" smtClean="0"/>
              <a:t>Данные передаются через сеть по аналогии с работой почты.</a:t>
            </a:r>
          </a:p>
          <a:p>
            <a:pPr lvl="1"/>
            <a:r>
              <a:rPr lang="ru-RU" sz="1200" dirty="0" smtClean="0"/>
              <a:t>Обсудите правила указания адресов в письмах и причину существования таких правил в почтовых отделениях. </a:t>
            </a:r>
          </a:p>
          <a:p>
            <a:pPr lvl="0"/>
            <a:r>
              <a:rPr lang="ru-RU" sz="1400" dirty="0" smtClean="0"/>
              <a:t>Раздел 3.2.</a:t>
            </a:r>
          </a:p>
          <a:p>
            <a:pPr lvl="1"/>
            <a:r>
              <a:rPr lang="ru-RU" sz="1200" dirty="0" smtClean="0"/>
              <a:t>Обсудите использование протоколов в общении между людьми и в сфере сетевых технологий.</a:t>
            </a:r>
          </a:p>
          <a:p>
            <a:pPr lvl="1"/>
            <a:r>
              <a:rPr lang="ru-RU" sz="1200" dirty="0" smtClean="0"/>
              <a:t>Объясните роль протоколов в обеспечении совместимости взаимодействия при передаче информации по сети.</a:t>
            </a:r>
          </a:p>
          <a:p>
            <a:pPr lvl="1"/>
            <a:r>
              <a:rPr lang="ru-RU" sz="1200" dirty="0" smtClean="0"/>
              <a:t>Обсудите взаимодействие между пользователем и веб-сервером. Используйте анимацию на стр. 3.2.2.4.</a:t>
            </a:r>
          </a:p>
          <a:p>
            <a:pPr lvl="1"/>
            <a:r>
              <a:rPr lang="ru-RU" sz="1200" dirty="0" smtClean="0"/>
              <a:t>TCP/IP. Студенты должны запомнить уровни, а также какие протоколы используются на каждом из них. См. интерактивное упражнение 3.2.2.5.</a:t>
            </a:r>
          </a:p>
          <a:p>
            <a:pPr lvl="1"/>
            <a:r>
              <a:rPr lang="ru-RU" sz="1200" dirty="0" smtClean="0"/>
              <a:t>Обсудите преимущества и недостатки протокола на основе стандарта и собственного протокола. 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3.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sz="1200" dirty="0" smtClean="0"/>
              <a:t>Продемонстрируйте несколько общих документов RFC, используемых при работе сетей (например, RFC 1918, RFC 1034 и 1035, RFC 5952). </a:t>
            </a:r>
          </a:p>
          <a:p>
            <a:pPr lvl="1"/>
            <a:r>
              <a:rPr lang="ru-RU" sz="1200" dirty="0" smtClean="0"/>
              <a:t>3.2.3.4. Лабораторная работа. Стандарты исследовательских сетей. Используйте это в качестве учебного задания и назначьте каждому студенту одну или две организации по стандартизации для изучения и последующего доклада перед классом. </a:t>
            </a:r>
          </a:p>
          <a:p>
            <a:pPr lvl="1"/>
            <a:r>
              <a:rPr lang="ru-RU" sz="1200" dirty="0" smtClean="0"/>
              <a:t>Обсудите необходимость использования уровневой модели.</a:t>
            </a:r>
          </a:p>
          <a:p>
            <a:pPr lvl="1"/>
            <a:r>
              <a:rPr lang="ru-RU" sz="1200" dirty="0" smtClean="0"/>
              <a:t>Модель OSI — студенты должны запомнить каждый уровень. Предложите мнемосхему, которая поможет запомнить. Пример. Please Do Not Throw Sausage Pizza Away. </a:t>
            </a:r>
          </a:p>
          <a:p>
            <a:pPr lvl="1"/>
            <a:r>
              <a:rPr lang="ru-RU" sz="1200" dirty="0" smtClean="0"/>
              <a:t>Для студентов средней школы. Сделайте карточки размером 20 x 28 см (8 1/2 x 11 дюймов), соответствующие каждому уровню модели OSI, вручите их студентам в случайном порядке и попросите их выстроиться в очередь, не разговаривая друг с другом. </a:t>
            </a:r>
          </a:p>
          <a:p>
            <a:pPr lvl="1"/>
            <a:r>
              <a:rPr lang="ru-RU" sz="1200" dirty="0" smtClean="0"/>
              <a:t>Сравните эталонную модель OSI с моделью протокола TCP/IP. Предложите студентам выполнить интерактивное задание 3.2.4.5. Функции уровней OSI и функции уровней TCP/IP.</a:t>
            </a:r>
          </a:p>
          <a:p>
            <a:r>
              <a:rPr lang="ru-RU" sz="1400" dirty="0" smtClean="0"/>
              <a:t>3.3</a:t>
            </a:r>
          </a:p>
          <a:p>
            <a:pPr lvl="1"/>
            <a:r>
              <a:rPr lang="ru-RU" sz="1200" dirty="0" smtClean="0"/>
              <a:t>Подчеркните важность понимания процесса инкапсуляции. Напомните студентам об аналогии с почтой и адресом на конверте. Для демонстрации используйте анимацию 3.3.1.3. Инкапсуляции. 3.3.1.4. Деинкапсуляция.</a:t>
            </a:r>
            <a:endParaRPr lang="ru-RU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3.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0631313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lvl="1"/>
            <a:r>
              <a:rPr lang="ru-RU" dirty="0" smtClean="0"/>
              <a:t>Студенты должны запомнить блоки PDU на каждом уровне. Предложите им создать собственные мнемосхемы для запоминания.</a:t>
            </a:r>
          </a:p>
          <a:p>
            <a:pPr lvl="1"/>
            <a:r>
              <a:rPr lang="ru-RU" dirty="0" smtClean="0"/>
              <a:t>Предложите студентам закрепить свои знания по инкапсуляции, выполнив интерактивное упражнение 3.3.1.5.</a:t>
            </a:r>
          </a:p>
          <a:p>
            <a:pPr lvl="1"/>
            <a:r>
              <a:rPr lang="ru-RU" dirty="0" smtClean="0"/>
              <a:t>Обсудите роль сетевых адресов (IP) и адресов каналов данных (MAC) в передаче данных. Подчеркните, что IP-адреса источника и назначения в пакете не изменяются на протяжении всего процесса, однако MAC-адрес изменяется при передаче кадра от одного маршрутизатора к другому.</a:t>
            </a:r>
          </a:p>
          <a:p>
            <a:pPr lvl="1"/>
            <a:r>
              <a:rPr lang="ru-RU" dirty="0" smtClean="0"/>
              <a:t>Создайте сеть, используемую в схеме на страницах 3.3.2.3 и 3.3.2.4, в программе Packet Tracer. Используйте ее, чтобы продемонстрировать, каким образом данные передаются по локальной сети, а затем перемещаются за ее пределы в другую сеть.</a:t>
            </a:r>
          </a:p>
          <a:p>
            <a:pPr lvl="3"/>
            <a:r>
              <a:rPr lang="ru-RU" sz="1200" dirty="0"/>
              <a:t>Используя режим моделирования и фильтрацию пакетов ICMP, отправьте простой пакет с ПК в локальной сети на другой ПК в этой же локальной сети. </a:t>
            </a:r>
          </a:p>
          <a:p>
            <a:pPr lvl="3"/>
            <a:r>
              <a:rPr lang="ru-RU" sz="1200" dirty="0"/>
              <a:t>В списке событий можно выбирать различные этапы и показать адресацию на каждом из них.</a:t>
            </a:r>
          </a:p>
          <a:p>
            <a:pPr lvl="3"/>
            <a:r>
              <a:rPr lang="ru-RU" sz="1200" dirty="0"/>
              <a:t>Выполните то же самое для отправки пакета с ПК в одной локальной сети на ПК в другой локальной сети </a:t>
            </a:r>
            <a:r>
              <a:rPr lang="ru-RU" sz="1200" dirty="0" smtClean="0"/>
              <a:t>и используйте </a:t>
            </a:r>
            <a:r>
              <a:rPr lang="ru-RU" sz="1200" dirty="0"/>
              <a:t>список событий, чтобы показать адресацию на каждом маршрутизаторе.</a:t>
            </a:r>
          </a:p>
          <a:p>
            <a:pPr marL="333375" lvl="3" indent="0">
              <a:buNone/>
            </a:pPr>
            <a:r>
              <a:rPr lang="ru-RU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3.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62792705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7770</TotalTime>
  <Words>2215</Words>
  <Application>Microsoft Office PowerPoint</Application>
  <PresentationFormat>On-screen Show (16:9)</PresentationFormat>
  <Paragraphs>530</Paragraphs>
  <Slides>55</Slides>
  <Notes>55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Theme</vt:lpstr>
      <vt:lpstr>Глава 3. Сетевые протоколы и обмен данными</vt:lpstr>
      <vt:lpstr>Материалы для инструкторов. Глава 3. Руководство по планированию</vt:lpstr>
      <vt:lpstr>Глава 3. Сетевые протоколы и обмен данными</vt:lpstr>
      <vt:lpstr>Глава 3. Упражнения</vt:lpstr>
      <vt:lpstr>Глава 3. Проверочная работа</vt:lpstr>
      <vt:lpstr>Глава 3. Практические рекомендации</vt:lpstr>
      <vt:lpstr>Глава 3. Практические рекомендации (продолжение)</vt:lpstr>
      <vt:lpstr>Глава 3. Практические рекомендации (продолжение)</vt:lpstr>
      <vt:lpstr>Глава 3. Практические рекомендации (продолжение)</vt:lpstr>
      <vt:lpstr>Глава 3. Дополнительная помощь</vt:lpstr>
      <vt:lpstr>PowerPoint Presentation</vt:lpstr>
      <vt:lpstr>Глава 3. Сетевые протоколы и обмен данными</vt:lpstr>
      <vt:lpstr>Глава 3. Разделы и цели</vt:lpstr>
      <vt:lpstr>3.1. Правила обмена данными</vt:lpstr>
      <vt:lpstr>Правила Основы обмена данными</vt:lpstr>
      <vt:lpstr>Правила Установление правил</vt:lpstr>
      <vt:lpstr>Правила Кодирование сообщений</vt:lpstr>
      <vt:lpstr>Правила Форматирование и инкапсуляция сообщений</vt:lpstr>
      <vt:lpstr>Правила Размер сообщения</vt:lpstr>
      <vt:lpstr>Правила Синхронизация сообщений</vt:lpstr>
      <vt:lpstr>Правила Варианты доставки сообщений</vt:lpstr>
      <vt:lpstr>3.2. Сетевые протоколы и стандарты</vt:lpstr>
      <vt:lpstr>Протоколы Правила, регламентирующие обмен данными</vt:lpstr>
      <vt:lpstr>Протоколы Сетевые протоколы</vt:lpstr>
      <vt:lpstr>Протоколы Взаимодействие протоколов</vt:lpstr>
      <vt:lpstr>Наборы протоколов Наборы протоколов и отраслевые стандарты</vt:lpstr>
      <vt:lpstr>Наборы протоколов Разработка протокола TCP/IP</vt:lpstr>
      <vt:lpstr>Наборы протоколов Набор протоколов TCP/IP</vt:lpstr>
      <vt:lpstr>Наборы протоколов Обмен данными по протоколу TCP/IP</vt:lpstr>
      <vt:lpstr>Наборы протоколов Обмен данными по протоколу TCP/IP (продолжение)</vt:lpstr>
      <vt:lpstr>Организации по стандартизации Открытые стандарты</vt:lpstr>
      <vt:lpstr>Организации по стандартизации Стандарты Интернета</vt:lpstr>
      <vt:lpstr>Организации по стандартизации Организации по стандартизации в области электроники и связи</vt:lpstr>
      <vt:lpstr>Организации по стандартизации Лабораторная работа. Изучение сетевых стандартов</vt:lpstr>
      <vt:lpstr>Эталонные модели Преимущества использования многоуровневой модели</vt:lpstr>
      <vt:lpstr>Эталонные модели Эталонная модель OSI</vt:lpstr>
      <vt:lpstr>Эталонные модели Модель протоколов TCP/IP</vt:lpstr>
      <vt:lpstr>Эталонные модели Сравнение моделей OSI и TCP/IP</vt:lpstr>
      <vt:lpstr>Эталонные модели Packet Tracer. Изучение моделей TCP/IP и OSI в действии</vt:lpstr>
      <vt:lpstr>3.3. Передача данных в сети</vt:lpstr>
      <vt:lpstr>Инкапсуляция данных Сегментация сообщений</vt:lpstr>
      <vt:lpstr>Инкапсуляция данных Блоки протокольных данных</vt:lpstr>
      <vt:lpstr>Инкапсуляция данных Пример инкапсуляции</vt:lpstr>
      <vt:lpstr>Инкапсуляция данных Деинкапсуляция</vt:lpstr>
      <vt:lpstr>Доступ к данным Сетевые адреса</vt:lpstr>
      <vt:lpstr>Доступ к данным Адреса канального уровня</vt:lpstr>
      <vt:lpstr>Доступ к данным Устройства в одной сети</vt:lpstr>
      <vt:lpstr>Доступ к данным Устройства в удаленной сети</vt:lpstr>
      <vt:lpstr>3.4. Обзор главы</vt:lpstr>
      <vt:lpstr>Заключение Лабораторная работа. Установка программы Wireshark</vt:lpstr>
      <vt:lpstr>Заключение Лабораторная работа. Использование программы Wireshark для просмотра сетевого трафика</vt:lpstr>
      <vt:lpstr>Заключение Глава 3. Сетевые протоколы и обмен данными</vt:lpstr>
      <vt:lpstr>PowerPoint Presentation</vt:lpstr>
      <vt:lpstr>Новые термины и команды</vt:lpstr>
      <vt:lpstr>Новые термины и команды (продолжение)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qumin</cp:lastModifiedBy>
  <cp:revision>436</cp:revision>
  <dcterms:created xsi:type="dcterms:W3CDTF">2016-08-22T22:27:36Z</dcterms:created>
  <dcterms:modified xsi:type="dcterms:W3CDTF">2018-10-23T09:16:14Z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