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80"/>
  </p:notesMasterIdLst>
  <p:sldIdLst>
    <p:sldId id="513" r:id="rId2"/>
    <p:sldId id="730" r:id="rId3"/>
    <p:sldId id="747" r:id="rId4"/>
    <p:sldId id="763" r:id="rId5"/>
    <p:sldId id="775" r:id="rId6"/>
    <p:sldId id="776" r:id="rId7"/>
    <p:sldId id="735" r:id="rId8"/>
    <p:sldId id="736" r:id="rId9"/>
    <p:sldId id="750" r:id="rId10"/>
    <p:sldId id="751" r:id="rId11"/>
    <p:sldId id="752" r:id="rId12"/>
    <p:sldId id="753" r:id="rId13"/>
    <p:sldId id="754" r:id="rId14"/>
    <p:sldId id="756" r:id="rId15"/>
    <p:sldId id="757" r:id="rId16"/>
    <p:sldId id="745" r:id="rId17"/>
    <p:sldId id="777" r:id="rId18"/>
    <p:sldId id="758" r:id="rId19"/>
    <p:sldId id="760" r:id="rId20"/>
    <p:sldId id="833" r:id="rId21"/>
    <p:sldId id="759" r:id="rId22"/>
    <p:sldId id="628" r:id="rId23"/>
    <p:sldId id="630" r:id="rId24"/>
    <p:sldId id="633" r:id="rId25"/>
    <p:sldId id="641" r:id="rId26"/>
    <p:sldId id="645" r:id="rId27"/>
    <p:sldId id="649" r:id="rId28"/>
    <p:sldId id="778" r:id="rId29"/>
    <p:sldId id="653" r:id="rId30"/>
    <p:sldId id="655" r:id="rId31"/>
    <p:sldId id="779" r:id="rId32"/>
    <p:sldId id="658" r:id="rId33"/>
    <p:sldId id="780" r:id="rId34"/>
    <p:sldId id="831" r:id="rId35"/>
    <p:sldId id="832" r:id="rId36"/>
    <p:sldId id="824" r:id="rId37"/>
    <p:sldId id="830" r:id="rId38"/>
    <p:sldId id="784" r:id="rId39"/>
    <p:sldId id="785" r:id="rId40"/>
    <p:sldId id="762" r:id="rId41"/>
    <p:sldId id="673" r:id="rId42"/>
    <p:sldId id="792" r:id="rId43"/>
    <p:sldId id="677" r:id="rId44"/>
    <p:sldId id="680" r:id="rId45"/>
    <p:sldId id="793" r:id="rId46"/>
    <p:sldId id="689" r:id="rId47"/>
    <p:sldId id="691" r:id="rId48"/>
    <p:sldId id="794" r:id="rId49"/>
    <p:sldId id="694" r:id="rId50"/>
    <p:sldId id="825" r:id="rId51"/>
    <p:sldId id="796" r:id="rId52"/>
    <p:sldId id="797" r:id="rId53"/>
    <p:sldId id="795" r:id="rId54"/>
    <p:sldId id="761" r:id="rId55"/>
    <p:sldId id="706" r:id="rId56"/>
    <p:sldId id="807" r:id="rId57"/>
    <p:sldId id="809" r:id="rId58"/>
    <p:sldId id="808" r:id="rId59"/>
    <p:sldId id="719" r:id="rId60"/>
    <p:sldId id="816" r:id="rId61"/>
    <p:sldId id="721" r:id="rId62"/>
    <p:sldId id="818" r:id="rId63"/>
    <p:sldId id="821" r:id="rId64"/>
    <p:sldId id="822" r:id="rId65"/>
    <p:sldId id="771" r:id="rId66"/>
    <p:sldId id="829" r:id="rId67"/>
    <p:sldId id="823" r:id="rId68"/>
    <p:sldId id="765" r:id="rId69"/>
    <p:sldId id="766" r:id="rId70"/>
    <p:sldId id="773" r:id="rId71"/>
    <p:sldId id="774" r:id="rId72"/>
    <p:sldId id="291" r:id="rId73"/>
    <p:sldId id="810" r:id="rId74"/>
    <p:sldId id="811" r:id="rId75"/>
    <p:sldId id="812" r:id="rId76"/>
    <p:sldId id="813" r:id="rId77"/>
    <p:sldId id="814" r:id="rId78"/>
    <p:sldId id="815" r:id="rId7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3431" autoAdjust="0"/>
    <p:restoredTop sz="99649" autoAdjust="0"/>
  </p:normalViewPr>
  <p:slideViewPr>
    <p:cSldViewPr snapToGrid="0" showGuides="1">
      <p:cViewPr>
        <p:scale>
          <a:sx n="100" d="100"/>
          <a:sy n="100" d="100"/>
        </p:scale>
        <p:origin x="-72" y="-834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pPr/>
              <a:t>10/23/2018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2. Настройка сетевой операционной системы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10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2033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11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705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12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4175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13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687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14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8074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15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694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16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1573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1890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2. Настройка сетевой операционной системы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80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19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2. Настройка сетевой операционной системы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4752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20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2. Настройка сетевой операционной системы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644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2. Настройка сетевой операционной системы</a:t>
            </a:r>
          </a:p>
          <a:p>
            <a:pPr>
              <a:buFontTx/>
              <a:buNone/>
            </a:pPr>
            <a:r>
              <a:rPr lang="ru-RU" sz="1200" b="0" dirty="0"/>
              <a:t>2.1. Учебный курс по IOS для начинающих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22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2.1. Учебный курс по IOS для начинающих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2.1.1. Cisco IOS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2.1.1.1. Операционная система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190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2.1. Учебный курс по IOS для начинающих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2.1.1. Cisco IOS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2.1.1.2. Назначение ОС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82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2.1. Учебный курс по IOS для начинающих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2.1.1. Cisco IOS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2.1.1.2. Назначение ОС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5871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2.1.2. Доступ к Cisco IOS</a:t>
            </a:r>
          </a:p>
          <a:p>
            <a:r>
              <a:rPr lang="ru-RU" smtClean="0"/>
              <a:t>2.1.2.1. Способы доступа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8472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2.1.2. Доступ к Cisco IOS</a:t>
            </a:r>
          </a:p>
          <a:p>
            <a:r>
              <a:rPr lang="ru-RU" smtClean="0"/>
              <a:t>2.1.2.2. Программы эмуляции терминала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4091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27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2.1.3. Навигация в IOS</a:t>
            </a:r>
          </a:p>
          <a:p>
            <a:r>
              <a:rPr lang="ru-RU" smtClean="0"/>
              <a:t>2.1.3.1. Режимы работы Cisco IOS</a:t>
            </a:r>
          </a:p>
          <a:p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178389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10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106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1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AD6FEA2-E0A2-4FAE-96AF-664964510D72}" type="slidenum">
              <a:rPr lang="en-US" altLang="en-US" sz="800" smtClean="0"/>
              <a:pPr/>
              <a:t>28</a:t>
            </a:fld>
            <a:endParaRPr lang="ru-RU" altLang="en-US" sz="800" dirty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2.1.3. Навигация в IOS</a:t>
            </a:r>
          </a:p>
          <a:p>
            <a:r>
              <a:rPr lang="ru-RU" smtClean="0"/>
              <a:t>2.1.3.2. Основные режимы команд</a:t>
            </a:r>
          </a:p>
          <a:p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752634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2.1.3. Навигация в IOS</a:t>
            </a:r>
          </a:p>
          <a:p>
            <a:r>
              <a:rPr lang="ru-RU" smtClean="0"/>
              <a:t>2.1.3.3. Командные режимы настройки</a:t>
            </a:r>
          </a:p>
          <a:p>
            <a:endParaRPr lang="ru-RU" altLang="en-US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56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2. Настройка сетевой операционной системы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2.1.3. Навигация в IOS</a:t>
            </a:r>
          </a:p>
          <a:p>
            <a:r>
              <a:rPr lang="ru-RU" smtClean="0"/>
              <a:t>2.1.3.4.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Переключение между режимами IOS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5828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2.1.3. Навигация в IOS</a:t>
            </a:r>
          </a:p>
          <a:p>
            <a:r>
              <a:rPr lang="ru-RU" smtClean="0"/>
              <a:t>2.1.3.4.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Переключение между режимами IOS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2907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2.1.4. Структура команд</a:t>
            </a:r>
          </a:p>
          <a:p>
            <a:r>
              <a:rPr lang="ru-RU" smtClean="0"/>
              <a:t>2.1.4.1.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Базовая структура команд IOS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3002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2.1.4. Структура команд</a:t>
            </a:r>
          </a:p>
          <a:p>
            <a:r>
              <a:rPr lang="ru-RU" smtClean="0"/>
              <a:t>2.1.4.2.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Синтаксис команд IOS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0063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2.1.4. Структура команд</a:t>
            </a:r>
          </a:p>
          <a:p>
            <a:r>
              <a:rPr lang="ru-RU" smtClean="0"/>
              <a:t>2.1.4.3.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Компоненты справки IOS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0251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2.1.4. Структура команд</a:t>
            </a:r>
          </a:p>
          <a:p>
            <a:r>
              <a:rPr lang="ru-RU" smtClean="0"/>
              <a:t>2.1.4.3.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Компоненты справки IOS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79562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2.1.4. Структура команд</a:t>
            </a:r>
          </a:p>
          <a:p>
            <a:r>
              <a:rPr lang="ru-RU" smtClean="0"/>
              <a:t>2.1.4.4.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Горячие клавиши и клавиши быстрого вызова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8893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2.1.4. Структура команд</a:t>
            </a:r>
          </a:p>
          <a:p>
            <a:r>
              <a:rPr lang="ru-RU" smtClean="0"/>
              <a:t>2.1.4.5. Демонстрационный видеоролик.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Горячие клавиши и клавиши быстрого вызова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3966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2.1.4. Структура команд</a:t>
            </a:r>
          </a:p>
          <a:p>
            <a:r>
              <a:rPr lang="ru-RU" smtClean="0"/>
              <a:t>2.1.4.6.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Packet Tracer. Навигация по IOS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7606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2.1. Учебный курс по IOS для начинающих</a:t>
            </a:r>
          </a:p>
          <a:p>
            <a:r>
              <a:rPr lang="ru-RU" smtClean="0"/>
              <a:t>2.1.4. Структура команд</a:t>
            </a:r>
          </a:p>
          <a:p>
            <a:r>
              <a:rPr lang="ru-RU" smtClean="0"/>
              <a:t>2.1.4.7.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Лабораторная работа. Запуск сеанса консоли с помощью программы Tera Term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371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45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2. Настройка сетевой операционной системы</a:t>
            </a:r>
          </a:p>
          <a:p>
            <a:pPr>
              <a:buFontTx/>
              <a:buNone/>
            </a:pPr>
            <a:r>
              <a:rPr lang="ru-RU" sz="1200" b="0" dirty="0"/>
              <a:t>2.2. Базовая конфигурация устройства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9326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41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2.2. Базовая конфигурация устройства</a:t>
            </a:r>
          </a:p>
          <a:p>
            <a:r>
              <a:rPr lang="ru-RU" smtClean="0"/>
              <a:t>2.2.1. Имена хостов</a:t>
            </a:r>
          </a:p>
          <a:p>
            <a:r>
              <a:rPr lang="ru-RU" smtClean="0"/>
              <a:t>2.2.1.1.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Имена устройств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3547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470662-2A6C-4C51-9B3B-17DB6EFD3236}" type="slidenum">
              <a:rPr lang="en-US" altLang="en-US" sz="800" smtClean="0"/>
              <a:pPr/>
              <a:t>42</a:t>
            </a:fld>
            <a:endParaRPr lang="ru-RU" altLang="en-US" sz="800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2.2. Базовая конфигурация устройства</a:t>
            </a:r>
          </a:p>
          <a:p>
            <a:r>
              <a:rPr lang="ru-RU" smtClean="0"/>
              <a:t>2.2.1. Имена хостов</a:t>
            </a:r>
          </a:p>
          <a:p>
            <a:r>
              <a:rPr lang="ru-RU" smtClean="0"/>
              <a:t>2.2.1.2.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Настройка имен хостов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0592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0C7F319-4A3F-477B-9E4B-7E28D60B78E2}" type="slidenum">
              <a:rPr lang="en-US" altLang="en-US" sz="800" smtClean="0"/>
              <a:pPr/>
              <a:t>43</a:t>
            </a:fld>
            <a:endParaRPr lang="ru-RU" altLang="en-US" sz="800" dirty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2.2. Базовая конфигурация устройства</a:t>
            </a:r>
          </a:p>
          <a:p>
            <a:r>
              <a:rPr lang="ru-RU" smtClean="0"/>
              <a:t>2.2.2. Ограничение доступа к конфигурациям устройств</a:t>
            </a:r>
          </a:p>
          <a:p>
            <a:r>
              <a:rPr lang="ru-RU" smtClean="0"/>
              <a:t>2.2.2.1.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Защита доступа к устройству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07917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D88A166-5844-4FB4-97A9-214D99A1EE6A}" type="slidenum">
              <a:rPr lang="en-US" altLang="en-US" sz="800" smtClean="0"/>
              <a:pPr/>
              <a:t>44</a:t>
            </a:fld>
            <a:endParaRPr lang="ru-RU" altLang="en-US" sz="800" dirty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2.2. Базовая конфигурация устройства</a:t>
            </a:r>
          </a:p>
          <a:p>
            <a:r>
              <a:rPr lang="ru-RU" smtClean="0"/>
              <a:t>2.2.2. Ограничение доступа к конфигурациям устройств</a:t>
            </a:r>
          </a:p>
          <a:p>
            <a:r>
              <a:rPr lang="ru-RU" smtClean="0"/>
              <a:t>2.2.2.2.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Настройка паролей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45019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D88A166-5844-4FB4-97A9-214D99A1EE6A}" type="slidenum">
              <a:rPr lang="en-US" altLang="en-US" sz="800" smtClean="0"/>
              <a:pPr/>
              <a:t>45</a:t>
            </a:fld>
            <a:endParaRPr lang="ru-RU" altLang="en-US" sz="800" dirty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2.2. Базовая конфигурация устройства</a:t>
            </a:r>
          </a:p>
          <a:p>
            <a:r>
              <a:rPr lang="ru-RU" smtClean="0"/>
              <a:t>2.2.2. Ограничение доступа к конфигурациям устройств</a:t>
            </a:r>
          </a:p>
          <a:p>
            <a:r>
              <a:rPr lang="ru-RU" smtClean="0"/>
              <a:t>2.2.2.2.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Настройка паролей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4723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2.2. Базовая конфигурация устройства</a:t>
            </a:r>
          </a:p>
          <a:p>
            <a:r>
              <a:rPr lang="ru-RU" smtClean="0"/>
              <a:t>2.2.2. Ограничение доступа к конфигурациям устройств</a:t>
            </a:r>
          </a:p>
          <a:p>
            <a:r>
              <a:rPr lang="ru-RU" smtClean="0"/>
              <a:t>2.2.2.3.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Шифрование паролей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6087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2.2. Базовая конфигурация устройства</a:t>
            </a:r>
          </a:p>
          <a:p>
            <a:r>
              <a:rPr lang="ru-RU" smtClean="0"/>
              <a:t>2.2.2. Ограничение доступа к конфигурациям устройств</a:t>
            </a:r>
          </a:p>
          <a:p>
            <a:r>
              <a:rPr lang="ru-RU" smtClean="0"/>
              <a:t>2.2.2.4.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Баннерные сообщения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4652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2.2. Базовая конфигурация устройства</a:t>
            </a:r>
          </a:p>
          <a:p>
            <a:r>
              <a:rPr lang="ru-RU" smtClean="0"/>
              <a:t>2.2.2. Ограничение доступа к конфигурациям устройств</a:t>
            </a:r>
          </a:p>
          <a:p>
            <a:r>
              <a:rPr lang="ru-RU" smtClean="0"/>
              <a:t>2.2.2.5. Инструмент проверки синтаксиса. Ограничение доступа к коммутатору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6437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2.2. Базовая конфигурация устройства</a:t>
            </a:r>
          </a:p>
          <a:p>
            <a:r>
              <a:rPr lang="ru-RU" smtClean="0"/>
              <a:t>2.2.3. Сохранение конфигураций</a:t>
            </a:r>
          </a:p>
          <a:p>
            <a:r>
              <a:rPr lang="ru-RU" smtClean="0"/>
              <a:t>2.2.3.1. Сохранение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файла текущей конфигурации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08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5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1434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2.2. Базовая конфигурация устройства</a:t>
            </a:r>
          </a:p>
          <a:p>
            <a:r>
              <a:rPr lang="ru-RU" smtClean="0"/>
              <a:t>2.2.3. Сохранение конфигураций</a:t>
            </a:r>
          </a:p>
          <a:p>
            <a:r>
              <a:rPr lang="ru-RU" smtClean="0"/>
              <a:t>2.2.3.2. Изменение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текущей конфигурации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6327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2.2. Базовая конфигурация устройства</a:t>
            </a:r>
          </a:p>
          <a:p>
            <a:r>
              <a:rPr lang="ru-RU" smtClean="0"/>
              <a:t>2.2.3. Сохранение конфигураций</a:t>
            </a:r>
          </a:p>
          <a:p>
            <a:r>
              <a:rPr lang="ru-RU" smtClean="0"/>
              <a:t>2.2.3.3.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Запись конфигурации в текстовый файл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50684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2.2. Базовая конфигурация устройства</a:t>
            </a:r>
          </a:p>
          <a:p>
            <a:r>
              <a:rPr lang="ru-RU" smtClean="0"/>
              <a:t>2.2.3. Сохранение конфигураций</a:t>
            </a:r>
          </a:p>
          <a:p>
            <a:r>
              <a:rPr lang="ru-RU" smtClean="0"/>
              <a:t>2.2.3.3.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Запись конфигурации в текстовый файл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1347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2.2. Базовая конфигурация устройства</a:t>
            </a:r>
          </a:p>
          <a:p>
            <a:r>
              <a:rPr lang="ru-RU" smtClean="0"/>
              <a:t>2.2.3. Сохранение конфигураций</a:t>
            </a:r>
          </a:p>
          <a:p>
            <a:r>
              <a:rPr lang="ru-RU" smtClean="0"/>
              <a:t>2.2.3.4.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Packet Tracer. Настройка начальных параметров коммутации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807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2. Настройка сетевой операционной системы</a:t>
            </a:r>
          </a:p>
          <a:p>
            <a:r>
              <a:rPr lang="ru-RU" smtClean="0"/>
              <a:t>2.3. Схемы адресации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01866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155D404-98CE-4AE9-9F60-EBD3FFCE56C8}" type="slidenum">
              <a:rPr lang="en-US" altLang="en-US" sz="800" smtClean="0"/>
              <a:pPr/>
              <a:t>55</a:t>
            </a:fld>
            <a:endParaRPr lang="ru-RU" altLang="en-US" sz="800" dirty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2.3. Схемы адресации</a:t>
            </a:r>
          </a:p>
          <a:p>
            <a:r>
              <a:rPr lang="ru-RU" smtClean="0"/>
              <a:t>2.3.1. Порты и адреса</a:t>
            </a:r>
          </a:p>
          <a:p>
            <a:r>
              <a:rPr lang="ru-RU" smtClean="0"/>
              <a:t>2.3.1.1.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IP-адреса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4193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155D404-98CE-4AE9-9F60-EBD3FFCE56C8}" type="slidenum">
              <a:rPr lang="en-US" altLang="en-US" sz="800" smtClean="0"/>
              <a:pPr/>
              <a:t>56</a:t>
            </a:fld>
            <a:endParaRPr lang="ru-RU" altLang="en-US" sz="800" dirty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2.3. Схемы адресации</a:t>
            </a:r>
          </a:p>
          <a:p>
            <a:r>
              <a:rPr lang="ru-RU" smtClean="0"/>
              <a:t>2.3.1. Порты и адреса</a:t>
            </a:r>
          </a:p>
          <a:p>
            <a:r>
              <a:rPr lang="ru-RU" smtClean="0"/>
              <a:t>2.3.1.2.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Интерфейсы и порты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9103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1F6FEFE-5E4C-4C3D-B8CA-C21F54FA99CA}" type="slidenum">
              <a:rPr lang="en-US" altLang="en-US" sz="800" smtClean="0"/>
              <a:pPr/>
              <a:t>57</a:t>
            </a:fld>
            <a:endParaRPr lang="ru-RU" altLang="en-US" sz="800" dirty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2.3. Схемы адресации</a:t>
            </a:r>
          </a:p>
          <a:p>
            <a:r>
              <a:rPr lang="ru-RU" smtClean="0"/>
              <a:t>2.3.2.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Настройка IP-адресации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2.3.2.1. Настройка IP-адресов оконечных устройств вручную</a:t>
            </a:r>
          </a:p>
        </p:txBody>
      </p:sp>
    </p:spTree>
    <p:extLst>
      <p:ext uri="{BB962C8B-B14F-4D97-AF65-F5344CB8AC3E}">
        <p14:creationId xmlns:p14="http://schemas.microsoft.com/office/powerpoint/2010/main" val="16145025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1F6FEFE-5E4C-4C3D-B8CA-C21F54FA99CA}" type="slidenum">
              <a:rPr lang="en-US" altLang="en-US" sz="800" smtClean="0"/>
              <a:pPr/>
              <a:t>58</a:t>
            </a:fld>
            <a:endParaRPr lang="ru-RU" altLang="en-US" sz="800" dirty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2.3. Схемы адресации</a:t>
            </a:r>
          </a:p>
          <a:p>
            <a:r>
              <a:rPr lang="ru-RU" smtClean="0"/>
              <a:t>2.3.2.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Настройка IP-адресации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2.3.2.2. Автоматическая настройка IP-адресов оконечных устройств</a:t>
            </a:r>
          </a:p>
        </p:txBody>
      </p:sp>
    </p:spTree>
    <p:extLst>
      <p:ext uri="{BB962C8B-B14F-4D97-AF65-F5344CB8AC3E}">
        <p14:creationId xmlns:p14="http://schemas.microsoft.com/office/powerpoint/2010/main" val="41324315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F5EDC59-B25D-4B00-823B-62727E6DFDD9}" type="slidenum">
              <a:rPr lang="en-US" altLang="en-US" sz="800" smtClean="0"/>
              <a:pPr/>
              <a:t>59</a:t>
            </a:fld>
            <a:endParaRPr lang="ru-RU" altLang="en-US" sz="800" dirty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2.3. Схемы адресации</a:t>
            </a:r>
          </a:p>
          <a:p>
            <a:r>
              <a:rPr lang="ru-RU" smtClean="0"/>
              <a:t>2.3.2.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Настройка IP-адресации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2.3.2.3. Конфигурация виртуального интерфейса коммутатора (на странице 2.3.2.4 нет никакого содержимого, только инструмент проверки синтаксиса)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032330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6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3449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2.3. Схемы адресации</a:t>
            </a:r>
          </a:p>
          <a:p>
            <a:r>
              <a:rPr lang="ru-RU" smtClean="0"/>
              <a:t>2.3.2.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Настройка IP-адресации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2.3.2.5. Packet Tracer. Создание базовых подключений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5142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/>
              <a:pPr/>
              <a:t>61</a:t>
            </a:fld>
            <a:endParaRPr lang="ru-RU" altLang="en-US" sz="800" dirty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2.3. Схемы адресации</a:t>
            </a:r>
          </a:p>
          <a:p>
            <a:r>
              <a:rPr lang="ru-RU" smtClean="0"/>
              <a:t>2.3.3.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Проверка подключения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2.3.3.1. Проверка адресации интерфейсов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0025715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5488" indent="-277813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16013" indent="-22225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63688" indent="-22225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09775" indent="-22225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69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241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813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38575" indent="-22225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2BF7359-0E25-442B-A56D-07ECF5CBFE8D}" type="slidenum">
              <a:rPr lang="en-US" altLang="en-US" sz="800" smtClean="0"/>
              <a:pPr/>
              <a:t>62</a:t>
            </a:fld>
            <a:endParaRPr lang="ru-RU" altLang="en-US" sz="800" dirty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2.3. Схемы адресации</a:t>
            </a:r>
          </a:p>
          <a:p>
            <a:r>
              <a:rPr lang="ru-RU" smtClean="0"/>
              <a:t>2.3.3.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Проверка подключения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2.3.3.2. Тестирование сквозного подключения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6650742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2.3. Схемы адресации</a:t>
            </a:r>
          </a:p>
          <a:p>
            <a:r>
              <a:rPr lang="ru-RU" smtClean="0"/>
              <a:t>2.3.3.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Проверка подключения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2.3.3.3. Лабораторная работа. Создание простой сети</a:t>
            </a:r>
            <a:endParaRPr lang="ru-RU" altLang="en-US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9699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2.3. Схемы адресации</a:t>
            </a:r>
          </a:p>
          <a:p>
            <a:r>
              <a:rPr lang="ru-RU" smtClean="0"/>
              <a:t>2.3.3.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Проверка подключения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2.3.3.4. Лабораторная работа. Настройка адреса управления коммутатором</a:t>
            </a:r>
            <a:endParaRPr lang="ru-RU" altLang="en-US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0956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2. Настройка сетевой операционной системы</a:t>
            </a:r>
          </a:p>
          <a:p>
            <a:r>
              <a:rPr lang="ru-RU" smtClean="0"/>
              <a:t>2.4. Выводы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2.4. Выводы</a:t>
            </a:r>
          </a:p>
          <a:p>
            <a:r>
              <a:rPr lang="ru-RU" smtClean="0"/>
              <a:t>2.4.1.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 Заключение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2.4.1.1. Упражнение в аудитории. Научите меня 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43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2.4. Выводы</a:t>
            </a:r>
          </a:p>
          <a:p>
            <a:r>
              <a:rPr lang="ru-RU" smtClean="0"/>
              <a:t>2.4.1.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 Заключение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2.4.1.2. Packet Tracer. Отработка комплексных практических навыков </a:t>
            </a:r>
            <a:endParaRPr lang="ru-RU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239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/>
              <a:pPr/>
              <a:t>68</a:t>
            </a:fld>
            <a:endParaRPr lang="ru-RU" sz="8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2.4. Выводы</a:t>
            </a:r>
          </a:p>
          <a:p>
            <a:r>
              <a:rPr lang="ru-RU" smtClean="0"/>
              <a:t>2.4.1.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 Заключение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mtClean="0"/>
              <a:t>2.4.1.3. Глава 2. Настройка сетевой операционной системы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4237981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69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64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7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6138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70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29118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/>
              <a:pPr/>
              <a:t>71</a:t>
            </a:fld>
            <a:endParaRPr lang="ru-RU" sz="80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73711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1915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214581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3089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2164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2413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4840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41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79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9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454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© Cisco и/или ее дочерние компании, 2016. Все права защищены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.</a:t>
            </a:r>
            <a:r>
              <a:rPr lang="en-US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Конфиденциальная </a:t>
            </a: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информация Cisco</a:t>
            </a:r>
          </a:p>
        </p:txBody>
      </p: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© Cisco и/или ее дочерние компании, 2016. Все права защищены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.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 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Конфиденциальная </a:t>
            </a: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информация Cisco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tacad.com/group/communities/ccna-blo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logmett.com/index.php?/download/free-downloads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software.cisco.com/download/release.html?mdfid=282774238&amp;flowid=714&amp;softwareid=282855122&amp;release=3.1&amp;relind=AVAILABLE&amp;rellifecycle=&amp;reltype=lates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Материалы для инструктора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6622735" cy="644730"/>
          </a:xfrm>
        </p:spPr>
        <p:txBody>
          <a:bodyPr/>
          <a:lstStyle/>
          <a:p>
            <a:r>
              <a:rPr lang="ru-RU" dirty="0" smtClean="0"/>
              <a:t>Глава 2. Настройка сетевой операционной системы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584343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5047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 rIns="180000"/>
          <a:lstStyle/>
          <a:p>
            <a:r>
              <a:rPr lang="ru-RU" sz="1400" dirty="0" smtClean="0"/>
              <a:t>Когда студент нажимает клавишу ввода для завершения команды, убедитесь, что команда была принята.</a:t>
            </a:r>
          </a:p>
          <a:p>
            <a:pPr lvl="0"/>
            <a:r>
              <a:rPr lang="ru-RU" sz="1400" dirty="0" smtClean="0"/>
              <a:t>Объясните студентам, что в этой главе рассматриваются три основные концепции, необходимые для настройки и тестирования сети.</a:t>
            </a:r>
          </a:p>
          <a:p>
            <a:pPr lvl="1"/>
            <a:r>
              <a:rPr lang="ru-RU" sz="1300" dirty="0" smtClean="0"/>
              <a:t>Перед настройкой устройств вы должны изучить функции устройств Cisco IOS, научиться обмениваться информацией в IOS и физически подключаться к устройствам.</a:t>
            </a:r>
          </a:p>
          <a:p>
            <a:pPr lvl="1"/>
            <a:r>
              <a:rPr lang="ru-RU" sz="1300" dirty="0" smtClean="0"/>
              <a:t>Изучите основы настройки конфигураций устройств, включая защиту устройства, именование и активацию интерфейсов.</a:t>
            </a:r>
          </a:p>
          <a:p>
            <a:pPr lvl="1"/>
            <a:r>
              <a:rPr lang="ru-RU" sz="1300" dirty="0" smtClean="0"/>
              <a:t>Изучите базовые средства проверки сетевого подключения, такие как ping-запрос и команда traceroute.</a:t>
            </a:r>
          </a:p>
          <a:p>
            <a:pPr lvl="0"/>
            <a:r>
              <a:rPr lang="ru-RU" sz="1400" dirty="0" smtClean="0"/>
              <a:t>Убедитесь, что класс знает, что маршрутизаторы и коммутаторы работают под управлением IOS. Попросите желающих объяснить, как обеспечивается доступ к IOS.</a:t>
            </a:r>
          </a:p>
          <a:p>
            <a:pPr lvl="0"/>
            <a:r>
              <a:rPr lang="ru-RU" sz="1400" dirty="0" smtClean="0"/>
              <a:t>К устройствам можно получить доступ через консольный порт (прямое физическое соединение), через Telnet, SSH (виртуальное соединение), HTTP или через AUX (телефонный модем или ISDN)</a:t>
            </a:r>
          </a:p>
          <a:p>
            <a:pPr lvl="0"/>
            <a:endParaRPr lang="ru-RU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2.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388899861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Запишите следующие режимы конфигурации на доске и попросите класс объяснить или охарактеризовать эти режимы:</a:t>
            </a:r>
          </a:p>
          <a:p>
            <a:pPr lvl="3"/>
            <a:r>
              <a:rPr lang="ru-RU" smtClean="0"/>
              <a:t>пользовательский режим EXEC</a:t>
            </a:r>
          </a:p>
          <a:p>
            <a:pPr lvl="3"/>
            <a:r>
              <a:rPr lang="ru-RU" smtClean="0"/>
              <a:t>привилегированный режим EXEC</a:t>
            </a:r>
          </a:p>
          <a:p>
            <a:pPr lvl="3"/>
            <a:r>
              <a:rPr lang="ru-RU" smtClean="0"/>
              <a:t>режим глобальной настройки</a:t>
            </a:r>
          </a:p>
          <a:p>
            <a:pPr lvl="0"/>
            <a:r>
              <a:rPr lang="ru-RU" smtClean="0"/>
              <a:t>Объясните классу, что устройства поставляются с именами по умолчанию.</a:t>
            </a:r>
          </a:p>
          <a:p>
            <a:pPr lvl="0"/>
            <a:r>
              <a:rPr lang="ru-RU" smtClean="0"/>
              <a:t>Объясните, что имена не присваиваются случайным образом. Например, маршрутизатор по умолчанию называется router, а коммутатор — switch. </a:t>
            </a:r>
          </a:p>
          <a:p>
            <a:pPr lvl="0"/>
            <a:r>
              <a:rPr lang="ru-RU" smtClean="0"/>
              <a:t>Используйте команду </a:t>
            </a:r>
            <a:r>
              <a:rPr lang="ru-RU" b="1" dirty="0"/>
              <a:t>show running-configuration</a:t>
            </a:r>
            <a:r>
              <a:rPr lang="ru-RU" smtClean="0"/>
              <a:t>, чтобы отобразить оператор конфигурации hostname switch или hostname router.</a:t>
            </a:r>
          </a:p>
          <a:p>
            <a:pPr lvl="0"/>
            <a:r>
              <a:rPr lang="ru-RU" smtClean="0"/>
              <a:t>Сетевой администратор разрабатывает соглашение о присвоении имен, которое распространяется на всю компанию, чтобы обеспечить единообразие имен и подготовиться к будущему росту.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2.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165845824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Отобразите интерфейс маршрутизатора и продемонстрируйте различные режимы и соответствующие изменения приглашения командной строки. </a:t>
            </a:r>
          </a:p>
          <a:p>
            <a:r>
              <a:rPr lang="ru-RU" dirty="0" smtClean="0"/>
              <a:t>Продемонстрируйте, как перейти из привилегированного режима EXEC в пользовательский режим EXEC с помощью команды </a:t>
            </a:r>
            <a:r>
              <a:rPr lang="ru-RU" b="1" dirty="0"/>
              <a:t>disable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Продемонстрируйте различные формы контекстной справки.</a:t>
            </a:r>
          </a:p>
          <a:p>
            <a:r>
              <a:rPr lang="ru-RU" dirty="0" smtClean="0"/>
              <a:t>Продемонстрируйте с предварительно настроенной конфигурацией сквозное соединение с </a:t>
            </a:r>
            <a:r>
              <a:rPr lang="ru-RU" b="1" dirty="0" smtClean="0"/>
              <a:t>помощью </a:t>
            </a:r>
            <a:r>
              <a:rPr lang="ru-RU" b="1" dirty="0"/>
              <a:t>команд</a:t>
            </a:r>
            <a:r>
              <a:rPr lang="ru-RU" dirty="0" smtClean="0"/>
              <a:t> ping и</a:t>
            </a:r>
            <a:r>
              <a:rPr lang="ru-RU" b="1" dirty="0"/>
              <a:t> traceroute</a:t>
            </a:r>
            <a:r>
              <a:rPr lang="ru-RU" dirty="0"/>
              <a:t>.</a:t>
            </a:r>
          </a:p>
          <a:p>
            <a:r>
              <a:rPr lang="ru-RU" dirty="0" smtClean="0"/>
              <a:t>Подчеркните, что команды </a:t>
            </a:r>
            <a:r>
              <a:rPr lang="ru-RU" b="1" dirty="0"/>
              <a:t>show</a:t>
            </a:r>
            <a:r>
              <a:rPr lang="ru-RU" dirty="0" smtClean="0"/>
              <a:t> — это мощные средства поиска и устранения неполадок.</a:t>
            </a:r>
          </a:p>
          <a:p>
            <a:pPr lvl="0"/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2.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39623883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Удостоверьтесь, что студенты понимают, что такое символ-разделитель.</a:t>
            </a:r>
          </a:p>
          <a:p>
            <a:r>
              <a:rPr lang="ru-RU" dirty="0" smtClean="0"/>
              <a:t>Объясните, что, помимо средств обеспечения физической безопасности оборудования, которые необходимо применять в обязательном порядке, можно также для дополнительной надежности использовать пароли. Напишите на доске четыре типа паролей, которые студенты должны научиться настраивать в упражнении PT. </a:t>
            </a:r>
          </a:p>
          <a:p>
            <a:pPr marL="366713" lvl="3"/>
            <a:r>
              <a:rPr lang="ru-RU" sz="1400" b="1" dirty="0"/>
              <a:t>console password </a:t>
            </a:r>
            <a:r>
              <a:rPr lang="ru-RU" sz="1400" dirty="0"/>
              <a:t>(пароль консоли) — пароль для ограничения доступа к устройству с помощью консоли.</a:t>
            </a:r>
          </a:p>
          <a:p>
            <a:pPr marL="366713" lvl="3"/>
            <a:r>
              <a:rPr lang="ru-RU" sz="1400" b="1" dirty="0"/>
              <a:t>enable password</a:t>
            </a:r>
            <a:r>
              <a:rPr lang="ru-RU" sz="1400" dirty="0"/>
              <a:t> (пароль привилегированного режима) — пароль для ограничения доступа </a:t>
            </a:r>
            <a:r>
              <a:rPr lang="ru-RU" sz="1400" dirty="0" smtClean="0"/>
              <a:t>к привилегированному </a:t>
            </a:r>
            <a:r>
              <a:rPr lang="ru-RU" sz="1400" dirty="0"/>
              <a:t>режиму EXEC.</a:t>
            </a:r>
          </a:p>
          <a:p>
            <a:pPr marL="366713" lvl="3"/>
            <a:r>
              <a:rPr lang="ru-RU" sz="1400" b="1" dirty="0"/>
              <a:t>enable secret password</a:t>
            </a:r>
            <a:r>
              <a:rPr lang="ru-RU" sz="1400" dirty="0"/>
              <a:t> (секретный пароль привилегированного режима) — зашифрованный пароль для ограничения доступа к привилегированному режиму EXEC.</a:t>
            </a:r>
          </a:p>
          <a:p>
            <a:pPr marL="366713" lvl="3"/>
            <a:r>
              <a:rPr lang="ru-RU" sz="1400" b="1" dirty="0"/>
              <a:t>VTY password</a:t>
            </a:r>
            <a:r>
              <a:rPr lang="ru-RU" sz="1400" dirty="0"/>
              <a:t> (пароль VTY) — пароль для ограничения доступа к устройству с помощью Telnet.</a:t>
            </a:r>
          </a:p>
          <a:p>
            <a:pPr marL="301229" indent="-211931"/>
            <a:r>
              <a:rPr lang="ru-RU" dirty="0" smtClean="0"/>
              <a:t>Обратите внимание студентов на использование команд </a:t>
            </a:r>
            <a:r>
              <a:rPr lang="ru-RU" b="1" dirty="0"/>
              <a:t>copy running-config startup-config </a:t>
            </a:r>
            <a:r>
              <a:rPr lang="ru-RU" dirty="0" smtClean="0"/>
              <a:t>или </a:t>
            </a:r>
            <a:r>
              <a:rPr lang="ru-RU" b="1" dirty="0"/>
              <a:t>copy run start</a:t>
            </a:r>
            <a:r>
              <a:rPr lang="ru-RU" dirty="0" smtClean="0"/>
              <a:t>.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2.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105195869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Обратите внимание студентов на то, что они могут использовать </a:t>
            </a:r>
            <a:r>
              <a:rPr lang="ru-RU" b="1" dirty="0"/>
              <a:t>команду show run </a:t>
            </a:r>
            <a:r>
              <a:rPr lang="ru-RU" smtClean="0"/>
              <a:t>для просмотра команд, таких как </a:t>
            </a:r>
            <a:r>
              <a:rPr lang="ru-RU" b="1" dirty="0"/>
              <a:t>hostname</a:t>
            </a:r>
            <a:r>
              <a:rPr lang="ru-RU" smtClean="0"/>
              <a:t> и </a:t>
            </a:r>
            <a:r>
              <a:rPr lang="ru-RU" b="1" dirty="0"/>
              <a:t>line console 0</a:t>
            </a:r>
            <a:r>
              <a:rPr lang="ru-RU" smtClean="0"/>
              <a:t>. </a:t>
            </a:r>
          </a:p>
          <a:p>
            <a:r>
              <a:rPr lang="ru-RU" smtClean="0"/>
              <a:t>Объясните, что существуют два типа файлов конфигурации. </a:t>
            </a:r>
          </a:p>
          <a:p>
            <a:pPr marL="295275" lvl="2"/>
            <a:r>
              <a:rPr lang="ru-RU" sz="1500" b="1" dirty="0"/>
              <a:t>Файлы загрузочной конфигурации (startup-config)</a:t>
            </a:r>
            <a:r>
              <a:rPr lang="ru-RU" sz="1500" dirty="0"/>
              <a:t> хранятся в NVRAM и не теряются, если маршрутизатор выключен. </a:t>
            </a:r>
          </a:p>
          <a:p>
            <a:pPr marL="295275" lvl="2"/>
            <a:r>
              <a:rPr lang="ru-RU" sz="1500" b="1" dirty="0"/>
              <a:t>Файл текущей конфигурации (running-config)</a:t>
            </a:r>
            <a:r>
              <a:rPr lang="ru-RU" sz="1500" dirty="0"/>
              <a:t>. При каждой загрузке маршрутизатора файл startup-config загружается в ОЗУ и становится вторым типом файла конфигурации — файлом текущей конфигурации. Этот файл будет сразу же изменен, если сетевой администратор внесет какие-то изменения в конфигурацию устройства. Из-за этих изменений файл текущей конфигурации running-config будет отличаться от файла загрузочной конфигурации startup-config. Поскольку файл running-config хранится в ОЗУ, то отключение питания без сохранения изменений из файла running-config в файл startup-config приведёт к потере всех изменений.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2.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386226932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r>
              <a:rPr lang="ru-RU" dirty="0" smtClean="0"/>
              <a:t>Напишите на доске следующие определения, а затем попросите студентов назвать команду:</a:t>
            </a:r>
          </a:p>
          <a:p>
            <a:pPr marL="385763" lvl="1" indent="-214313">
              <a:buFont typeface="Arial" panose="020B0604020202020204" pitchFamily="34" charset="0"/>
              <a:buChar char="•"/>
            </a:pPr>
            <a:r>
              <a:rPr lang="ru-RU" sz="1500" dirty="0"/>
              <a:t>Отображает файл конфигурации в ОЗУ. (</a:t>
            </a:r>
            <a:r>
              <a:rPr lang="ru-RU" sz="1500" b="1" dirty="0"/>
              <a:t>show running-config</a:t>
            </a:r>
            <a:r>
              <a:rPr lang="ru-RU" sz="1500" dirty="0"/>
              <a:t>)</a:t>
            </a:r>
          </a:p>
          <a:p>
            <a:pPr marL="385763" lvl="1" indent="-214313">
              <a:buFont typeface="Arial" panose="020B0604020202020204" pitchFamily="34" charset="0"/>
              <a:buChar char="•"/>
            </a:pPr>
            <a:r>
              <a:rPr lang="ru-RU" sz="1500" dirty="0"/>
              <a:t>Этот файл будет немедленно изменен, если вы внесете какие-либо изменения </a:t>
            </a:r>
            <a:r>
              <a:rPr lang="ru-RU" sz="1500" dirty="0" smtClean="0"/>
              <a:t>в параметры </a:t>
            </a:r>
            <a:r>
              <a:rPr lang="ru-RU" sz="1500" dirty="0"/>
              <a:t>маршрутизатора. (</a:t>
            </a:r>
            <a:r>
              <a:rPr lang="ru-RU" sz="1500" b="1" dirty="0"/>
              <a:t>running-config</a:t>
            </a:r>
            <a:r>
              <a:rPr lang="ru-RU" sz="1500" dirty="0"/>
              <a:t>)</a:t>
            </a:r>
          </a:p>
          <a:p>
            <a:pPr marL="385763" lvl="1" indent="-214313">
              <a:buFont typeface="Arial" panose="020B0604020202020204" pitchFamily="34" charset="0"/>
              <a:buChar char="•"/>
            </a:pPr>
            <a:r>
              <a:rPr lang="ru-RU" sz="1500" dirty="0"/>
              <a:t>Этот файл находится в NVRAM и станет текущим файлом конфигурации в случае цикла выключения-включения. (</a:t>
            </a:r>
            <a:r>
              <a:rPr lang="ru-RU" sz="1500" b="1" dirty="0"/>
              <a:t>startup-config</a:t>
            </a:r>
            <a:r>
              <a:rPr lang="ru-RU" sz="1500" dirty="0"/>
              <a:t>)</a:t>
            </a:r>
          </a:p>
          <a:p>
            <a:pPr marL="385763" lvl="1" indent="-214313">
              <a:buFont typeface="Arial" panose="020B0604020202020204" pitchFamily="34" charset="0"/>
              <a:buChar char="•"/>
            </a:pPr>
            <a:r>
              <a:rPr lang="ru-RU" sz="1500" dirty="0"/>
              <a:t>Копирует текущую конфигурацию из ОЗУ в NVRAM. (</a:t>
            </a:r>
            <a:r>
              <a:rPr lang="ru-RU" sz="1500" b="1" dirty="0"/>
              <a:t>copy running-config startup-config</a:t>
            </a:r>
            <a:r>
              <a:rPr lang="ru-RU" sz="1500" dirty="0"/>
              <a:t>)</a:t>
            </a:r>
          </a:p>
          <a:p>
            <a:pPr marL="385763" lvl="1" indent="-214313">
              <a:buFont typeface="Arial" panose="020B0604020202020204" pitchFamily="34" charset="0"/>
              <a:buChar char="•"/>
            </a:pPr>
            <a:r>
              <a:rPr lang="ru-RU" sz="1500" dirty="0"/>
              <a:t>Заставляет устройство еще раз загрузить файл startup-config в оперативную память. (</a:t>
            </a:r>
            <a:r>
              <a:rPr lang="ru-RU" sz="1500" b="1" dirty="0"/>
              <a:t>reload</a:t>
            </a:r>
            <a:r>
              <a:rPr lang="ru-RU" sz="1500" dirty="0"/>
              <a:t>)</a:t>
            </a:r>
          </a:p>
          <a:p>
            <a:pPr lvl="0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Отметьте для студентов, что созданный текстовый файл можно использовать как протокол текущей конфигурации устройства и для восстановления конфигурации. 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Возможно, файл придется отредактировать, прежде чем использовать его для восстановления сохраненной конфигурации на устройстве.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Например, необходимо заново активировать интерфейсы с помощью команды </a:t>
            </a:r>
            <a:r>
              <a:rPr lang="ru-RU" b="1" dirty="0"/>
              <a:t>no shutdown</a:t>
            </a:r>
            <a:r>
              <a:rPr lang="ru-RU" dirty="0" smtClean="0"/>
              <a:t>. </a:t>
            </a:r>
          </a:p>
          <a:p>
            <a:pPr lvl="0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  <a:p>
            <a:pPr marL="385763" lvl="1" indent="-214313">
              <a:buFont typeface="Arial" panose="020B0604020202020204" pitchFamily="34" charset="0"/>
              <a:buChar char="•"/>
            </a:pPr>
            <a:endParaRPr lang="ru-RU" sz="1500" dirty="0"/>
          </a:p>
          <a:p>
            <a:endParaRPr lang="ru-RU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2.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409260922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Дополнительные справочные материалы, содержащие различные стратегии обучения, в том числе планы занятий, описание аналогий для сложных понятий и темы обсуждений, доступны на веб-сайте сообщества сертифицированных сетевых специалистов (CCNA) по адресу </a:t>
            </a:r>
            <a:r>
              <a:rPr lang="ru-RU" dirty="0">
                <a:hlinkClick r:id="rId3"/>
              </a:rPr>
              <a:t>https://www.netacad.com/group/communities/community-home</a:t>
            </a:r>
            <a:r>
              <a:rPr lang="ru-RU" dirty="0" smtClean="0"/>
              <a:t>.</a:t>
            </a:r>
            <a:endParaRPr lang="ru-RU" dirty="0"/>
          </a:p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Практические рекомендации специалистов со всего мира для обучения по программе CCNA Routing and Switching. </a:t>
            </a:r>
            <a:r>
              <a:rPr lang="ru-RU" dirty="0">
                <a:hlinkClick r:id="rId4"/>
              </a:rPr>
              <a:t>https://www.netacad.com/group/communities/ccna</a:t>
            </a:r>
            <a:endParaRPr lang="ru-RU" dirty="0"/>
          </a:p>
          <a:p>
            <a:pPr>
              <a:spcBef>
                <a:spcPct val="30000"/>
              </a:spcBef>
              <a:defRPr/>
            </a:pPr>
            <a:r>
              <a:rPr lang="ru-RU" dirty="0" smtClean="0"/>
              <a:t>Если вы хотите поделиться с другими преподавателями планами занятий и другой полезной информацией, вы можете разместить ее на сайте сообщества сертифицированных компанией Cisco сетевых специалистов (CCNA).</a:t>
            </a:r>
          </a:p>
          <a:p>
            <a:r>
              <a:rPr lang="ru-RU" dirty="0" smtClean="0"/>
              <a:t>Студенты могут записаться на курс </a:t>
            </a:r>
            <a:r>
              <a:rPr lang="ru-RU" b="1" dirty="0"/>
              <a:t>Introduction to Packet Tracer</a:t>
            </a:r>
            <a:r>
              <a:rPr lang="ru-RU" dirty="0" smtClean="0"/>
              <a:t> (Введение в Packet Tracer) (для самостоятельного изучения)</a:t>
            </a:r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2. Дополнительная помощь</a:t>
            </a:r>
          </a:p>
        </p:txBody>
      </p:sp>
    </p:spTree>
    <p:extLst>
      <p:ext uri="{BB962C8B-B14F-4D97-AF65-F5344CB8AC3E}">
        <p14:creationId xmlns:p14="http://schemas.microsoft.com/office/powerpoint/2010/main" val="184930198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6802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6794432" cy="644730"/>
          </a:xfrm>
        </p:spPr>
        <p:txBody>
          <a:bodyPr/>
          <a:lstStyle/>
          <a:p>
            <a:r>
              <a:rPr lang="ru-RU" dirty="0" smtClean="0"/>
              <a:t>Глава 2. Настройка сетевой операционной системы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3104976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93801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/>
              <a:t>2.1. Учебный курс IOS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600" dirty="0"/>
              <a:t>Объяснить функции и возможности ПО Cisco IOS.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Объясните назначение операционной системы Cisco IOS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Объясните, как получить доступ к устройству на базе Cisco IOS для настройки.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Объясните, как в Cisco IOS можно настроить сетевые устройства.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Описать структуру команд ПО Cisco IOS</a:t>
            </a:r>
          </a:p>
          <a:p>
            <a:r>
              <a:rPr lang="ru-RU" sz="1600" dirty="0"/>
              <a:t>2.2. Базовая настройка устройств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600" dirty="0"/>
              <a:t>Настройте начальные параметры на сетевом устройстве с помощью ПО Cisco IOS.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Настройте названия хостов на устройстве на базе Cisco IOS, используя интерфейс командной строки.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Используйте команды Cisco IOS, чтобы ограничить доступ к конфигурациям устройства.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Использовать команды IOS, чтобы сохранить текущую конфигурацию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2. Разделы и задачи</a:t>
            </a:r>
          </a:p>
        </p:txBody>
      </p:sp>
    </p:spTree>
    <p:extLst>
      <p:ext uri="{BB962C8B-B14F-4D97-AF65-F5344CB8AC3E}">
        <p14:creationId xmlns:p14="http://schemas.microsoft.com/office/powerpoint/2010/main" val="175886867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Эта презентация PowerPoint состоит из двух частей:</a:t>
            </a:r>
          </a:p>
          <a:p>
            <a:r>
              <a:rPr lang="ru-RU" smtClean="0"/>
              <a:t>Руководство по планированию для инструкторов</a:t>
            </a:r>
            <a:endParaRPr lang="ru-RU" dirty="0"/>
          </a:p>
          <a:p>
            <a:pPr lvl="1"/>
            <a:r>
              <a:rPr lang="ru-RU" smtClean="0"/>
              <a:t>Ознакомительная информация по главе</a:t>
            </a:r>
          </a:p>
          <a:p>
            <a:pPr lvl="1"/>
            <a:r>
              <a:rPr lang="ru-RU" smtClean="0"/>
              <a:t>Методические пособия</a:t>
            </a:r>
          </a:p>
          <a:p>
            <a:r>
              <a:rPr lang="ru-RU" smtClean="0"/>
              <a:t>Презентация перед классом для инструктора</a:t>
            </a:r>
          </a:p>
          <a:p>
            <a:pPr lvl="1"/>
            <a:r>
              <a:rPr lang="ru-RU" smtClean="0"/>
              <a:t>Дополнительные слайды, которые можно использовать в классе</a:t>
            </a:r>
          </a:p>
          <a:p>
            <a:pPr lvl="1"/>
            <a:r>
              <a:rPr lang="ru-RU" smtClean="0"/>
              <a:t>Начало на слайде № 18</a:t>
            </a:r>
          </a:p>
          <a:p>
            <a:endParaRPr lang="ru-RU" dirty="0"/>
          </a:p>
          <a:p>
            <a:r>
              <a:rPr lang="ru-RU" b="1" dirty="0"/>
              <a:t>Примечание.</a:t>
            </a:r>
            <a:r>
              <a:rPr lang="ru-RU" smtClean="0"/>
              <a:t> Перед предоставлением общего доступа удалите руководство по планированию из данной презентации.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Материалы для инструкторов. Глава 2. 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val="359958195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/>
              <a:t>2.3. Схемы адресации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600" dirty="0"/>
              <a:t>С учетом схемы IP-адресации настройте параметры IP-адресов на устройствах, чтобы обеспечить сквозное подключение в сети предприятия малого и среднего бизнеса.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Объясните принцип обмена данными в сетевой среде передачи данных.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Настройте IP-адрес хост-устройства.</a:t>
            </a:r>
          </a:p>
          <a:p>
            <a:pPr marL="543322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Проверьте подключение между двумя оконечными устройствами.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2. Разделы и цели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260721613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2.1. Учебный курс IOS</a:t>
            </a:r>
          </a:p>
        </p:txBody>
      </p:sp>
    </p:spTree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 smtClean="0"/>
              <a:t>На любом электронном устройстве требуется операционная система.</a:t>
            </a:r>
          </a:p>
          <a:p>
            <a:pPr lvl="1"/>
            <a:r>
              <a:rPr lang="ru-RU" sz="1200" dirty="0" smtClean="0"/>
              <a:t>Windows, Mac и Linux — для настольных компьютеров и ноутбуков</a:t>
            </a:r>
          </a:p>
          <a:p>
            <a:pPr lvl="1"/>
            <a:r>
              <a:rPr lang="ru-RU" sz="1200" dirty="0" smtClean="0"/>
              <a:t>Apple iOS и Android — для смартфонов и планшетов</a:t>
            </a:r>
          </a:p>
          <a:p>
            <a:pPr lvl="1"/>
            <a:r>
              <a:rPr lang="ru-RU" sz="1200" dirty="0" smtClean="0"/>
              <a:t>Cisco IOS — для сетевых устройств (таких как коммутаторы, маршрутизаторы, беспроводные точки доступа, межсетевые экраны и т. д.).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Cisco IOS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Операционная система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769" y="2381974"/>
            <a:ext cx="3891248" cy="2119176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101400" y="2079841"/>
            <a:ext cx="4633815" cy="780904"/>
          </a:xfrm>
          <a:prstGeom prst="wedgeRectCallout">
            <a:avLst>
              <a:gd name="adj1" fmla="val 74497"/>
              <a:gd name="adj2" fmla="val 1409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50" b="1" dirty="0"/>
              <a:t>Оболочка ОС</a:t>
            </a:r>
          </a:p>
          <a:p>
            <a:pPr marL="84535" indent="-84535">
              <a:buFont typeface="Arial" panose="020B0604020202020204" pitchFamily="34" charset="0"/>
              <a:buChar char="•"/>
              <a:defRPr/>
            </a:pPr>
            <a:r>
              <a:rPr lang="ru-RU" sz="1000" dirty="0"/>
              <a:t>Оболочка ОС — это либо интерфейс командной строки (CLI), либо графический пользовательский интерфейс (GUI), который обеспечивает возможность взаимодействия пользователя </a:t>
            </a:r>
            <a:r>
              <a:rPr lang="ru-RU" sz="1000" dirty="0" smtClean="0"/>
              <a:t>с приложениями</a:t>
            </a:r>
            <a:r>
              <a:rPr lang="ru-RU" sz="1000" dirty="0"/>
              <a:t>.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101400" y="3049151"/>
            <a:ext cx="4633815" cy="780904"/>
          </a:xfrm>
          <a:prstGeom prst="wedgeRectCallout">
            <a:avLst>
              <a:gd name="adj1" fmla="val 70563"/>
              <a:gd name="adj2" fmla="val -74640"/>
            </a:avLst>
          </a:prstGeom>
          <a:solidFill>
            <a:srgbClr val="CC99FF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50" b="1" dirty="0">
                <a:solidFill>
                  <a:schemeClr val="tx1"/>
                </a:solidFill>
              </a:rPr>
              <a:t>Ядра операционной системы</a:t>
            </a:r>
          </a:p>
          <a:p>
            <a:pPr marL="84535" indent="-84535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1"/>
                </a:solidFill>
              </a:rPr>
              <a:t>Ядро операционной системы напрямую взаимодействует </a:t>
            </a:r>
            <a:r>
              <a:rPr lang="ru-RU" sz="1000" dirty="0" smtClean="0">
                <a:solidFill>
                  <a:schemeClr val="tx1"/>
                </a:solidFill>
              </a:rPr>
              <a:t>с аппаратным </a:t>
            </a:r>
            <a:r>
              <a:rPr lang="ru-RU" sz="1000" dirty="0">
                <a:solidFill>
                  <a:schemeClr val="tx1"/>
                </a:solidFill>
              </a:rPr>
              <a:t>обеспечением и управляет использованием аппаратных ресурсов </a:t>
            </a:r>
            <a:r>
              <a:rPr lang="en-US" sz="1000" dirty="0" smtClean="0">
                <a:solidFill>
                  <a:schemeClr val="tx1"/>
                </a:solidFill>
              </a:rPr>
              <a:t/>
            </a:r>
            <a:br>
              <a:rPr lang="en-US" sz="1000" dirty="0" smtClean="0">
                <a:solidFill>
                  <a:schemeClr val="tx1"/>
                </a:solidFill>
              </a:rPr>
            </a:br>
            <a:r>
              <a:rPr lang="ru-RU" sz="1000" dirty="0" smtClean="0">
                <a:solidFill>
                  <a:schemeClr val="tx1"/>
                </a:solidFill>
              </a:rPr>
              <a:t>в </a:t>
            </a:r>
            <a:r>
              <a:rPr lang="ru-RU" sz="1000" dirty="0">
                <a:solidFill>
                  <a:schemeClr val="tx1"/>
                </a:solidFill>
              </a:rPr>
              <a:t>соответствии с требованиями программного обеспечения.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476155" y="4100076"/>
            <a:ext cx="4254685" cy="589250"/>
          </a:xfrm>
          <a:prstGeom prst="wedgeRectCallout">
            <a:avLst>
              <a:gd name="adj1" fmla="val 69728"/>
              <a:gd name="adj2" fmla="val -177941"/>
            </a:avLst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50" b="1" dirty="0">
                <a:solidFill>
                  <a:schemeClr val="tx1"/>
                </a:solidFill>
              </a:rPr>
              <a:t>Аппаратное обеспечение</a:t>
            </a:r>
          </a:p>
          <a:p>
            <a:pPr marL="84535" indent="-84535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schemeClr val="tx1"/>
                </a:solidFill>
              </a:rPr>
              <a:t>Электронные и иные физические компоненты компьютера.</a:t>
            </a:r>
          </a:p>
        </p:txBody>
      </p:sp>
      <p:sp>
        <p:nvSpPr>
          <p:cNvPr id="2" name="Rectangle 1"/>
          <p:cNvSpPr/>
          <p:nvPr/>
        </p:nvSpPr>
        <p:spPr>
          <a:xfrm>
            <a:off x="4120738" y="171048"/>
            <a:ext cx="4879655" cy="669414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altLang="en-US" sz="1050" dirty="0"/>
              <a:t>В устройствах Cisco используется </a:t>
            </a:r>
            <a:r>
              <a:rPr lang="ru-RU" altLang="en-US" sz="1050" b="1" u="sng" dirty="0"/>
              <a:t>операционная система Cisco IOS</a:t>
            </a:r>
            <a:r>
              <a:rPr lang="ru-RU" altLang="en-US" sz="1050" dirty="0"/>
              <a:t>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ru-RU" altLang="en-US" sz="900" dirty="0"/>
              <a:t>Несмотря на то что операционная система iOS используется компанией Apple, она является </a:t>
            </a:r>
            <a:r>
              <a:rPr lang="en-US" altLang="en-US" sz="900" dirty="0"/>
              <a:t>⁪</a:t>
            </a:r>
            <a:r>
              <a:rPr lang="ru-RU" altLang="en-US" sz="900" dirty="0"/>
              <a:t>зарегистрированным товарным знаком компании Cisco в США и других странах и используется компанией Apple по лицензии.</a:t>
            </a:r>
          </a:p>
        </p:txBody>
      </p:sp>
    </p:spTree>
    <p:extLst>
      <p:ext uri="{BB962C8B-B14F-4D97-AF65-F5344CB8AC3E}">
        <p14:creationId xmlns:p14="http://schemas.microsoft.com/office/powerpoint/2010/main" val="234247823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Cisco IOS</a:t>
            </a:r>
            <a:r>
              <a:t/>
            </a:r>
            <a:br/>
            <a:r>
              <a:rPr lang="ru-RU" smtClean="0"/>
              <a:t>Назначение ОС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С помощью графического интерфейса пользователя можно выполнять следующие задачи:</a:t>
            </a:r>
          </a:p>
          <a:p>
            <a:pPr lvl="1"/>
            <a:r>
              <a:rPr lang="ru-RU" smtClean="0"/>
              <a:t>Выбирать различные объекты и запускать программы, используя мышь.</a:t>
            </a:r>
          </a:p>
          <a:p>
            <a:pPr lvl="1"/>
            <a:r>
              <a:rPr lang="ru-RU" smtClean="0"/>
              <a:t>Вводить текст и текстовые команды.</a:t>
            </a:r>
          </a:p>
          <a:p>
            <a:endParaRPr lang="ru-RU" altLang="en-US" dirty="0"/>
          </a:p>
          <a:p>
            <a:r>
              <a:rPr lang="ru-RU" smtClean="0"/>
              <a:t>С помощью интерфейса командной строки на коммутаторе или маршрутизаторе Cisco IOS технический специалист по сетям может выполнять следующие задачи:</a:t>
            </a:r>
          </a:p>
          <a:p>
            <a:pPr lvl="1"/>
            <a:r>
              <a:rPr lang="ru-RU" smtClean="0"/>
              <a:t>Запускать сетевые программы на базе CLI, используя клавиатуру.</a:t>
            </a:r>
          </a:p>
          <a:p>
            <a:pPr lvl="1"/>
            <a:r>
              <a:rPr lang="ru-RU" smtClean="0"/>
              <a:t>Вводить текст и текстовые команды с клавиатуры.</a:t>
            </a:r>
          </a:p>
          <a:p>
            <a:endParaRPr lang="ru-RU" altLang="en-US" dirty="0"/>
          </a:p>
          <a:p>
            <a:r>
              <a:rPr lang="ru-RU" smtClean="0"/>
              <a:t>Существуют различные виды Cisco IOS:</a:t>
            </a:r>
          </a:p>
          <a:p>
            <a:pPr lvl="1"/>
            <a:r>
              <a:rPr lang="ru-RU" smtClean="0"/>
              <a:t>IOS для коммутаторов, маршрутизаторов и других сетевых устройств Cisco</a:t>
            </a:r>
          </a:p>
          <a:p>
            <a:pPr lvl="1"/>
            <a:r>
              <a:rPr lang="ru-RU" smtClean="0"/>
              <a:t>Версии IOS для конкретных сетевых устройств Cisco</a:t>
            </a:r>
          </a:p>
          <a:p>
            <a:pPr lvl="1"/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24412290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Cisco IOS</a:t>
            </a:r>
            <a:r>
              <a:t/>
            </a:r>
            <a:br/>
            <a:r>
              <a:rPr lang="ru-RU" smtClean="0"/>
              <a:t>Назначение ОС (продолжение)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3551635" cy="4155319"/>
          </a:xfrm>
        </p:spPr>
        <p:txBody>
          <a:bodyPr/>
          <a:lstStyle/>
          <a:p>
            <a:r>
              <a:rPr lang="ru-RU" dirty="0" smtClean="0"/>
              <a:t>Все устройства поставляются с предустановленной IOS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набором функций по умолчанию. Можно обновить версию или набор функций IOS.</a:t>
            </a:r>
          </a:p>
          <a:p>
            <a:r>
              <a:rPr lang="ru-RU" dirty="0" smtClean="0"/>
              <a:t>IOS можно загрузить с веб-сайта cisco.com. Однако для этого необходима учетная запись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Cisco Connection Online (CCO).</a:t>
            </a:r>
          </a:p>
          <a:p>
            <a:pPr marL="0" indent="0">
              <a:buNone/>
            </a:pPr>
            <a:r>
              <a:rPr lang="ru-RU" altLang="en-US" b="1" dirty="0"/>
              <a:t>Примечание. </a:t>
            </a:r>
            <a:r>
              <a:rPr lang="ru-RU" dirty="0" smtClean="0"/>
              <a:t>Данный курс ориентирован на Cisco IOS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версии 15.x. </a:t>
            </a:r>
            <a:endParaRPr lang="ru-RU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1222" y="771679"/>
            <a:ext cx="5069454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3748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Доступ к </a:t>
            </a:r>
            <a:r>
              <a:rPr lang="ru-RU" altLang="en-US" sz="1600" dirty="0"/>
              <a:t>Cisco IOS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Способы доступа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pPr eaLnBrk="1" hangingPunct="1">
              <a:lnSpc>
                <a:spcPct val="99000"/>
              </a:lnSpc>
            </a:pPr>
            <a:r>
              <a:rPr lang="ru-RU" altLang="en-US" sz="1800" dirty="0"/>
              <a:t>Есть три наиболее распространенных способа доступа к IOS:</a:t>
            </a:r>
          </a:p>
          <a:p>
            <a:pPr lvl="1">
              <a:lnSpc>
                <a:spcPct val="99000"/>
              </a:lnSpc>
            </a:pPr>
            <a:r>
              <a:rPr lang="ru-RU" altLang="en-US" sz="1800" b="1" dirty="0"/>
              <a:t>Консольный порт</a:t>
            </a:r>
            <a:r>
              <a:rPr lang="ru-RU" dirty="0" smtClean="0"/>
              <a:t> </a:t>
            </a:r>
            <a:r>
              <a:rPr lang="ru-RU" altLang="en-US" sz="1800" dirty="0"/>
              <a:t>— внеполосной последовательный порт, который используется в основном для целей управления, например для первоначальной настройки маршрутизатора. </a:t>
            </a:r>
          </a:p>
          <a:p>
            <a:pPr lvl="1">
              <a:lnSpc>
                <a:spcPct val="99000"/>
              </a:lnSpc>
            </a:pPr>
            <a:r>
              <a:rPr lang="ru-RU" altLang="en-US" sz="1800" b="1" dirty="0"/>
              <a:t>Secure Shell (SSH)</a:t>
            </a:r>
            <a:r>
              <a:rPr lang="ru-RU" altLang="en-US" sz="1800" dirty="0"/>
              <a:t> — внутриполосный способ для удаленного </a:t>
            </a:r>
            <a:r>
              <a:rPr lang="ru-RU" altLang="en-US" sz="1800" dirty="0" smtClean="0"/>
              <a:t>и безопасного </a:t>
            </a:r>
            <a:r>
              <a:rPr lang="ru-RU" altLang="en-US" sz="1800" dirty="0"/>
              <a:t>начала сеанса CLI по сети. Данные для аутентификации пользователя, пароли и команды передаются по сети в зашифрованном виде. По возможности рекомендуется использовать SSH вместо протокола Telnet.</a:t>
            </a:r>
          </a:p>
          <a:p>
            <a:pPr lvl="1">
              <a:lnSpc>
                <a:spcPct val="99000"/>
              </a:lnSpc>
            </a:pPr>
            <a:r>
              <a:rPr lang="ru-RU" altLang="en-US" sz="1800" b="1" dirty="0"/>
              <a:t>Telnet </a:t>
            </a:r>
            <a:r>
              <a:rPr lang="ru-RU" altLang="en-US" sz="1800" dirty="0"/>
              <a:t>— внутриполосные интерфейсы, удаленно начинающие сеанс CLI через виртуальный интерфейс по сети. Данные для аутентификации пользователя, пароли и команды передаются по сети в виде простого текста.</a:t>
            </a:r>
          </a:p>
          <a:p>
            <a:pPr marL="0" indent="0" eaLnBrk="1" hangingPunct="1">
              <a:lnSpc>
                <a:spcPct val="99000"/>
              </a:lnSpc>
              <a:buNone/>
            </a:pPr>
            <a:r>
              <a:rPr lang="ru-RU" altLang="en-US" sz="1650" b="1" dirty="0"/>
              <a:t>Примечание.</a:t>
            </a:r>
            <a:r>
              <a:rPr lang="ru-RU" altLang="en-US" sz="1550" dirty="0"/>
              <a:t> Вспомогательный порт — это более старый способ удаленного начала сеанса CLI по телефонному коммутируемому соединению с помощью модема.</a:t>
            </a:r>
          </a:p>
        </p:txBody>
      </p:sp>
    </p:spTree>
    <p:extLst>
      <p:ext uri="{BB962C8B-B14F-4D97-AF65-F5344CB8AC3E}">
        <p14:creationId xmlns:p14="http://schemas.microsoft.com/office/powerpoint/2010/main" val="2736946885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Доступ </a:t>
            </a:r>
            <a:r>
              <a:rPr lang="ru-RU" altLang="en-US" sz="1600" dirty="0"/>
              <a:t>Cisco IOS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Программа эмуляции терминала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Независимо от способа доступа потребуется программа эмуляции терминала. Популярные программы эмуляции терминала — PuTTY, Tera Term, SecureCRT и OS X Terminal.</a:t>
            </a:r>
          </a:p>
          <a:p>
            <a:endParaRPr lang="ru-RU" altLang="en-US" dirty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566" y="1717134"/>
            <a:ext cx="4454160" cy="28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86" y="1511362"/>
            <a:ext cx="2888216" cy="308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85361" y="1440135"/>
            <a:ext cx="904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Tera Term</a:t>
            </a:r>
          </a:p>
        </p:txBody>
      </p:sp>
    </p:spTree>
    <p:extLst>
      <p:ext uri="{BB962C8B-B14F-4D97-AF65-F5344CB8AC3E}">
        <p14:creationId xmlns:p14="http://schemas.microsoft.com/office/powerpoint/2010/main" val="15051814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6" y="798944"/>
            <a:ext cx="4370270" cy="4155319"/>
          </a:xfrm>
        </p:spPr>
        <p:txBody>
          <a:bodyPr/>
          <a:lstStyle/>
          <a:p>
            <a:r>
              <a:rPr lang="ru-RU" dirty="0" smtClean="0"/>
              <a:t>В режимах работы Cisco IOS используется иерархическая структура команд. </a:t>
            </a:r>
          </a:p>
          <a:p>
            <a:r>
              <a:rPr lang="ru-RU" dirty="0" smtClean="0"/>
              <a:t>Каждый режим содержит отличительный запрос и используется для выполнения определенных задач с определенным набором команд, доступным только в этом режиме. 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Навигация в </a:t>
            </a:r>
            <a:r>
              <a:rPr lang="ru-RU" altLang="en-US" sz="1600" dirty="0" smtClean="0"/>
              <a:t>IOS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Режимы работы Cisco IOS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35" y="2147150"/>
            <a:ext cx="4222613" cy="23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7556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r>
              <a:rPr lang="ru-RU" sz="1300" dirty="0" smtClean="0"/>
              <a:t>Пользовательский режим EXEC позволяет выполнять ограниченное количество базовых команд мониторинга. </a:t>
            </a:r>
          </a:p>
          <a:p>
            <a:pPr lvl="1"/>
            <a:r>
              <a:rPr lang="ru-RU" sz="1200" dirty="0" smtClean="0"/>
              <a:t>Этот режим часто называют режимом только для просмотра.</a:t>
            </a:r>
          </a:p>
          <a:p>
            <a:pPr lvl="1"/>
            <a:r>
              <a:rPr lang="ru-RU" sz="1200" dirty="0" smtClean="0"/>
              <a:t>По умолчанию для входа в пользовательский режим EXEC аутентификация не требуется, однако он должен быть защищен.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ru-RU" altLang="en-US" sz="1300" dirty="0"/>
          </a:p>
          <a:p>
            <a:pPr>
              <a:spcBef>
                <a:spcPts val="0"/>
              </a:spcBef>
            </a:pPr>
            <a:r>
              <a:rPr lang="ru-RU" sz="1300" dirty="0" smtClean="0"/>
              <a:t>Привилегированный режим EXEC позволяет выполнять команды настройки и управления. </a:t>
            </a:r>
          </a:p>
          <a:p>
            <a:pPr lvl="1"/>
            <a:r>
              <a:rPr lang="ru-RU" sz="1200" dirty="0" smtClean="0"/>
              <a:t>Этот режим часто называют режимом включения, так как для него требуется команда </a:t>
            </a:r>
            <a:r>
              <a:rPr lang="ru-RU" altLang="en-US" sz="1200" b="1" dirty="0"/>
              <a:t>enable</a:t>
            </a:r>
            <a:r>
              <a:rPr lang="ru-RU" sz="1200" dirty="0" smtClean="0"/>
              <a:t> пользовательского режима EXEC.</a:t>
            </a:r>
          </a:p>
          <a:p>
            <a:pPr lvl="1"/>
            <a:r>
              <a:rPr lang="ru-RU" sz="1200" dirty="0" smtClean="0"/>
              <a:t>По умолчанию для входа в пользовательский режим EXEC аутентификация не требуется, однако он должен быть защищен.</a:t>
            </a:r>
          </a:p>
          <a:p>
            <a:pPr lvl="1"/>
            <a:endParaRPr lang="ru-RU" altLang="en-US" sz="1200" dirty="0"/>
          </a:p>
          <a:p>
            <a:endParaRPr lang="ru-RU" sz="12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Навигация в IOS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Основные режимы команд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1" y="3099706"/>
            <a:ext cx="6449014" cy="156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72214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4"/>
            <a:ext cx="5342335" cy="4155319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Основной режим конфигурации называется режимом </a:t>
            </a:r>
            <a:r>
              <a:rPr lang="ru-RU" sz="1400" b="1" dirty="0"/>
              <a:t>глобальной настройки</a:t>
            </a:r>
            <a:r>
              <a:rPr lang="ru-RU" sz="1400" dirty="0" smtClean="0"/>
              <a:t>. </a:t>
            </a:r>
          </a:p>
          <a:p>
            <a:pPr lvl="1">
              <a:defRPr/>
            </a:pPr>
            <a:r>
              <a:rPr lang="ru-RU" sz="1200" dirty="0" smtClean="0"/>
              <a:t>Для доступа к нему используется команда</a:t>
            </a:r>
            <a:r>
              <a:rPr lang="ru-RU" sz="1200" b="1" dirty="0">
                <a:solidFill>
                  <a:srgbClr val="000000"/>
                </a:solidFill>
              </a:rPr>
              <a:t> configure terminal</a:t>
            </a:r>
            <a:r>
              <a:rPr lang="ru-RU" sz="1200" dirty="0" smtClean="0"/>
              <a:t>.</a:t>
            </a:r>
          </a:p>
          <a:p>
            <a:pPr lvl="1">
              <a:defRPr/>
            </a:pPr>
            <a:r>
              <a:rPr lang="ru-RU" sz="1200" dirty="0" smtClean="0"/>
              <a:t>Внесенные изменения влияют на работу устройства. </a:t>
            </a:r>
          </a:p>
          <a:p>
            <a:pPr marL="0" indent="0">
              <a:buNone/>
              <a:defRPr/>
            </a:pPr>
            <a:endParaRPr lang="ru-RU" sz="1400" dirty="0"/>
          </a:p>
          <a:p>
            <a:pPr>
              <a:defRPr/>
            </a:pPr>
            <a:r>
              <a:rPr lang="ru-RU" sz="1400" dirty="0" smtClean="0"/>
              <a:t>Из режима глобальной настройки можно получить доступ к определенным режимам субконфигурации. Каждый из этих режимов позволяет настроить конфигурацию отдельной части или функции устройства IOS. </a:t>
            </a:r>
          </a:p>
          <a:p>
            <a:pPr lvl="1">
              <a:defRPr/>
            </a:pPr>
            <a:r>
              <a:rPr lang="ru-RU" sz="1200" b="1" dirty="0"/>
              <a:t>Режим настройки </a:t>
            </a:r>
            <a:r>
              <a:rPr lang="ru-RU" sz="1200" b="1" dirty="0" smtClean="0"/>
              <a:t>интерфейса </a:t>
            </a:r>
            <a:r>
              <a:rPr lang="ru-RU" sz="1200" dirty="0" smtClean="0"/>
              <a:t>— для настройки одного из сетевых интерфейсов.</a:t>
            </a:r>
          </a:p>
          <a:p>
            <a:pPr lvl="1">
              <a:defRPr/>
            </a:pPr>
            <a:r>
              <a:rPr lang="ru-RU" sz="1200" b="1" dirty="0"/>
              <a:t>Режим настройки канала</a:t>
            </a:r>
            <a:r>
              <a:rPr lang="ru-RU" sz="1200" dirty="0" smtClean="0"/>
              <a:t> — для настройки доступа через консоль, вспомогательный порт, Telnet или SSH.</a:t>
            </a:r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400" dirty="0"/>
          </a:p>
          <a:p>
            <a:pPr>
              <a:defRPr/>
            </a:pPr>
            <a:endParaRPr lang="ru-RU" sz="1400" dirty="0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Навигация в IOS</a:t>
            </a:r>
            <a:r>
              <a:t/>
            </a:r>
            <a:br/>
            <a:r>
              <a:rPr lang="ru-RU" smtClean="0"/>
              <a:t>Командные режимы настройки</a:t>
            </a:r>
            <a:endParaRPr lang="ru-RU" altLang="en-US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371600"/>
            <a:ext cx="3547110" cy="198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5297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369435" cy="1802391"/>
          </a:xfrm>
        </p:spPr>
        <p:txBody>
          <a:bodyPr/>
          <a:lstStyle/>
          <a:p>
            <a:r>
              <a:rPr lang="ru-RU" dirty="0" smtClean="0"/>
              <a:t>Глава 2. Настройка сетевой операционной системы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Introduction to Networks 6.0. 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val="91424956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Навигация в </a:t>
            </a:r>
            <a:r>
              <a:rPr lang="ru-RU" altLang="en-US" sz="1600" dirty="0" smtClean="0"/>
              <a:t>IOS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Переключение </a:t>
            </a:r>
            <a:r>
              <a:rPr lang="ru-RU" altLang="en-US" dirty="0"/>
              <a:t>между режимами 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4" y="798944"/>
            <a:ext cx="5342335" cy="4155319"/>
          </a:xfrm>
        </p:spPr>
        <p:txBody>
          <a:bodyPr/>
          <a:lstStyle/>
          <a:p>
            <a:r>
              <a:rPr lang="ru-RU" altLang="en-US" sz="1400" dirty="0">
                <a:solidFill>
                  <a:srgbClr val="000000"/>
                </a:solidFill>
              </a:rPr>
              <a:t>Для переключения диалогов командной строки используются различные команды: </a:t>
            </a:r>
          </a:p>
          <a:p>
            <a:pPr lvl="1"/>
            <a:r>
              <a:rPr lang="ru-RU" altLang="en-US" sz="1200" dirty="0">
                <a:solidFill>
                  <a:srgbClr val="000000"/>
                </a:solidFill>
              </a:rPr>
              <a:t>Чтобы перейти из пользовательского режима EXEC </a:t>
            </a:r>
            <a:r>
              <a:rPr lang="ru-RU" altLang="en-US" sz="1200" dirty="0" smtClean="0">
                <a:solidFill>
                  <a:srgbClr val="000000"/>
                </a:solidFill>
              </a:rPr>
              <a:t>в привилегированный</a:t>
            </a:r>
            <a:r>
              <a:rPr lang="ru-RU" altLang="en-US" sz="1200" dirty="0">
                <a:solidFill>
                  <a:srgbClr val="000000"/>
                </a:solidFill>
              </a:rPr>
              <a:t>, введите команду </a:t>
            </a:r>
            <a:r>
              <a:rPr lang="ru-RU" altLang="en-US" sz="1200" b="1" dirty="0">
                <a:solidFill>
                  <a:srgbClr val="000000"/>
                </a:solidFill>
              </a:rPr>
              <a:t>enable</a:t>
            </a:r>
            <a:r>
              <a:rPr lang="ru-RU" altLang="en-US" sz="1200" dirty="0">
                <a:solidFill>
                  <a:srgbClr val="000000"/>
                </a:solidFill>
              </a:rPr>
              <a:t>. </a:t>
            </a:r>
          </a:p>
          <a:p>
            <a:pPr lvl="1"/>
            <a:r>
              <a:rPr lang="ru-RU" altLang="en-US" sz="1200" dirty="0">
                <a:solidFill>
                  <a:srgbClr val="000000"/>
                </a:solidFill>
              </a:rPr>
              <a:t>Для возврата в пользовательский режим EXEC используйте команду </a:t>
            </a:r>
            <a:r>
              <a:rPr lang="ru-RU" altLang="en-US" sz="1200" b="1" dirty="0">
                <a:solidFill>
                  <a:srgbClr val="000000"/>
                </a:solidFill>
              </a:rPr>
              <a:t>disable</a:t>
            </a:r>
            <a:r>
              <a:rPr lang="ru-RU" altLang="en-US" sz="1200" dirty="0">
                <a:solidFill>
                  <a:srgbClr val="000000"/>
                </a:solidFill>
              </a:rPr>
              <a:t>.</a:t>
            </a:r>
          </a:p>
          <a:p>
            <a:endParaRPr lang="ru-RU" altLang="en-US" sz="1400" dirty="0">
              <a:solidFill>
                <a:srgbClr val="000000"/>
              </a:solidFill>
            </a:endParaRPr>
          </a:p>
          <a:p>
            <a:r>
              <a:rPr lang="ru-RU" altLang="en-US" sz="1400" dirty="0">
                <a:solidFill>
                  <a:srgbClr val="000000"/>
                </a:solidFill>
              </a:rPr>
              <a:t>Для выхода из режимов конфигурации можно использовать различные способы. </a:t>
            </a:r>
          </a:p>
          <a:p>
            <a:pPr lvl="1"/>
            <a:r>
              <a:rPr lang="ru-RU" altLang="en-US" sz="1200" b="1" dirty="0">
                <a:solidFill>
                  <a:srgbClr val="000000"/>
                </a:solidFill>
              </a:rPr>
              <a:t>exit</a:t>
            </a:r>
            <a:r>
              <a:rPr lang="ru-RU" altLang="en-US" sz="1200" dirty="0">
                <a:solidFill>
                  <a:srgbClr val="000000"/>
                </a:solidFill>
              </a:rPr>
              <a:t> — используется для перехода из данного режима </a:t>
            </a:r>
            <a:r>
              <a:rPr lang="ru-RU" altLang="en-US" sz="1200" dirty="0" smtClean="0">
                <a:solidFill>
                  <a:srgbClr val="000000"/>
                </a:solidFill>
              </a:rPr>
              <a:t>к предыдущему</a:t>
            </a:r>
            <a:r>
              <a:rPr lang="ru-RU" altLang="en-US" sz="1200" dirty="0">
                <a:solidFill>
                  <a:srgbClr val="000000"/>
                </a:solidFill>
              </a:rPr>
              <a:t>, более общему, например из режима настройки интерфейса в режим глобальной настройки.</a:t>
            </a:r>
          </a:p>
          <a:p>
            <a:pPr lvl="1"/>
            <a:r>
              <a:rPr lang="ru-RU" altLang="en-US" sz="1200" b="1" dirty="0">
                <a:solidFill>
                  <a:srgbClr val="000000"/>
                </a:solidFill>
              </a:rPr>
              <a:t>end</a:t>
            </a:r>
            <a:r>
              <a:rPr lang="ru-RU" altLang="en-US" sz="1200" dirty="0">
                <a:solidFill>
                  <a:srgbClr val="000000"/>
                </a:solidFill>
              </a:rPr>
              <a:t> — может использоваться для выхода из режима глобальной настройки, независимо от того, в каком режиме конфигурации вы находитесь.</a:t>
            </a:r>
          </a:p>
          <a:p>
            <a:pPr lvl="1"/>
            <a:r>
              <a:rPr lang="ru-RU" altLang="en-US" sz="1200" b="1" dirty="0">
                <a:solidFill>
                  <a:srgbClr val="000000"/>
                </a:solidFill>
              </a:rPr>
              <a:t>^ z </a:t>
            </a:r>
            <a:r>
              <a:rPr lang="ru-RU" sz="1200" dirty="0" smtClean="0"/>
              <a:t>—</a:t>
            </a:r>
            <a:r>
              <a:rPr lang="ru-RU" altLang="en-US" sz="1200" dirty="0">
                <a:solidFill>
                  <a:srgbClr val="000000"/>
                </a:solidFill>
              </a:rPr>
              <a:t> работает аналогично команде </a:t>
            </a:r>
            <a:r>
              <a:rPr lang="ru-RU" altLang="en-US" sz="1200" b="1" dirty="0">
                <a:solidFill>
                  <a:srgbClr val="000000"/>
                </a:solidFill>
              </a:rPr>
              <a:t>end</a:t>
            </a:r>
            <a:r>
              <a:rPr lang="ru-RU" altLang="en-US" sz="12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371600"/>
            <a:ext cx="3553778" cy="19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9108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Навигация в </a:t>
            </a:r>
            <a:r>
              <a:rPr lang="ru-RU" altLang="en-US" sz="1600" dirty="0"/>
              <a:t>IOS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Переключение между режимами IOS (продолжение)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4572000" cy="4137122"/>
          </a:xfrm>
        </p:spPr>
        <p:txBody>
          <a:bodyPr/>
          <a:lstStyle/>
          <a:p>
            <a:r>
              <a:rPr lang="ru-RU" altLang="en-US" dirty="0">
                <a:solidFill>
                  <a:srgbClr val="000000"/>
                </a:solidFill>
              </a:rPr>
              <a:t>Ниже приведен пример переключения между режимами IOS.</a:t>
            </a:r>
          </a:p>
          <a:p>
            <a:pPr lvl="1"/>
            <a:r>
              <a:rPr lang="ru-RU" altLang="en-US" dirty="0">
                <a:solidFill>
                  <a:srgbClr val="000000"/>
                </a:solidFill>
              </a:rPr>
              <a:t>Перейдите в привилегированный режим EXEC, выполнив команду</a:t>
            </a:r>
            <a:r>
              <a:rPr lang="ru-RU" altLang="en-US" b="1" dirty="0">
                <a:solidFill>
                  <a:srgbClr val="000000"/>
                </a:solidFill>
              </a:rPr>
              <a:t> enable</a:t>
            </a:r>
            <a:r>
              <a:rPr lang="ru-RU" altLang="en-US" dirty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ru-RU" altLang="en-US" dirty="0">
                <a:solidFill>
                  <a:srgbClr val="000000"/>
                </a:solidFill>
              </a:rPr>
              <a:t>Войдите в режим глобальной настройки </a:t>
            </a:r>
            <a:r>
              <a:rPr lang="ru-RU" altLang="en-US" dirty="0" smtClean="0">
                <a:solidFill>
                  <a:srgbClr val="000000"/>
                </a:solidFill>
              </a:rPr>
              <a:t>с помощью </a:t>
            </a:r>
            <a:r>
              <a:rPr lang="ru-RU" altLang="en-US" dirty="0">
                <a:solidFill>
                  <a:srgbClr val="000000"/>
                </a:solidFill>
              </a:rPr>
              <a:t>команды</a:t>
            </a:r>
            <a:r>
              <a:rPr lang="ru-RU" altLang="en-US" b="1" dirty="0">
                <a:solidFill>
                  <a:srgbClr val="000000"/>
                </a:solidFill>
              </a:rPr>
              <a:t> configure terminal</a:t>
            </a:r>
            <a:r>
              <a:rPr lang="ru-RU" altLang="en-US" dirty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ru-RU" altLang="en-US" dirty="0">
                <a:solidFill>
                  <a:srgbClr val="000000"/>
                </a:solidFill>
              </a:rPr>
              <a:t>Перейдите в режим субконфигурации интерфейса с помощью команды</a:t>
            </a:r>
            <a:r>
              <a:rPr lang="ru-RU" altLang="en-US" b="1" dirty="0">
                <a:solidFill>
                  <a:srgbClr val="000000"/>
                </a:solidFill>
              </a:rPr>
              <a:t> interface fa0/1</a:t>
            </a:r>
            <a:r>
              <a:rPr lang="ru-RU" altLang="en-US" dirty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ru-RU" altLang="en-US" dirty="0">
                <a:solidFill>
                  <a:srgbClr val="000000"/>
                </a:solidFill>
              </a:rPr>
              <a:t>Выйдите из каждого режима, выполнив команду</a:t>
            </a:r>
            <a:r>
              <a:rPr lang="ru-RU" altLang="en-US" b="1" dirty="0">
                <a:solidFill>
                  <a:srgbClr val="000000"/>
                </a:solidFill>
              </a:rPr>
              <a:t> exit</a:t>
            </a:r>
            <a:r>
              <a:rPr lang="ru-RU" altLang="en-US" dirty="0">
                <a:solidFill>
                  <a:srgbClr val="000000"/>
                </a:solidFill>
              </a:rPr>
              <a:t>.</a:t>
            </a:r>
          </a:p>
          <a:p>
            <a:pPr lvl="1"/>
            <a:r>
              <a:rPr lang="ru-RU" altLang="en-US" dirty="0">
                <a:solidFill>
                  <a:srgbClr val="000000"/>
                </a:solidFill>
              </a:rPr>
              <a:t>Остальная часть конфигурации показывает способ возврата из режима субконфигурации </a:t>
            </a:r>
            <a:r>
              <a:rPr lang="en-US" altLang="en-US" dirty="0" smtClean="0">
                <a:solidFill>
                  <a:srgbClr val="000000"/>
                </a:solidFill>
              </a:rPr>
              <a:t/>
            </a:r>
            <a:br>
              <a:rPr lang="en-US" altLang="en-US" dirty="0" smtClean="0">
                <a:solidFill>
                  <a:srgbClr val="000000"/>
                </a:solidFill>
              </a:rPr>
            </a:br>
            <a:r>
              <a:rPr lang="ru-RU" altLang="en-US" dirty="0" smtClean="0">
                <a:solidFill>
                  <a:srgbClr val="000000"/>
                </a:solidFill>
              </a:rPr>
              <a:t>в </a:t>
            </a:r>
            <a:r>
              <a:rPr lang="ru-RU" altLang="en-US" dirty="0">
                <a:solidFill>
                  <a:srgbClr val="000000"/>
                </a:solidFill>
              </a:rPr>
              <a:t>привилегированный режим EXEC с помощью команды</a:t>
            </a:r>
            <a:r>
              <a:rPr lang="ru-RU" altLang="en-US" b="1" dirty="0">
                <a:solidFill>
                  <a:srgbClr val="000000"/>
                </a:solidFill>
              </a:rPr>
              <a:t> end</a:t>
            </a:r>
            <a:r>
              <a:rPr lang="ru-RU" altLang="en-US" dirty="0">
                <a:solidFill>
                  <a:srgbClr val="000000"/>
                </a:solidFill>
              </a:rPr>
              <a:t> или сочетания клавиш</a:t>
            </a:r>
            <a:r>
              <a:rPr lang="ru-RU" altLang="en-US" b="1" dirty="0">
                <a:solidFill>
                  <a:srgbClr val="000000"/>
                </a:solidFill>
              </a:rPr>
              <a:t> ^Z</a:t>
            </a:r>
            <a:r>
              <a:rPr lang="ru-RU" altLang="en-US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371600"/>
            <a:ext cx="4277201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2522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3784468" cy="1774922"/>
          </a:xfrm>
        </p:spPr>
        <p:txBody>
          <a:bodyPr/>
          <a:lstStyle/>
          <a:p>
            <a:r>
              <a:rPr lang="ru-RU" sz="1400" dirty="0" smtClean="0"/>
              <a:t>Устройства Cisco IOS поддерживают множество команд. Каждая команда IOS имеет определённый формат или синтаксис. Каждая команда выполняется только из соответствующего режима.</a:t>
            </a:r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Структура команд</a:t>
            </a:r>
            <a:r>
              <a:t/>
            </a:r>
            <a:br/>
            <a:r>
              <a:rPr lang="ru-RU" smtClean="0"/>
              <a:t>Базовая структура команд IOS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533" y="802693"/>
            <a:ext cx="4909176" cy="176742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44064" y="2751666"/>
            <a:ext cx="8999935" cy="180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000000"/>
                </a:solidFill>
              </a:rPr>
              <a:t>Синтаксис команды представляет собой команду, за которой следуют соответствующие ключевые слова и аргументы.</a:t>
            </a:r>
          </a:p>
          <a:p>
            <a:pPr lvl="1"/>
            <a:r>
              <a:rPr lang="ru-RU" sz="1200" b="1" dirty="0">
                <a:solidFill>
                  <a:srgbClr val="000000"/>
                </a:solidFill>
              </a:rPr>
              <a:t>Ключевое слово</a:t>
            </a:r>
            <a:r>
              <a:rPr lang="ru-RU" sz="1200" dirty="0">
                <a:solidFill>
                  <a:srgbClr val="000000"/>
                </a:solidFill>
              </a:rPr>
              <a:t> — это особый параметр, определенный в операционной системе (на рисунке — </a:t>
            </a:r>
            <a:r>
              <a:rPr lang="ru-RU" sz="1200" b="1" dirty="0">
                <a:solidFill>
                  <a:srgbClr val="000000"/>
                </a:solidFill>
              </a:rPr>
              <a:t>ip protocols</a:t>
            </a:r>
            <a:r>
              <a:rPr lang="ru-RU" sz="1200" dirty="0">
                <a:solidFill>
                  <a:srgbClr val="000000"/>
                </a:solidFill>
              </a:rPr>
              <a:t>).</a:t>
            </a:r>
          </a:p>
          <a:p>
            <a:pPr lvl="1"/>
            <a:r>
              <a:rPr lang="ru-RU" sz="1200" b="1" dirty="0">
                <a:solidFill>
                  <a:srgbClr val="000000"/>
                </a:solidFill>
              </a:rPr>
              <a:t>Аргумент </a:t>
            </a:r>
            <a:r>
              <a:rPr lang="ru-RU" sz="1200" dirty="0">
                <a:solidFill>
                  <a:srgbClr val="000000"/>
                </a:solidFill>
              </a:rPr>
              <a:t>— не задан заранее, это значение или переменную определяет пользователь (на рисунке </a:t>
            </a:r>
            <a:r>
              <a:rPr lang="ru-RU" sz="1200" dirty="0" smtClean="0">
                <a:solidFill>
                  <a:srgbClr val="000000"/>
                </a:solidFill>
              </a:rPr>
              <a:t>—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</a:rPr>
              <a:t>192.168.10.5</a:t>
            </a:r>
            <a:r>
              <a:rPr lang="ru-RU" sz="1200" dirty="0">
                <a:solidFill>
                  <a:srgbClr val="000000"/>
                </a:solidFill>
              </a:rPr>
              <a:t>).</a:t>
            </a:r>
          </a:p>
          <a:p>
            <a:r>
              <a:rPr lang="ru-RU" sz="1400" dirty="0">
                <a:solidFill>
                  <a:srgbClr val="000000"/>
                </a:solidFill>
              </a:rPr>
              <a:t>После ввода каждой полной команды, включая все ключевые слова и аргументы, нажмите клавишу </a:t>
            </a:r>
            <a:r>
              <a:rPr lang="ru-RU" sz="1400" b="1" dirty="0">
                <a:solidFill>
                  <a:srgbClr val="000000"/>
                </a:solidFill>
              </a:rPr>
              <a:t>Ввод</a:t>
            </a:r>
            <a:r>
              <a:rPr lang="ru-RU" sz="1400" dirty="0">
                <a:solidFill>
                  <a:srgbClr val="000000"/>
                </a:solidFill>
              </a:rPr>
              <a:t>, чтобы отправить эту команду в командный процессор.</a:t>
            </a:r>
            <a:r>
              <a:rPr lang="ru-RU" sz="1400" dirty="0" smtClean="0"/>
              <a:t> </a:t>
            </a:r>
          </a:p>
          <a:p>
            <a:pPr lvl="1"/>
            <a:endParaRPr lang="ru-RU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49539037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ontent Placeholder 2"/>
          <p:cNvSpPr>
            <a:spLocks noGrp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r>
              <a:rPr lang="ru-RU" dirty="0" smtClean="0"/>
              <a:t>Для определения того, какие ключевые слова и аргументы нужны для команды, обратитесь к синтаксису команд.</a:t>
            </a:r>
          </a:p>
          <a:p>
            <a:pPr lvl="1"/>
            <a:r>
              <a:rPr lang="ru-RU" dirty="0" smtClean="0"/>
              <a:t>Синтаксис команд приведен в следующей таблице.</a:t>
            </a:r>
          </a:p>
          <a:p>
            <a:pPr lvl="1"/>
            <a:endParaRPr lang="ru-RU" altLang="en-US" dirty="0"/>
          </a:p>
          <a:p>
            <a:endParaRPr lang="ru-RU" altLang="en-US" dirty="0"/>
          </a:p>
          <a:p>
            <a:pPr>
              <a:spcBef>
                <a:spcPts val="0"/>
              </a:spcBef>
            </a:pPr>
            <a:endParaRPr lang="ru-RU" altLang="en-US" dirty="0"/>
          </a:p>
          <a:p>
            <a:endParaRPr lang="ru-RU" altLang="en-US" dirty="0"/>
          </a:p>
          <a:p>
            <a:pPr>
              <a:spcBef>
                <a:spcPts val="1000"/>
              </a:spcBef>
            </a:pPr>
            <a:r>
              <a:rPr lang="ru-RU" dirty="0" smtClean="0"/>
              <a:t>Примеры:</a:t>
            </a:r>
          </a:p>
          <a:p>
            <a:pPr lvl="1"/>
            <a:r>
              <a:rPr lang="ru-RU" altLang="en-US" b="1" dirty="0"/>
              <a:t>description </a:t>
            </a:r>
            <a:r>
              <a:rPr lang="ru-RU" altLang="en-US" i="1" dirty="0"/>
              <a:t>строка — </a:t>
            </a:r>
            <a:r>
              <a:rPr lang="ru-RU" dirty="0" smtClean="0"/>
              <a:t>эта команда используется для добавления описания интерфейса. Аргумент </a:t>
            </a:r>
            <a:r>
              <a:rPr lang="ru-RU" altLang="en-US" i="1" dirty="0"/>
              <a:t>строка </a:t>
            </a:r>
            <a:r>
              <a:rPr lang="ru-RU" dirty="0" smtClean="0"/>
              <a:t>— это текст, который вводит администратор, например </a:t>
            </a:r>
            <a:r>
              <a:rPr lang="ru-RU" altLang="en-US" b="1" dirty="0"/>
              <a:t>description </a:t>
            </a:r>
            <a:r>
              <a:rPr lang="ru-RU" altLang="en-US" i="1" dirty="0"/>
              <a:t>Connects to the main headquarter office switch</a:t>
            </a:r>
            <a:r>
              <a:rPr lang="ru-RU" dirty="0" smtClean="0"/>
              <a:t>.</a:t>
            </a:r>
          </a:p>
          <a:p>
            <a:pPr lvl="1"/>
            <a:r>
              <a:rPr lang="ru-RU" altLang="en-US" b="1" dirty="0"/>
              <a:t>ping </a:t>
            </a:r>
            <a:r>
              <a:rPr lang="ru-RU" altLang="en-US" i="1" dirty="0"/>
              <a:t>ip-адрес — </a:t>
            </a:r>
            <a:r>
              <a:rPr lang="ru-RU" dirty="0" smtClean="0"/>
              <a:t>в данном случае </a:t>
            </a:r>
            <a:r>
              <a:rPr lang="ru-RU" altLang="en-US" b="1" dirty="0"/>
              <a:t>ping </a:t>
            </a:r>
            <a:r>
              <a:rPr lang="ru-RU" dirty="0" smtClean="0"/>
              <a:t>— это команда, а определяемый пользователем аргумент — </a:t>
            </a:r>
            <a:r>
              <a:rPr lang="ru-RU" altLang="en-US" i="1" dirty="0"/>
              <a:t>ip-адрес </a:t>
            </a:r>
            <a:r>
              <a:rPr lang="ru-RU" dirty="0" smtClean="0"/>
              <a:t>устройства назначения, например </a:t>
            </a:r>
            <a:r>
              <a:rPr lang="ru-RU" altLang="en-US" b="1" dirty="0"/>
              <a:t>ping </a:t>
            </a:r>
            <a:r>
              <a:rPr lang="ru-RU" altLang="en-US" i="1" dirty="0"/>
              <a:t>10.10.10.5</a:t>
            </a:r>
            <a:endParaRPr lang="ru-RU" altLang="en-US" dirty="0"/>
          </a:p>
          <a:p>
            <a:endParaRPr lang="ru-RU" altLang="en-US" dirty="0"/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Структура команд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Синтаксис команд </a:t>
            </a:r>
            <a:r>
              <a:rPr lang="ru-RU" dirty="0" smtClean="0"/>
              <a:t>IOS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605" y="1688010"/>
            <a:ext cx="644820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5078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Контекстная справка IOS.</a:t>
            </a:r>
          </a:p>
          <a:p>
            <a:pPr lvl="1"/>
            <a:r>
              <a:rPr lang="ru-RU" dirty="0" smtClean="0"/>
              <a:t>Контекстная справка предоставляет список команд и связанных с ними аргументов</a:t>
            </a:r>
            <a:r>
              <a:rPr lang="en-US" dirty="0" smtClean="0"/>
              <a:t> </a:t>
            </a:r>
            <a:r>
              <a:rPr lang="ru-RU" dirty="0" smtClean="0"/>
              <a:t>в контексте текущего режима. </a:t>
            </a:r>
          </a:p>
          <a:p>
            <a:pPr lvl="1"/>
            <a:r>
              <a:rPr lang="ru-RU" dirty="0" smtClean="0"/>
              <a:t>Для доступа к контекстной справке введите вопросительный знак (?) в любой командной строке.</a:t>
            </a:r>
          </a:p>
          <a:p>
            <a:pPr marL="239713" indent="-285750"/>
            <a:endParaRPr lang="ru-RU" altLang="en-US" dirty="0"/>
          </a:p>
          <a:p>
            <a:endParaRPr lang="ru-RU" altLang="en-US" dirty="0"/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Структура </a:t>
            </a:r>
            <a:r>
              <a:rPr lang="ru-RU" sz="1600" dirty="0" smtClean="0"/>
              <a:t>команд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Компоненты </a:t>
            </a:r>
            <a:r>
              <a:rPr lang="ru-RU" altLang="en-US" dirty="0"/>
              <a:t>справки IOS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562" y="2236572"/>
            <a:ext cx="4270534" cy="23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6418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Проверка синтаксиса команд IOS.</a:t>
            </a:r>
          </a:p>
          <a:p>
            <a:pPr lvl="1" defTabSz="685777">
              <a:buFont typeface="Arial" panose="020B0604020202020204" pitchFamily="34" charset="0"/>
              <a:buChar char="•"/>
            </a:pPr>
            <a:r>
              <a:rPr lang="ru-RU" sz="1500" dirty="0"/>
              <a:t>Интерпретатор командной строки проверяет введенную команду слева направо, чтобы определить, какое действие запрашивается. </a:t>
            </a:r>
          </a:p>
          <a:p>
            <a:pPr lvl="1" defTabSz="685777">
              <a:buFont typeface="Arial" panose="020B0604020202020204" pitchFamily="34" charset="0"/>
              <a:buChar char="•"/>
            </a:pPr>
            <a:r>
              <a:rPr lang="ru-RU" sz="1500" dirty="0"/>
              <a:t>Если интерпретатор понимает команду, то происходит выполнение требуемого действия </a:t>
            </a:r>
            <a:r>
              <a:rPr lang="ru-RU" sz="1500" dirty="0" smtClean="0"/>
              <a:t>и интерфейс </a:t>
            </a:r>
            <a:r>
              <a:rPr lang="ru-RU" sz="1500" dirty="0"/>
              <a:t>командной строки (CLI) возвращается к соответствующей командной строке. </a:t>
            </a:r>
          </a:p>
          <a:p>
            <a:pPr lvl="1" defTabSz="685777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ru-RU" sz="1500" dirty="0"/>
              <a:t>Если интерпретатор обнаруживает ошибку, IOS обычно создает сообщение, например Ambiguous command (Неоднозначная команда), Incomplete command (Неполная команда) или Incorrect command (Неправильная команда).</a:t>
            </a:r>
          </a:p>
          <a:p>
            <a:endParaRPr lang="ru-RU" altLang="en-US" dirty="0"/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Структура команд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Компоненты справки IOS (продолжение)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817" y="2956439"/>
            <a:ext cx="3659302" cy="20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1483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Структура команд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Горячие клавиши и клавиши быстрого вызова</a:t>
            </a:r>
            <a:r>
              <a:rPr lang="ru-RU" dirty="0" smtClean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4" y="798944"/>
            <a:ext cx="8999935" cy="4162523"/>
          </a:xfrm>
        </p:spPr>
        <p:txBody>
          <a:bodyPr/>
          <a:lstStyle/>
          <a:p>
            <a:r>
              <a:rPr lang="ru-RU" altLang="en-US" dirty="0">
                <a:solidFill>
                  <a:srgbClr val="000000"/>
                </a:solidFill>
              </a:rPr>
              <a:t>Команды и ключевые слова можно сокращать до минимального количества символов, которые однозначно идентифицируют выбранную команду или слово. </a:t>
            </a:r>
          </a:p>
          <a:p>
            <a:pPr lvl="1"/>
            <a:endParaRPr lang="ru-RU" altLang="en-US" dirty="0">
              <a:solidFill>
                <a:srgbClr val="000000"/>
              </a:solidFill>
            </a:endParaRPr>
          </a:p>
          <a:p>
            <a:r>
              <a:rPr lang="ru-RU" altLang="en-US" dirty="0">
                <a:solidFill>
                  <a:srgbClr val="000000"/>
                </a:solidFill>
              </a:rPr>
              <a:t>Например, команду </a:t>
            </a:r>
            <a:r>
              <a:rPr lang="ru-RU" altLang="en-US" b="1" dirty="0">
                <a:solidFill>
                  <a:srgbClr val="000000"/>
                </a:solidFill>
              </a:rPr>
              <a:t>configure</a:t>
            </a:r>
            <a:r>
              <a:rPr lang="ru-RU" altLang="en-US" dirty="0">
                <a:solidFill>
                  <a:srgbClr val="000000"/>
                </a:solidFill>
              </a:rPr>
              <a:t> можно сократить до </a:t>
            </a:r>
            <a:r>
              <a:rPr lang="ru-RU" altLang="en-US" b="1" dirty="0">
                <a:solidFill>
                  <a:srgbClr val="000000"/>
                </a:solidFill>
              </a:rPr>
              <a:t>conf</a:t>
            </a:r>
            <a:r>
              <a:rPr lang="ru-RU" altLang="en-US" dirty="0">
                <a:solidFill>
                  <a:srgbClr val="000000"/>
                </a:solidFill>
              </a:rPr>
              <a:t>, поскольку </a:t>
            </a:r>
            <a:r>
              <a:rPr lang="ru-RU" altLang="en-US" b="1" dirty="0">
                <a:solidFill>
                  <a:srgbClr val="000000"/>
                </a:solidFill>
              </a:rPr>
              <a:t>configure</a:t>
            </a:r>
            <a:r>
              <a:rPr lang="ru-RU" altLang="en-US" dirty="0">
                <a:solidFill>
                  <a:srgbClr val="000000"/>
                </a:solidFill>
              </a:rPr>
              <a:t> — это единственная команда, которая начинается с символов </a:t>
            </a:r>
            <a:r>
              <a:rPr lang="ru-RU" altLang="en-US" b="1" dirty="0">
                <a:solidFill>
                  <a:srgbClr val="000000"/>
                </a:solidFill>
              </a:rPr>
              <a:t>conf</a:t>
            </a:r>
            <a:r>
              <a:rPr lang="ru-RU" altLang="en-US" dirty="0">
                <a:solidFill>
                  <a:srgbClr val="000000"/>
                </a:solidFill>
              </a:rPr>
              <a:t>. </a:t>
            </a:r>
          </a:p>
          <a:p>
            <a:pPr lvl="1"/>
            <a:r>
              <a:rPr lang="ru-RU" altLang="en-US" dirty="0">
                <a:solidFill>
                  <a:srgbClr val="000000"/>
                </a:solidFill>
              </a:rPr>
              <a:t>Сокращение </a:t>
            </a:r>
            <a:r>
              <a:rPr lang="ru-RU" altLang="en-US" b="1" dirty="0">
                <a:solidFill>
                  <a:srgbClr val="000000"/>
                </a:solidFill>
              </a:rPr>
              <a:t>con</a:t>
            </a:r>
            <a:r>
              <a:rPr lang="ru-RU" altLang="en-US" dirty="0">
                <a:solidFill>
                  <a:srgbClr val="000000"/>
                </a:solidFill>
              </a:rPr>
              <a:t> использовать нельзя, так как с символов </a:t>
            </a:r>
            <a:r>
              <a:rPr lang="ru-RU" altLang="en-US" b="1" dirty="0">
                <a:solidFill>
                  <a:srgbClr val="000000"/>
                </a:solidFill>
              </a:rPr>
              <a:t>con</a:t>
            </a:r>
            <a:r>
              <a:rPr lang="ru-RU" altLang="en-US" dirty="0">
                <a:solidFill>
                  <a:srgbClr val="000000"/>
                </a:solidFill>
              </a:rPr>
              <a:t> начинается несколько команд. </a:t>
            </a:r>
          </a:p>
          <a:p>
            <a:pPr lvl="1"/>
            <a:r>
              <a:rPr lang="ru-RU" altLang="en-US" dirty="0">
                <a:solidFill>
                  <a:srgbClr val="000000"/>
                </a:solidFill>
              </a:rPr>
              <a:t>Ключевые слова также можно сокращать.</a:t>
            </a:r>
          </a:p>
        </p:txBody>
      </p:sp>
    </p:spTree>
    <p:extLst>
      <p:ext uri="{BB962C8B-B14F-4D97-AF65-F5344CB8AC3E}">
        <p14:creationId xmlns:p14="http://schemas.microsoft.com/office/powerpoint/2010/main" val="1552100555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" y="136393"/>
            <a:ext cx="9144000" cy="757551"/>
          </a:xfrm>
        </p:spPr>
        <p:txBody>
          <a:bodyPr/>
          <a:lstStyle/>
          <a:p>
            <a:r>
              <a:rPr lang="ru-RU" altLang="en-US" sz="1600" dirty="0"/>
              <a:t>Структура команд</a:t>
            </a:r>
            <a:r>
              <a:t/>
            </a:r>
            <a:br/>
            <a:r>
              <a:rPr lang="ru-RU" smtClean="0"/>
              <a:t>Демонстрационный видеоролик. Горячие клавиши и клавиши быстрого вызова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1000819"/>
            <a:ext cx="8853286" cy="4162523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/>
              <a:t>Интерфейс командной строки IOS поддерживают следующие горячие клавиши.</a:t>
            </a:r>
          </a:p>
          <a:p>
            <a:r>
              <a:rPr lang="ru-RU" altLang="en-US" sz="1200" b="1" dirty="0"/>
              <a:t>Стрелка вниз</a:t>
            </a:r>
            <a:r>
              <a:rPr lang="ru-RU" altLang="en-US" sz="1200" dirty="0"/>
              <a:t> — позволяет пролистать предыдущие команды.</a:t>
            </a:r>
          </a:p>
          <a:p>
            <a:r>
              <a:rPr lang="ru-RU" altLang="en-US" sz="1200" b="1" dirty="0"/>
              <a:t>Стрелка вверх</a:t>
            </a:r>
            <a:r>
              <a:rPr lang="ru-RU" altLang="en-US" sz="1200" dirty="0"/>
              <a:t> — позволяет пролистать предыдущие команды </a:t>
            </a:r>
            <a:r>
              <a:rPr lang="ru-RU" altLang="en-US" sz="1200" dirty="0" smtClean="0"/>
              <a:t>назад</a:t>
            </a:r>
            <a:r>
              <a:rPr lang="ru-RU" altLang="en-US" sz="1200" dirty="0"/>
              <a:t>.</a:t>
            </a:r>
          </a:p>
          <a:p>
            <a:r>
              <a:rPr lang="ru-RU" altLang="en-US" sz="1200" b="1" dirty="0"/>
              <a:t>Tab</a:t>
            </a:r>
            <a:r>
              <a:rPr lang="ru-RU" altLang="en-US" sz="1200" dirty="0"/>
              <a:t> — дополняет частично введенную команду.</a:t>
            </a:r>
          </a:p>
          <a:p>
            <a:r>
              <a:rPr lang="ru-RU" sz="1200" b="1" dirty="0"/>
              <a:t>Ctrl-A</a:t>
            </a:r>
            <a:r>
              <a:rPr lang="ru-RU" sz="1200" dirty="0"/>
              <a:t> — перемещает в начало строки.</a:t>
            </a:r>
          </a:p>
          <a:p>
            <a:r>
              <a:rPr lang="ru-RU" sz="1200" b="1" dirty="0"/>
              <a:t>Ctrl-E</a:t>
            </a:r>
            <a:r>
              <a:rPr lang="ru-RU" sz="1200" dirty="0"/>
              <a:t> — перемещает в конец строки.</a:t>
            </a:r>
          </a:p>
          <a:p>
            <a:r>
              <a:rPr lang="ru-RU" sz="1200" b="1" dirty="0"/>
              <a:t>Ctrl-R </a:t>
            </a:r>
            <a:r>
              <a:rPr lang="ru-RU" sz="1200" dirty="0"/>
              <a:t>— обновляет строку.</a:t>
            </a:r>
          </a:p>
          <a:p>
            <a:r>
              <a:rPr lang="ru-RU" sz="1200" b="1" dirty="0"/>
              <a:t>Ctrl-Z </a:t>
            </a:r>
            <a:r>
              <a:rPr lang="ru-RU" sz="1200" dirty="0"/>
              <a:t>— выход из режима конфигурации и возврат в пользовательский режим EXEC.</a:t>
            </a:r>
          </a:p>
          <a:p>
            <a:r>
              <a:rPr lang="ru-RU" sz="1200" b="1" dirty="0"/>
              <a:t>Ctrl-C </a:t>
            </a:r>
            <a:r>
              <a:rPr lang="ru-RU" sz="1200" dirty="0"/>
              <a:t>— выходит из режима конфигурации или прерывает текущую команду.</a:t>
            </a:r>
          </a:p>
          <a:p>
            <a:r>
              <a:rPr lang="ru-RU" sz="1200" b="1" dirty="0"/>
              <a:t>Ctrl-Shift-6 </a:t>
            </a:r>
            <a:r>
              <a:rPr lang="ru-RU" sz="1200" dirty="0"/>
              <a:t>— позволяет пользователю прервать процесс IOS (например, ping-запрос).</a:t>
            </a:r>
            <a:endParaRPr lang="ru-RU" sz="1300" dirty="0"/>
          </a:p>
          <a:p>
            <a:endParaRPr lang="ru-RU" altLang="en-US" sz="1400" dirty="0"/>
          </a:p>
          <a:p>
            <a:endParaRPr lang="ru-RU" altLang="en-US" sz="1400" dirty="0"/>
          </a:p>
          <a:p>
            <a:endParaRPr lang="ru-RU" alt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000" y="1490350"/>
            <a:ext cx="3245175" cy="181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5771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2920" y="798513"/>
            <a:ext cx="6156573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Структура команд</a:t>
            </a:r>
            <a:r>
              <a:t/>
            </a:r>
            <a:br/>
            <a:r>
              <a:rPr lang="ru-RU" smtClean="0"/>
              <a:t>Packet Tracer. Навигация по IOS</a:t>
            </a:r>
          </a:p>
        </p:txBody>
      </p:sp>
    </p:spTree>
    <p:extLst>
      <p:ext uri="{BB962C8B-B14F-4D97-AF65-F5344CB8AC3E}">
        <p14:creationId xmlns:p14="http://schemas.microsoft.com/office/powerpoint/2010/main" val="3227253364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Структура команд</a:t>
            </a:r>
            <a:r>
              <a:rPr dirty="0"/>
              <a:t/>
            </a:r>
            <a:br>
              <a:rPr dirty="0"/>
            </a:br>
            <a:r>
              <a:rPr lang="ru-RU" sz="2000" dirty="0" smtClean="0"/>
              <a:t>Лабораторная работа. Запуск сеанса консоли с помощью программы Tera Term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8478" y="798513"/>
            <a:ext cx="5465456" cy="41560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0988317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2. Упражнения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691351"/>
              </p:ext>
            </p:extLst>
          </p:nvPr>
        </p:nvGraphicFramePr>
        <p:xfrm>
          <a:off x="457291" y="1122081"/>
          <a:ext cx="8229418" cy="3212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2.0.1.2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Упражнение в аудитории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Это просто операционная система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Необязательно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2.1.2.3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baseline="0" dirty="0"/>
                        <a:t>Интерактивное упражнение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Доступ к устройствам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2.1.3.1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Демонстрационный видеоролик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Сеанс консоли между ПК и коммутатором Cisco 2960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2.1.3.3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Демонстрационный видеоролик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Основные режимы команд интерфейса командной строки IOS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2.1.3.4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Демонстрационный видеоролик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Переключение между режимами IOS и CLI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2.1.4.3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Демонстрационный видеоролик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Контекстная справка и проверка синтаксиса команд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2.1.4.5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Демонстрационный видеоролик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Горячие клавиши и клавиши быстрого вызова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2.1.4.6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Cisco 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Навигация по IOS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Необязательно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2.1.4.7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Запуск сеанса консоли с помощью программы Tera Term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582900979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2.2.1.2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имени хоста коммутатора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406068602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7372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525694" cy="1802391"/>
          </a:xfrm>
        </p:spPr>
        <p:txBody>
          <a:bodyPr/>
          <a:lstStyle/>
          <a:p>
            <a:r>
              <a:rPr lang="ru-RU" sz="4000" dirty="0"/>
              <a:t>2.2. Базовая настройка устройств</a:t>
            </a:r>
          </a:p>
        </p:txBody>
      </p:sp>
    </p:spTree>
    <p:extLst>
      <p:ext uri="{BB962C8B-B14F-4D97-AF65-F5344CB8AC3E}">
        <p14:creationId xmlns:p14="http://schemas.microsoft.com/office/powerpoint/2010/main" val="3551905410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dirty="0">
                <a:solidFill>
                  <a:srgbClr val="000000"/>
                </a:solidFill>
              </a:rPr>
              <a:t>Первый шаг при настройке коммутатора — назначение ему уникального имени устройства, которое называется именем хоста. </a:t>
            </a:r>
          </a:p>
          <a:p>
            <a:pPr lvl="1"/>
            <a:r>
              <a:rPr lang="ru-RU" altLang="en-US" dirty="0">
                <a:solidFill>
                  <a:srgbClr val="000000"/>
                </a:solidFill>
              </a:rPr>
              <a:t>Имена хостов отображаются в окнах интерфейса командной строки (CLI) и используются </a:t>
            </a:r>
            <a:r>
              <a:rPr lang="ru-RU" altLang="en-US" dirty="0" smtClean="0">
                <a:solidFill>
                  <a:srgbClr val="000000"/>
                </a:solidFill>
              </a:rPr>
              <a:t>в различных </a:t>
            </a:r>
            <a:r>
              <a:rPr lang="ru-RU" altLang="en-US" dirty="0">
                <a:solidFill>
                  <a:srgbClr val="000000"/>
                </a:solidFill>
              </a:rPr>
              <a:t>процессах аутентификации между устройствами. Их нужно использовать </a:t>
            </a:r>
            <a:r>
              <a:rPr lang="ru-RU" altLang="en-US" dirty="0" smtClean="0">
                <a:solidFill>
                  <a:srgbClr val="000000"/>
                </a:solidFill>
              </a:rPr>
              <a:t>в диаграммах </a:t>
            </a:r>
            <a:r>
              <a:rPr lang="ru-RU" altLang="en-US" dirty="0">
                <a:solidFill>
                  <a:srgbClr val="000000"/>
                </a:solidFill>
              </a:rPr>
              <a:t>топологии.</a:t>
            </a:r>
          </a:p>
          <a:p>
            <a:pPr lvl="1"/>
            <a:r>
              <a:rPr lang="ru-RU" altLang="en-US" dirty="0">
                <a:solidFill>
                  <a:srgbClr val="000000"/>
                </a:solidFill>
              </a:rPr>
              <a:t>Сетевые устройства без имени хоста сложнее распознать для последующей настройки.</a:t>
            </a:r>
          </a:p>
          <a:p>
            <a:pPr lvl="1"/>
            <a:endParaRPr lang="ru-RU" altLang="en-US" dirty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Имена хостов</a:t>
            </a:r>
            <a:r>
              <a:t/>
            </a:r>
            <a:br/>
            <a:r>
              <a:rPr lang="ru-RU" smtClean="0"/>
              <a:t>Имена устройств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79450" y="2528230"/>
            <a:ext cx="2757488" cy="195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1682325" y="2526678"/>
            <a:ext cx="2537567" cy="1806554"/>
          </a:xfrm>
          <a:prstGeom prst="rightArrow">
            <a:avLst>
              <a:gd name="adj1" fmla="val 50000"/>
              <a:gd name="adj2" fmla="val 49665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Назначение устройствам имен хостов упрощает их идентификацию в сети.</a:t>
            </a:r>
          </a:p>
        </p:txBody>
      </p:sp>
    </p:spTree>
    <p:extLst>
      <p:ext uri="{BB962C8B-B14F-4D97-AF65-F5344CB8AC3E}">
        <p14:creationId xmlns:p14="http://schemas.microsoft.com/office/powerpoint/2010/main" val="1300077134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5"/>
            <a:ext cx="8853286" cy="781000"/>
          </a:xfrm>
        </p:spPr>
        <p:txBody>
          <a:bodyPr/>
          <a:lstStyle/>
          <a:p>
            <a:r>
              <a:rPr lang="ru-RU" altLang="en-US" dirty="0">
                <a:solidFill>
                  <a:srgbClr val="000000"/>
                </a:solidFill>
              </a:rPr>
              <a:t>После определения соглашения об именовании нужно присвоить устройствам </a:t>
            </a:r>
            <a:r>
              <a:rPr lang="ru-RU" altLang="en-US">
                <a:solidFill>
                  <a:srgbClr val="000000"/>
                </a:solidFill>
              </a:rPr>
              <a:t>имена </a:t>
            </a:r>
            <a:r>
              <a:rPr lang="ru-RU" altLang="en-US" smtClean="0">
                <a:solidFill>
                  <a:srgbClr val="000000"/>
                </a:solidFill>
              </a:rPr>
              <a:t>с помощью </a:t>
            </a:r>
            <a:r>
              <a:rPr lang="ru-RU" altLang="en-US" dirty="0">
                <a:solidFill>
                  <a:srgbClr val="000000"/>
                </a:solidFill>
              </a:rPr>
              <a:t>CLI.</a:t>
            </a:r>
            <a:r>
              <a:rPr lang="ru-RU" smtClean="0"/>
              <a:t> </a:t>
            </a:r>
          </a:p>
          <a:p>
            <a:endParaRPr lang="ru-RU" altLang="en-US" dirty="0"/>
          </a:p>
          <a:p>
            <a:r>
              <a:rPr lang="ru-RU" smtClean="0"/>
              <a:t>Для назначения имени используется команда глобальной конфигурации </a:t>
            </a:r>
            <a:r>
              <a:rPr lang="ru-RU" altLang="en-US" b="1" dirty="0"/>
              <a:t>hostname </a:t>
            </a:r>
            <a:r>
              <a:rPr lang="ru-RU" altLang="en-US" i="1" dirty="0"/>
              <a:t>имя</a:t>
            </a:r>
            <a:r>
              <a:rPr lang="ru-RU" smtClean="0"/>
              <a:t>.</a:t>
            </a:r>
          </a:p>
          <a:p>
            <a:endParaRPr lang="ru-RU" altLang="en-US" dirty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Имена </a:t>
            </a:r>
            <a:r>
              <a:rPr lang="ru-RU" sz="1600" dirty="0" smtClean="0"/>
              <a:t>хостов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Настройка имен хостов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4691426" y="3326896"/>
            <a:ext cx="3177258" cy="1114424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50" dirty="0">
                <a:latin typeface="Courier New" pitchFamily="49" charset="0"/>
              </a:rPr>
              <a:t>Switch&gt;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50" dirty="0">
                <a:latin typeface="Courier New" pitchFamily="49" charset="0"/>
              </a:rPr>
              <a:t>Switch&gt; </a:t>
            </a:r>
            <a:r>
              <a:rPr lang="ru-RU" altLang="ja-JP" sz="1050" b="1" dirty="0">
                <a:latin typeface="Courier New" pitchFamily="49" charset="0"/>
              </a:rPr>
              <a:t>enable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50" dirty="0">
                <a:latin typeface="Courier New" pitchFamily="49" charset="0"/>
              </a:rPr>
              <a:t>Switch#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50" dirty="0">
                <a:latin typeface="Courier New" pitchFamily="49" charset="0"/>
              </a:rPr>
              <a:t>Switch# </a:t>
            </a:r>
            <a:r>
              <a:rPr lang="ru-RU" altLang="ja-JP" sz="1050" b="1" dirty="0">
                <a:latin typeface="Courier New" pitchFamily="49" charset="0"/>
              </a:rPr>
              <a:t>configure terminal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50" dirty="0">
                <a:latin typeface="Courier New" pitchFamily="49" charset="0"/>
              </a:rPr>
              <a:t>Switch(config)# </a:t>
            </a:r>
            <a:r>
              <a:rPr lang="ru-RU" altLang="ja-JP" sz="1050" b="1" dirty="0">
                <a:latin typeface="Courier New" pitchFamily="49" charset="0"/>
              </a:rPr>
              <a:t>hostname Sw-Floor-1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50" dirty="0">
                <a:latin typeface="Courier New" pitchFamily="49" charset="0"/>
              </a:rPr>
              <a:t>Sw-Floor-1(config)#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44065" y="1782793"/>
            <a:ext cx="5041393" cy="310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37379" y="2496606"/>
            <a:ext cx="2757488" cy="195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667001" y="3691463"/>
            <a:ext cx="804333" cy="601133"/>
          </a:xfrm>
          <a:prstGeom prst="ellipse">
            <a:avLst/>
          </a:prstGeom>
          <a:solidFill>
            <a:srgbClr val="36A4D7">
              <a:alpha val="37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60050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 b="1" dirty="0"/>
              <a:t>Шаг 1.</a:t>
            </a:r>
            <a:r>
              <a:rPr lang="ru-RU" dirty="0" smtClean="0"/>
              <a:t> Защита сетевых устройств, чтобы физически ограничить доступ к ним. Для этого устройства размещают в коммутационных шкафах и закрытых стойках.</a:t>
            </a:r>
          </a:p>
          <a:p>
            <a:pPr>
              <a:spcBef>
                <a:spcPts val="400"/>
              </a:spcBef>
            </a:pPr>
            <a:r>
              <a:rPr lang="ru-RU" altLang="en-US" b="1" dirty="0"/>
              <a:t>Шаг 2. </a:t>
            </a:r>
            <a:r>
              <a:rPr lang="ru-RU" dirty="0" smtClean="0"/>
              <a:t>Использование надежных паролей, поскольку пароли являются основным средством защиты от несанкционированного доступа к сетевым устройствам. </a:t>
            </a:r>
          </a:p>
          <a:p>
            <a:pPr lvl="1"/>
            <a:endParaRPr lang="ru-RU" altLang="en-US" dirty="0"/>
          </a:p>
          <a:p>
            <a:endParaRPr lang="ru-RU" altLang="en-US" dirty="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Ограничение доступа к конфигурациям устройств</a:t>
            </a:r>
            <a:r>
              <a:t/>
            </a:r>
            <a:br/>
            <a:r>
              <a:rPr lang="ru-RU" smtClean="0"/>
              <a:t>Ограничение доступа к устройствам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82" y="2453947"/>
            <a:ext cx="3458547" cy="2131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174" y="2461415"/>
            <a:ext cx="4153095" cy="1814311"/>
          </a:xfrm>
          <a:prstGeom prst="rect">
            <a:avLst/>
          </a:prstGeom>
        </p:spPr>
      </p:pic>
      <p:sp>
        <p:nvSpPr>
          <p:cNvPr id="8" name="Content Placeholder 8"/>
          <p:cNvSpPr txBox="1">
            <a:spLocks/>
          </p:cNvSpPr>
          <p:nvPr/>
        </p:nvSpPr>
        <p:spPr bwMode="auto">
          <a:xfrm>
            <a:off x="144065" y="1921774"/>
            <a:ext cx="4392000" cy="44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Ограничьте административный доступ следующим образом.</a:t>
            </a:r>
          </a:p>
          <a:p>
            <a:pPr lvl="1"/>
            <a:endParaRPr lang="ru-RU" altLang="en-US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 bwMode="auto">
          <a:xfrm>
            <a:off x="4602519" y="1921774"/>
            <a:ext cx="4392000" cy="44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Используйте надежный пароль согласно правилам. </a:t>
            </a:r>
          </a:p>
          <a:p>
            <a:pPr lvl="1"/>
            <a:endParaRPr lang="ru-RU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61026" y="4346790"/>
            <a:ext cx="3663390" cy="600164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100" dirty="0"/>
              <a:t>Для удобства в большинстве лабораторных работ </a:t>
            </a:r>
            <a:r>
              <a:rPr lang="ru-RU" sz="1100" dirty="0" smtClean="0"/>
              <a:t>и примеров </a:t>
            </a:r>
            <a:r>
              <a:rPr lang="ru-RU" sz="1100" dirty="0"/>
              <a:t>данного курса используются простые,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но </a:t>
            </a:r>
            <a:r>
              <a:rPr lang="ru-RU" sz="1100" dirty="0"/>
              <a:t>ненадежные </a:t>
            </a:r>
            <a:r>
              <a:rPr lang="ru-RU" sz="1100" dirty="0" smtClean="0"/>
              <a:t>пароли</a:t>
            </a:r>
            <a:r>
              <a:rPr lang="ru-RU" sz="1100" b="1" dirty="0" smtClean="0"/>
              <a:t> </a:t>
            </a:r>
            <a:r>
              <a:rPr lang="ru-RU" sz="1100" b="1" dirty="0" smtClean="0">
                <a:solidFill>
                  <a:srgbClr val="FFFF00"/>
                </a:solidFill>
              </a:rPr>
              <a:t>cisco </a:t>
            </a:r>
            <a:r>
              <a:rPr lang="ru-RU" sz="1100" dirty="0"/>
              <a:t>или </a:t>
            </a:r>
            <a:r>
              <a:rPr lang="ru-RU" sz="1100" b="1" dirty="0">
                <a:solidFill>
                  <a:srgbClr val="FFFF00"/>
                </a:solidFill>
              </a:rPr>
              <a:t>class</a:t>
            </a:r>
            <a:r>
              <a:rPr lang="ru-RU" sz="1100" dirty="0" smtClean="0"/>
              <a:t>.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353456199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Ограничение доступа к конфигурациям устройств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Настройка паролей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44065" y="798944"/>
            <a:ext cx="8862776" cy="4155319"/>
          </a:xfrm>
        </p:spPr>
        <p:txBody>
          <a:bodyPr/>
          <a:lstStyle/>
          <a:p>
            <a:r>
              <a:rPr lang="ru-RU" sz="1200" dirty="0" smtClean="0"/>
              <a:t>Для защиты доступа к привилегированному режиму EXEC используйте команду глобальной настройки </a:t>
            </a:r>
            <a:r>
              <a:rPr lang="ru-RU" altLang="en-US" sz="1200" b="1" dirty="0"/>
              <a:t>enable secret </a:t>
            </a:r>
            <a:r>
              <a:rPr lang="ru-RU" altLang="en-US" sz="1200" i="1" dirty="0"/>
              <a:t>пароль</a:t>
            </a:r>
            <a:r>
              <a:rPr lang="ru-RU" sz="1200" dirty="0" smtClean="0"/>
              <a:t>. </a:t>
            </a:r>
          </a:p>
          <a:p>
            <a:pPr>
              <a:defRPr/>
            </a:pPr>
            <a:r>
              <a:rPr lang="ru-RU" sz="1200" dirty="0" smtClean="0"/>
              <a:t>Для защиты доступа к пользовательскому режиму EXEC настройте линейную консоль следующим образом.</a:t>
            </a:r>
          </a:p>
          <a:p>
            <a:pPr>
              <a:defRPr/>
            </a:pPr>
            <a:endParaRPr lang="ru-RU" sz="1200" dirty="0"/>
          </a:p>
          <a:p>
            <a:pPr>
              <a:defRPr/>
            </a:pPr>
            <a:endParaRPr lang="ru-RU" sz="1200" dirty="0"/>
          </a:p>
          <a:p>
            <a:pPr>
              <a:defRPr/>
            </a:pPr>
            <a:endParaRPr lang="ru-RU" sz="1200" dirty="0"/>
          </a:p>
          <a:p>
            <a:pPr>
              <a:defRPr/>
            </a:pPr>
            <a:endParaRPr lang="ru-RU" sz="1200" dirty="0"/>
          </a:p>
          <a:p>
            <a:pPr>
              <a:spcBef>
                <a:spcPts val="900"/>
              </a:spcBef>
              <a:defRPr/>
            </a:pPr>
            <a:r>
              <a:rPr lang="ru-RU" sz="1200" dirty="0" smtClean="0"/>
              <a:t>Для защиты удаленного доступа по Telnet или SSH настройте линии виртуального терминала (VTY) следующим образом.</a:t>
            </a:r>
            <a:endParaRPr lang="ru-RU" sz="1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283455"/>
              </p:ext>
            </p:extLst>
          </p:nvPr>
        </p:nvGraphicFramePr>
        <p:xfrm>
          <a:off x="399325" y="1582734"/>
          <a:ext cx="8598026" cy="1439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2271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589452010"/>
                    </a:ext>
                  </a:extLst>
                </a:gridCol>
                <a:gridCol w="477575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965976290"/>
                    </a:ext>
                  </a:extLst>
                </a:gridCol>
              </a:tblGrid>
              <a:tr h="368969">
                <a:tc>
                  <a:txBody>
                    <a:bodyPr/>
                    <a:lstStyle/>
                    <a:p>
                      <a:r>
                        <a:rPr sz="1200" dirty="0" err="1"/>
                        <a:t>Обеспечение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безопасности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пользовательского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режима</a:t>
                      </a:r>
                      <a:r>
                        <a:rPr sz="1200" dirty="0"/>
                        <a:t> EXEC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Описание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341662411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ru-RU" sz="1100" dirty="0">
                          <a:latin typeface="Courier New" panose="02070309020205020404" pitchFamily="49" charset="0"/>
                        </a:rPr>
                        <a:t>Switch(config)#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line console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latin typeface="+mn-lt"/>
                        </a:rPr>
                        <a:t>0 </a:t>
                      </a:r>
                      <a:endParaRPr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Команда для перехода в режим настройки консоли.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256696564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ru-RU" sz="1100" dirty="0">
                          <a:latin typeface="Courier New" panose="02070309020205020404" pitchFamily="49" charset="0"/>
                        </a:rPr>
                        <a:t>Switch(config-line)#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password </a:t>
                      </a:r>
                      <a:r>
                        <a:rPr lang="ru-RU" sz="1100" i="1" dirty="0">
                          <a:solidFill>
                            <a:srgbClr val="000000"/>
                          </a:solidFill>
                          <a:latin typeface="+mn-lt"/>
                        </a:rPr>
                        <a:t>password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Команда задает пароль для линейной консоли.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872804621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Courier New" panose="02070309020205020404" pitchFamily="49" charset="0"/>
                        </a:rPr>
                        <a:t>Switch(config-line)#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login</a:t>
                      </a:r>
                      <a:r>
                        <a:rPr sz="12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Команда указывает, что коммутатор должен требовать ввода пароля.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65087217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515750"/>
              </p:ext>
            </p:extLst>
          </p:nvPr>
        </p:nvGraphicFramePr>
        <p:xfrm>
          <a:off x="399325" y="3482010"/>
          <a:ext cx="8598026" cy="1538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2271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589452010"/>
                    </a:ext>
                  </a:extLst>
                </a:gridCol>
                <a:gridCol w="477575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965976290"/>
                    </a:ext>
                  </a:extLst>
                </a:gridCol>
              </a:tblGrid>
              <a:tr h="368969">
                <a:tc>
                  <a:txBody>
                    <a:bodyPr/>
                    <a:lstStyle/>
                    <a:p>
                      <a:r>
                        <a:rPr sz="1200" dirty="0" err="1"/>
                        <a:t>Обеспечение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безопасности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удаленного</a:t>
                      </a:r>
                      <a:r>
                        <a:rPr sz="1200" dirty="0"/>
                        <a:t> </a:t>
                      </a:r>
                      <a:r>
                        <a:rPr sz="1200" dirty="0" err="1"/>
                        <a:t>доступа</a:t>
                      </a:r>
                      <a:endParaRPr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200"/>
                        <a:t>Описание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341662411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ru-RU" sz="1100" dirty="0">
                          <a:latin typeface="Courier New" panose="02070309020205020404" pitchFamily="49" charset="0"/>
                        </a:rPr>
                        <a:t>Switch(config)#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line vty 0 15</a:t>
                      </a:r>
                      <a:endParaRPr lang="ru-RU" sz="1100" dirty="0">
                        <a:solidFill>
                          <a:srgbClr val="000000"/>
                        </a:solidFill>
                        <a:latin typeface="+mn-lt"/>
                        <a:cs typeface="Courier New" panose="020703090202050204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Как правило, коммутаторы Cisco поддерживают до 16 входящих линий VTY, пронумерованных от 0 до 15.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256696564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ru-RU" sz="1100" dirty="0">
                          <a:latin typeface="Courier New" panose="02070309020205020404" pitchFamily="49" charset="0"/>
                        </a:rPr>
                        <a:t>Switch(config-line)#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password </a:t>
                      </a:r>
                      <a:r>
                        <a:rPr lang="ru-RU" sz="1100" i="1" dirty="0">
                          <a:solidFill>
                            <a:srgbClr val="000000"/>
                          </a:solidFill>
                          <a:latin typeface="+mn-lt"/>
                        </a:rPr>
                        <a:t>password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Команда задает пароль линии VTY.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872804621"/>
                  </a:ext>
                </a:extLst>
              </a:tr>
              <a:tr h="327321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Courier New" panose="02070309020205020404" pitchFamily="49" charset="0"/>
                        </a:rPr>
                        <a:t>Switch(config-line)#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login</a:t>
                      </a:r>
                      <a:r>
                        <a:rPr sz="120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Команда указывает, что коммутатор должен требовать ввода пароля.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650872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714965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Ограничение доступа к конфигурациям </a:t>
            </a:r>
            <a:r>
              <a:rPr lang="ru-RU" sz="1600" dirty="0" smtClean="0"/>
              <a:t>устройств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Настройка паролей (продолжение)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	</a:t>
            </a:r>
            <a:r>
              <a:rPr lang="ru-RU" dirty="0" smtClean="0"/>
              <a:t> </a:t>
            </a:r>
            <a:r>
              <a:rPr lang="en-US" dirty="0" smtClean="0"/>
              <a:t>	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602838"/>
              </p:ext>
            </p:extLst>
          </p:nvPr>
        </p:nvGraphicFramePr>
        <p:xfrm>
          <a:off x="317011" y="996949"/>
          <a:ext cx="8502898" cy="274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7598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925851319"/>
                    </a:ext>
                  </a:extLst>
                </a:gridCol>
                <a:gridCol w="552691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64711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0000"/>
                          </a:solidFill>
                        </a:rPr>
                        <a:t>Обеспечение безопасности привилегированного режима EXEC</a:t>
                      </a:r>
                      <a:endParaRPr lang="ru-RU" sz="1400" dirty="0">
                        <a:solidFill>
                          <a:srgbClr val="000000"/>
                        </a:solidFill>
                      </a:endParaRPr>
                    </a:p>
                    <a:p>
                      <a:endParaRPr lang="ru-RU" sz="1400" dirty="0">
                        <a:solidFill>
                          <a:srgbClr val="000000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</a:rPr>
                        <a:t>Sw-Floor-1(config)#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</a:rPr>
                        <a:t>enable secret class</a:t>
                      </a:r>
                    </a:p>
                    <a:p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</a:rPr>
                        <a:t>Sw-Floor-1(config)#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</a:rPr>
                        <a:t>exit</a:t>
                      </a:r>
                    </a:p>
                    <a:p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</a:rPr>
                        <a:t>Sw-Floor-1#</a:t>
                      </a:r>
                    </a:p>
                    <a:p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</a:rPr>
                        <a:t>Sw-Floor-1#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</a:rPr>
                        <a:t>disable</a:t>
                      </a:r>
                    </a:p>
                    <a:p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</a:rPr>
                        <a:t>Sw-Floor-1&gt;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</a:rPr>
                        <a:t>enable</a:t>
                      </a:r>
                    </a:p>
                    <a:p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</a:rPr>
                        <a:t>Пароль: </a:t>
                      </a:r>
                    </a:p>
                    <a:p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Courier New" panose="02070309020205020404" pitchFamily="49" charset="0"/>
                        </a:rPr>
                        <a:t>Sw-Floor-1#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475628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</a:rPr>
                        <a:t>Обеспечение безопасности пользовательского режима EXEC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	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ja-JP" sz="1000" dirty="0">
                          <a:latin typeface="Courier New" pitchFamily="49" charset="0"/>
                        </a:rPr>
                        <a:t>Sw-Floor-1(config)# </a:t>
                      </a:r>
                      <a:r>
                        <a:rPr lang="ru-RU" altLang="ja-JP" sz="1000" b="1" dirty="0">
                          <a:latin typeface="Courier New" pitchFamily="49" charset="0"/>
                        </a:rPr>
                        <a:t>line console 0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ja-JP" sz="1000" dirty="0">
                          <a:latin typeface="Courier New" pitchFamily="49" charset="0"/>
                        </a:rPr>
                        <a:t>Sw-Floor-1(config-line)# </a:t>
                      </a:r>
                      <a:r>
                        <a:rPr lang="ru-RU" altLang="ja-JP" sz="1000" b="1" dirty="0">
                          <a:latin typeface="Courier New" pitchFamily="49" charset="0"/>
                        </a:rPr>
                        <a:t>password cisco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ja-JP" sz="1000" dirty="0">
                          <a:latin typeface="Courier New" pitchFamily="49" charset="0"/>
                        </a:rPr>
                        <a:t>Sw-Floor-1(config-line)# </a:t>
                      </a:r>
                      <a:r>
                        <a:rPr lang="ru-RU" altLang="ja-JP" sz="1000" b="1" dirty="0">
                          <a:latin typeface="Courier New" pitchFamily="49" charset="0"/>
                        </a:rPr>
                        <a:t>login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ja-JP" sz="1000" dirty="0">
                          <a:latin typeface="Courier New" pitchFamily="49" charset="0"/>
                        </a:rPr>
                        <a:t>Sw-Floor-1(config-line)# </a:t>
                      </a:r>
                      <a:r>
                        <a:rPr lang="ru-RU" altLang="ja-JP" sz="1000" b="1" dirty="0">
                          <a:latin typeface="Courier New" pitchFamily="49" charset="0"/>
                        </a:rPr>
                        <a:t>exit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ja-JP" sz="1000" dirty="0">
                          <a:latin typeface="Courier New" pitchFamily="49" charset="0"/>
                        </a:rPr>
                        <a:t>Sw-Floor-1(config)#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4200379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chemeClr val="tx1"/>
                          </a:solidFill>
                        </a:rPr>
                        <a:t>Обеспечение безопасности удаленного доступа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14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ja-JP" sz="1000" dirty="0">
                          <a:latin typeface="Courier New" pitchFamily="49" charset="0"/>
                        </a:rPr>
                        <a:t>Sw-Floor-1(config)# </a:t>
                      </a:r>
                      <a:r>
                        <a:rPr lang="ru-RU" altLang="ja-JP" sz="1000" b="1" dirty="0">
                          <a:latin typeface="Courier New" pitchFamily="49" charset="0"/>
                        </a:rPr>
                        <a:t>line vty 0 15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ja-JP" sz="1000" dirty="0">
                          <a:latin typeface="Courier New" pitchFamily="49" charset="0"/>
                        </a:rPr>
                        <a:t>Sw-Floor-1(config-line)# </a:t>
                      </a:r>
                      <a:r>
                        <a:rPr lang="ru-RU" altLang="ja-JP" sz="1000" b="1" dirty="0">
                          <a:latin typeface="Courier New" pitchFamily="49" charset="0"/>
                        </a:rPr>
                        <a:t>password cisco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ja-JP" sz="1000" dirty="0">
                          <a:latin typeface="Courier New" pitchFamily="49" charset="0"/>
                        </a:rPr>
                        <a:t>Sw-Floor-1(config-line)# </a:t>
                      </a:r>
                      <a:r>
                        <a:rPr lang="ru-RU" altLang="ja-JP" sz="1000" b="1" dirty="0">
                          <a:latin typeface="Courier New" pitchFamily="49" charset="0"/>
                        </a:rPr>
                        <a:t>login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altLang="ja-JP" sz="1000" dirty="0">
                          <a:latin typeface="Courier New" pitchFamily="49" charset="0"/>
                        </a:rPr>
                        <a:t>Sw-Floor-1(config-line)#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539137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217100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Ограничение доступа к конфигурациям </a:t>
            </a:r>
            <a:r>
              <a:rPr lang="ru-RU" sz="1600" dirty="0" smtClean="0"/>
              <a:t>устройств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Шифрование паролей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8853286" cy="861242"/>
          </a:xfrm>
        </p:spPr>
        <p:txBody>
          <a:bodyPr/>
          <a:lstStyle/>
          <a:p>
            <a:r>
              <a:rPr lang="ru-RU" smtClean="0"/>
              <a:t>Файлы конфигурации </a:t>
            </a:r>
            <a:r>
              <a:rPr lang="ru-RU" altLang="en-US" b="1" dirty="0"/>
              <a:t>startup-config </a:t>
            </a:r>
            <a:r>
              <a:rPr lang="ru-RU" smtClean="0"/>
              <a:t>и </a:t>
            </a:r>
            <a:r>
              <a:rPr lang="ru-RU" altLang="en-US" b="1" dirty="0"/>
              <a:t>running-config</a:t>
            </a:r>
            <a:r>
              <a:rPr lang="ru-RU" smtClean="0"/>
              <a:t> отображают большинство паролей в виде простого текста. Это создает угрозу безопасности, поскольку при наличии доступа к этим файлам любой пользователь может увидеть пароли.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4703735" y="1603736"/>
            <a:ext cx="3867317" cy="337916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Sw-Floor-1(config)# </a:t>
            </a:r>
            <a:r>
              <a:rPr lang="ru-RU" altLang="ja-JP" sz="1000" b="1" dirty="0">
                <a:latin typeface="Courier New" pitchFamily="49" charset="0"/>
              </a:rPr>
              <a:t>service password-encryption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S1(config)# </a:t>
            </a:r>
            <a:r>
              <a:rPr lang="ru-RU" altLang="ja-JP" sz="1000" b="1" dirty="0">
                <a:latin typeface="Courier New" pitchFamily="49" charset="0"/>
              </a:rPr>
              <a:t>exit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S1# </a:t>
            </a:r>
            <a:r>
              <a:rPr lang="ru-RU" altLang="ja-JP" sz="1000" b="1" dirty="0">
                <a:latin typeface="Courier New" pitchFamily="49" charset="0"/>
              </a:rPr>
              <a:t>show running-config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&lt;Данные опущены&gt;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ja-JP" sz="1000" dirty="0">
                <a:solidFill>
                  <a:srgbClr val="0000CC"/>
                </a:solidFill>
                <a:latin typeface="Courier New" pitchFamily="49" charset="0"/>
              </a:rPr>
              <a:t>service password-encryption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!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hostname S1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!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enable secret 5 $1$mERr$9cTjUIEqNGurQiFU.ZeCi1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!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&lt;Данные пропущены&gt;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line con 0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sz="1000" dirty="0" smtClean="0"/>
              <a:t> </a:t>
            </a:r>
            <a:r>
              <a:rPr lang="ru-RU" altLang="ja-JP" sz="1000" dirty="0">
                <a:solidFill>
                  <a:srgbClr val="0000CC"/>
                </a:solidFill>
                <a:latin typeface="Courier New" pitchFamily="49" charset="0"/>
              </a:rPr>
              <a:t>password 7 0822455D0A16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 login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!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line vty 0 4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sz="1000" dirty="0" smtClean="0"/>
              <a:t> </a:t>
            </a:r>
            <a:r>
              <a:rPr lang="ru-RU" altLang="ja-JP" sz="1000" dirty="0">
                <a:solidFill>
                  <a:srgbClr val="0000CC"/>
                </a:solidFill>
                <a:latin typeface="Courier New" pitchFamily="49" charset="0"/>
              </a:rPr>
              <a:t>password 7 0822455D0A16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 login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line vty 5 15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sz="1000" dirty="0" smtClean="0"/>
              <a:t> </a:t>
            </a:r>
            <a:r>
              <a:rPr lang="ru-RU" altLang="ja-JP" sz="1000" dirty="0">
                <a:solidFill>
                  <a:srgbClr val="0000CC"/>
                </a:solidFill>
                <a:latin typeface="Courier New" pitchFamily="49" charset="0"/>
              </a:rPr>
              <a:t>password 7 0822455D0A16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ru-RU" altLang="ja-JP" sz="1000" dirty="0">
                <a:latin typeface="Courier New" pitchFamily="49" charset="0"/>
              </a:rPr>
              <a:t> login!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44065" y="1863816"/>
            <a:ext cx="4155930" cy="274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Используйте команду глобальной настройки </a:t>
            </a:r>
            <a:r>
              <a:rPr lang="ru-RU" altLang="en-US" b="1" dirty="0"/>
              <a:t>service password-encryption </a:t>
            </a:r>
            <a:r>
              <a:rPr lang="ru-RU" dirty="0" smtClean="0"/>
              <a:t>для шифрования всех паролей. </a:t>
            </a:r>
          </a:p>
          <a:p>
            <a:pPr lvl="1"/>
            <a:r>
              <a:rPr lang="ru-RU" dirty="0" smtClean="0"/>
              <a:t>Команда применяет слабый алгоритм шифрования ко всем незашифрованным паролям. </a:t>
            </a:r>
          </a:p>
          <a:p>
            <a:pPr lvl="1"/>
            <a:r>
              <a:rPr lang="ru-RU" dirty="0" smtClean="0"/>
              <a:t>Однако она предотвращает «подсматривание через плечо».</a:t>
            </a:r>
          </a:p>
          <a:p>
            <a:pPr lvl="1"/>
            <a:endParaRPr lang="ru-RU" altLang="en-US" dirty="0"/>
          </a:p>
          <a:p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396202893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1025"/>
            <a:ext cx="8623758" cy="984733"/>
          </a:xfrm>
        </p:spPr>
        <p:txBody>
          <a:bodyPr/>
          <a:lstStyle/>
          <a:p>
            <a:r>
              <a:rPr lang="ru-RU" dirty="0" smtClean="0"/>
              <a:t>Баннеры — это сообщения, которые отображаются, когда кто-то пытается получить доступ к устройству. Баннеры могут стать важной частью судебного процесса, если пользователь был обвинен в несанкционированном доступе. </a:t>
            </a:r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Ограничение доступа к конфигурациям </a:t>
            </a:r>
            <a:r>
              <a:rPr lang="ru-RU" sz="1600" dirty="0" smtClean="0"/>
              <a:t>устройства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Баннерные сообщения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44064" y="1878694"/>
            <a:ext cx="5210767" cy="292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Они настраиваются с помощью команды </a:t>
            </a:r>
            <a:r>
              <a:rPr lang="ru-RU" altLang="en-US" b="1" dirty="0"/>
              <a:t>banner </a:t>
            </a:r>
            <a:r>
              <a:rPr lang="ru-RU" altLang="en-US" b="1" dirty="0" smtClean="0"/>
              <a:t>motd </a:t>
            </a:r>
            <a:r>
              <a:rPr lang="ru-RU" altLang="en-US" i="1" dirty="0" smtClean="0"/>
              <a:t>разделитель </a:t>
            </a:r>
            <a:r>
              <a:rPr lang="ru-RU" altLang="en-US" i="1" dirty="0"/>
              <a:t>сообщение </a:t>
            </a:r>
            <a:r>
              <a:rPr lang="ru-RU" altLang="en-US" i="1" dirty="0" smtClean="0"/>
              <a:t>разделитель </a:t>
            </a:r>
            <a:r>
              <a:rPr lang="ru-RU" dirty="0" smtClean="0"/>
              <a:t>в режиме глобальной настройки. Разделителем может быть любой уникальный символ, которого нет в самом сообщении (например, #$%^&amp;*).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371600"/>
            <a:ext cx="3553778" cy="198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885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Ограничение доступа к конфигурациям устройств</a:t>
            </a:r>
            <a:r>
              <a:rPr dirty="0"/>
              <a:t/>
            </a:r>
            <a:br>
              <a:rPr dirty="0"/>
            </a:br>
            <a:r>
              <a:rPr lang="ru-RU" sz="2100" dirty="0" smtClean="0"/>
              <a:t>Инструмент проверки синтаксиса. Ограничение доступа к коммутатору</a:t>
            </a: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1672609" y="792864"/>
            <a:ext cx="6568865" cy="409599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ja-JP" sz="1200" dirty="0"/>
              <a:t>Зашифруйте все пароли.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ja-JP" sz="1050" dirty="0">
                <a:latin typeface="Courier New" pitchFamily="49" charset="0"/>
              </a:rPr>
              <a:t>Sw-Floor-1(config)# </a:t>
            </a:r>
            <a:r>
              <a:rPr lang="ru-RU" altLang="ja-JP" sz="1050" b="1" dirty="0">
                <a:latin typeface="Courier New" pitchFamily="49" charset="0"/>
              </a:rPr>
              <a:t>service password-encryption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ja-JP" sz="1050" dirty="0">
                <a:latin typeface="Courier New" pitchFamily="49" charset="0"/>
              </a:rPr>
              <a:t>Sw-Floor-1(config)#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ru-RU" altLang="ja-JP" sz="1050" dirty="0">
              <a:latin typeface="Courier New" pitchFamily="49" charset="0"/>
              <a:ea typeface="ＭＳ Ｐゴシック" pitchFamily="34" charset="-128"/>
              <a:cs typeface="Courier New" pitchFamily="49" charset="0"/>
            </a:endParaRPr>
          </a:p>
          <a:p>
            <a:pPr marL="0" indent="0">
              <a:buNone/>
            </a:pPr>
            <a:r>
              <a:rPr lang="ru-RU" altLang="ja-JP" sz="1200" dirty="0"/>
              <a:t>Установите пароль Cla55 для доступа в привилегированный режим EXEC.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ja-JP" sz="1050" dirty="0">
                <a:latin typeface="Courier New" pitchFamily="49" charset="0"/>
              </a:rPr>
              <a:t>Sw-Floor-1(config)# </a:t>
            </a:r>
            <a:r>
              <a:rPr lang="ru-RU" altLang="ja-JP" sz="1050" b="1" dirty="0">
                <a:latin typeface="Courier New" pitchFamily="49" charset="0"/>
              </a:rPr>
              <a:t>enable secret Cla55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ja-JP" sz="1050" dirty="0">
                <a:latin typeface="Courier New" pitchFamily="49" charset="0"/>
              </a:rPr>
              <a:t>Sw-Floor-1(config)#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ru-RU" altLang="ja-JP" sz="1050" dirty="0">
              <a:latin typeface="Courier New" pitchFamily="49" charset="0"/>
              <a:ea typeface="ＭＳ Ｐゴシック" pitchFamily="34" charset="-128"/>
              <a:cs typeface="Courier New" pitchFamily="49" charset="0"/>
            </a:endParaRPr>
          </a:p>
          <a:p>
            <a:pPr marL="0" indent="0">
              <a:buNone/>
            </a:pPr>
            <a:r>
              <a:rPr lang="ru-RU" altLang="ja-JP" sz="1200" dirty="0"/>
              <a:t>Защитите канал консоли. Используйте пароль Cisc0 и разрешите вход в систему.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ja-JP" sz="1050" dirty="0">
                <a:latin typeface="Courier New" pitchFamily="49" charset="0"/>
              </a:rPr>
              <a:t>Sw-Floor-1(config)# </a:t>
            </a:r>
            <a:r>
              <a:rPr lang="ru-RU" altLang="ja-JP" sz="1050" b="1" dirty="0">
                <a:latin typeface="Courier New" pitchFamily="49" charset="0"/>
              </a:rPr>
              <a:t>line console 0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ja-JP" sz="1050" dirty="0">
                <a:latin typeface="Courier New" pitchFamily="49" charset="0"/>
              </a:rPr>
              <a:t>Sw-Floor-1(config-line)# </a:t>
            </a:r>
            <a:r>
              <a:rPr lang="ru-RU" altLang="ja-JP" sz="1050" b="1" dirty="0">
                <a:latin typeface="Courier New" pitchFamily="49" charset="0"/>
              </a:rPr>
              <a:t>password Cisc0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ja-JP" sz="1050" dirty="0">
                <a:latin typeface="Courier New" pitchFamily="49" charset="0"/>
              </a:rPr>
              <a:t>Sw-Floor-1(config-line)# </a:t>
            </a:r>
            <a:r>
              <a:rPr lang="ru-RU" altLang="ja-JP" sz="1050" b="1" dirty="0">
                <a:latin typeface="Courier New" pitchFamily="49" charset="0"/>
              </a:rPr>
              <a:t>login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ja-JP" sz="1050" dirty="0">
                <a:latin typeface="Courier New" pitchFamily="49" charset="0"/>
              </a:rPr>
              <a:t>SW-Floor-1(config-line)# </a:t>
            </a:r>
            <a:r>
              <a:rPr lang="ru-RU" altLang="ja-JP" sz="1050" b="1" dirty="0">
                <a:latin typeface="Courier New" pitchFamily="49" charset="0"/>
              </a:rPr>
              <a:t>exit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ja-JP" sz="1050" dirty="0">
                <a:latin typeface="Courier New" pitchFamily="49" charset="0"/>
              </a:rPr>
              <a:t>Sw-Floor-1(config)#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ru-RU" altLang="ja-JP" sz="1200" dirty="0">
              <a:ea typeface="ＭＳ Ｐゴシック" pitchFamily="34" charset="-128"/>
              <a:cs typeface="Courier New" pitchFamily="49" charset="0"/>
            </a:endParaRPr>
          </a:p>
          <a:p>
            <a:pPr marL="0" indent="0">
              <a:buNone/>
            </a:pPr>
            <a:r>
              <a:rPr lang="ru-RU" altLang="ja-JP" sz="1200" dirty="0"/>
              <a:t>Защитите первые 16 линий VTY. Используйте пароль Cisc0 </a:t>
            </a:r>
            <a:r>
              <a:rPr lang="ru-RU" altLang="ja-JP" sz="1200" dirty="0" smtClean="0"/>
              <a:t>и разрешите </a:t>
            </a:r>
            <a:r>
              <a:rPr lang="ru-RU" altLang="ja-JP" sz="1200" dirty="0"/>
              <a:t>вход в систему.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ja-JP" sz="1050" dirty="0">
                <a:latin typeface="Courier New" pitchFamily="49" charset="0"/>
              </a:rPr>
              <a:t>Sw-Floor-1(config)# </a:t>
            </a:r>
            <a:r>
              <a:rPr lang="ru-RU" altLang="ja-JP" sz="1050" b="1" dirty="0">
                <a:latin typeface="Courier New" pitchFamily="49" charset="0"/>
              </a:rPr>
              <a:t>line vty 0 15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ja-JP" sz="1050" dirty="0">
                <a:latin typeface="Courier New" pitchFamily="49" charset="0"/>
              </a:rPr>
              <a:t>Sw-Floor-1(config-line)# </a:t>
            </a:r>
            <a:r>
              <a:rPr lang="ru-RU" altLang="ja-JP" sz="1050" b="1" dirty="0">
                <a:latin typeface="Courier New" pitchFamily="49" charset="0"/>
              </a:rPr>
              <a:t>password Cisc0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ja-JP" sz="1050" dirty="0">
                <a:latin typeface="Courier New" pitchFamily="49" charset="0"/>
              </a:rPr>
              <a:t>Sw-Floor-1(config-line)# </a:t>
            </a:r>
            <a:r>
              <a:rPr lang="ru-RU" altLang="ja-JP" sz="1050" b="1" dirty="0">
                <a:latin typeface="Courier New" pitchFamily="49" charset="0"/>
              </a:rPr>
              <a:t>login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ja-JP" sz="1050" dirty="0">
                <a:latin typeface="Courier New" pitchFamily="49" charset="0"/>
              </a:rPr>
              <a:t>Sw-Floor-1(config-line)# </a:t>
            </a:r>
            <a:r>
              <a:rPr lang="ru-RU" altLang="ja-JP" sz="1050" b="1" dirty="0">
                <a:latin typeface="Courier New" pitchFamily="49" charset="0"/>
              </a:rPr>
              <a:t>end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ja-JP" sz="1050" dirty="0">
                <a:latin typeface="Courier New" pitchFamily="49" charset="0"/>
              </a:rPr>
              <a:t>Sw-Floor-1#</a:t>
            </a:r>
          </a:p>
        </p:txBody>
      </p:sp>
    </p:spTree>
    <p:extLst>
      <p:ext uri="{BB962C8B-B14F-4D97-AF65-F5344CB8AC3E}">
        <p14:creationId xmlns:p14="http://schemas.microsoft.com/office/powerpoint/2010/main" val="2137747302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200" dirty="0" smtClean="0"/>
              <a:t>Устройства Cisco используют файл</a:t>
            </a:r>
            <a:r>
              <a:rPr lang="ru-RU" altLang="en-US" sz="1200" b="1" dirty="0"/>
              <a:t> текущей конфигурации </a:t>
            </a:r>
            <a:r>
              <a:rPr lang="ru-RU" sz="1200" dirty="0" smtClean="0"/>
              <a:t>и файл</a:t>
            </a:r>
            <a:r>
              <a:rPr lang="ru-RU" altLang="en-US" sz="1200" b="1" dirty="0"/>
              <a:t> загрузочной конфигурации</a:t>
            </a:r>
            <a:r>
              <a:rPr lang="ru-RU" sz="1200" dirty="0" smtClean="0"/>
              <a:t>.</a:t>
            </a:r>
          </a:p>
        </p:txBody>
      </p:sp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Сохранение конфигураций</a:t>
            </a:r>
            <a:r>
              <a:rPr dirty="0"/>
              <a:t/>
            </a:r>
            <a:br>
              <a:rPr dirty="0"/>
            </a:br>
            <a:r>
              <a:rPr lang="ru-RU" dirty="0"/>
              <a:t>Сохранение файла текущей конфигурации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039" y="1174829"/>
            <a:ext cx="3693272" cy="273417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48928" y="1145593"/>
            <a:ext cx="5172848" cy="329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1200" dirty="0"/>
              <a:t>Файл текущей конфигурации хранится в ОЗУ </a:t>
            </a:r>
            <a:r>
              <a:rPr lang="ru-RU" altLang="en-US" sz="1200" dirty="0" smtClean="0"/>
              <a:t>и содержит </a:t>
            </a:r>
            <a:r>
              <a:rPr lang="ru-RU" altLang="en-US" sz="1200" dirty="0"/>
              <a:t>текущую конфигурацию устройства Cisco IOS. </a:t>
            </a:r>
          </a:p>
          <a:p>
            <a:pPr lvl="1"/>
            <a:r>
              <a:rPr lang="ru-RU" altLang="en-US" sz="1100" dirty="0"/>
              <a:t>В этом файле сохраняются изменения конфигурации. </a:t>
            </a:r>
          </a:p>
          <a:p>
            <a:pPr lvl="1"/>
            <a:r>
              <a:rPr lang="ru-RU" altLang="en-US" sz="1100" dirty="0"/>
              <a:t>При выключении питания текущая конфигурация будет потеряна. </a:t>
            </a:r>
          </a:p>
          <a:p>
            <a:pPr lvl="1"/>
            <a:r>
              <a:rPr lang="ru-RU" altLang="en-US" sz="1100" dirty="0"/>
              <a:t>Для просмотра содержимого файла используйте команду </a:t>
            </a:r>
            <a:r>
              <a:rPr lang="ru-RU" altLang="en-US" sz="1100" b="1" dirty="0"/>
              <a:t>show startup-config</a:t>
            </a:r>
            <a:r>
              <a:rPr lang="ru-RU" altLang="en-US" sz="1100" dirty="0"/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altLang="en-US" sz="900" dirty="0"/>
          </a:p>
          <a:p>
            <a:pPr>
              <a:spcBef>
                <a:spcPts val="0"/>
              </a:spcBef>
            </a:pPr>
            <a:r>
              <a:rPr lang="ru-RU" altLang="en-US" sz="1200" dirty="0"/>
              <a:t>Файл загрузочной конфигурации хранится в NVRAM </a:t>
            </a:r>
            <a:r>
              <a:rPr lang="ru-RU" altLang="en-US" sz="1200" dirty="0" smtClean="0"/>
              <a:t>и содержит </a:t>
            </a:r>
            <a:r>
              <a:rPr lang="ru-RU" altLang="en-US" sz="1200" dirty="0"/>
              <a:t>конфигурацию, которая будет использоваться устройством после перезагрузки. </a:t>
            </a:r>
          </a:p>
          <a:p>
            <a:pPr lvl="1"/>
            <a:r>
              <a:rPr lang="ru-RU" altLang="en-US" sz="1100" dirty="0"/>
              <a:t>Обычно в качестве загрузочной сохраняется текущая конфигурация. </a:t>
            </a:r>
          </a:p>
          <a:p>
            <a:pPr lvl="1"/>
            <a:r>
              <a:rPr lang="ru-RU" altLang="en-US" sz="1100" dirty="0"/>
              <a:t>При выключении питания загрузочная конфигурация не теряется </a:t>
            </a:r>
            <a:r>
              <a:rPr lang="en-US" altLang="en-US" sz="1100" dirty="0" smtClean="0"/>
              <a:t/>
            </a:r>
            <a:br>
              <a:rPr lang="en-US" altLang="en-US" sz="1100" dirty="0" smtClean="0"/>
            </a:br>
            <a:r>
              <a:rPr lang="ru-RU" altLang="en-US" sz="1100" dirty="0" smtClean="0"/>
              <a:t>и </a:t>
            </a:r>
            <a:r>
              <a:rPr lang="ru-RU" altLang="en-US" sz="1100" dirty="0"/>
              <a:t>не удаляется.</a:t>
            </a:r>
          </a:p>
          <a:p>
            <a:pPr lvl="1"/>
            <a:r>
              <a:rPr lang="ru-RU" altLang="en-US" sz="1100" dirty="0"/>
              <a:t>Для просмотра содержимого файла используйте команду </a:t>
            </a:r>
            <a:r>
              <a:rPr lang="ru-RU" altLang="en-US" sz="1100" b="1" dirty="0"/>
              <a:t>show running-config</a:t>
            </a:r>
            <a:r>
              <a:rPr lang="ru-RU" altLang="en-US" sz="1100" dirty="0"/>
              <a:t>.</a:t>
            </a:r>
          </a:p>
          <a:p>
            <a:pPr lvl="1"/>
            <a:endParaRPr lang="ru-RU" altLang="en-US" sz="11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1359" y="4425881"/>
            <a:ext cx="8992641" cy="41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1200" dirty="0"/>
              <a:t>Используйте команду </a:t>
            </a:r>
            <a:r>
              <a:rPr lang="ru-RU" altLang="en-US" sz="1200" b="1" dirty="0"/>
              <a:t>copy running-config startup-config command</a:t>
            </a:r>
            <a:r>
              <a:rPr lang="ru-RU" altLang="en-US" sz="1200" dirty="0"/>
              <a:t> для сохранения текущей конфигурации.</a:t>
            </a:r>
          </a:p>
          <a:p>
            <a:pPr lvl="1"/>
            <a:endParaRPr lang="ru-RU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57851263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2. Упражнения (продолжение)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7066629"/>
              </p:ext>
            </p:extLst>
          </p:nvPr>
        </p:nvGraphicFramePr>
        <p:xfrm>
          <a:off x="457291" y="1122081"/>
          <a:ext cx="8229418" cy="2920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2.2.2.3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шифрования пароля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dk1"/>
                          </a:solidFill>
                        </a:rPr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2.2.2.4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Демонстрационный видеоролик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Защита административного доступа к коммутатору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Рекомендовано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2.2.2.5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Ограничение доступа к коммутатору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2.2.3.2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Демонстрационный видеоролик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Сохранение конфигураций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2.2.3.4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Cisco 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исходных параметров коммутатора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Необязательно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2.3.2.2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Проверка конфигурации IP-адресов на ПК с ОС Windows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Рекомендовано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2.3.2.3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Демонстрационный видеоролик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виртуального интерфейса коммутатора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2.3.2.4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Инструмент проверки синтаксиса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интерфейса Switch Virtual Interface (SVI)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2.3.2.5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Cisco 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Создание основных подключений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582900979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01986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4065" y="798945"/>
            <a:ext cx="4610815" cy="3648066"/>
          </a:xfrm>
        </p:spPr>
        <p:txBody>
          <a:bodyPr/>
          <a:lstStyle/>
          <a:p>
            <a:r>
              <a:rPr lang="ru-RU" sz="1400" dirty="0" smtClean="0"/>
              <a:t>Если изменения конфигурации не привели к нужному результату, их можно удалить по отдельности или перезагрузить устройство с помощью команды </a:t>
            </a:r>
            <a:r>
              <a:rPr lang="ru-RU" sz="1400" b="1" dirty="0"/>
              <a:t>reload </a:t>
            </a:r>
            <a:r>
              <a:rPr lang="ru-RU" sz="1400" dirty="0" smtClean="0"/>
              <a:t>привилегированного режима EXEC, чтобы использовать последнюю сохраненную конфигурацию.</a:t>
            </a:r>
          </a:p>
          <a:p>
            <a:pPr lvl="1"/>
            <a:r>
              <a:rPr lang="ru-RU" sz="1200" dirty="0" smtClean="0"/>
              <a:t>Эта команда восстанавливает загрузочную конфигурацию.</a:t>
            </a:r>
          </a:p>
          <a:p>
            <a:pPr lvl="1"/>
            <a:r>
              <a:rPr lang="ru-RU" sz="1200" dirty="0" smtClean="0"/>
              <a:t>Появится сообщение с вопросом, нужно ли сохранить изменения. Для отмены изменений введите </a:t>
            </a:r>
            <a:r>
              <a:rPr lang="ru-RU" sz="1200" b="1" dirty="0"/>
              <a:t>n</a:t>
            </a:r>
            <a:r>
              <a:rPr lang="ru-RU" sz="1200" dirty="0" smtClean="0"/>
              <a:t> или </a:t>
            </a:r>
            <a:r>
              <a:rPr lang="ru-RU" sz="1200" b="1" dirty="0"/>
              <a:t>no</a:t>
            </a:r>
            <a:r>
              <a:rPr lang="ru-RU" sz="1200" dirty="0" smtClean="0"/>
              <a:t>.</a:t>
            </a:r>
          </a:p>
          <a:p>
            <a:endParaRPr lang="ru-RU" sz="1400" dirty="0"/>
          </a:p>
          <a:p>
            <a:r>
              <a:rPr lang="ru-RU" sz="1400" dirty="0" smtClean="0"/>
              <a:t>Если нежелательные изменения были сохранены в файл загрузочной конфигурации, возможно, придется удалить все конфигурации с помощью команды </a:t>
            </a:r>
            <a:r>
              <a:rPr lang="ru-RU" sz="1400" b="1" dirty="0"/>
              <a:t>erase startup-config</a:t>
            </a:r>
            <a:r>
              <a:rPr lang="ru-RU" sz="1400" dirty="0" smtClean="0"/>
              <a:t> привилегированного режима EXEC. </a:t>
            </a:r>
          </a:p>
        </p:txBody>
      </p:sp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Сохранение конфигураций</a:t>
            </a:r>
            <a:r>
              <a:rPr dirty="0"/>
              <a:t/>
            </a:r>
            <a:br>
              <a:rPr dirty="0"/>
            </a:br>
            <a:r>
              <a:rPr lang="ru-RU" dirty="0"/>
              <a:t>Изменение текущей конфигурации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371600"/>
            <a:ext cx="4273868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16724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507057"/>
              </p:ext>
            </p:extLst>
          </p:nvPr>
        </p:nvGraphicFramePr>
        <p:xfrm>
          <a:off x="145990" y="1549306"/>
          <a:ext cx="8891128" cy="2942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278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457217024"/>
                    </a:ext>
                  </a:extLst>
                </a:gridCol>
                <a:gridCol w="222278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729935676"/>
                    </a:ext>
                  </a:extLst>
                </a:gridCol>
                <a:gridCol w="222278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421524168"/>
                    </a:ext>
                  </a:extLst>
                </a:gridCol>
                <a:gridCol w="222278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228415968"/>
                    </a:ext>
                  </a:extLst>
                </a:gridCol>
              </a:tblGrid>
              <a:tr h="635094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Подключитесь к коммутатору </a:t>
                      </a:r>
                      <a:r>
                        <a:rPr lang="ru-RU" sz="1000" b="0" kern="1200" dirty="0" smtClean="0">
                          <a:solidFill>
                            <a:schemeClr val="lt1"/>
                          </a:solidFill>
                          <a:latin typeface="+mn-lt"/>
                        </a:rPr>
                        <a:t>с помощью </a:t>
                      </a:r>
                      <a:r>
                        <a:rPr lang="ru-RU" sz="10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программы PuTTY или Tera Term.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Включите ведение журнала </a:t>
                      </a:r>
                      <a:r>
                        <a:rPr lang="ru-RU" sz="1000" b="0" kern="1200" dirty="0" smtClean="0">
                          <a:solidFill>
                            <a:schemeClr val="lt1"/>
                          </a:solidFill>
                          <a:latin typeface="+mn-lt"/>
                        </a:rPr>
                        <a:t>и укажите </a:t>
                      </a:r>
                      <a:r>
                        <a:rPr lang="ru-RU" sz="10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имя и расположение для сохранения файла журнала. </a:t>
                      </a:r>
                    </a:p>
                    <a:p>
                      <a:endParaRPr lang="ru-RU" sz="10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Создайте текст, который следует сохранить, поскольку текст, отображаемый в окне терминала, также будет помещен </a:t>
                      </a:r>
                      <a:r>
                        <a:rPr lang="en-US" sz="1000" b="0" kern="1200" dirty="0" smtClean="0">
                          <a:solidFill>
                            <a:schemeClr val="lt1"/>
                          </a:solidFill>
                          <a:latin typeface="+mn-lt"/>
                        </a:rPr>
                        <a:t/>
                      </a:r>
                      <a:br>
                        <a:rPr lang="en-US" sz="1000" b="0" kern="1200" dirty="0" smtClean="0">
                          <a:solidFill>
                            <a:schemeClr val="lt1"/>
                          </a:solidFill>
                          <a:latin typeface="+mn-lt"/>
                        </a:rPr>
                      </a:br>
                      <a:r>
                        <a:rPr lang="ru-RU" sz="1000" b="0" kern="1200" dirty="0" smtClean="0">
                          <a:solidFill>
                            <a:schemeClr val="lt1"/>
                          </a:solidFill>
                          <a:latin typeface="+mn-lt"/>
                        </a:rPr>
                        <a:t>в </a:t>
                      </a:r>
                      <a:r>
                        <a:rPr lang="ru-RU" sz="10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выбранный файл.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Отключите ведение журнала </a:t>
                      </a:r>
                      <a:r>
                        <a:rPr lang="ru-RU" sz="1000" b="0" kern="1200" dirty="0" smtClean="0">
                          <a:solidFill>
                            <a:schemeClr val="lt1"/>
                          </a:solidFill>
                          <a:latin typeface="+mn-lt"/>
                        </a:rPr>
                        <a:t>в программе </a:t>
                      </a:r>
                      <a:r>
                        <a:rPr lang="ru-RU" sz="10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терминала, выбрав пункт </a:t>
                      </a:r>
                      <a:r>
                        <a:rPr lang="ru-RU" sz="1000" b="1" kern="1200" baseline="0" dirty="0">
                          <a:solidFill>
                            <a:schemeClr val="lt1"/>
                          </a:solidFill>
                          <a:latin typeface="+mn-lt"/>
                        </a:rPr>
                        <a:t>None</a:t>
                      </a:r>
                      <a:r>
                        <a:rPr lang="ru-RU" sz="1000" b="0" kern="1200" baseline="0" dirty="0">
                          <a:solidFill>
                            <a:schemeClr val="lt1"/>
                          </a:solidFill>
                          <a:latin typeface="+mn-lt"/>
                        </a:rPr>
                        <a:t> (Нет) </a:t>
                      </a:r>
                      <a:r>
                        <a:rPr lang="ru-RU" sz="1000" b="0" kern="1200" baseline="0" dirty="0" smtClean="0">
                          <a:solidFill>
                            <a:schemeClr val="lt1"/>
                          </a:solidFill>
                          <a:latin typeface="+mn-lt"/>
                        </a:rPr>
                        <a:t>в параметрах </a:t>
                      </a:r>
                      <a:r>
                        <a:rPr lang="ru-RU" sz="1000" b="0" kern="1200" baseline="0" dirty="0">
                          <a:solidFill>
                            <a:schemeClr val="lt1"/>
                          </a:solidFill>
                          <a:latin typeface="+mn-lt"/>
                        </a:rPr>
                        <a:t>ведения журнала сеанса.</a:t>
                      </a:r>
                    </a:p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863270661"/>
                  </a:ext>
                </a:extLst>
              </a:tr>
              <a:tr h="20892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613398987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8853286" cy="552474"/>
          </a:xfrm>
        </p:spPr>
        <p:txBody>
          <a:bodyPr/>
          <a:lstStyle/>
          <a:p>
            <a:r>
              <a:rPr lang="ru-RU" smtClean="0"/>
              <a:t>Файлы конфигурации можно также сохранить в виде текстового документа для последующего редактирования или повторного использования. Пусть, например, коммутатор был настроен и текущая конфигурация сохранена.</a:t>
            </a:r>
            <a:endParaRPr lang="ru-RU" altLang="en-US" dirty="0"/>
          </a:p>
        </p:txBody>
      </p:sp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Сохранение конфигураций</a:t>
            </a:r>
            <a:r>
              <a:rPr dirty="0"/>
              <a:t/>
            </a:r>
            <a:br>
              <a:rPr dirty="0"/>
            </a:br>
            <a:r>
              <a:rPr lang="ru-RU" dirty="0"/>
              <a:t>Запись конфигурации в текстовый файл</a:t>
            </a:r>
            <a:endParaRPr lang="ru-RU" altLang="en-US" sz="3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870198" y="4934098"/>
            <a:ext cx="4515891" cy="41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685777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706" y="2487561"/>
            <a:ext cx="2028902" cy="1807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987" y="2487561"/>
            <a:ext cx="2006164" cy="178931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4327" y="2520481"/>
            <a:ext cx="1808940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  <a:latin typeface="+mn-lt"/>
              </a:rPr>
              <a:t>В командной строке привилегированного режима EXEC выполните команду </a:t>
            </a:r>
            <a:r>
              <a:rPr lang="ru-RU" sz="1000" b="1" dirty="0">
                <a:solidFill>
                  <a:schemeClr val="tx1"/>
                </a:solidFill>
                <a:latin typeface="+mn-lt"/>
              </a:rPr>
              <a:t>show running-config</a:t>
            </a:r>
            <a:r>
              <a:rPr lang="ru-RU" sz="1000" dirty="0">
                <a:solidFill>
                  <a:schemeClr val="tx1"/>
                </a:solidFill>
                <a:latin typeface="+mn-lt"/>
              </a:rPr>
              <a:t> или </a:t>
            </a:r>
            <a:r>
              <a:rPr lang="ru-RU" sz="1000" b="1" dirty="0">
                <a:solidFill>
                  <a:schemeClr val="tx1"/>
                </a:solidFill>
                <a:latin typeface="+mn-lt"/>
              </a:rPr>
              <a:t>show startup-config</a:t>
            </a:r>
            <a:r>
              <a:rPr lang="ru-RU" sz="1000" dirty="0">
                <a:solidFill>
                  <a:schemeClr val="tx1"/>
                </a:solidFill>
                <a:latin typeface="+mn-lt"/>
              </a:rPr>
              <a:t>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28" y="2487561"/>
            <a:ext cx="2036483" cy="18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75127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Созданный текстовый файл можно использовать как протокол текущей конфигурации устройства и для восстановления конфигурации. Возможно, файл придется отредактировать, прежде чем использовать его для восстановления сохраненной конфигурации на устройстве.</a:t>
            </a:r>
          </a:p>
          <a:p>
            <a:pPr marL="0" indent="0">
              <a:buNone/>
            </a:pPr>
            <a:endParaRPr lang="ru-RU" altLang="en-US" dirty="0"/>
          </a:p>
          <a:p>
            <a:r>
              <a:rPr lang="ru-RU" smtClean="0"/>
              <a:t>Чтобы восстановить файл конфигурации на устройстве, сделайте следующее.</a:t>
            </a:r>
          </a:p>
          <a:p>
            <a:pPr lvl="1"/>
            <a:r>
              <a:rPr lang="ru-RU" smtClean="0"/>
              <a:t>Войдите в режим глобальной конфигурации на устройстве.</a:t>
            </a:r>
          </a:p>
          <a:p>
            <a:pPr lvl="1"/>
            <a:r>
              <a:rPr lang="ru-RU" smtClean="0"/>
              <a:t>Скопируйте и вставьте текстовый файл в окно терминала, подключенного к коммутатору.</a:t>
            </a:r>
          </a:p>
          <a:p>
            <a:endParaRPr lang="ru-RU" altLang="en-US" dirty="0"/>
          </a:p>
          <a:p>
            <a:r>
              <a:rPr lang="ru-RU" smtClean="0"/>
              <a:t>В интерфейсе CLI текстовое содержимое этого файла будет использоваться в качестве команд и станет текущей конфигурацией устройства. </a:t>
            </a:r>
            <a:endParaRPr lang="ru-RU" altLang="en-US" dirty="0"/>
          </a:p>
        </p:txBody>
      </p:sp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Сохранение конфигураций</a:t>
            </a:r>
            <a:r>
              <a:rPr dirty="0"/>
              <a:t/>
            </a:r>
            <a:br>
              <a:rPr dirty="0"/>
            </a:br>
            <a:r>
              <a:rPr lang="ru-RU" dirty="0"/>
              <a:t>Запись конфигурации в текстовый файл (продолжение)</a:t>
            </a:r>
            <a:endParaRPr lang="ru-RU" altLang="en-US" sz="36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870198" y="4934098"/>
            <a:ext cx="4515891" cy="41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685777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93269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3866" y="798944"/>
            <a:ext cx="5196270" cy="4156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Сохранение конфигурации</a:t>
            </a:r>
            <a:r>
              <a:rPr dirty="0"/>
              <a:t/>
            </a:r>
            <a:br>
              <a:rPr dirty="0"/>
            </a:br>
            <a:r>
              <a:rPr lang="ru-RU" dirty="0"/>
              <a:t>Packet Tracer. Настройка начальных параметров коммутации</a:t>
            </a:r>
          </a:p>
        </p:txBody>
      </p:sp>
    </p:spTree>
    <p:extLst>
      <p:ext uri="{BB962C8B-B14F-4D97-AF65-F5344CB8AC3E}">
        <p14:creationId xmlns:p14="http://schemas.microsoft.com/office/powerpoint/2010/main" val="1183385854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2.3. Схемы адресации</a:t>
            </a:r>
          </a:p>
        </p:txBody>
      </p:sp>
    </p:spTree>
    <p:extLst>
      <p:ext uri="{BB962C8B-B14F-4D97-AF65-F5344CB8AC3E}">
        <p14:creationId xmlns:p14="http://schemas.microsoft.com/office/powerpoint/2010/main" val="2007576579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Порты и адреса</a:t>
            </a:r>
            <a:r>
              <a:rPr dirty="0"/>
              <a:t/>
            </a:r>
            <a:br>
              <a:rPr dirty="0"/>
            </a:br>
            <a:r>
              <a:rPr lang="ru-RU" dirty="0"/>
              <a:t>Обзор </a:t>
            </a:r>
            <a:r>
              <a:rPr lang="ru-RU" dirty="0" smtClean="0"/>
              <a:t>IP-адресации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150" y="1231900"/>
            <a:ext cx="32766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44065" y="2659495"/>
            <a:ext cx="4637485" cy="175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/>
              <a:t>IPv4-адреса отображаются в десятичном представлении с точками,</a:t>
            </a:r>
          </a:p>
          <a:p>
            <a:pPr lvl="1"/>
            <a:r>
              <a:rPr lang="ru-RU" sz="1200" dirty="0" smtClean="0"/>
              <a:t>4 десятичных числа от 0 до 255,</a:t>
            </a:r>
          </a:p>
          <a:p>
            <a:pPr lvl="1"/>
            <a:r>
              <a:rPr lang="ru-RU" sz="1200" dirty="0" smtClean="0"/>
              <a:t>разделенные десятичными точками</a:t>
            </a:r>
          </a:p>
          <a:p>
            <a:pPr lvl="1"/>
            <a:r>
              <a:rPr lang="ru-RU" sz="1200" dirty="0" smtClean="0"/>
              <a:t>например 192.168.1.10, 255.255.255.0, 192.168.1.1</a:t>
            </a:r>
          </a:p>
        </p:txBody>
      </p:sp>
      <p:sp>
        <p:nvSpPr>
          <p:cNvPr id="4403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 smtClean="0"/>
              <a:t>Для каждого оконечного устройства в сети (компьютеров, ноутбуков, серверов, принтеров, VoIP-телефонов, систем видеонаблюдения и т. д.) требуется IP-конфигурация, включающая следующие элементы:</a:t>
            </a:r>
          </a:p>
          <a:p>
            <a:pPr lvl="1"/>
            <a:r>
              <a:rPr lang="ru-RU" altLang="en-US" sz="1200" b="1" dirty="0"/>
              <a:t>IP-адрес</a:t>
            </a:r>
          </a:p>
          <a:p>
            <a:pPr lvl="1"/>
            <a:r>
              <a:rPr lang="ru-RU" altLang="en-US" sz="1200" b="1" dirty="0"/>
              <a:t>Маска подсети</a:t>
            </a:r>
          </a:p>
          <a:p>
            <a:pPr lvl="1"/>
            <a:r>
              <a:rPr lang="ru-RU" altLang="en-US" sz="1200" b="1" dirty="0"/>
              <a:t>Шлюз по </a:t>
            </a:r>
            <a:r>
              <a:rPr lang="ru-RU" altLang="en-US" sz="1200" b="1" dirty="0" smtClean="0"/>
              <a:t>умолчанию </a:t>
            </a:r>
            <a:r>
              <a:rPr lang="ru-RU" sz="1200" dirty="0" smtClean="0"/>
              <a:t>(необязательно для некоторых устройств)</a:t>
            </a:r>
          </a:p>
        </p:txBody>
      </p:sp>
    </p:spTree>
    <p:extLst>
      <p:ext uri="{BB962C8B-B14F-4D97-AF65-F5344CB8AC3E}">
        <p14:creationId xmlns:p14="http://schemas.microsoft.com/office/powerpoint/2010/main" val="407435819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Порты и адреса</a:t>
            </a:r>
            <a:r>
              <a:rPr dirty="0"/>
              <a:t/>
            </a:r>
            <a:br>
              <a:rPr dirty="0"/>
            </a:br>
            <a:r>
              <a:rPr lang="ru-RU" dirty="0"/>
              <a:t>Интерфейсы и порты</a:t>
            </a:r>
          </a:p>
        </p:txBody>
      </p:sp>
      <p:sp>
        <p:nvSpPr>
          <p:cNvPr id="4403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Коммутаторы Cisco IOS уровня 2 оснащены физическими портами для подключения устройств. Однако эти порты не поддерживают IP-адреса уровня 3. </a:t>
            </a:r>
          </a:p>
          <a:p>
            <a:pPr lvl="1"/>
            <a:endParaRPr lang="ru-RU" altLang="en-US" dirty="0"/>
          </a:p>
          <a:p>
            <a:r>
              <a:rPr lang="ru-RU" smtClean="0"/>
              <a:t>Для удаленного подключения и управления коммутатором уровня 2 необходимо настроить один или несколько виртуальных интерфейсов коммутатора (SVI). </a:t>
            </a:r>
          </a:p>
          <a:p>
            <a:endParaRPr lang="ru-RU" altLang="en-US" dirty="0"/>
          </a:p>
          <a:p>
            <a:r>
              <a:rPr lang="ru-RU" smtClean="0"/>
              <a:t>У каждого коммутатора по умолчанию есть интерфейс SVI для VLAN 1.</a:t>
            </a:r>
          </a:p>
          <a:p>
            <a:endParaRPr lang="ru-RU" altLang="en-US" dirty="0"/>
          </a:p>
          <a:p>
            <a:pPr marL="0" indent="0">
              <a:buNone/>
            </a:pPr>
            <a:r>
              <a:rPr lang="ru-RU" altLang="en-US" b="1" dirty="0"/>
              <a:t>Примечание</a:t>
            </a:r>
            <a:r>
              <a:rPr lang="ru-RU" smtClean="0"/>
              <a:t>. Для работы коммутатора уровня 2 не нужен IP-адрес. IP-адрес интерфейса SVI используется только для удаленного управления коммутатором.</a:t>
            </a:r>
          </a:p>
        </p:txBody>
      </p:sp>
    </p:spTree>
    <p:extLst>
      <p:ext uri="{BB962C8B-B14F-4D97-AF65-F5344CB8AC3E}">
        <p14:creationId xmlns:p14="http://schemas.microsoft.com/office/powerpoint/2010/main" val="1963447356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540183"/>
              </p:ext>
            </p:extLst>
          </p:nvPr>
        </p:nvGraphicFramePr>
        <p:xfrm>
          <a:off x="272990" y="1117506"/>
          <a:ext cx="8591610" cy="3473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7740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457217024"/>
                    </a:ext>
                  </a:extLst>
                </a:gridCol>
                <a:gridCol w="2863870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421524168"/>
                    </a:ext>
                  </a:extLst>
                </a:gridCol>
              </a:tblGrid>
              <a:tr h="637979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Откройте меню </a:t>
                      </a:r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+mn-lt"/>
                        </a:rPr>
                        <a:t>Control Panel</a:t>
                      </a:r>
                      <a:r>
                        <a:rPr sz="1100" dirty="0"/>
                        <a:t> (</a:t>
                      </a:r>
                      <a:r>
                        <a:rPr sz="1100" dirty="0" err="1"/>
                        <a:t>Панель</a:t>
                      </a:r>
                      <a:r>
                        <a:rPr sz="1100" dirty="0"/>
                        <a:t> </a:t>
                      </a:r>
                      <a:r>
                        <a:rPr sz="1100" dirty="0" err="1"/>
                        <a:t>управления</a:t>
                      </a:r>
                      <a:r>
                        <a:rPr sz="1100" dirty="0"/>
                        <a:t>) </a:t>
                      </a:r>
                      <a:r>
                        <a:rPr lang="ru-RU" sz="11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&gt; </a:t>
                      </a:r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+mn-lt"/>
                        </a:rPr>
                        <a:t>Network Sharing Center</a:t>
                      </a:r>
                      <a:r>
                        <a:rPr sz="1100" dirty="0"/>
                        <a:t> (</a:t>
                      </a:r>
                      <a:r>
                        <a:rPr sz="1100" dirty="0" err="1"/>
                        <a:t>Центр</a:t>
                      </a:r>
                      <a:r>
                        <a:rPr sz="1100" dirty="0"/>
                        <a:t> </a:t>
                      </a:r>
                      <a:r>
                        <a:rPr sz="1100" dirty="0" err="1"/>
                        <a:t>управления</a:t>
                      </a:r>
                      <a:r>
                        <a:rPr sz="1100" dirty="0"/>
                        <a:t> </a:t>
                      </a:r>
                      <a:r>
                        <a:rPr sz="1100" dirty="0" err="1"/>
                        <a:t>сетями</a:t>
                      </a:r>
                      <a:r>
                        <a:rPr sz="1100" dirty="0"/>
                        <a:t> и </a:t>
                      </a:r>
                      <a:r>
                        <a:rPr sz="1100" dirty="0" err="1"/>
                        <a:t>общим</a:t>
                      </a:r>
                      <a:r>
                        <a:rPr sz="1100" dirty="0"/>
                        <a:t> </a:t>
                      </a:r>
                      <a:r>
                        <a:rPr sz="1100" dirty="0" err="1"/>
                        <a:t>доступом</a:t>
                      </a:r>
                      <a:r>
                        <a:rPr sz="1100" dirty="0"/>
                        <a:t>) </a:t>
                      </a:r>
                      <a:r>
                        <a:rPr lang="ru-RU" sz="11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&gt; </a:t>
                      </a:r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+mn-lt"/>
                        </a:rPr>
                        <a:t>Change adapter settings</a:t>
                      </a:r>
                      <a:r>
                        <a:rPr sz="1100" dirty="0"/>
                        <a:t> (</a:t>
                      </a:r>
                      <a:r>
                        <a:rPr sz="1100" dirty="0" err="1"/>
                        <a:t>Изменение</a:t>
                      </a:r>
                      <a:r>
                        <a:rPr sz="1100" dirty="0"/>
                        <a:t> </a:t>
                      </a:r>
                      <a:r>
                        <a:rPr sz="1100" dirty="0" err="1"/>
                        <a:t>параметров</a:t>
                      </a:r>
                      <a:r>
                        <a:rPr sz="1100" dirty="0"/>
                        <a:t> </a:t>
                      </a:r>
                      <a:r>
                        <a:rPr sz="1100" dirty="0" err="1"/>
                        <a:t>адаптера</a:t>
                      </a:r>
                      <a:r>
                        <a:rPr sz="1100" dirty="0"/>
                        <a:t>) </a:t>
                      </a:r>
                      <a:r>
                        <a:rPr lang="ru-RU" sz="11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и щелкните по адаптеру.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Настройте адрес IPv4 и маску подсети, </a:t>
                      </a:r>
                      <a:r>
                        <a:rPr lang="ru-RU" sz="1100" b="0" kern="1200" dirty="0" smtClean="0">
                          <a:solidFill>
                            <a:schemeClr val="lt1"/>
                          </a:solidFill>
                          <a:latin typeface="+mn-lt"/>
                        </a:rPr>
                        <a:t>а также </a:t>
                      </a:r>
                      <a:r>
                        <a:rPr lang="ru-RU" sz="11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шлюз по умолчанию и нажмите кнопку </a:t>
                      </a:r>
                      <a:r>
                        <a:rPr lang="ru-RU" sz="1100" b="1" kern="1200" dirty="0">
                          <a:solidFill>
                            <a:schemeClr val="lt1"/>
                          </a:solidFill>
                          <a:latin typeface="+mn-lt"/>
                        </a:rPr>
                        <a:t>ОК</a:t>
                      </a:r>
                      <a:r>
                        <a:rPr lang="ru-RU" sz="110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863270661"/>
                  </a:ext>
                </a:extLst>
              </a:tr>
              <a:tr h="28355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613398987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65" y="798945"/>
            <a:ext cx="8853286" cy="318562"/>
          </a:xfrm>
        </p:spPr>
        <p:txBody>
          <a:bodyPr/>
          <a:lstStyle/>
          <a:p>
            <a:r>
              <a:rPr lang="ru-RU" smtClean="0"/>
              <a:t>Чтобы вручную настроить IP-адрес на хосте с ОС Windows, выполните следующие действия.</a:t>
            </a:r>
            <a:endParaRPr lang="ru-RU" altLang="en-US" dirty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Настройка IP-адресации</a:t>
            </a:r>
            <a:r>
              <a:rPr lang="en-US" sz="1600" dirty="0"/>
              <a:t>	</a:t>
            </a:r>
            <a:r>
              <a:rPr dirty="0"/>
              <a:t/>
            </a:r>
            <a:br>
              <a:rPr dirty="0"/>
            </a:br>
            <a:r>
              <a:rPr lang="ru-RU" dirty="0"/>
              <a:t>Настройка IP-адресов оконечных устройств вручную</a:t>
            </a: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48" y="1796007"/>
            <a:ext cx="2600939" cy="276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51200" y="2096481"/>
            <a:ext cx="4475952" cy="5539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</a:rPr>
              <a:t>Щелкните правой кнопкой мыши по адаптеру и выберите </a:t>
            </a:r>
            <a:r>
              <a:rPr lang="ru-RU" sz="1000" b="1" dirty="0">
                <a:solidFill>
                  <a:schemeClr val="tx1"/>
                </a:solidFill>
              </a:rPr>
              <a:t>Properties</a:t>
            </a:r>
            <a:r>
              <a:rPr lang="ru-RU" sz="1000" dirty="0">
                <a:solidFill>
                  <a:schemeClr val="tx1"/>
                </a:solidFill>
              </a:rPr>
              <a:t> (Свойства), чтобы открыть окно свойств подключения по локальной сети.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1200" y="2755755"/>
            <a:ext cx="4475952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</a:rPr>
              <a:t>Выберите Internet Protocol Version 4 (TCP/IPv4) (Протокол Интернета версии 4 (TCP/IPv4)) и затем </a:t>
            </a:r>
            <a:r>
              <a:rPr lang="ru-RU" sz="1000" b="1" dirty="0">
                <a:solidFill>
                  <a:schemeClr val="tx1"/>
                </a:solidFill>
              </a:rPr>
              <a:t>Properties</a:t>
            </a:r>
            <a:r>
              <a:rPr lang="ru-RU" sz="1000" dirty="0">
                <a:solidFill>
                  <a:schemeClr val="tx1"/>
                </a:solidFill>
              </a:rPr>
              <a:t> (Свойства), чтобы открыть окно Internet Protocol Version 4 (TCP/IPv4) Properties (Свойства протокола Интернета версии 4 (TCP/IPv4)).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3600" y="4680324"/>
            <a:ext cx="7604967" cy="22313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850" dirty="0"/>
              <a:t>Примечание. Описание настройки IPv4 вручную в Windows 10 предоставлено в качестве дополнительного материала в конце этой презентации.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1200" y="3559743"/>
            <a:ext cx="4475952" cy="5539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</a:rPr>
              <a:t>Щелкните по опции </a:t>
            </a:r>
            <a:r>
              <a:rPr lang="ru-RU" sz="1000" b="1" dirty="0">
                <a:solidFill>
                  <a:schemeClr val="tx1"/>
                </a:solidFill>
              </a:rPr>
              <a:t>Use the following IP address </a:t>
            </a:r>
            <a:r>
              <a:rPr lang="ru-RU" sz="1000" dirty="0">
                <a:solidFill>
                  <a:schemeClr val="tx1"/>
                </a:solidFill>
              </a:rPr>
              <a:t>(Использовать следующий IP-адрес), чтобы вручную настроить конфигурацию IPv4-адресов.</a:t>
            </a:r>
          </a:p>
        </p:txBody>
      </p:sp>
    </p:spTree>
    <p:extLst>
      <p:ext uri="{BB962C8B-B14F-4D97-AF65-F5344CB8AC3E}">
        <p14:creationId xmlns:p14="http://schemas.microsoft.com/office/powerpoint/2010/main" val="1856709644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Чтобы настроить IP-адресацию с помощью DHCP-сервера, выполните следующие действия.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Настройка IP-адресации</a:t>
            </a:r>
            <a:r>
              <a:rPr lang="en-US" sz="1600" dirty="0"/>
              <a:t>	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Автоматическая </a:t>
            </a:r>
            <a:r>
              <a:rPr lang="ru-RU" dirty="0"/>
              <a:t>настройка IP-адресов оконечных устройств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068367"/>
              </p:ext>
            </p:extLst>
          </p:nvPr>
        </p:nvGraphicFramePr>
        <p:xfrm>
          <a:off x="272990" y="1117506"/>
          <a:ext cx="8464610" cy="3537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230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457217024"/>
                    </a:ext>
                  </a:extLst>
                </a:gridCol>
                <a:gridCol w="423230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729935676"/>
                    </a:ext>
                  </a:extLst>
                </a:gridCol>
              </a:tblGrid>
              <a:tr h="514520"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Откройте меню </a:t>
                      </a:r>
                      <a:r>
                        <a:rPr lang="ru-RU" sz="850" b="1" kern="1200" dirty="0">
                          <a:solidFill>
                            <a:schemeClr val="lt1"/>
                          </a:solidFill>
                          <a:latin typeface="+mn-lt"/>
                        </a:rPr>
                        <a:t>Control Panel</a:t>
                      </a:r>
                      <a:r>
                        <a:rPr sz="850" dirty="0"/>
                        <a:t> (</a:t>
                      </a:r>
                      <a:r>
                        <a:rPr sz="850" dirty="0" err="1"/>
                        <a:t>Панель</a:t>
                      </a:r>
                      <a:r>
                        <a:rPr sz="850" dirty="0"/>
                        <a:t> </a:t>
                      </a:r>
                      <a:r>
                        <a:rPr sz="850" dirty="0" err="1"/>
                        <a:t>управления</a:t>
                      </a:r>
                      <a:r>
                        <a:rPr sz="850" dirty="0"/>
                        <a:t>) </a:t>
                      </a:r>
                      <a:r>
                        <a:rPr lang="ru-RU" sz="85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&gt; </a:t>
                      </a:r>
                      <a:r>
                        <a:rPr lang="ru-RU" sz="850" b="1" kern="1200" dirty="0">
                          <a:solidFill>
                            <a:schemeClr val="lt1"/>
                          </a:solidFill>
                          <a:latin typeface="+mn-lt"/>
                        </a:rPr>
                        <a:t>Network Sharing Center</a:t>
                      </a:r>
                      <a:r>
                        <a:rPr sz="850" dirty="0"/>
                        <a:t> (</a:t>
                      </a:r>
                      <a:r>
                        <a:rPr sz="850" dirty="0" err="1"/>
                        <a:t>Центр</a:t>
                      </a:r>
                      <a:r>
                        <a:rPr sz="850" dirty="0"/>
                        <a:t> </a:t>
                      </a:r>
                      <a:r>
                        <a:rPr sz="850" dirty="0" err="1"/>
                        <a:t>управления</a:t>
                      </a:r>
                      <a:r>
                        <a:rPr sz="850" dirty="0"/>
                        <a:t> </a:t>
                      </a:r>
                      <a:r>
                        <a:rPr sz="850" dirty="0" err="1"/>
                        <a:t>сетями</a:t>
                      </a:r>
                      <a:r>
                        <a:rPr sz="850" dirty="0"/>
                        <a:t> и </a:t>
                      </a:r>
                      <a:r>
                        <a:rPr sz="850" dirty="0" err="1"/>
                        <a:t>общим</a:t>
                      </a:r>
                      <a:r>
                        <a:rPr sz="850" dirty="0"/>
                        <a:t> </a:t>
                      </a:r>
                      <a:r>
                        <a:rPr sz="850" dirty="0" err="1"/>
                        <a:t>доступом</a:t>
                      </a:r>
                      <a:r>
                        <a:rPr sz="850" dirty="0"/>
                        <a:t>) </a:t>
                      </a:r>
                      <a:r>
                        <a:rPr lang="ru-RU" sz="85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&gt; </a:t>
                      </a:r>
                      <a:r>
                        <a:rPr lang="ru-RU" sz="850" b="1" kern="1200" dirty="0">
                          <a:solidFill>
                            <a:schemeClr val="lt1"/>
                          </a:solidFill>
                          <a:latin typeface="+mn-lt"/>
                        </a:rPr>
                        <a:t>Change adapter settings</a:t>
                      </a:r>
                      <a:r>
                        <a:rPr sz="850" dirty="0"/>
                        <a:t> (</a:t>
                      </a:r>
                      <a:r>
                        <a:rPr sz="850" dirty="0" err="1"/>
                        <a:t>Изменение</a:t>
                      </a:r>
                      <a:r>
                        <a:rPr sz="850" dirty="0"/>
                        <a:t> </a:t>
                      </a:r>
                      <a:r>
                        <a:rPr sz="850" dirty="0" err="1"/>
                        <a:t>параметров</a:t>
                      </a:r>
                      <a:r>
                        <a:rPr sz="850" dirty="0"/>
                        <a:t> </a:t>
                      </a:r>
                      <a:r>
                        <a:rPr sz="850" dirty="0" err="1"/>
                        <a:t>адаптера</a:t>
                      </a:r>
                      <a:r>
                        <a:rPr sz="850" dirty="0"/>
                        <a:t>) </a:t>
                      </a:r>
                      <a:r>
                        <a:rPr lang="ru-RU" sz="85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и щелкните по адаптеру.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Щелкните </a:t>
                      </a:r>
                      <a:r>
                        <a:rPr lang="ru-RU" sz="850" b="1" kern="1200" dirty="0">
                          <a:solidFill>
                            <a:schemeClr val="lt1"/>
                          </a:solidFill>
                          <a:latin typeface="+mn-lt"/>
                        </a:rPr>
                        <a:t>Obtain an IP address automatically</a:t>
                      </a:r>
                      <a:r>
                        <a:rPr lang="ru-RU" sz="85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 (Автоматически получать </a:t>
                      </a:r>
                      <a:r>
                        <a:rPr lang="en-US" sz="850" b="0" kern="1200" dirty="0" smtClean="0">
                          <a:solidFill>
                            <a:schemeClr val="lt1"/>
                          </a:solidFill>
                          <a:latin typeface="+mn-lt"/>
                        </a:rPr>
                        <a:t/>
                      </a:r>
                      <a:br>
                        <a:rPr lang="en-US" sz="850" b="0" kern="1200" dirty="0" smtClean="0">
                          <a:solidFill>
                            <a:schemeClr val="lt1"/>
                          </a:solidFill>
                          <a:latin typeface="+mn-lt"/>
                        </a:rPr>
                      </a:br>
                      <a:r>
                        <a:rPr lang="ru-RU" sz="850" b="0" kern="1200" dirty="0" smtClean="0">
                          <a:solidFill>
                            <a:schemeClr val="lt1"/>
                          </a:solidFill>
                          <a:latin typeface="+mn-lt"/>
                        </a:rPr>
                        <a:t>IP-адрес</a:t>
                      </a:r>
                      <a:r>
                        <a:rPr lang="ru-RU" sz="850" b="0" kern="1200" dirty="0">
                          <a:solidFill>
                            <a:schemeClr val="lt1"/>
                          </a:solidFill>
                          <a:latin typeface="+mn-lt"/>
                        </a:rPr>
                        <a:t>) и нажмите кнопку </a:t>
                      </a:r>
                      <a:r>
                        <a:rPr lang="ru-RU" sz="850" b="1" kern="1200" dirty="0">
                          <a:solidFill>
                            <a:schemeClr val="lt1"/>
                          </a:solidFill>
                          <a:latin typeface="+mn-lt"/>
                        </a:rPr>
                        <a:t>ОК</a:t>
                      </a:r>
                      <a:r>
                        <a:rPr lang="ru-RU" sz="850" b="0" kern="1200" baseline="0" dirty="0">
                          <a:solidFill>
                            <a:schemeClr val="lt1"/>
                          </a:solidFill>
                          <a:latin typeface="+mn-lt"/>
                        </a:rPr>
                        <a:t>.</a:t>
                      </a:r>
                      <a:endParaRPr lang="ru-RU" sz="85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863270661"/>
                  </a:ext>
                </a:extLst>
              </a:tr>
              <a:tr h="3022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613398987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970499" y="2123231"/>
            <a:ext cx="2720196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/>
                </a:solidFill>
              </a:rPr>
              <a:t>Щелкните правой кнопкой мыши по </a:t>
            </a:r>
            <a:r>
              <a:rPr lang="ru-RU" sz="800">
                <a:solidFill>
                  <a:schemeClr val="tx1"/>
                </a:solidFill>
              </a:rPr>
              <a:t>адаптеру </a:t>
            </a:r>
            <a:r>
              <a:rPr lang="ru-RU" sz="800" smtClean="0">
                <a:solidFill>
                  <a:schemeClr val="tx1"/>
                </a:solidFill>
              </a:rPr>
              <a:t>и выберите </a:t>
            </a:r>
            <a:r>
              <a:rPr lang="ru-RU" sz="800" b="1" dirty="0">
                <a:solidFill>
                  <a:schemeClr val="tx1"/>
                </a:solidFill>
              </a:rPr>
              <a:t>Properties</a:t>
            </a:r>
            <a:r>
              <a:rPr lang="ru-RU" sz="800" dirty="0">
                <a:solidFill>
                  <a:schemeClr val="tx1"/>
                </a:solidFill>
              </a:rPr>
              <a:t> (Свойства), чтобы открыть окно свойств подключения по локальной сети.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0499" y="3256177"/>
            <a:ext cx="2720196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/>
                </a:solidFill>
              </a:rPr>
              <a:t>Выберите Internet Protocol </a:t>
            </a:r>
            <a:r>
              <a:rPr lang="ru-RU" sz="800">
                <a:solidFill>
                  <a:schemeClr val="tx1"/>
                </a:solidFill>
              </a:rPr>
              <a:t>Version </a:t>
            </a:r>
            <a:r>
              <a:rPr lang="ru-RU" sz="800" smtClean="0">
                <a:solidFill>
                  <a:schemeClr val="tx1"/>
                </a:solidFill>
              </a:rPr>
              <a:t>4 (</a:t>
            </a:r>
            <a:r>
              <a:rPr lang="ru-RU" sz="800" dirty="0">
                <a:solidFill>
                  <a:schemeClr val="tx1"/>
                </a:solidFill>
              </a:rPr>
              <a:t>TCP/IPv4) (Протокол Интернета версии 4 (TCP/IPv4)) и затем </a:t>
            </a:r>
            <a:r>
              <a:rPr lang="ru-RU" sz="800" b="1" dirty="0">
                <a:solidFill>
                  <a:schemeClr val="tx1"/>
                </a:solidFill>
              </a:rPr>
              <a:t>Properties</a:t>
            </a:r>
            <a:r>
              <a:rPr lang="ru-RU" sz="800" dirty="0">
                <a:solidFill>
                  <a:schemeClr val="tx1"/>
                </a:solidFill>
              </a:rPr>
              <a:t> (Свойства), чтобы открыть окно Internet Protocol Version 4 (TCP/IPv4) Properties (Свойства протокола Интернета версии 4 (TCP/IPv4)).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65" y="1678702"/>
            <a:ext cx="2760328" cy="293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36700" y="4716129"/>
            <a:ext cx="5758308" cy="2616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lt1"/>
                </a:solidFill>
                <a:latin typeface="+mn-lt"/>
              </a:rPr>
              <a:t>С помощью команды</a:t>
            </a:r>
            <a:r>
              <a:rPr lang="ru-RU" sz="1100" b="1" dirty="0">
                <a:solidFill>
                  <a:schemeClr val="lt1"/>
                </a:solidFill>
                <a:latin typeface="+mn-lt"/>
              </a:rPr>
              <a:t> ipconfig </a:t>
            </a:r>
            <a:r>
              <a:rPr lang="ru-RU" sz="1100" dirty="0">
                <a:solidFill>
                  <a:schemeClr val="lt1"/>
                </a:solidFill>
                <a:latin typeface="+mn-lt"/>
              </a:rPr>
              <a:t>командной строки Windows проверьте IP-адрес хоста.</a:t>
            </a:r>
          </a:p>
        </p:txBody>
      </p:sp>
    </p:spTree>
    <p:extLst>
      <p:ext uri="{BB962C8B-B14F-4D97-AF65-F5344CB8AC3E}">
        <p14:creationId xmlns:p14="http://schemas.microsoft.com/office/powerpoint/2010/main" val="2097195687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Настройка IP-адресации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Виртуальный интерфейс коммутатора</a:t>
            </a:r>
          </a:p>
        </p:txBody>
      </p:sp>
      <p:sp>
        <p:nvSpPr>
          <p:cNvPr id="45059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 rIns="108000"/>
          <a:lstStyle/>
          <a:p>
            <a:r>
              <a:rPr lang="ru-RU" dirty="0" smtClean="0"/>
              <a:t>Для удаленного управления коммутатором для него также необходимо настроить IP-адресацию. </a:t>
            </a:r>
          </a:p>
          <a:p>
            <a:pPr lvl="1"/>
            <a:r>
              <a:rPr lang="ru-RU" dirty="0" smtClean="0"/>
              <a:t>Однако на коммутаторе нет физического Ethernet-интерфейса, который можно настроить.</a:t>
            </a:r>
          </a:p>
          <a:p>
            <a:pPr lvl="1"/>
            <a:r>
              <a:rPr lang="ru-RU" dirty="0" smtClean="0"/>
              <a:t>Вместо этого необходимо настроить </a:t>
            </a:r>
            <a:r>
              <a:rPr lang="ru-RU" altLang="en-US" b="1" dirty="0"/>
              <a:t>виртуальный интерфейс коммутатора (SVI)</a:t>
            </a:r>
            <a:r>
              <a:rPr lang="ru-RU" dirty="0" smtClean="0"/>
              <a:t> VLAN 1.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44065" y="1933470"/>
            <a:ext cx="4576085" cy="224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Для интерфейса SVI VLAN 1 </a:t>
            </a:r>
            <a:r>
              <a:rPr lang="ru-RU" altLang="en-US" u="sng" dirty="0"/>
              <a:t>необходимо </a:t>
            </a:r>
            <a:r>
              <a:rPr lang="ru-RU" dirty="0" smtClean="0"/>
              <a:t>указать следующие параметры:</a:t>
            </a:r>
          </a:p>
          <a:p>
            <a:pPr lvl="1"/>
            <a:r>
              <a:rPr lang="ru-RU" altLang="en-US" b="1" dirty="0"/>
              <a:t>IP address</a:t>
            </a:r>
            <a:r>
              <a:rPr lang="ru-RU" dirty="0" smtClean="0"/>
              <a:t> (IP-адрес) — уникальным образом идентифицирует коммутатор в сети.</a:t>
            </a:r>
          </a:p>
          <a:p>
            <a:pPr lvl="1"/>
            <a:r>
              <a:rPr lang="ru-RU" altLang="en-US" b="1" dirty="0"/>
              <a:t>Subnet mask</a:t>
            </a:r>
            <a:r>
              <a:rPr lang="ru-RU" dirty="0" smtClean="0"/>
              <a:t> (маска подсети) — определяет раздел IP-адреса, который относится к сети и хосту.</a:t>
            </a:r>
          </a:p>
          <a:p>
            <a:pPr lvl="1"/>
            <a:r>
              <a:rPr lang="ru-RU" altLang="en-US" b="1" dirty="0"/>
              <a:t>Enabled</a:t>
            </a:r>
            <a:r>
              <a:rPr lang="ru-RU" dirty="0" smtClean="0"/>
              <a:t> (Включен) — с помощью команды</a:t>
            </a:r>
            <a:r>
              <a:rPr lang="ru-RU" altLang="en-US" b="1" dirty="0"/>
              <a:t>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ru-RU" altLang="en-US" b="1" dirty="0" smtClean="0"/>
              <a:t>no </a:t>
            </a:r>
            <a:r>
              <a:rPr lang="ru-RU" altLang="en-US" b="1" dirty="0"/>
              <a:t>shutdown</a:t>
            </a:r>
            <a:r>
              <a:rPr lang="ru-RU" dirty="0" smtClean="0"/>
              <a:t>.</a:t>
            </a:r>
          </a:p>
          <a:p>
            <a:endParaRPr lang="ru-RU" altLang="en-US" b="1" dirty="0"/>
          </a:p>
          <a:p>
            <a:pPr lvl="1"/>
            <a:endParaRPr lang="ru-RU" altLang="en-US" dirty="0"/>
          </a:p>
          <a:p>
            <a:endParaRPr lang="ru-RU" altLang="ja-JP" dirty="0">
              <a:ea typeface="ＭＳ Ｐゴシック" pitchFamily="34" charset="-128"/>
            </a:endParaRPr>
          </a:p>
          <a:p>
            <a:pPr lvl="1"/>
            <a:endParaRPr lang="ru-RU" altLang="ja-JP" dirty="0">
              <a:ea typeface="ＭＳ Ｐゴシック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7057" y="4429895"/>
            <a:ext cx="6912000" cy="27699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altLang="en-US" sz="1200" dirty="0">
                <a:solidFill>
                  <a:schemeClr val="lt1"/>
                </a:solidFill>
                <a:latin typeface="+mn-lt"/>
              </a:rPr>
              <a:t>Для проверки используйте команду </a:t>
            </a:r>
            <a:r>
              <a:rPr lang="ru-RU" altLang="en-US" sz="1200" b="1" dirty="0">
                <a:solidFill>
                  <a:schemeClr val="lt1"/>
                </a:solidFill>
                <a:latin typeface="+mn-lt"/>
              </a:rPr>
              <a:t>show ip interface brief </a:t>
            </a:r>
            <a:r>
              <a:rPr lang="ru-RU" altLang="en-US" sz="1200" dirty="0">
                <a:solidFill>
                  <a:schemeClr val="lt1"/>
                </a:solidFill>
                <a:latin typeface="+mn-lt"/>
              </a:rPr>
              <a:t>привилегированного режима EXEC.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828800"/>
            <a:ext cx="4277201" cy="23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064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2. Упражнения (продолжение)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812451"/>
              </p:ext>
            </p:extLst>
          </p:nvPr>
        </p:nvGraphicFramePr>
        <p:xfrm>
          <a:off x="457291" y="1122081"/>
          <a:ext cx="8229418" cy="2042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2.3.3.1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Демонстрационный видеоролик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Тестирование назначения интерфейса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2.3.3.2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Демонстрационный видеоролик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Тестирование возможности сквозного подключения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2.3.3.3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Создание простой сети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Необязательно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2.3.3.4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адреса управления коммутатором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2.4.1.1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baseline="0" dirty="0"/>
                        <a:t>Упражнение в аудитории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Научи меня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Необязательно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2.4.1.2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/>
                        <a:t>Cisco Packet Tracer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Отработка комплексных практических навыков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Рекомендуется</a:t>
                      </a:r>
                      <a:endParaRPr lang="ru-RU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8372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9966" y="798513"/>
            <a:ext cx="4282480" cy="4156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Настройка IP-адресации</a:t>
            </a:r>
            <a:r>
              <a:t/>
            </a:r>
            <a:br/>
            <a:r>
              <a:rPr lang="ru-RU" smtClean="0"/>
              <a:t>Packet Tracer. Создание основных подключений</a:t>
            </a:r>
          </a:p>
        </p:txBody>
      </p:sp>
    </p:spTree>
    <p:extLst>
      <p:ext uri="{BB962C8B-B14F-4D97-AF65-F5344CB8AC3E}">
        <p14:creationId xmlns:p14="http://schemas.microsoft.com/office/powerpoint/2010/main" val="3044899378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Проверка подключения</a:t>
            </a:r>
            <a:r>
              <a:t/>
            </a:r>
            <a:br/>
            <a:r>
              <a:rPr lang="ru-RU" smtClean="0"/>
              <a:t>Проверка адресации интерфейсов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4546347" cy="4155319"/>
          </a:xfrm>
        </p:spPr>
        <p:txBody>
          <a:bodyPr/>
          <a:lstStyle/>
          <a:p>
            <a:r>
              <a:rPr lang="ru-RU" smtClean="0"/>
              <a:t>Для проверки настройки IP-адресации на хосте с ОС Windows используется команда</a:t>
            </a:r>
            <a:r>
              <a:rPr lang="ru-RU" altLang="en-US" b="1" dirty="0"/>
              <a:t> ipconfig</a:t>
            </a:r>
            <a:r>
              <a:rPr lang="ru-RU" smtClean="0"/>
              <a:t>.</a:t>
            </a:r>
          </a:p>
          <a:p>
            <a:r>
              <a:rPr lang="ru-RU" smtClean="0"/>
              <a:t>Чтобы проверить параметры интерфейсов и адресов на промежуточных устройствах, таких как коммутаторы и маршрутизаторы, используйте команду</a:t>
            </a:r>
            <a:r>
              <a:rPr lang="ru-RU" altLang="en-US" b="1" dirty="0"/>
              <a:t> show ip interface brief</a:t>
            </a:r>
            <a:r>
              <a:rPr lang="ru-RU" smtClean="0"/>
              <a:t> привилегированного режима EXEC.</a:t>
            </a:r>
          </a:p>
          <a:p>
            <a:endParaRPr lang="ru-RU" altLang="en-US" dirty="0"/>
          </a:p>
          <a:p>
            <a:endParaRPr lang="ru-RU" altLang="en-US" dirty="0"/>
          </a:p>
          <a:p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371600"/>
            <a:ext cx="4273868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91137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Проверка подключения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Тестирование сквозного подключения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3993975" cy="1223203"/>
          </a:xfrm>
        </p:spPr>
        <p:txBody>
          <a:bodyPr/>
          <a:lstStyle/>
          <a:p>
            <a:r>
              <a:rPr lang="ru-RU" smtClean="0"/>
              <a:t>Команду </a:t>
            </a:r>
            <a:r>
              <a:rPr lang="ru-RU" altLang="en-US" b="1" dirty="0"/>
              <a:t>ping</a:t>
            </a:r>
            <a:r>
              <a:rPr lang="ru-RU" smtClean="0"/>
              <a:t> можно использовать для проверки подключения к другому устройству по сети или к веб-сайту в Интернете.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1371600"/>
            <a:ext cx="4237196" cy="239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54367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2076" y="798513"/>
            <a:ext cx="4178260" cy="4156075"/>
          </a:xfrm>
          <a:ln>
            <a:solidFill>
              <a:schemeClr val="accent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Проверка подключения </a:t>
            </a:r>
            <a:r>
              <a:rPr dirty="0"/>
              <a:t/>
            </a:r>
            <a:br>
              <a:rPr dirty="0"/>
            </a:br>
            <a:r>
              <a:rPr lang="ru-RU" dirty="0"/>
              <a:t>Лабораторная работа. Создание простой сети</a:t>
            </a:r>
          </a:p>
        </p:txBody>
      </p:sp>
    </p:spTree>
    <p:extLst>
      <p:ext uri="{BB962C8B-B14F-4D97-AF65-F5344CB8AC3E}">
        <p14:creationId xmlns:p14="http://schemas.microsoft.com/office/powerpoint/2010/main" val="3392535482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Проверка подключения </a:t>
            </a:r>
            <a:r>
              <a:rPr dirty="0"/>
              <a:t/>
            </a:r>
            <a:br>
              <a:rPr dirty="0"/>
            </a:br>
            <a:r>
              <a:rPr lang="ru-RU" sz="2200" dirty="0" smtClean="0"/>
              <a:t>Лабораторная работа. Настройка адреса управления коммутатором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2187" y="798513"/>
            <a:ext cx="4998038" cy="41560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37863293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2.4. Обзор главы</a:t>
            </a:r>
          </a:p>
        </p:txBody>
      </p:sp>
    </p:spTree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88506" y="798513"/>
            <a:ext cx="5565401" cy="41560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Заключение</a:t>
            </a:r>
            <a:r>
              <a:rPr dirty="0"/>
              <a:t/>
            </a:r>
            <a:br>
              <a:rPr dirty="0"/>
            </a:br>
            <a:r>
              <a:rPr lang="ru-RU" dirty="0"/>
              <a:t>Работа в аудитории. Научите меня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637102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6613" y="874713"/>
            <a:ext cx="5461852" cy="41560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Заключение</a:t>
            </a:r>
            <a:r>
              <a:t/>
            </a:r>
            <a:br/>
            <a:r>
              <a:rPr lang="ru-RU" smtClean="0"/>
              <a:t>Packet Tracer. Отработка комплексных практических навыков 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799179"/>
            <a:ext cx="3580934" cy="13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95985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Объясните функции и возможности ПО Cisco IOS.</a:t>
            </a:r>
          </a:p>
          <a:p>
            <a:r>
              <a:rPr lang="ru-RU" smtClean="0"/>
              <a:t>Настройте исходные параметры на сетевом устройстве с помощью ПО Cisco IOS. </a:t>
            </a:r>
          </a:p>
          <a:p>
            <a:r>
              <a:rPr lang="ru-RU" smtClean="0"/>
              <a:t>С учетом схемы IP-адресации настройте параметры IP-адресов на оконечных устройствах, чтобы обеспечить сквозное подключение в сети малого и среднего бизнеса.</a:t>
            </a:r>
          </a:p>
          <a:p>
            <a:endParaRPr lang="ru-RU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>
                <a:latin typeface="Arial" charset="0"/>
              </a:rPr>
              <a:t>Заключение</a:t>
            </a:r>
            <a:r>
              <a:t/>
            </a:r>
            <a:br/>
            <a:r>
              <a:rPr lang="ru-RU" dirty="0">
                <a:latin typeface="Arial" charset="0"/>
              </a:rPr>
              <a:t>Глава 2. Настройка сетевой операционной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175629910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 2.1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951578"/>
              </p:ext>
            </p:extLst>
          </p:nvPr>
        </p:nvGraphicFramePr>
        <p:xfrm>
          <a:off x="144463" y="798513"/>
          <a:ext cx="8853486" cy="38587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116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731093094"/>
                    </a:ext>
                  </a:extLst>
                </a:gridCol>
                <a:gridCol w="295116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353496225"/>
                    </a:ext>
                  </a:extLst>
                </a:gridCol>
                <a:gridCol w="2951162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81959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ядро</a:t>
                      </a:r>
                    </a:p>
                    <a:p>
                      <a:pPr marL="173038" indent="-173038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оболочка</a:t>
                      </a:r>
                    </a:p>
                    <a:p>
                      <a:pPr marL="173038" indent="-173038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Интерфейс командной строки (CLI)</a:t>
                      </a:r>
                    </a:p>
                    <a:p>
                      <a:pPr marL="173038" indent="-173038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Графический пользовательский интерфейс (GUI)</a:t>
                      </a:r>
                    </a:p>
                    <a:p>
                      <a:pPr marL="173038" indent="-173038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Cisco IOS</a:t>
                      </a:r>
                    </a:p>
                    <a:p>
                      <a:pPr marL="173038" indent="-173038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Микропрограммное обеспечение</a:t>
                      </a:r>
                    </a:p>
                    <a:p>
                      <a:pPr marL="173038" indent="-173038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Консоль</a:t>
                      </a:r>
                    </a:p>
                    <a:p>
                      <a:pPr marL="173038" indent="-173038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Внеполосный</a:t>
                      </a:r>
                    </a:p>
                    <a:p>
                      <a:pPr marL="173038" indent="-173038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SSH</a:t>
                      </a:r>
                    </a:p>
                    <a:p>
                      <a:pPr marL="173038" indent="-173038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Telnet</a:t>
                      </a:r>
                    </a:p>
                    <a:p>
                      <a:pPr marL="173038" indent="-173038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Вспомогательный порт (AUX)</a:t>
                      </a:r>
                    </a:p>
                    <a:p>
                      <a:pPr marL="173038" indent="-173038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PuTTY</a:t>
                      </a:r>
                    </a:p>
                    <a:p>
                      <a:pPr marL="173038" indent="-173038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Tera Term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SecureCRT</a:t>
                      </a: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OS X Terminal</a:t>
                      </a:r>
                    </a:p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Режимы работы Cisco IOS</a:t>
                      </a:r>
                    </a:p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Пользовательский режим EXEC</a:t>
                      </a:r>
                    </a:p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Привилегированный режим EXEC</a:t>
                      </a:r>
                    </a:p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Режим глобальной настройки</a:t>
                      </a:r>
                    </a:p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Режим линейного конфигурирования</a:t>
                      </a:r>
                    </a:p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Режим интерфейсной настройки</a:t>
                      </a:r>
                    </a:p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команда </a:t>
                      </a: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enable</a:t>
                      </a:r>
                    </a:p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команда </a:t>
                      </a: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disable</a:t>
                      </a:r>
                    </a:p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команда </a:t>
                      </a: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exit</a:t>
                      </a:r>
                    </a:p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команда </a:t>
                      </a: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end</a:t>
                      </a:r>
                    </a:p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Сочетание клавиш — Ctrl+Z</a:t>
                      </a:r>
                    </a:p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Контекстная справка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Проверка синтаксиса команды</a:t>
                      </a:r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Горячие клавиши </a:t>
                      </a:r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 комбинации </a:t>
                      </a: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клавиш для интерфейса командной строки (CLI)</a:t>
                      </a:r>
                    </a:p>
                    <a:p>
                      <a:pPr marL="173038" indent="-173038" algn="l" defTabSz="685777" rtl="0" eaLnBrk="1" latinLnBrk="0" hangingPunct="1">
                        <a:lnSpc>
                          <a:spcPct val="98000"/>
                        </a:lnSpc>
                        <a:spcBef>
                          <a:spcPts val="18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Имена узлов</a:t>
                      </a:r>
                    </a:p>
                    <a:p>
                      <a:pPr>
                        <a:lnSpc>
                          <a:spcPct val="98000"/>
                        </a:lnSpc>
                        <a:spcBef>
                          <a:spcPts val="180"/>
                        </a:spcBef>
                      </a:pPr>
                      <a:endParaRPr lang="ru-RU" sz="1300" dirty="0"/>
                    </a:p>
                  </a:txBody>
                  <a:tcPr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45301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ru-RU" smtClean="0"/>
              <a:t>После прохождения главы 2 студенты должны выполнить проверочную работу по материалам этой главы.</a:t>
            </a:r>
          </a:p>
          <a:p>
            <a:pPr eaLnBrk="1" hangingPunct="1">
              <a:spcBef>
                <a:spcPct val="30000"/>
              </a:spcBef>
            </a:pPr>
            <a:r>
              <a:rPr lang="ru-RU" smtClean="0"/>
              <a:t>Для неформальной оценки успехов учащихся можно использовать контрольные работы, лабораторные работы, работу с симулятором Packet Tracer и другие упражнения.</a:t>
            </a:r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2. Проверочная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1296080354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 2.2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382125"/>
              </p:ext>
            </p:extLst>
          </p:nvPr>
        </p:nvGraphicFramePr>
        <p:xfrm>
          <a:off x="144461" y="798513"/>
          <a:ext cx="8472890" cy="3474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731093094"/>
                    </a:ext>
                  </a:extLst>
                </a:gridCol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35349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  <a:latin typeface="+mn-lt"/>
                        </a:rPr>
                        <a:t>hostname</a:t>
                      </a:r>
                      <a:r>
                        <a:rPr dirty="0"/>
                        <a:t> </a:t>
                      </a:r>
                      <a:r>
                        <a:rPr lang="ru-RU" b="0" i="1" dirty="0">
                          <a:solidFill>
                            <a:schemeClr val="tx1"/>
                          </a:solidFill>
                          <a:latin typeface="+mn-lt"/>
                        </a:rPr>
                        <a:t>name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Надежный пароль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enable secret class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line console 0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password cisco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login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line vty 0 15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service password-encryption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banner motd # сообщение дня #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Загрузочная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конфигурация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Энергонезависимое ПЗУ (NVRAM)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Текущая конфигурация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Оперативная память (ОЗУ)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show running-config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copy running-config startup-config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reload</a:t>
                      </a:r>
                    </a:p>
                    <a:p>
                      <a:pPr marL="285750" indent="-285750" algn="l" defTabSz="685777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238262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Раздел 2.3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9698310"/>
              </p:ext>
            </p:extLst>
          </p:nvPr>
        </p:nvGraphicFramePr>
        <p:xfrm>
          <a:off x="144461" y="798513"/>
          <a:ext cx="8472890" cy="3474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731093094"/>
                    </a:ext>
                  </a:extLst>
                </a:gridCol>
                <a:gridCol w="4236445">
                  <a:extLst>
                    <a:ext uri="{9D8B030D-6E8A-4147-A177-3AD203B41FA5}">
                      <a16:col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235349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Адрес IPv4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Маска подсети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Шлюз по умолчанию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Физические порты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Виртуальный интерфейс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Медный кабель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Оптоволоконный кабель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Беспроводная сеть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Ethernet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Локальная сеть (LAN)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Коммутатор уровня 2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Адреса уровня 3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+mn-lt"/>
                        </a:rPr>
                        <a:t>Виртуальный интерфейс коммутатора (SVI)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Протокол динамической настройки узлов сети (DHCP)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система доменных имен (DNS)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ipconfig,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 командная строка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</a:rPr>
                        <a:t>interface vlan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3767120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9947"/>
          <a:stretch/>
        </p:blipFill>
        <p:spPr>
          <a:xfrm>
            <a:off x="2240280" y="1097280"/>
            <a:ext cx="4576847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Windows 10 (дополнительно)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09403" y="4518462"/>
            <a:ext cx="1184645" cy="507831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schemeClr val="bg1"/>
                </a:solidFill>
              </a:rPr>
              <a:t>Щелкните правой кнопкой мыши по кнопке Windows.</a:t>
            </a:r>
          </a:p>
        </p:txBody>
      </p:sp>
    </p:spTree>
    <p:extLst>
      <p:ext uri="{BB962C8B-B14F-4D97-AF65-F5344CB8AC3E}">
        <p14:creationId xmlns:p14="http://schemas.microsoft.com/office/powerpoint/2010/main" val="2970739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0464"/>
          <a:stretch/>
        </p:blipFill>
        <p:spPr>
          <a:xfrm>
            <a:off x="2240280" y="1097280"/>
            <a:ext cx="4529572" cy="3657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Windows 10 (дополнительно)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05516" y="3270152"/>
            <a:ext cx="1628784" cy="507831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schemeClr val="bg1"/>
                </a:solidFill>
              </a:rPr>
              <a:t>Щелкните Change adapter options (Изменить параметры адаптера).</a:t>
            </a:r>
          </a:p>
        </p:txBody>
      </p:sp>
    </p:spTree>
    <p:extLst>
      <p:ext uri="{BB962C8B-B14F-4D97-AF65-F5344CB8AC3E}">
        <p14:creationId xmlns:p14="http://schemas.microsoft.com/office/powerpoint/2010/main" val="2382169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0186"/>
          <a:stretch/>
        </p:blipFill>
        <p:spPr>
          <a:xfrm>
            <a:off x="2240281" y="1097280"/>
            <a:ext cx="4554992" cy="3657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Windows 10 (дополнительно)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6899" y="1921668"/>
            <a:ext cx="1270126" cy="507831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schemeClr val="bg1"/>
                </a:solidFill>
              </a:rPr>
              <a:t>Правой кнопкой мыши щелкните Ethernet.</a:t>
            </a:r>
          </a:p>
        </p:txBody>
      </p:sp>
    </p:spTree>
    <p:extLst>
      <p:ext uri="{BB962C8B-B14F-4D97-AF65-F5344CB8AC3E}">
        <p14:creationId xmlns:p14="http://schemas.microsoft.com/office/powerpoint/2010/main" val="3772677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0159"/>
          <a:stretch/>
        </p:blipFill>
        <p:spPr>
          <a:xfrm>
            <a:off x="2240281" y="1097280"/>
            <a:ext cx="4557461" cy="3657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Windows 10 (дополнительно)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08883" y="3169978"/>
            <a:ext cx="1410128" cy="369332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schemeClr val="bg1"/>
                </a:solidFill>
              </a:rPr>
              <a:t>Щелкните Properties (Свойства).</a:t>
            </a:r>
          </a:p>
        </p:txBody>
      </p:sp>
    </p:spTree>
    <p:extLst>
      <p:ext uri="{BB962C8B-B14F-4D97-AF65-F5344CB8AC3E}">
        <p14:creationId xmlns:p14="http://schemas.microsoft.com/office/powerpoint/2010/main" val="2105132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0066"/>
          <a:stretch/>
        </p:blipFill>
        <p:spPr>
          <a:xfrm>
            <a:off x="2240280" y="1097280"/>
            <a:ext cx="4565966" cy="3657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Windows 10 (дополнительно)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32677" y="2822204"/>
            <a:ext cx="1661245" cy="369332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schemeClr val="bg1"/>
                </a:solidFill>
              </a:rPr>
              <a:t>Щелкните Internet Protocol </a:t>
            </a:r>
            <a:r>
              <a:rPr lang="ru-RU" sz="900">
                <a:solidFill>
                  <a:schemeClr val="bg1"/>
                </a:solidFill>
              </a:rPr>
              <a:t>Version </a:t>
            </a:r>
            <a:r>
              <a:rPr lang="ru-RU" sz="900" smtClean="0">
                <a:solidFill>
                  <a:schemeClr val="bg1"/>
                </a:solidFill>
              </a:rPr>
              <a:t>4 (</a:t>
            </a:r>
            <a:r>
              <a:rPr lang="ru-RU" sz="900" dirty="0">
                <a:solidFill>
                  <a:schemeClr val="bg1"/>
                </a:solidFill>
              </a:rPr>
              <a:t>TCP/IPv4).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32677" y="3261425"/>
            <a:ext cx="1447489" cy="369332"/>
          </a:xfrm>
          <a:prstGeom prst="rect">
            <a:avLst/>
          </a:prstGeom>
          <a:solidFill>
            <a:srgbClr val="C00000"/>
          </a:solidFill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900" dirty="0">
                <a:solidFill>
                  <a:schemeClr val="bg1"/>
                </a:solidFill>
              </a:rPr>
              <a:t>Щелкните Properties (Свойства).</a:t>
            </a:r>
          </a:p>
        </p:txBody>
      </p:sp>
    </p:spTree>
    <p:extLst>
      <p:ext uri="{BB962C8B-B14F-4D97-AF65-F5344CB8AC3E}">
        <p14:creationId xmlns:p14="http://schemas.microsoft.com/office/powerpoint/2010/main" val="960204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9960"/>
          <a:stretch/>
        </p:blipFill>
        <p:spPr>
          <a:xfrm>
            <a:off x="2240280" y="1097280"/>
            <a:ext cx="4575658" cy="3657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Windows 10 (дополнительно)</a:t>
            </a:r>
          </a:p>
        </p:txBody>
      </p:sp>
    </p:spTree>
    <p:extLst>
      <p:ext uri="{BB962C8B-B14F-4D97-AF65-F5344CB8AC3E}">
        <p14:creationId xmlns:p14="http://schemas.microsoft.com/office/powerpoint/2010/main" val="232547505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-RU" smtClean="0"/>
              <a:t>Прежде чем излагать материал главы 2, обратите внимание на следующее: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Выполните проверочные упражнения главы 2.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Цели этой главы: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Объясните назначение Cisco IOS.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Объясните, как получить доступ к устройству на базе Cisco IOS для настройки.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Объясните, как в Cisco IOS можно настроить сетевые устройства.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Опишите командную структуру ПО Cisco IOS.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Настройте названия хостов на устройстве на базе Cisco IOS, используя интерфейс командной строки.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Используйте команды Cisco IOS, чтобы ограничить доступ к конфигурациям устройства.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Используйте команды Cisco IOS для сохранения текущей конфигурации.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Объясните принцип обмена данными в сетевой среде передачи данных.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Настройте IP-адрес хост-устройства.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ru-RU" sz="1200" dirty="0"/>
              <a:t>Проверьте подключение между двумя оконечными устройствами.</a:t>
            </a:r>
            <a:endParaRPr lang="ru-RU" sz="1500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2. Практические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val="237934136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Создайте Packet Tracer с коммутатором (с настройками int vlan 1) и маршрутизатором (с настройками int g0/0), чтобы демонстрация могла использоваться во всей главе.</a:t>
            </a:r>
          </a:p>
          <a:p>
            <a:r>
              <a:rPr lang="ru-RU" dirty="0" smtClean="0"/>
              <a:t>Объясните, что IOS предоставляет сетевое оборудование своего производства.</a:t>
            </a:r>
          </a:p>
          <a:p>
            <a:r>
              <a:rPr lang="ru-RU" dirty="0" smtClean="0"/>
              <a:t>? — это ключ к жизнеспособности IOS. Объясните студентам, что ? — это их друг!</a:t>
            </a:r>
          </a:p>
          <a:p>
            <a:r>
              <a:rPr lang="ru-RU" dirty="0" smtClean="0"/>
              <a:t>Студенты должны знать о сообщениях об ошибке при работе в интерфейсе командной строки.</a:t>
            </a:r>
          </a:p>
          <a:p>
            <a:endParaRPr lang="ru-RU" dirty="0"/>
          </a:p>
          <a:p>
            <a:pPr lvl="0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Загрузить TeraTerm: </a:t>
            </a:r>
            <a:r>
              <a:rPr lang="ru-RU" u="sng" dirty="0">
                <a:hlinkClick r:id="rId3"/>
              </a:rPr>
              <a:t>http://logmett.com/index.php?/download/free-downloads.html</a:t>
            </a:r>
            <a:endParaRPr lang="ru-RU" u="sng" dirty="0"/>
          </a:p>
          <a:p>
            <a:pPr lvl="0"/>
            <a:r>
              <a:rPr lang="ru-RU" dirty="0" smtClean="0"/>
              <a:t>Консольный кабель Mini-USB — необходимы драйвер (</a:t>
            </a:r>
            <a:r>
              <a:rPr lang="ru-RU" u="sng" dirty="0">
                <a:hlinkClick r:id="rId4"/>
              </a:rPr>
              <a:t>http://software.cisco.com/download/release.html?mdfid=282774238&amp;flowid=714&amp;softwareid=282855122&amp;release=3.1&amp;relind=AVAILABLE&amp;rellifecycle=&amp;reltype=latest</a:t>
            </a:r>
            <a:r>
              <a:rPr lang="ru-RU" dirty="0" smtClean="0"/>
              <a:t>) и кабели USB для Mini-USB.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2.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392907173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5655</TotalTime>
  <Words>4232</Words>
  <Application>Microsoft Office PowerPoint</Application>
  <PresentationFormat>On-screen Show (16:9)</PresentationFormat>
  <Paragraphs>886</Paragraphs>
  <Slides>78</Slides>
  <Notes>78</Notes>
  <HiddenSlides>24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Default Theme</vt:lpstr>
      <vt:lpstr>Глава 2. Настройка сетевой операционной системы</vt:lpstr>
      <vt:lpstr>Материалы для инструкторов. Глава 2. Руководство по планированию</vt:lpstr>
      <vt:lpstr>Глава 2. Настройка сетевой операционной системы</vt:lpstr>
      <vt:lpstr>Глава 2. Упражнения</vt:lpstr>
      <vt:lpstr>Глава 2. Упражнения (продолжение)</vt:lpstr>
      <vt:lpstr>Глава 2. Упражнения (продолжение)</vt:lpstr>
      <vt:lpstr>Глава 2. Проверочная работа</vt:lpstr>
      <vt:lpstr>Глава 2. Практические рекомендации</vt:lpstr>
      <vt:lpstr>Глава 2. Практические рекомендации (продолжение)</vt:lpstr>
      <vt:lpstr>Глава 2. Практические рекомендации (продолжение)</vt:lpstr>
      <vt:lpstr>Глава 2. Практические рекомендации (продолжение)</vt:lpstr>
      <vt:lpstr>Глава 2. Практические рекомендации (продолжение)</vt:lpstr>
      <vt:lpstr>Глава 2. Практические рекомендации (продолжение)</vt:lpstr>
      <vt:lpstr>Глава 2. Практические рекомендации (продолжение)</vt:lpstr>
      <vt:lpstr>Глава 2. Практические рекомендации (продолжение)</vt:lpstr>
      <vt:lpstr>Глава 2. Дополнительная помощь</vt:lpstr>
      <vt:lpstr>PowerPoint Presentation</vt:lpstr>
      <vt:lpstr>Глава 2. Настройка сетевой операционной системы</vt:lpstr>
      <vt:lpstr>Глава 2. Разделы и задачи</vt:lpstr>
      <vt:lpstr>Глава 2. Разделы и цели (продолжение)</vt:lpstr>
      <vt:lpstr>2.1. Учебный курс IOS</vt:lpstr>
      <vt:lpstr>Cisco IOS Операционная система</vt:lpstr>
      <vt:lpstr>Cisco IOS Назначение ОС</vt:lpstr>
      <vt:lpstr>Cisco IOS Назначение ОС (продолжение)</vt:lpstr>
      <vt:lpstr>Доступ к Cisco IOS Способы доступа</vt:lpstr>
      <vt:lpstr>Доступ Cisco IOS Программа эмуляции терминала</vt:lpstr>
      <vt:lpstr>Навигация в IOS Режимы работы Cisco IOS</vt:lpstr>
      <vt:lpstr>Навигация в IOS Основные режимы команд</vt:lpstr>
      <vt:lpstr>Навигация в IOS Командные режимы настройки</vt:lpstr>
      <vt:lpstr>Навигация в IOS Переключение между режимами IOS</vt:lpstr>
      <vt:lpstr>Навигация в IOS Переключение между режимами IOS (продолжение)</vt:lpstr>
      <vt:lpstr>Структура команд Базовая структура команд IOS</vt:lpstr>
      <vt:lpstr>Структура команд Синтаксис команд IOS</vt:lpstr>
      <vt:lpstr>Структура команд Компоненты справки IOS</vt:lpstr>
      <vt:lpstr>Структура команд Компоненты справки IOS (продолжение)</vt:lpstr>
      <vt:lpstr>Структура команд Горячие клавиши и клавиши быстрого вызова </vt:lpstr>
      <vt:lpstr>Структура команд Демонстрационный видеоролик. Горячие клавиши и клавиши быстрого вызова</vt:lpstr>
      <vt:lpstr>Структура команд Packet Tracer. Навигация по IOS</vt:lpstr>
      <vt:lpstr>Структура команд Лабораторная работа. Запуск сеанса консоли с помощью программы Tera Term</vt:lpstr>
      <vt:lpstr>2.2. Базовая настройка устройств</vt:lpstr>
      <vt:lpstr>Имена хостов Имена устройств</vt:lpstr>
      <vt:lpstr>Имена хостов Настройка имен хостов</vt:lpstr>
      <vt:lpstr>Ограничение доступа к конфигурациям устройств Ограничение доступа к устройствам</vt:lpstr>
      <vt:lpstr>Ограничение доступа к конфигурациям устройств Настройка паролей</vt:lpstr>
      <vt:lpstr>Ограничение доступа к конфигурациям устройств Настройка паролей (продолжение)</vt:lpstr>
      <vt:lpstr>Ограничение доступа к конфигурациям устройств Шифрование паролей</vt:lpstr>
      <vt:lpstr>Ограничение доступа к конфигурациям устройства Баннерные сообщения</vt:lpstr>
      <vt:lpstr>Ограничение доступа к конфигурациям устройств Инструмент проверки синтаксиса. Ограничение доступа к коммутатору</vt:lpstr>
      <vt:lpstr>Сохранение конфигураций Сохранение файла текущей конфигурации</vt:lpstr>
      <vt:lpstr>Сохранение конфигураций Изменение текущей конфигурации</vt:lpstr>
      <vt:lpstr>Сохранение конфигураций Запись конфигурации в текстовый файл</vt:lpstr>
      <vt:lpstr>Сохранение конфигураций Запись конфигурации в текстовый файл (продолжение)</vt:lpstr>
      <vt:lpstr>Сохранение конфигурации Packet Tracer. Настройка начальных параметров коммутации</vt:lpstr>
      <vt:lpstr>2.3. Схемы адресации</vt:lpstr>
      <vt:lpstr>Порты и адреса Обзор IP-адресации</vt:lpstr>
      <vt:lpstr>Порты и адреса Интерфейсы и порты</vt:lpstr>
      <vt:lpstr>Настройка IP-адресации  Настройка IP-адресов оконечных устройств вручную</vt:lpstr>
      <vt:lpstr>Настройка IP-адресации  Автоматическая настройка IP-адресов оконечных устройств</vt:lpstr>
      <vt:lpstr>Настройка IP-адресации Виртуальный интерфейс коммутатора</vt:lpstr>
      <vt:lpstr>Настройка IP-адресации Packet Tracer. Создание основных подключений</vt:lpstr>
      <vt:lpstr>Проверка подключения Проверка адресации интерфейсов</vt:lpstr>
      <vt:lpstr>Проверка подключения Тестирование сквозного подключения</vt:lpstr>
      <vt:lpstr>Проверка подключения  Лабораторная работа. Создание простой сети</vt:lpstr>
      <vt:lpstr>Проверка подключения  Лабораторная работа. Настройка адреса управления коммутатором</vt:lpstr>
      <vt:lpstr>2.4. Обзор главы</vt:lpstr>
      <vt:lpstr>Заключение Работа в аудитории. Научите меня </vt:lpstr>
      <vt:lpstr>Заключение Packet Tracer. Отработка комплексных практических навыков </vt:lpstr>
      <vt:lpstr>Заключение Глава 2. Настройка сетевой операционной системы</vt:lpstr>
      <vt:lpstr>Раздел 2.1 Новые термины и команды</vt:lpstr>
      <vt:lpstr>Раздел 2.2 Новые термины и команды</vt:lpstr>
      <vt:lpstr>Раздел 2.3 Новые термины и команды</vt:lpstr>
      <vt:lpstr>PowerPoint Presentation</vt:lpstr>
      <vt:lpstr>Windows 10 (дополнительно)</vt:lpstr>
      <vt:lpstr>Windows 10 (дополнительно)</vt:lpstr>
      <vt:lpstr>Windows 10 (дополнительно)</vt:lpstr>
      <vt:lpstr>Windows 10 (дополнительно)</vt:lpstr>
      <vt:lpstr>Windows 10 (дополнительно)</vt:lpstr>
      <vt:lpstr>Windows 10 (дополнительно)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qumin</cp:lastModifiedBy>
  <cp:revision>264</cp:revision>
  <dcterms:created xsi:type="dcterms:W3CDTF">2016-08-22T22:27:36Z</dcterms:created>
  <dcterms:modified xsi:type="dcterms:W3CDTF">2018-10-23T09:16:24Z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