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85"/>
  </p:notesMasterIdLst>
  <p:sldIdLst>
    <p:sldId id="513" r:id="rId2"/>
    <p:sldId id="730" r:id="rId3"/>
    <p:sldId id="747" r:id="rId4"/>
    <p:sldId id="763" r:id="rId5"/>
    <p:sldId id="775" r:id="rId6"/>
    <p:sldId id="898" r:id="rId7"/>
    <p:sldId id="735" r:id="rId8"/>
    <p:sldId id="736" r:id="rId9"/>
    <p:sldId id="750" r:id="rId10"/>
    <p:sldId id="751" r:id="rId11"/>
    <p:sldId id="745" r:id="rId12"/>
    <p:sldId id="777" r:id="rId13"/>
    <p:sldId id="758" r:id="rId14"/>
    <p:sldId id="760" r:id="rId15"/>
    <p:sldId id="833" r:id="rId16"/>
    <p:sldId id="759" r:id="rId17"/>
    <p:sldId id="834" r:id="rId18"/>
    <p:sldId id="835" r:id="rId19"/>
    <p:sldId id="836" r:id="rId20"/>
    <p:sldId id="837" r:id="rId21"/>
    <p:sldId id="838" r:id="rId22"/>
    <p:sldId id="839" r:id="rId23"/>
    <p:sldId id="840" r:id="rId24"/>
    <p:sldId id="841" r:id="rId25"/>
    <p:sldId id="843" r:id="rId26"/>
    <p:sldId id="842" r:id="rId27"/>
    <p:sldId id="844" r:id="rId28"/>
    <p:sldId id="845" r:id="rId29"/>
    <p:sldId id="847" r:id="rId30"/>
    <p:sldId id="846" r:id="rId31"/>
    <p:sldId id="848" r:id="rId32"/>
    <p:sldId id="849" r:id="rId33"/>
    <p:sldId id="850" r:id="rId34"/>
    <p:sldId id="851" r:id="rId35"/>
    <p:sldId id="852" r:id="rId36"/>
    <p:sldId id="853" r:id="rId37"/>
    <p:sldId id="854" r:id="rId38"/>
    <p:sldId id="855" r:id="rId39"/>
    <p:sldId id="856" r:id="rId40"/>
    <p:sldId id="857" r:id="rId41"/>
    <p:sldId id="858" r:id="rId42"/>
    <p:sldId id="859" r:id="rId43"/>
    <p:sldId id="860" r:id="rId44"/>
    <p:sldId id="861" r:id="rId45"/>
    <p:sldId id="862" r:id="rId46"/>
    <p:sldId id="863" r:id="rId47"/>
    <p:sldId id="864" r:id="rId48"/>
    <p:sldId id="882" r:id="rId49"/>
    <p:sldId id="865" r:id="rId50"/>
    <p:sldId id="866" r:id="rId51"/>
    <p:sldId id="867" r:id="rId52"/>
    <p:sldId id="868" r:id="rId53"/>
    <p:sldId id="869" r:id="rId54"/>
    <p:sldId id="870" r:id="rId55"/>
    <p:sldId id="871" r:id="rId56"/>
    <p:sldId id="872" r:id="rId57"/>
    <p:sldId id="873" r:id="rId58"/>
    <p:sldId id="874" r:id="rId59"/>
    <p:sldId id="875" r:id="rId60"/>
    <p:sldId id="876" r:id="rId61"/>
    <p:sldId id="877" r:id="rId62"/>
    <p:sldId id="878" r:id="rId63"/>
    <p:sldId id="879" r:id="rId64"/>
    <p:sldId id="880" r:id="rId65"/>
    <p:sldId id="881" r:id="rId66"/>
    <p:sldId id="883" r:id="rId67"/>
    <p:sldId id="884" r:id="rId68"/>
    <p:sldId id="885" r:id="rId69"/>
    <p:sldId id="886" r:id="rId70"/>
    <p:sldId id="887" r:id="rId71"/>
    <p:sldId id="888" r:id="rId72"/>
    <p:sldId id="889" r:id="rId73"/>
    <p:sldId id="890" r:id="rId74"/>
    <p:sldId id="891" r:id="rId75"/>
    <p:sldId id="892" r:id="rId76"/>
    <p:sldId id="893" r:id="rId77"/>
    <p:sldId id="894" r:id="rId78"/>
    <p:sldId id="895" r:id="rId79"/>
    <p:sldId id="896" r:id="rId80"/>
    <p:sldId id="897" r:id="rId81"/>
    <p:sldId id="765" r:id="rId82"/>
    <p:sldId id="766" r:id="rId83"/>
    <p:sldId id="291" r:id="rId84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/>
  </p:cmAuthor>
  <p:cmAuthor id="2" name="Bob Vachon" initials="BV" lastIdx="24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00"/>
    <a:srgbClr val="0000CC"/>
    <a:srgbClr val="000099"/>
    <a:srgbClr val="CC99FF"/>
    <a:srgbClr val="CC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3431" autoAdjust="0"/>
    <p:restoredTop sz="98451" autoAdjust="0"/>
  </p:normalViewPr>
  <p:slideViewPr>
    <p:cSldViewPr snapToGrid="0" showGuides="1">
      <p:cViewPr varScale="1">
        <p:scale>
          <a:sx n="99" d="100"/>
          <a:sy n="99" d="100"/>
        </p:scale>
        <p:origin x="-90" y="-888"/>
      </p:cViewPr>
      <p:guideLst>
        <p:guide orient="horz" pos="162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-512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pPr/>
              <a:t>10/26/2018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11. Создание сети небольшого размера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25542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10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222033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5F7D0146-1035-4865-8A5B-0B1E8578604B}" type="slidenum">
              <a:rPr lang="en-US" sz="800" b="0">
                <a:ea typeface="ＭＳ Ｐゴシック" pitchFamily="34" charset="-128"/>
              </a:rPr>
              <a:pPr algn="r"/>
              <a:t>11</a:t>
            </a:fld>
            <a:endParaRPr lang="ru-RU" sz="800" b="0" dirty="0">
              <a:ea typeface="ＭＳ Ｐゴシック" pitchFamily="3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291573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52257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11. Создание сети небольшого размера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9680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14</a:t>
            </a:fld>
            <a:endParaRPr lang="ru-RU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11. Создание сети небольшого размера</a:t>
            </a:r>
            <a:endParaRPr lang="ru-RU" b="0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24752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15</a:t>
            </a:fld>
            <a:endParaRPr lang="ru-RU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11. Создание сети небольшого размера</a:t>
            </a:r>
            <a:endParaRPr lang="ru-RU" b="0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986447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11. Создание сети небольшого размера</a:t>
            </a:r>
          </a:p>
          <a:p>
            <a:pPr>
              <a:buFontTx/>
              <a:buNone/>
            </a:pPr>
            <a:r>
              <a:rPr lang="ru-RU" sz="1200" b="0" dirty="0"/>
              <a:t>11.1. Проектирование сетей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25529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>
                <a:solidFill>
                  <a:prstClr val="black"/>
                </a:solidFill>
              </a:rPr>
              <a:pPr/>
              <a:t>17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11.1. Проектирование сетей</a:t>
            </a:r>
          </a:p>
          <a:p>
            <a:r>
              <a:rPr lang="ru-RU" smtClean="0"/>
              <a:t>11.1.1. Устройства в сети небольшого размера</a:t>
            </a:r>
            <a:endParaRPr lang="ru-RU" dirty="0"/>
          </a:p>
          <a:p>
            <a:r>
              <a:rPr lang="ru-RU" smtClean="0"/>
              <a:t>11.1.1.1. Топологии небольших сетей</a:t>
            </a:r>
            <a:endParaRPr lang="ru-RU" dirty="0"/>
          </a:p>
          <a:p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3523537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>
                <a:solidFill>
                  <a:prstClr val="black"/>
                </a:solidFill>
              </a:rPr>
              <a:pPr/>
              <a:t>18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11.1. Проектирование сетей</a:t>
            </a:r>
          </a:p>
          <a:p>
            <a:r>
              <a:rPr lang="ru-RU" smtClean="0"/>
              <a:t>11.1.1. Устройства в сети небольшого размера</a:t>
            </a:r>
            <a:endParaRPr lang="ru-RU" dirty="0"/>
          </a:p>
          <a:p>
            <a:r>
              <a:rPr lang="ru-RU" smtClean="0"/>
              <a:t>11.1.1.2. Выбор устройств для небольшой сети</a:t>
            </a:r>
          </a:p>
          <a:p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4110828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>
                <a:solidFill>
                  <a:prstClr val="black"/>
                </a:solidFill>
              </a:rPr>
              <a:pPr/>
              <a:t>19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11.1. Проектирование сетей</a:t>
            </a:r>
          </a:p>
          <a:p>
            <a:r>
              <a:rPr lang="ru-RU" smtClean="0"/>
              <a:t>11.1.1. Устройства в сети небольшого размера</a:t>
            </a:r>
            <a:endParaRPr lang="ru-RU" dirty="0"/>
          </a:p>
          <a:p>
            <a:r>
              <a:rPr lang="ru-RU" smtClean="0"/>
              <a:t>11.1.1.3. IP-адресация в рамках небольшой сети</a:t>
            </a:r>
            <a:endParaRPr lang="ru-RU" dirty="0"/>
          </a:p>
          <a:p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4248244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2</a:t>
            </a:fld>
            <a:endParaRPr lang="ru-RU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866771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>
                <a:solidFill>
                  <a:prstClr val="black"/>
                </a:solidFill>
              </a:rPr>
              <a:pPr/>
              <a:t>20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11.1. Проектирование сетей</a:t>
            </a:r>
          </a:p>
          <a:p>
            <a:r>
              <a:rPr lang="ru-RU" smtClean="0"/>
              <a:t>11.1.1. Устройства в сети небольшого размера</a:t>
            </a:r>
            <a:endParaRPr lang="ru-RU" dirty="0"/>
          </a:p>
          <a:p>
            <a:r>
              <a:rPr lang="ru-RU" smtClean="0"/>
              <a:t>11.1.1.4. Резервирование в небольшой сети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17286187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>
                <a:solidFill>
                  <a:prstClr val="black"/>
                </a:solidFill>
              </a:rPr>
              <a:pPr/>
              <a:t>21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11.1. Проектирование сетей</a:t>
            </a:r>
          </a:p>
          <a:p>
            <a:r>
              <a:rPr lang="ru-RU" smtClean="0"/>
              <a:t>11.1.1. Устройства в сети небольшого размера</a:t>
            </a:r>
            <a:endParaRPr lang="ru-RU" dirty="0"/>
          </a:p>
          <a:p>
            <a:r>
              <a:rPr lang="ru-RU" smtClean="0"/>
              <a:t>11.1.1.5. Управление трафиком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39672208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>
                <a:solidFill>
                  <a:prstClr val="black"/>
                </a:solidFill>
              </a:rPr>
              <a:pPr/>
              <a:t>22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11.1. Проектирование сетей</a:t>
            </a:r>
          </a:p>
          <a:p>
            <a:r>
              <a:rPr lang="ru-RU" smtClean="0"/>
              <a:t>11.1.2. Приложения и протоколы в сети небольшого размера</a:t>
            </a:r>
            <a:endParaRPr lang="ru-RU" dirty="0"/>
          </a:p>
          <a:p>
            <a:r>
              <a:rPr lang="ru-RU" smtClean="0"/>
              <a:t>11.1.2.1. Наиболее распространенные приложения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29959295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>
                <a:solidFill>
                  <a:prstClr val="black"/>
                </a:solidFill>
              </a:rPr>
              <a:pPr/>
              <a:t>23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11.1. Проектирование сетей</a:t>
            </a:r>
          </a:p>
          <a:p>
            <a:r>
              <a:rPr lang="ru-RU" smtClean="0"/>
              <a:t>11.1.2. Приложения и протоколы в сети небольшого размера</a:t>
            </a:r>
            <a:endParaRPr lang="ru-RU" dirty="0"/>
          </a:p>
          <a:p>
            <a:r>
              <a:rPr lang="ru-RU" smtClean="0"/>
              <a:t>11.1.2.2. Общие протоколы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9493113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>
                <a:solidFill>
                  <a:prstClr val="black"/>
                </a:solidFill>
              </a:rPr>
              <a:pPr/>
              <a:t>24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11.1. Проектирование сетей</a:t>
            </a:r>
          </a:p>
          <a:p>
            <a:r>
              <a:rPr lang="ru-RU" smtClean="0"/>
              <a:t>11.1.2. Приложения и протоколы в сети небольшого размера</a:t>
            </a:r>
            <a:endParaRPr lang="ru-RU" dirty="0"/>
          </a:p>
          <a:p>
            <a:r>
              <a:rPr lang="ru-RU" smtClean="0"/>
              <a:t>11.1.2.3. Приложения обработки речи и видео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33949341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>
                <a:solidFill>
                  <a:prstClr val="black"/>
                </a:solidFill>
              </a:rPr>
              <a:pPr/>
              <a:t>25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11.1. Проектирование сетей</a:t>
            </a:r>
          </a:p>
          <a:p>
            <a:r>
              <a:rPr lang="ru-RU" smtClean="0"/>
              <a:t>11.1.2. Сетевые приложения и протоколы небольшого размера</a:t>
            </a:r>
            <a:endParaRPr lang="ru-RU" dirty="0"/>
          </a:p>
          <a:p>
            <a:r>
              <a:rPr lang="ru-RU" smtClean="0"/>
              <a:t>11.1.2.3. Приложения обработки речи и видео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2308576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>
                <a:solidFill>
                  <a:prstClr val="black"/>
                </a:solidFill>
              </a:rPr>
              <a:pPr/>
              <a:t>26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11.1. Проектирование сетей</a:t>
            </a:r>
          </a:p>
          <a:p>
            <a:r>
              <a:rPr lang="ru-RU" smtClean="0"/>
              <a:t>11.1.3. Масштабирование до более крупных сетей</a:t>
            </a:r>
            <a:endParaRPr lang="ru-RU" dirty="0"/>
          </a:p>
          <a:p>
            <a:r>
              <a:rPr lang="ru-RU" smtClean="0"/>
              <a:t>11.1.3.1. Расширение небольшой сети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4013742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>
                <a:solidFill>
                  <a:prstClr val="black"/>
                </a:solidFill>
              </a:rPr>
              <a:pPr/>
              <a:t>27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11.1. Проектирование сетей</a:t>
            </a:r>
          </a:p>
          <a:p>
            <a:r>
              <a:rPr lang="ru-RU" smtClean="0"/>
              <a:t>11.1.3. Масштабирование до более крупных сетей</a:t>
            </a:r>
            <a:endParaRPr lang="ru-RU" dirty="0"/>
          </a:p>
          <a:p>
            <a:r>
              <a:rPr lang="ru-RU" smtClean="0"/>
              <a:t>11.1.3.2. Анализ протоколов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23192332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>
                <a:solidFill>
                  <a:prstClr val="black"/>
                </a:solidFill>
              </a:rPr>
              <a:pPr/>
              <a:t>28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11.1. Проектирование сетей</a:t>
            </a:r>
          </a:p>
          <a:p>
            <a:r>
              <a:rPr lang="ru-RU" smtClean="0"/>
              <a:t>11.1.3. Масштабирование до более крупных сетей</a:t>
            </a:r>
            <a:endParaRPr lang="ru-RU" dirty="0"/>
          </a:p>
          <a:p>
            <a:r>
              <a:rPr lang="ru-RU" smtClean="0"/>
              <a:t>11.1.3.3. Загрузка сети сотрудниками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15817900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11. Создание сети небольшого размера</a:t>
            </a:r>
          </a:p>
          <a:p>
            <a:pPr>
              <a:buFontTx/>
              <a:buNone/>
            </a:pPr>
            <a:r>
              <a:rPr lang="ru-RU" sz="1200" b="0" dirty="0"/>
              <a:t>11.2. Безопасность сети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574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11. Создание сети небольшого размера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50324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>
                <a:solidFill>
                  <a:prstClr val="black"/>
                </a:solidFill>
              </a:rPr>
              <a:pPr/>
              <a:t>30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11.2. Безопасность сети</a:t>
            </a:r>
            <a:endParaRPr lang="ru-RU" dirty="0"/>
          </a:p>
          <a:p>
            <a:r>
              <a:rPr lang="ru-RU" smtClean="0"/>
              <a:t>11.2.1. Угрозы и уязвимости безопасности</a:t>
            </a:r>
            <a:endParaRPr lang="ru-RU" dirty="0"/>
          </a:p>
          <a:p>
            <a:r>
              <a:rPr lang="ru-RU" smtClean="0"/>
              <a:t>11.2.1.1. Типы угроз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25424564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>
                <a:solidFill>
                  <a:prstClr val="black"/>
                </a:solidFill>
              </a:rPr>
              <a:pPr/>
              <a:t>31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11.2. Безопасность сети</a:t>
            </a:r>
            <a:endParaRPr lang="ru-RU" dirty="0"/>
          </a:p>
          <a:p>
            <a:r>
              <a:rPr lang="ru-RU" smtClean="0"/>
              <a:t>11.2.1. Угрозы и уязвимости безопасности</a:t>
            </a:r>
            <a:endParaRPr lang="ru-RU" dirty="0"/>
          </a:p>
          <a:p>
            <a:r>
              <a:rPr lang="ru-RU" smtClean="0"/>
              <a:t>11.2.1.1. Типы угроз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11191938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>
                <a:solidFill>
                  <a:prstClr val="black"/>
                </a:solidFill>
              </a:rPr>
              <a:pPr/>
              <a:t>32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11.2. Безопасность сети</a:t>
            </a:r>
            <a:endParaRPr lang="ru-RU" dirty="0"/>
          </a:p>
          <a:p>
            <a:r>
              <a:rPr lang="ru-RU" smtClean="0"/>
              <a:t>11.2.1. Угрозы и уязвимости безопасности</a:t>
            </a:r>
            <a:endParaRPr lang="ru-RU" dirty="0"/>
          </a:p>
          <a:p>
            <a:r>
              <a:rPr lang="ru-RU" smtClean="0"/>
              <a:t>11.2.1.2. Физическая безопасность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34114919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>
                <a:solidFill>
                  <a:prstClr val="black"/>
                </a:solidFill>
              </a:rPr>
              <a:pPr/>
              <a:t>33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11.2. Безопасность сети</a:t>
            </a:r>
            <a:endParaRPr lang="ru-RU" dirty="0"/>
          </a:p>
          <a:p>
            <a:r>
              <a:rPr lang="ru-RU" smtClean="0"/>
              <a:t>11.2.1. Угрозы и уязвимости безопасности</a:t>
            </a:r>
            <a:endParaRPr lang="ru-RU" dirty="0"/>
          </a:p>
          <a:p>
            <a:r>
              <a:rPr lang="ru-RU" smtClean="0"/>
              <a:t>11.2.1.3. Типы уязвимостей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42848891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>
                <a:solidFill>
                  <a:prstClr val="black"/>
                </a:solidFill>
              </a:rPr>
              <a:pPr/>
              <a:t>34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11.2. Безопасность сети</a:t>
            </a:r>
            <a:endParaRPr lang="ru-RU" dirty="0"/>
          </a:p>
          <a:p>
            <a:r>
              <a:rPr lang="ru-RU" smtClean="0"/>
              <a:t>11.2.2. Сетевые атаки</a:t>
            </a:r>
            <a:endParaRPr lang="ru-RU" dirty="0"/>
          </a:p>
          <a:p>
            <a:r>
              <a:rPr lang="ru-RU" smtClean="0"/>
              <a:t>11.2.2.1. Типы вредоносных программ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8294174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>
                <a:solidFill>
                  <a:prstClr val="black"/>
                </a:solidFill>
              </a:rPr>
              <a:pPr/>
              <a:t>35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11.2. Безопасность сети</a:t>
            </a:r>
            <a:endParaRPr lang="ru-RU" dirty="0"/>
          </a:p>
          <a:p>
            <a:r>
              <a:rPr lang="ru-RU" smtClean="0"/>
              <a:t>11.2.2. Сетевые атаки</a:t>
            </a:r>
            <a:endParaRPr lang="ru-RU" dirty="0"/>
          </a:p>
          <a:p>
            <a:r>
              <a:rPr lang="ru-RU" smtClean="0"/>
              <a:t>11.2.2.2. Разведывательные атаки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40157656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>
                <a:solidFill>
                  <a:prstClr val="black"/>
                </a:solidFill>
              </a:rPr>
              <a:pPr/>
              <a:t>36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11.2. Безопасность сети</a:t>
            </a:r>
            <a:endParaRPr lang="ru-RU" dirty="0"/>
          </a:p>
          <a:p>
            <a:r>
              <a:rPr lang="ru-RU" smtClean="0"/>
              <a:t>11.2.2. Сетевые атаки</a:t>
            </a:r>
            <a:endParaRPr lang="ru-RU" dirty="0"/>
          </a:p>
          <a:p>
            <a:r>
              <a:rPr lang="ru-RU" smtClean="0"/>
              <a:t>11.2.2.3. Атаки доступа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26666249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>
                <a:solidFill>
                  <a:prstClr val="black"/>
                </a:solidFill>
              </a:rPr>
              <a:pPr/>
              <a:t>37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11.2. Безопасность сети</a:t>
            </a:r>
            <a:endParaRPr lang="ru-RU" dirty="0"/>
          </a:p>
          <a:p>
            <a:r>
              <a:rPr lang="ru-RU" smtClean="0"/>
              <a:t>11.2.2. Сетевые атаки</a:t>
            </a:r>
            <a:endParaRPr lang="ru-RU" dirty="0"/>
          </a:p>
          <a:p>
            <a:r>
              <a:rPr lang="ru-RU" smtClean="0"/>
              <a:t>11.2.2.4. Атаки типа «отказ в обслуживании» (DoS-атаки)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24210395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>
                <a:solidFill>
                  <a:prstClr val="black"/>
                </a:solidFill>
              </a:rPr>
              <a:pPr/>
              <a:t>38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11.2. Безопасность сети</a:t>
            </a:r>
            <a:endParaRPr lang="ru-RU" dirty="0"/>
          </a:p>
          <a:p>
            <a:r>
              <a:rPr lang="ru-RU" smtClean="0"/>
              <a:t>11.2.2. Сетевые атаки</a:t>
            </a:r>
            <a:endParaRPr lang="ru-RU" dirty="0"/>
          </a:p>
          <a:p>
            <a:r>
              <a:rPr lang="ru-RU" smtClean="0"/>
              <a:t>11.2.2.4. Атаки типа «отказ в обслуживании» (DoS-атаки)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12567052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>
                <a:solidFill>
                  <a:prstClr val="black"/>
                </a:solidFill>
              </a:rPr>
              <a:pPr/>
              <a:t>39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11.2. Безопасность сети</a:t>
            </a:r>
            <a:endParaRPr lang="ru-RU" dirty="0"/>
          </a:p>
          <a:p>
            <a:r>
              <a:rPr lang="ru-RU" smtClean="0"/>
              <a:t>11.2.2. Сетевые атаки</a:t>
            </a:r>
            <a:endParaRPr lang="ru-RU" dirty="0"/>
          </a:p>
          <a:p>
            <a:r>
              <a:rPr lang="ru-RU" smtClean="0"/>
              <a:t>11.2.2.6. Лабораторная работа. Изучение угроз безопасности сети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126386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/>
              <a:pPr algn="r"/>
              <a:t>4</a:t>
            </a:fld>
            <a:endParaRPr lang="ru-RU" sz="800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6874538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>
                <a:solidFill>
                  <a:prstClr val="black"/>
                </a:solidFill>
              </a:rPr>
              <a:pPr/>
              <a:t>40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11.2. Безопасность сети</a:t>
            </a:r>
            <a:endParaRPr lang="ru-RU" dirty="0"/>
          </a:p>
          <a:p>
            <a:r>
              <a:rPr lang="ru-RU" smtClean="0"/>
              <a:t>11.2.3. Защита от сетевых атак</a:t>
            </a:r>
            <a:endParaRPr lang="ru-RU" dirty="0"/>
          </a:p>
          <a:p>
            <a:r>
              <a:rPr lang="ru-RU" smtClean="0"/>
              <a:t>11.2.3.1. Резервное копирование, обновление и установка исправлений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27691145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>
                <a:solidFill>
                  <a:prstClr val="black"/>
                </a:solidFill>
              </a:rPr>
              <a:pPr/>
              <a:t>41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11.2. Безопасность сети</a:t>
            </a:r>
            <a:endParaRPr lang="ru-RU" dirty="0"/>
          </a:p>
          <a:p>
            <a:r>
              <a:rPr lang="ru-RU" smtClean="0"/>
              <a:t>11.2.3. Защита от сетевых атак</a:t>
            </a:r>
            <a:endParaRPr lang="ru-RU" dirty="0"/>
          </a:p>
          <a:p>
            <a:r>
              <a:rPr lang="ru-RU" smtClean="0"/>
              <a:t>11.2.3.2. Аутентификация, авторизация и учет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32567815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>
                <a:solidFill>
                  <a:prstClr val="black"/>
                </a:solidFill>
              </a:rPr>
              <a:pPr/>
              <a:t>42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11.2. Безопасность сети</a:t>
            </a:r>
            <a:endParaRPr lang="ru-RU" dirty="0"/>
          </a:p>
          <a:p>
            <a:r>
              <a:rPr lang="ru-RU" smtClean="0"/>
              <a:t>11.2.3. Защита от сетевых атак</a:t>
            </a:r>
            <a:endParaRPr lang="ru-RU" dirty="0"/>
          </a:p>
          <a:p>
            <a:r>
              <a:rPr lang="ru-RU" smtClean="0"/>
              <a:t>11.2.3.3. Межсетевые экраны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16939794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>
                <a:solidFill>
                  <a:prstClr val="black"/>
                </a:solidFill>
              </a:rPr>
              <a:pPr/>
              <a:t>43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11.2. Безопасность сети</a:t>
            </a:r>
            <a:endParaRPr lang="ru-RU" dirty="0"/>
          </a:p>
          <a:p>
            <a:r>
              <a:rPr lang="ru-RU" smtClean="0"/>
              <a:t>11.2.3. Защита от сетевых атак</a:t>
            </a:r>
            <a:endParaRPr lang="ru-RU" dirty="0"/>
          </a:p>
          <a:p>
            <a:r>
              <a:rPr lang="ru-RU" smtClean="0"/>
              <a:t>11.2.3.4. Безопасность оконечных устройств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42754344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>
                <a:solidFill>
                  <a:prstClr val="black"/>
                </a:solidFill>
              </a:rPr>
              <a:pPr/>
              <a:t>44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11.2. Безопасность сети</a:t>
            </a:r>
            <a:endParaRPr lang="ru-RU" dirty="0"/>
          </a:p>
          <a:p>
            <a:r>
              <a:rPr lang="ru-RU" smtClean="0"/>
              <a:t>11.2.4. Безопасность устройств</a:t>
            </a:r>
            <a:endParaRPr lang="ru-RU" dirty="0"/>
          </a:p>
          <a:p>
            <a:r>
              <a:rPr lang="ru-RU" smtClean="0"/>
              <a:t>11.2.4.1. Обзор обеспечения безопасности устройств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19561390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>
                <a:solidFill>
                  <a:prstClr val="black"/>
                </a:solidFill>
              </a:rPr>
              <a:pPr/>
              <a:t>45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11.2. Безопасность сети</a:t>
            </a:r>
            <a:endParaRPr lang="ru-RU" dirty="0"/>
          </a:p>
          <a:p>
            <a:r>
              <a:rPr lang="ru-RU" smtClean="0"/>
              <a:t>11.2.4. Безопасность устройств</a:t>
            </a:r>
            <a:endParaRPr lang="ru-RU" dirty="0"/>
          </a:p>
          <a:p>
            <a:r>
              <a:rPr lang="ru-RU" smtClean="0"/>
              <a:t>11.2.4.2. Пароли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22386700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>
                <a:solidFill>
                  <a:prstClr val="black"/>
                </a:solidFill>
              </a:rPr>
              <a:pPr/>
              <a:t>46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11.2. Безопасность сети</a:t>
            </a:r>
            <a:endParaRPr lang="ru-RU" dirty="0"/>
          </a:p>
          <a:p>
            <a:r>
              <a:rPr lang="ru-RU" smtClean="0"/>
              <a:t>11.2.4. Безопасность устройств</a:t>
            </a:r>
            <a:endParaRPr lang="ru-RU" dirty="0"/>
          </a:p>
          <a:p>
            <a:r>
              <a:rPr lang="ru-RU" smtClean="0"/>
              <a:t>11.2.4.3. Основные правила обеспечения безопасности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4941381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>
                <a:solidFill>
                  <a:prstClr val="black"/>
                </a:solidFill>
              </a:rPr>
              <a:pPr/>
              <a:t>47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11.2. Безопасность сети</a:t>
            </a:r>
            <a:endParaRPr lang="ru-RU" dirty="0"/>
          </a:p>
          <a:p>
            <a:r>
              <a:rPr lang="ru-RU" smtClean="0"/>
              <a:t>11.2.4. Безопасность устройств</a:t>
            </a:r>
            <a:endParaRPr lang="ru-RU" dirty="0"/>
          </a:p>
          <a:p>
            <a:r>
              <a:rPr lang="ru-RU" smtClean="0"/>
              <a:t>11.2.4.4. Активация подключения по SSH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32217191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11. Создание сети небольшого размера</a:t>
            </a:r>
          </a:p>
          <a:p>
            <a:pPr>
              <a:buFontTx/>
              <a:buNone/>
            </a:pPr>
            <a:r>
              <a:rPr lang="ru-RU" sz="1200" b="0" dirty="0"/>
              <a:t>11.3. Производительность базовой сети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70474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>
                <a:solidFill>
                  <a:prstClr val="black"/>
                </a:solidFill>
              </a:rPr>
              <a:pPr/>
              <a:t>49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11.3. Производительность базовой сети</a:t>
            </a:r>
          </a:p>
          <a:p>
            <a:r>
              <a:rPr lang="ru-RU" smtClean="0"/>
              <a:t>11.3.1. –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Команда ping</a:t>
            </a:r>
            <a:r>
              <a:rPr lang="en-US" smtClean="0"/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11.3.1.1. Интерпретация результатов выполнения команды ping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1438198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/>
              <a:pPr algn="r"/>
              <a:t>5</a:t>
            </a:fld>
            <a:endParaRPr lang="ru-RU" sz="800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5161434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>
                <a:solidFill>
                  <a:prstClr val="black"/>
                </a:solidFill>
              </a:rPr>
              <a:pPr/>
              <a:t>50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11.3. Базовые показатели производительности сети</a:t>
            </a:r>
          </a:p>
          <a:p>
            <a:r>
              <a:rPr lang="ru-RU" smtClean="0"/>
              <a:t>11.3.1. –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Команда ping</a:t>
            </a:r>
            <a:r>
              <a:rPr lang="en-US" smtClean="0"/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11.3.1.2. Расширенная команда ping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16659470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>
                <a:solidFill>
                  <a:prstClr val="black"/>
                </a:solidFill>
              </a:rPr>
              <a:pPr/>
              <a:t>51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11.3. Базовые показатели производительности сети</a:t>
            </a:r>
          </a:p>
          <a:p>
            <a:r>
              <a:rPr lang="ru-RU" smtClean="0"/>
              <a:t>11.3.1. –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Команда ping</a:t>
            </a:r>
            <a:r>
              <a:rPr lang="en-US" smtClean="0"/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11.3.1.3. Базовый уровень производительности сети</a:t>
            </a:r>
          </a:p>
        </p:txBody>
      </p:sp>
    </p:spTree>
    <p:extLst>
      <p:ext uri="{BB962C8B-B14F-4D97-AF65-F5344CB8AC3E}">
        <p14:creationId xmlns="" xmlns:p14="http://schemas.microsoft.com/office/powerpoint/2010/main" val="20117659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>
                <a:solidFill>
                  <a:prstClr val="black"/>
                </a:solidFill>
              </a:rPr>
              <a:pPr/>
              <a:t>52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11.3. Производительность базовой сети</a:t>
            </a:r>
          </a:p>
          <a:p>
            <a:r>
              <a:rPr lang="ru-RU" smtClean="0"/>
              <a:t>11.3.2.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Команды traceroute и tracert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11.3.2.1. Интерпретация сообщений трассировки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28989082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>
                <a:solidFill>
                  <a:prstClr val="black"/>
                </a:solidFill>
              </a:rPr>
              <a:pPr/>
              <a:t>53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11.3. Производительность базовой сети</a:t>
            </a:r>
          </a:p>
          <a:p>
            <a:r>
              <a:rPr lang="ru-RU" smtClean="0"/>
              <a:t>11.3.2.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Команды traceroute и tracert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11.3.2.2. Расширенная команда traceroute</a:t>
            </a:r>
          </a:p>
        </p:txBody>
      </p:sp>
    </p:spTree>
    <p:extLst>
      <p:ext uri="{BB962C8B-B14F-4D97-AF65-F5344CB8AC3E}">
        <p14:creationId xmlns="" xmlns:p14="http://schemas.microsoft.com/office/powerpoint/2010/main" val="46142061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>
                <a:solidFill>
                  <a:prstClr val="black"/>
                </a:solidFill>
              </a:rPr>
              <a:pPr/>
              <a:t>54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11.3. Производительность базовой сети</a:t>
            </a:r>
          </a:p>
          <a:p>
            <a:r>
              <a:rPr lang="ru-RU" smtClean="0"/>
              <a:t>11.3.2.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Команда traceroute и tracert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11.3.2.3. Packet Tracer. Проверка подключения с помощью команды traceroute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77665944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>
                <a:solidFill>
                  <a:prstClr val="black"/>
                </a:solidFill>
              </a:rPr>
              <a:pPr/>
              <a:t>55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11.3. Производительность базовой сети</a:t>
            </a:r>
          </a:p>
          <a:p>
            <a:r>
              <a:rPr lang="ru-RU" smtClean="0"/>
              <a:t>11.3.2.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Команды traceroute и tracert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11.3.2.4. Лабораторная работа. Проверка задержек в сети с помощью команд ping и traceroute</a:t>
            </a:r>
          </a:p>
        </p:txBody>
      </p:sp>
    </p:spTree>
    <p:extLst>
      <p:ext uri="{BB962C8B-B14F-4D97-AF65-F5344CB8AC3E}">
        <p14:creationId xmlns="" xmlns:p14="http://schemas.microsoft.com/office/powerpoint/2010/main" val="203095839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>
                <a:solidFill>
                  <a:prstClr val="black"/>
                </a:solidFill>
              </a:rPr>
              <a:pPr/>
              <a:t>56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11.3. Базовые показатели производительности сети</a:t>
            </a:r>
          </a:p>
          <a:p>
            <a:r>
              <a:rPr lang="ru-RU" smtClean="0"/>
              <a:t>11.3.3.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Команды show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11.3.3.1. Повторное рассмотрение наиболее распространенных команд show</a:t>
            </a:r>
          </a:p>
        </p:txBody>
      </p:sp>
    </p:spTree>
    <p:extLst>
      <p:ext uri="{BB962C8B-B14F-4D97-AF65-F5344CB8AC3E}">
        <p14:creationId xmlns="" xmlns:p14="http://schemas.microsoft.com/office/powerpoint/2010/main" val="206058561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>
                <a:solidFill>
                  <a:prstClr val="black"/>
                </a:solidFill>
              </a:rPr>
              <a:pPr/>
              <a:t>57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11.3. Производительность базовой сети</a:t>
            </a:r>
          </a:p>
          <a:p>
            <a:r>
              <a:rPr lang="ru-RU" smtClean="0"/>
              <a:t>11.3.3.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Команды show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11.3.3.2. Демонстрационное видео. Команда show version</a:t>
            </a:r>
          </a:p>
        </p:txBody>
      </p:sp>
    </p:spTree>
    <p:extLst>
      <p:ext uri="{BB962C8B-B14F-4D97-AF65-F5344CB8AC3E}">
        <p14:creationId xmlns="" xmlns:p14="http://schemas.microsoft.com/office/powerpoint/2010/main" val="203016995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>
                <a:solidFill>
                  <a:prstClr val="black"/>
                </a:solidFill>
              </a:rPr>
              <a:pPr/>
              <a:t>58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11.3. Базовые показатели производительности сети</a:t>
            </a:r>
          </a:p>
          <a:p>
            <a:r>
              <a:rPr lang="ru-RU" smtClean="0"/>
              <a:t>11.3.3.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Команды show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11.3.3.3. Packet Tracer. Использование команд show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30967019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>
                <a:solidFill>
                  <a:prstClr val="black"/>
                </a:solidFill>
              </a:rPr>
              <a:pPr/>
              <a:t>59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11.3. Производительность базовой сети</a:t>
            </a:r>
          </a:p>
          <a:p>
            <a:r>
              <a:rPr lang="ru-RU" smtClean="0"/>
              <a:t>11.3.4.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Команды хоста и IOS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11.3.4.1. Команда ipconfig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1053483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>
                <a:solidFill>
                  <a:prstClr val="black"/>
                </a:solidFill>
              </a:rPr>
              <a:pPr algn="r"/>
              <a:t>6</a:t>
            </a:fld>
            <a:endParaRPr lang="ru-RU" sz="800" b="0" dirty="0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91356689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>
                <a:solidFill>
                  <a:prstClr val="black"/>
                </a:solidFill>
              </a:rPr>
              <a:pPr/>
              <a:t>60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11.3. Базовые показатели производительности сети</a:t>
            </a:r>
          </a:p>
          <a:p>
            <a:r>
              <a:rPr lang="ru-RU" smtClean="0"/>
              <a:t>11.3.4.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Команды хоста и IOS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11.3.4.2. Команда arp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91947097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>
                <a:solidFill>
                  <a:prstClr val="black"/>
                </a:solidFill>
              </a:rPr>
              <a:pPr/>
              <a:t>61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11.3. Базовые показатели производительности сети</a:t>
            </a:r>
          </a:p>
          <a:p>
            <a:r>
              <a:rPr lang="ru-RU" smtClean="0"/>
              <a:t>11.3.4.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Команды хоста и IOS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11.3.4.3. Команда show cdp neighbors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275709768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>
                <a:solidFill>
                  <a:prstClr val="black"/>
                </a:solidFill>
              </a:rPr>
              <a:pPr/>
              <a:t>62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11.3. Базовые показатели производительности сети</a:t>
            </a:r>
          </a:p>
          <a:p>
            <a:r>
              <a:rPr lang="ru-RU" smtClean="0"/>
              <a:t>11.3.4.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Команды хоста и IOS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11.3.4.4. Команда show ip interface brief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285292782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>
                <a:solidFill>
                  <a:prstClr val="black"/>
                </a:solidFill>
              </a:rPr>
              <a:pPr/>
              <a:t>63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11.3. Базовые показатели производительности сети</a:t>
            </a:r>
          </a:p>
          <a:p>
            <a:r>
              <a:rPr lang="ru-RU" smtClean="0"/>
              <a:t>11.3.4.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Команды хоста и IOS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11.3.4.6. Лабораторная работа. Использование интерфейса командной строки (CLI) для сбора сведений о сетевых устройствах</a:t>
            </a:r>
          </a:p>
        </p:txBody>
      </p:sp>
    </p:spTree>
    <p:extLst>
      <p:ext uri="{BB962C8B-B14F-4D97-AF65-F5344CB8AC3E}">
        <p14:creationId xmlns="" xmlns:p14="http://schemas.microsoft.com/office/powerpoint/2010/main" val="92907686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>
                <a:solidFill>
                  <a:prstClr val="black"/>
                </a:solidFill>
              </a:rPr>
              <a:pPr/>
              <a:t>64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11.3. Базовые показатели производительности сети</a:t>
            </a:r>
          </a:p>
          <a:p>
            <a:r>
              <a:rPr lang="ru-RU" smtClean="0"/>
              <a:t>11.3.5. Отладка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11.3.5.1. Команда debug</a:t>
            </a:r>
          </a:p>
        </p:txBody>
      </p:sp>
    </p:spTree>
    <p:extLst>
      <p:ext uri="{BB962C8B-B14F-4D97-AF65-F5344CB8AC3E}">
        <p14:creationId xmlns="" xmlns:p14="http://schemas.microsoft.com/office/powerpoint/2010/main" val="194662858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>
                <a:solidFill>
                  <a:prstClr val="black"/>
                </a:solidFill>
              </a:rPr>
              <a:pPr/>
              <a:t>65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11.3. Производительность базовой сети</a:t>
            </a:r>
          </a:p>
          <a:p>
            <a:r>
              <a:rPr lang="ru-RU" smtClean="0"/>
              <a:t>11.3.5. Отладка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11.3.5.2. Команда terminal monitor</a:t>
            </a:r>
          </a:p>
        </p:txBody>
      </p:sp>
    </p:spTree>
    <p:extLst>
      <p:ext uri="{BB962C8B-B14F-4D97-AF65-F5344CB8AC3E}">
        <p14:creationId xmlns="" xmlns:p14="http://schemas.microsoft.com/office/powerpoint/2010/main" val="226240900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11. Создание сети небольшого размера</a:t>
            </a:r>
          </a:p>
          <a:p>
            <a:pPr>
              <a:buFontTx/>
              <a:buNone/>
            </a:pPr>
            <a:r>
              <a:rPr lang="ru-RU" sz="1200" b="0" dirty="0"/>
              <a:t>11.4. Поиск и устранение неполадок в работе сети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354564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>
                <a:solidFill>
                  <a:prstClr val="black"/>
                </a:solidFill>
              </a:rPr>
              <a:pPr/>
              <a:t>67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11.4. Поиск и устранение неполадок в работе сети</a:t>
            </a:r>
          </a:p>
          <a:p>
            <a:r>
              <a:rPr lang="ru-RU" smtClean="0"/>
              <a:t>11.4.1. Методы поиска и устранения неполадок</a:t>
            </a:r>
            <a:endParaRPr lang="ru-RU" dirty="0"/>
          </a:p>
          <a:p>
            <a:r>
              <a:rPr lang="ru-RU" smtClean="0"/>
              <a:t>11.4.1.1. Основные подходы к поиску и устранению неполадок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392075316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>
                <a:solidFill>
                  <a:prstClr val="black"/>
                </a:solidFill>
              </a:rPr>
              <a:pPr/>
              <a:t>68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11.4. Поиск и устранение неполадок в работе сети</a:t>
            </a:r>
          </a:p>
          <a:p>
            <a:r>
              <a:rPr lang="ru-RU" smtClean="0"/>
              <a:t>11.4.1. Методы поиска и устранения неполадок</a:t>
            </a:r>
            <a:endParaRPr lang="ru-RU" dirty="0"/>
          </a:p>
          <a:p>
            <a:r>
              <a:rPr lang="ru-RU" smtClean="0"/>
              <a:t>11.4.1.2. Что следует сделать: решить проблему или передать ее на более высокий уровень?</a:t>
            </a:r>
          </a:p>
        </p:txBody>
      </p:sp>
    </p:spTree>
    <p:extLst>
      <p:ext uri="{BB962C8B-B14F-4D97-AF65-F5344CB8AC3E}">
        <p14:creationId xmlns="" xmlns:p14="http://schemas.microsoft.com/office/powerpoint/2010/main" val="19089947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>
                <a:solidFill>
                  <a:prstClr val="black"/>
                </a:solidFill>
              </a:rPr>
              <a:pPr/>
              <a:t>69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11.4. Поиск и устранение неполадок в работе сети</a:t>
            </a:r>
          </a:p>
          <a:p>
            <a:r>
              <a:rPr lang="ru-RU" smtClean="0"/>
              <a:t>11.4.1. Методы поиска и устранения неполадок</a:t>
            </a:r>
            <a:endParaRPr lang="ru-RU" dirty="0"/>
          </a:p>
          <a:p>
            <a:r>
              <a:rPr lang="ru-RU" smtClean="0"/>
              <a:t>11.4.1.3. Проверка и контроль решения проблемы</a:t>
            </a:r>
          </a:p>
        </p:txBody>
      </p:sp>
    </p:spTree>
    <p:extLst>
      <p:ext uri="{BB962C8B-B14F-4D97-AF65-F5344CB8AC3E}">
        <p14:creationId xmlns="" xmlns:p14="http://schemas.microsoft.com/office/powerpoint/2010/main" val="2172106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ACE20BE7-F2F3-4E26-9454-50B18F790A4E}" type="slidenum">
              <a:rPr lang="en-US" sz="800" b="0">
                <a:ea typeface="ＭＳ Ｐゴシック" pitchFamily="34" charset="-128"/>
              </a:rPr>
              <a:pPr algn="r"/>
              <a:t>7</a:t>
            </a:fld>
            <a:endParaRPr lang="ru-RU" sz="800" b="0" dirty="0">
              <a:ea typeface="ＭＳ Ｐゴシック" pitchFamily="34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42261386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>
                <a:solidFill>
                  <a:prstClr val="black"/>
                </a:solidFill>
              </a:rPr>
              <a:pPr/>
              <a:t>70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11.4. Поиск и устранение неполадок в работе сети</a:t>
            </a:r>
          </a:p>
          <a:p>
            <a:r>
              <a:rPr lang="ru-RU" smtClean="0"/>
              <a:t>11.4.2. Поиск и устранение неполадок, связанных с интерфейсами и кабелями</a:t>
            </a:r>
          </a:p>
          <a:p>
            <a:r>
              <a:rPr lang="ru-RU" smtClean="0"/>
              <a:t>11.4.2.1. Работа в дуплексном режиме</a:t>
            </a:r>
          </a:p>
        </p:txBody>
      </p:sp>
    </p:spTree>
    <p:extLst>
      <p:ext uri="{BB962C8B-B14F-4D97-AF65-F5344CB8AC3E}">
        <p14:creationId xmlns="" xmlns:p14="http://schemas.microsoft.com/office/powerpoint/2010/main" val="5977774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>
                <a:solidFill>
                  <a:prstClr val="black"/>
                </a:solidFill>
              </a:rPr>
              <a:pPr/>
              <a:t>71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11.4. Поиск и устранение неполадок в работе сети</a:t>
            </a:r>
          </a:p>
          <a:p>
            <a:r>
              <a:rPr lang="ru-RU" smtClean="0"/>
              <a:t>11.4.2. Поиск и устранение неполадок, связанных с интерфейсами и кабелями</a:t>
            </a:r>
          </a:p>
          <a:p>
            <a:r>
              <a:rPr lang="ru-RU" smtClean="0"/>
              <a:t>11.4.2.2. Несовпадение дуплексных режимов</a:t>
            </a:r>
          </a:p>
        </p:txBody>
      </p:sp>
    </p:spTree>
    <p:extLst>
      <p:ext uri="{BB962C8B-B14F-4D97-AF65-F5344CB8AC3E}">
        <p14:creationId xmlns="" xmlns:p14="http://schemas.microsoft.com/office/powerpoint/2010/main" val="41356828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>
                <a:solidFill>
                  <a:prstClr val="black"/>
                </a:solidFill>
              </a:rPr>
              <a:pPr/>
              <a:t>72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11.4. Поиск и устранение неполадок в работе сети</a:t>
            </a:r>
          </a:p>
          <a:p>
            <a:r>
              <a:rPr lang="ru-RU" smtClean="0"/>
              <a:t>11.4.3. Сценарии поиска и устранения неполадок</a:t>
            </a:r>
          </a:p>
          <a:p>
            <a:r>
              <a:rPr lang="ru-RU" smtClean="0"/>
              <a:t>11.4.3.1. Проблемы IP-адресации на устройствах IOS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127375917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>
                <a:solidFill>
                  <a:prstClr val="black"/>
                </a:solidFill>
              </a:rPr>
              <a:pPr/>
              <a:t>73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11.4. Поиск и устранение неполадок в работе сети</a:t>
            </a:r>
          </a:p>
          <a:p>
            <a:r>
              <a:rPr lang="ru-RU" smtClean="0"/>
              <a:t>11.4.3. Сценарии поиска и устранения неполадок</a:t>
            </a:r>
          </a:p>
          <a:p>
            <a:r>
              <a:rPr lang="ru-RU" smtClean="0"/>
              <a:t>11.4.3.2. Проблемы IP-адресации на оконечных устройствах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161958517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>
                <a:solidFill>
                  <a:prstClr val="black"/>
                </a:solidFill>
              </a:rPr>
              <a:pPr/>
              <a:t>74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11.4. Поиск и устранение неполадок в работе сети</a:t>
            </a:r>
          </a:p>
          <a:p>
            <a:r>
              <a:rPr lang="ru-RU" smtClean="0"/>
              <a:t>11.4.3. Сценарии поиска и устранения неполадок</a:t>
            </a:r>
          </a:p>
          <a:p>
            <a:r>
              <a:rPr lang="ru-RU" smtClean="0"/>
              <a:t>11.4.3.3. Неполадки, связанные со шлюзом по умолчанию</a:t>
            </a:r>
          </a:p>
        </p:txBody>
      </p:sp>
    </p:spTree>
    <p:extLst>
      <p:ext uri="{BB962C8B-B14F-4D97-AF65-F5344CB8AC3E}">
        <p14:creationId xmlns="" xmlns:p14="http://schemas.microsoft.com/office/powerpoint/2010/main" val="359534923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>
                <a:solidFill>
                  <a:prstClr val="black"/>
                </a:solidFill>
              </a:rPr>
              <a:pPr/>
              <a:t>75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11.4. Поиск и устранение неполадок в работе сети</a:t>
            </a:r>
          </a:p>
          <a:p>
            <a:r>
              <a:rPr lang="ru-RU" smtClean="0"/>
              <a:t>11.4.3. Сценарии поиска и устранения неполадок</a:t>
            </a:r>
          </a:p>
          <a:p>
            <a:r>
              <a:rPr lang="ru-RU" smtClean="0"/>
              <a:t>11.4.3.4. Поиск и устранение неполадок, связанных с DNS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328404494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>
                <a:solidFill>
                  <a:prstClr val="black"/>
                </a:solidFill>
              </a:rPr>
              <a:pPr/>
              <a:t>76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11.4. Поиск и устранение неполадок в работе сети</a:t>
            </a:r>
          </a:p>
          <a:p>
            <a:r>
              <a:rPr lang="ru-RU" smtClean="0"/>
              <a:t>11.4.3. Сценарии поиска и устранения неполадок</a:t>
            </a:r>
          </a:p>
          <a:p>
            <a:r>
              <a:rPr lang="ru-RU" smtClean="0"/>
              <a:t>11.4.3.5. Лабораторная работа. Поиск и устранение неполадок подключения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43528115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>
                <a:solidFill>
                  <a:prstClr val="black"/>
                </a:solidFill>
              </a:rPr>
              <a:pPr/>
              <a:t>77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11.4. Поиск и устранение неполадок в работе сети</a:t>
            </a:r>
          </a:p>
          <a:p>
            <a:r>
              <a:rPr lang="ru-RU" smtClean="0"/>
              <a:t>11.4.3. Сценарии поиска и устранения неполадок</a:t>
            </a:r>
          </a:p>
          <a:p>
            <a:r>
              <a:rPr lang="ru-RU" smtClean="0"/>
              <a:t>11.4.3.6. Packet Tracer. Поиск и устранение неполадок подключения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167308738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11. Создание сети небольшого размера</a:t>
            </a:r>
          </a:p>
          <a:p>
            <a:pPr>
              <a:buFontTx/>
              <a:buNone/>
            </a:pPr>
            <a:r>
              <a:rPr lang="ru-RU" sz="1200" b="0" dirty="0"/>
              <a:t>11.5. Выводы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78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498047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>
                <a:solidFill>
                  <a:prstClr val="black"/>
                </a:solidFill>
              </a:rPr>
              <a:pPr/>
              <a:t>79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11.5. Выводы</a:t>
            </a:r>
          </a:p>
          <a:p>
            <a:r>
              <a:rPr lang="ru-RU" smtClean="0"/>
              <a:t>11.5.1. Заключение</a:t>
            </a:r>
          </a:p>
          <a:p>
            <a:r>
              <a:rPr lang="ru-RU" smtClean="0"/>
              <a:t>11.5.1.2. Packet Tracer. Отработка комплексных практических навыков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665740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8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56057978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>
                <a:solidFill>
                  <a:prstClr val="black"/>
                </a:solidFill>
              </a:rPr>
              <a:pPr/>
              <a:t>80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11.5. Выводы</a:t>
            </a:r>
          </a:p>
          <a:p>
            <a:r>
              <a:rPr lang="ru-RU" smtClean="0"/>
              <a:t>11.5.1. Заключение</a:t>
            </a:r>
          </a:p>
          <a:p>
            <a:r>
              <a:rPr lang="ru-RU" smtClean="0"/>
              <a:t>11.5.1.3. Packet Tracer. Поиск и устранение неполадок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284702829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81</a:t>
            </a:fld>
            <a:endParaRPr lang="ru-RU" sz="800" dirty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11.5. Выводы</a:t>
            </a:r>
          </a:p>
          <a:p>
            <a:r>
              <a:rPr lang="ru-RU" smtClean="0"/>
              <a:t>11.5.1. Заключение</a:t>
            </a:r>
          </a:p>
          <a:p>
            <a:r>
              <a:rPr lang="ru-RU" smtClean="0"/>
              <a:t>11.5.1.3. Глава 11. Создание сети небольшого размера</a:t>
            </a:r>
            <a:endParaRPr lang="ru-RU" altLang="en-US" dirty="0"/>
          </a:p>
        </p:txBody>
      </p:sp>
    </p:spTree>
    <p:extLst>
      <p:ext uri="{BB962C8B-B14F-4D97-AF65-F5344CB8AC3E}">
        <p14:creationId xmlns="" xmlns:p14="http://schemas.microsoft.com/office/powerpoint/2010/main" val="242379819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82</a:t>
            </a:fld>
            <a:endParaRPr lang="ru-RU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Новые термины и команды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466476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83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05636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9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524546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086725553"/>
      </p:ext>
    </p:extLst>
  </p:cSld>
  <p:clrMapOvr>
    <a:masterClrMapping/>
  </p:clrMapOvr>
  <p:transition spd="slow">
    <p:wipe/>
  </p:transition>
  <p:extLst mod="1">
    <p:ext uri="{DCECCB84-F9BA-43D5-87BE-67443E8EF086}">
      <p15:sldGuideLst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1988433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4797489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85154496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 dirty="0">
                <a:sym typeface="Arial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225799662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3653042546"/>
      </p:ext>
    </p:extLst>
  </p:cSld>
  <p:clrMapOvr>
    <a:masterClrMapping/>
  </p:clrMapOvr>
  <p:transition spd="slow">
    <p:wipe/>
  </p:transition>
  <p:extLst mod="1">
    <p:ext uri="{DCECCB84-F9BA-43D5-87BE-67443E8EF086}">
      <p15:sldGuideLst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974617842"/>
      </p:ext>
    </p:extLst>
  </p:cSld>
  <p:clrMapOvr>
    <a:masterClrMapping/>
  </p:clrMapOvr>
  <p:transition spd="slow">
    <p:wipe/>
  </p:transition>
  <p:extLst mod="1">
    <p:ext uri="{DCECCB84-F9BA-43D5-87BE-67443E8EF086}">
      <p15:sldGuideLst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6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6" name="Rectangle 4"/>
          <p:cNvSpPr>
            <a:spLocks noChangeArrowheads="1"/>
          </p:cNvSpPr>
          <p:nvPr userDrawn="1"/>
        </p:nvSpPr>
        <p:spPr bwMode="ltGray">
          <a:xfrm>
            <a:off x="4378440" y="4741653"/>
            <a:ext cx="414000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© Cisco и/или ее дочерние компании, 2016. Все права защищены</a:t>
            </a:r>
            <a:r>
              <a:rPr lang="ru-RU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.</a:t>
            </a:r>
            <a:r>
              <a:rPr lang="en-US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 </a:t>
            </a:r>
            <a:r>
              <a:rPr lang="ru-RU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Конфиденциальная </a:t>
            </a:r>
            <a:r>
              <a:rPr lang="ru-RU" sz="60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информация Cisco</a:t>
            </a:r>
          </a:p>
        </p:txBody>
      </p:sp>
    </p:spTree>
    <p:extLst>
      <p:ext uri="{BB962C8B-B14F-4D97-AF65-F5344CB8AC3E}">
        <p14:creationId xmlns="" xmlns:p14="http://schemas.microsoft.com/office/powerpoint/2010/main" val="189085412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="" xmlns:p14="http://schemas.microsoft.com/office/powerpoint/2010/main" val="305387266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="" xmlns:p14="http://schemas.microsoft.com/office/powerpoint/2010/main" val="29621250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="" xmlns:p14="http://schemas.microsoft.com/office/powerpoint/2010/main" val="36430999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600" dirty="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3" name="Rectangle 4"/>
          <p:cNvSpPr>
            <a:spLocks noChangeArrowheads="1"/>
          </p:cNvSpPr>
          <p:nvPr userDrawn="1"/>
        </p:nvSpPr>
        <p:spPr bwMode="ltGray">
          <a:xfrm>
            <a:off x="4378440" y="4741653"/>
            <a:ext cx="414000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accent3">
                    <a:lumMod val="85000"/>
                  </a:schemeClr>
                </a:solidFill>
                <a:latin typeface="+mn-lt"/>
              </a:rPr>
              <a:t>© Cisco и/или ее дочерние компании, 2016. Все права защищены</a:t>
            </a:r>
            <a:r>
              <a:rPr lang="ru-RU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.</a:t>
            </a:r>
            <a:r>
              <a:rPr lang="en-US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 </a:t>
            </a:r>
            <a:r>
              <a:rPr lang="ru-RU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Конфиденциальная </a:t>
            </a:r>
            <a:r>
              <a:rPr lang="ru-RU" sz="600" dirty="0">
                <a:solidFill>
                  <a:schemeClr val="accent3">
                    <a:lumMod val="85000"/>
                  </a:schemeClr>
                </a:solidFill>
                <a:latin typeface="+mn-lt"/>
              </a:rPr>
              <a:t>информация Cisco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p15="http://schemas.microsoft.com/office/powerpoint/2012/main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map.norsecorp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chiark.greenend.org.uk/~sgtatham/putty/latest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tacad.com/group/communities/community-hom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netacad.com/group/communities/ccna-blo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sco.com/web/RU/index.html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reshark.org/download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mtClean="0"/>
              <a:t>Материалы для инструктора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25766" y="1819835"/>
            <a:ext cx="6109506" cy="1125645"/>
          </a:xfrm>
        </p:spPr>
        <p:txBody>
          <a:bodyPr/>
          <a:lstStyle/>
          <a:p>
            <a:r>
              <a:rPr lang="ru-RU" smtClean="0"/>
              <a:t>Глава 11. Создание сети небольшого размера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3256683" cy="902174"/>
          </a:xfrm>
        </p:spPr>
        <p:txBody>
          <a:bodyPr/>
          <a:lstStyle/>
          <a:p>
            <a:r>
              <a:rPr lang="ru-RU" dirty="0" smtClean="0"/>
              <a:t>CCNA Routing and Switching</a:t>
            </a:r>
          </a:p>
          <a:p>
            <a:r>
              <a:rPr lang="ru-RU" dirty="0" smtClean="0"/>
              <a:t>Введение в сетевые технологии (v6.0)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365047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8691325" cy="4155319"/>
          </a:xfrm>
        </p:spPr>
        <p:txBody>
          <a:bodyPr/>
          <a:lstStyle/>
          <a:p>
            <a:pPr lvl="0">
              <a:lnSpc>
                <a:spcPct val="95000"/>
              </a:lnSpc>
              <a:buClr>
                <a:srgbClr val="58585B"/>
              </a:buClr>
            </a:pPr>
            <a:r>
              <a:rPr lang="ru-RU" sz="1400" dirty="0" smtClean="0"/>
              <a:t>Раздел 11.2.2.2</a:t>
            </a:r>
          </a:p>
          <a:p>
            <a:pPr lvl="1">
              <a:lnSpc>
                <a:spcPct val="95000"/>
              </a:lnSpc>
              <a:buClr>
                <a:srgbClr val="58585B"/>
              </a:buClr>
            </a:pPr>
            <a:r>
              <a:rPr lang="ru-RU" sz="1300" dirty="0" smtClean="0"/>
              <a:t>Следующий веб-сайт продемонстрирует атаки в Интернете в реальном времени: </a:t>
            </a:r>
            <a:r>
              <a:rPr lang="ru-RU" sz="1300" dirty="0" smtClean="0">
                <a:hlinkClick r:id="rId3"/>
              </a:rPr>
              <a:t>http</a:t>
            </a:r>
            <a:r>
              <a:rPr lang="ru-RU" sz="1300" dirty="0">
                <a:hlinkClick r:id="rId3"/>
              </a:rPr>
              <a:t>://map.norsecorp.com/#/</a:t>
            </a:r>
            <a:endParaRPr lang="ru-RU" sz="1300" dirty="0"/>
          </a:p>
          <a:p>
            <a:pPr lvl="2">
              <a:lnSpc>
                <a:spcPct val="95000"/>
              </a:lnSpc>
            </a:pPr>
            <a:r>
              <a:rPr lang="ru-RU" dirty="0" smtClean="0"/>
              <a:t>Веб-сайт Norse Attack Map поддерживает самую большую в мире сеть аналитики угроз и отображает ее графически на первой странице.</a:t>
            </a:r>
          </a:p>
          <a:p>
            <a:pPr lvl="0">
              <a:lnSpc>
                <a:spcPct val="95000"/>
              </a:lnSpc>
              <a:buClr>
                <a:srgbClr val="58585B"/>
              </a:buClr>
            </a:pPr>
            <a:r>
              <a:rPr lang="ru-RU" sz="1400" dirty="0" smtClean="0"/>
              <a:t>Раздел 11.2.4.4</a:t>
            </a:r>
          </a:p>
          <a:p>
            <a:pPr lvl="1">
              <a:lnSpc>
                <a:spcPct val="95000"/>
              </a:lnSpc>
              <a:buClr>
                <a:srgbClr val="58585B"/>
              </a:buClr>
            </a:pPr>
            <a:r>
              <a:rPr lang="ru-RU" sz="1300" dirty="0" smtClean="0"/>
              <a:t>PuTTY — это бесплатный SSH-клиент, который можно использовать для связи по протоколу SSH с маршрутизаторами и коммутаторами.</a:t>
            </a:r>
          </a:p>
          <a:p>
            <a:pPr lvl="1">
              <a:lnSpc>
                <a:spcPct val="95000"/>
              </a:lnSpc>
              <a:buClr>
                <a:srgbClr val="58585B"/>
              </a:buClr>
            </a:pPr>
            <a:r>
              <a:rPr lang="ru-RU" sz="1300" dirty="0" smtClean="0"/>
              <a:t>Последняя версия программы PuTTY доступна по адресу: </a:t>
            </a:r>
            <a:r>
              <a:rPr lang="ru-RU" sz="1300" dirty="0">
                <a:hlinkClick r:id="rId4"/>
              </a:rPr>
              <a:t>https://www.chiark.greenend.org.uk/~sgtatham/putty/latest.html</a:t>
            </a:r>
            <a:r>
              <a:rPr lang="ru-RU" sz="1300" dirty="0" smtClean="0"/>
              <a:t> </a:t>
            </a:r>
          </a:p>
          <a:p>
            <a:pPr lvl="0">
              <a:lnSpc>
                <a:spcPct val="95000"/>
              </a:lnSpc>
              <a:buClr>
                <a:srgbClr val="58585B"/>
              </a:buClr>
            </a:pPr>
            <a:r>
              <a:rPr lang="ru-RU" sz="1400" dirty="0" smtClean="0"/>
              <a:t>Раздел 11.3.4.2</a:t>
            </a:r>
            <a:r>
              <a:rPr lang="en-US" sz="1400" dirty="0" smtClean="0"/>
              <a:t>	</a:t>
            </a:r>
          </a:p>
          <a:p>
            <a:pPr lvl="1">
              <a:lnSpc>
                <a:spcPct val="95000"/>
              </a:lnSpc>
              <a:buClr>
                <a:srgbClr val="58585B"/>
              </a:buClr>
            </a:pPr>
            <a:r>
              <a:rPr lang="ru-RU" sz="1300" dirty="0" smtClean="0"/>
              <a:t>Предложите студентам просмотреть записи ARP с помощью команды</a:t>
            </a:r>
            <a:r>
              <a:rPr lang="ru-RU" sz="1300" b="1" dirty="0"/>
              <a:t> arp –a</a:t>
            </a:r>
            <a:r>
              <a:rPr lang="ru-RU" sz="1300" dirty="0" smtClean="0"/>
              <a:t>. Затем предложите студентам отправить ping-запрос на широковещательный адрес их локальной сети и затем еще раз просмотреть записи ARP с помощью команды arp –a. Должны появиться дополнительные устройства. Это один из способов, который можно использовать для поиска всех устройств в локальной сети.</a:t>
            </a:r>
          </a:p>
          <a:p>
            <a:pPr lvl="1">
              <a:lnSpc>
                <a:spcPct val="95000"/>
              </a:lnSpc>
              <a:buClr>
                <a:srgbClr val="58585B"/>
              </a:buClr>
            </a:pPr>
            <a:r>
              <a:rPr lang="ru-RU" sz="1300" dirty="0" smtClean="0"/>
              <a:t>Объясните студентам, как и зачем это используется.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11. Практические рекомендации (продолжение)</a:t>
            </a:r>
          </a:p>
        </p:txBody>
      </p:sp>
    </p:spTree>
    <p:extLst>
      <p:ext uri="{BB962C8B-B14F-4D97-AF65-F5344CB8AC3E}">
        <p14:creationId xmlns="" xmlns:p14="http://schemas.microsoft.com/office/powerpoint/2010/main" val="388899861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30000"/>
              </a:spcBef>
              <a:spcAft>
                <a:spcPts val="900"/>
              </a:spcAft>
              <a:defRPr/>
            </a:pPr>
            <a:r>
              <a:rPr lang="ru-RU" dirty="0" smtClean="0"/>
              <a:t>Дополнительные справочные материалы, содержащие различные стратегии обучения,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в том числе планы занятий, описание аналогий для сложных понятий и темы обсуждений, доступны на веб-сайте сообщества сертифицированных компанией Cisco сетевых специалистов (CCNA) по адресу </a:t>
            </a:r>
            <a:r>
              <a:rPr lang="ru-RU" dirty="0">
                <a:hlinkClick r:id="rId3"/>
              </a:rPr>
              <a:t>https://www.netacad.com/group/communities/community-home</a:t>
            </a:r>
            <a:r>
              <a:rPr lang="ru-RU" dirty="0" smtClean="0"/>
              <a:t>.</a:t>
            </a:r>
            <a:endParaRPr lang="ru-RU" dirty="0"/>
          </a:p>
          <a:p>
            <a:pPr>
              <a:spcBef>
                <a:spcPct val="30000"/>
              </a:spcBef>
              <a:spcAft>
                <a:spcPts val="900"/>
              </a:spcAft>
              <a:defRPr/>
            </a:pPr>
            <a:r>
              <a:rPr lang="ru-RU" dirty="0" smtClean="0"/>
              <a:t>Практические рекомендации специалистов со всего мира для обучения по программе CCNA Routing and Switching. </a:t>
            </a:r>
            <a:r>
              <a:rPr lang="ru-RU" dirty="0">
                <a:hlinkClick r:id="rId4"/>
              </a:rPr>
              <a:t>https://www.netacad.com/group/communities/ccna</a:t>
            </a:r>
            <a:endParaRPr lang="ru-RU" dirty="0"/>
          </a:p>
          <a:p>
            <a:pPr>
              <a:spcBef>
                <a:spcPct val="30000"/>
              </a:spcBef>
              <a:defRPr/>
            </a:pPr>
            <a:r>
              <a:rPr lang="ru-RU" dirty="0" smtClean="0"/>
              <a:t>Если вы хотите поделиться с другими преподавателями планами занятий и другой полезной информацией, вы можете разместить ее на сайте сообщества сертифицированных компанией Cisco сетевых специалистов (CCNA).</a:t>
            </a:r>
          </a:p>
          <a:p>
            <a:r>
              <a:rPr lang="ru-RU" dirty="0" smtClean="0"/>
              <a:t>Студенты могут записаться на курс </a:t>
            </a:r>
            <a:r>
              <a:rPr lang="ru-RU" b="1" dirty="0"/>
              <a:t>Introduction to Packet Tracer</a:t>
            </a:r>
            <a:r>
              <a:rPr lang="ru-RU" dirty="0" smtClean="0"/>
              <a:t> (для самостоятельного изучения)</a:t>
            </a:r>
          </a:p>
        </p:txBody>
      </p:sp>
      <p:sp>
        <p:nvSpPr>
          <p:cNvPr id="13314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2. Дополнительная помощь</a:t>
            </a:r>
          </a:p>
        </p:txBody>
      </p:sp>
    </p:spTree>
    <p:extLst>
      <p:ext uri="{BB962C8B-B14F-4D97-AF65-F5344CB8AC3E}">
        <p14:creationId xmlns="" xmlns:p14="http://schemas.microsoft.com/office/powerpoint/2010/main" val="184930198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783168022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25765" y="1649506"/>
            <a:ext cx="5955513" cy="1295974"/>
          </a:xfrm>
        </p:spPr>
        <p:txBody>
          <a:bodyPr/>
          <a:lstStyle/>
          <a:p>
            <a:r>
              <a:rPr lang="ru-RU" smtClean="0"/>
              <a:t>Глава 11. Создание сети небольшого размера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3405273" cy="902174"/>
          </a:xfrm>
        </p:spPr>
        <p:txBody>
          <a:bodyPr/>
          <a:lstStyle/>
          <a:p>
            <a:r>
              <a:rPr lang="ru-RU" dirty="0" smtClean="0"/>
              <a:t>CCNA Routing and Switching</a:t>
            </a:r>
          </a:p>
          <a:p>
            <a:r>
              <a:rPr lang="ru-RU" dirty="0" smtClean="0"/>
              <a:t>Введение в сетевые технологии (v6.0)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8293801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9000000" cy="4155319"/>
          </a:xfrm>
        </p:spPr>
        <p:txBody>
          <a:bodyPr/>
          <a:lstStyle/>
          <a:p>
            <a:r>
              <a:rPr lang="ru-RU" dirty="0"/>
              <a:t>11.1. Проектирование сетей</a:t>
            </a:r>
          </a:p>
          <a:p>
            <a:pPr marL="469106" lvl="1" indent="-214313">
              <a:buFont typeface="Arial" panose="020B0604020202020204" pitchFamily="34" charset="0"/>
              <a:buChar char="•"/>
            </a:pPr>
            <a:r>
              <a:rPr lang="ru-RU" sz="1500" dirty="0"/>
              <a:t>Описать способы создания, настройки и проверки небольшой сети, состоящей из напрямую подключенных сегментов.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300" dirty="0"/>
              <a:t>Определить устройства, используемые в сети небольшого размера.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300" dirty="0"/>
              <a:t>Определить протоколы, используемые в сети небольшого размера.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300" dirty="0"/>
              <a:t>Объяснить, каким образом сеть небольшого размера можно использовать в качестве основы для построения более крупных сетей.</a:t>
            </a:r>
          </a:p>
          <a:p>
            <a:r>
              <a:rPr lang="ru-RU" dirty="0"/>
              <a:t>11.2. Безопасность сети</a:t>
            </a:r>
          </a:p>
          <a:p>
            <a:pPr marL="469106" lvl="1" indent="-214313">
              <a:buFont typeface="Arial" panose="020B0604020202020204" pitchFamily="34" charset="0"/>
              <a:buChar char="•"/>
            </a:pPr>
            <a:r>
              <a:rPr lang="ru-RU" sz="1500" dirty="0"/>
              <a:t>Выполнить настройку функций, повышающих уровень безопасности, на </a:t>
            </a:r>
            <a:r>
              <a:rPr lang="ru-RU" sz="1500"/>
              <a:t>коммутаторах </a:t>
            </a:r>
            <a:r>
              <a:rPr lang="ru-RU" sz="1500" smtClean="0"/>
              <a:t>и маршрутизаторах</a:t>
            </a:r>
            <a:r>
              <a:rPr lang="ru-RU" sz="1500" dirty="0"/>
              <a:t>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300" dirty="0"/>
              <a:t>Объяснить необходимость применения основных мер безопасности на сетевых устройствах.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300" dirty="0"/>
              <a:t>Определить уязвимости системы безопасности.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300" dirty="0"/>
              <a:t>Определить основные методы устранения угроз.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300" dirty="0"/>
              <a:t>Настроить сетевые устройства с помощью функций их стабилизации для устранения угроз безопасности.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 11. Разделы и задачи</a:t>
            </a:r>
          </a:p>
        </p:txBody>
      </p:sp>
    </p:spTree>
    <p:extLst>
      <p:ext uri="{BB962C8B-B14F-4D97-AF65-F5344CB8AC3E}">
        <p14:creationId xmlns="" xmlns:p14="http://schemas.microsoft.com/office/powerpoint/2010/main" val="175886867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>
          <a:xfrm>
            <a:off x="144064" y="798944"/>
            <a:ext cx="8999935" cy="4155319"/>
          </a:xfrm>
        </p:spPr>
        <p:txBody>
          <a:bodyPr/>
          <a:lstStyle/>
          <a:p>
            <a:r>
              <a:rPr lang="ru-RU" dirty="0"/>
              <a:t>11.3. Производительность базовой сети</a:t>
            </a:r>
          </a:p>
          <a:p>
            <a:pPr marL="470297" lvl="1" indent="-214313">
              <a:buFont typeface="Arial" panose="020B0604020202020204" pitchFamily="34" charset="0"/>
              <a:buChar char="•"/>
            </a:pPr>
            <a:r>
              <a:rPr lang="ru-RU" sz="1500" dirty="0"/>
              <a:t>Использовать стандартные команды show и утилиты для определения относительного базового уровня производительности сети.</a:t>
            </a:r>
          </a:p>
          <a:p>
            <a:pPr marL="543322" lvl="2" indent="-214313">
              <a:buFont typeface="Arial" panose="020B0604020202020204" pitchFamily="34" charset="0"/>
              <a:buChar char="•"/>
            </a:pPr>
            <a:r>
              <a:rPr lang="ru-RU" sz="1300" dirty="0"/>
              <a:t>Использовать выходные данные команды ping для определения относительной производительности сети.</a:t>
            </a:r>
          </a:p>
          <a:p>
            <a:pPr marL="543322" lvl="2" indent="-214313">
              <a:buFont typeface="Arial" panose="020B0604020202020204" pitchFamily="34" charset="0"/>
              <a:buChar char="•"/>
            </a:pPr>
            <a:r>
              <a:rPr lang="ru-RU" sz="1300" dirty="0"/>
              <a:t>Использовать выходные данные команды tracert для определения относительной производительности сети.</a:t>
            </a:r>
          </a:p>
          <a:p>
            <a:pPr marL="543322" lvl="2" indent="-214313">
              <a:buFont typeface="Arial" panose="020B0604020202020204" pitchFamily="34" charset="0"/>
              <a:buChar char="•"/>
            </a:pPr>
            <a:r>
              <a:rPr lang="ru-RU" sz="1300" dirty="0"/>
              <a:t>Использовать команды show для проверки конфигурации и состояния сетевых устройств.</a:t>
            </a:r>
          </a:p>
          <a:p>
            <a:pPr marL="543322" lvl="2" indent="-214313">
              <a:buFont typeface="Arial" panose="020B0604020202020204" pitchFamily="34" charset="0"/>
              <a:buChar char="•"/>
            </a:pPr>
            <a:r>
              <a:rPr lang="ru-RU" sz="1300" dirty="0"/>
              <a:t>Использовать команды хоста и системы IOS для получения сведений об устройствах в сети.</a:t>
            </a:r>
          </a:p>
          <a:p>
            <a:pPr lvl="0">
              <a:buClr>
                <a:srgbClr val="58585B"/>
              </a:buClr>
            </a:pPr>
            <a:r>
              <a:rPr lang="ru-RU" sz="1600" dirty="0"/>
              <a:t>11.4. </a:t>
            </a:r>
            <a:r>
              <a:rPr lang="ru-RU" dirty="0"/>
              <a:t>Поиск и устранение неполадок сети</a:t>
            </a:r>
          </a:p>
          <a:p>
            <a:pPr marL="470297" lvl="1" indent="-214313">
              <a:buClr>
                <a:srgbClr val="58585B"/>
              </a:buClr>
              <a:buFont typeface="Arial" panose="020B0604020202020204" pitchFamily="34" charset="0"/>
              <a:buChar char="•"/>
            </a:pPr>
            <a:r>
              <a:rPr lang="ru-RU" sz="1500" dirty="0"/>
              <a:t>Находить и устранять неполадки в сети.</a:t>
            </a:r>
          </a:p>
          <a:p>
            <a:pPr marL="543322" lvl="2" indent="-214313">
              <a:buFont typeface="Arial" panose="020B0604020202020204" pitchFamily="34" charset="0"/>
              <a:buChar char="•"/>
            </a:pPr>
            <a:r>
              <a:rPr lang="ru-RU" sz="1300" dirty="0"/>
              <a:t>Описывать распространенные методики поиска и устранения неполадок в сети.</a:t>
            </a:r>
          </a:p>
          <a:p>
            <a:pPr marL="543322" lvl="2" indent="-214313">
              <a:buFont typeface="Arial" panose="020B0604020202020204" pitchFamily="34" charset="0"/>
              <a:buChar char="•"/>
            </a:pPr>
            <a:r>
              <a:rPr lang="ru-RU" sz="1300" dirty="0"/>
              <a:t>Находить и устранять неполадки в работе кабелей и интерфейсов.</a:t>
            </a:r>
          </a:p>
          <a:p>
            <a:pPr marL="543322" lvl="2" indent="-214313">
              <a:buFont typeface="Arial" panose="020B0604020202020204" pitchFamily="34" charset="0"/>
              <a:buChar char="•"/>
            </a:pPr>
            <a:r>
              <a:rPr lang="ru-RU" sz="1300" dirty="0"/>
              <a:t>Находить и устранять неполадки, связанные с устройствами в сети.</a:t>
            </a:r>
          </a:p>
          <a:p>
            <a:pPr marL="543322" lvl="2" indent="-214313">
              <a:buFont typeface="Arial" panose="020B0604020202020204" pitchFamily="34" charset="0"/>
              <a:buChar char="•"/>
            </a:pPr>
            <a:endParaRPr lang="ru-RU" sz="1300" dirty="0"/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 11. Разделы и цели (продолжение)</a:t>
            </a:r>
          </a:p>
        </p:txBody>
      </p:sp>
    </p:spTree>
    <p:extLst>
      <p:ext uri="{BB962C8B-B14F-4D97-AF65-F5344CB8AC3E}">
        <p14:creationId xmlns="" xmlns:p14="http://schemas.microsoft.com/office/powerpoint/2010/main" val="260721613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4" y="915409"/>
            <a:ext cx="8243481" cy="1802391"/>
          </a:xfrm>
        </p:spPr>
        <p:txBody>
          <a:bodyPr/>
          <a:lstStyle/>
          <a:p>
            <a:r>
              <a:rPr lang="ru-RU" smtClean="0"/>
              <a:t>11.1. Проектирование сетей</a:t>
            </a:r>
          </a:p>
        </p:txBody>
      </p:sp>
    </p:spTree>
    <p:extLst>
      <p:ext uri="{BB962C8B-B14F-4D97-AF65-F5344CB8AC3E}">
        <p14:creationId xmlns="" xmlns:p14="http://schemas.microsoft.com/office/powerpoint/2010/main" val="673099643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9142" y="448236"/>
            <a:ext cx="4571998" cy="4390572"/>
          </a:xfrm>
        </p:spPr>
        <p:txBody>
          <a:bodyPr rIns="108000"/>
          <a:lstStyle/>
          <a:p>
            <a:r>
              <a:rPr lang="ru-RU" dirty="0" smtClean="0"/>
              <a:t>Большинство предприятий имеют небольшой размер, и обычно им необходимы небольшие сети, состоящие из одного маршрутизатора с одним или несколькими коммутаторами и, возможно, одной или нескольких точек беспроводного доступа. На предприятии также могут быть IP-телефоны.</a:t>
            </a:r>
          </a:p>
          <a:p>
            <a:pPr lvl="1"/>
            <a:r>
              <a:rPr lang="ru-RU" dirty="0" smtClean="0"/>
              <a:t>Для подключения к Интернету на маршрутизаторе, как правило, будет выделено одно подключение к глобальной </a:t>
            </a:r>
            <a:r>
              <a:rPr lang="ru-RU" smtClean="0"/>
              <a:t>сети с помощью </a:t>
            </a:r>
            <a:r>
              <a:rPr lang="ru-RU" dirty="0" smtClean="0"/>
              <a:t>DSL, кабеля или Ethernet-соединения.</a:t>
            </a:r>
          </a:p>
          <a:p>
            <a:r>
              <a:rPr lang="ru-RU" dirty="0" smtClean="0"/>
              <a:t>Управление небольшой сетью аналогично управлению крупной сетью:</a:t>
            </a:r>
            <a:r>
              <a:rPr lang="en-US" dirty="0" smtClean="0"/>
              <a:t>	</a:t>
            </a:r>
          </a:p>
          <a:p>
            <a:pPr lvl="1"/>
            <a:r>
              <a:rPr lang="ru-RU" dirty="0" smtClean="0"/>
              <a:t>Обслуживание и поиск и устранение неполадок существующего оборудования</a:t>
            </a:r>
          </a:p>
          <a:p>
            <a:pPr lvl="1"/>
            <a:r>
              <a:rPr lang="ru-RU" dirty="0" smtClean="0"/>
              <a:t>Обеспечение безопасности устройств и данных в сети</a:t>
            </a:r>
          </a:p>
          <a:p>
            <a:endParaRPr lang="ru-RU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Устройства в сети небольшого размера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Топологии небольших сетей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51" y="1025899"/>
            <a:ext cx="4429650" cy="31813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529441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4450" y="971549"/>
            <a:ext cx="4249550" cy="4024481"/>
          </a:xfrm>
        </p:spPr>
        <p:txBody>
          <a:bodyPr/>
          <a:lstStyle/>
          <a:p>
            <a:r>
              <a:rPr lang="ru-RU" sz="1300" dirty="0" smtClean="0"/>
              <a:t>Независимо от размера сети, чтобы учесть </a:t>
            </a: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ru-RU" sz="1300" dirty="0" smtClean="0"/>
              <a:t>все требования, стоимость и варианты развертывания, необходимо предварительное планирование и проектирование.</a:t>
            </a:r>
          </a:p>
          <a:p>
            <a:pPr lvl="1"/>
            <a:r>
              <a:rPr lang="ru-RU" sz="1200" dirty="0" smtClean="0"/>
              <a:t>Стоимость — стоимость коммутатора или маршрутизатора зависит от его производительности и функций.</a:t>
            </a:r>
          </a:p>
          <a:p>
            <a:pPr lvl="1"/>
            <a:r>
              <a:rPr lang="ru-RU" sz="1200" dirty="0" smtClean="0"/>
              <a:t>Скорость и типы из портов/интерфейсов — очень важно правильно выбрать количество и тип портов на маршрутизаторе или коммутаторе.</a:t>
            </a:r>
          </a:p>
          <a:p>
            <a:pPr lvl="1"/>
            <a:r>
              <a:rPr lang="ru-RU" sz="1200" dirty="0" smtClean="0"/>
              <a:t>Расширяемость — сетевые устройства выпускаются как в фиксированной, </a:t>
            </a:r>
            <a:r>
              <a:rPr lang="ru-RU" sz="1200" smtClean="0"/>
              <a:t>так и в модульной </a:t>
            </a:r>
            <a:r>
              <a:rPr lang="ru-RU" sz="1200" dirty="0" smtClean="0"/>
              <a:t>конфигурации для обеспечения расширяемости и гибкости.</a:t>
            </a:r>
          </a:p>
          <a:p>
            <a:pPr lvl="1"/>
            <a:r>
              <a:rPr lang="ru-RU" sz="1200" dirty="0" smtClean="0"/>
              <a:t>Функции и службы операционной системы — необходимо учитывать различные </a:t>
            </a:r>
            <a:r>
              <a:rPr lang="ru-RU" sz="1200" smtClean="0"/>
              <a:t>функции и службы</a:t>
            </a:r>
            <a:r>
              <a:rPr lang="ru-RU" sz="1200" dirty="0" smtClean="0"/>
              <a:t>, включая безопасность, QoS, VoIP, коммутацию уровня 3, NAT и DHCP.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3"/>
            <a:ext cx="6526528" cy="944725"/>
          </a:xfrm>
        </p:spPr>
        <p:txBody>
          <a:bodyPr/>
          <a:lstStyle/>
          <a:p>
            <a:r>
              <a:rPr lang="ru-RU" sz="1600" dirty="0"/>
              <a:t>Устройства в сети небольшого </a:t>
            </a:r>
            <a:r>
              <a:rPr lang="ru-RU" sz="1600" dirty="0" smtClean="0"/>
              <a:t>размера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Выбор устройств для небольшой сети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94" y="1058921"/>
            <a:ext cx="4706036" cy="33242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67893365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626" y="742949"/>
            <a:ext cx="4123762" cy="4056529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ru-RU" sz="1300" dirty="0" smtClean="0"/>
              <a:t>При развертывании сети небольшого размера необходимо спланировать пространство IP-адресации.</a:t>
            </a:r>
          </a:p>
          <a:p>
            <a:pPr>
              <a:lnSpc>
                <a:spcPct val="95000"/>
              </a:lnSpc>
            </a:pPr>
            <a:r>
              <a:rPr lang="ru-RU" sz="1300" dirty="0" smtClean="0"/>
              <a:t>Все узлы в пределах сети организации должны иметь уникальный адрес.</a:t>
            </a:r>
          </a:p>
          <a:p>
            <a:pPr>
              <a:lnSpc>
                <a:spcPct val="95000"/>
              </a:lnSpc>
            </a:pPr>
            <a:r>
              <a:rPr lang="ru-RU" sz="1300" dirty="0" smtClean="0"/>
              <a:t>При проектировании схемы IP-адресации учитываются различные типы устройств:</a:t>
            </a:r>
          </a:p>
          <a:p>
            <a:pPr lvl="1">
              <a:lnSpc>
                <a:spcPct val="95000"/>
              </a:lnSpc>
            </a:pPr>
            <a:r>
              <a:rPr lang="ru-RU" sz="1200" dirty="0" smtClean="0"/>
              <a:t>Устройства для конечных пользователей</a:t>
            </a:r>
          </a:p>
          <a:p>
            <a:pPr lvl="1">
              <a:lnSpc>
                <a:spcPct val="95000"/>
              </a:lnSpc>
            </a:pPr>
            <a:r>
              <a:rPr lang="ru-RU" sz="1200" dirty="0" smtClean="0"/>
              <a:t>Серверы и периферийные устройства</a:t>
            </a:r>
          </a:p>
          <a:p>
            <a:pPr lvl="1">
              <a:lnSpc>
                <a:spcPct val="95000"/>
              </a:lnSpc>
            </a:pPr>
            <a:r>
              <a:rPr lang="ru-RU" sz="1200" dirty="0" smtClean="0"/>
              <a:t>Узлы, доступные из Интернета</a:t>
            </a:r>
          </a:p>
          <a:p>
            <a:pPr lvl="1">
              <a:lnSpc>
                <a:spcPct val="95000"/>
              </a:lnSpc>
            </a:pPr>
            <a:r>
              <a:rPr lang="ru-RU" sz="1200" dirty="0" smtClean="0"/>
              <a:t>Промежуточные устройства.</a:t>
            </a:r>
          </a:p>
          <a:p>
            <a:pPr>
              <a:lnSpc>
                <a:spcPct val="95000"/>
              </a:lnSpc>
            </a:pPr>
            <a:r>
              <a:rPr lang="ru-RU" sz="1300" dirty="0" smtClean="0"/>
              <a:t>Планирование и документирование схемы IP-адресации позволяет администраторам отслеживать устройства по типам. Например, если всем серверам назначается адрес узла в диапазоне 50–100, трафик сервера можно будет легко отследить по IP-адресу.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1393"/>
            <a:ext cx="6206489" cy="757551"/>
          </a:xfrm>
        </p:spPr>
        <p:txBody>
          <a:bodyPr/>
          <a:lstStyle/>
          <a:p>
            <a:r>
              <a:rPr lang="ru-RU" sz="1600" dirty="0"/>
              <a:t>Устройства в сети небольшого </a:t>
            </a:r>
            <a:r>
              <a:rPr lang="ru-RU" sz="1600" dirty="0" smtClean="0"/>
              <a:t>размера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IP-адресация в рамках небольшой сети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79" y="814722"/>
            <a:ext cx="4682699" cy="3657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6524664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Эта презентация PowerPoint состоит из двух частей:</a:t>
            </a:r>
          </a:p>
          <a:p>
            <a:r>
              <a:rPr lang="ru-RU" smtClean="0"/>
              <a:t>Руководство по планированию для инструкторов</a:t>
            </a:r>
            <a:endParaRPr lang="ru-RU" dirty="0"/>
          </a:p>
          <a:p>
            <a:pPr lvl="1"/>
            <a:r>
              <a:rPr lang="ru-RU" smtClean="0"/>
              <a:t>Ознакомительная информация по главе</a:t>
            </a:r>
          </a:p>
          <a:p>
            <a:pPr lvl="1"/>
            <a:r>
              <a:rPr lang="ru-RU" smtClean="0"/>
              <a:t>Методические пособия</a:t>
            </a:r>
          </a:p>
          <a:p>
            <a:r>
              <a:rPr lang="ru-RU" smtClean="0"/>
              <a:t>Презентация перед классом для инструктора</a:t>
            </a:r>
          </a:p>
          <a:p>
            <a:pPr lvl="1"/>
            <a:r>
              <a:rPr lang="ru-RU" smtClean="0"/>
              <a:t>Дополнительные слайды, которые можно использовать в классе</a:t>
            </a:r>
          </a:p>
          <a:p>
            <a:pPr lvl="1"/>
            <a:r>
              <a:rPr lang="ru-RU" smtClean="0"/>
              <a:t>Начало на слайде № 13</a:t>
            </a:r>
          </a:p>
          <a:p>
            <a:endParaRPr lang="ru-RU" dirty="0"/>
          </a:p>
          <a:p>
            <a:r>
              <a:rPr lang="ru-RU" b="1" dirty="0"/>
              <a:t>Примечание.</a:t>
            </a:r>
            <a:r>
              <a:rPr lang="ru-RU" smtClean="0"/>
              <a:t> Перед предоставлением общего доступа удалите руководство по планированию из данной презентации.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Материалы для инструкторов. Глава 11. Руководство по планированию</a:t>
            </a:r>
          </a:p>
        </p:txBody>
      </p:sp>
    </p:spTree>
    <p:extLst>
      <p:ext uri="{BB962C8B-B14F-4D97-AF65-F5344CB8AC3E}">
        <p14:creationId xmlns="" xmlns:p14="http://schemas.microsoft.com/office/powerpoint/2010/main" val="359958195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4141" y="797860"/>
            <a:ext cx="5198409" cy="4043080"/>
          </a:xfrm>
        </p:spPr>
        <p:txBody>
          <a:bodyPr/>
          <a:lstStyle/>
          <a:p>
            <a:r>
              <a:rPr lang="ru-RU" dirty="0" smtClean="0"/>
              <a:t>Надежность является еще одним важным элементом проектирования сети — сбой в работе сети может принести значительные убытки. </a:t>
            </a:r>
          </a:p>
          <a:p>
            <a:r>
              <a:rPr lang="ru-RU" dirty="0" smtClean="0"/>
              <a:t>На рисунке слева представлена сеть центра обработки данных.</a:t>
            </a:r>
          </a:p>
          <a:p>
            <a:r>
              <a:rPr lang="ru-RU" dirty="0" smtClean="0"/>
              <a:t>На этом рисунке показаны 4 типа резервирования:</a:t>
            </a:r>
          </a:p>
          <a:p>
            <a:pPr lvl="1"/>
            <a:r>
              <a:rPr lang="ru-RU" dirty="0" smtClean="0"/>
              <a:t>Резервные серверы</a:t>
            </a:r>
          </a:p>
          <a:p>
            <a:pPr lvl="1"/>
            <a:r>
              <a:rPr lang="ru-RU" dirty="0" smtClean="0"/>
              <a:t>Резервные каналы</a:t>
            </a:r>
          </a:p>
          <a:p>
            <a:pPr lvl="1"/>
            <a:r>
              <a:rPr lang="ru-RU" dirty="0" smtClean="0"/>
              <a:t>Резервные коммутаторы</a:t>
            </a:r>
          </a:p>
          <a:p>
            <a:pPr lvl="1"/>
            <a:r>
              <a:rPr lang="ru-RU" dirty="0" smtClean="0"/>
              <a:t>Резервные маршрутизаторы</a:t>
            </a:r>
          </a:p>
          <a:p>
            <a:pPr lvl="0">
              <a:buClr>
                <a:srgbClr val="58585B"/>
              </a:buClr>
            </a:pPr>
            <a:r>
              <a:rPr lang="ru-RU" dirty="0" smtClean="0"/>
              <a:t>Сбой сервера, канала связи, коммутатора или маршрутизатора не приведет к отказу сети.</a:t>
            </a:r>
          </a:p>
          <a:p>
            <a:pPr lvl="1"/>
            <a:endParaRPr lang="ru-RU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4"/>
            <a:ext cx="7029448" cy="756466"/>
          </a:xfrm>
        </p:spPr>
        <p:txBody>
          <a:bodyPr/>
          <a:lstStyle/>
          <a:p>
            <a:r>
              <a:rPr lang="ru-RU" sz="1600" dirty="0"/>
              <a:t>Устройства в сети небольшого </a:t>
            </a:r>
            <a:r>
              <a:rPr lang="ru-RU" sz="1600" dirty="0" smtClean="0"/>
              <a:t>размера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Резервирование в небольшой сети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03" y="1002644"/>
            <a:ext cx="2781300" cy="32480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0523881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1292" y="400050"/>
            <a:ext cx="4392708" cy="4279526"/>
          </a:xfrm>
        </p:spPr>
        <p:txBody>
          <a:bodyPr/>
          <a:lstStyle/>
          <a:p>
            <a:r>
              <a:rPr lang="ru-RU" sz="1400" dirty="0" smtClean="0"/>
              <a:t>При проектировании сети необходимо учесть различные типы трафика и способы их обработки.</a:t>
            </a:r>
          </a:p>
          <a:p>
            <a:r>
              <a:rPr lang="ru-RU" sz="1400" dirty="0" smtClean="0"/>
              <a:t>Маршрутизаторы и коммутаторы в сети небольшого размера должны быть настроены для поддержки передачи трафика в реальном времени, например видео и голоса. Например:</a:t>
            </a:r>
          </a:p>
          <a:p>
            <a:pPr lvl="1"/>
            <a:r>
              <a:rPr lang="ru-RU" sz="1300" dirty="0" smtClean="0"/>
              <a:t>Голос </a:t>
            </a:r>
            <a:r>
              <a:rPr lang="en-US" sz="1300" dirty="0">
                <a:sym typeface="Wingdings" panose="05000000000000000000" pitchFamily="2" charset="2"/>
              </a:rPr>
              <a:t></a:t>
            </a:r>
            <a:r>
              <a:rPr lang="ru-RU" sz="1300" dirty="0">
                <a:sym typeface="Wingdings" panose="05000000000000000000" pitchFamily="2" charset="2"/>
              </a:rPr>
              <a:t> высокий приоритет</a:t>
            </a:r>
          </a:p>
          <a:p>
            <a:pPr lvl="1"/>
            <a:r>
              <a:rPr lang="ru-RU" sz="1300" dirty="0">
                <a:sym typeface="Wingdings" panose="05000000000000000000" pitchFamily="2" charset="2"/>
              </a:rPr>
              <a:t>Видео </a:t>
            </a:r>
            <a:r>
              <a:rPr lang="en-US" sz="1300" dirty="0">
                <a:sym typeface="Wingdings" panose="05000000000000000000" pitchFamily="2" charset="2"/>
              </a:rPr>
              <a:t></a:t>
            </a:r>
            <a:r>
              <a:rPr lang="ru-RU" sz="1300" dirty="0">
                <a:sym typeface="Wingdings" panose="05000000000000000000" pitchFamily="2" charset="2"/>
              </a:rPr>
              <a:t> высокий приоритет</a:t>
            </a:r>
          </a:p>
          <a:p>
            <a:pPr lvl="1"/>
            <a:r>
              <a:rPr lang="ru-RU" sz="1300" dirty="0">
                <a:sym typeface="Wingdings" panose="05000000000000000000" pitchFamily="2" charset="2"/>
              </a:rPr>
              <a:t>SMTP </a:t>
            </a:r>
            <a:r>
              <a:rPr lang="en-US" sz="1300" dirty="0">
                <a:sym typeface="Wingdings" panose="05000000000000000000" pitchFamily="2" charset="2"/>
              </a:rPr>
              <a:t></a:t>
            </a:r>
            <a:r>
              <a:rPr lang="ru-RU" sz="1300" dirty="0">
                <a:sym typeface="Wingdings" panose="05000000000000000000" pitchFamily="2" charset="2"/>
              </a:rPr>
              <a:t> средний приоритет</a:t>
            </a:r>
          </a:p>
          <a:p>
            <a:pPr lvl="1"/>
            <a:r>
              <a:rPr lang="ru-RU" sz="1300" dirty="0">
                <a:sym typeface="Wingdings" panose="05000000000000000000" pitchFamily="2" charset="2"/>
              </a:rPr>
              <a:t>Мгновенный обмен сообщениями </a:t>
            </a:r>
            <a:r>
              <a:rPr lang="en-US" sz="1300" dirty="0">
                <a:sym typeface="Wingdings" panose="05000000000000000000" pitchFamily="2" charset="2"/>
              </a:rPr>
              <a:t></a:t>
            </a:r>
            <a:r>
              <a:rPr lang="ru-RU" sz="1300" dirty="0">
                <a:sym typeface="Wingdings" panose="05000000000000000000" pitchFamily="2" charset="2"/>
              </a:rPr>
              <a:t> обычный приоритет</a:t>
            </a:r>
          </a:p>
          <a:p>
            <a:pPr lvl="1"/>
            <a:r>
              <a:rPr lang="ru-RU" sz="1300" dirty="0">
                <a:sym typeface="Wingdings" panose="05000000000000000000" pitchFamily="2" charset="2"/>
              </a:rPr>
              <a:t>FTP </a:t>
            </a:r>
            <a:r>
              <a:rPr lang="en-US" sz="1300" dirty="0">
                <a:sym typeface="Wingdings" panose="05000000000000000000" pitchFamily="2" charset="2"/>
              </a:rPr>
              <a:t></a:t>
            </a:r>
            <a:r>
              <a:rPr lang="ru-RU" sz="1300" dirty="0">
                <a:sym typeface="Wingdings" panose="05000000000000000000" pitchFamily="2" charset="2"/>
              </a:rPr>
              <a:t> низкий приоритет</a:t>
            </a:r>
            <a:endParaRPr lang="ru-RU" sz="1300" dirty="0"/>
          </a:p>
          <a:p>
            <a:r>
              <a:rPr lang="ru-RU" sz="1400" dirty="0" smtClean="0"/>
              <a:t>Сетевой трафик следует </a:t>
            </a:r>
            <a:r>
              <a:rPr lang="ru-RU" sz="1400" smtClean="0"/>
              <a:t>классифицировать в соответствии </a:t>
            </a:r>
            <a:r>
              <a:rPr lang="ru-RU" sz="1400" dirty="0" smtClean="0"/>
              <a:t>с приоритетом для повышения эффективности работы </a:t>
            </a:r>
            <a:r>
              <a:rPr lang="ru-RU" sz="1400" smtClean="0"/>
              <a:t>сотрудников и минимизации </a:t>
            </a:r>
            <a:r>
              <a:rPr lang="ru-RU" sz="1400" dirty="0" smtClean="0"/>
              <a:t>простоев сети.</a:t>
            </a:r>
          </a:p>
          <a:p>
            <a:endParaRPr lang="ru-RU" dirty="0"/>
          </a:p>
          <a:p>
            <a:endParaRPr lang="ru-RU" dirty="0"/>
          </a:p>
          <a:p>
            <a:pPr lvl="1"/>
            <a:endParaRPr lang="ru-RU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4"/>
            <a:ext cx="5074022" cy="756466"/>
          </a:xfrm>
        </p:spPr>
        <p:txBody>
          <a:bodyPr/>
          <a:lstStyle/>
          <a:p>
            <a:r>
              <a:rPr lang="ru-RU" sz="1600" dirty="0"/>
              <a:t>Устройства в сети небольшого </a:t>
            </a:r>
            <a:r>
              <a:rPr lang="ru-RU" sz="1600" dirty="0" smtClean="0"/>
              <a:t>размера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Управление трафиком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51" y="797860"/>
            <a:ext cx="4454192" cy="36385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69385050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6796" y="712248"/>
            <a:ext cx="5417203" cy="4377577"/>
          </a:xfrm>
        </p:spPr>
        <p:txBody>
          <a:bodyPr/>
          <a:lstStyle/>
          <a:p>
            <a:pPr>
              <a:lnSpc>
                <a:spcPct val="98000"/>
              </a:lnSpc>
            </a:pPr>
            <a:r>
              <a:rPr lang="ru-RU" dirty="0" smtClean="0"/>
              <a:t>Существует два вида программ или процессов, обеспечивающих доступ к сети.</a:t>
            </a:r>
          </a:p>
          <a:p>
            <a:pPr lvl="1">
              <a:lnSpc>
                <a:spcPct val="98000"/>
              </a:lnSpc>
            </a:pPr>
            <a:r>
              <a:rPr lang="ru-RU" dirty="0" smtClean="0"/>
              <a:t>Сетевые приложения — это компьютерные программы, используемые для обмена данными по сети. Некоторые приложения конечных пользователей зависят от сети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 могут осуществлять обмен данными непосредственно с нижними уровнями стека протоколов. Примеры таких приложений — клиенты электронной почты и веб-обозреватели.</a:t>
            </a:r>
          </a:p>
          <a:p>
            <a:pPr lvl="1">
              <a:lnSpc>
                <a:spcPct val="98000"/>
              </a:lnSpc>
            </a:pPr>
            <a:r>
              <a:rPr lang="ru-RU" dirty="0" smtClean="0"/>
              <a:t>Службы уровня приложений — другие программы могут прибегать к помощи служб уровня приложений при использовании сетевых ресурсов (например, передача файлов и временное хранение данных сетевой печати).</a:t>
            </a:r>
          </a:p>
          <a:p>
            <a:pPr>
              <a:lnSpc>
                <a:spcPct val="98000"/>
              </a:lnSpc>
            </a:pPr>
            <a:r>
              <a:rPr lang="ru-RU" dirty="0" smtClean="0"/>
              <a:t>Все приложения и сетевые сервисы используют протоколы, которые определяют действующие стандарты и форматы данных, которые следует использовать для форматирования и передачи данных.</a:t>
            </a:r>
          </a:p>
          <a:p>
            <a:pPr>
              <a:lnSpc>
                <a:spcPct val="98000"/>
              </a:lnSpc>
            </a:pPr>
            <a:endParaRPr lang="ru-RU" dirty="0"/>
          </a:p>
          <a:p>
            <a:pPr lvl="1">
              <a:lnSpc>
                <a:spcPct val="98000"/>
              </a:lnSpc>
            </a:pPr>
            <a:endParaRPr lang="ru-RU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4"/>
            <a:ext cx="9143998" cy="756466"/>
          </a:xfrm>
        </p:spPr>
        <p:txBody>
          <a:bodyPr/>
          <a:lstStyle/>
          <a:p>
            <a:r>
              <a:rPr lang="ru-RU" sz="1600" dirty="0"/>
              <a:t>Приложения и протоколы в сети небольшого </a:t>
            </a:r>
            <a:r>
              <a:rPr lang="ru-RU" sz="1600" dirty="0" smtClean="0"/>
              <a:t>размера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Наиболее распространенные приложения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21" y="800320"/>
            <a:ext cx="3114675" cy="36812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26333297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7740" y="539911"/>
            <a:ext cx="4309110" cy="4458362"/>
          </a:xfrm>
        </p:spPr>
        <p:txBody>
          <a:bodyPr/>
          <a:lstStyle/>
          <a:p>
            <a:r>
              <a:rPr lang="ru-RU" sz="1300" dirty="0" smtClean="0"/>
              <a:t>Большинство сетевых специалистов </a:t>
            </a:r>
            <a:r>
              <a:rPr lang="ru-RU" sz="1300" smtClean="0"/>
              <a:t>работают с сетевыми </a:t>
            </a:r>
            <a:r>
              <a:rPr lang="ru-RU" sz="1300" dirty="0" smtClean="0"/>
              <a:t>протоколами, которые необходимы для поддержки сетевых приложений и служб, используемых сотрудниками в постоянной работе. </a:t>
            </a:r>
          </a:p>
          <a:p>
            <a:r>
              <a:rPr lang="ru-RU" sz="1300" dirty="0" smtClean="0"/>
              <a:t>На рисунке слева перечислены некоторые распространенные сетевые протоколы, которые используются в большинстве сетей, в том числе в небольших сетях.</a:t>
            </a:r>
          </a:p>
          <a:p>
            <a:r>
              <a:rPr lang="ru-RU" sz="1300" dirty="0" smtClean="0"/>
              <a:t>Каждый сетевой протокол определяет:</a:t>
            </a:r>
          </a:p>
          <a:p>
            <a:pPr lvl="1"/>
            <a:r>
              <a:rPr lang="ru-RU" sz="1100" dirty="0"/>
              <a:t>Процессы на каждой из сторон сеанса обмена данными.</a:t>
            </a:r>
          </a:p>
          <a:p>
            <a:pPr lvl="1"/>
            <a:r>
              <a:rPr lang="ru-RU" sz="1100" dirty="0"/>
              <a:t>Типы сообщений</a:t>
            </a:r>
          </a:p>
          <a:p>
            <a:pPr lvl="1"/>
            <a:r>
              <a:rPr lang="ru-RU" sz="1100" dirty="0"/>
              <a:t>Синтаксис сообщений</a:t>
            </a:r>
          </a:p>
          <a:p>
            <a:pPr lvl="1"/>
            <a:r>
              <a:rPr lang="ru-RU" sz="1100" dirty="0"/>
              <a:t>Значение информационных полей</a:t>
            </a:r>
          </a:p>
          <a:p>
            <a:pPr lvl="1"/>
            <a:r>
              <a:rPr lang="ru-RU" sz="1100" dirty="0"/>
              <a:t>Способы отправки сообщений </a:t>
            </a:r>
            <a:r>
              <a:rPr lang="ru-RU" sz="1100" dirty="0" smtClean="0"/>
              <a:t>и предполагаемый </a:t>
            </a:r>
            <a:r>
              <a:rPr lang="ru-RU" sz="1100" dirty="0"/>
              <a:t>ответ</a:t>
            </a:r>
          </a:p>
          <a:p>
            <a:pPr lvl="1"/>
            <a:r>
              <a:rPr lang="ru-RU" sz="1100" dirty="0"/>
              <a:t>Взаимодействие с последующим более низким уровнем.</a:t>
            </a:r>
          </a:p>
          <a:p>
            <a:endParaRPr lang="ru-RU" sz="1100" dirty="0"/>
          </a:p>
          <a:p>
            <a:endParaRPr lang="ru-RU" dirty="0"/>
          </a:p>
          <a:p>
            <a:pPr lvl="1"/>
            <a:endParaRPr lang="ru-RU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4"/>
            <a:ext cx="7875268" cy="756466"/>
          </a:xfrm>
        </p:spPr>
        <p:txBody>
          <a:bodyPr/>
          <a:lstStyle/>
          <a:p>
            <a:r>
              <a:rPr lang="ru-RU" sz="1600" dirty="0"/>
              <a:t>Приложения и протоколы в сети небольшого </a:t>
            </a:r>
            <a:r>
              <a:rPr lang="ru-RU" sz="1600" dirty="0" smtClean="0"/>
              <a:t>размера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Общие протоколы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55" y="797860"/>
            <a:ext cx="4589461" cy="22479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2627" y="3046343"/>
            <a:ext cx="4907500" cy="155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i="1" dirty="0"/>
              <a:t>DNS — служба, которая предоставляет IP-адрес </a:t>
            </a:r>
            <a:r>
              <a:rPr lang="en-US" sz="1300" i="1" dirty="0" smtClean="0"/>
              <a:t/>
            </a:r>
            <a:br>
              <a:rPr lang="en-US" sz="1300" i="1" dirty="0" smtClean="0"/>
            </a:br>
            <a:r>
              <a:rPr lang="ru-RU" sz="1300" i="1" dirty="0" smtClean="0"/>
              <a:t>веб-сайта </a:t>
            </a:r>
            <a:r>
              <a:rPr lang="ru-RU" sz="1300" i="1" dirty="0"/>
              <a:t>или доменное имя, чтобы хост мог подключиться к нему без использования числового </a:t>
            </a:r>
            <a:r>
              <a:rPr lang="en-US" sz="1300" i="1" dirty="0" smtClean="0"/>
              <a:t/>
            </a:r>
            <a:br>
              <a:rPr lang="en-US" sz="1300" i="1" dirty="0" smtClean="0"/>
            </a:br>
            <a:r>
              <a:rPr lang="ru-RU" sz="1300" i="1" dirty="0" smtClean="0"/>
              <a:t>IP-адреса</a:t>
            </a:r>
            <a:r>
              <a:rPr lang="ru-RU" sz="1300" i="1" dirty="0"/>
              <a:t>.</a:t>
            </a:r>
          </a:p>
          <a:p>
            <a:r>
              <a:rPr lang="ru-RU" sz="1300" i="1" dirty="0"/>
              <a:t>DHCP-сервер — служба, назначающая клиентам IP-адрес, маску подсети, шлюз по умолчанию и другие параметры, чтобы их не нужно было вводить вручную. </a:t>
            </a:r>
            <a:endParaRPr lang="ru-RU" sz="1300" dirty="0"/>
          </a:p>
          <a:p>
            <a:pPr lvl="1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49484143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2499" y="845820"/>
            <a:ext cx="4841501" cy="3753074"/>
          </a:xfrm>
        </p:spPr>
        <p:txBody>
          <a:bodyPr/>
          <a:lstStyle/>
          <a:p>
            <a:r>
              <a:rPr lang="ru-RU" dirty="0" smtClean="0"/>
              <a:t>Современные компании все активнее используют для связи с заказчиками и деловыми партнерами IP-телефонию и потоковую передачу мультимедийного содержимого. </a:t>
            </a:r>
          </a:p>
          <a:p>
            <a:r>
              <a:rPr lang="ru-RU" dirty="0" smtClean="0"/>
              <a:t>Сетевой администратор должен убедиться, что сеть может поддерживать эти приложения и службы, включая наличие вспомогательной инфраструктуры с использованием соответствующих коммутаторов и кабелей.</a:t>
            </a:r>
          </a:p>
          <a:p>
            <a:r>
              <a:rPr lang="ru-RU" dirty="0" smtClean="0"/>
              <a:t>Устройства VoIP преобразуют аналоговые сигналы в цифровые IP-пакеты. После того как сигналы преобразованы в IP-пакеты, маршрутизатор рассылает их по соответствующим расположениям.</a:t>
            </a:r>
          </a:p>
          <a:p>
            <a:endParaRPr lang="ru-RU" dirty="0"/>
          </a:p>
          <a:p>
            <a:pPr lvl="1"/>
            <a:endParaRPr lang="ru-RU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4"/>
            <a:ext cx="6435088" cy="756466"/>
          </a:xfrm>
        </p:spPr>
        <p:txBody>
          <a:bodyPr/>
          <a:lstStyle/>
          <a:p>
            <a:r>
              <a:rPr lang="ru-RU" sz="1600" dirty="0"/>
              <a:t>Приложения и протоколы в сети небольшого </a:t>
            </a:r>
            <a:r>
              <a:rPr lang="ru-RU" sz="1600" dirty="0" smtClean="0"/>
              <a:t>размера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/>
              <a:t>Приложения обработки речи и видео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99" y="976312"/>
            <a:ext cx="4000500" cy="31908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58428539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2499" y="976312"/>
            <a:ext cx="4841501" cy="3371570"/>
          </a:xfrm>
        </p:spPr>
        <p:txBody>
          <a:bodyPr/>
          <a:lstStyle/>
          <a:p>
            <a:r>
              <a:rPr lang="ru-RU" sz="1400" dirty="0" smtClean="0"/>
              <a:t>В рамках IP-телефонии преобразование голосовых данных в IP-пакеты выполняется непосредственно IP-телефоном. При наличии интегрированного решения IP-телефонии установка в сети маршрутизаторов с поддержкой голосовых данных не требуется. Для управления вызовами и отправки сигналов IP-телефоны используют специализированный сервер.</a:t>
            </a:r>
          </a:p>
          <a:p>
            <a:r>
              <a:rPr lang="ru-RU" sz="1400" dirty="0" smtClean="0"/>
              <a:t>Приложения реального времени — сеть должна поддерживать приложения, требующие минимальной задержки при передаче данных. Существует два протокола, удовлетворяющих этому требованию, — транспортный протокол реального времени (Real-Time Transport Protocol, RTP</a:t>
            </a:r>
            <a:r>
              <a:rPr lang="ru-RU" sz="1400" smtClean="0"/>
              <a:t>) и управляющий </a:t>
            </a:r>
            <a:r>
              <a:rPr lang="ru-RU" sz="1400" dirty="0" smtClean="0"/>
              <a:t>транспортный протокол реального времени (Real-Time Transport Protocol, RTCP).</a:t>
            </a:r>
            <a:endParaRPr lang="ru-RU" sz="1200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4"/>
            <a:ext cx="9143998" cy="756466"/>
          </a:xfrm>
        </p:spPr>
        <p:txBody>
          <a:bodyPr/>
          <a:lstStyle/>
          <a:p>
            <a:r>
              <a:rPr lang="ru-RU" sz="1600" dirty="0"/>
              <a:t>Приложения и протоколы в сети небольшого </a:t>
            </a:r>
            <a:r>
              <a:rPr lang="ru-RU" sz="1600" dirty="0" smtClean="0"/>
              <a:t>размера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/>
              <a:t>Приложения обработки речи и видео (продолжение)</a:t>
            </a:r>
            <a:endParaRPr lang="ru-RU" alt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99" y="976312"/>
            <a:ext cx="4000500" cy="31908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217795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2974" y="755503"/>
            <a:ext cx="4851025" cy="4292412"/>
          </a:xfrm>
        </p:spPr>
        <p:txBody>
          <a:bodyPr rIns="144000"/>
          <a:lstStyle/>
          <a:p>
            <a:r>
              <a:rPr lang="ru-RU" sz="1300" dirty="0" smtClean="0"/>
              <a:t>Сетевой администратор должен предусмотреть расширение малой компании и ее сети. </a:t>
            </a:r>
          </a:p>
          <a:p>
            <a:r>
              <a:rPr lang="ru-RU" sz="1300" dirty="0" smtClean="0"/>
              <a:t>Желательно, чтобы сетевой администратор располагал достаточным временем для расширения сети в соответствии с развитием компании.</a:t>
            </a:r>
          </a:p>
          <a:p>
            <a:r>
              <a:rPr lang="ru-RU" sz="1300" dirty="0" smtClean="0"/>
              <a:t>Для масштабирования сети требуется ряд элементов:</a:t>
            </a:r>
          </a:p>
          <a:p>
            <a:pPr lvl="1"/>
            <a:r>
              <a:rPr lang="ru-RU" sz="1200" dirty="0" smtClean="0"/>
              <a:t>сетевая документация (физическая и логическая топология);</a:t>
            </a:r>
          </a:p>
          <a:p>
            <a:pPr lvl="1"/>
            <a:r>
              <a:rPr lang="ru-RU" sz="1200" dirty="0" smtClean="0"/>
              <a:t>реестр устройств (список устройств, которые используют сеть или являются ее частью);</a:t>
            </a:r>
          </a:p>
          <a:p>
            <a:pPr lvl="1"/>
            <a:r>
              <a:rPr lang="ru-RU" sz="1200" dirty="0" smtClean="0"/>
              <a:t>бюджет (детализированный бюджет на ИТ, включая годовой бюджет на закупку оборудования на финансовый год);</a:t>
            </a:r>
          </a:p>
          <a:p>
            <a:pPr lvl="1"/>
            <a:r>
              <a:rPr lang="ru-RU" sz="1200" dirty="0" smtClean="0"/>
              <a:t>анализ трафика (необходимо задокументировать протоколы, приложения и службы, а также соответствующие требования к трафику).</a:t>
            </a:r>
            <a:endParaRPr lang="ru-RU" sz="1100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4"/>
            <a:ext cx="4604495" cy="756466"/>
          </a:xfrm>
        </p:spPr>
        <p:txBody>
          <a:bodyPr/>
          <a:lstStyle/>
          <a:p>
            <a:r>
              <a:rPr lang="ru-RU" altLang="en-US" sz="1600" dirty="0"/>
              <a:t>Масштабирование до более крупных сетей</a:t>
            </a:r>
            <a:r>
              <a:t/>
            </a:r>
            <a:br/>
            <a:r>
              <a:rPr lang="ru-RU" smtClean="0"/>
              <a:t>Расширение небольшой сети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83" y="797860"/>
            <a:ext cx="3976731" cy="36099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61437816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3474" y="446665"/>
            <a:ext cx="4660525" cy="4446495"/>
          </a:xfrm>
        </p:spPr>
        <p:txBody>
          <a:bodyPr/>
          <a:lstStyle/>
          <a:p>
            <a:r>
              <a:rPr lang="ru-RU" dirty="0" smtClean="0"/>
              <a:t>По мере роста сети очень важно понимать тип и поток трафика, проходящего по сети. </a:t>
            </a:r>
          </a:p>
          <a:p>
            <a:r>
              <a:rPr lang="ru-RU" dirty="0" smtClean="0"/>
              <a:t>Анализатор протоколов — основной инструмент, используемый для этой цели.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Он также помогает определять неизвестный трафик и его источник.</a:t>
            </a:r>
          </a:p>
          <a:p>
            <a:r>
              <a:rPr lang="ru-RU" dirty="0" smtClean="0"/>
              <a:t>Чтобы определить шаблоны потока трафика, необходимо выполнить ряд задач:</a:t>
            </a:r>
          </a:p>
          <a:p>
            <a:pPr lvl="1"/>
            <a:r>
              <a:rPr lang="ru-RU" dirty="0" smtClean="0"/>
              <a:t>захватывать трафик во время пиковых периодов загрузки;</a:t>
            </a:r>
          </a:p>
          <a:p>
            <a:pPr lvl="1"/>
            <a:r>
              <a:rPr lang="ru-RU" dirty="0" smtClean="0"/>
              <a:t>выполнять захват в различных сегментах сети, так как некоторые типы трафика будут ограничены определенными сегментами.</a:t>
            </a:r>
          </a:p>
          <a:p>
            <a:r>
              <a:rPr lang="ru-RU" dirty="0" smtClean="0"/>
              <a:t>Результаты анализа можно использовать при принятии решений об эффективном управлении трафиком. 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4"/>
            <a:ext cx="4604495" cy="756466"/>
          </a:xfrm>
        </p:spPr>
        <p:txBody>
          <a:bodyPr/>
          <a:lstStyle/>
          <a:p>
            <a:r>
              <a:rPr lang="ru-RU" altLang="en-US" sz="1600" dirty="0"/>
              <a:t>Масштабирование до более крупных сетей</a:t>
            </a:r>
            <a:r>
              <a:t/>
            </a:r>
            <a:br/>
            <a:r>
              <a:rPr lang="ru-RU" smtClean="0"/>
              <a:t>Анализ протоколов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24" y="1072684"/>
            <a:ext cx="4362450" cy="28289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5193510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6447" y="720090"/>
            <a:ext cx="4177553" cy="4224810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ru-RU" sz="1300" dirty="0" smtClean="0"/>
              <a:t>Помимо понимания изменений в тенденциях трафика администратор сети также должен знать, как именно изменяется использование сети. </a:t>
            </a:r>
          </a:p>
          <a:p>
            <a:pPr>
              <a:lnSpc>
                <a:spcPct val="95000"/>
              </a:lnSpc>
            </a:pPr>
            <a:r>
              <a:rPr lang="ru-RU" sz="1300" dirty="0" smtClean="0"/>
              <a:t>Сетевой администратор может получать персональные «снимки» загрузки ИТ-приложений сотрудниками за заданное время. Эта информация позволяет сетевому администратору регулировать выделение сетевых ресурсов по мере необходимости. </a:t>
            </a: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ru-RU" sz="1300" dirty="0" smtClean="0"/>
              <a:t>Эти снимки обычно содержат следующую информацию:</a:t>
            </a:r>
          </a:p>
          <a:p>
            <a:pPr lvl="1">
              <a:lnSpc>
                <a:spcPct val="95000"/>
              </a:lnSpc>
            </a:pPr>
            <a:r>
              <a:rPr lang="ru-RU" sz="1200" dirty="0" smtClean="0"/>
              <a:t>ОС и ее версия</a:t>
            </a:r>
          </a:p>
          <a:p>
            <a:pPr lvl="1">
              <a:lnSpc>
                <a:spcPct val="95000"/>
              </a:lnSpc>
            </a:pPr>
            <a:r>
              <a:rPr lang="ru-RU" sz="1200" dirty="0" smtClean="0"/>
              <a:t>Приложения, не являющиеся сетевыми</a:t>
            </a:r>
          </a:p>
          <a:p>
            <a:pPr lvl="1">
              <a:lnSpc>
                <a:spcPct val="95000"/>
              </a:lnSpc>
            </a:pPr>
            <a:r>
              <a:rPr lang="ru-RU" sz="1200" dirty="0" smtClean="0"/>
              <a:t>Сетевые приложения</a:t>
            </a:r>
          </a:p>
          <a:p>
            <a:pPr lvl="1">
              <a:lnSpc>
                <a:spcPct val="95000"/>
              </a:lnSpc>
            </a:pPr>
            <a:r>
              <a:rPr lang="ru-RU" sz="1200" dirty="0" smtClean="0"/>
              <a:t>Использование ЦП</a:t>
            </a:r>
          </a:p>
          <a:p>
            <a:pPr lvl="1">
              <a:lnSpc>
                <a:spcPct val="95000"/>
              </a:lnSpc>
            </a:pPr>
            <a:r>
              <a:rPr lang="ru-RU" sz="1200" dirty="0" smtClean="0"/>
              <a:t>Использование дискового пространства</a:t>
            </a:r>
          </a:p>
          <a:p>
            <a:pPr lvl="1">
              <a:lnSpc>
                <a:spcPct val="95000"/>
              </a:lnSpc>
            </a:pPr>
            <a:r>
              <a:rPr lang="ru-RU" sz="1200" dirty="0" smtClean="0"/>
              <a:t>Использование ОЗУ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4"/>
            <a:ext cx="5314948" cy="756466"/>
          </a:xfrm>
        </p:spPr>
        <p:txBody>
          <a:bodyPr/>
          <a:lstStyle/>
          <a:p>
            <a:r>
              <a:rPr lang="ru-RU" altLang="en-US" sz="1600" dirty="0"/>
              <a:t>Масштабирование до более крупных сетей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Использование сети сотрудниками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79" y="1550896"/>
            <a:ext cx="4684510" cy="307657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63337" y="979814"/>
            <a:ext cx="4703109" cy="49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dirty="0" smtClean="0"/>
              <a:t>Примеры процессов, запущенных в операционной системе Windows</a:t>
            </a:r>
          </a:p>
        </p:txBody>
      </p:sp>
    </p:spTree>
    <p:extLst>
      <p:ext uri="{BB962C8B-B14F-4D97-AF65-F5344CB8AC3E}">
        <p14:creationId xmlns="" xmlns:p14="http://schemas.microsoft.com/office/powerpoint/2010/main" val="3055860197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4" y="915409"/>
            <a:ext cx="8243481" cy="1802391"/>
          </a:xfrm>
        </p:spPr>
        <p:txBody>
          <a:bodyPr/>
          <a:lstStyle/>
          <a:p>
            <a:r>
              <a:rPr lang="ru-RU" smtClean="0"/>
              <a:t>11.2. Безопасность сети</a:t>
            </a:r>
          </a:p>
        </p:txBody>
      </p:sp>
    </p:spTree>
    <p:extLst>
      <p:ext uri="{BB962C8B-B14F-4D97-AF65-F5344CB8AC3E}">
        <p14:creationId xmlns="" xmlns:p14="http://schemas.microsoft.com/office/powerpoint/2010/main" val="271944762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mtClean="0"/>
              <a:t>Глава 11. Создание сети небольшого размера</a:t>
            </a:r>
          </a:p>
        </p:txBody>
      </p:sp>
      <p:sp>
        <p:nvSpPr>
          <p:cNvPr id="3" name="Rectangle 2"/>
          <p:cNvSpPr/>
          <p:nvPr/>
        </p:nvSpPr>
        <p:spPr>
          <a:xfrm>
            <a:off x="628650" y="34360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Introduction to Networks 6.0. Руководство по планированию</a:t>
            </a:r>
          </a:p>
        </p:txBody>
      </p:sp>
    </p:spTree>
    <p:extLst>
      <p:ext uri="{BB962C8B-B14F-4D97-AF65-F5344CB8AC3E}">
        <p14:creationId xmlns="" xmlns:p14="http://schemas.microsoft.com/office/powerpoint/2010/main" val="914249568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1536" y="635565"/>
            <a:ext cx="4922464" cy="4446495"/>
          </a:xfrm>
        </p:spPr>
        <p:txBody>
          <a:bodyPr rIns="144000"/>
          <a:lstStyle/>
          <a:p>
            <a:r>
              <a:rPr lang="ru-RU" dirty="0" smtClean="0"/>
              <a:t>Компьютерные сети играют важнейшую </a:t>
            </a:r>
            <a:r>
              <a:rPr lang="ru-RU" smtClean="0"/>
              <a:t>роль в нашей </a:t>
            </a:r>
            <a:r>
              <a:rPr lang="ru-RU" dirty="0" smtClean="0"/>
              <a:t>повседневной деятельности. Физические лица и организации в равной степени зависят от своих компьютеров и сетей.</a:t>
            </a:r>
          </a:p>
          <a:p>
            <a:r>
              <a:rPr lang="ru-RU" dirty="0" smtClean="0"/>
              <a:t>Несанкционированное вторжение в сеть может привести к большим убыткам из-за </a:t>
            </a:r>
            <a:r>
              <a:rPr lang="ru-RU" smtClean="0"/>
              <a:t>нарушений в работе </a:t>
            </a:r>
            <a:r>
              <a:rPr lang="ru-RU" dirty="0" smtClean="0"/>
              <a:t>сети и к потере ценных результатов работы. </a:t>
            </a:r>
          </a:p>
          <a:p>
            <a:r>
              <a:rPr lang="ru-RU" dirty="0" smtClean="0"/>
              <a:t>Атака на сеть может иметь разрушительные последствия и привести к потере времени и денег.</a:t>
            </a:r>
          </a:p>
          <a:p>
            <a:r>
              <a:rPr lang="ru-RU" dirty="0" smtClean="0"/>
              <a:t>Злоумышленники, которых называют хакерами, могут получить доступ к сети через уязвимости программного обеспечения, атаки на аппаратное обеспечение или же путем простого подбора пароля.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4"/>
            <a:ext cx="4604495" cy="756466"/>
          </a:xfrm>
        </p:spPr>
        <p:txBody>
          <a:bodyPr/>
          <a:lstStyle/>
          <a:p>
            <a:r>
              <a:rPr lang="ru-RU" altLang="en-US" sz="1600" dirty="0"/>
              <a:t>Угрозы и уязвимости системы безопасности</a:t>
            </a:r>
            <a:r>
              <a:t/>
            </a:r>
            <a:br/>
            <a:r>
              <a:rPr lang="ru-RU" smtClean="0"/>
              <a:t>Типы угроз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28" y="797860"/>
            <a:ext cx="3835841" cy="3314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3304599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1536" y="635565"/>
            <a:ext cx="4922464" cy="4446495"/>
          </a:xfrm>
        </p:spPr>
        <p:txBody>
          <a:bodyPr/>
          <a:lstStyle/>
          <a:p>
            <a:r>
              <a:rPr lang="ru-RU" dirty="0" smtClean="0"/>
              <a:t>Есть четыре типа угроз:</a:t>
            </a:r>
          </a:p>
          <a:p>
            <a:pPr lvl="1"/>
            <a:r>
              <a:rPr lang="ru-RU" dirty="0" smtClean="0"/>
              <a:t>Хищение информации — происходит, когда кто-либо проникает в компьютер с целью кражи конфиденциальной информации.</a:t>
            </a:r>
          </a:p>
          <a:p>
            <a:pPr lvl="1"/>
            <a:r>
              <a:rPr lang="ru-RU" dirty="0" smtClean="0"/>
              <a:t>Потеря данных или манипуляции с ними — проникновение в компьютер с целью уничтожения или изменения записей данных. Примеры потери данных: вирус, форматирующий жесткий диск чьего-либо компьютера. Пример </a:t>
            </a:r>
            <a:r>
              <a:rPr lang="ru-RU" smtClean="0"/>
              <a:t>манипуляции с данными</a:t>
            </a:r>
            <a:r>
              <a:rPr lang="ru-RU" dirty="0" smtClean="0"/>
              <a:t>: проникновение в систему, например, с целью изменения цены изделия.</a:t>
            </a:r>
          </a:p>
          <a:p>
            <a:pPr lvl="1"/>
            <a:r>
              <a:rPr lang="ru-RU" dirty="0" smtClean="0"/>
              <a:t>Хищение персональных данных — вид кражи информации, при котором украденные личные данные используются с целью обмана.</a:t>
            </a:r>
          </a:p>
          <a:p>
            <a:pPr lvl="1"/>
            <a:r>
              <a:rPr lang="ru-RU" dirty="0" smtClean="0"/>
              <a:t>Прекращение обслуживания — лишение зарегистрированных пользователей </a:t>
            </a:r>
            <a:r>
              <a:rPr lang="ru-RU" smtClean="0"/>
              <a:t>доступа к услугам</a:t>
            </a:r>
            <a:r>
              <a:rPr lang="ru-RU" dirty="0" smtClean="0"/>
              <a:t>, которыми они имеют право пользоваться. 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4"/>
            <a:ext cx="4604495" cy="756466"/>
          </a:xfrm>
        </p:spPr>
        <p:txBody>
          <a:bodyPr/>
          <a:lstStyle/>
          <a:p>
            <a:r>
              <a:rPr lang="ru-RU" altLang="en-US" sz="1600" dirty="0"/>
              <a:t>Угрозы и уязвимости системы безопасности</a:t>
            </a:r>
            <a:r>
              <a:t/>
            </a:r>
            <a:br/>
            <a:r>
              <a:rPr lang="ru-RU" smtClean="0"/>
              <a:t>Типы угроз (продолжение)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28" y="797860"/>
            <a:ext cx="3835841" cy="3314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57350734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3818" y="704145"/>
            <a:ext cx="4117322" cy="4446495"/>
          </a:xfrm>
        </p:spPr>
        <p:txBody>
          <a:bodyPr/>
          <a:lstStyle/>
          <a:p>
            <a:r>
              <a:rPr lang="ru-RU" sz="1200" dirty="0" smtClean="0"/>
              <a:t>Физическая безопасность сетевых устройств также очень важна для управления безопасностью.</a:t>
            </a:r>
          </a:p>
          <a:p>
            <a:r>
              <a:rPr lang="ru-RU" sz="1200" dirty="0" smtClean="0"/>
              <a:t>Существует четыре класса физических угроз, которые следует учитывать.</a:t>
            </a:r>
          </a:p>
          <a:p>
            <a:pPr lvl="1"/>
            <a:r>
              <a:rPr lang="ru-RU" sz="1100" dirty="0" smtClean="0"/>
              <a:t>Угрозы для аппаратного обеспечения — физическое повреждение серверов, маршрутизаторов, коммутаторов, кабельных линий и рабочих станций.</a:t>
            </a:r>
          </a:p>
          <a:p>
            <a:pPr lvl="1"/>
            <a:r>
              <a:rPr lang="ru-RU" sz="1100" dirty="0" smtClean="0"/>
              <a:t>Угрозы со стороны окружающей среды — предельные температуры (слишком высокие или слишком низкие) или слишком высокая влажность.</a:t>
            </a:r>
          </a:p>
          <a:p>
            <a:pPr lvl="1"/>
            <a:r>
              <a:rPr lang="ru-RU" sz="1100" dirty="0" smtClean="0"/>
              <a:t>Угрозы, связанные с электропитанием — пики напряжения, недостаточное напряжение в сети (провалы напряжения), колебания напряжения и полное отключение питания. </a:t>
            </a:r>
          </a:p>
          <a:p>
            <a:pPr lvl="1"/>
            <a:r>
              <a:rPr lang="ru-RU" sz="1100" dirty="0" smtClean="0"/>
              <a:t>Эксплуатационные угрозы — ненадлежащее обращение с ключевыми электрическими компонентами (электростатический разряд), нехватка важных запасных деталей и ненадлежащая маркировка.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4"/>
            <a:ext cx="4604495" cy="756466"/>
          </a:xfrm>
        </p:spPr>
        <p:txBody>
          <a:bodyPr/>
          <a:lstStyle/>
          <a:p>
            <a:r>
              <a:rPr lang="ru-RU" sz="1600" dirty="0"/>
              <a:t>Угрозы безопасности и </a:t>
            </a:r>
            <a:r>
              <a:rPr lang="ru-RU" sz="1600" dirty="0" smtClean="0"/>
              <a:t>уязвимости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/>
              <a:t>Физическая безопасность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22" y="969028"/>
            <a:ext cx="4936436" cy="34385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74109299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6897" y="592027"/>
            <a:ext cx="4157103" cy="4185714"/>
          </a:xfrm>
        </p:spPr>
        <p:txBody>
          <a:bodyPr/>
          <a:lstStyle/>
          <a:p>
            <a:r>
              <a:rPr lang="ru-RU" sz="1200" dirty="0" smtClean="0"/>
              <a:t>Уязвимость — степень незащищенности, свойственная каждой сети и устройству, включая маршрутизаторы, коммутаторы, настольные компьютеры, серверы и устройства обеспечения безопасности.</a:t>
            </a:r>
          </a:p>
          <a:p>
            <a:r>
              <a:rPr lang="ru-RU" sz="1200" dirty="0" smtClean="0"/>
              <a:t>Как правило, атаки направлены на </a:t>
            </a:r>
            <a:r>
              <a:rPr lang="ru-RU" sz="1200" smtClean="0"/>
              <a:t>серверы и настольные </a:t>
            </a:r>
            <a:r>
              <a:rPr lang="ru-RU" sz="1200" dirty="0" smtClean="0"/>
              <a:t>компьютеры.</a:t>
            </a:r>
          </a:p>
          <a:p>
            <a:r>
              <a:rPr lang="ru-RU" sz="1200" dirty="0" smtClean="0"/>
              <a:t>Существует три основных типа уязвимостей, которые могут приводить к различным атакам. Можно привести несколько примеров</a:t>
            </a:r>
          </a:p>
          <a:p>
            <a:pPr lvl="1"/>
            <a:r>
              <a:rPr lang="ru-RU" sz="1100" dirty="0"/>
              <a:t>Технологические уязвимости — уязвимости </a:t>
            </a:r>
            <a:r>
              <a:rPr lang="ru-RU" sz="1100" dirty="0" smtClean="0"/>
              <a:t>в незащищенных </a:t>
            </a:r>
            <a:r>
              <a:rPr lang="ru-RU" sz="1100" dirty="0"/>
              <a:t>протоколах, операционной системе и сетевом оборудовании.</a:t>
            </a:r>
          </a:p>
          <a:p>
            <a:pPr lvl="1"/>
            <a:r>
              <a:rPr lang="ru-RU" sz="1100" dirty="0"/>
              <a:t>Уязвимости конфигурации — незащищенные учетные записи пользователей, системные учетные записи с легко угадываемыми паролями, неправильно настроенное сетевое оборудование.</a:t>
            </a:r>
          </a:p>
          <a:p>
            <a:pPr lvl="1"/>
            <a:r>
              <a:rPr lang="ru-RU" sz="1100" dirty="0"/>
              <a:t>Политика безопасности — отсутствие письменных инструкций по безопасности, недостаточный мониторинг и аудит сети </a:t>
            </a:r>
            <a:r>
              <a:rPr lang="ru-RU" sz="1100" dirty="0" smtClean="0"/>
              <a:t>и ресурсов.</a:t>
            </a:r>
            <a:endParaRPr lang="ru-RU" sz="1200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4"/>
            <a:ext cx="4604495" cy="756466"/>
          </a:xfrm>
        </p:spPr>
        <p:txBody>
          <a:bodyPr/>
          <a:lstStyle/>
          <a:p>
            <a:r>
              <a:rPr lang="ru-RU" altLang="en-US" sz="1600" dirty="0"/>
              <a:t>Угрозы и уязвимости системы безопасности</a:t>
            </a:r>
            <a:r>
              <a:t/>
            </a:r>
            <a:br/>
            <a:r>
              <a:rPr lang="ru-RU" smtClean="0"/>
              <a:t>Типы уязвимостей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59" y="960904"/>
            <a:ext cx="4802351" cy="35623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92216301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052" y="750055"/>
            <a:ext cx="4682378" cy="4313436"/>
          </a:xfrm>
        </p:spPr>
        <p:txBody>
          <a:bodyPr/>
          <a:lstStyle/>
          <a:p>
            <a:r>
              <a:rPr lang="ru-RU" sz="1200" dirty="0" smtClean="0"/>
              <a:t>Вредоносные программы или вредоносный код (сокращенное название вредоносного программного обеспечения) — это программное обеспечение или код, который предназначен для нанесения ущерба, прерывания работы, кражи или повреждения данных, узлов или сетей.</a:t>
            </a:r>
          </a:p>
          <a:p>
            <a:r>
              <a:rPr lang="ru-RU" sz="1200" dirty="0" smtClean="0"/>
              <a:t>Примерами вредоносных программ являются вирусы, интернет-черви и трояны.</a:t>
            </a:r>
          </a:p>
          <a:p>
            <a:pPr lvl="1"/>
            <a:r>
              <a:rPr lang="ru-RU" sz="1100" dirty="0" smtClean="0"/>
              <a:t>Вирусы — тип вредоносных программ (исполняемый файл), который распространяется путем внедрения своей копии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ru-RU" sz="1100" dirty="0" smtClean="0"/>
              <a:t>в другую программу и ее заражения. Они распространяются от одного компьютера к другому.</a:t>
            </a:r>
          </a:p>
          <a:p>
            <a:pPr lvl="1"/>
            <a:r>
              <a:rPr lang="ru-RU" sz="1100" dirty="0" smtClean="0"/>
              <a:t>Интернет-черви аналогичны вирусам, но им не нужна программа-носитель. Интернет-червь — автономная программа, использующая функции системы для перемещения по сети.</a:t>
            </a:r>
          </a:p>
          <a:p>
            <a:pPr lvl="1"/>
            <a:r>
              <a:rPr lang="ru-RU" sz="1100" dirty="0" smtClean="0"/>
              <a:t>Программы-трояны — пользователя обманом заставляют загрузить и запустить такую вредоносную программу на своем компьютере. Они обычно создают лазейки, позволяющие злоумышленникам получить доступ к системе. </a:t>
            </a:r>
          </a:p>
          <a:p>
            <a:endParaRPr lang="ru-RU" sz="1200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4"/>
            <a:ext cx="4604495" cy="756466"/>
          </a:xfrm>
        </p:spPr>
        <p:txBody>
          <a:bodyPr/>
          <a:lstStyle/>
          <a:p>
            <a:r>
              <a:rPr lang="ru-RU" altLang="en-US" sz="1600" dirty="0"/>
              <a:t>Сетевые атаки</a:t>
            </a:r>
            <a:r>
              <a:t/>
            </a:r>
            <a:br/>
            <a:r>
              <a:rPr lang="ru-RU" smtClean="0"/>
              <a:t>Типы вредоносных программ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53" y="862572"/>
            <a:ext cx="4167187" cy="34004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4366331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0599" y="87114"/>
            <a:ext cx="4803401" cy="4769888"/>
          </a:xfrm>
        </p:spPr>
        <p:txBody>
          <a:bodyPr/>
          <a:lstStyle/>
          <a:p>
            <a:r>
              <a:rPr lang="ru-RU" sz="1400" dirty="0" smtClean="0"/>
              <a:t>Помимо атак с использованием вредоносного кода сети также могут стать объектом различных сетевых атак. Существует три основные категории сетевых атак:</a:t>
            </a:r>
          </a:p>
          <a:p>
            <a:pPr lvl="1"/>
            <a:r>
              <a:rPr lang="ru-RU" sz="1300" dirty="0" smtClean="0"/>
              <a:t>Разведывательные атаки — обнаружение и сопоставление систем, служб или уязвимостей.</a:t>
            </a:r>
          </a:p>
          <a:p>
            <a:pPr lvl="1"/>
            <a:r>
              <a:rPr lang="ru-RU" sz="1300" dirty="0" smtClean="0"/>
              <a:t>Атаки доступа — несанкционированные </a:t>
            </a:r>
            <a:r>
              <a:rPr lang="ru-RU" sz="1300" smtClean="0"/>
              <a:t>действия с данными</a:t>
            </a:r>
            <a:r>
              <a:rPr lang="ru-RU" sz="1300" dirty="0" smtClean="0"/>
              <a:t>, доступ к системе или использование прав пользователя.</a:t>
            </a:r>
          </a:p>
          <a:p>
            <a:pPr lvl="1"/>
            <a:r>
              <a:rPr lang="ru-RU" sz="1300" dirty="0" smtClean="0"/>
              <a:t>Отказ в обслуживании — отключение или повреждение сетей, систем или служб.</a:t>
            </a:r>
          </a:p>
          <a:p>
            <a:r>
              <a:rPr lang="ru-RU" sz="1400" dirty="0" smtClean="0"/>
              <a:t>В ходе разведывательной атаки хакер может использовать команду</a:t>
            </a:r>
            <a:r>
              <a:rPr lang="ru-RU" sz="1400" b="1" dirty="0"/>
              <a:t> nslookup </a:t>
            </a:r>
            <a:r>
              <a:rPr lang="ru-RU" sz="1400" dirty="0" smtClean="0"/>
              <a:t>или </a:t>
            </a:r>
            <a:r>
              <a:rPr lang="ru-RU" sz="1400" b="1" dirty="0"/>
              <a:t>whois </a:t>
            </a:r>
            <a:r>
              <a:rPr lang="ru-RU" sz="1400" dirty="0" smtClean="0"/>
              <a:t>для определения IP-адресов, назначенных объекту. Получив IP-адрес, он может использовать команду</a:t>
            </a:r>
            <a:r>
              <a:rPr lang="ru-RU" sz="1400" b="1" dirty="0"/>
              <a:t> fping </a:t>
            </a:r>
            <a:r>
              <a:rPr lang="ru-RU" sz="1400" dirty="0" smtClean="0"/>
              <a:t>для отправки ping-запроса диапазону IP-адресов, чтобы выяснить, который из них ответит. Узнав отвечающий IP-адрес, хакер может использовать команду</a:t>
            </a:r>
            <a:r>
              <a:rPr lang="ru-RU" sz="1400" b="1" dirty="0"/>
              <a:t> nmap, </a:t>
            </a:r>
            <a:r>
              <a:rPr lang="ru-RU" sz="1400" dirty="0" smtClean="0"/>
              <a:t>чтобы узнать порты прослушивания.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4"/>
            <a:ext cx="4604495" cy="756466"/>
          </a:xfrm>
        </p:spPr>
        <p:txBody>
          <a:bodyPr/>
          <a:lstStyle/>
          <a:p>
            <a:r>
              <a:rPr lang="ru-RU" sz="1600" dirty="0"/>
              <a:t>Сетевые </a:t>
            </a:r>
            <a:r>
              <a:rPr lang="ru-RU" sz="1600" dirty="0" smtClean="0"/>
              <a:t>атаки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/>
              <a:t>Разведывательные атаки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31" y="938212"/>
            <a:ext cx="4073235" cy="32670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8945196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6903" y="501520"/>
            <a:ext cx="4140856" cy="4618479"/>
          </a:xfrm>
        </p:spPr>
        <p:txBody>
          <a:bodyPr/>
          <a:lstStyle/>
          <a:p>
            <a:r>
              <a:rPr lang="ru-RU" sz="1200" dirty="0"/>
              <a:t>Атаки доступа используют известные </a:t>
            </a:r>
            <a:r>
              <a:rPr lang="ru-RU" sz="1200"/>
              <a:t>уязвимости </a:t>
            </a:r>
            <a:r>
              <a:rPr lang="ru-RU" sz="1200" smtClean="0"/>
              <a:t>в службах </a:t>
            </a:r>
            <a:r>
              <a:rPr lang="ru-RU" sz="1200" dirty="0"/>
              <a:t>аутентификации, FTP- и веб-сервисах, чтобы получить доступ к учетным </a:t>
            </a:r>
            <a:r>
              <a:rPr lang="ru-RU" sz="1200"/>
              <a:t>записям </a:t>
            </a:r>
            <a:r>
              <a:rPr lang="ru-RU" sz="1200" smtClean="0"/>
              <a:t>в Интернете</a:t>
            </a:r>
            <a:r>
              <a:rPr lang="ru-RU" sz="1200" dirty="0"/>
              <a:t>, конфиденциальным базам </a:t>
            </a:r>
            <a:r>
              <a:rPr lang="ru-RU" sz="1200"/>
              <a:t>данных </a:t>
            </a:r>
            <a:r>
              <a:rPr lang="ru-RU" sz="1200" smtClean="0"/>
              <a:t>и другим </a:t>
            </a:r>
            <a:r>
              <a:rPr lang="ru-RU" sz="1200" dirty="0"/>
              <a:t>ресурсам</a:t>
            </a:r>
            <a:r>
              <a:rPr lang="ru-RU" sz="1200" dirty="0" smtClean="0"/>
              <a:t>. Существует </a:t>
            </a:r>
            <a:r>
              <a:rPr lang="ru-RU" sz="1200" dirty="0"/>
              <a:t>четыре класса атак доступа.</a:t>
            </a:r>
          </a:p>
          <a:p>
            <a:pPr lvl="1"/>
            <a:r>
              <a:rPr lang="ru-RU" sz="1100" dirty="0"/>
              <a:t>Подбор пароля — хакеры могут использовать различные методы, в том числе метод прямого подбора, программы-трояны и анализаторы пакетов.</a:t>
            </a:r>
          </a:p>
          <a:p>
            <a:pPr lvl="1"/>
            <a:r>
              <a:rPr lang="ru-RU" sz="1100" dirty="0"/>
              <a:t>Злоупотребление доверием — злоумышленник может получить доступ </a:t>
            </a:r>
            <a:r>
              <a:rPr lang="ru-RU" sz="1100" dirty="0" smtClean="0"/>
              <a:t>к целевой </a:t>
            </a:r>
            <a:r>
              <a:rPr lang="ru-RU" sz="1100" dirty="0"/>
              <a:t>системе, используя доверительные отношения между целевой </a:t>
            </a:r>
            <a:r>
              <a:rPr lang="ru-RU" sz="1100" dirty="0" smtClean="0"/>
              <a:t>и скомпрометированной </a:t>
            </a:r>
            <a:r>
              <a:rPr lang="ru-RU" sz="1100" dirty="0"/>
              <a:t>системами</a:t>
            </a:r>
            <a:r>
              <a:rPr lang="ru-RU" sz="1100" dirty="0" smtClean="0"/>
              <a:t>. </a:t>
            </a:r>
            <a:endParaRPr lang="ru-RU" sz="1100" dirty="0"/>
          </a:p>
          <a:p>
            <a:pPr lvl="1"/>
            <a:r>
              <a:rPr lang="ru-RU" sz="1100" dirty="0"/>
              <a:t>Перенаправление портов — злоумышленник устанавливает программу на скомпрометированный узел и использует его для получения </a:t>
            </a:r>
            <a:r>
              <a:rPr lang="ru-RU" sz="1100"/>
              <a:t>доступа </a:t>
            </a:r>
            <a:r>
              <a:rPr lang="ru-RU" sz="1100" smtClean="0"/>
              <a:t>к целевому </a:t>
            </a:r>
            <a:r>
              <a:rPr lang="ru-RU" sz="1100" dirty="0"/>
              <a:t>узлу через другой порт.</a:t>
            </a:r>
          </a:p>
          <a:p>
            <a:pPr lvl="1"/>
            <a:r>
              <a:rPr lang="ru-RU" sz="1100" dirty="0"/>
              <a:t>Человек посередине — злоумышленник добавляет себя в сеанс связи</a:t>
            </a:r>
            <a:r>
              <a:rPr lang="ru-RU" sz="1100" dirty="0" smtClean="0"/>
              <a:t>. Распространены </a:t>
            </a:r>
            <a:r>
              <a:rPr lang="ru-RU" sz="1100"/>
              <a:t>атаки </a:t>
            </a:r>
            <a:r>
              <a:rPr lang="ru-RU" sz="1100" smtClean="0"/>
              <a:t>с использованием </a:t>
            </a:r>
            <a:r>
              <a:rPr lang="ru-RU" sz="1100" dirty="0"/>
              <a:t>фишингового сообщения электронной почты, в котором жертва нажимает на определенную ссылку</a:t>
            </a:r>
            <a:r>
              <a:rPr lang="ru-RU" sz="1100" dirty="0" smtClean="0"/>
              <a:t>. </a:t>
            </a:r>
            <a:endParaRPr lang="ru-RU" sz="1100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4"/>
            <a:ext cx="4604495" cy="756466"/>
          </a:xfrm>
        </p:spPr>
        <p:txBody>
          <a:bodyPr/>
          <a:lstStyle/>
          <a:p>
            <a:r>
              <a:rPr lang="ru-RU" sz="1600" dirty="0"/>
              <a:t>Сетевые </a:t>
            </a:r>
            <a:r>
              <a:rPr lang="ru-RU" sz="1600" dirty="0" smtClean="0"/>
              <a:t>атаки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/>
              <a:t>Атаки доступа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80" y="797860"/>
            <a:ext cx="4725421" cy="34766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0337354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7835" y="742950"/>
            <a:ext cx="4033295" cy="4192269"/>
          </a:xfrm>
        </p:spPr>
        <p:txBody>
          <a:bodyPr/>
          <a:lstStyle/>
          <a:p>
            <a:r>
              <a:rPr lang="ru-RU" sz="1200" dirty="0" smtClean="0"/>
              <a:t>Атаки типа «отказ в обслуживании» (DoS-атаки) препятствуют доступу авторизованных пользователей к различным службам, используя системные ресурсы, такие как дисковое пространство, пропускная способность и буферы. Такая атака может быть вызвана перегрузкой ресурсов или недопустимым форматом данных.</a:t>
            </a:r>
          </a:p>
          <a:p>
            <a:r>
              <a:rPr lang="ru-RU" sz="1200" dirty="0" smtClean="0"/>
              <a:t>DoS-атаки применяются наиболее часто, и им очень сложно противодействовать. Вот несколько примеров DoS-атак.</a:t>
            </a:r>
          </a:p>
          <a:p>
            <a:pPr lvl="1"/>
            <a:r>
              <a:rPr lang="ru-RU" sz="1100" dirty="0" smtClean="0"/>
              <a:t>Смертельный эхо-запрос — злоумышленник отправляет искаженный или очень крупный ping-пакет.</a:t>
            </a:r>
          </a:p>
          <a:p>
            <a:pPr lvl="1"/>
            <a:r>
              <a:rPr lang="ru-RU" sz="1100" dirty="0" smtClean="0"/>
              <a:t>SYN-флуд — злоумышленник отправляет множество запросов SYN на веб-сервер. Веб-сервер ожидает завершения трехэтапного квитирования TCP. Законный пользователь пытается отправить запрос SYN на веб-сервер, однако тот оказывается недоступен. </a:t>
            </a:r>
            <a:endParaRPr lang="ru-RU" sz="1200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4"/>
            <a:ext cx="7246618" cy="756466"/>
          </a:xfrm>
        </p:spPr>
        <p:txBody>
          <a:bodyPr/>
          <a:lstStyle/>
          <a:p>
            <a:r>
              <a:rPr lang="ru-RU" sz="1600" dirty="0"/>
              <a:t>Сетевые </a:t>
            </a:r>
            <a:r>
              <a:rPr lang="ru-RU" sz="1600" dirty="0" smtClean="0"/>
              <a:t>атаки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/>
              <a:t>Атаки типа «отказ в обслуживании» (DoS-атаки)</a:t>
            </a:r>
            <a:endParaRPr lang="ru-RU" alt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15" y="797860"/>
            <a:ext cx="4510284" cy="3733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12777230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5312" y="821785"/>
            <a:ext cx="3614871" cy="3910235"/>
          </a:xfrm>
        </p:spPr>
        <p:txBody>
          <a:bodyPr/>
          <a:lstStyle/>
          <a:p>
            <a:pPr lvl="1"/>
            <a:r>
              <a:rPr lang="ru-RU" dirty="0" smtClean="0"/>
              <a:t>DDoS-атаки — злоумышленник использует большое число промежуточных узлов, «зомби», чтобы начать атаку на целевой узел или сервер. Промежуточные узлы, используемые для запуска атаки, обычно заражаются вредоносным ПО, передавая управление злоумышленнику.</a:t>
            </a:r>
          </a:p>
          <a:p>
            <a:pPr lvl="1"/>
            <a:r>
              <a:rPr lang="ru-RU" dirty="0" smtClean="0"/>
              <a:t>Smurf-атаки — атаки на основе ICMP, когда злоумышленник рассылает большое количество ICMP-пакетов, используя исходный IP-адрес жертвы. Узлы-«зомби» отвечают целевой жертве в попытке переполнить WAN-канал к месту назначения. </a:t>
            </a:r>
            <a:endParaRPr lang="ru-RU" sz="1400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4"/>
            <a:ext cx="9143998" cy="756466"/>
          </a:xfrm>
        </p:spPr>
        <p:txBody>
          <a:bodyPr/>
          <a:lstStyle/>
          <a:p>
            <a:r>
              <a:rPr lang="ru-RU" sz="1600" dirty="0"/>
              <a:t>Сетевые </a:t>
            </a:r>
            <a:r>
              <a:rPr lang="ru-RU" sz="1600" dirty="0" smtClean="0"/>
              <a:t>атаки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sz="2300" dirty="0"/>
              <a:t>Атаки типа «отказ в обслуживании» (DoS-атаки) (продолжение)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15" y="797860"/>
            <a:ext cx="4510284" cy="3733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8668428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7812" y="952767"/>
            <a:ext cx="3006178" cy="3543404"/>
          </a:xfrm>
        </p:spPr>
        <p:txBody>
          <a:bodyPr/>
          <a:lstStyle/>
          <a:p>
            <a:pPr lvl="1"/>
            <a:r>
              <a:rPr lang="ru-RU" sz="1300" dirty="0" smtClean="0"/>
              <a:t>Для отражения атак на сеть администратор должен иметь возможность обнаруживать внешние угрозы, которые могут представлять опасность для сети. </a:t>
            </a:r>
          </a:p>
          <a:p>
            <a:pPr lvl="1"/>
            <a:r>
              <a:rPr lang="ru-RU" sz="1300" dirty="0" smtClean="0"/>
              <a:t>В этой лабораторной работе вы изучите угрозы безопасности сети. Для этого вы обратитесь к очень важному веб-сайту, связанному с безопасностью, а также изучите недавние угрозы и подробно опишете конкретную угрозу безопасности сети.</a:t>
            </a:r>
          </a:p>
          <a:p>
            <a:pPr lvl="1"/>
            <a:endParaRPr lang="ru-RU" sz="1300" dirty="0"/>
          </a:p>
          <a:p>
            <a:endParaRPr lang="ru-RU" sz="1300" dirty="0"/>
          </a:p>
          <a:p>
            <a:endParaRPr lang="ru-RU" sz="1300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4"/>
            <a:ext cx="9143998" cy="756466"/>
          </a:xfrm>
        </p:spPr>
        <p:txBody>
          <a:bodyPr/>
          <a:lstStyle/>
          <a:p>
            <a:r>
              <a:rPr lang="ru-RU" sz="1600" dirty="0"/>
              <a:t>Сетевые </a:t>
            </a:r>
            <a:r>
              <a:rPr lang="ru-RU" sz="1600" dirty="0" smtClean="0"/>
              <a:t>атаки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Лабораторная работа. Изучение угроз безопасности сети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11" y="952952"/>
            <a:ext cx="5962650" cy="30666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960598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>
          <a:xfrm>
            <a:off x="144065" y="726586"/>
            <a:ext cx="8853286" cy="4155319"/>
          </a:xfrm>
        </p:spPr>
        <p:txBody>
          <a:bodyPr/>
          <a:lstStyle/>
          <a:p>
            <a:pPr marL="0" indent="0">
              <a:spcBef>
                <a:spcPct val="30000"/>
              </a:spcBef>
              <a:buNone/>
            </a:pPr>
            <a:r>
              <a:rPr lang="ru-RU" smtClean="0"/>
              <a:t>Какие упражнения относятся к данной главе?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11. Упражнения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49420569"/>
              </p:ext>
            </p:extLst>
          </p:nvPr>
        </p:nvGraphicFramePr>
        <p:xfrm>
          <a:off x="457291" y="1049723"/>
          <a:ext cx="8229418" cy="3363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733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1"/>
                    </a:ext>
                  </a:extLst>
                </a:gridCol>
                <a:gridCol w="1857736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3156509146"/>
                    </a:ext>
                  </a:extLst>
                </a:gridCol>
                <a:gridCol w="4080076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2"/>
                    </a:ext>
                  </a:extLst>
                </a:gridCol>
                <a:gridCol w="1161873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3"/>
                    </a:ext>
                  </a:extLst>
                </a:gridCol>
              </a:tblGrid>
              <a:tr h="286347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Страница №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Тип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Название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Необязательно?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11.2.1.4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Задание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Угрозы безопасности и уязвимости</a:t>
                      </a:r>
                      <a:endParaRPr lang="ru-RU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1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11.2.2.5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Задание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Типы атак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2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11.2.2.6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Лабораторная работа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Изучение угроз безопасности сети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3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11.2.4.5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Packet Tracer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Настройка безопасного пароля и протокола SSH</a:t>
                      </a:r>
                      <a:endParaRPr lang="ru-RU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4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11.2.4.6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Лабораторная работа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Доступ к сетевым устройствам по протоколу SSH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5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11.2.4.7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Лабораторная работа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Изучение сеансов связи по протоколам Telnet и SSH </a:t>
                      </a:r>
                      <a:r>
                        <a:rPr lang="az-Cyrl-AZ" sz="900" dirty="0" smtClean="0"/>
                        <a:t>с </a:t>
                      </a:r>
                      <a:r>
                        <a:rPr lang="en-US" sz="900" dirty="0" err="1" smtClean="0"/>
                        <a:t>помощью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/>
                        <a:t>программы Wireshark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6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11.2.4.8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Лабораторная работа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Обеспечение безопасности сетевых устройств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7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11.2.5.7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Packet Tracer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Резервное копирование файлов конфигурации</a:t>
                      </a:r>
                      <a:endParaRPr lang="ru-RU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8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11.2.5.8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Лабораторная работа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Управление файлами конфигурации </a:t>
                      </a:r>
                      <a:r>
                        <a:rPr lang="en-US" sz="900" dirty="0" err="1"/>
                        <a:t>маршрутизатора</a:t>
                      </a:r>
                      <a:r>
                        <a:rPr lang="en-US" sz="900" dirty="0"/>
                        <a:t> </a:t>
                      </a:r>
                      <a:r>
                        <a:rPr lang="az-Cyrl-AZ" sz="900" dirty="0" smtClean="0"/>
                        <a:t>с </a:t>
                      </a:r>
                      <a:r>
                        <a:rPr lang="en-US" sz="900" dirty="0" err="1" smtClean="0"/>
                        <a:t>помощью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/>
                        <a:t>программы Tera Term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582900979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11.2.5.9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Лабораторная работа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Управление файлами конфигурации устройства с помощью TFTP-сервера, флеш-памяти и USB-накопителя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3406068602"/>
                  </a:ext>
                </a:extLst>
              </a:tr>
            </a:tbl>
          </a:graphicData>
        </a:graphic>
      </p:graphicFrame>
      <p:sp>
        <p:nvSpPr>
          <p:cNvPr id="8" name="Rectangle 34"/>
          <p:cNvSpPr txBox="1">
            <a:spLocks noChangeArrowheads="1"/>
          </p:cNvSpPr>
          <p:nvPr/>
        </p:nvSpPr>
        <p:spPr bwMode="auto">
          <a:xfrm>
            <a:off x="1136614" y="4438227"/>
            <a:ext cx="6948000" cy="269247"/>
          </a:xfrm>
          <a:prstGeom prst="rect">
            <a:avLst/>
          </a:prstGeom>
          <a:ln/>
          <a:extLs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1593" tIns="30796" rIns="61593" bIns="30796" numCol="1" anchor="ctr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30000"/>
              </a:spcBef>
              <a:buNone/>
            </a:pPr>
            <a:r>
              <a:rPr lang="ru-RU" sz="1000" kern="0" dirty="0">
                <a:solidFill>
                  <a:srgbClr val="000000"/>
                </a:solidFill>
              </a:rPr>
              <a:t>В этой главе для выполнения упражнений с программой Packet Tracer используйте следующий пароль: </a:t>
            </a:r>
            <a:r>
              <a:rPr lang="ru-RU" sz="1000" b="1" kern="0" dirty="0" smtClean="0">
                <a:solidFill>
                  <a:srgbClr val="000000"/>
                </a:solidFill>
              </a:rPr>
              <a:t>PT_ccna5</a:t>
            </a:r>
            <a:endParaRPr lang="ru-RU" sz="1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5273728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0610" y="797859"/>
            <a:ext cx="4160520" cy="3872333"/>
          </a:xfrm>
        </p:spPr>
        <p:txBody>
          <a:bodyPr/>
          <a:lstStyle/>
          <a:p>
            <a:pPr lvl="1"/>
            <a:r>
              <a:rPr lang="ru-RU" sz="1200" dirty="0" smtClean="0"/>
              <a:t>Владение актуальной </a:t>
            </a:r>
            <a:r>
              <a:rPr lang="ru-RU" sz="1200" smtClean="0"/>
              <a:t>информацией о современных </a:t>
            </a:r>
            <a:r>
              <a:rPr lang="ru-RU" sz="1200" dirty="0" smtClean="0"/>
              <a:t>разработках — это важная часть обеспечения безопасности сети и защиты от сетевых атак. </a:t>
            </a:r>
          </a:p>
          <a:p>
            <a:pPr lvl="1"/>
            <a:r>
              <a:rPr lang="ru-RU" sz="1200" dirty="0" smtClean="0"/>
              <a:t>По мере появления новых вредоносных программ предприятиям рекомендуется постоянно следить за обновлением антивирусного программного обеспечения до последних версий</a:t>
            </a:r>
          </a:p>
          <a:p>
            <a:pPr lvl="1"/>
            <a:r>
              <a:rPr lang="ru-RU" sz="1200" dirty="0" smtClean="0"/>
              <a:t>Наиболее действенный метод минимизации последствий атаки вируса-червя и других атак — загрузить обновления для системы безопасности с сайта поставщика операционной </a:t>
            </a:r>
            <a:r>
              <a:rPr lang="ru-RU" sz="1200" smtClean="0"/>
              <a:t>системы и установить </a:t>
            </a:r>
            <a:r>
              <a:rPr lang="ru-RU" sz="1200" dirty="0" smtClean="0"/>
              <a:t>соответствующие обновления на все уязвимые копии систем. </a:t>
            </a:r>
          </a:p>
          <a:p>
            <a:pPr lvl="1"/>
            <a:r>
              <a:rPr lang="ru-RU" sz="1200" dirty="0" smtClean="0"/>
              <a:t>Использование центрального сервера исправлений для автоматической установки важных исправлений — очень полезное решение этой задачи.</a:t>
            </a:r>
          </a:p>
          <a:p>
            <a:endParaRPr lang="ru-RU" sz="1200" dirty="0"/>
          </a:p>
          <a:p>
            <a:endParaRPr lang="ru-RU" sz="1200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4"/>
            <a:ext cx="9143998" cy="756466"/>
          </a:xfrm>
        </p:spPr>
        <p:txBody>
          <a:bodyPr/>
          <a:lstStyle/>
          <a:p>
            <a:r>
              <a:rPr lang="ru-RU" sz="1600" dirty="0"/>
              <a:t>Защита от сетевых </a:t>
            </a:r>
            <a:r>
              <a:rPr lang="ru-RU" sz="1600" dirty="0" smtClean="0"/>
              <a:t>атак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Резервное копирование, обновление и установка исправлений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06" y="831618"/>
            <a:ext cx="4548074" cy="38385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34477770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2018" y="890937"/>
            <a:ext cx="3953391" cy="3779255"/>
          </a:xfrm>
        </p:spPr>
        <p:txBody>
          <a:bodyPr/>
          <a:lstStyle/>
          <a:p>
            <a:pPr lvl="1"/>
            <a:r>
              <a:rPr lang="ru-RU" dirty="0" smtClean="0"/>
              <a:t>Такие службы по обеспечению сетевой безопасности, как аутентификация, авторизация и учет (Authentication, authorization, accounting, ААА), являются базовой структурой для настройки средств контроля доступа на каком-либо сетевом устройстве.</a:t>
            </a:r>
          </a:p>
          <a:p>
            <a:pPr lvl="1"/>
            <a:r>
              <a:rPr lang="ru-RU" dirty="0" smtClean="0"/>
              <a:t>Службы аутентификации, авторизации и учета позволяют контролировать доступ к сети разрешенных пользователей (аутентификация), какие действия они могут выполнять, находясь в сети (авторизация), а также следить за их действиями во время доступа к сети (учет).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4"/>
            <a:ext cx="8169777" cy="756466"/>
          </a:xfrm>
        </p:spPr>
        <p:txBody>
          <a:bodyPr/>
          <a:lstStyle/>
          <a:p>
            <a:r>
              <a:rPr lang="ru-RU" sz="1600" dirty="0"/>
              <a:t>Защита от сетевых </a:t>
            </a:r>
            <a:r>
              <a:rPr lang="ru-RU" sz="1600" dirty="0" smtClean="0"/>
              <a:t>атак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 smtClean="0"/>
              <a:t>Аутентификация</a:t>
            </a:r>
            <a:r>
              <a:rPr lang="ru-RU" altLang="en-US" dirty="0"/>
              <a:t>, авторизация и учет</a:t>
            </a:r>
            <a:r>
              <a:rPr lang="ru-RU" dirty="0" smtClean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31" y="890937"/>
            <a:ext cx="4189800" cy="36861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7762864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2165" y="539453"/>
            <a:ext cx="5208965" cy="4375447"/>
          </a:xfrm>
        </p:spPr>
        <p:txBody>
          <a:bodyPr/>
          <a:lstStyle/>
          <a:p>
            <a:pPr lvl="1"/>
            <a:r>
              <a:rPr lang="ru-RU" sz="1200" dirty="0" smtClean="0"/>
              <a:t>Межсетевые экраны являются одним из самых эффективных инструментов безопасности, предназначенных для защиты пользователей от внешних угроз.</a:t>
            </a:r>
          </a:p>
          <a:p>
            <a:pPr lvl="1"/>
            <a:r>
              <a:rPr lang="ru-RU" sz="1200" dirty="0" smtClean="0"/>
              <a:t>Межсетевой экран ставится между двумя (или более) </a:t>
            </a:r>
            <a:r>
              <a:rPr lang="ru-RU" sz="1200" smtClean="0"/>
              <a:t>сетями и контролирует </a:t>
            </a:r>
            <a:r>
              <a:rPr lang="ru-RU" sz="1200" dirty="0" smtClean="0"/>
              <a:t>трафик между ними, а также позволяет предотвратить несанкционированный доступ. На оконечные системы устанавливают межсетевые экраны на основе узлов или персональные межсетевые экраны. </a:t>
            </a:r>
          </a:p>
          <a:p>
            <a:pPr lvl="1"/>
            <a:r>
              <a:rPr lang="ru-RU" sz="1200" dirty="0" smtClean="0"/>
              <a:t>В межсетевых экранах используются различные методы для определения разрешения или запрета доступа к сети.</a:t>
            </a:r>
          </a:p>
          <a:p>
            <a:pPr lvl="2"/>
            <a:r>
              <a:rPr lang="ru-RU" sz="1100" dirty="0"/>
              <a:t>Фильтрация пакетов — запрет или разрешение доступа на основе IP- или MAC-адресов.</a:t>
            </a:r>
          </a:p>
          <a:p>
            <a:pPr lvl="2"/>
            <a:r>
              <a:rPr lang="ru-RU" sz="1100" dirty="0"/>
              <a:t>Фильтрация по приложениям — запрет или разрешение доступа для конкретных типов приложений на основе номеров портов.</a:t>
            </a:r>
          </a:p>
          <a:p>
            <a:pPr lvl="2"/>
            <a:r>
              <a:rPr lang="ru-RU" sz="1100" dirty="0"/>
              <a:t>Фильтрация по URL-адресам — запрет или разрешение </a:t>
            </a:r>
            <a:r>
              <a:rPr lang="ru-RU" sz="1100"/>
              <a:t>доступа </a:t>
            </a:r>
            <a:r>
              <a:rPr lang="ru-RU" sz="1100" smtClean="0"/>
              <a:t>к веб-сайтам </a:t>
            </a:r>
            <a:r>
              <a:rPr lang="ru-RU" sz="1100" dirty="0"/>
              <a:t>на основе конкретных URL-адресов или ключевых слов.</a:t>
            </a:r>
          </a:p>
          <a:p>
            <a:pPr lvl="2"/>
            <a:r>
              <a:rPr lang="ru-RU" sz="1100" dirty="0"/>
              <a:t>Анализ пакетов с учетом состояний соединений (SPI) — входящие пакеты должны представлять собой разрешенные отклики на запросы внутренних узлов</a:t>
            </a:r>
            <a:r>
              <a:rPr lang="ru-RU" sz="1100" dirty="0" smtClean="0"/>
              <a:t>. Трафик</a:t>
            </a:r>
            <a:r>
              <a:rPr lang="ru-RU" sz="1100" dirty="0"/>
              <a:t>, проходящий через межсетевой экран снаружи, должен происходить из внутренней сети либо иметь явное разрешение. </a:t>
            </a:r>
            <a:endParaRPr lang="ru-RU" sz="1400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4"/>
            <a:ext cx="4187437" cy="756466"/>
          </a:xfrm>
        </p:spPr>
        <p:txBody>
          <a:bodyPr/>
          <a:lstStyle/>
          <a:p>
            <a:r>
              <a:rPr lang="ru-RU" sz="1600" dirty="0"/>
              <a:t>Защита от сетевых </a:t>
            </a:r>
            <a:r>
              <a:rPr lang="ru-RU" sz="1600" dirty="0" smtClean="0"/>
              <a:t>атак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Межсетевые экраны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99" y="890937"/>
            <a:ext cx="3558381" cy="2886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31631488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7881" y="811763"/>
            <a:ext cx="4136120" cy="3896970"/>
          </a:xfrm>
        </p:spPr>
        <p:txBody>
          <a:bodyPr/>
          <a:lstStyle/>
          <a:p>
            <a:pPr lvl="1"/>
            <a:r>
              <a:rPr lang="ru-RU" sz="1300" dirty="0" smtClean="0"/>
              <a:t>Оконечное устройство, или узел, представляет собой отдельную компьютерную систему или устройство, которое выступает в роли клиента сети.</a:t>
            </a:r>
          </a:p>
          <a:p>
            <a:pPr lvl="1"/>
            <a:r>
              <a:rPr lang="ru-RU" sz="1300" dirty="0" smtClean="0"/>
              <a:t>К наиболее распространенным оконечным устройствам относятся ноутбуки, настольные компьютеры, серверы, смартфоны и планшеты. </a:t>
            </a:r>
          </a:p>
          <a:p>
            <a:pPr lvl="1"/>
            <a:r>
              <a:rPr lang="ru-RU" sz="1300" dirty="0" smtClean="0"/>
              <a:t>Компании необходимо внедрить правильно задокументированную политику, которой должны следовать сотрудники, поскольку защита оконечных устройств — одна из наиболее сложных задач сетевого администратора.</a:t>
            </a:r>
          </a:p>
          <a:p>
            <a:pPr lvl="1"/>
            <a:r>
              <a:rPr lang="ru-RU" sz="1300" dirty="0" smtClean="0"/>
              <a:t>Политика зачастую подразумевает использование антивирусного ПО и меры предотвращения несанкционированного доступа к узлу.</a:t>
            </a:r>
          </a:p>
          <a:p>
            <a:endParaRPr lang="ru-RU" sz="1300" dirty="0"/>
          </a:p>
          <a:p>
            <a:endParaRPr lang="ru-RU" sz="1300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4"/>
            <a:ext cx="6240778" cy="756466"/>
          </a:xfrm>
        </p:spPr>
        <p:txBody>
          <a:bodyPr/>
          <a:lstStyle/>
          <a:p>
            <a:r>
              <a:rPr lang="ru-RU" sz="1600" dirty="0"/>
              <a:t>Защита от сетевых </a:t>
            </a:r>
            <a:r>
              <a:rPr lang="ru-RU" sz="1600" dirty="0" smtClean="0"/>
              <a:t>атак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/>
              <a:t>Безопасность оконечных устройств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05" y="995896"/>
            <a:ext cx="4905375" cy="31527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4328112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0743" y="956343"/>
            <a:ext cx="4763257" cy="3752390"/>
          </a:xfrm>
        </p:spPr>
        <p:txBody>
          <a:bodyPr/>
          <a:lstStyle/>
          <a:p>
            <a:pPr lvl="1"/>
            <a:r>
              <a:rPr lang="ru-RU" sz="1200" dirty="0" smtClean="0"/>
              <a:t>При установке на устройство новой операционной системы настройки системы безопасности имеют значения по умолчанию. </a:t>
            </a:r>
          </a:p>
          <a:p>
            <a:pPr lvl="1"/>
            <a:r>
              <a:rPr lang="ru-RU" sz="1200" dirty="0" smtClean="0"/>
              <a:t>Обычно это создает угрозы безопасности, и следует изменить настройки по умолчанию, включая пароли.</a:t>
            </a:r>
          </a:p>
          <a:p>
            <a:pPr lvl="1"/>
            <a:r>
              <a:rPr lang="ru-RU" sz="1200" dirty="0" smtClean="0"/>
              <a:t>Необходимо устанавливать исправления </a:t>
            </a:r>
            <a:r>
              <a:rPr lang="ru-RU" sz="1200" smtClean="0"/>
              <a:t>безопасности и обновления </a:t>
            </a:r>
            <a:r>
              <a:rPr lang="ru-RU" sz="1200" dirty="0" smtClean="0"/>
              <a:t>системы.</a:t>
            </a:r>
          </a:p>
          <a:p>
            <a:pPr lvl="1"/>
            <a:r>
              <a:rPr lang="ru-RU" sz="1200" dirty="0" smtClean="0"/>
              <a:t>В маршрутизаторах Cisco для обеспечения безопасности системы можно использовать функцию Cisco AutoSecure. </a:t>
            </a:r>
          </a:p>
          <a:p>
            <a:pPr lvl="1"/>
            <a:r>
              <a:rPr lang="ru-RU" sz="1200" dirty="0" smtClean="0"/>
              <a:t>Вот ряд простых шагов, которые можно применить для большинства операционных систем:</a:t>
            </a:r>
          </a:p>
          <a:p>
            <a:pPr lvl="2"/>
            <a:r>
              <a:rPr lang="ru-RU" sz="1100" dirty="0" smtClean="0"/>
              <a:t>Установленные по умолчанию имена </a:t>
            </a:r>
            <a:r>
              <a:rPr lang="ru-RU" sz="1100" smtClean="0"/>
              <a:t>пользователей и пароли </a:t>
            </a:r>
            <a:r>
              <a:rPr lang="ru-RU" sz="1100" dirty="0" smtClean="0"/>
              <a:t>необходимо немедленно изменить.</a:t>
            </a:r>
          </a:p>
          <a:p>
            <a:pPr lvl="2"/>
            <a:r>
              <a:rPr lang="ru-RU" sz="1100" dirty="0" smtClean="0"/>
              <a:t>Доступом к системным ресурсам должны обладать только лица, которым они необходимы.</a:t>
            </a:r>
          </a:p>
          <a:p>
            <a:pPr lvl="2"/>
            <a:r>
              <a:rPr lang="ru-RU" sz="1100" dirty="0" smtClean="0"/>
              <a:t>Невостребованные службы и приложения при возможности необходимо отключить или удалить. </a:t>
            </a:r>
          </a:p>
          <a:p>
            <a:endParaRPr lang="ru-RU" sz="1400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4"/>
            <a:ext cx="6972298" cy="756466"/>
          </a:xfrm>
        </p:spPr>
        <p:txBody>
          <a:bodyPr/>
          <a:lstStyle/>
          <a:p>
            <a:r>
              <a:rPr lang="ru-RU" sz="1600" dirty="0"/>
              <a:t>Безопасность </a:t>
            </a:r>
            <a:r>
              <a:rPr lang="ru-RU" sz="1600" dirty="0" smtClean="0"/>
              <a:t>устройств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/>
              <a:t>Обзор обеспечения безопасности устройств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20" y="1594814"/>
            <a:ext cx="4004220" cy="296227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8367" y="956343"/>
            <a:ext cx="3529412" cy="39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1200" dirty="0" smtClean="0"/>
              <a:t>Блокировка маршрутизатора: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15678981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8784" y="121404"/>
            <a:ext cx="4035216" cy="4949349"/>
          </a:xfrm>
        </p:spPr>
        <p:txBody>
          <a:bodyPr/>
          <a:lstStyle/>
          <a:p>
            <a:pPr lvl="1">
              <a:lnSpc>
                <a:spcPct val="96000"/>
              </a:lnSpc>
            </a:pPr>
            <a:r>
              <a:rPr lang="ru-RU" sz="1200" dirty="0" smtClean="0"/>
              <a:t>Очень важно для защиты сетевых устройств использовать надежные пароли. </a:t>
            </a:r>
          </a:p>
          <a:p>
            <a:pPr lvl="1">
              <a:lnSpc>
                <a:spcPct val="96000"/>
              </a:lnSpc>
            </a:pPr>
            <a:r>
              <a:rPr lang="ru-RU" sz="1200" dirty="0" smtClean="0"/>
              <a:t>Ниже приведены некоторые рекомендации по выбору пароля.</a:t>
            </a:r>
          </a:p>
          <a:p>
            <a:pPr lvl="2">
              <a:lnSpc>
                <a:spcPct val="96000"/>
              </a:lnSpc>
            </a:pPr>
            <a:r>
              <a:rPr lang="ru-RU" sz="1100" dirty="0" smtClean="0"/>
              <a:t>Используйте пароль длиной от 8 до 10 символов (предпочтительно 10 и более символов). Чем длиннее, тем лучше.</a:t>
            </a:r>
          </a:p>
          <a:p>
            <a:pPr lvl="2">
              <a:lnSpc>
                <a:spcPct val="96000"/>
              </a:lnSpc>
            </a:pPr>
            <a:r>
              <a:rPr lang="ru-RU" sz="1100" dirty="0" smtClean="0"/>
              <a:t>Пароль должен быть сложным. </a:t>
            </a:r>
            <a:r>
              <a:rPr lang="ru-RU" sz="1100" smtClean="0"/>
              <a:t>Включайте в пароль </a:t>
            </a:r>
            <a:r>
              <a:rPr lang="ru-RU" sz="1100" dirty="0" smtClean="0"/>
              <a:t>комбинацию букв в верхнем и нижнем регистре, цифр, специальных </a:t>
            </a:r>
            <a:r>
              <a:rPr lang="ru-RU" sz="1100" smtClean="0"/>
              <a:t>символов и пробелов </a:t>
            </a:r>
            <a:r>
              <a:rPr lang="ru-RU" sz="1100" dirty="0" smtClean="0"/>
              <a:t>(если допускается их использование).</a:t>
            </a:r>
          </a:p>
          <a:p>
            <a:pPr lvl="2">
              <a:lnSpc>
                <a:spcPct val="96000"/>
              </a:lnSpc>
            </a:pPr>
            <a:r>
              <a:rPr lang="ru-RU" sz="1100" dirty="0" smtClean="0"/>
              <a:t>Не используйте пароли, основанные на повторениях, распространенных словах, последовательностях букв или цифр, именах пользователей, именах родственников или кличках домашних животных, биографических сведениях или любой легко идентифицируемой информации. </a:t>
            </a:r>
          </a:p>
          <a:p>
            <a:pPr lvl="2">
              <a:lnSpc>
                <a:spcPct val="96000"/>
              </a:lnSpc>
            </a:pPr>
            <a:r>
              <a:rPr lang="ru-RU" sz="1100" dirty="0" smtClean="0"/>
              <a:t>Допускайте намеренные ошибки в словах, используемых в паролях.</a:t>
            </a:r>
          </a:p>
          <a:p>
            <a:pPr lvl="2">
              <a:lnSpc>
                <a:spcPct val="96000"/>
              </a:lnSpc>
            </a:pPr>
            <a:r>
              <a:rPr lang="ru-RU" sz="1100" dirty="0" smtClean="0"/>
              <a:t>Периодически меняйте пароли.</a:t>
            </a:r>
          </a:p>
          <a:p>
            <a:pPr lvl="2">
              <a:lnSpc>
                <a:spcPct val="96000"/>
              </a:lnSpc>
            </a:pPr>
            <a:r>
              <a:rPr lang="ru-RU" sz="1100" dirty="0" smtClean="0"/>
              <a:t>Никогда не записывайте пароли и не оставляйте их в местах, где кто-нибудь сможет их найти.</a:t>
            </a:r>
          </a:p>
          <a:p>
            <a:pPr lvl="2">
              <a:lnSpc>
                <a:spcPct val="96000"/>
              </a:lnSpc>
            </a:pPr>
            <a:r>
              <a:rPr lang="ru-RU" sz="1100" dirty="0" smtClean="0"/>
              <a:t>При возможности используйте парольные фразы.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4"/>
            <a:ext cx="4187437" cy="756466"/>
          </a:xfrm>
        </p:spPr>
        <p:txBody>
          <a:bodyPr/>
          <a:lstStyle/>
          <a:p>
            <a:r>
              <a:rPr lang="ru-RU" sz="1600" dirty="0"/>
              <a:t>Безопасность </a:t>
            </a:r>
            <a:r>
              <a:rPr lang="ru-RU" sz="1600" dirty="0" smtClean="0"/>
              <a:t>устройств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Пароли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07" y="1239140"/>
            <a:ext cx="4958901" cy="27717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22785345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9846" y="800099"/>
            <a:ext cx="3854153" cy="4339233"/>
          </a:xfrm>
        </p:spPr>
        <p:txBody>
          <a:bodyPr/>
          <a:lstStyle/>
          <a:p>
            <a:pPr lvl="1"/>
            <a:r>
              <a:rPr lang="ru-RU" sz="1200" dirty="0" smtClean="0"/>
              <a:t>Чтобы все настроенные пароли имели длину не менее заданного значения, следует использовать команду </a:t>
            </a:r>
            <a:r>
              <a:rPr lang="ru-RU" sz="1200" b="1" dirty="0"/>
              <a:t>security passwords min-length</a:t>
            </a:r>
            <a:r>
              <a:rPr lang="ru-RU" sz="1200" dirty="0" smtClean="0"/>
              <a:t> в режиме глобальной настройки.</a:t>
            </a:r>
          </a:p>
          <a:p>
            <a:pPr lvl="1"/>
            <a:r>
              <a:rPr lang="ru-RU" sz="1200" dirty="0" smtClean="0"/>
              <a:t>Хакеры часто используют атаку методом полного перебора для расшифровки зашифрованных паролей. Блокируйте попытки входа в систему устройства, если число неудачных попыток за указанное время превысит определенное значение. Для этого используйте команду</a:t>
            </a:r>
            <a:r>
              <a:rPr lang="ru-RU" sz="1200" b="1" dirty="0"/>
              <a:t> login block-for 120 attempts 3 within 60.</a:t>
            </a:r>
          </a:p>
          <a:p>
            <a:pPr lvl="2"/>
            <a:r>
              <a:rPr lang="ru-RU" sz="1100" dirty="0" smtClean="0"/>
              <a:t>Эта команда блокирует попытки входа на 120 секунд, если в течение 60 секунд выполнены три неудачные попытки входа</a:t>
            </a:r>
          </a:p>
          <a:p>
            <a:pPr lvl="1"/>
            <a:r>
              <a:rPr lang="ru-RU" sz="1200" dirty="0" smtClean="0"/>
              <a:t>Настройка на маршрутизаторе параметра exec timeout автоматически отключает пользователей, если они не выполняли никаких действий в течение времени ожидания. 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4"/>
            <a:ext cx="7909558" cy="756466"/>
          </a:xfrm>
        </p:spPr>
        <p:txBody>
          <a:bodyPr/>
          <a:lstStyle/>
          <a:p>
            <a:r>
              <a:rPr lang="ru-RU" sz="1600" dirty="0"/>
              <a:t>Безопасность </a:t>
            </a:r>
            <a:r>
              <a:rPr lang="ru-RU" sz="1600" dirty="0" smtClean="0"/>
              <a:t>устройств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 smtClean="0"/>
              <a:t>Основные </a:t>
            </a:r>
            <a:r>
              <a:rPr lang="ru-RU" altLang="en-US" dirty="0"/>
              <a:t>правила обеспечения безопасности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49" y="2002743"/>
            <a:ext cx="5038725" cy="25908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30737" y="800099"/>
            <a:ext cx="4501284" cy="103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1200" dirty="0" smtClean="0"/>
              <a:t>Используйте команду глобальной настройки</a:t>
            </a:r>
            <a:r>
              <a:rPr lang="ru-RU" sz="1200" b="1" dirty="0"/>
              <a:t> service password-encryption </a:t>
            </a:r>
            <a:r>
              <a:rPr lang="ru-RU" sz="1200" dirty="0" smtClean="0"/>
              <a:t>для шифрования </a:t>
            </a:r>
            <a:r>
              <a:rPr lang="ru-RU" sz="1200" smtClean="0"/>
              <a:t>паролей в файле </a:t>
            </a:r>
            <a:r>
              <a:rPr lang="ru-RU" sz="1200" dirty="0" smtClean="0"/>
              <a:t>конфигурации и предотвращения просмотра паролей в виде обычного текста неавторизованными пользователями. </a:t>
            </a:r>
          </a:p>
          <a:p>
            <a:pPr lvl="1"/>
            <a:endParaRPr lang="ru-RU" sz="1200" dirty="0"/>
          </a:p>
        </p:txBody>
      </p:sp>
    </p:spTree>
    <p:extLst>
      <p:ext uri="{BB962C8B-B14F-4D97-AF65-F5344CB8AC3E}">
        <p14:creationId xmlns="" xmlns:p14="http://schemas.microsoft.com/office/powerpoint/2010/main" val="2273932897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0026" y="350378"/>
            <a:ext cx="3589234" cy="4358355"/>
          </a:xfrm>
        </p:spPr>
        <p:txBody>
          <a:bodyPr/>
          <a:lstStyle/>
          <a:p>
            <a:pPr lvl="1"/>
            <a:r>
              <a:rPr lang="ru-RU" smtClean="0"/>
              <a:t>Когда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41394"/>
            <a:ext cx="6492238" cy="756466"/>
          </a:xfrm>
        </p:spPr>
        <p:txBody>
          <a:bodyPr/>
          <a:lstStyle/>
          <a:p>
            <a:r>
              <a:rPr lang="ru-RU" sz="1600" dirty="0"/>
              <a:t>Безопасность </a:t>
            </a:r>
            <a:r>
              <a:rPr lang="ru-RU" sz="1600" dirty="0" smtClean="0"/>
              <a:t>устройств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Активация подключения по SSH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50" y="1116516"/>
            <a:ext cx="4905375" cy="27908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1230837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4" y="915409"/>
            <a:ext cx="7804211" cy="1802391"/>
          </a:xfrm>
        </p:spPr>
        <p:txBody>
          <a:bodyPr/>
          <a:lstStyle/>
          <a:p>
            <a:r>
              <a:rPr lang="ru-RU" smtClean="0"/>
              <a:t>11.3. Производительность базовой сети</a:t>
            </a:r>
          </a:p>
        </p:txBody>
      </p:sp>
    </p:spTree>
    <p:extLst>
      <p:ext uri="{BB962C8B-B14F-4D97-AF65-F5344CB8AC3E}">
        <p14:creationId xmlns="" xmlns:p14="http://schemas.microsoft.com/office/powerpoint/2010/main" val="2018915545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9143999" cy="757551"/>
          </a:xfrm>
        </p:spPr>
        <p:txBody>
          <a:bodyPr/>
          <a:lstStyle/>
          <a:p>
            <a:r>
              <a:rPr lang="ru-RU" sz="1600" dirty="0"/>
              <a:t>Команда</a:t>
            </a:r>
            <a:r>
              <a:rPr lang="ru-RU" altLang="en-US" sz="1600" dirty="0"/>
              <a:t> </a:t>
            </a:r>
            <a:r>
              <a:rPr lang="ru-RU" altLang="en-US" sz="1600" dirty="0" smtClean="0"/>
              <a:t>ping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Интерпретация результатов выполнения ping-запроса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5071461" y="714519"/>
            <a:ext cx="4046887" cy="4108941"/>
          </a:xfrm>
        </p:spPr>
        <p:txBody>
          <a:bodyPr/>
          <a:lstStyle/>
          <a:p>
            <a:r>
              <a:rPr lang="ru-RU" sz="1200" dirty="0" smtClean="0"/>
              <a:t>Использование </a:t>
            </a:r>
            <a:r>
              <a:rPr lang="ru-RU" altLang="en-US" sz="1200" b="1" dirty="0" smtClean="0"/>
              <a:t>ping-запроса </a:t>
            </a:r>
            <a:r>
              <a:rPr lang="ru-RU" sz="1200" dirty="0" smtClean="0"/>
              <a:t>— очень эффективный способ проверки сетевых подключений к конкретному узлу, серверу или устройству. Это первый важный шаг в процессе поиска и устранения неполадок в работе сети.</a:t>
            </a:r>
          </a:p>
          <a:p>
            <a:r>
              <a:rPr lang="ru-RU" sz="1200" dirty="0" smtClean="0"/>
              <a:t>Для отправки команды </a:t>
            </a:r>
            <a:r>
              <a:rPr lang="ru-RU" altLang="en-US" sz="1200" b="1" dirty="0"/>
              <a:t>ping</a:t>
            </a:r>
            <a:r>
              <a:rPr lang="ru-RU" sz="1200" dirty="0" smtClean="0"/>
              <a:t>-запроса используется протокол ICMP, а сама команда служит для проверки подключений уровня 3. </a:t>
            </a:r>
          </a:p>
          <a:p>
            <a:r>
              <a:rPr lang="ru-RU" sz="1200" dirty="0" smtClean="0"/>
              <a:t>Ping-запросы, отправленная из IOS, например на маршрутизаторе Cisco, возвращает несколько параметров. Ниже приведены наиболее типичные.</a:t>
            </a:r>
          </a:p>
          <a:p>
            <a:pPr lvl="1"/>
            <a:r>
              <a:rPr lang="ru-RU" altLang="en-US" sz="1100" dirty="0"/>
              <a:t>! — указывает на получение эхо-сообщения ICMP</a:t>
            </a:r>
            <a:r>
              <a:rPr lang="ru-RU" altLang="en-US" sz="1100" dirty="0" smtClean="0"/>
              <a:t>. Это </a:t>
            </a:r>
            <a:r>
              <a:rPr lang="ru-RU" altLang="en-US" sz="1100" dirty="0"/>
              <a:t>именно то, что вам нужно.</a:t>
            </a:r>
          </a:p>
          <a:p>
            <a:pPr lvl="1"/>
            <a:r>
              <a:rPr lang="ru-RU" altLang="en-US" sz="1100" dirty="0"/>
              <a:t>. — указывает на то, что истекло время ожидания эхо-ответа ICMP.</a:t>
            </a:r>
          </a:p>
          <a:p>
            <a:pPr lvl="1"/>
            <a:r>
              <a:rPr lang="ru-RU" altLang="en-US" sz="1100" dirty="0"/>
              <a:t>U — получено сообщение ICMP Unreachable (Недостижимо</a:t>
            </a:r>
            <a:r>
              <a:rPr lang="ru-RU" altLang="en-US" sz="1100" dirty="0" smtClean="0"/>
              <a:t>)</a:t>
            </a:r>
            <a:endParaRPr lang="ru-RU" alt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5" y="798944"/>
            <a:ext cx="4945872" cy="37814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803582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>
          <a:xfrm>
            <a:off x="144065" y="726586"/>
            <a:ext cx="8853286" cy="4155319"/>
          </a:xfrm>
        </p:spPr>
        <p:txBody>
          <a:bodyPr/>
          <a:lstStyle/>
          <a:p>
            <a:pPr marL="0" indent="0">
              <a:spcBef>
                <a:spcPct val="30000"/>
              </a:spcBef>
              <a:buNone/>
            </a:pPr>
            <a:r>
              <a:rPr lang="ru-RU" smtClean="0"/>
              <a:t>Какие упражнения относятся к данной главе?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11. Упражнения (продолжение)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345464629"/>
              </p:ext>
            </p:extLst>
          </p:nvPr>
        </p:nvGraphicFramePr>
        <p:xfrm>
          <a:off x="457291" y="1049723"/>
          <a:ext cx="8229418" cy="2970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733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1"/>
                    </a:ext>
                  </a:extLst>
                </a:gridCol>
                <a:gridCol w="1857736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3156509146"/>
                    </a:ext>
                  </a:extLst>
                </a:gridCol>
                <a:gridCol w="4080076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2"/>
                    </a:ext>
                  </a:extLst>
                </a:gridCol>
                <a:gridCol w="1161873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3"/>
                    </a:ext>
                  </a:extLst>
                </a:gridCol>
              </a:tblGrid>
              <a:tr h="286347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Страница №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Тип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Название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Необязательно?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11.2.5.10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Лабораторная работа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Изучение процедур восстановления пароля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1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11.3.2.3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Cisco Packet Tracer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Проверка задержки сети с помощью </a:t>
                      </a:r>
                      <a:r>
                        <a:rPr lang="en-US" sz="900"/>
                        <a:t>ping-запроса </a:t>
                      </a:r>
                      <a:r>
                        <a:rPr lang="az-Cyrl-AZ" sz="900" smtClean="0"/>
                        <a:t>и </a:t>
                      </a:r>
                      <a:r>
                        <a:rPr lang="en-US" sz="900" smtClean="0"/>
                        <a:t>команды </a:t>
                      </a:r>
                      <a:r>
                        <a:rPr lang="en-US" sz="900" dirty="0"/>
                        <a:t>traceroute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2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11.3.2.4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Лабораторная работа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Проверка задержки сети с помощью команд ping </a:t>
                      </a:r>
                      <a:r>
                        <a:rPr lang="az-Cyrl-AZ" sz="900" dirty="0" smtClean="0"/>
                        <a:t>и </a:t>
                      </a:r>
                      <a:r>
                        <a:rPr lang="en-US" sz="900" dirty="0" err="1" smtClean="0"/>
                        <a:t>traceroute</a:t>
                      </a:r>
                      <a:endParaRPr lang="en-US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3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11.3.3.2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Видео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Команда show version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4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11.3.3.3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Cisco Packet Tracer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Использование команд show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5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11.3.4.5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Задание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Команды show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6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11.3.4.6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Лабораторная работа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Использование интерфейса командной строки (CLI) для сбора сведений о сетевых устройствах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7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11.4.1.4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Задание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Определите порядок действий для поиска и устранения неполадок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8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11.4.3.5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Лабораторная работа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Поиск и устранение неполадок, связанных с </a:t>
                      </a:r>
                      <a:r>
                        <a:rPr lang="en-US" sz="900"/>
                        <a:t>кабелями </a:t>
                      </a:r>
                      <a:r>
                        <a:rPr lang="az-Cyrl-AZ" sz="900" smtClean="0"/>
                        <a:t>и </a:t>
                      </a:r>
                      <a:r>
                        <a:rPr lang="en-US" sz="900" smtClean="0"/>
                        <a:t>интерфейсами</a:t>
                      </a:r>
                      <a:endParaRPr lang="en-US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582900979"/>
                  </a:ext>
                </a:extLst>
              </a:tr>
            </a:tbl>
          </a:graphicData>
        </a:graphic>
      </p:graphicFrame>
      <p:sp>
        <p:nvSpPr>
          <p:cNvPr id="8" name="Rectangle 34"/>
          <p:cNvSpPr txBox="1">
            <a:spLocks noChangeArrowheads="1"/>
          </p:cNvSpPr>
          <p:nvPr/>
        </p:nvSpPr>
        <p:spPr bwMode="auto">
          <a:xfrm>
            <a:off x="1136614" y="4438227"/>
            <a:ext cx="6948000" cy="269247"/>
          </a:xfrm>
          <a:prstGeom prst="rect">
            <a:avLst/>
          </a:prstGeom>
          <a:ln/>
          <a:extLs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1593" tIns="30796" rIns="61593" bIns="30796" numCol="1" anchor="ctr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30000"/>
              </a:spcBef>
              <a:buNone/>
            </a:pPr>
            <a:r>
              <a:rPr lang="ru-RU" sz="1000" kern="0" dirty="0">
                <a:solidFill>
                  <a:srgbClr val="000000"/>
                </a:solidFill>
              </a:rPr>
              <a:t>В этой главе для выполнения упражнений с программой Packet Tracer используйте следующий пароль: </a:t>
            </a:r>
            <a:r>
              <a:rPr lang="ru-RU" sz="1000" b="1" kern="0" dirty="0" smtClean="0">
                <a:solidFill>
                  <a:srgbClr val="000000"/>
                </a:solidFill>
              </a:rPr>
              <a:t>PT_ccna5</a:t>
            </a:r>
            <a:endParaRPr lang="ru-RU" sz="1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4401986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1393"/>
            <a:ext cx="5012230" cy="757551"/>
          </a:xfrm>
        </p:spPr>
        <p:txBody>
          <a:bodyPr/>
          <a:lstStyle/>
          <a:p>
            <a:r>
              <a:rPr lang="ru-RU" altLang="en-US" sz="1600" dirty="0"/>
              <a:t>Команда ping</a:t>
            </a:r>
            <a:r>
              <a:t/>
            </a:r>
            <a:br/>
            <a:r>
              <a:rPr lang="ru-RU" smtClean="0"/>
              <a:t>Расширенная команда ping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5348088" y="663229"/>
            <a:ext cx="3647322" cy="3657600"/>
          </a:xfrm>
        </p:spPr>
        <p:txBody>
          <a:bodyPr/>
          <a:lstStyle/>
          <a:p>
            <a:r>
              <a:rPr lang="ru-RU" dirty="0" smtClean="0"/>
              <a:t>В Cisco IOS есть «расширенный» режим команды ping, который может предоставить дополнительные параметры, как показано на рисунке слева. </a:t>
            </a:r>
          </a:p>
          <a:p>
            <a:r>
              <a:rPr lang="ru-RU" dirty="0" smtClean="0"/>
              <a:t>Для перехода в этот режим необходимо ввести текст </a:t>
            </a:r>
            <a:r>
              <a:rPr lang="ru-RU" altLang="en-US" b="1" dirty="0"/>
              <a:t>ping</a:t>
            </a:r>
            <a:r>
              <a:rPr lang="ru-RU" dirty="0" smtClean="0"/>
              <a:t> в привилегированном режиме EXEC, не указывая IP-адрес назначения, а затем нажать ВВОД.</a:t>
            </a:r>
          </a:p>
          <a:p>
            <a:r>
              <a:rPr lang="ru-RU" dirty="0" smtClean="0"/>
              <a:t>В примере на рисунке слева показано, как принудительно задать или изменить IP-адрес источника. Это очень удобно при устранении неполадок.</a:t>
            </a:r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86" y="798944"/>
            <a:ext cx="4981575" cy="3695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3237447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9143999" cy="757551"/>
          </a:xfrm>
        </p:spPr>
        <p:txBody>
          <a:bodyPr/>
          <a:lstStyle/>
          <a:p>
            <a:r>
              <a:rPr lang="ru-RU" altLang="en-US" sz="1600" dirty="0"/>
              <a:t>Команда ping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Базовый уровень производительности сети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4095709" y="708949"/>
            <a:ext cx="5048291" cy="4107640"/>
          </a:xfrm>
        </p:spPr>
        <p:txBody>
          <a:bodyPr/>
          <a:lstStyle/>
          <a:p>
            <a:r>
              <a:rPr lang="ru-RU" dirty="0" smtClean="0"/>
              <a:t>Определение базового уровня производительности сети — это один из наиболее эффективных средств мониторинга и поиска и устранения неполадок в работе сети. </a:t>
            </a:r>
          </a:p>
          <a:p>
            <a:r>
              <a:rPr lang="ru-RU" dirty="0" smtClean="0"/>
              <a:t>Определение эффективного базового уровня реализуется путем измерения производительности в разные моменты времени за некоторый период. </a:t>
            </a:r>
          </a:p>
          <a:p>
            <a:r>
              <a:rPr lang="ru-RU" dirty="0" smtClean="0"/>
              <a:t>Одним из способов является копирование и вставка результатов выполнения команды </a:t>
            </a:r>
            <a:r>
              <a:rPr lang="ru-RU" altLang="en-US" b="1" dirty="0"/>
              <a:t>ping</a:t>
            </a:r>
            <a:r>
              <a:rPr lang="ru-RU" dirty="0" smtClean="0"/>
              <a:t>, </a:t>
            </a:r>
            <a:r>
              <a:rPr lang="ru-RU" altLang="en-US" b="1" dirty="0"/>
              <a:t>trace</a:t>
            </a:r>
            <a:r>
              <a:rPr lang="ru-RU" dirty="0" smtClean="0"/>
              <a:t> или любой другой соответствующей команды в текстовый файл, включая метку времени. </a:t>
            </a:r>
          </a:p>
          <a:p>
            <a:r>
              <a:rPr lang="ru-RU" dirty="0" smtClean="0"/>
              <a:t>В корпоративных сетях необходимо собирать обширную статистику базовых показателей, используя профессиональные программные средства.</a:t>
            </a:r>
          </a:p>
          <a:p>
            <a:endParaRPr lang="ru-RU" altLang="en-US" dirty="0"/>
          </a:p>
          <a:p>
            <a:endParaRPr lang="ru-RU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84" y="799180"/>
            <a:ext cx="3857625" cy="38000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26231816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9143999" cy="757551"/>
          </a:xfrm>
        </p:spPr>
        <p:txBody>
          <a:bodyPr/>
          <a:lstStyle/>
          <a:p>
            <a:r>
              <a:rPr lang="ru-RU" sz="1600" dirty="0"/>
              <a:t>Команды</a:t>
            </a:r>
            <a:r>
              <a:rPr lang="ru-RU" altLang="en-US" sz="1600" dirty="0"/>
              <a:t> traceroute и </a:t>
            </a:r>
            <a:r>
              <a:rPr lang="ru-RU" altLang="en-US" sz="1600" dirty="0" smtClean="0"/>
              <a:t>tracert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Интерпретация сообщений трассировки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4216172" y="720379"/>
            <a:ext cx="4927828" cy="4107640"/>
          </a:xfrm>
        </p:spPr>
        <p:txBody>
          <a:bodyPr/>
          <a:lstStyle/>
          <a:p>
            <a:r>
              <a:rPr lang="ru-RU" dirty="0" smtClean="0"/>
              <a:t>Команда trace возвращает список переходов по мере маршрутизации пакета по сети Каждый маршрутизатор — это переход.</a:t>
            </a:r>
          </a:p>
          <a:p>
            <a:r>
              <a:rPr lang="ru-RU" dirty="0" smtClean="0"/>
              <a:t>В системе Windows используйте команду</a:t>
            </a:r>
            <a:r>
              <a:rPr lang="ru-RU" altLang="en-US" b="1" dirty="0"/>
              <a:t> tracert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При выполнении трассировки из интерфейса командной строки маршрутизатора используйте команду</a:t>
            </a:r>
            <a:r>
              <a:rPr lang="ru-RU" altLang="en-US" b="1" dirty="0"/>
              <a:t> traceroute</a:t>
            </a:r>
            <a:r>
              <a:rPr lang="ru-RU" dirty="0" smtClean="0"/>
              <a:t>.</a:t>
            </a:r>
          </a:p>
          <a:p>
            <a:r>
              <a:rPr lang="ru-RU" dirty="0" smtClean="0"/>
              <a:t>Ответ "Request timed out" (Время ожидания запроса истекло) указывает, что маршрутизатор не ответил. Возможно, произошел сбой в работе сети, или маршрутизаторы настроены не отвечать на эхо-запросы, используемые при трассировке.</a:t>
            </a:r>
          </a:p>
          <a:p>
            <a:endParaRPr lang="ru-RU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90" y="798944"/>
            <a:ext cx="3990789" cy="3581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27848749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1393"/>
            <a:ext cx="5012230" cy="757551"/>
          </a:xfrm>
        </p:spPr>
        <p:txBody>
          <a:bodyPr/>
          <a:lstStyle/>
          <a:p>
            <a:r>
              <a:rPr lang="ru-RU" sz="1600" dirty="0"/>
              <a:t>Команды traceroute и </a:t>
            </a:r>
            <a:r>
              <a:rPr lang="ru-RU" sz="1600" dirty="0" smtClean="0"/>
              <a:t>tracert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Расширенная команда traceroute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5060896" y="617509"/>
            <a:ext cx="4013948" cy="4218534"/>
          </a:xfrm>
        </p:spPr>
        <p:txBody>
          <a:bodyPr/>
          <a:lstStyle/>
          <a:p>
            <a:r>
              <a:rPr lang="ru-RU" sz="1300" dirty="0" smtClean="0"/>
              <a:t>Расширенная команда traceroute позволяет сетевому администратору настроить параметры, связанные с этой командой.</a:t>
            </a:r>
          </a:p>
          <a:p>
            <a:r>
              <a:rPr lang="ru-RU" sz="1300" dirty="0" smtClean="0"/>
              <a:t>Эта команда может пригодиться при </a:t>
            </a:r>
            <a:r>
              <a:rPr lang="ru-RU" sz="1300" smtClean="0"/>
              <a:t>поиске и устранении </a:t>
            </a:r>
            <a:r>
              <a:rPr lang="ru-RU" sz="1300" dirty="0" smtClean="0"/>
              <a:t>петель маршрутизации, определении точного маршрутизатора следующего перехода либо определении места, в котором пакет отбрасывается маршрутизатором или отклоняется межсетевым экраном. </a:t>
            </a:r>
          </a:p>
          <a:p>
            <a:r>
              <a:rPr lang="ru-RU" sz="1300" dirty="0" smtClean="0"/>
              <a:t>Расширенная команда traceroute помогает выявить неполадку. Чтобы использовать эту команду, введите </a:t>
            </a:r>
            <a:r>
              <a:rPr lang="ru-RU" altLang="en-US" sz="1300" b="1" dirty="0"/>
              <a:t>traceroute </a:t>
            </a:r>
            <a:r>
              <a:rPr lang="ru-RU" sz="1300" dirty="0" smtClean="0"/>
              <a:t>и нажмите клавишу ВВОД.</a:t>
            </a:r>
          </a:p>
          <a:p>
            <a:r>
              <a:rPr lang="ru-RU" sz="1300" dirty="0" smtClean="0"/>
              <a:t>Команда </a:t>
            </a:r>
            <a:r>
              <a:rPr lang="ru-RU" altLang="en-US" sz="1300" b="1" dirty="0"/>
              <a:t>ping </a:t>
            </a:r>
            <a:r>
              <a:rPr lang="ru-RU" sz="1300" dirty="0" smtClean="0"/>
              <a:t>отправляет ICMP-пакеты</a:t>
            </a:r>
            <a:r>
              <a:rPr lang="ru-RU" sz="1300" smtClean="0"/>
              <a:t>, а </a:t>
            </a:r>
            <a:r>
              <a:rPr lang="ru-RU" altLang="en-US" sz="1300" b="1" smtClean="0"/>
              <a:t>traceroute </a:t>
            </a:r>
            <a:r>
              <a:rPr lang="ru-RU" sz="1300" dirty="0" smtClean="0"/>
              <a:t>— IP-пакеты со значением TTL </a:t>
            </a: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ru-RU" sz="1300" dirty="0" smtClean="0"/>
              <a:t>(30 по умолчанию).</a:t>
            </a:r>
          </a:p>
          <a:p>
            <a:endParaRPr lang="ru-RU" altLang="en-US" sz="13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2" y="735849"/>
            <a:ext cx="4907848" cy="3619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6561439"/>
      </p:ext>
    </p:extLst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r>
              <a:rPr lang="ru-RU" altLang="en-US" sz="1600" dirty="0"/>
              <a:t>Команды traceroute и tracert</a:t>
            </a:r>
            <a:r>
              <a:rPr dirty="0"/>
              <a:t/>
            </a:r>
            <a:br>
              <a:rPr dirty="0"/>
            </a:br>
            <a:r>
              <a:rPr lang="ru-RU" sz="2100" dirty="0" smtClean="0"/>
              <a:t>Packet Tracer. Проверка подключения с помощью команды traceroute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5868585" y="906717"/>
            <a:ext cx="3058245" cy="3872752"/>
          </a:xfrm>
        </p:spPr>
        <p:txBody>
          <a:bodyPr/>
          <a:lstStyle/>
          <a:p>
            <a:r>
              <a:rPr lang="ru-RU" dirty="0" smtClean="0"/>
              <a:t>В этом упражнении Packet Tracer вы будете выполнять поиск и устранение неполадок сетевых подключений с помощью команд трассировки.</a:t>
            </a:r>
          </a:p>
          <a:p>
            <a:r>
              <a:rPr lang="ru-RU" dirty="0" smtClean="0"/>
              <a:t>Вы должны будете изучить выходные данные команды</a:t>
            </a:r>
            <a:r>
              <a:rPr lang="ru-RU" altLang="en-US" b="1" dirty="0"/>
              <a:t> tracert </a:t>
            </a:r>
            <a:r>
              <a:rPr lang="ru-RU" dirty="0" smtClean="0"/>
              <a:t>и </a:t>
            </a:r>
            <a:r>
              <a:rPr lang="ru-RU" altLang="en-US" b="1" dirty="0"/>
              <a:t>traceroute</a:t>
            </a:r>
            <a:r>
              <a:rPr lang="ru-RU" dirty="0" smtClean="0"/>
              <a:t>, чтобы выявить неполадку. </a:t>
            </a:r>
          </a:p>
          <a:p>
            <a:r>
              <a:rPr lang="ru-RU" dirty="0" smtClean="0"/>
              <a:t>Когда проблема будет устранена, потребуется убедиться в правильности работы, используя те же команды.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71" y="799271"/>
            <a:ext cx="5324475" cy="38188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5265327"/>
      </p:ext>
    </p:extLst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113"/>
            <a:ext cx="8175812" cy="757551"/>
          </a:xfrm>
        </p:spPr>
        <p:txBody>
          <a:bodyPr/>
          <a:lstStyle/>
          <a:p>
            <a:r>
              <a:rPr lang="ru-RU" altLang="en-US" sz="1600" dirty="0"/>
              <a:t>Команды traceroute и tracert</a:t>
            </a:r>
            <a:r>
              <a:rPr dirty="0"/>
              <a:t/>
            </a:r>
            <a:br>
              <a:rPr dirty="0"/>
            </a:br>
            <a:r>
              <a:rPr lang="ru-RU" sz="2000" dirty="0" smtClean="0"/>
              <a:t>Лабораторная работа. Проверка задержек в сети с помощью команд ping и traceroute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6085755" y="906717"/>
            <a:ext cx="2806785" cy="3872752"/>
          </a:xfrm>
        </p:spPr>
        <p:txBody>
          <a:bodyPr/>
          <a:lstStyle/>
          <a:p>
            <a:r>
              <a:rPr lang="ru-RU" dirty="0" smtClean="0"/>
              <a:t>В этой лабораторной работе вы проверите задержку в работающей сети с помощью команд</a:t>
            </a:r>
            <a:r>
              <a:rPr lang="ru-RU" altLang="en-US" b="1" dirty="0"/>
              <a:t> ping </a:t>
            </a:r>
            <a:r>
              <a:rPr lang="ru-RU" dirty="0" smtClean="0"/>
              <a:t>и</a:t>
            </a:r>
            <a:r>
              <a:rPr lang="ru-RU" altLang="en-US" b="1" dirty="0"/>
              <a:t> traceroute</a:t>
            </a:r>
            <a:r>
              <a:rPr lang="ru-RU" dirty="0" smtClean="0"/>
              <a:t>.</a:t>
            </a:r>
          </a:p>
          <a:p>
            <a:r>
              <a:rPr lang="ru-RU" dirty="0" smtClean="0"/>
              <a:t>Чтобы получить реалистичную статистику задержек в сети, необходимо использовать работающую сеть.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14" y="975541"/>
            <a:ext cx="5467350" cy="35047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6304973"/>
      </p:ext>
    </p:extLst>
  </p:cSld>
  <p:clrMapOvr>
    <a:masterClrMapping/>
  </p:clrMapOvr>
  <p:transition spd="slow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44263"/>
            <a:ext cx="8915400" cy="757551"/>
          </a:xfrm>
        </p:spPr>
        <p:txBody>
          <a:bodyPr/>
          <a:lstStyle/>
          <a:p>
            <a:r>
              <a:rPr lang="ru-RU" sz="1600" dirty="0"/>
              <a:t>Команды </a:t>
            </a:r>
            <a:r>
              <a:rPr lang="ru-RU" sz="1600" dirty="0" smtClean="0"/>
              <a:t>s</a:t>
            </a:r>
            <a:r>
              <a:rPr lang="ru-RU" altLang="en-US" sz="1600" dirty="0" smtClean="0"/>
              <a:t>how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Повторное рассмотрение наиболее распространенных команд show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5225143" y="729983"/>
            <a:ext cx="3250346" cy="4041802"/>
          </a:xfrm>
        </p:spPr>
        <p:txBody>
          <a:bodyPr/>
          <a:lstStyle/>
          <a:p>
            <a:r>
              <a:rPr lang="ru-RU" smtClean="0"/>
              <a:t>Технические специалисты по сетям широко используют команды show для проверки конфигурации и работы устройства или для поиска и устранения неполадок.</a:t>
            </a:r>
          </a:p>
          <a:p>
            <a:r>
              <a:rPr lang="ru-RU" smtClean="0"/>
              <a:t>Наиболее распространенные команды show:</a:t>
            </a:r>
          </a:p>
          <a:p>
            <a:pPr lvl="1"/>
            <a:r>
              <a:rPr lang="ru-RU" smtClean="0"/>
              <a:t>show running-config </a:t>
            </a:r>
          </a:p>
          <a:p>
            <a:pPr lvl="1"/>
            <a:r>
              <a:rPr lang="ru-RU" smtClean="0"/>
              <a:t>show interfaces </a:t>
            </a:r>
          </a:p>
          <a:p>
            <a:pPr lvl="1"/>
            <a:r>
              <a:rPr lang="ru-RU" smtClean="0"/>
              <a:t>show arp </a:t>
            </a:r>
          </a:p>
          <a:p>
            <a:pPr lvl="1"/>
            <a:r>
              <a:rPr lang="ru-RU" smtClean="0"/>
              <a:t>show ip route </a:t>
            </a:r>
          </a:p>
          <a:p>
            <a:pPr lvl="1"/>
            <a:r>
              <a:rPr lang="ru-RU" smtClean="0"/>
              <a:t>show protocols</a:t>
            </a:r>
          </a:p>
          <a:p>
            <a:pPr lvl="1"/>
            <a:r>
              <a:rPr lang="ru-RU" smtClean="0"/>
              <a:t>show version </a:t>
            </a:r>
          </a:p>
          <a:p>
            <a:pPr marL="0" indent="0">
              <a:buNone/>
            </a:pPr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55" y="1239890"/>
            <a:ext cx="4495800" cy="23717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0242571"/>
      </p:ext>
    </p:extLst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7322883" cy="757551"/>
          </a:xfrm>
        </p:spPr>
        <p:txBody>
          <a:bodyPr/>
          <a:lstStyle/>
          <a:p>
            <a:r>
              <a:rPr lang="ru-RU" sz="1600" dirty="0"/>
              <a:t>Команды </a:t>
            </a:r>
            <a:r>
              <a:rPr lang="ru-RU" sz="1600" dirty="0" smtClean="0"/>
              <a:t>s</a:t>
            </a:r>
            <a:r>
              <a:rPr lang="ru-RU" altLang="en-US" sz="1600" dirty="0" smtClean="0"/>
              <a:t>how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Демонстрационное видео. Команда show version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5530326" y="810183"/>
            <a:ext cx="3567954" cy="3929767"/>
          </a:xfrm>
        </p:spPr>
        <p:txBody>
          <a:bodyPr/>
          <a:lstStyle/>
          <a:p>
            <a:r>
              <a:rPr lang="ru-RU" dirty="0" smtClean="0"/>
              <a:t>Это видео демонстрирует выходные данные команды</a:t>
            </a:r>
            <a:r>
              <a:rPr lang="ru-RU" altLang="en-US" b="1" dirty="0"/>
              <a:t> show version </a:t>
            </a:r>
            <a:r>
              <a:rPr lang="ru-RU" dirty="0" smtClean="0"/>
              <a:t>при ее запуске на маршрутизаторе Cisco 1941.</a:t>
            </a:r>
          </a:p>
          <a:p>
            <a:r>
              <a:rPr lang="ru-RU" dirty="0" smtClean="0"/>
              <a:t>На рисунке слева выделена версия программного обеспечения IOS.</a:t>
            </a:r>
          </a:p>
          <a:p>
            <a:r>
              <a:rPr lang="ru-RU" dirty="0" smtClean="0"/>
              <a:t>Рассматриваются </a:t>
            </a:r>
            <a:r>
              <a:rPr lang="ru-RU" smtClean="0"/>
              <a:t>сведения о выходных </a:t>
            </a:r>
            <a:r>
              <a:rPr lang="ru-RU" dirty="0" smtClean="0"/>
              <a:t>данных, в том числе следующие:</a:t>
            </a:r>
          </a:p>
          <a:p>
            <a:pPr lvl="1"/>
            <a:r>
              <a:rPr lang="ru-RU" dirty="0" smtClean="0"/>
              <a:t>Время, в течение которого работал маршрутизатор</a:t>
            </a:r>
          </a:p>
          <a:p>
            <a:pPr lvl="1"/>
            <a:r>
              <a:rPr lang="ru-RU" dirty="0" smtClean="0"/>
              <a:t>Информация о версии</a:t>
            </a:r>
          </a:p>
          <a:p>
            <a:pPr lvl="1"/>
            <a:r>
              <a:rPr lang="ru-RU" dirty="0" smtClean="0"/>
              <a:t>Сведения об интерфейсе и памяти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63" y="1164571"/>
            <a:ext cx="5200650" cy="2886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93771043"/>
      </p:ext>
    </p:extLst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7269480" cy="757551"/>
          </a:xfrm>
        </p:spPr>
        <p:txBody>
          <a:bodyPr/>
          <a:lstStyle/>
          <a:p>
            <a:r>
              <a:rPr lang="ru-RU" sz="1600" dirty="0"/>
              <a:t>Команды </a:t>
            </a:r>
            <a:r>
              <a:rPr lang="ru-RU" sz="1600" dirty="0" smtClean="0"/>
              <a:t>s</a:t>
            </a:r>
            <a:r>
              <a:rPr lang="ru-RU" altLang="en-US" sz="1600" dirty="0" smtClean="0"/>
              <a:t>how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Packet Tracer. Использование команд show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5517136" y="798944"/>
            <a:ext cx="3466844" cy="2420471"/>
          </a:xfrm>
        </p:spPr>
        <p:txBody>
          <a:bodyPr/>
          <a:lstStyle/>
          <a:p>
            <a:r>
              <a:rPr lang="ru-RU" dirty="0" smtClean="0"/>
              <a:t>В этом упражнении Packet Tracer вы поработаете с различными командами </a:t>
            </a:r>
            <a:r>
              <a:rPr lang="ru-RU" altLang="en-US" b="1" dirty="0"/>
              <a:t>show</a:t>
            </a:r>
            <a:r>
              <a:rPr lang="ru-RU" dirty="0" smtClean="0"/>
              <a:t> и изучите их выходные данные.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0" y="729983"/>
            <a:ext cx="5293855" cy="38766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08221279"/>
      </p:ext>
    </p:extLst>
  </p:cSld>
  <p:clrMapOvr>
    <a:masterClrMapping/>
  </p:clrMapOvr>
  <p:transition spd="slow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1393"/>
            <a:ext cx="5012230" cy="757551"/>
          </a:xfrm>
        </p:spPr>
        <p:txBody>
          <a:bodyPr/>
          <a:lstStyle/>
          <a:p>
            <a:r>
              <a:rPr lang="ru-RU" sz="1600" dirty="0"/>
              <a:t>Команды хоста и </a:t>
            </a:r>
            <a:r>
              <a:rPr lang="ru-RU" sz="1600" dirty="0" smtClean="0"/>
              <a:t>IOS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Команда ipconfig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4856309" y="1111063"/>
            <a:ext cx="4116241" cy="3404026"/>
          </a:xfrm>
        </p:spPr>
        <p:txBody>
          <a:bodyPr/>
          <a:lstStyle/>
          <a:p>
            <a:r>
              <a:rPr lang="ru-RU" dirty="0" smtClean="0"/>
              <a:t>На компьютере с ОС Windows можно просмотреть IP-адрес шлюза по умолчанию с помощью команды</a:t>
            </a:r>
            <a:r>
              <a:rPr lang="ru-RU" altLang="en-US" b="1" dirty="0"/>
              <a:t> ipconfig</a:t>
            </a:r>
            <a:r>
              <a:rPr lang="ru-RU" dirty="0" smtClean="0"/>
              <a:t>.</a:t>
            </a:r>
          </a:p>
          <a:p>
            <a:r>
              <a:rPr lang="ru-RU" dirty="0" smtClean="0"/>
              <a:t>Команду </a:t>
            </a:r>
            <a:r>
              <a:rPr lang="ru-RU" altLang="en-US" b="1" dirty="0"/>
              <a:t>Ipconfig /all </a:t>
            </a:r>
            <a:r>
              <a:rPr lang="ru-RU" dirty="0" smtClean="0"/>
              <a:t>можно использовать для просмотра MAC-адреса, а также других важных сведениях об адресации уровня 3 для устройства.</a:t>
            </a:r>
          </a:p>
          <a:p>
            <a:r>
              <a:rPr lang="ru-RU" dirty="0" smtClean="0"/>
              <a:t>На ПК с операционной системой Windows команда </a:t>
            </a:r>
            <a:r>
              <a:rPr lang="ru-RU" altLang="en-US" b="1" dirty="0"/>
              <a:t>ipconfig /displaydns</a:t>
            </a:r>
            <a:r>
              <a:rPr lang="ru-RU" dirty="0" smtClean="0"/>
              <a:t> выводит на экран все кэшированные записи DNS.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56" y="1111063"/>
            <a:ext cx="3981450" cy="30289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7754301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>
          <a:xfrm>
            <a:off x="144065" y="726586"/>
            <a:ext cx="8853286" cy="4155319"/>
          </a:xfrm>
        </p:spPr>
        <p:txBody>
          <a:bodyPr/>
          <a:lstStyle/>
          <a:p>
            <a:pPr marL="0" indent="0">
              <a:spcBef>
                <a:spcPct val="30000"/>
              </a:spcBef>
              <a:buNone/>
            </a:pPr>
            <a:r>
              <a:rPr lang="ru-RU" dirty="0" smtClean="0"/>
              <a:t>Какие упражнения относятся к данной главе?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11. Упражнения (продолжение)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669538179"/>
              </p:ext>
            </p:extLst>
          </p:nvPr>
        </p:nvGraphicFramePr>
        <p:xfrm>
          <a:off x="457291" y="1049723"/>
          <a:ext cx="8229418" cy="2920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733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1"/>
                    </a:ext>
                  </a:extLst>
                </a:gridCol>
                <a:gridCol w="1857736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3156509146"/>
                    </a:ext>
                  </a:extLst>
                </a:gridCol>
                <a:gridCol w="4080076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2"/>
                    </a:ext>
                  </a:extLst>
                </a:gridCol>
                <a:gridCol w="1161873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3"/>
                    </a:ext>
                  </a:extLst>
                </a:gridCol>
              </a:tblGrid>
              <a:tr h="286347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Страница №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Тип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Название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Необязательно?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11.4.3.6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Packet Tracer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Поиск и устранение неполадок подключения</a:t>
                      </a:r>
                      <a:endParaRPr lang="ru-RU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1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11.5.1.1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Упражнение в аудитории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Проектирование и построение сети малого предприятия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2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11.5.1.2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Packet Tracer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Отработка комплексных практических навыков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3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11.5.1.3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Packet Tracer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Поиск и устранение неполадок</a:t>
                      </a:r>
                      <a:endParaRPr lang="ru-RU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4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5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6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7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8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582900979"/>
                  </a:ext>
                </a:extLst>
              </a:tr>
            </a:tbl>
          </a:graphicData>
        </a:graphic>
      </p:graphicFrame>
      <p:sp>
        <p:nvSpPr>
          <p:cNvPr id="8" name="Rectangle 34"/>
          <p:cNvSpPr txBox="1">
            <a:spLocks noChangeArrowheads="1"/>
          </p:cNvSpPr>
          <p:nvPr/>
        </p:nvSpPr>
        <p:spPr bwMode="auto">
          <a:xfrm>
            <a:off x="1136614" y="4438227"/>
            <a:ext cx="6948000" cy="269247"/>
          </a:xfrm>
          <a:prstGeom prst="rect">
            <a:avLst/>
          </a:prstGeom>
          <a:ln/>
          <a:extLs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1593" tIns="30796" rIns="61593" bIns="30796" numCol="1" anchor="ctr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30000"/>
              </a:spcBef>
              <a:buFont typeface="Wingdings" charset="0"/>
              <a:buNone/>
            </a:pPr>
            <a:r>
              <a:rPr lang="ru-RU" sz="1000" kern="0" dirty="0">
                <a:solidFill>
                  <a:srgbClr val="000000"/>
                </a:solidFill>
              </a:rPr>
              <a:t>В этой главе для выполнения упражнений с программой Packet Tracer используйте следующий пароль: </a:t>
            </a:r>
            <a:r>
              <a:rPr lang="ru-RU" sz="1000" b="1" kern="0" dirty="0" smtClean="0">
                <a:solidFill>
                  <a:srgbClr val="000000"/>
                </a:solidFill>
              </a:rPr>
              <a:t>PT_ccna5</a:t>
            </a:r>
            <a:endParaRPr lang="ru-RU" sz="1000" b="1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3220452"/>
      </p:ext>
    </p:extLst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1393"/>
            <a:ext cx="5012230" cy="757551"/>
          </a:xfrm>
        </p:spPr>
        <p:txBody>
          <a:bodyPr/>
          <a:lstStyle/>
          <a:p>
            <a:r>
              <a:rPr lang="ru-RU" altLang="en-US" sz="1600" dirty="0"/>
              <a:t>Команды хоста и IOS</a:t>
            </a:r>
            <a:r>
              <a:t/>
            </a:r>
            <a:br/>
            <a:r>
              <a:rPr lang="ru-RU" smtClean="0"/>
              <a:t>Команда arp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5248195" y="835880"/>
            <a:ext cx="3494794" cy="3659280"/>
          </a:xfrm>
        </p:spPr>
        <p:txBody>
          <a:bodyPr/>
          <a:lstStyle/>
          <a:p>
            <a:r>
              <a:rPr lang="ru-RU" dirty="0" smtClean="0"/>
              <a:t>На компьютере с ОС Windows команда </a:t>
            </a:r>
            <a:r>
              <a:rPr lang="ru-RU" altLang="en-US" b="1" dirty="0"/>
              <a:t>arp -a</a:t>
            </a:r>
            <a:r>
              <a:rPr lang="ru-RU" dirty="0" smtClean="0"/>
              <a:t> выводит список всех устройств, хранящихся в ARP-кэше конкретного хоста. </a:t>
            </a:r>
          </a:p>
          <a:p>
            <a:r>
              <a:rPr lang="ru-RU" dirty="0" smtClean="0"/>
              <a:t>Для каждого устройства отображается IPv4-адрес, физический адрес и тип адресации (статическая или динамическая).</a:t>
            </a:r>
          </a:p>
          <a:p>
            <a:r>
              <a:rPr lang="ru-RU" dirty="0" smtClean="0"/>
              <a:t>ARP-кэш можно очистить с помощью команды </a:t>
            </a:r>
            <a:r>
              <a:rPr lang="ru-RU" altLang="en-US" b="1" dirty="0"/>
              <a:t>arp-d</a:t>
            </a:r>
            <a:r>
              <a:rPr lang="ru-RU" altLang="en-US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7" y="798944"/>
            <a:ext cx="4868397" cy="37528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6441919"/>
      </p:ext>
    </p:extLst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1393"/>
            <a:ext cx="5012230" cy="757551"/>
          </a:xfrm>
        </p:spPr>
        <p:txBody>
          <a:bodyPr/>
          <a:lstStyle/>
          <a:p>
            <a:r>
              <a:rPr lang="ru-RU" sz="1600" dirty="0"/>
              <a:t>Команды хоста и </a:t>
            </a:r>
            <a:r>
              <a:rPr lang="ru-RU" sz="1600" dirty="0" smtClean="0"/>
              <a:t>IOS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Команда show cdp neighbors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4432526" y="674370"/>
            <a:ext cx="4517931" cy="4162056"/>
          </a:xfrm>
        </p:spPr>
        <p:txBody>
          <a:bodyPr/>
          <a:lstStyle/>
          <a:p>
            <a:r>
              <a:rPr lang="ru-RU" sz="1400" dirty="0" smtClean="0"/>
              <a:t>Протокол Cisco Discovery Protocol (CDP) — это собственный протокол Cisco, функционирующий на канальном уровне, который позволяет соседним устройствам Cisco узнать друг о друге даже в отсутствие подключения уровня 3.</a:t>
            </a:r>
          </a:p>
          <a:p>
            <a:r>
              <a:rPr lang="ru-RU" sz="1400" dirty="0" smtClean="0"/>
              <a:t>Во время загрузки устройства Cisco протокол CDP запускается по умолчанию. CDP автоматически обнаруживает соседние устройства, на которых работает протокол CDP.</a:t>
            </a:r>
          </a:p>
          <a:p>
            <a:r>
              <a:rPr lang="ru-RU" sz="1400" dirty="0" smtClean="0"/>
              <a:t>Протокол CDP предоставляет следующие сведения о каждом из соседних устройств CDP: идентификаторы устройств, список адресов, идентификатор порта, список </a:t>
            </a:r>
            <a:r>
              <a:rPr lang="ru-RU" sz="1400" smtClean="0"/>
              <a:t>функций и платформу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Команда </a:t>
            </a:r>
            <a:r>
              <a:rPr lang="ru-RU" altLang="en-US" sz="1400" b="1" dirty="0"/>
              <a:t>show cdp neighbors detail</a:t>
            </a:r>
            <a:r>
              <a:rPr lang="ru-RU" sz="1400" dirty="0" smtClean="0"/>
              <a:t> отображает IP-адрес соседнего устройства.</a:t>
            </a:r>
          </a:p>
          <a:p>
            <a:endParaRPr lang="ru-RU" altLang="en-US" sz="1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01" y="913760"/>
            <a:ext cx="4162425" cy="3581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6341908"/>
      </p:ext>
    </p:extLst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1393"/>
            <a:ext cx="5286614" cy="757551"/>
          </a:xfrm>
        </p:spPr>
        <p:txBody>
          <a:bodyPr/>
          <a:lstStyle/>
          <a:p>
            <a:r>
              <a:rPr lang="ru-RU" sz="1600" dirty="0"/>
              <a:t>Команды хоста и</a:t>
            </a:r>
            <a:r>
              <a:rPr lang="ru-RU" altLang="en-US" sz="1600" dirty="0"/>
              <a:t> </a:t>
            </a:r>
            <a:r>
              <a:rPr lang="ru-RU" altLang="en-US" sz="1600" dirty="0" smtClean="0"/>
              <a:t>IOS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Команда show ip interface brief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5163670" y="798943"/>
            <a:ext cx="3786787" cy="3888317"/>
          </a:xfrm>
        </p:spPr>
        <p:txBody>
          <a:bodyPr/>
          <a:lstStyle/>
          <a:p>
            <a:r>
              <a:rPr lang="ru-RU" dirty="0" smtClean="0"/>
              <a:t>Одна из наиболее часто используемых команд для проверки конфигурации интерфейса и состояния всех интерфейсов — это команда </a:t>
            </a:r>
            <a:r>
              <a:rPr lang="ru-RU" altLang="en-US" b="1" dirty="0"/>
              <a:t>show ip interface brief</a:t>
            </a:r>
            <a:r>
              <a:rPr lang="ru-RU" dirty="0" smtClean="0"/>
              <a:t>. </a:t>
            </a:r>
          </a:p>
          <a:p>
            <a:r>
              <a:rPr lang="ru-RU" dirty="0" smtClean="0"/>
              <a:t>Эта команда выводит сокращенные сведения по сравнению с командой </a:t>
            </a:r>
            <a:r>
              <a:rPr lang="ru-RU" altLang="en-US" b="1" dirty="0"/>
              <a:t>show ip interface</a:t>
            </a:r>
            <a:r>
              <a:rPr lang="ru-RU" dirty="0" smtClean="0"/>
              <a:t> и предоставляет обзор основной информации по всем сетевым интерфейсам на маршрутизаторе.</a:t>
            </a:r>
          </a:p>
          <a:p>
            <a:r>
              <a:rPr lang="ru-RU" dirty="0" smtClean="0"/>
              <a:t>Команда предоставляет различные сведения, включая IP-адрес, назначенный каждому интерфейсу, и рабочее состояние интерфейса.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03" y="1184942"/>
            <a:ext cx="4423598" cy="26384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87061024"/>
      </p:ext>
    </p:extLst>
  </p:cSld>
  <p:clrMapOvr>
    <a:masterClrMapping/>
  </p:clrMapOvr>
  <p:transition spd="slow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-4327"/>
            <a:ext cx="8950456" cy="757551"/>
          </a:xfrm>
        </p:spPr>
        <p:txBody>
          <a:bodyPr/>
          <a:lstStyle/>
          <a:p>
            <a:r>
              <a:rPr lang="ru-RU" sz="1200" dirty="0"/>
              <a:t>Команды хоста и </a:t>
            </a:r>
            <a:r>
              <a:rPr lang="ru-RU" sz="1200" dirty="0" smtClean="0"/>
              <a:t>IOS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ru-RU" altLang="en-US" sz="1600" dirty="0" smtClean="0"/>
              <a:t>Лабораторная </a:t>
            </a:r>
            <a:r>
              <a:rPr lang="ru-RU" altLang="en-US" sz="1600" dirty="0"/>
              <a:t>работа. Использование интерфейса командной строки (CLI) для сбора сведений о сетевых устройствах</a:t>
            </a:r>
            <a:r>
              <a:rPr lang="ru-RU" sz="1600" dirty="0" smtClean="0"/>
              <a:t> 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5519956" y="1059002"/>
            <a:ext cx="3475453" cy="3269717"/>
          </a:xfrm>
        </p:spPr>
        <p:txBody>
          <a:bodyPr/>
          <a:lstStyle/>
          <a:p>
            <a:r>
              <a:rPr lang="ru-RU" dirty="0" smtClean="0"/>
              <a:t>Одна из наиболее важных задач, выполняемых сетевыми специалистами, состоит в документировании сети.</a:t>
            </a:r>
          </a:p>
          <a:p>
            <a:r>
              <a:rPr lang="ru-RU" dirty="0" smtClean="0"/>
              <a:t>В этой лабораторной работе вы построите небольшую сеть, выполните настройку устройств, добавите некоторые основные средства защиты, а затем создадите документацию для полученной конфигурации, выполняя на маршрутизаторе, коммутаторе и компьютере различные команды.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70" y="743002"/>
            <a:ext cx="4991100" cy="40001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8397785"/>
      </p:ext>
    </p:extLst>
  </p:cSld>
  <p:clrMapOvr>
    <a:masterClrMapping/>
  </p:clrMapOvr>
  <p:transition spd="slow"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1393"/>
            <a:ext cx="5286614" cy="757551"/>
          </a:xfrm>
        </p:spPr>
        <p:txBody>
          <a:bodyPr/>
          <a:lstStyle/>
          <a:p>
            <a:r>
              <a:rPr lang="ru-RU" altLang="en-US" sz="1600" dirty="0"/>
              <a:t>Отладка</a:t>
            </a:r>
            <a:r>
              <a:t/>
            </a:r>
            <a:br/>
            <a:r>
              <a:rPr lang="ru-RU" smtClean="0"/>
              <a:t>Команда debug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4850654" y="759475"/>
            <a:ext cx="4201906" cy="3888317"/>
          </a:xfrm>
        </p:spPr>
        <p:txBody>
          <a:bodyPr/>
          <a:lstStyle/>
          <a:p>
            <a:r>
              <a:rPr lang="ru-RU" dirty="0" smtClean="0"/>
              <a:t>Процессы, протоколы, механизмы и события IOS генерируют сообщения для индикации их состояния. </a:t>
            </a:r>
          </a:p>
          <a:p>
            <a:r>
              <a:rPr lang="ru-RU" dirty="0" smtClean="0"/>
              <a:t>Эти сообщения могут оказаться ценным источником информации при </a:t>
            </a:r>
            <a:r>
              <a:rPr lang="ru-RU" smtClean="0"/>
              <a:t>поиске и устранении </a:t>
            </a:r>
            <a:r>
              <a:rPr lang="ru-RU" dirty="0" smtClean="0"/>
              <a:t>неполадок, а также при проверке работы системы.</a:t>
            </a:r>
          </a:p>
          <a:p>
            <a:r>
              <a:rPr lang="ru-RU" dirty="0" smtClean="0"/>
              <a:t>Команда </a:t>
            </a:r>
            <a:r>
              <a:rPr lang="ru-RU" altLang="en-US" b="1" dirty="0"/>
              <a:t>debug</a:t>
            </a:r>
            <a:r>
              <a:rPr lang="ru-RU" dirty="0" smtClean="0"/>
              <a:t> в IOS, введенная в привилегированном режиме EXEC, позволяет администратору отобразить эти сообщения в реальном времени для анализа.</a:t>
            </a:r>
          </a:p>
          <a:p>
            <a:r>
              <a:rPr lang="ru-RU" dirty="0" smtClean="0"/>
              <a:t>Это позволяет включить в выходные данные команды</a:t>
            </a:r>
            <a:r>
              <a:rPr lang="ru-RU" altLang="en-US" b="1" dirty="0"/>
              <a:t> debug</a:t>
            </a:r>
            <a:r>
              <a:rPr lang="ru-RU" dirty="0" smtClean="0"/>
              <a:t> только необходимую функцию или подфункцию.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96" y="984920"/>
            <a:ext cx="4639356" cy="32575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39460908"/>
      </p:ext>
    </p:extLst>
  </p:cSld>
  <p:clrMapOvr>
    <a:masterClrMapping/>
  </p:clrMapOvr>
  <p:transition spd="slow"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1393"/>
            <a:ext cx="5286614" cy="757551"/>
          </a:xfrm>
        </p:spPr>
        <p:txBody>
          <a:bodyPr/>
          <a:lstStyle/>
          <a:p>
            <a:r>
              <a:rPr lang="ru-RU" altLang="en-US" sz="1600" dirty="0"/>
              <a:t>Отладка</a:t>
            </a:r>
            <a:r>
              <a:t/>
            </a:r>
            <a:br/>
            <a:r>
              <a:rPr lang="ru-RU" smtClean="0"/>
              <a:t>Команда terminal monitor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5053133" y="75219"/>
            <a:ext cx="4090867" cy="4622287"/>
          </a:xfrm>
        </p:spPr>
        <p:txBody>
          <a:bodyPr/>
          <a:lstStyle/>
          <a:p>
            <a:r>
              <a:rPr lang="ru-RU" sz="1400" dirty="0" smtClean="0"/>
              <a:t>Соединения для предоставления доступа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к интерфейсу командной строки IOS могут устанавливаться локально или удаленно.</a:t>
            </a:r>
          </a:p>
          <a:p>
            <a:pPr lvl="1"/>
            <a:r>
              <a:rPr lang="ru-RU" sz="1300" dirty="0" smtClean="0"/>
              <a:t>Для выполнения локального подключения требуется физический доступ к маршрутизатору или коммутатору по кабельному соединению.</a:t>
            </a:r>
          </a:p>
          <a:p>
            <a:pPr lvl="1"/>
            <a:r>
              <a:rPr lang="ru-RU" sz="1300" dirty="0" smtClean="0"/>
              <a:t>Удаленные подключения по протоколам SSH или Telnet выполняются по сети. </a:t>
            </a: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ru-RU" sz="1300" dirty="0" smtClean="0"/>
              <a:t>Для них необходимо настроить сетевой протокол, например IP. </a:t>
            </a:r>
          </a:p>
          <a:p>
            <a:r>
              <a:rPr lang="ru-RU" sz="1400" dirty="0" smtClean="0"/>
              <a:t>Длинные сообщения отладки по умолчанию отправляются на консоль,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а не по виртуальным каналам. </a:t>
            </a:r>
          </a:p>
          <a:p>
            <a:r>
              <a:rPr lang="ru-RU" sz="1400" dirty="0" smtClean="0"/>
              <a:t>Для отображения сообщений журнала на терминале или в виртуальной консоли используется команда привилегированного режима EXEC </a:t>
            </a:r>
            <a:r>
              <a:rPr lang="ru-RU" altLang="en-US" sz="1400" b="1" dirty="0"/>
              <a:t>terminal monitor</a:t>
            </a:r>
            <a:r>
              <a:rPr lang="ru-RU" sz="1400" dirty="0" smtClean="0"/>
              <a:t>, а для выключения — команда </a:t>
            </a:r>
            <a:r>
              <a:rPr lang="ru-RU" altLang="en-US" sz="1400" b="1" dirty="0"/>
              <a:t>terminal no monitor</a:t>
            </a:r>
            <a:r>
              <a:rPr lang="ru-RU" sz="14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20" y="1163186"/>
            <a:ext cx="4817576" cy="28003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14601297"/>
      </p:ext>
    </p:extLst>
  </p:cSld>
  <p:clrMapOvr>
    <a:masterClrMapping/>
  </p:clrMapOvr>
  <p:transition spd="slow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4" y="915409"/>
            <a:ext cx="7804211" cy="1802391"/>
          </a:xfrm>
        </p:spPr>
        <p:txBody>
          <a:bodyPr/>
          <a:lstStyle/>
          <a:p>
            <a:r>
              <a:rPr lang="ru-RU" smtClean="0"/>
              <a:t>11.4. Поиск и устранение неполадок в работе сети</a:t>
            </a:r>
          </a:p>
        </p:txBody>
      </p:sp>
    </p:spTree>
    <p:extLst>
      <p:ext uri="{BB962C8B-B14F-4D97-AF65-F5344CB8AC3E}">
        <p14:creationId xmlns="" xmlns:p14="http://schemas.microsoft.com/office/powerpoint/2010/main" val="1622609732"/>
      </p:ext>
    </p:extLst>
  </p:cSld>
  <p:clrMapOvr>
    <a:masterClrMapping/>
  </p:clrMapOvr>
  <p:transition spd="slow"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7920989" cy="757551"/>
          </a:xfrm>
        </p:spPr>
        <p:txBody>
          <a:bodyPr/>
          <a:lstStyle/>
          <a:p>
            <a:r>
              <a:rPr lang="ru-RU" sz="1600" dirty="0"/>
              <a:t>Методы поиска и устранения </a:t>
            </a:r>
            <a:r>
              <a:rPr lang="ru-RU" sz="1600" dirty="0" smtClean="0"/>
              <a:t>неполадок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/>
              <a:t>Основные подходы к поиску и устранению неполадок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5459506" y="914400"/>
            <a:ext cx="3684494" cy="3931696"/>
          </a:xfrm>
        </p:spPr>
        <p:txBody>
          <a:bodyPr/>
          <a:lstStyle/>
          <a:p>
            <a:r>
              <a:rPr lang="ru-RU" sz="1200" dirty="0" smtClean="0"/>
              <a:t>Технические специалисты должны уметь проанализировать причины </a:t>
            </a:r>
            <a:r>
              <a:rPr lang="ru-RU" sz="1200" smtClean="0"/>
              <a:t>неполадки в работе </a:t>
            </a:r>
            <a:r>
              <a:rPr lang="ru-RU" sz="1200" dirty="0" smtClean="0"/>
              <a:t>сети, чтобы устранить ее. </a:t>
            </a:r>
          </a:p>
          <a:p>
            <a:r>
              <a:rPr lang="ru-RU" sz="1200" dirty="0" smtClean="0"/>
              <a:t>Этот процесс называется поиском и устранением неполадок.</a:t>
            </a:r>
          </a:p>
          <a:p>
            <a:r>
              <a:rPr lang="ru-RU" sz="1200" dirty="0" smtClean="0"/>
              <a:t>Общепринятая эффективная процедура основана на научном подходе и может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ru-RU" sz="1200" dirty="0" smtClean="0"/>
              <a:t>быть разбита на шесть основных этапов, представленных на рисунке слева.</a:t>
            </a:r>
          </a:p>
          <a:p>
            <a:r>
              <a:rPr lang="ru-RU" sz="1200" dirty="0" smtClean="0"/>
              <a:t>На скольких устройствах в сети возникла проблема? </a:t>
            </a:r>
          </a:p>
          <a:p>
            <a:pPr lvl="1"/>
            <a:r>
              <a:rPr lang="ru-RU" sz="1100" dirty="0" smtClean="0"/>
              <a:t>Если на одном устройстве, начните </a:t>
            </a:r>
            <a:r>
              <a:rPr lang="ru-RU" sz="1100" smtClean="0"/>
              <a:t>поиск и устранение </a:t>
            </a:r>
            <a:r>
              <a:rPr lang="ru-RU" sz="1100" dirty="0" smtClean="0"/>
              <a:t>неполадок на нем.</a:t>
            </a:r>
          </a:p>
          <a:p>
            <a:pPr lvl="1"/>
            <a:r>
              <a:rPr lang="ru-RU" sz="1100" dirty="0" smtClean="0"/>
              <a:t>Если на всех устройствах, начните </a:t>
            </a:r>
            <a:r>
              <a:rPr lang="ru-RU" sz="1100" smtClean="0"/>
              <a:t>поиск и устранение </a:t>
            </a:r>
            <a:r>
              <a:rPr lang="ru-RU" sz="1100" dirty="0" smtClean="0"/>
              <a:t>неполадок на устройстве</a:t>
            </a:r>
            <a:r>
              <a:rPr lang="ru-RU" sz="1100" smtClean="0"/>
              <a:t>, к которому </a:t>
            </a:r>
            <a:r>
              <a:rPr lang="ru-RU" sz="1100" dirty="0" smtClean="0"/>
              <a:t>подключаются все эти устройства.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80" y="999844"/>
            <a:ext cx="5221569" cy="33051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0439055"/>
      </p:ext>
    </p:extLst>
  </p:cSld>
  <p:clrMapOvr>
    <a:masterClrMapping/>
  </p:clrMapOvr>
  <p:transition spd="slow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r>
              <a:rPr lang="ru-RU" sz="1600" dirty="0"/>
              <a:t>Методы поиска и устранения </a:t>
            </a:r>
            <a:r>
              <a:rPr lang="ru-RU" sz="1600" dirty="0" smtClean="0"/>
              <a:t>неполадок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Что следует сделать: решить проблему или эскалировать ее?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5189220" y="891540"/>
            <a:ext cx="3954780" cy="3748816"/>
          </a:xfrm>
        </p:spPr>
        <p:txBody>
          <a:bodyPr/>
          <a:lstStyle/>
          <a:p>
            <a:r>
              <a:rPr lang="ru-RU" dirty="0" smtClean="0"/>
              <a:t>В некоторых случаях невозможно незамедлительно устранить неполадку в работе сети и может потребоваться передать ее на уровень выше, если необходимо решение руководителя. </a:t>
            </a:r>
          </a:p>
          <a:p>
            <a:r>
              <a:rPr lang="ru-RU" dirty="0" smtClean="0"/>
              <a:t>Например, осуществив поиск неполадок, технический специалист может прийти к выводу о том, что нужно заменить модуль маршрутизатора. Эта проблема требует передачи на более высокий уровень для утверждения руководителем, поскольку могут потребоваться финансовые расходы.</a:t>
            </a:r>
          </a:p>
          <a:p>
            <a:pPr marL="0" indent="0">
              <a:buNone/>
            </a:pPr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8" y="1033462"/>
            <a:ext cx="4343400" cy="30765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7868969"/>
      </p:ext>
    </p:extLst>
  </p:cSld>
  <p:clrMapOvr>
    <a:masterClrMapping/>
  </p:clrMapOvr>
  <p:transition spd="slow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8000999" cy="757551"/>
          </a:xfrm>
        </p:spPr>
        <p:txBody>
          <a:bodyPr/>
          <a:lstStyle/>
          <a:p>
            <a:r>
              <a:rPr lang="ru-RU" sz="1600" dirty="0"/>
              <a:t>Методы поиска и устранения </a:t>
            </a:r>
            <a:r>
              <a:rPr lang="ru-RU" sz="1600" dirty="0" smtClean="0"/>
              <a:t>неполадок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Проверка и контроль решения проблемы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5220820" y="731520"/>
            <a:ext cx="3923180" cy="4108248"/>
          </a:xfrm>
        </p:spPr>
        <p:txBody>
          <a:bodyPr/>
          <a:lstStyle/>
          <a:p>
            <a:r>
              <a:rPr lang="ru-RU" sz="1400" dirty="0" smtClean="0"/>
              <a:t>В состав Cisco IOS входят мощные инструменты, которые упрощают поиск и устранение неполадок, а также помогают убедиться, что проблема решена:</a:t>
            </a:r>
          </a:p>
          <a:p>
            <a:r>
              <a:rPr lang="ru-RU" sz="1400" dirty="0" smtClean="0"/>
              <a:t>команда </a:t>
            </a:r>
            <a:r>
              <a:rPr lang="ru-RU" altLang="en-US" sz="1400" b="1" dirty="0"/>
              <a:t>ping</a:t>
            </a:r>
            <a:r>
              <a:rPr lang="ru-RU" sz="1400" dirty="0" smtClean="0"/>
              <a:t> позволяет подтвердить успешное подключение к сети;</a:t>
            </a:r>
          </a:p>
          <a:p>
            <a:r>
              <a:rPr lang="ru-RU" sz="1400" dirty="0" smtClean="0"/>
              <a:t>команда </a:t>
            </a:r>
            <a:r>
              <a:rPr lang="ru-RU" altLang="en-US" sz="1400" b="1" dirty="0"/>
              <a:t>traceroute </a:t>
            </a:r>
            <a:r>
              <a:rPr lang="ru-RU" sz="1400" dirty="0" smtClean="0"/>
              <a:t>показывает путь, который используется пакетами при перемещении к месту назначения,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и помогает определить, где на этом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пути пакеты останавливаются;</a:t>
            </a:r>
          </a:p>
          <a:p>
            <a:r>
              <a:rPr lang="ru-RU" sz="1400" dirty="0" smtClean="0"/>
              <a:t>команды show, включая</a:t>
            </a:r>
            <a:r>
              <a:rPr lang="ru-RU" altLang="en-US" sz="1400" b="1" dirty="0"/>
              <a:t> show ip int brief, </a:t>
            </a:r>
            <a:r>
              <a:rPr lang="ru-RU" sz="1400" dirty="0" smtClean="0"/>
              <a:t>которые обеспечивают обзорное представление интерфейсов на устройстве.</a:t>
            </a:r>
            <a:endParaRPr lang="ru-RU" altLang="en-US" sz="1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61" y="914680"/>
            <a:ext cx="4981817" cy="34575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265820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30000"/>
              </a:spcBef>
            </a:pPr>
            <a:r>
              <a:rPr lang="ru-RU" smtClean="0"/>
              <a:t>После прохождения главы 11 учащиеся должны пройти проверку на знание материала главы 11.</a:t>
            </a:r>
          </a:p>
          <a:p>
            <a:pPr eaLnBrk="1" hangingPunct="1">
              <a:spcBef>
                <a:spcPct val="30000"/>
              </a:spcBef>
            </a:pPr>
            <a:r>
              <a:rPr lang="ru-RU" smtClean="0"/>
              <a:t>Для неформальной оценки успехов студентов можно использовать контрольные работы, лабораторные работы, работу с Cisco Packet Tracer и другие упражнения.</a:t>
            </a:r>
          </a:p>
        </p:txBody>
      </p:sp>
      <p:sp>
        <p:nvSpPr>
          <p:cNvPr id="7170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 11. Проверочная работа</a:t>
            </a:r>
          </a:p>
        </p:txBody>
      </p:sp>
    </p:spTree>
    <p:extLst>
      <p:ext uri="{BB962C8B-B14F-4D97-AF65-F5344CB8AC3E}">
        <p14:creationId xmlns="" xmlns:p14="http://schemas.microsoft.com/office/powerpoint/2010/main" val="1296080354"/>
      </p:ext>
    </p:extLst>
  </p:cSld>
  <p:clrMapOvr>
    <a:masterClrMapping/>
  </p:clrMapOvr>
  <p:transition spd="slow">
    <p:wip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1393"/>
            <a:ext cx="9143999" cy="757551"/>
          </a:xfrm>
        </p:spPr>
        <p:txBody>
          <a:bodyPr/>
          <a:lstStyle/>
          <a:p>
            <a:r>
              <a:rPr lang="ru-RU" sz="1600" dirty="0"/>
              <a:t>Поиск и устранение неполадок, связанных с интерфейсами и кабелями</a:t>
            </a:r>
            <a:r>
              <a:rPr lang="ru-RU" alt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Работа в дуплексном режиме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4313424" y="763793"/>
            <a:ext cx="4830575" cy="4071097"/>
          </a:xfrm>
        </p:spPr>
        <p:txBody>
          <a:bodyPr/>
          <a:lstStyle/>
          <a:p>
            <a:r>
              <a:rPr lang="ru-RU" sz="1300" dirty="0" smtClean="0"/>
              <a:t>В процессе передачи данных дуплексный режим относится к направлению передача данных между двумя устройствами, такими как </a:t>
            </a:r>
            <a:r>
              <a:rPr lang="ru-RU" sz="1300" smtClean="0"/>
              <a:t>маршрутизатор и коммутатор</a:t>
            </a:r>
            <a:r>
              <a:rPr lang="ru-RU" sz="1300" dirty="0" smtClean="0"/>
              <a:t>.</a:t>
            </a:r>
          </a:p>
          <a:p>
            <a:pPr lvl="1"/>
            <a:r>
              <a:rPr lang="ru-RU" sz="1200" dirty="0" smtClean="0"/>
              <a:t>Полудуплексный режим — передача данных разрешена одновременно только в одном направлении.</a:t>
            </a:r>
          </a:p>
          <a:p>
            <a:pPr lvl="1"/>
            <a:r>
              <a:rPr lang="ru-RU" sz="1200" dirty="0" smtClean="0"/>
              <a:t>Полнодуплексный режим — данные могут </a:t>
            </a:r>
            <a:r>
              <a:rPr lang="ru-RU" sz="1200" smtClean="0"/>
              <a:t>передаваться в обоих </a:t>
            </a:r>
            <a:r>
              <a:rPr lang="ru-RU" sz="1200" dirty="0" smtClean="0"/>
              <a:t>направлениях одновременно.</a:t>
            </a:r>
          </a:p>
          <a:p>
            <a:r>
              <a:rPr lang="ru-RU" sz="1300" dirty="0" smtClean="0"/>
              <a:t>Для повышения производительности связи у обоих подключенных сетевых интерфейсов Ethernet должны быть одинаковые настройки дуплексного режима.</a:t>
            </a:r>
          </a:p>
          <a:p>
            <a:pPr lvl="1"/>
            <a:r>
              <a:rPr lang="ru-RU" sz="1200" dirty="0" smtClean="0"/>
              <a:t>Они должны быть настроены на работу </a:t>
            </a:r>
            <a:r>
              <a:rPr lang="ru-RU" sz="1200" smtClean="0"/>
              <a:t>или в полудуплексном</a:t>
            </a:r>
            <a:r>
              <a:rPr lang="ru-RU" sz="1200" dirty="0" smtClean="0"/>
              <a:t>, или в полнодуплексном режиме.</a:t>
            </a:r>
          </a:p>
          <a:p>
            <a:pPr lvl="1"/>
            <a:r>
              <a:rPr lang="ru-RU" sz="1200" dirty="0" smtClean="0"/>
              <a:t>Чтобы помочь в настройке, было разработано автоматическое согласование Ethernet. Однако это может приводить к неполадкам, если на одном конце связи выбран автоматический режим, а на другой — нет.</a:t>
            </a:r>
            <a:endParaRPr lang="ru-RU" altLang="en-US" sz="13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63" y="1033462"/>
            <a:ext cx="3848697" cy="2895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18917917"/>
      </p:ext>
    </p:extLst>
  </p:cSld>
  <p:clrMapOvr>
    <a:masterClrMapping/>
  </p:clrMapOvr>
  <p:transition spd="slow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1393"/>
            <a:ext cx="9143999" cy="757551"/>
          </a:xfrm>
        </p:spPr>
        <p:txBody>
          <a:bodyPr/>
          <a:lstStyle/>
          <a:p>
            <a:r>
              <a:rPr lang="ru-RU" sz="1600" dirty="0"/>
              <a:t>Поиск и устранение неполадок, связанных с интерфейсами и кабелями</a:t>
            </a:r>
            <a:r>
              <a:rPr lang="ru-RU" alt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Несовпадение дуплексных режимов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5262282" y="822960"/>
            <a:ext cx="3721698" cy="3683822"/>
          </a:xfrm>
        </p:spPr>
        <p:txBody>
          <a:bodyPr/>
          <a:lstStyle/>
          <a:p>
            <a:r>
              <a:rPr lang="ru-RU" sz="1200" dirty="0" smtClean="0"/>
              <a:t>Неполадки, связанные с несовпадением дуплексных режимов, сложно обнаружить, поскольку обмен данными между устройствами по-прежнему выполняется,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ru-RU" sz="1200" dirty="0" smtClean="0"/>
              <a:t>но обычно намного медленнее. </a:t>
            </a:r>
          </a:p>
          <a:p>
            <a:pPr lvl="1"/>
            <a:r>
              <a:rPr lang="ru-RU" sz="1100" dirty="0" smtClean="0"/>
              <a:t>Команда </a:t>
            </a:r>
            <a:r>
              <a:rPr lang="ru-RU" altLang="en-US" sz="1100" b="1" dirty="0"/>
              <a:t>ping</a:t>
            </a:r>
            <a:r>
              <a:rPr lang="ru-RU" sz="1100" dirty="0" smtClean="0"/>
              <a:t> может не выявлять неполадку. </a:t>
            </a:r>
          </a:p>
          <a:p>
            <a:pPr lvl="1"/>
            <a:r>
              <a:rPr lang="ru-RU" sz="1100" dirty="0" smtClean="0"/>
              <a:t>Ответ на эхо-запрос может приходить, несмотря на несоответствие режимов.</a:t>
            </a:r>
          </a:p>
          <a:p>
            <a:r>
              <a:rPr lang="ru-RU" sz="1200" dirty="0" smtClean="0"/>
              <a:t>Протокол Cisco Discovery Protocol (CDP) позволяет обнаружить несоответствие дуплексных режимов двух устройств Cisco, как показано на рисунке слева.</a:t>
            </a:r>
          </a:p>
          <a:p>
            <a:r>
              <a:rPr lang="ru-RU" sz="1200" dirty="0" smtClean="0"/>
              <a:t>Эти сообщения журнала отображаются только на консоли или при удаленном подключении, если используется команда</a:t>
            </a:r>
            <a:r>
              <a:rPr lang="ru-RU" altLang="en-US" sz="1200" b="1" dirty="0"/>
              <a:t> terminal monitor</a:t>
            </a:r>
            <a:r>
              <a:rPr lang="ru-RU" sz="12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41" y="925028"/>
            <a:ext cx="4910966" cy="3467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9739591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1393"/>
            <a:ext cx="7429499" cy="757551"/>
          </a:xfrm>
        </p:spPr>
        <p:txBody>
          <a:bodyPr/>
          <a:lstStyle/>
          <a:p>
            <a:r>
              <a:rPr lang="ru-RU" sz="1600" dirty="0"/>
              <a:t>Сценарии поиска и устранения неполадок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Проблемы IP-адресации на устройствах IOS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5262282" y="765809"/>
            <a:ext cx="3783106" cy="3930799"/>
          </a:xfrm>
        </p:spPr>
        <p:txBody>
          <a:bodyPr/>
          <a:lstStyle/>
          <a:p>
            <a:r>
              <a:rPr lang="ru-RU" sz="1200" dirty="0" smtClean="0"/>
              <a:t>Проблемы, связанные с IP-адресами</a:t>
            </a:r>
            <a:r>
              <a:rPr lang="ru-RU" sz="1200" smtClean="0"/>
              <a:t>, с большой </a:t>
            </a:r>
            <a:r>
              <a:rPr lang="ru-RU" sz="1200" dirty="0" smtClean="0"/>
              <a:t>вероятностью приводят к сбоям подключения.</a:t>
            </a:r>
          </a:p>
          <a:p>
            <a:r>
              <a:rPr lang="ru-RU" sz="1200" dirty="0" smtClean="0"/>
              <a:t>Поскольку IP-адреса имеют иерархическую структуру, любой IP-адрес, назначенный сетевому устройству, должен соответствовать диапазону адресов своей сети. </a:t>
            </a:r>
          </a:p>
          <a:p>
            <a:r>
              <a:rPr lang="ru-RU" sz="1200" dirty="0" smtClean="0"/>
              <a:t>Двумя основными причинами неверного назначения IPv4-адресов являются ошибки ручной настройки конфигурации и неполадки, связанные с протоколом DHCP.</a:t>
            </a:r>
          </a:p>
          <a:p>
            <a:r>
              <a:rPr lang="ru-RU" sz="1200" dirty="0" smtClean="0"/>
              <a:t>Если во время назначения допущена ошибка, то велика вероятность того, что при </a:t>
            </a:r>
            <a:r>
              <a:rPr lang="ru-RU" sz="1200" smtClean="0"/>
              <a:t>связи с устройством </a:t>
            </a:r>
            <a:r>
              <a:rPr lang="ru-RU" sz="1200" dirty="0" smtClean="0"/>
              <a:t>возникнет проблема.</a:t>
            </a:r>
          </a:p>
          <a:p>
            <a:r>
              <a:rPr lang="ru-RU" sz="1200" dirty="0" smtClean="0"/>
              <a:t>Используйте команду </a:t>
            </a:r>
            <a:r>
              <a:rPr lang="ru-RU" altLang="en-US" sz="1200" b="1" dirty="0"/>
              <a:t>show ip interface brief</a:t>
            </a:r>
            <a:r>
              <a:rPr lang="ru-RU" sz="1200" dirty="0" smtClean="0"/>
              <a:t> для проверки IPv4-адресов, назначенных сетевым интерфейсам.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28" y="1071562"/>
            <a:ext cx="4963826" cy="33051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3997679"/>
      </p:ext>
    </p:extLst>
  </p:cSld>
  <p:clrMapOvr>
    <a:masterClrMapping/>
  </p:clrMapOvr>
  <p:transition spd="slow">
    <p:wip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1393"/>
            <a:ext cx="8526779" cy="757551"/>
          </a:xfrm>
        </p:spPr>
        <p:txBody>
          <a:bodyPr/>
          <a:lstStyle/>
          <a:p>
            <a:r>
              <a:rPr lang="ru-RU" sz="1600" dirty="0" smtClean="0"/>
              <a:t>Сценарии поиска и устранения неполадок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Проблемы IP-адресации на оконечных устройствах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5262282" y="834389"/>
            <a:ext cx="3881718" cy="3885079"/>
          </a:xfrm>
        </p:spPr>
        <p:txBody>
          <a:bodyPr/>
          <a:lstStyle/>
          <a:p>
            <a:r>
              <a:rPr lang="ru-RU" sz="1300" dirty="0" smtClean="0"/>
              <a:t>Если компьютеру под управлением ОС Windows не удается связаться с сервером DHCP, Windows автоматически назначает компьютеру адрес в диапазоне 169.254.0.0/16, чтобы он мог обмениваться данными в пределах локальной сети.</a:t>
            </a:r>
          </a:p>
          <a:p>
            <a:r>
              <a:rPr lang="ru-RU" sz="1300" dirty="0" smtClean="0"/>
              <a:t>Как правило, это указывает на неисправность, и устройство, которому назначен такой адрес или диапазон адресов, не сможет обмениваться данными с другими устройствами в сети.</a:t>
            </a:r>
          </a:p>
          <a:p>
            <a:r>
              <a:rPr lang="ru-RU" sz="1300" dirty="0" smtClean="0"/>
              <a:t>Большинство оконечных устройств настраиваются с помощью DHCP на автоматическое назначение IPv4-адреса.</a:t>
            </a:r>
          </a:p>
          <a:p>
            <a:r>
              <a:rPr lang="ru-RU" sz="1300" dirty="0" smtClean="0"/>
              <a:t>Используйте команду</a:t>
            </a:r>
            <a:r>
              <a:rPr lang="ru-RU" altLang="en-US" sz="1300" b="1" dirty="0"/>
              <a:t> ipconfig </a:t>
            </a:r>
            <a:r>
              <a:rPr lang="ru-RU" sz="1300" dirty="0" smtClean="0"/>
              <a:t>для проверки IP-адреса, назначенного компьютеру с ОС Windows.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06" y="946599"/>
            <a:ext cx="5084277" cy="3648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1956412"/>
      </p:ext>
    </p:extLst>
  </p:cSld>
  <p:clrMapOvr>
    <a:masterClrMapping/>
  </p:clrMapOvr>
  <p:transition spd="slow">
    <p:wip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1393"/>
            <a:ext cx="7955279" cy="757551"/>
          </a:xfrm>
        </p:spPr>
        <p:txBody>
          <a:bodyPr/>
          <a:lstStyle/>
          <a:p>
            <a:r>
              <a:rPr lang="ru-RU" sz="1600" dirty="0"/>
              <a:t>Сценарии поиска и устранения </a:t>
            </a:r>
            <a:r>
              <a:rPr lang="ru-RU" sz="1600" dirty="0" smtClean="0"/>
              <a:t>неполадок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 smtClean="0"/>
              <a:t>Неполадки</a:t>
            </a:r>
            <a:r>
              <a:rPr lang="ru-RU" altLang="en-US" dirty="0"/>
              <a:t>, связанные со шлюзом по умолчанию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5107640" y="811530"/>
            <a:ext cx="4036359" cy="4122420"/>
          </a:xfrm>
        </p:spPr>
        <p:txBody>
          <a:bodyPr rIns="108000"/>
          <a:lstStyle/>
          <a:p>
            <a:r>
              <a:rPr lang="ru-RU" sz="1200" dirty="0" smtClean="0"/>
              <a:t>Шлюзом по умолчанию для оконечного устройства является ближайшее сетевое устройство, которое способно пересылать трафик в другие сети. Обычно это маршрутизатор.</a:t>
            </a:r>
          </a:p>
          <a:p>
            <a:r>
              <a:rPr lang="ru-RU" sz="1200" dirty="0" smtClean="0"/>
              <a:t>В отсутствие допустимого адреса шлюза по умолчанию узел не сможет обмениваться данными с устройствами за пределами локальной сети.</a:t>
            </a:r>
          </a:p>
          <a:p>
            <a:pPr lvl="1"/>
            <a:r>
              <a:rPr lang="ru-RU" altLang="en-US" sz="1100" dirty="0"/>
              <a:t>Шлюз по умолчанию для узла должен </a:t>
            </a:r>
            <a:r>
              <a:rPr lang="ru-RU" altLang="en-US" sz="1100"/>
              <a:t>относиться </a:t>
            </a:r>
            <a:r>
              <a:rPr lang="ru-RU" altLang="en-US" sz="1100" smtClean="0"/>
              <a:t>к той </a:t>
            </a:r>
            <a:r>
              <a:rPr lang="ru-RU" altLang="en-US" sz="1100" dirty="0"/>
              <a:t>же сети, в которой находится оконечное устройство.</a:t>
            </a:r>
          </a:p>
          <a:p>
            <a:pPr lvl="1"/>
            <a:r>
              <a:rPr lang="ru-RU" altLang="en-US" sz="1100" dirty="0"/>
              <a:t>Шлюз по умолчанию может быть настроен вручную или получен от сервера DHCP.</a:t>
            </a:r>
          </a:p>
          <a:p>
            <a:r>
              <a:rPr lang="ru-RU" sz="1200" dirty="0" smtClean="0"/>
              <a:t>Используйте команду</a:t>
            </a:r>
            <a:r>
              <a:rPr lang="ru-RU" altLang="en-US" sz="1200" b="1" dirty="0"/>
              <a:t> ipconfig </a:t>
            </a:r>
            <a:r>
              <a:rPr lang="ru-RU" sz="1200" dirty="0" smtClean="0"/>
              <a:t>для проверки шлюза по умолчанию на компьютере с ОС Windows.</a:t>
            </a:r>
          </a:p>
          <a:p>
            <a:r>
              <a:rPr lang="ru-RU" sz="1200" dirty="0" smtClean="0"/>
              <a:t>Используйте команду </a:t>
            </a:r>
            <a:r>
              <a:rPr lang="ru-RU" altLang="en-US" sz="1200" b="1" dirty="0"/>
              <a:t>show ip route</a:t>
            </a:r>
            <a:r>
              <a:rPr lang="ru-RU" sz="1200" dirty="0" smtClean="0"/>
              <a:t>, чтобы убедиться в правильности настройки шлюза по умолчанию.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25" y="892268"/>
            <a:ext cx="4945632" cy="33051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37069262"/>
      </p:ext>
    </p:extLst>
  </p:cSld>
  <p:clrMapOvr>
    <a:masterClrMapping/>
  </p:clrMapOvr>
  <p:transition spd="slow">
    <p:wip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1393"/>
            <a:ext cx="7463789" cy="757551"/>
          </a:xfrm>
        </p:spPr>
        <p:txBody>
          <a:bodyPr/>
          <a:lstStyle/>
          <a:p>
            <a:r>
              <a:rPr lang="ru-RU" sz="1600" dirty="0"/>
              <a:t>Сценарии поиска и устранения </a:t>
            </a:r>
            <a:r>
              <a:rPr lang="ru-RU" sz="1600" dirty="0" smtClean="0"/>
              <a:t>неполадок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 smtClean="0"/>
              <a:t>Поиск </a:t>
            </a:r>
            <a:r>
              <a:rPr lang="ru-RU" altLang="en-US" dirty="0"/>
              <a:t>и устранение неполадок, связанных с DNS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4864753" y="959223"/>
            <a:ext cx="4279247" cy="3603811"/>
          </a:xfrm>
        </p:spPr>
        <p:txBody>
          <a:bodyPr/>
          <a:lstStyle/>
          <a:p>
            <a:r>
              <a:rPr lang="ru-RU" sz="1400" dirty="0" smtClean="0"/>
              <a:t>Служба доменных имен (DNS) используется для сопоставления имен, таких как </a:t>
            </a:r>
            <a:r>
              <a:rPr lang="ru-RU" altLang="en-US" sz="1400" dirty="0">
                <a:hlinkClick r:id="rId3"/>
              </a:rPr>
              <a:t>www.cisco.com</a:t>
            </a:r>
            <a:r>
              <a:rPr lang="ru-RU" sz="1400" dirty="0" smtClean="0"/>
              <a:t>, с числовыми IP-адресами.</a:t>
            </a:r>
          </a:p>
          <a:p>
            <a:r>
              <a:rPr lang="ru-RU" sz="1400" dirty="0" smtClean="0"/>
              <a:t>В результате пользователь может ввести </a:t>
            </a:r>
            <a:r>
              <a:rPr lang="ru-RU" altLang="en-US" sz="1400" dirty="0">
                <a:hlinkClick r:id="rId3"/>
              </a:rPr>
              <a:t>www.cisco.com</a:t>
            </a:r>
            <a:r>
              <a:rPr lang="ru-RU" sz="1400" dirty="0" smtClean="0"/>
              <a:t> в веб-обозревателе вместо ввода IP-адреса компании Cisco для своего веб-сервера.</a:t>
            </a:r>
          </a:p>
          <a:p>
            <a:r>
              <a:rPr lang="ru-RU" sz="1400" dirty="0" smtClean="0"/>
              <a:t>Если служба DNS не работает, некоторые пользователи могут </a:t>
            </a:r>
            <a:r>
              <a:rPr lang="ru-RU" sz="1400" smtClean="0"/>
              <a:t>столкнуться с «</a:t>
            </a:r>
            <a:r>
              <a:rPr lang="ru-RU" sz="1400" dirty="0" smtClean="0"/>
              <a:t>отключением сети», хотя на самом деле просто может быть недоступен DNS-сервер.</a:t>
            </a:r>
          </a:p>
          <a:p>
            <a:r>
              <a:rPr lang="ru-RU" sz="1400" dirty="0" smtClean="0"/>
              <a:t>Адреса сервера DNS могут быть заданы вручную или назначены </a:t>
            </a:r>
            <a:r>
              <a:rPr lang="ru-RU" sz="1400" smtClean="0"/>
              <a:t>автоматически с помощью </a:t>
            </a:r>
            <a:r>
              <a:rPr lang="ru-RU" sz="1400" dirty="0" smtClean="0"/>
              <a:t>DHCP.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28" y="1780894"/>
            <a:ext cx="4619625" cy="2657475"/>
          </a:xfrm>
          <a:prstGeom prst="rect">
            <a:avLst/>
          </a:prstGeom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79293" y="959223"/>
            <a:ext cx="4685459" cy="57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/>
              <a:t>Используйте команду</a:t>
            </a:r>
            <a:r>
              <a:rPr lang="ru-RU" altLang="en-US" sz="1400" b="1" dirty="0"/>
              <a:t> ipconfig/all </a:t>
            </a:r>
            <a:r>
              <a:rPr lang="ru-RU" sz="1400" dirty="0" smtClean="0"/>
              <a:t>для получения сведений о DNS-сервере на ПК под управлением ОС Windows.</a:t>
            </a:r>
          </a:p>
        </p:txBody>
      </p:sp>
    </p:spTree>
    <p:extLst>
      <p:ext uri="{BB962C8B-B14F-4D97-AF65-F5344CB8AC3E}">
        <p14:creationId xmlns="" xmlns:p14="http://schemas.microsoft.com/office/powerpoint/2010/main" val="2387218017"/>
      </p:ext>
    </p:extLst>
  </p:cSld>
  <p:clrMapOvr>
    <a:masterClrMapping/>
  </p:clrMapOvr>
  <p:transition spd="slow">
    <p:wip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9143999" cy="757551"/>
          </a:xfrm>
        </p:spPr>
        <p:txBody>
          <a:bodyPr/>
          <a:lstStyle/>
          <a:p>
            <a:r>
              <a:rPr lang="ru-RU" sz="1600" dirty="0"/>
              <a:t>Сценарии поиска и устранения </a:t>
            </a:r>
            <a:r>
              <a:rPr lang="ru-RU" sz="1600" dirty="0" smtClean="0"/>
              <a:t>неполадок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2200" dirty="0" smtClean="0"/>
              <a:t>Лабораторная работа. Поиск и устранение неполадок подключения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5970494" y="977153"/>
            <a:ext cx="3173506" cy="3612776"/>
          </a:xfrm>
        </p:spPr>
        <p:txBody>
          <a:bodyPr/>
          <a:lstStyle/>
          <a:p>
            <a:r>
              <a:rPr lang="ru-RU" dirty="0" smtClean="0"/>
              <a:t>В этой лабораторной работе вы будете выполнять поиск и устранение неполадок в работе сети, используя навыки и инструменты, изученные вами в этой главе. </a:t>
            </a:r>
          </a:p>
          <a:p>
            <a:r>
              <a:rPr lang="ru-RU" dirty="0" smtClean="0"/>
              <a:t>Вы будете подключаться к устройствам и использовать различные средства для выявления </a:t>
            </a:r>
            <a:r>
              <a:rPr lang="ru-RU" smtClean="0"/>
              <a:t>неполадок в работе </a:t>
            </a:r>
            <a:r>
              <a:rPr lang="ru-RU" dirty="0" smtClean="0"/>
              <a:t>сети, высказывать предположения о возможных причинах, проверять свои предположения и устранять проблему.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40" y="799233"/>
            <a:ext cx="5276850" cy="39141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81280936"/>
      </p:ext>
    </p:extLst>
  </p:cSld>
  <p:clrMapOvr>
    <a:masterClrMapping/>
  </p:clrMapOvr>
  <p:transition spd="slow">
    <p:wip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1393"/>
            <a:ext cx="8668870" cy="757551"/>
          </a:xfrm>
        </p:spPr>
        <p:txBody>
          <a:bodyPr/>
          <a:lstStyle/>
          <a:p>
            <a:r>
              <a:rPr lang="ru-RU" sz="1600" dirty="0" smtClean="0"/>
              <a:t>Сценарии поиска и устранения неполадок</a:t>
            </a:r>
            <a:r>
              <a:rPr sz="1600" dirty="0"/>
              <a:t/>
            </a:r>
            <a:br>
              <a:rPr sz="1600" dirty="0"/>
            </a:br>
            <a:r>
              <a:rPr lang="ru-RU" altLang="en-US" dirty="0"/>
              <a:t>Packet Tracer. Поиск и устранение неполадок подключения</a:t>
            </a:r>
            <a:r>
              <a:rPr lang="ru-RU" dirty="0"/>
              <a:t> 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5840730" y="977153"/>
            <a:ext cx="3303270" cy="3612776"/>
          </a:xfrm>
        </p:spPr>
        <p:txBody>
          <a:bodyPr/>
          <a:lstStyle/>
          <a:p>
            <a:r>
              <a:rPr lang="ru-RU" dirty="0" smtClean="0"/>
              <a:t>В ходе этого упражнения в программе Packet Tracer вы будете выполнять </a:t>
            </a:r>
            <a:r>
              <a:rPr lang="ru-RU" smtClean="0"/>
              <a:t>поиск и устранение </a:t>
            </a:r>
            <a:r>
              <a:rPr lang="ru-RU" dirty="0" smtClean="0"/>
              <a:t>неполадок сетевых подключений, а если это невозможно, передавать их на более высокий уровень. </a:t>
            </a:r>
          </a:p>
          <a:p>
            <a:r>
              <a:rPr lang="ru-RU" dirty="0" smtClean="0"/>
              <a:t>Вам также потребуется подробно задокументировать неполадки и способы их устранения.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57" y="1148899"/>
            <a:ext cx="5000625" cy="2894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8031642"/>
      </p:ext>
    </p:extLst>
  </p:cSld>
  <p:clrMapOvr>
    <a:masterClrMapping/>
  </p:clrMapOvr>
  <p:transition spd="slow">
    <p:wip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4" y="915409"/>
            <a:ext cx="7804211" cy="1802391"/>
          </a:xfrm>
        </p:spPr>
        <p:txBody>
          <a:bodyPr/>
          <a:lstStyle/>
          <a:p>
            <a:r>
              <a:rPr lang="ru-RU" smtClean="0"/>
              <a:t>11.5. Выводы</a:t>
            </a:r>
          </a:p>
        </p:txBody>
      </p:sp>
    </p:spTree>
    <p:extLst>
      <p:ext uri="{BB962C8B-B14F-4D97-AF65-F5344CB8AC3E}">
        <p14:creationId xmlns="" xmlns:p14="http://schemas.microsoft.com/office/powerpoint/2010/main" val="4029630437"/>
      </p:ext>
    </p:extLst>
  </p:cSld>
  <p:clrMapOvr>
    <a:masterClrMapping/>
  </p:clrMapOvr>
  <p:transition spd="slow">
    <p:wip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9143999" cy="757551"/>
          </a:xfrm>
        </p:spPr>
        <p:txBody>
          <a:bodyPr/>
          <a:lstStyle/>
          <a:p>
            <a:r>
              <a:rPr lang="ru-RU" altLang="en-US" sz="1600" dirty="0"/>
              <a:t>Заключение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Packet Tracer. Отработка комплексных практических навыков</a:t>
            </a:r>
            <a:r>
              <a:rPr lang="ru-RU" dirty="0" smtClean="0"/>
              <a:t> 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5743855" y="891540"/>
            <a:ext cx="3400145" cy="3779072"/>
          </a:xfrm>
        </p:spPr>
        <p:txBody>
          <a:bodyPr/>
          <a:lstStyle/>
          <a:p>
            <a:r>
              <a:rPr lang="ru-RU" dirty="0" smtClean="0"/>
              <a:t>В ходе этого упражнения Packet Tracer вам потребуется создать новую схему адресации IPv4, включающую четыре </a:t>
            </a:r>
            <a:r>
              <a:rPr lang="ru-RU" smtClean="0"/>
              <a:t>подсети с использованием </a:t>
            </a:r>
            <a:r>
              <a:rPr lang="ru-RU" dirty="0" smtClean="0"/>
              <a:t>сети 192.168.0.0/24.</a:t>
            </a:r>
          </a:p>
          <a:p>
            <a:r>
              <a:rPr lang="ru-RU" dirty="0" smtClean="0"/>
              <a:t>Вы также выполните базовую настройку безопасности и конфигурацию интерфейсов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на маршрутизаторе R1. </a:t>
            </a:r>
          </a:p>
          <a:p>
            <a:r>
              <a:rPr lang="ru-RU" dirty="0" smtClean="0"/>
              <a:t>Кроме того, вы настроите интерфейс SVI и базовые параметры безопасности на коммутаторах S1, S2 и S3.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30" y="1102658"/>
            <a:ext cx="5546374" cy="26193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02865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85000"/>
              </a:lnSpc>
              <a:spcBef>
                <a:spcPct val="30000"/>
              </a:spcBef>
              <a:buNone/>
            </a:pPr>
            <a:r>
              <a:rPr lang="ru-RU" dirty="0" smtClean="0"/>
              <a:t>Прежде, чем излагать материал главы 11, обратите внимание на следующее: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Инструктор должен пройти проверку на знание материала главы 11.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Цели этой главы:</a:t>
            </a:r>
          </a:p>
          <a:p>
            <a:pPr marL="542131" lvl="2" indent="-214313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dirty="0" smtClean="0"/>
              <a:t>Определить устройства, используемые в сети небольшого размера.</a:t>
            </a:r>
          </a:p>
          <a:p>
            <a:pPr marL="542131" lvl="2" indent="-214313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dirty="0" smtClean="0"/>
              <a:t>Определить протоколы, используемые в сети небольшого размера.</a:t>
            </a:r>
          </a:p>
          <a:p>
            <a:pPr marL="542131" lvl="2" indent="-214313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dirty="0" smtClean="0"/>
              <a:t>Объяснить, каким образом сеть небольшого размера можно использовать в качестве основы для построения более крупных сетей.</a:t>
            </a:r>
          </a:p>
          <a:p>
            <a:pPr marL="542131" lvl="2" indent="-214313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dirty="0" smtClean="0"/>
              <a:t>Объяснить необходимость применения основных мер безопасности на сетевых устройствах.</a:t>
            </a:r>
          </a:p>
          <a:p>
            <a:pPr marL="542131" lvl="2" indent="-214313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dirty="0" smtClean="0"/>
              <a:t>Определить уязвимости системы безопасности.</a:t>
            </a:r>
          </a:p>
          <a:p>
            <a:pPr marL="542131" lvl="2" indent="-214313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dirty="0" smtClean="0"/>
              <a:t>Определить основные методы устранения угроз.</a:t>
            </a:r>
          </a:p>
          <a:p>
            <a:pPr marL="542131" lvl="2" indent="-214313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dirty="0" smtClean="0"/>
              <a:t>Настроить сетевые устройства с помощью функций их стабилизации для устранения угроз безопасности.</a:t>
            </a:r>
          </a:p>
          <a:p>
            <a:pPr marL="543322" lvl="2" indent="-214313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dirty="0" smtClean="0"/>
              <a:t>Использовать выходные данные команды ping для определения относительной производительности сети.</a:t>
            </a:r>
          </a:p>
          <a:p>
            <a:pPr marL="543322" lvl="2" indent="-214313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dirty="0" smtClean="0"/>
              <a:t>Использовать выходные данные команды tracert для определения относительной производительности сети.</a:t>
            </a:r>
          </a:p>
          <a:p>
            <a:pPr marL="543322" lvl="2" indent="-214313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dirty="0" smtClean="0"/>
              <a:t>Использовать команды show для проверки конфигурации и состояния сетевых устройств.</a:t>
            </a:r>
          </a:p>
          <a:p>
            <a:pPr marL="543322" lvl="2" indent="-214313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dirty="0" smtClean="0"/>
              <a:t>Использовать команды хоста и системы IOS для получения сведений об устройствах в сети.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endParaRPr lang="ru-RU" dirty="0"/>
          </a:p>
          <a:p>
            <a:pPr marL="542131" lvl="2" indent="-214313">
              <a:buFont typeface="Arial" panose="020B0604020202020204" pitchFamily="34" charset="0"/>
              <a:buChar char="•"/>
            </a:pPr>
            <a:endParaRPr lang="ru-RU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 11. Практические рекомендации</a:t>
            </a:r>
          </a:p>
        </p:txBody>
      </p:sp>
    </p:spTree>
    <p:extLst>
      <p:ext uri="{BB962C8B-B14F-4D97-AF65-F5344CB8AC3E}">
        <p14:creationId xmlns="" xmlns:p14="http://schemas.microsoft.com/office/powerpoint/2010/main" val="2379341361"/>
      </p:ext>
    </p:extLst>
  </p:cSld>
  <p:clrMapOvr>
    <a:masterClrMapping/>
  </p:clrMapOvr>
  <p:transition spd="slow">
    <p:wip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8161019" cy="757551"/>
          </a:xfrm>
        </p:spPr>
        <p:txBody>
          <a:bodyPr/>
          <a:lstStyle/>
          <a:p>
            <a:r>
              <a:rPr lang="ru-RU" altLang="en-US" sz="1600" dirty="0"/>
              <a:t>Заключение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Packet Tracer. Поиск и устранение неполадок</a:t>
            </a:r>
            <a:r>
              <a:rPr lang="ru-RU" dirty="0" smtClean="0"/>
              <a:t> 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6080760" y="798944"/>
            <a:ext cx="2905358" cy="3486185"/>
          </a:xfrm>
        </p:spPr>
        <p:txBody>
          <a:bodyPr/>
          <a:lstStyle/>
          <a:p>
            <a:r>
              <a:rPr lang="ru-RU" dirty="0" smtClean="0"/>
              <a:t>В этом упражнения Packet Tracer вам потребуется исправить ошибки в конфигурации и проверить подключение между компьютерами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 веб-сайтами, маршрутизаторами и коммутаторами. </a:t>
            </a:r>
          </a:p>
          <a:p>
            <a:r>
              <a:rPr lang="ru-RU" dirty="0" smtClean="0"/>
              <a:t>Компьютеру должен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быть разрешен доступ к маршрутизатору R1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по протоколу SSH.</a:t>
            </a:r>
          </a:p>
          <a:p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16" y="1021416"/>
            <a:ext cx="5445251" cy="27241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23684759"/>
      </p:ext>
    </p:extLst>
  </p:cSld>
  <p:clrMapOvr>
    <a:masterClrMapping/>
  </p:clrMapOvr>
  <p:transition spd="slow">
    <p:wip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417131" y="1154627"/>
            <a:ext cx="6450388" cy="186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vert="horz" wrap="square" lIns="61593" tIns="30796" rIns="61593" bIns="30796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Объясните функции и возможности ПО Cisco IOS.</a:t>
            </a:r>
          </a:p>
          <a:p>
            <a:r>
              <a:rPr lang="ru-RU" dirty="0" smtClean="0"/>
              <a:t>Настройте исходные параметры на сетевом устройстве с помощью ПО Cisco IOS. </a:t>
            </a:r>
          </a:p>
          <a:p>
            <a:r>
              <a:rPr lang="ru-RU" dirty="0" smtClean="0"/>
              <a:t>С учетом схемы IP-адресации настройте параметры IP-адресов на оконечных устройствах, чтобы обеспечить сквозное подключение в сети малого и среднего бизнеса.</a:t>
            </a:r>
          </a:p>
          <a:p>
            <a:endParaRPr lang="ru-RU" dirty="0"/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>
                <a:latin typeface="Arial" charset="0"/>
              </a:rPr>
              <a:t>Заключение</a:t>
            </a:r>
            <a:r>
              <a:t/>
            </a:r>
            <a:br/>
            <a:r>
              <a:rPr lang="ru-RU" dirty="0">
                <a:latin typeface="Arial" charset="0"/>
              </a:rPr>
              <a:t>Глава 11. Создание сети небольшого размера</a:t>
            </a:r>
          </a:p>
        </p:txBody>
      </p:sp>
    </p:spTree>
    <p:extLst>
      <p:ext uri="{BB962C8B-B14F-4D97-AF65-F5344CB8AC3E}">
        <p14:creationId xmlns="" xmlns:p14="http://schemas.microsoft.com/office/powerpoint/2010/main" val="2175629910"/>
      </p:ext>
    </p:extLst>
  </p:cSld>
  <p:clrMapOvr>
    <a:masterClrMapping/>
  </p:clrMapOvr>
  <p:transition spd="slow">
    <p:wip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400" dirty="0">
                <a:latin typeface="Arial" charset="0"/>
              </a:rPr>
              <a:t>Глава 11</a:t>
            </a:r>
            <a:r>
              <a:t/>
            </a:r>
            <a:br/>
            <a:r>
              <a:rPr lang="ru-RU" dirty="0">
                <a:latin typeface="Arial" charset="0"/>
              </a:rPr>
              <a:t>Новые термины и команды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В этой главе нет новых терминов и команд.</a:t>
            </a:r>
          </a:p>
        </p:txBody>
      </p:sp>
    </p:spTree>
    <p:extLst>
      <p:ext uri="{BB962C8B-B14F-4D97-AF65-F5344CB8AC3E}">
        <p14:creationId xmlns="" xmlns:p14="http://schemas.microsoft.com/office/powerpoint/2010/main" val="994453015"/>
      </p:ext>
    </p:extLst>
  </p:cSld>
  <p:clrMapOvr>
    <a:masterClrMapping/>
  </p:clrMapOvr>
  <p:transition spd="slow">
    <p:wip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19082827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543322" lvl="2" indent="-214313">
              <a:buFont typeface="Arial" panose="020B0604020202020204" pitchFamily="34" charset="0"/>
              <a:buChar char="•"/>
            </a:pPr>
            <a:r>
              <a:rPr lang="ru-RU" dirty="0" smtClean="0"/>
              <a:t>Использовать выходные данные команды ping для определения относительной производительности сети.</a:t>
            </a:r>
          </a:p>
          <a:p>
            <a:pPr marL="543322" lvl="2" indent="-214313">
              <a:buFont typeface="Arial" panose="020B0604020202020204" pitchFamily="34" charset="0"/>
              <a:buChar char="•"/>
            </a:pPr>
            <a:r>
              <a:rPr lang="ru-RU" dirty="0" smtClean="0"/>
              <a:t>Использовать выходные данные команды tracert для определения относительной производительности сети.</a:t>
            </a:r>
          </a:p>
          <a:p>
            <a:pPr marL="543322" lvl="2" indent="-214313">
              <a:buFont typeface="Arial" panose="020B0604020202020204" pitchFamily="34" charset="0"/>
              <a:buChar char="•"/>
            </a:pPr>
            <a:r>
              <a:rPr lang="ru-RU" dirty="0" smtClean="0"/>
              <a:t>Использовать команды show для проверки конфигурации и состояния сетевых устройств.</a:t>
            </a:r>
          </a:p>
          <a:p>
            <a:pPr marL="543322" lvl="2" indent="-214313">
              <a:buFont typeface="Arial" panose="020B0604020202020204" pitchFamily="34" charset="0"/>
              <a:buChar char="•"/>
            </a:pPr>
            <a:r>
              <a:rPr lang="ru-RU" dirty="0" smtClean="0"/>
              <a:t>Использовать команды хоста и системы IOS для получения сведений об устройствах в сети.</a:t>
            </a:r>
          </a:p>
          <a:p>
            <a:r>
              <a:rPr lang="ru-RU" dirty="0" smtClean="0"/>
              <a:t>11.1.2.2. Дополнительные примечания относительно различных протоколов.</a:t>
            </a:r>
          </a:p>
          <a:p>
            <a:pPr lvl="1"/>
            <a:r>
              <a:rPr lang="ru-RU" i="1" dirty="0"/>
              <a:t>DNS — служба, которая предоставляет IP-адрес веб-сайта или доменное имя, чтобы хост мог подключиться к нему </a:t>
            </a:r>
            <a:r>
              <a:rPr lang="ru-RU" b="1" i="1" dirty="0"/>
              <a:t>без использования числового IP-адреса</a:t>
            </a:r>
            <a:r>
              <a:rPr lang="ru-RU" i="1" dirty="0"/>
              <a:t>.</a:t>
            </a:r>
          </a:p>
          <a:p>
            <a:pPr lvl="1"/>
            <a:r>
              <a:rPr lang="ru-RU" i="1" dirty="0"/>
              <a:t>DHCP-сервер — служба, назначающая клиентам IP-адрес, маску подсети, шлюз по умолчанию </a:t>
            </a:r>
            <a:r>
              <a:rPr lang="ru-RU" i="1" dirty="0" smtClean="0"/>
              <a:t>и другие </a:t>
            </a:r>
            <a:r>
              <a:rPr lang="ru-RU" i="1" dirty="0"/>
              <a:t>параметры</a:t>
            </a:r>
            <a:r>
              <a:rPr lang="ru-RU" b="1" i="1" dirty="0"/>
              <a:t>, чтобы их не нужно было вводить </a:t>
            </a:r>
            <a:r>
              <a:rPr lang="ru-RU" b="1" i="1" dirty="0" smtClean="0"/>
              <a:t>вручную</a:t>
            </a:r>
            <a:r>
              <a:rPr lang="ru-RU" i="1" dirty="0" smtClean="0"/>
              <a:t>.</a:t>
            </a:r>
            <a:endParaRPr lang="ru-RU" i="1" dirty="0"/>
          </a:p>
          <a:p>
            <a:pPr lvl="1"/>
            <a:r>
              <a:rPr lang="ru-RU" dirty="0" smtClean="0"/>
              <a:t>Веб-сервер может использовать протокол HTTP или его защищенную версию, протокол HTTPS.</a:t>
            </a:r>
          </a:p>
          <a:p>
            <a:r>
              <a:rPr lang="ru-RU" dirty="0" smtClean="0"/>
              <a:t>11.1.3.2. Ссылки на некоторые анализаторы протоколов, такие как программа Wireshark</a:t>
            </a:r>
          </a:p>
          <a:p>
            <a:pPr lvl="1"/>
            <a:r>
              <a:rPr lang="ru-RU" dirty="0">
                <a:hlinkClick r:id="rId3"/>
              </a:rPr>
              <a:t>https://www.wireshark.org/download.html</a:t>
            </a:r>
            <a:r>
              <a:rPr lang="ru-RU" dirty="0" smtClean="0"/>
              <a:t> </a:t>
            </a:r>
          </a:p>
          <a:p>
            <a:pPr marL="261937" lvl="2" indent="0">
              <a:buNone/>
            </a:pPr>
            <a:endParaRPr lang="ru-RU" dirty="0"/>
          </a:p>
          <a:p>
            <a:pPr marL="261937" lvl="2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11. Практические рекомендации (продолжение)</a:t>
            </a:r>
          </a:p>
        </p:txBody>
      </p:sp>
    </p:spTree>
    <p:extLst>
      <p:ext uri="{BB962C8B-B14F-4D97-AF65-F5344CB8AC3E}">
        <p14:creationId xmlns="" xmlns:p14="http://schemas.microsoft.com/office/powerpoint/2010/main" val="392907173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Default Theme" id="{A3178FD6-045E-43BB-9FF9-79BDC55288A1}" vid="{B3635A64-254C-4D4D-B1C2-6197525273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6691</TotalTime>
  <Words>3357</Words>
  <Application>Microsoft Office PowerPoint</Application>
  <PresentationFormat>On-screen Show (16:9)</PresentationFormat>
  <Paragraphs>849</Paragraphs>
  <Slides>83</Slides>
  <Notes>83</Notes>
  <HiddenSlides>11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Default Theme</vt:lpstr>
      <vt:lpstr>Глава 11. Создание сети небольшого размера</vt:lpstr>
      <vt:lpstr>Материалы для инструкторов. Глава 11. Руководство по планированию</vt:lpstr>
      <vt:lpstr>Глава 11. Создание сети небольшого размера</vt:lpstr>
      <vt:lpstr>Глава 11. Упражнения</vt:lpstr>
      <vt:lpstr>Глава 11. Упражнения (продолжение)</vt:lpstr>
      <vt:lpstr>Глава 11. Упражнения (продолжение)</vt:lpstr>
      <vt:lpstr>Глава 11. Проверочная работа</vt:lpstr>
      <vt:lpstr>Глава 11. Практические рекомендации</vt:lpstr>
      <vt:lpstr>Глава 11. Практические рекомендации (продолжение)</vt:lpstr>
      <vt:lpstr>Глава 11. Практические рекомендации (продолжение)</vt:lpstr>
      <vt:lpstr>Глава 2. Дополнительная помощь</vt:lpstr>
      <vt:lpstr>Slide 12</vt:lpstr>
      <vt:lpstr>Глава 11. Создание сети небольшого размера</vt:lpstr>
      <vt:lpstr>Глава 11. Разделы и задачи</vt:lpstr>
      <vt:lpstr>Глава 11. Разделы и цели (продолжение)</vt:lpstr>
      <vt:lpstr>11.1. Проектирование сетей</vt:lpstr>
      <vt:lpstr>Устройства в сети небольшого размера Топологии небольших сетей</vt:lpstr>
      <vt:lpstr>Устройства в сети небольшого размера Выбор устройств для небольшой сети</vt:lpstr>
      <vt:lpstr>Устройства в сети небольшого размера IP-адресация в рамках небольшой сети</vt:lpstr>
      <vt:lpstr>Устройства в сети небольшого размера Резервирование в небольшой сети</vt:lpstr>
      <vt:lpstr>Устройства в сети небольшого размера Управление трафиком</vt:lpstr>
      <vt:lpstr>Приложения и протоколы в сети небольшого размера Наиболее распространенные приложения</vt:lpstr>
      <vt:lpstr>Приложения и протоколы в сети небольшого размера Общие протоколы</vt:lpstr>
      <vt:lpstr>Приложения и протоколы в сети небольшого размера Приложения обработки речи и видео</vt:lpstr>
      <vt:lpstr>Приложения и протоколы в сети небольшого размера Приложения обработки речи и видео (продолжение)</vt:lpstr>
      <vt:lpstr>Масштабирование до более крупных сетей Расширение небольшой сети</vt:lpstr>
      <vt:lpstr>Масштабирование до более крупных сетей Анализ протоколов</vt:lpstr>
      <vt:lpstr>Масштабирование до более крупных сетей Использование сети сотрудниками</vt:lpstr>
      <vt:lpstr>11.2. Безопасность сети</vt:lpstr>
      <vt:lpstr>Угрозы и уязвимости системы безопасности Типы угроз</vt:lpstr>
      <vt:lpstr>Угрозы и уязвимости системы безопасности Типы угроз (продолжение)</vt:lpstr>
      <vt:lpstr>Угрозы безопасности и уязвимости Физическая безопасность</vt:lpstr>
      <vt:lpstr>Угрозы и уязвимости системы безопасности Типы уязвимостей</vt:lpstr>
      <vt:lpstr>Сетевые атаки Типы вредоносных программ</vt:lpstr>
      <vt:lpstr>Сетевые атаки Разведывательные атаки</vt:lpstr>
      <vt:lpstr>Сетевые атаки Атаки доступа</vt:lpstr>
      <vt:lpstr>Сетевые атаки Атаки типа «отказ в обслуживании» (DoS-атаки)</vt:lpstr>
      <vt:lpstr>Сетевые атаки Атаки типа «отказ в обслуживании» (DoS-атаки) (продолжение)</vt:lpstr>
      <vt:lpstr>Сетевые атаки Лабораторная работа. Изучение угроз безопасности сети</vt:lpstr>
      <vt:lpstr>Защита от сетевых атак Резервное копирование, обновление и установка исправлений</vt:lpstr>
      <vt:lpstr>Защита от сетевых атак Аутентификация, авторизация и учет </vt:lpstr>
      <vt:lpstr>Защита от сетевых атак Межсетевые экраны</vt:lpstr>
      <vt:lpstr>Защита от сетевых атак Безопасность оконечных устройств</vt:lpstr>
      <vt:lpstr>Безопасность устройств Обзор обеспечения безопасности устройств</vt:lpstr>
      <vt:lpstr>Безопасность устройств Пароли</vt:lpstr>
      <vt:lpstr>Безопасность устройств Основные правила обеспечения безопасности</vt:lpstr>
      <vt:lpstr>Безопасность устройств Активация подключения по SSH</vt:lpstr>
      <vt:lpstr>11.3. Производительность базовой сети</vt:lpstr>
      <vt:lpstr>Команда ping Интерпретация результатов выполнения ping-запроса</vt:lpstr>
      <vt:lpstr>Команда ping Расширенная команда ping</vt:lpstr>
      <vt:lpstr>Команда ping Базовый уровень производительности сети</vt:lpstr>
      <vt:lpstr>Команды traceroute и tracert Интерпретация сообщений трассировки</vt:lpstr>
      <vt:lpstr>Команды traceroute и tracert Расширенная команда traceroute</vt:lpstr>
      <vt:lpstr>Команды traceroute и tracert Packet Tracer. Проверка подключения с помощью команды traceroute</vt:lpstr>
      <vt:lpstr>Команды traceroute и tracert Лабораторная работа. Проверка задержек в сети с помощью команд ping и traceroute</vt:lpstr>
      <vt:lpstr>Команды show Повторное рассмотрение наиболее распространенных команд show</vt:lpstr>
      <vt:lpstr>Команды show Демонстрационное видео. Команда show version</vt:lpstr>
      <vt:lpstr>Команды show Packet Tracer. Использование команд show</vt:lpstr>
      <vt:lpstr>Команды хоста и IOS Команда ipconfig</vt:lpstr>
      <vt:lpstr>Команды хоста и IOS Команда arp</vt:lpstr>
      <vt:lpstr>Команды хоста и IOS Команда show cdp neighbors</vt:lpstr>
      <vt:lpstr>Команды хоста и IOS Команда show ip interface brief</vt:lpstr>
      <vt:lpstr>Команды хоста и IOS Лабораторная работа. Использование интерфейса командной строки (CLI) для сбора сведений о сетевых устройствах </vt:lpstr>
      <vt:lpstr>Отладка Команда debug</vt:lpstr>
      <vt:lpstr>Отладка Команда terminal monitor</vt:lpstr>
      <vt:lpstr>11.4. Поиск и устранение неполадок в работе сети</vt:lpstr>
      <vt:lpstr>Методы поиска и устранения неполадок Основные подходы к поиску и устранению неполадок</vt:lpstr>
      <vt:lpstr>Методы поиска и устранения неполадок Что следует сделать: решить проблему или эскалировать ее?</vt:lpstr>
      <vt:lpstr>Методы поиска и устранения неполадок Проверка и контроль решения проблемы</vt:lpstr>
      <vt:lpstr>Поиск и устранение неполадок, связанных с интерфейсами и кабелями  Работа в дуплексном режиме</vt:lpstr>
      <vt:lpstr>Поиск и устранение неполадок, связанных с интерфейсами и кабелями  Несовпадение дуплексных режимов</vt:lpstr>
      <vt:lpstr>Сценарии поиска и устранения неполадок Проблемы IP-адресации на устройствах IOS</vt:lpstr>
      <vt:lpstr>Сценарии поиска и устранения неполадок Проблемы IP-адресации на оконечных устройствах</vt:lpstr>
      <vt:lpstr>Сценарии поиска и устранения неполадок Неполадки, связанные со шлюзом по умолчанию</vt:lpstr>
      <vt:lpstr>Сценарии поиска и устранения неполадок Поиск и устранение неполадок, связанных с DNS</vt:lpstr>
      <vt:lpstr>Сценарии поиска и устранения неполадок Лабораторная работа. Поиск и устранение неполадок подключения</vt:lpstr>
      <vt:lpstr>Сценарии поиска и устранения неполадок Packet Tracer. Поиск и устранение неполадок подключения </vt:lpstr>
      <vt:lpstr>11.5. Выводы</vt:lpstr>
      <vt:lpstr>Заключение Packet Tracer. Отработка комплексных практических навыков </vt:lpstr>
      <vt:lpstr>Заключение Packet Tracer. Поиск и устранение неполадок </vt:lpstr>
      <vt:lpstr>Заключение Глава 11. Создание сети небольшого размера</vt:lpstr>
      <vt:lpstr>Глава 11 Новые термины и команды</vt:lpstr>
      <vt:lpstr>Slide 83</vt:lpstr>
    </vt:vector>
  </TitlesOfParts>
  <Company>Cisco Systems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bvachon@cisco.com</dc:creator>
  <cp:lastModifiedBy>SDWM</cp:lastModifiedBy>
  <cp:revision>417</cp:revision>
  <dcterms:created xsi:type="dcterms:W3CDTF">2016-08-22T22:27:36Z</dcterms:created>
  <dcterms:modified xsi:type="dcterms:W3CDTF">2018-10-26T10:02:56Z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</Properties>
</file>