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1"/>
  </p:notesMasterIdLst>
  <p:sldIdLst>
    <p:sldId id="513" r:id="rId2"/>
    <p:sldId id="730" r:id="rId3"/>
    <p:sldId id="747" r:id="rId4"/>
    <p:sldId id="763" r:id="rId5"/>
    <p:sldId id="775" r:id="rId6"/>
    <p:sldId id="735" r:id="rId7"/>
    <p:sldId id="736" r:id="rId8"/>
    <p:sldId id="750" r:id="rId9"/>
    <p:sldId id="818" r:id="rId10"/>
    <p:sldId id="745" r:id="rId11"/>
    <p:sldId id="777" r:id="rId12"/>
    <p:sldId id="758" r:id="rId13"/>
    <p:sldId id="760" r:id="rId14"/>
    <p:sldId id="759" r:id="rId15"/>
    <p:sldId id="641" r:id="rId16"/>
    <p:sldId id="786" r:id="rId17"/>
    <p:sldId id="787" r:id="rId18"/>
    <p:sldId id="788" r:id="rId19"/>
    <p:sldId id="789" r:id="rId20"/>
    <p:sldId id="790" r:id="rId21"/>
    <p:sldId id="791" r:id="rId22"/>
    <p:sldId id="792" r:id="rId23"/>
    <p:sldId id="793" r:id="rId24"/>
    <p:sldId id="794" r:id="rId25"/>
    <p:sldId id="795" r:id="rId26"/>
    <p:sldId id="796" r:id="rId27"/>
    <p:sldId id="798" r:id="rId28"/>
    <p:sldId id="797" r:id="rId29"/>
    <p:sldId id="799" r:id="rId30"/>
    <p:sldId id="800" r:id="rId31"/>
    <p:sldId id="801" r:id="rId32"/>
    <p:sldId id="802" r:id="rId33"/>
    <p:sldId id="803" r:id="rId34"/>
    <p:sldId id="804" r:id="rId35"/>
    <p:sldId id="806" r:id="rId36"/>
    <p:sldId id="820" r:id="rId37"/>
    <p:sldId id="807" r:id="rId38"/>
    <p:sldId id="808" r:id="rId39"/>
    <p:sldId id="805" r:id="rId40"/>
    <p:sldId id="813" r:id="rId41"/>
    <p:sldId id="810" r:id="rId42"/>
    <p:sldId id="811" r:id="rId43"/>
    <p:sldId id="812" r:id="rId44"/>
    <p:sldId id="814" r:id="rId45"/>
    <p:sldId id="815" r:id="rId46"/>
    <p:sldId id="816" r:id="rId47"/>
    <p:sldId id="817" r:id="rId48"/>
    <p:sldId id="819" r:id="rId49"/>
    <p:sldId id="291" r:id="rId5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431" autoAdjust="0"/>
    <p:restoredTop sz="99523" autoAdjust="0"/>
  </p:normalViewPr>
  <p:slideViewPr>
    <p:cSldViewPr snapToGrid="0" showGuides="1">
      <p:cViewPr varScale="1">
        <p:scale>
          <a:sx n="99" d="100"/>
          <a:sy n="99" d="100"/>
        </p:scale>
        <p:origin x="-90" y="-918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pPr/>
              <a:t>10/26/2018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Введение в сетевые технологии</a:t>
            </a:r>
          </a:p>
          <a:p>
            <a:pPr>
              <a:buFontTx/>
              <a:buNone/>
            </a:pPr>
            <a:r>
              <a:rPr lang="ru-RU" sz="1200" b="0" dirty="0"/>
              <a:t>Глава 10. Уровень приложений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10</a:t>
            </a:fld>
            <a:endParaRPr lang="ru-RU" sz="800" b="0" dirty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9157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4078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Введение в сетевые технологии (v6.0)</a:t>
            </a:r>
          </a:p>
          <a:p>
            <a:pPr>
              <a:buFontTx/>
              <a:buNone/>
            </a:pPr>
            <a:r>
              <a:rPr lang="ru-RU" sz="1200" b="0" dirty="0"/>
              <a:t>Глава 10. Уровень приложений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680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13</a:t>
            </a:fld>
            <a:endParaRPr lang="ru-RU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Введение в сетевые технологии (v6.0)</a:t>
            </a:r>
          </a:p>
          <a:p>
            <a:pPr>
              <a:buFontTx/>
              <a:buNone/>
            </a:pPr>
            <a:r>
              <a:rPr lang="ru-RU" b="0" dirty="0"/>
              <a:t>Глава 10. Уровень приложений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4752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b="0" dirty="0"/>
              <a:t>10. Уровень приложений</a:t>
            </a:r>
          </a:p>
          <a:p>
            <a:pPr>
              <a:buFontTx/>
              <a:buNone/>
            </a:pPr>
            <a:r>
              <a:rPr lang="ru-RU" sz="1200" b="0" dirty="0"/>
              <a:t>10.1. Протоколы уровня приложений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5529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10.1. Протоколы уровня приложений</a:t>
            </a:r>
          </a:p>
          <a:p>
            <a:r>
              <a:rPr lang="ru-RU" smtClean="0"/>
              <a:t>10.1.1. Приложение, представление и сеанс</a:t>
            </a:r>
          </a:p>
          <a:p>
            <a:r>
              <a:rPr lang="ru-RU" smtClean="0"/>
              <a:t>10.1.1.1. Уровень приложений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2847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10.1. Протоколы уровня приложений</a:t>
            </a:r>
          </a:p>
          <a:p>
            <a:r>
              <a:rPr lang="ru-RU" smtClean="0"/>
              <a:t>10.1.1. Приложение, представление и сеанс</a:t>
            </a:r>
          </a:p>
          <a:p>
            <a:r>
              <a:rPr lang="ru-RU" smtClean="0"/>
              <a:t>10.1.1.2. Уровень представления и сеанса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4809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10.1. Протоколы уровня приложений</a:t>
            </a:r>
          </a:p>
          <a:p>
            <a:r>
              <a:rPr lang="ru-RU" smtClean="0"/>
              <a:t>10.1.1. Приложение, представление и сеанс</a:t>
            </a:r>
          </a:p>
          <a:p>
            <a:r>
              <a:rPr lang="ru-RU" smtClean="0"/>
              <a:t>10.1.1.3. Протоколы уровня приложений TCP/IP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0050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10.1. Протоколы уровня приложений</a:t>
            </a:r>
          </a:p>
          <a:p>
            <a:r>
              <a:rPr lang="ru-RU" smtClean="0"/>
              <a:t>10.1.2. Взаимодействие протоколов приложений с приложениями конечных пользователей</a:t>
            </a:r>
          </a:p>
          <a:p>
            <a:r>
              <a:rPr lang="ru-RU" smtClean="0"/>
              <a:t>10.1.2.1. Модель «клиент-сервер»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327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10.1. Протоколы уровня приложений</a:t>
            </a:r>
          </a:p>
          <a:p>
            <a:r>
              <a:rPr lang="ru-RU" smtClean="0"/>
              <a:t>10.1.2. Взаимодействие протоколов приложений с приложениями конечных пользователей</a:t>
            </a:r>
          </a:p>
          <a:p>
            <a:r>
              <a:rPr lang="ru-RU" smtClean="0"/>
              <a:t>10.1.2.2. Одноранговые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313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ru-RU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10.1. Протоколы уровня приложений</a:t>
            </a:r>
          </a:p>
          <a:p>
            <a:r>
              <a:rPr lang="ru-RU" smtClean="0"/>
              <a:t>10.1.2. Взаимодействие протоколов приложений с приложениями конечных пользователей</a:t>
            </a:r>
          </a:p>
          <a:p>
            <a:r>
              <a:rPr lang="ru-RU" smtClean="0"/>
              <a:t>10.1.2.3. Одноранговые приложения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8973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10.1. Протоколы уровня приложений</a:t>
            </a:r>
          </a:p>
          <a:p>
            <a:r>
              <a:rPr lang="ru-RU" smtClean="0"/>
              <a:t>10.1.2. Взаимодействие протоколов приложений с приложениями конечных пользователей</a:t>
            </a:r>
          </a:p>
          <a:p>
            <a:r>
              <a:rPr lang="ru-RU" smtClean="0"/>
              <a:t>10.1.2.4. Наиболее распространенные одноранговые приложения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3546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10.1. Протоколы уровня приложений</a:t>
            </a:r>
          </a:p>
          <a:p>
            <a:r>
              <a:rPr lang="ru-RU" smtClean="0"/>
              <a:t>10.1.2. Взаимодействие протоколов приложений с приложениями конечных пользователей</a:t>
            </a:r>
          </a:p>
          <a:p>
            <a:r>
              <a:rPr lang="ru-RU" smtClean="0"/>
              <a:t>10.1.2.5 Лабораторная работа: изучение функции обмена файлами между одноранговыми устройствами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6249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b="0" dirty="0"/>
              <a:t>10. Уровень приложений</a:t>
            </a:r>
          </a:p>
          <a:p>
            <a:pPr>
              <a:buFontTx/>
              <a:buNone/>
            </a:pPr>
            <a:r>
              <a:rPr lang="ru-RU" sz="1200" b="0" dirty="0"/>
              <a:t>10.2. Общеизвестные протоколы и службы уровня приложений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4306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10.2.1. Протоколы веб-трафика и электронной почты</a:t>
            </a:r>
          </a:p>
          <a:p>
            <a:r>
              <a:rPr lang="ru-RU" smtClean="0"/>
              <a:t>10.2.1.1. Протокол передачи гипертекста (HTTP) и язык гипертекстовой разметки (HTML)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7250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10.2.1. Протоколы веб-трафика и электронной почты</a:t>
            </a:r>
          </a:p>
          <a:p>
            <a:r>
              <a:rPr lang="ru-RU" smtClean="0"/>
              <a:t>10.2.1.2. Протоколы HTTP и HTTPS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58163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10.2.1. Протоколы веб-трафика и электронной почты</a:t>
            </a:r>
          </a:p>
          <a:p>
            <a:r>
              <a:rPr lang="ru-RU" smtClean="0"/>
              <a:t>10.2.1.3. Протоколы электронной почты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5356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10.2.1. Протоколы веб-трафика и электронной почты</a:t>
            </a:r>
          </a:p>
          <a:p>
            <a:r>
              <a:rPr lang="ru-RU" smtClean="0"/>
              <a:t>10.2.1.4. Принцип работы SMTP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272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10.2.1. Протоколы веб-трафика и электронной почты</a:t>
            </a:r>
          </a:p>
          <a:p>
            <a:r>
              <a:rPr lang="ru-RU" smtClean="0"/>
              <a:t>10.2.1.5. Принцип работы протокола POP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993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10.2.1. Протоколы веб-трафика и электронной почты</a:t>
            </a:r>
          </a:p>
          <a:p>
            <a:r>
              <a:rPr lang="ru-RU" smtClean="0"/>
              <a:t>10.2.1.6. Принцип работы протокола IMAP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541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Введение в сетевые технологии (v6.0)</a:t>
            </a:r>
          </a:p>
          <a:p>
            <a:pPr>
              <a:buFontTx/>
              <a:buNone/>
            </a:pPr>
            <a:r>
              <a:rPr lang="ru-RU" sz="1200" b="0" dirty="0"/>
              <a:t>Глава 10. Уровень приложений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10.2.1. Протоколы веб-трафика и электронной почты</a:t>
            </a:r>
          </a:p>
          <a:p>
            <a:r>
              <a:rPr lang="ru-RU" smtClean="0"/>
              <a:t>10.2.1.7 Packet Tracer: Интернет и электронная почта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9938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10.2.2. Сервисы IP-адресации</a:t>
            </a:r>
          </a:p>
          <a:p>
            <a:r>
              <a:rPr lang="ru-RU" smtClean="0"/>
              <a:t>10.2.2.1. Служба доменных имен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6257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10.2.2. Сервисы IP-адресации</a:t>
            </a:r>
          </a:p>
          <a:p>
            <a:r>
              <a:rPr lang="ru-RU" smtClean="0"/>
              <a:t>10.2.2.2. Формат сообщений DNS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29376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10.2.2. Сервисы IP-адресации</a:t>
            </a:r>
          </a:p>
          <a:p>
            <a:r>
              <a:rPr lang="ru-RU" smtClean="0"/>
              <a:t>10.2.2.3. Иерархия DNS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2202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10.2.2. Сервисы IP-адресации</a:t>
            </a:r>
          </a:p>
          <a:p>
            <a:r>
              <a:rPr lang="ru-RU" smtClean="0"/>
              <a:t>10.2.2.4. Команда nslookup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88630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10.2.2. Сервисы IP-адресации</a:t>
            </a:r>
          </a:p>
          <a:p>
            <a:r>
              <a:rPr lang="ru-RU" smtClean="0"/>
              <a:t>10.2.2.5. Протокол динамической настройки узла (Dynamic Host Configuration Protocol, DHCP)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97036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10.2.2. Сервисы IP-адресации</a:t>
            </a:r>
          </a:p>
          <a:p>
            <a:r>
              <a:rPr lang="ru-RU" smtClean="0"/>
              <a:t>10.2.2.6. Принцип работы протокола DHCP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5776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10.2.2. Сервисы IP-адресации</a:t>
            </a:r>
          </a:p>
          <a:p>
            <a:r>
              <a:rPr lang="ru-RU" smtClean="0"/>
              <a:t>10.2.2.7. Packet Tracer. Серверы DHCP и DNS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17676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10.2.2. Сервисы IP-адресации</a:t>
            </a:r>
          </a:p>
          <a:p>
            <a:r>
              <a:rPr lang="ru-RU" smtClean="0"/>
              <a:t>10.2.2.8 Лабораторная работа: наблюдение за разрешением DNS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13905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10.2.3. Сервисы обмена файлами</a:t>
            </a:r>
          </a:p>
          <a:p>
            <a:r>
              <a:rPr lang="ru-RU" smtClean="0"/>
              <a:t>10.2.3.1. Протокол передачи файлов (File Transfer Protocol, FTP)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369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ru-RU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10.2.3. Сервисы обмена файлами</a:t>
            </a:r>
          </a:p>
          <a:p>
            <a:r>
              <a:rPr lang="ru-RU" smtClean="0"/>
              <a:t>10.2.3.2. Протокол SMB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97473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10.2.3. Сервисы обмена файлами</a:t>
            </a:r>
          </a:p>
          <a:p>
            <a:r>
              <a:rPr lang="ru-RU" smtClean="0"/>
              <a:t>10.2.3.3. Packet Tracer. Протокол FTP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39417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10.2. Общеизвестные протоколы и сервисы уровня приложений</a:t>
            </a:r>
          </a:p>
          <a:p>
            <a:r>
              <a:rPr lang="ru-RU" smtClean="0"/>
              <a:t>10.2.3. Сервисы обмена файлами</a:t>
            </a:r>
          </a:p>
          <a:p>
            <a:r>
              <a:rPr lang="ru-RU" smtClean="0"/>
              <a:t>10.2.3.4 Лабораторная работа: изучение FTP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94821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b="0" dirty="0"/>
              <a:t>10. Уровень приложений</a:t>
            </a:r>
          </a:p>
          <a:p>
            <a:pPr>
              <a:buFontTx/>
              <a:buNone/>
            </a:pPr>
            <a:r>
              <a:rPr lang="ru-RU" sz="1200" b="0" dirty="0"/>
              <a:t>10.3. Обзор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94606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10.3. Краткий обзор</a:t>
            </a:r>
          </a:p>
          <a:p>
            <a:r>
              <a:rPr lang="ru-RU" smtClean="0"/>
              <a:t>10.3.1. Заключение</a:t>
            </a:r>
          </a:p>
          <a:p>
            <a:r>
              <a:rPr lang="ru-RU" smtClean="0"/>
              <a:t>10.3.1.2. Packet Tracer. Изучение работы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9178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10.3. Краткий обзор</a:t>
            </a:r>
          </a:p>
          <a:p>
            <a:r>
              <a:rPr lang="ru-RU" smtClean="0"/>
              <a:t>10.3.1. Заключение</a:t>
            </a:r>
          </a:p>
          <a:p>
            <a:r>
              <a:rPr lang="ru-RU" smtClean="0"/>
              <a:t>10.3.1.3. Многопользовательский режим Packet Tracer. Краткое руководство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38800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10.3. Краткий обзор</a:t>
            </a:r>
          </a:p>
          <a:p>
            <a:r>
              <a:rPr lang="ru-RU" smtClean="0"/>
              <a:t>10.3.1. Заключение</a:t>
            </a:r>
          </a:p>
          <a:p>
            <a:r>
              <a:rPr lang="ru-RU" smtClean="0"/>
              <a:t>10.3.1.4. Многопользовательский режим Packet Tracer. Внедрение служб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44614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10.3. Краткий обзор</a:t>
            </a:r>
          </a:p>
          <a:p>
            <a:r>
              <a:rPr lang="ru-RU" smtClean="0"/>
              <a:t>10.3.1. Заключение</a:t>
            </a:r>
          </a:p>
          <a:p>
            <a:r>
              <a:rPr lang="ru-RU" smtClean="0"/>
              <a:t>10.3.1.4. Глава 10. Уровень приложений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13690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Новые термины и команды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07664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520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5</a:t>
            </a:fld>
            <a:endParaRPr lang="ru-RU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1614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ru-RU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2261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ru-RU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6057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ru-RU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2454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9</a:t>
            </a:fld>
            <a:endParaRPr lang="ru-RU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5775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Rectangle 4"/>
          <p:cNvSpPr>
            <a:spLocks noChangeArrowheads="1"/>
          </p:cNvSpPr>
          <p:nvPr userDrawn="1"/>
        </p:nvSpPr>
        <p:spPr bwMode="ltGray">
          <a:xfrm>
            <a:off x="4378440" y="4741653"/>
            <a:ext cx="414000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© Cisco и/или ее дочерние компании, 2016. Все права защищены</a:t>
            </a:r>
            <a:r>
              <a:rPr lang="ru-RU" sz="6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.</a:t>
            </a:r>
            <a:r>
              <a:rPr lang="en-US" sz="6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ru-RU" sz="6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Конфиденциальная </a:t>
            </a:r>
            <a:r>
              <a:rPr lang="ru-RU" sz="6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информация Cisco</a:t>
            </a:r>
          </a:p>
        </p:txBody>
      </p:sp>
    </p:spTree>
    <p:extLst>
      <p:ext uri="{BB962C8B-B14F-4D97-AF65-F5344CB8AC3E}">
        <p14:creationId xmlns=""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=""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4378440" y="4741653"/>
            <a:ext cx="414000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schemeClr val="accent3">
                    <a:lumMod val="85000"/>
                  </a:schemeClr>
                </a:solidFill>
                <a:latin typeface="+mn-lt"/>
              </a:rPr>
              <a:t>© Cisco и/или ее дочерние компании, 2016. Все права защищены</a:t>
            </a:r>
            <a:r>
              <a:rPr lang="ru-RU" sz="6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.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 </a:t>
            </a:r>
            <a:r>
              <a:rPr lang="ru-RU" sz="6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Конфиденциальная </a:t>
            </a:r>
            <a:r>
              <a:rPr lang="ru-RU" sz="600" dirty="0">
                <a:solidFill>
                  <a:schemeClr val="accent3">
                    <a:lumMod val="85000"/>
                  </a:schemeClr>
                </a:solidFill>
                <a:latin typeface="+mn-lt"/>
              </a:rPr>
              <a:t>информация Cisco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mtClean="0"/>
              <a:t>Материалы для инструктора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4" y="2300750"/>
            <a:ext cx="6843715" cy="644730"/>
          </a:xfrm>
        </p:spPr>
        <p:txBody>
          <a:bodyPr/>
          <a:lstStyle/>
          <a:p>
            <a:r>
              <a:rPr lang="ru-RU" dirty="0" smtClean="0"/>
              <a:t>Глава 10. Уровень приложений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3988203" cy="902174"/>
          </a:xfrm>
        </p:spPr>
        <p:txBody>
          <a:bodyPr/>
          <a:lstStyle/>
          <a:p>
            <a:r>
              <a:rPr lang="ru-RU" dirty="0" smtClean="0"/>
              <a:t>CCNA Routing and Switching</a:t>
            </a:r>
          </a:p>
          <a:p>
            <a:r>
              <a:rPr lang="ru-RU" dirty="0" smtClean="0"/>
              <a:t>Введение в сетевые технологии (v6.0)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spcAft>
                <a:spcPts val="900"/>
              </a:spcAft>
              <a:defRPr/>
            </a:pPr>
            <a:r>
              <a:rPr lang="ru-RU" dirty="0" smtClean="0"/>
              <a:t>Дополнительные справочные материалы, содержащие различные стратегии обучения, в том числе планы занятий, описание аналогий для сложных понятий и темы обсуждений, доступны на веб-сайте сообщества сертифицированных сетевых специалистов (CCNA) по адресу </a:t>
            </a:r>
            <a:r>
              <a:rPr lang="ru-RU" dirty="0">
                <a:hlinkClick r:id="rId3"/>
              </a:rPr>
              <a:t>https://www.netacad.com/group/communities/community-home</a:t>
            </a:r>
            <a:r>
              <a:rPr lang="ru-RU" dirty="0" smtClean="0"/>
              <a:t>.</a:t>
            </a:r>
            <a:endParaRPr lang="ru-RU" dirty="0"/>
          </a:p>
          <a:p>
            <a:pPr>
              <a:spcBef>
                <a:spcPct val="30000"/>
              </a:spcBef>
              <a:spcAft>
                <a:spcPts val="900"/>
              </a:spcAft>
              <a:defRPr/>
            </a:pPr>
            <a:r>
              <a:rPr lang="ru-RU" dirty="0" smtClean="0"/>
              <a:t>Практические рекомендации специалистов со всего мира для обучения по программе CCNA Routing and Switching. </a:t>
            </a:r>
            <a:r>
              <a:rPr lang="ru-RU" dirty="0">
                <a:hlinkClick r:id="rId4"/>
              </a:rPr>
              <a:t>https://www.netacad.com/group/communities/ccna</a:t>
            </a:r>
            <a:r>
              <a:rPr lang="ru-RU" dirty="0" smtClean="0"/>
              <a:t> </a:t>
            </a:r>
          </a:p>
          <a:p>
            <a:pPr>
              <a:spcBef>
                <a:spcPct val="30000"/>
              </a:spcBef>
              <a:defRPr/>
            </a:pPr>
            <a:r>
              <a:rPr lang="ru-RU" dirty="0" smtClean="0"/>
              <a:t>Если вы хотите поделиться с другими преподавателями планами занятий и другой полезной информацией, вы можете разместить её на сайте сообщества CCNA.</a:t>
            </a:r>
          </a:p>
          <a:p>
            <a:r>
              <a:rPr lang="ru-RU" dirty="0" smtClean="0"/>
              <a:t>Студенты могут записаться на курс </a:t>
            </a:r>
            <a:r>
              <a:rPr lang="ru-RU" b="1" dirty="0"/>
              <a:t>Introduction to Packet Tracer</a:t>
            </a:r>
            <a:r>
              <a:rPr lang="ru-RU" dirty="0" smtClean="0"/>
              <a:t> (Введение в Packet Tracer) (для самостоятельного изучения)</a:t>
            </a:r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10. Дополнительная помощь</a:t>
            </a:r>
          </a:p>
        </p:txBody>
      </p:sp>
    </p:spTree>
    <p:extLst>
      <p:ext uri="{BB962C8B-B14F-4D97-AF65-F5344CB8AC3E}">
        <p14:creationId xmlns="" xmlns:p14="http://schemas.microsoft.com/office/powerpoint/2010/main" val="184930198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8316802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5" y="2300749"/>
            <a:ext cx="6511063" cy="904905"/>
          </a:xfrm>
        </p:spPr>
        <p:txBody>
          <a:bodyPr/>
          <a:lstStyle/>
          <a:p>
            <a:r>
              <a:rPr lang="ru-RU" smtClean="0"/>
              <a:t>Глава 10. Уровень приложений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3656733" cy="902174"/>
          </a:xfrm>
        </p:spPr>
        <p:txBody>
          <a:bodyPr/>
          <a:lstStyle/>
          <a:p>
            <a:r>
              <a:rPr lang="ru-RU" dirty="0" smtClean="0"/>
              <a:t>Название учебного плана</a:t>
            </a:r>
          </a:p>
          <a:p>
            <a:r>
              <a:rPr lang="ru-RU" dirty="0" smtClean="0"/>
              <a:t>Введение в сетевые технологии (v6.0)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10.1. Протоколы уровня приложений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ru-RU" sz="1600" dirty="0"/>
              <a:t>Объяснить, как на уровне приложений поддерживается работа приложений конечного пользователя.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400" dirty="0"/>
              <a:t>Объяснить, каким образом взаимодействуют функции уровня приложений, уровня представления и сеансового уровня, для предоставления приложениям конечного пользователя доступа к сетевым сервисам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400" dirty="0"/>
              <a:t>Объяснить, как распространенные протоколы уровня приложений взаимодействуют </a:t>
            </a:r>
            <a:r>
              <a:rPr lang="ru-RU" sz="1400" dirty="0" smtClean="0"/>
              <a:t>с приложениями </a:t>
            </a:r>
            <a:r>
              <a:rPr lang="ru-RU" sz="1400" dirty="0"/>
              <a:t>конечных пользователей.</a:t>
            </a:r>
          </a:p>
          <a:p>
            <a:r>
              <a:rPr lang="ru-RU" sz="1600" dirty="0"/>
              <a:t>10.2. Общеизвестные протоколы и службы уровня приложений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ru-RU" sz="1600" dirty="0"/>
              <a:t>Объяснить, как работают общеизвестные протоколы уровня приложений TCP/IP.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400" dirty="0" smtClean="0"/>
              <a:t>Объяснить</a:t>
            </a:r>
            <a:r>
              <a:rPr lang="ru-RU" sz="1400" dirty="0"/>
              <a:t>, как работают веб-протокол и протокол электронной почты.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400" dirty="0"/>
              <a:t>Объяснить принципы работы протоколов DNS и DHCP.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400" dirty="0"/>
              <a:t>Объяснить, как работают протоколы передачи файлов.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endParaRPr lang="ru-RU" sz="115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Глава 10. Разделы и задачи</a:t>
            </a:r>
          </a:p>
        </p:txBody>
      </p:sp>
    </p:spTree>
    <p:extLst>
      <p:ext uri="{BB962C8B-B14F-4D97-AF65-F5344CB8AC3E}">
        <p14:creationId xmlns=""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-RU" smtClean="0"/>
              <a:t>10.1. Протоколы уровня приложений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Приложение, представление и сеанс</a:t>
            </a:r>
            <a:r>
              <a:t/>
            </a:r>
            <a:br/>
            <a:r>
              <a:rPr lang="ru-RU" smtClean="0"/>
              <a:t>Уровень приложений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6183" y="935675"/>
            <a:ext cx="3907818" cy="3043214"/>
          </a:xfrm>
        </p:spPr>
        <p:txBody>
          <a:bodyPr/>
          <a:lstStyle/>
          <a:p>
            <a:pPr eaLnBrk="1" hangingPunct="1"/>
            <a:r>
              <a:rPr lang="ru-RU" altLang="en-US" sz="1800" dirty="0"/>
              <a:t>Уровень приложений:</a:t>
            </a:r>
          </a:p>
          <a:p>
            <a:pPr lvl="1"/>
            <a:r>
              <a:rPr lang="ru-RU" altLang="en-US" sz="1600" dirty="0"/>
              <a:t>Ближайший к конечному пользователю</a:t>
            </a:r>
            <a:r>
              <a:rPr lang="ru-RU" altLang="en-US" sz="1600" dirty="0" smtClean="0"/>
              <a:t>. </a:t>
            </a:r>
            <a:endParaRPr lang="ru-RU" altLang="en-US" sz="1600" dirty="0"/>
          </a:p>
          <a:p>
            <a:pPr lvl="1"/>
            <a:r>
              <a:rPr lang="ru-RU" altLang="en-US" sz="1600" dirty="0"/>
              <a:t>Используется для обмена данными между программами, исполняемыми на хосте источника и хосте назначения. </a:t>
            </a:r>
          </a:p>
          <a:p>
            <a:pPr lvl="1"/>
            <a:endParaRPr lang="ru-RU" altLang="en-US" sz="1800" dirty="0"/>
          </a:p>
          <a:p>
            <a:pPr marL="0" indent="0" eaLnBrk="1" hangingPunct="1">
              <a:buNone/>
            </a:pPr>
            <a:endParaRPr lang="ru-RU" altLang="en-US" sz="1650" b="1" dirty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0" y="899613"/>
            <a:ext cx="5143650" cy="3115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694688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Приложение, представление и сеанс</a:t>
            </a:r>
            <a:r>
              <a:rPr sz="1600" dirty="0"/>
              <a:t/>
            </a:r>
            <a:br>
              <a:rPr sz="1600" dirty="0"/>
            </a:br>
            <a:r>
              <a:rPr lang="ru-RU" dirty="0" smtClean="0"/>
              <a:t>Уровень представления и сеансовый уровень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6183" y="910123"/>
            <a:ext cx="3907818" cy="3043214"/>
          </a:xfrm>
        </p:spPr>
        <p:txBody>
          <a:bodyPr/>
          <a:lstStyle/>
          <a:p>
            <a:pPr eaLnBrk="1" hangingPunct="1"/>
            <a:r>
              <a:rPr lang="ru-RU" altLang="en-US" sz="1800" dirty="0"/>
              <a:t>Функция уровня представления:</a:t>
            </a:r>
          </a:p>
          <a:p>
            <a:pPr lvl="1"/>
            <a:r>
              <a:rPr lang="ru-RU" altLang="en-US" sz="1600" dirty="0"/>
              <a:t>Форматирование данных из исходного устройства в форме, совместимой с получающим устройством.</a:t>
            </a:r>
          </a:p>
          <a:p>
            <a:pPr lvl="1"/>
            <a:r>
              <a:rPr lang="ru-RU" altLang="en-US" sz="1600" dirty="0"/>
              <a:t>Сжатие данных. </a:t>
            </a:r>
          </a:p>
          <a:p>
            <a:pPr lvl="1"/>
            <a:r>
              <a:rPr lang="ru-RU" altLang="en-US" sz="1600" dirty="0"/>
              <a:t>Шифрование данных. </a:t>
            </a:r>
          </a:p>
          <a:p>
            <a:r>
              <a:rPr lang="ru-RU" altLang="en-US" sz="1800" dirty="0"/>
              <a:t>Функция сеансового уровня</a:t>
            </a:r>
          </a:p>
          <a:p>
            <a:pPr lvl="1"/>
            <a:r>
              <a:rPr lang="ru-RU" altLang="en-US" sz="1600" dirty="0"/>
              <a:t>Создание и поддержание диалогов между исходными </a:t>
            </a:r>
            <a:r>
              <a:rPr lang="ru-RU" altLang="en-US" sz="1600" dirty="0" smtClean="0"/>
              <a:t>и конечными </a:t>
            </a:r>
            <a:r>
              <a:rPr lang="ru-RU" altLang="en-US" sz="1600" dirty="0"/>
              <a:t>приложениями. </a:t>
            </a:r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1" y="1061545"/>
            <a:ext cx="5112181" cy="2917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902009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Приложение, представление и сеанс</a:t>
            </a:r>
            <a:r>
              <a:t/>
            </a:r>
            <a:br/>
            <a:r>
              <a:rPr lang="ru-RU" smtClean="0"/>
              <a:t>Протоколы уровня приложений TCP/IP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3768"/>
            <a:ext cx="4704348" cy="2183330"/>
          </a:xfrm>
        </p:spPr>
        <p:txBody>
          <a:bodyPr/>
          <a:lstStyle/>
          <a:p>
            <a:pPr lvl="1"/>
            <a:r>
              <a:rPr lang="ru-RU" sz="1050" dirty="0" smtClean="0"/>
              <a:t>Сервер доменных имен (DNS) TCP, UDP 53 — преобразует доменные имена, например cisco.com, в IP-адреса.</a:t>
            </a:r>
          </a:p>
          <a:p>
            <a:pPr lvl="1"/>
            <a:r>
              <a:rPr lang="ru-RU" sz="1050" dirty="0" smtClean="0"/>
              <a:t>(BOOTP) — протокол Bootstrap — BOOTP был замещен протоколом DHCP.</a:t>
            </a:r>
          </a:p>
          <a:p>
            <a:pPr lvl="1"/>
            <a:r>
              <a:rPr lang="ru-RU" sz="1050" dirty="0" smtClean="0"/>
              <a:t>Протокол динамической настройки узла (DHCP) UDP, клиент 68, сервер 67 — динамически присваивает IP-адреса клиентским станциям при запуске.</a:t>
            </a:r>
          </a:p>
          <a:p>
            <a:pPr lvl="1"/>
            <a:r>
              <a:rPr lang="ru-RU" sz="1050" dirty="0" smtClean="0"/>
              <a:t>Упрощенный протокол электронной почты (SMTP) TCP 25 — позволяет клиентам отправлять электронные сообщения на почтовый сервер.</a:t>
            </a:r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77" y="935676"/>
            <a:ext cx="4377462" cy="154908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19615" y="788670"/>
            <a:ext cx="4124385" cy="41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en-US" sz="1050" dirty="0"/>
              <a:t>Почтовый протокол (POP) TCP 110 — позволяет клиентам получать электронные письма с почтового сервера.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1050" dirty="0"/>
              <a:t>Протокол доступа к сообщениям в сети Интернет (IMAP) TCP 143 — позволяет клиентам получать электронные письма </a:t>
            </a:r>
            <a:r>
              <a:rPr lang="ru-RU" altLang="en-US" sz="1050" dirty="0" smtClean="0"/>
              <a:t>с почтового </a:t>
            </a:r>
            <a:r>
              <a:rPr lang="ru-RU" altLang="en-US" sz="1050" dirty="0"/>
              <a:t>сервера, при этом электронные письма остаются на сервере.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1050" dirty="0"/>
              <a:t>Протокол передачи файлов (FTP) TCP 20 </a:t>
            </a:r>
            <a:r>
              <a:rPr lang="ru-RU" altLang="en-US" sz="1050" dirty="0" smtClean="0"/>
              <a:t>и 21 </a:t>
            </a:r>
            <a:r>
              <a:rPr lang="ru-RU" altLang="en-US" sz="1050" dirty="0"/>
              <a:t>— надежный протокол доставки файлов с подтверждением, ориентированный на установление соединения.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1050" dirty="0"/>
              <a:t>Простейший протокол передачи файлов (TFTP) UDP 69 — простой протокол передачи файлов без установления соединения.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1050" dirty="0"/>
              <a:t>Протокол передачи гипертекстовой информации (HTTP) TCP 80, 8080 — набор правил для обмена текстом, графическими изображениями и т. д. в Интернете.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1050" dirty="0"/>
              <a:t>Протокол защищенной передачи гипертекстовой информации (HTTPS) TCP, UDP 443 — использует шифрование </a:t>
            </a:r>
            <a:r>
              <a:rPr lang="ru-RU" altLang="en-US" sz="1050" dirty="0" smtClean="0"/>
              <a:t>и аутентификацию </a:t>
            </a:r>
            <a:r>
              <a:rPr lang="ru-RU" altLang="en-US" sz="1050" dirty="0"/>
              <a:t>для безопасного обмена данными</a:t>
            </a:r>
            <a:r>
              <a:rPr lang="ru-RU" altLang="en-US" sz="1050" dirty="0" smtClean="0"/>
              <a:t>.</a:t>
            </a:r>
            <a:endParaRPr lang="ru-RU" altLang="en-US" sz="1050" b="1" dirty="0"/>
          </a:p>
        </p:txBody>
      </p:sp>
    </p:spTree>
    <p:extLst>
      <p:ext uri="{BB962C8B-B14F-4D97-AF65-F5344CB8AC3E}">
        <p14:creationId xmlns="" xmlns:p14="http://schemas.microsoft.com/office/powerpoint/2010/main" val="113463558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sz="1600" dirty="0" smtClean="0"/>
              <a:t>Взаимодействие протоколов приложений с приложениями конечных пользователей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Модель «клиент-сервер»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51" y="1046749"/>
            <a:ext cx="3994485" cy="3784656"/>
          </a:xfrm>
        </p:spPr>
        <p:txBody>
          <a:bodyPr/>
          <a:lstStyle/>
          <a:p>
            <a:r>
              <a:rPr lang="ru-RU" altLang="en-US" sz="1600" dirty="0"/>
              <a:t>Считается, что процессы модели «клиент — сервер» происходят на уровне приложений.</a:t>
            </a:r>
          </a:p>
          <a:p>
            <a:r>
              <a:rPr lang="ru-RU" altLang="en-US" sz="1600" dirty="0"/>
              <a:t>Протоколы уровня приложений описывают формат запросов </a:t>
            </a:r>
            <a:r>
              <a:rPr lang="ru-RU" altLang="en-US" sz="1600" dirty="0" smtClean="0"/>
              <a:t>и ответов </a:t>
            </a:r>
            <a:r>
              <a:rPr lang="ru-RU" altLang="en-US" sz="1600" dirty="0"/>
              <a:t>между клиентами </a:t>
            </a:r>
            <a:r>
              <a:rPr lang="ru-RU" altLang="en-US" sz="1600" dirty="0" smtClean="0"/>
              <a:t>и серверами</a:t>
            </a:r>
            <a:r>
              <a:rPr lang="ru-RU" altLang="en-US" sz="1600" dirty="0"/>
              <a:t>.</a:t>
            </a:r>
          </a:p>
          <a:p>
            <a:r>
              <a:rPr lang="ru-RU" altLang="en-US" sz="1600" dirty="0"/>
              <a:t>Примером сети типа «клиент-сервер» является использование службы электронной почты для отправки, получения </a:t>
            </a:r>
            <a:r>
              <a:rPr lang="ru-RU" altLang="en-US" sz="1600" dirty="0" smtClean="0"/>
              <a:t>и хранения </a:t>
            </a:r>
            <a:r>
              <a:rPr lang="ru-RU" altLang="en-US" sz="1600" dirty="0"/>
              <a:t>электронных </a:t>
            </a:r>
            <a:r>
              <a:rPr lang="ru-RU" altLang="en-US" sz="1600" dirty="0" smtClean="0"/>
              <a:t>писем</a:t>
            </a:r>
            <a:endParaRPr lang="ru-RU" altLang="en-US" sz="1600" b="1" dirty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694" y="1046748"/>
            <a:ext cx="4820748" cy="2815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499098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sz="1600" dirty="0"/>
              <a:t>Способы взаимодействия протоколов приложений с приложениями конечных пользователей</a:t>
            </a:r>
            <a:r>
              <a:rPr dirty="0"/>
              <a:t/>
            </a:r>
            <a:br>
              <a:rPr dirty="0"/>
            </a:br>
            <a:r>
              <a:rPr lang="ru-RU" altLang="en-US" dirty="0"/>
              <a:t>Одноранговые сети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52" y="1046749"/>
            <a:ext cx="3838074" cy="3713320"/>
          </a:xfrm>
        </p:spPr>
        <p:txBody>
          <a:bodyPr/>
          <a:lstStyle/>
          <a:p>
            <a:r>
              <a:rPr lang="ru-RU" altLang="en-US" sz="1800" dirty="0"/>
              <a:t>Доступ к данным </a:t>
            </a:r>
            <a:r>
              <a:rPr lang="ru-RU" altLang="en-US" sz="1800" dirty="0" smtClean="0"/>
              <a:t>с однорангового </a:t>
            </a:r>
            <a:r>
              <a:rPr lang="ru-RU" altLang="en-US" sz="1800" dirty="0"/>
              <a:t>устройства осуществляется без использования выделенного сервера.</a:t>
            </a:r>
          </a:p>
          <a:p>
            <a:r>
              <a:rPr lang="ru-RU" altLang="en-US" sz="1800" dirty="0"/>
              <a:t>Каждое устройство (называемое одноранговым) может выполнять функции как сервера, так и клиента</a:t>
            </a:r>
            <a:r>
              <a:rPr lang="ru-RU" altLang="en-US" sz="1800" dirty="0" smtClean="0"/>
              <a:t>.</a:t>
            </a:r>
            <a:endParaRPr lang="ru-RU" altLang="en-US" sz="1650" b="1" dirty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868" y="1046748"/>
            <a:ext cx="5029531" cy="2851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114475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4064" y="798944"/>
            <a:ext cx="8999935" cy="4155319"/>
          </a:xfrm>
        </p:spPr>
        <p:txBody>
          <a:bodyPr/>
          <a:lstStyle/>
          <a:p>
            <a:r>
              <a:rPr lang="ru-RU" dirty="0" smtClean="0"/>
              <a:t>Эта презентация PowerPoint состоит из двух частей:</a:t>
            </a:r>
          </a:p>
          <a:p>
            <a:r>
              <a:rPr lang="ru-RU" dirty="0" smtClean="0"/>
              <a:t>Руководство по планированию для инструкторов</a:t>
            </a:r>
            <a:endParaRPr lang="ru-RU" dirty="0"/>
          </a:p>
          <a:p>
            <a:pPr lvl="1"/>
            <a:r>
              <a:rPr lang="ru-RU" dirty="0" smtClean="0"/>
              <a:t>Ознакомительная информация по главе</a:t>
            </a:r>
          </a:p>
          <a:p>
            <a:pPr lvl="1"/>
            <a:r>
              <a:rPr lang="ru-RU" dirty="0" smtClean="0"/>
              <a:t>Методические пособия</a:t>
            </a:r>
          </a:p>
          <a:p>
            <a:r>
              <a:rPr lang="ru-RU" dirty="0" smtClean="0"/>
              <a:t>Презентация перед классом для инструктора</a:t>
            </a:r>
          </a:p>
          <a:p>
            <a:pPr lvl="1"/>
            <a:r>
              <a:rPr lang="ru-RU" dirty="0" smtClean="0"/>
              <a:t>Дополнительные слайды, которые можно использовать в классе</a:t>
            </a:r>
          </a:p>
          <a:p>
            <a:pPr lvl="1"/>
            <a:r>
              <a:rPr lang="ru-RU" dirty="0" smtClean="0"/>
              <a:t>Начало на слайде № 12</a:t>
            </a:r>
          </a:p>
          <a:p>
            <a:endParaRPr lang="ru-RU" dirty="0"/>
          </a:p>
          <a:p>
            <a:r>
              <a:rPr lang="ru-RU" b="1" dirty="0"/>
              <a:t>Примечание.</a:t>
            </a:r>
            <a:r>
              <a:rPr lang="ru-RU" dirty="0" smtClean="0"/>
              <a:t> Перед предоставлением общего доступа удалите руководство по планированию из данной презентации.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Материалы для инструкторов. Глава 10. Руководство по планированию</a:t>
            </a:r>
          </a:p>
        </p:txBody>
      </p:sp>
    </p:spTree>
    <p:extLst>
      <p:ext uri="{BB962C8B-B14F-4D97-AF65-F5344CB8AC3E}">
        <p14:creationId xmlns="" xmlns:p14="http://schemas.microsoft.com/office/powerpoint/2010/main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sz="1600" dirty="0"/>
              <a:t>Способы взаимодействия протоколов приложений с приложениями конечных </a:t>
            </a:r>
            <a:r>
              <a:rPr lang="ru-RU" sz="1600" dirty="0" smtClean="0"/>
              <a:t>пользователей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altLang="en-US" dirty="0" smtClean="0"/>
              <a:t>Одноранговые </a:t>
            </a:r>
            <a:r>
              <a:rPr lang="ru-RU" altLang="en-US" dirty="0"/>
              <a:t>приложения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51" y="1046749"/>
            <a:ext cx="3922297" cy="3700350"/>
          </a:xfrm>
        </p:spPr>
        <p:txBody>
          <a:bodyPr/>
          <a:lstStyle/>
          <a:p>
            <a:r>
              <a:rPr lang="ru-RU" altLang="en-US" sz="1800" dirty="0"/>
              <a:t>Одноранговое приложение (P2P) позволяет устройству выступать в роли как клиента, так и сервера в пределах одного сеанса связи.</a:t>
            </a:r>
          </a:p>
          <a:p>
            <a:r>
              <a:rPr lang="ru-RU" altLang="en-US" sz="1800" dirty="0"/>
              <a:t>Для P2P-приложений требуется, чтобы каждое конечное устройство предоставляло пользовательский интерфейс </a:t>
            </a:r>
            <a:r>
              <a:rPr lang="ru-RU" altLang="en-US" sz="1800" dirty="0" smtClean="0"/>
              <a:t>и запускало </a:t>
            </a:r>
            <a:r>
              <a:rPr lang="ru-RU" altLang="en-US" sz="1800" dirty="0"/>
              <a:t>сервис в фоновом режиме.</a:t>
            </a:r>
            <a:endParaRPr lang="ru-RU" altLang="en-US" sz="1650" b="1" dirty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192" y="1046748"/>
            <a:ext cx="4994132" cy="3056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213665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sz="1600" dirty="0"/>
              <a:t>Способы взаимодействия протоколов приложений с приложениями конечных </a:t>
            </a:r>
            <a:r>
              <a:rPr lang="ru-RU" sz="1600" dirty="0" smtClean="0"/>
              <a:t>пользователей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dirty="0" smtClean="0"/>
              <a:t>Наиболее распространенные одноранговые приложения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9516" y="856673"/>
            <a:ext cx="3838074" cy="4084978"/>
          </a:xfrm>
        </p:spPr>
        <p:txBody>
          <a:bodyPr/>
          <a:lstStyle/>
          <a:p>
            <a:r>
              <a:rPr lang="ru-RU" altLang="en-US" sz="1400" dirty="0"/>
              <a:t>Наиболее распространенные P2P-сети:</a:t>
            </a:r>
          </a:p>
          <a:p>
            <a:pPr lvl="1"/>
            <a:r>
              <a:rPr lang="ru-RU" sz="1200" dirty="0" smtClean="0"/>
              <a:t>G2</a:t>
            </a:r>
          </a:p>
          <a:p>
            <a:pPr lvl="1"/>
            <a:r>
              <a:rPr lang="ru-RU" sz="1200" dirty="0" smtClean="0"/>
              <a:t>Bitcoin</a:t>
            </a:r>
          </a:p>
          <a:p>
            <a:pPr lvl="1"/>
            <a:r>
              <a:rPr lang="ru-RU" sz="1200" dirty="0" smtClean="0"/>
              <a:t>BitTorrent</a:t>
            </a:r>
            <a:endParaRPr lang="ru-RU" altLang="en-US" sz="1200" dirty="0"/>
          </a:p>
          <a:p>
            <a:pPr lvl="1"/>
            <a:r>
              <a:rPr lang="ru-RU" sz="1200" dirty="0" smtClean="0"/>
              <a:t>eDonkey</a:t>
            </a:r>
            <a:endParaRPr lang="ru-RU" altLang="en-US" sz="1200" dirty="0"/>
          </a:p>
          <a:p>
            <a:r>
              <a:rPr lang="ru-RU" altLang="en-US" sz="1400" dirty="0"/>
              <a:t>Некоторые Р2Р-приложения разработаны на основе протокола Gnutella, который предполагает обмен целыми файлами между пользователями.</a:t>
            </a:r>
          </a:p>
          <a:p>
            <a:r>
              <a:rPr lang="ru-RU" altLang="en-US" sz="1400" dirty="0"/>
              <a:t>Многие P2P-приложения позволяют пользователям совместно использовать части множества файлов в одно и то же время. Это технология BitTorrent.</a:t>
            </a:r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4" y="1094874"/>
            <a:ext cx="4827244" cy="3043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754253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sz="1600" dirty="0"/>
              <a:t>Способы взаимодействия протоколов приложений с приложениями конечных </a:t>
            </a:r>
            <a:r>
              <a:rPr lang="ru-RU" sz="1600" dirty="0" smtClean="0"/>
              <a:t>пользователей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altLang="en-US" dirty="0" smtClean="0"/>
              <a:t>Изучение </a:t>
            </a:r>
            <a:r>
              <a:rPr lang="ru-RU" altLang="en-US" dirty="0"/>
              <a:t>функции обмена файлами по сетям P2P</a:t>
            </a:r>
          </a:p>
        </p:txBody>
      </p:sp>
      <p:pic>
        <p:nvPicPr>
          <p:cNvPr id="4" name="Content Placeholder 3" descr="10.1.2.5 Lab - Researching Peer-to-Peer File Sharing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210791" y="974558"/>
            <a:ext cx="4226104" cy="3801979"/>
          </a:xfrm>
        </p:spPr>
      </p:pic>
      <p:sp>
        <p:nvSpPr>
          <p:cNvPr id="5" name="Rectangle 4"/>
          <p:cNvSpPr/>
          <p:nvPr/>
        </p:nvSpPr>
        <p:spPr>
          <a:xfrm>
            <a:off x="2189747" y="962526"/>
            <a:ext cx="4271211" cy="3874169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644548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478439" cy="2032328"/>
          </a:xfrm>
        </p:spPr>
        <p:txBody>
          <a:bodyPr/>
          <a:lstStyle/>
          <a:p>
            <a:r>
              <a:rPr lang="ru-RU" dirty="0" smtClean="0"/>
              <a:t>10.2. Общеизвестные протоколы и службы уровня приложений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99519114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841"/>
            <a:ext cx="9144000" cy="757551"/>
          </a:xfrm>
        </p:spPr>
        <p:txBody>
          <a:bodyPr/>
          <a:lstStyle/>
          <a:p>
            <a:r>
              <a:rPr lang="ru-RU" sz="1600" dirty="0"/>
              <a:t>Протоколы электронной почты и </a:t>
            </a:r>
            <a:r>
              <a:rPr lang="ru-RU" sz="1600" dirty="0" smtClean="0"/>
              <a:t>веб-протоколы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altLang="en-US" dirty="0" smtClean="0"/>
              <a:t>Протокол </a:t>
            </a:r>
            <a:r>
              <a:rPr lang="ru-RU" altLang="en-US" dirty="0"/>
              <a:t>передачи гипертекста (HTTP) и язык гипертекстовой разметки (HTML)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4821" y="908552"/>
            <a:ext cx="4102769" cy="3270159"/>
          </a:xfrm>
        </p:spPr>
        <p:txBody>
          <a:bodyPr/>
          <a:lstStyle/>
          <a:p>
            <a:r>
              <a:rPr lang="ru-RU" altLang="en-US" sz="1600" dirty="0"/>
              <a:t>После ввода в адресной строке веб-адреса или универсального указателя ресурса (URL) веб-обозреватель устанавливает соединение по протоколу HTTP с веб-сервисом, запущенным на сервере.</a:t>
            </a:r>
          </a:p>
          <a:p>
            <a:endParaRPr lang="ru-RU" altLang="en-US" sz="1600" dirty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034715"/>
            <a:ext cx="4349415" cy="1022684"/>
          </a:xfrm>
          <a:prstGeom prst="rect">
            <a:avLst/>
          </a:prstGeom>
        </p:spPr>
      </p:pic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90" y="2372652"/>
            <a:ext cx="3214494" cy="2324606"/>
          </a:xfrm>
          <a:prstGeom prst="rect">
            <a:avLst/>
          </a:prstGeom>
        </p:spPr>
      </p:pic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352" y="2503782"/>
            <a:ext cx="3381104" cy="2193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452146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sz="1600" dirty="0"/>
              <a:t>Протоколы электронной почты и </a:t>
            </a:r>
            <a:r>
              <a:rPr lang="ru-RU" sz="1600" dirty="0" smtClean="0"/>
              <a:t>веб-протоколы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dirty="0" smtClean="0"/>
              <a:t>Протоколы HTTP и HTTPS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16827"/>
            <a:ext cx="4319336" cy="3270159"/>
          </a:xfrm>
        </p:spPr>
        <p:txBody>
          <a:bodyPr/>
          <a:lstStyle/>
          <a:p>
            <a:r>
              <a:rPr lang="ru-RU" altLang="en-US" sz="1600" dirty="0"/>
              <a:t>Протокол HTTP основан на механизме «запрос-ответ».</a:t>
            </a:r>
          </a:p>
          <a:p>
            <a:r>
              <a:rPr lang="ru-RU" altLang="en-US" sz="1600" dirty="0"/>
              <a:t>Есть три стандартных типа сообщений HTTP:</a:t>
            </a:r>
          </a:p>
          <a:p>
            <a:pPr lvl="1"/>
            <a:r>
              <a:rPr lang="ru-RU" altLang="en-US" dirty="0"/>
              <a:t>GET — это запрос данных клиентом.</a:t>
            </a:r>
          </a:p>
          <a:p>
            <a:pPr lvl="1"/>
            <a:r>
              <a:rPr lang="ru-RU" altLang="en-US" dirty="0"/>
              <a:t>POST — выгружает файлы данных на веб-сервер.</a:t>
            </a:r>
          </a:p>
          <a:p>
            <a:pPr lvl="1"/>
            <a:r>
              <a:rPr lang="ru-RU" altLang="en-US" dirty="0"/>
              <a:t>PUT — выгружает на веб-сервер ресурсы или содержимое.</a:t>
            </a:r>
          </a:p>
          <a:p>
            <a:r>
              <a:rPr lang="ru-RU" altLang="en-US" sz="1600" dirty="0"/>
              <a:t>Протокол HTTP Secure (HTTPS) использует шифрование </a:t>
            </a:r>
            <a:r>
              <a:rPr lang="ru-RU" altLang="en-US" sz="1600" dirty="0" smtClean="0"/>
              <a:t>и аутентификацию </a:t>
            </a:r>
            <a:r>
              <a:rPr lang="ru-RU" altLang="en-US" sz="1600" dirty="0"/>
              <a:t>для защиты данных.</a:t>
            </a:r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693" y="916827"/>
            <a:ext cx="4689984" cy="3005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800316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sz="1600" dirty="0"/>
              <a:t>Протоколы электронной почты и </a:t>
            </a:r>
            <a:r>
              <a:rPr lang="ru-RU" sz="1600" dirty="0" smtClean="0"/>
              <a:t>веб-протоколы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altLang="en-US" dirty="0" smtClean="0"/>
              <a:t>Протоколы </a:t>
            </a:r>
            <a:r>
              <a:rPr lang="ru-RU" altLang="en-US" dirty="0"/>
              <a:t>электронной почты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491" y="755618"/>
            <a:ext cx="4305499" cy="3703296"/>
          </a:xfrm>
        </p:spPr>
        <p:txBody>
          <a:bodyPr/>
          <a:lstStyle/>
          <a:p>
            <a:r>
              <a:rPr lang="ru-RU" altLang="en-US" dirty="0"/>
              <a:t>Клиенты электронной почты для отправки и получения сообщений </a:t>
            </a:r>
            <a:r>
              <a:rPr lang="ru-RU" altLang="en-US"/>
              <a:t>обращаются </a:t>
            </a:r>
            <a:r>
              <a:rPr lang="ru-RU" altLang="en-US" smtClean="0"/>
              <a:t>к серверам </a:t>
            </a:r>
            <a:r>
              <a:rPr lang="ru-RU" altLang="en-US" dirty="0"/>
              <a:t>электронной почты.</a:t>
            </a:r>
          </a:p>
          <a:p>
            <a:r>
              <a:rPr lang="ru-RU" altLang="en-US" dirty="0"/>
              <a:t>Серверы электронной почты взаимодействуют с другими серверами электронной почты для обмена сообщениями между доменами.</a:t>
            </a:r>
          </a:p>
          <a:p>
            <a:r>
              <a:rPr lang="ru-RU" altLang="en-US" dirty="0"/>
              <a:t>Три протокола электронной почты:</a:t>
            </a:r>
          </a:p>
          <a:p>
            <a:pPr lvl="1"/>
            <a:r>
              <a:rPr lang="ru-RU" altLang="en-US" dirty="0"/>
              <a:t>Простой протокол электронной почты (SMTP) для отправки электронных писем.</a:t>
            </a:r>
          </a:p>
          <a:p>
            <a:pPr lvl="1"/>
            <a:r>
              <a:rPr lang="ru-RU" altLang="en-US" dirty="0"/>
              <a:t>Почтовый протокол (POP) для получения электронных писем.</a:t>
            </a:r>
          </a:p>
          <a:p>
            <a:pPr lvl="1"/>
            <a:r>
              <a:rPr lang="ru-RU" altLang="en-US" dirty="0"/>
              <a:t>Протокол доступа к сообщениям </a:t>
            </a:r>
            <a:r>
              <a:rPr lang="ru-RU" altLang="en-US" dirty="0" smtClean="0"/>
              <a:t>в сети </a:t>
            </a:r>
            <a:r>
              <a:rPr lang="ru-RU" altLang="en-US" dirty="0"/>
              <a:t>Интернет (IMAP) для получения электронных писем.</a:t>
            </a:r>
          </a:p>
          <a:p>
            <a:pPr lvl="1"/>
            <a:endParaRPr lang="ru-RU" altLang="en-US" dirty="0"/>
          </a:p>
        </p:txBody>
      </p:sp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1" y="861472"/>
            <a:ext cx="4513485" cy="3597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664919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sz="1600" dirty="0"/>
              <a:t>Протоколы электронной почты и </a:t>
            </a:r>
            <a:r>
              <a:rPr lang="ru-RU" sz="1600" dirty="0" smtClean="0"/>
              <a:t>веб-протоколы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dirty="0" smtClean="0"/>
              <a:t>Принцип работы SMTP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412" y="972187"/>
            <a:ext cx="3448318" cy="3579324"/>
          </a:xfrm>
        </p:spPr>
        <p:txBody>
          <a:bodyPr/>
          <a:lstStyle/>
          <a:p>
            <a:r>
              <a:rPr lang="ru-RU" altLang="en-US" sz="1800" dirty="0"/>
              <a:t>SMTP используется для отправки электронной почты</a:t>
            </a:r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98" y="567914"/>
            <a:ext cx="4548344" cy="3983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83713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sz="1600" dirty="0"/>
              <a:t>Протоколы электронной почты и </a:t>
            </a:r>
            <a:r>
              <a:rPr lang="ru-RU" sz="1600" dirty="0" smtClean="0"/>
              <a:t>веб-протоколы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dirty="0" smtClean="0"/>
              <a:t>Принцип работы протокола POP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7505" y="856672"/>
            <a:ext cx="3087905" cy="3989625"/>
          </a:xfrm>
        </p:spPr>
        <p:txBody>
          <a:bodyPr/>
          <a:lstStyle/>
          <a:p>
            <a:r>
              <a:rPr lang="ru-RU" altLang="en-US" sz="1800" dirty="0"/>
              <a:t>Протокол POP используется для получения электронных писем от сервера электронной почты.</a:t>
            </a:r>
          </a:p>
          <a:p>
            <a:r>
              <a:rPr lang="ru-RU" altLang="en-US" sz="1800" dirty="0"/>
              <a:t>Электронные письма загружаются с сервера на клиент и удаляются </a:t>
            </a:r>
            <a:r>
              <a:rPr lang="ru-RU" altLang="en-US" sz="1800" dirty="0" smtClean="0"/>
              <a:t>с сервера</a:t>
            </a:r>
            <a:r>
              <a:rPr lang="ru-RU" altLang="en-US" sz="1800" dirty="0"/>
              <a:t>.</a:t>
            </a:r>
          </a:p>
        </p:txBody>
      </p:sp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26" y="924058"/>
            <a:ext cx="5563827" cy="3383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2136343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sz="1600" dirty="0"/>
              <a:t>Протоколы электронной почты и </a:t>
            </a:r>
            <a:r>
              <a:rPr lang="ru-RU" sz="1600" dirty="0" smtClean="0"/>
              <a:t>веб-протоколы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dirty="0" smtClean="0"/>
              <a:t>Принцип работы протокола IMAP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7505" y="856672"/>
            <a:ext cx="3030755" cy="3989625"/>
          </a:xfrm>
        </p:spPr>
        <p:txBody>
          <a:bodyPr/>
          <a:lstStyle/>
          <a:p>
            <a:r>
              <a:rPr lang="ru-RU" altLang="en-US" sz="1800" dirty="0"/>
              <a:t>Протокол IMAP используется для получения электронных писем от сервера электронной почты.</a:t>
            </a:r>
          </a:p>
          <a:p>
            <a:r>
              <a:rPr lang="ru-RU" altLang="en-US" sz="1800" dirty="0"/>
              <a:t>Копии сообщений загружаются с сервера на клиент, а исходные сообщения хранятся на сервере.</a:t>
            </a:r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02" y="856672"/>
            <a:ext cx="5009744" cy="3740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894413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7927476" cy="1802391"/>
          </a:xfrm>
        </p:spPr>
        <p:txBody>
          <a:bodyPr/>
          <a:lstStyle/>
          <a:p>
            <a:r>
              <a:rPr lang="ru-RU" dirty="0" smtClean="0"/>
              <a:t>Глава 10. Уровень приложений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Introduction to Networks 6.0. Руководство по планированию</a:t>
            </a:r>
          </a:p>
        </p:txBody>
      </p:sp>
    </p:spTree>
    <p:extLst>
      <p:ext uri="{BB962C8B-B14F-4D97-AF65-F5344CB8AC3E}">
        <p14:creationId xmlns="" xmlns:p14="http://schemas.microsoft.com/office/powerpoint/2010/main" val="91424956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sz="1600" dirty="0"/>
              <a:t>Протоколы электронной почты и </a:t>
            </a:r>
            <a:r>
              <a:rPr lang="ru-RU" sz="1600" dirty="0" smtClean="0"/>
              <a:t>веб-протоколы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dirty="0" smtClean="0"/>
              <a:t>Packet Tracer. Интернет и электронная почта</a:t>
            </a:r>
          </a:p>
        </p:txBody>
      </p:sp>
      <p:pic>
        <p:nvPicPr>
          <p:cNvPr id="3" name="Picture 2" descr="10.2.1.7 Packet Tracer - Web and Email.pdf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321210" y="1010653"/>
            <a:ext cx="4236001" cy="39343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8032" y="1010653"/>
            <a:ext cx="4271210" cy="397042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856678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sz="1600" dirty="0"/>
              <a:t>Службы </a:t>
            </a:r>
            <a:r>
              <a:rPr lang="ru-RU" altLang="en-US" sz="1600" dirty="0" smtClean="0"/>
              <a:t>IP-адресации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altLang="en-US" dirty="0" smtClean="0"/>
              <a:t>Служба </a:t>
            </a:r>
            <a:r>
              <a:rPr lang="ru-RU" altLang="en-US" dirty="0"/>
              <a:t>доменных имен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284" y="883165"/>
            <a:ext cx="3284621" cy="3989625"/>
          </a:xfrm>
        </p:spPr>
        <p:txBody>
          <a:bodyPr/>
          <a:lstStyle/>
          <a:p>
            <a:r>
              <a:rPr lang="ru-RU" altLang="en-US" sz="1800" dirty="0"/>
              <a:t>Доменные имена преобразуют числовой адрес в простое и легко запоминаемое имя.</a:t>
            </a:r>
          </a:p>
          <a:p>
            <a:r>
              <a:rPr lang="ru-RU" altLang="en-US" sz="1800" dirty="0"/>
              <a:t>Протокол DNS определяет автоматизированный сервис, который сопоставляет 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ru-RU" altLang="en-US" sz="1800" dirty="0" smtClean="0"/>
              <a:t>имена </a:t>
            </a:r>
            <a:r>
              <a:rPr lang="ru-RU" altLang="en-US" sz="1800" dirty="0"/>
              <a:t>ресурсов </a:t>
            </a:r>
            <a:r>
              <a:rPr lang="ru-RU" altLang="en-US" sz="1800" dirty="0" smtClean="0"/>
              <a:t>с соответствующими </a:t>
            </a:r>
            <a:r>
              <a:rPr lang="ru-RU" altLang="en-US" sz="1800" dirty="0"/>
              <a:t>числовыми сетевыми адресами.</a:t>
            </a:r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61" y="883165"/>
            <a:ext cx="5598004" cy="3092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103970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Службы IP-адресации</a:t>
            </a:r>
            <a:r>
              <a:t/>
            </a:r>
            <a:br/>
            <a:r>
              <a:rPr lang="ru-RU" smtClean="0"/>
              <a:t>Формат сообщений DNS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4663" y="776662"/>
            <a:ext cx="4319337" cy="3989625"/>
          </a:xfrm>
        </p:spPr>
        <p:txBody>
          <a:bodyPr/>
          <a:lstStyle/>
          <a:p>
            <a:r>
              <a:rPr lang="ru-RU" altLang="en-US" sz="1600" dirty="0"/>
              <a:t>Когда клиент обращается </a:t>
            </a:r>
            <a:r>
              <a:rPr lang="ru-RU" altLang="en-US" sz="1600" dirty="0" smtClean="0"/>
              <a:t>с запросом</a:t>
            </a:r>
            <a:r>
              <a:rPr lang="ru-RU" altLang="en-US" sz="1600" dirty="0"/>
              <a:t>, процесс DNS-сервера сначала пытается разрешить запрошенное имя, просматривая свои записи.</a:t>
            </a:r>
          </a:p>
          <a:p>
            <a:r>
              <a:rPr lang="ru-RU" altLang="en-US" sz="1600" dirty="0"/>
              <a:t>Если это не удается, данный процесс обращается к другим серверам, чтобы разрешить это имя.</a:t>
            </a:r>
          </a:p>
          <a:p>
            <a:r>
              <a:rPr lang="ru-RU" altLang="en-US" sz="1600" dirty="0"/>
              <a:t>Сервер временно сохраняет запрошенный числовой адрес на случай повторного запроса этого же имени. </a:t>
            </a:r>
          </a:p>
          <a:p>
            <a:r>
              <a:rPr lang="ru-RU" altLang="en-US" sz="1600" dirty="0"/>
              <a:t>На ПК с операционной системой Windows команда </a:t>
            </a:r>
            <a:r>
              <a:rPr lang="ru-RU" altLang="en-US" sz="1600" b="1" dirty="0"/>
              <a:t>ipconfig /displaydns</a:t>
            </a:r>
            <a:r>
              <a:rPr lang="ru-RU" sz="1600" dirty="0" smtClean="0"/>
              <a:t> </a:t>
            </a:r>
            <a:r>
              <a:rPr lang="ru-RU" altLang="en-US" sz="1600" dirty="0"/>
              <a:t>выводит на экран все записи DNS, сохраненные в кэше.</a:t>
            </a:r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6" y="856672"/>
            <a:ext cx="4730074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91053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Службы IP-адресации</a:t>
            </a:r>
            <a:r>
              <a:t/>
            </a:r>
            <a:br/>
            <a:r>
              <a:rPr lang="ru-RU" smtClean="0"/>
              <a:t>Иерархия DNS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4663" y="856672"/>
            <a:ext cx="4150895" cy="3989625"/>
          </a:xfrm>
        </p:spPr>
        <p:txBody>
          <a:bodyPr/>
          <a:lstStyle/>
          <a:p>
            <a:pPr marL="0" indent="0">
              <a:buNone/>
            </a:pPr>
            <a:endParaRPr lang="en-US" altLang="en-US" sz="1800" dirty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36" y="839782"/>
            <a:ext cx="5726811" cy="4127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8659089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Службы IP-адресации</a:t>
            </a:r>
            <a:r>
              <a:t/>
            </a:r>
            <a:br/>
            <a:r>
              <a:rPr lang="ru-RU" smtClean="0"/>
              <a:t>Команда nslookup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4663" y="856672"/>
            <a:ext cx="4150895" cy="3989625"/>
          </a:xfrm>
        </p:spPr>
        <p:txBody>
          <a:bodyPr/>
          <a:lstStyle/>
          <a:p>
            <a:r>
              <a:rPr lang="ru-RU" sz="1800" dirty="0" smtClean="0"/>
              <a:t>Утилита </a:t>
            </a:r>
            <a:r>
              <a:rPr lang="ru-RU" altLang="en-US" sz="1800" b="1" dirty="0"/>
              <a:t>nslookup</a:t>
            </a:r>
            <a:r>
              <a:rPr lang="ru-RU" altLang="en-US" sz="1800" dirty="0"/>
              <a:t> позволяет пользователям вручную отправлять запросы серверам имен на преобразование конкретного имени хоста.</a:t>
            </a:r>
          </a:p>
          <a:p>
            <a:pPr lvl="1"/>
            <a:r>
              <a:rPr lang="ru-RU" altLang="en-US" sz="1600" dirty="0"/>
              <a:t>Ее также можно использовать для поиска и устранения неполадок </a:t>
            </a:r>
            <a:r>
              <a:rPr lang="ru-RU" altLang="en-US" sz="1600" dirty="0" smtClean="0"/>
              <a:t>с разрешением </a:t>
            </a:r>
            <a:r>
              <a:rPr lang="ru-RU" altLang="en-US" sz="1600" dirty="0"/>
              <a:t>имен и проверки текущего состояния серверов имен. </a:t>
            </a:r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9153" y="1046748"/>
            <a:ext cx="3946358" cy="3236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6141777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Службы IP-адресации</a:t>
            </a:r>
            <a:r>
              <a:t/>
            </a:r>
            <a:br/>
            <a:r>
              <a:rPr lang="ru-RU" smtClean="0"/>
              <a:t>Протокол динамической настройки узлов (DHCP)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4956"/>
            <a:ext cx="4150895" cy="3989625"/>
          </a:xfrm>
        </p:spPr>
        <p:txBody>
          <a:bodyPr/>
          <a:lstStyle/>
          <a:p>
            <a:r>
              <a:rPr lang="ru-RU" altLang="en-US" sz="1400" dirty="0"/>
              <a:t>Протокол динамической настройки узла (DHCP) для IPv4 автоматизирует назначение IPV4-адресов, масок подсети, шлюзов и других параметров IPv4.</a:t>
            </a:r>
          </a:p>
          <a:p>
            <a:r>
              <a:rPr lang="ru-RU" altLang="en-US" sz="1400" dirty="0"/>
              <a:t>Назначенные DHCP адреса выдаются на определенный период времени, по истечении которого возвращаются </a:t>
            </a:r>
            <a:r>
              <a:rPr lang="ru-RU" altLang="en-US" sz="1400" dirty="0" smtClean="0"/>
              <a:t>в пул </a:t>
            </a:r>
            <a:r>
              <a:rPr lang="ru-RU" altLang="en-US" sz="1400" dirty="0"/>
              <a:t>для повторного использования.</a:t>
            </a:r>
          </a:p>
          <a:p>
            <a:r>
              <a:rPr lang="ru-RU" altLang="en-US" sz="1400" dirty="0"/>
              <a:t>Протокол DHCP обычно используется для устройств конечных пользователей. Статическая адресация применяется для сетевых устройств: шлюзов, коммутаторов, серверов и принтеров.</a:t>
            </a:r>
          </a:p>
          <a:p>
            <a:r>
              <a:rPr lang="ru-RU" altLang="en-US" sz="1400" dirty="0"/>
              <a:t>DHCPv6 (DHCP для IPv6) предлагает аналогичные сервисы для клиентов IPv6.</a:t>
            </a:r>
          </a:p>
          <a:p>
            <a:endParaRPr lang="ru-RU" altLang="en-US" sz="1600" dirty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59" y="964955"/>
            <a:ext cx="4801085" cy="3234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150560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sz="1600" dirty="0"/>
              <a:t>Службы </a:t>
            </a:r>
            <a:r>
              <a:rPr lang="ru-RU" altLang="en-US" sz="1600" dirty="0" smtClean="0"/>
              <a:t>IP-адресации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altLang="en-US" dirty="0" smtClean="0"/>
              <a:t>Принцип </a:t>
            </a:r>
            <a:r>
              <a:rPr lang="ru-RU" altLang="en-US" dirty="0"/>
              <a:t>работы протокола DHCP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853" y="857079"/>
            <a:ext cx="6147245" cy="4202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910135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Службы IP-адресации</a:t>
            </a:r>
            <a:r>
              <a:t/>
            </a:r>
            <a:br/>
            <a:r>
              <a:rPr lang="ru-RU" smtClean="0"/>
              <a:t>Packet Tracer. Серверы DHCP и DNS</a:t>
            </a:r>
          </a:p>
        </p:txBody>
      </p:sp>
      <p:pic>
        <p:nvPicPr>
          <p:cNvPr id="2" name="Picture 1" descr="10.2.2.7 Packet Tracer - DNS and DHCP.pdf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695075" y="950495"/>
            <a:ext cx="3416968" cy="37658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5074" y="856672"/>
            <a:ext cx="3609473" cy="385970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7601870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Службы IP-адресации</a:t>
            </a:r>
            <a:r>
              <a:t/>
            </a:r>
            <a:br/>
            <a:r>
              <a:rPr lang="ru-RU" smtClean="0"/>
              <a:t>Лабораторная работа. Наблюдение за преобразование имен с помощью DNS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5074" y="856672"/>
            <a:ext cx="3308685" cy="396556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10.2.2.8 Lab - Observing DNS Resolution.pdf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724096" y="880736"/>
            <a:ext cx="3279663" cy="40040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4490447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Службы обмена файлами</a:t>
            </a:r>
            <a:r>
              <a:rPr dirty="0"/>
              <a:t/>
            </a:r>
            <a:br>
              <a:rPr dirty="0"/>
            </a:br>
            <a:r>
              <a:rPr lang="ru-RU" altLang="en-US" dirty="0"/>
              <a:t>Протокол передачи файлов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883165"/>
            <a:ext cx="4054642" cy="3989625"/>
          </a:xfrm>
        </p:spPr>
        <p:txBody>
          <a:bodyPr/>
          <a:lstStyle/>
          <a:p>
            <a:r>
              <a:rPr lang="ru-RU" altLang="en-US" sz="1600" dirty="0"/>
              <a:t>Для FTP требуется два подключения между клиентом с сервером: одно для команд и ответов, другое для передачи фактических данных. </a:t>
            </a:r>
          </a:p>
          <a:p>
            <a:pPr lvl="1"/>
            <a:r>
              <a:rPr lang="ru-RU" dirty="0" smtClean="0"/>
              <a:t>Клиент устанавливает первое подключение к серверу для контроля трафика через TCP-порт 21.</a:t>
            </a:r>
          </a:p>
          <a:p>
            <a:pPr lvl="1"/>
            <a:r>
              <a:rPr lang="ru-RU" dirty="0" smtClean="0"/>
              <a:t>Затем клиент устанавливает второе соединение с сервером для непосредственной передачи данных через порт 20 протокола TCP.</a:t>
            </a:r>
          </a:p>
          <a:p>
            <a:endParaRPr lang="ru-RU" altLang="en-US" sz="1700" dirty="0"/>
          </a:p>
        </p:txBody>
      </p:sp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965" y="883165"/>
            <a:ext cx="4990346" cy="3308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393483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smtClean="0"/>
              <a:t>Какие упражнения относятся к данной главе?</a:t>
            </a:r>
            <a:endParaRPr lang="ru-RU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10. Упражнения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77821214"/>
              </p:ext>
            </p:extLst>
          </p:nvPr>
        </p:nvGraphicFramePr>
        <p:xfrm>
          <a:off x="457291" y="1122081"/>
          <a:ext cx="8229418" cy="317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Страница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Тип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Название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Необязательно?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10.0.1.2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Упражнение в аудитории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Исследование приложений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10.1.1.4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baseline="0" dirty="0"/>
                        <a:t>Интерактивное упражнение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Приложение и презентация (протоколы и стандарты)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10.1.2.5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Лабораторная работа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Изучение функции обмена файлами по сетям P2P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281787">
                <a:tc>
                  <a:txBody>
                    <a:bodyPr/>
                    <a:lstStyle/>
                    <a:p>
                      <a:r>
                        <a:rPr lang="en-US" sz="850" dirty="0"/>
                        <a:t>10.2.1.7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Packet Tracer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Интернет и электронная почта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10.2.2.4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Команды DNS интерфейса командной строки в Windows </a:t>
                      </a:r>
                      <a:r>
                        <a:rPr lang="az-Cyrl-AZ" sz="850" dirty="0" smtClean="0"/>
                        <a:t>и </a:t>
                      </a:r>
                      <a:r>
                        <a:rPr lang="en-US" sz="850" dirty="0" smtClean="0"/>
                        <a:t>Linux</a:t>
                      </a:r>
                      <a:endParaRPr lang="en-US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  <a:tr h="273704">
                <a:tc>
                  <a:txBody>
                    <a:bodyPr/>
                    <a:lstStyle/>
                    <a:p>
                      <a:r>
                        <a:rPr lang="en-US" sz="850" dirty="0"/>
                        <a:t>10.2.2.7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Cisco Packet Tracer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DHCP-серверы и DNS-серверы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10.2.2.8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Лабораторная работа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Изучение разрешения DNS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7"/>
                  </a:ext>
                </a:extLst>
              </a:tr>
              <a:tr h="285075">
                <a:tc>
                  <a:txBody>
                    <a:bodyPr/>
                    <a:lstStyle/>
                    <a:p>
                      <a:r>
                        <a:rPr lang="en-US" sz="850" dirty="0"/>
                        <a:t>10.2.3.3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Packet Tracer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FTP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10.2.3.4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Лабораторная работа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Изучение FTP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582900979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406068602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99098" y="4334718"/>
            <a:ext cx="6948000" cy="269247"/>
          </a:xfrm>
          <a:prstGeom prst="rect">
            <a:avLst/>
          </a:prstGeom>
          <a:ln/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ctr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ru-RU" sz="1000" kern="0" dirty="0">
                <a:solidFill>
                  <a:srgbClr val="000000"/>
                </a:solidFill>
              </a:rPr>
              <a:t>В этой главе для выполнения упражнений с программой Packet Tracer используйте следующий пароль: </a:t>
            </a:r>
            <a:r>
              <a:rPr lang="ru-RU" sz="1000" b="1" kern="0" dirty="0" smtClean="0">
                <a:solidFill>
                  <a:srgbClr val="000000"/>
                </a:solidFill>
              </a:rPr>
              <a:t>PT_ccna5</a:t>
            </a:r>
            <a:endParaRPr lang="ru-RU" sz="1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Службы обмена файлами</a:t>
            </a:r>
            <a:r>
              <a:t/>
            </a:r>
            <a:br/>
            <a:r>
              <a:rPr lang="ru-RU" smtClean="0"/>
              <a:t>Протокол SMB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883165"/>
            <a:ext cx="4109332" cy="3989625"/>
          </a:xfrm>
        </p:spPr>
        <p:txBody>
          <a:bodyPr/>
          <a:lstStyle/>
          <a:p>
            <a:r>
              <a:rPr lang="ru-RU" altLang="en-US" sz="1800" dirty="0"/>
              <a:t>Протокол SMB — это клиент-серверный протокол обмена файлами. </a:t>
            </a:r>
          </a:p>
          <a:p>
            <a:pPr lvl="1"/>
            <a:r>
              <a:rPr lang="ru-RU" altLang="en-US" sz="1600" dirty="0"/>
              <a:t>Общий доступ к файлам и сервисам печати на основе SMB является отличительной особенностью сетей Microsoft. </a:t>
            </a:r>
          </a:p>
          <a:p>
            <a:pPr lvl="1"/>
            <a:r>
              <a:rPr lang="ru-RU" altLang="en-US" sz="1600" dirty="0"/>
              <a:t>Клиенты устанавливают долговременное соединение </a:t>
            </a:r>
            <a:r>
              <a:rPr lang="ru-RU" altLang="en-US" sz="1600" dirty="0" smtClean="0"/>
              <a:t>с серверами </a:t>
            </a:r>
            <a:r>
              <a:rPr lang="ru-RU" altLang="en-US" sz="1600" dirty="0"/>
              <a:t>и затем могут получать доступ к ресурсам на сервере аналогично доступу к ресурсам на клиентском хосте.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331" y="918595"/>
            <a:ext cx="4943390" cy="3482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761633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Службы обмена файлами</a:t>
            </a:r>
            <a:r>
              <a:t/>
            </a:r>
            <a:br/>
            <a:r>
              <a:rPr lang="ru-RU" smtClean="0"/>
              <a:t>Packet Tracer. Протокол FTP</a:t>
            </a:r>
          </a:p>
        </p:txBody>
      </p:sp>
      <p:pic>
        <p:nvPicPr>
          <p:cNvPr id="2" name="Picture 1" descr="10.2.3.3 Packet Tracer - FTP.pdf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908852" y="882926"/>
            <a:ext cx="3326296" cy="36443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2226" y="843169"/>
            <a:ext cx="3339548" cy="373711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6505233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Службы обмена файлами</a:t>
            </a:r>
            <a:r>
              <a:t/>
            </a:r>
            <a:br/>
            <a:r>
              <a:rPr lang="ru-RU" smtClean="0"/>
              <a:t>Лабораторная работа. Изучение протокола FTP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2226" y="856672"/>
            <a:ext cx="3339548" cy="373711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.2.3.4 Lab - Exploring FTP.pdf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915479" y="883166"/>
            <a:ext cx="3326295" cy="3776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3441124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-RU" smtClean="0"/>
              <a:t>10.3. Обзор</a:t>
            </a:r>
          </a:p>
        </p:txBody>
      </p:sp>
    </p:spTree>
    <p:extLst>
      <p:ext uri="{BB962C8B-B14F-4D97-AF65-F5344CB8AC3E}">
        <p14:creationId xmlns="" xmlns:p14="http://schemas.microsoft.com/office/powerpoint/2010/main" val="2048176125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Заключение</a:t>
            </a:r>
            <a:r>
              <a:t/>
            </a:r>
            <a:br/>
            <a:r>
              <a:rPr lang="ru-RU" smtClean="0"/>
              <a:t>Packet Tracer. Изучение работы сети</a:t>
            </a:r>
          </a:p>
        </p:txBody>
      </p:sp>
      <p:pic>
        <p:nvPicPr>
          <p:cNvPr id="3" name="Picture 2" descr="10.3.1.2 Packet Tracer - Explore a Network.pdf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78157" y="856672"/>
            <a:ext cx="3882887" cy="38431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8157" y="856672"/>
            <a:ext cx="3896139" cy="38743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9824405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3.1.3 Packet Tracer Multiuser - Tutorial.pdf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776330" y="883176"/>
            <a:ext cx="3337848" cy="3900858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Заключение</a:t>
            </a:r>
            <a:r>
              <a:rPr dirty="0"/>
              <a:t/>
            </a:r>
            <a:br>
              <a:rPr dirty="0"/>
            </a:br>
            <a:r>
              <a:rPr lang="ru-RU" sz="2200" dirty="0" smtClean="0"/>
              <a:t>Многопользовательский режим Packet Tracer. Краткое руководство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6330" y="883176"/>
            <a:ext cx="3299792" cy="38743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1724097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Заключение</a:t>
            </a:r>
            <a:r>
              <a:rPr dirty="0"/>
              <a:t/>
            </a:r>
            <a:br>
              <a:rPr dirty="0"/>
            </a:br>
            <a:r>
              <a:rPr lang="ru-RU" altLang="en-US" sz="2300" dirty="0"/>
              <a:t>Многопользовательский режим Packet Tracer.</a:t>
            </a:r>
            <a:r>
              <a:rPr lang="ru-RU" sz="2300" dirty="0" smtClean="0"/>
              <a:t> Внедрение служб</a:t>
            </a:r>
            <a:endParaRPr lang="ru-RU" altLang="en-US" sz="2300" dirty="0"/>
          </a:p>
        </p:txBody>
      </p:sp>
      <p:sp>
        <p:nvSpPr>
          <p:cNvPr id="4" name="Rectangle 3"/>
          <p:cNvSpPr/>
          <p:nvPr/>
        </p:nvSpPr>
        <p:spPr>
          <a:xfrm>
            <a:off x="2776330" y="883176"/>
            <a:ext cx="3299792" cy="38743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10.3.1.4 Packet Tracer Multiuser - Implement Services.pdf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788634" y="989582"/>
            <a:ext cx="3287488" cy="3436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9518627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Заключение</a:t>
            </a:r>
            <a:r>
              <a:t/>
            </a:r>
            <a:br/>
            <a:r>
              <a:rPr lang="ru-RU" smtClean="0"/>
              <a:t>Глава 10. Уровень приложений</a:t>
            </a:r>
            <a:endParaRPr lang="ru-RU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4070" y="1205948"/>
            <a:ext cx="7938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mtClean="0"/>
              <a:t>Объяснить, как на уровне приложений поддерживается работа приложений конечного пользователя.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mtClean="0"/>
              <a:t>Объяснить, как работают общеизвестные протоколы уровня приложений TCP/IP.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4174759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ru-RU" altLang="en-US" sz="1600" dirty="0"/>
              <a:t>Глава 10</a:t>
            </a:r>
            <a:r>
              <a:t/>
            </a:r>
            <a:br/>
            <a:r>
              <a:rPr lang="ru-RU" smtClean="0"/>
              <a:t>Новые термины и команды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903" y="891709"/>
            <a:ext cx="8753061" cy="217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8585B"/>
                </a:solidFill>
                <a:latin typeface="Arial"/>
              </a:rPr>
              <a:t>протокол начальной загрузки (BOOTP)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8585B"/>
                </a:solidFill>
                <a:latin typeface="Arial"/>
              </a:rPr>
              <a:t>протокол </a:t>
            </a:r>
            <a:r>
              <a:rPr lang="ru-RU" sz="1400" dirty="0" smtClean="0">
                <a:solidFill>
                  <a:srgbClr val="58585B"/>
                </a:solidFill>
                <a:latin typeface="Arial"/>
              </a:rPr>
              <a:t>SMTP </a:t>
            </a:r>
            <a:endParaRPr lang="ru-RU" sz="1400" dirty="0">
              <a:solidFill>
                <a:srgbClr val="58585B"/>
              </a:solidFill>
              <a:latin typeface="Arial"/>
            </a:endParaRP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8585B"/>
                </a:solidFill>
                <a:latin typeface="Arial"/>
              </a:rPr>
              <a:t>протокол POP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8585B"/>
                </a:solidFill>
                <a:latin typeface="Arial"/>
              </a:rPr>
              <a:t>протокол доступа к сообщениям в Интернете (IMAP</a:t>
            </a:r>
            <a:r>
              <a:rPr lang="ru-RU" sz="1400" dirty="0" smtClean="0">
                <a:solidFill>
                  <a:srgbClr val="58585B"/>
                </a:solidFill>
                <a:latin typeface="Arial"/>
              </a:rPr>
              <a:t>) </a:t>
            </a:r>
            <a:endParaRPr lang="ru-RU" sz="1400" dirty="0">
              <a:solidFill>
                <a:srgbClr val="58585B"/>
              </a:solidFill>
              <a:latin typeface="Arial"/>
            </a:endParaRP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8585B"/>
                </a:solidFill>
                <a:latin typeface="Arial"/>
              </a:rPr>
              <a:t>протокол FTP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8585B"/>
                </a:solidFill>
                <a:latin typeface="Arial"/>
              </a:rPr>
              <a:t>простейший протокол передачи файлов (TFTP)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8585B"/>
                </a:solidFill>
                <a:latin typeface="Arial"/>
              </a:rPr>
              <a:t>клиент-сервер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8585B"/>
                </a:solidFill>
                <a:latin typeface="Arial"/>
              </a:rPr>
              <a:t>Протокол SMB </a:t>
            </a:r>
          </a:p>
        </p:txBody>
      </p:sp>
    </p:spTree>
    <p:extLst>
      <p:ext uri="{BB962C8B-B14F-4D97-AF65-F5344CB8AC3E}">
        <p14:creationId xmlns="" xmlns:p14="http://schemas.microsoft.com/office/powerpoint/2010/main" val="1762640981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smtClean="0"/>
              <a:t>Какие упражнения относятся к данной главе?</a:t>
            </a:r>
            <a:endParaRPr lang="ru-RU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10. Упражнения (продолжение)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67452294"/>
              </p:ext>
            </p:extLst>
          </p:nvPr>
        </p:nvGraphicFramePr>
        <p:xfrm>
          <a:off x="457291" y="1122081"/>
          <a:ext cx="8229418" cy="1572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Страница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Тип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Название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Необязательно?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10.3.1.1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Упражнение в аудитории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За работу!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10.3.1.2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Cisco Packet Tracer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Изучение работы сети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10.3.1.3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Многопользовательский режим программы Cisco Packet Tracer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Учебный модуль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10.3.1.4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Многопользовательский режим программы Cisco Packet Tracer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Реализация услуг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096858" y="4053914"/>
            <a:ext cx="6948000" cy="269247"/>
          </a:xfrm>
          <a:prstGeom prst="rect">
            <a:avLst/>
          </a:prstGeom>
          <a:ln/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ctr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ru-RU" sz="1000" kern="0" dirty="0">
                <a:solidFill>
                  <a:srgbClr val="000000"/>
                </a:solidFill>
              </a:rPr>
              <a:t>В этой главе для выполнения упражнений с программой Packet Tracer используйте следующий пароль: </a:t>
            </a:r>
            <a:r>
              <a:rPr lang="ru-RU" sz="1000" b="1" kern="0" dirty="0" smtClean="0">
                <a:solidFill>
                  <a:srgbClr val="000000"/>
                </a:solidFill>
              </a:rPr>
              <a:t>PT_ccna5</a:t>
            </a:r>
            <a:endParaRPr lang="ru-RU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40198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ru-RU" smtClean="0"/>
              <a:t>После прохождения главы 10 учащиеся должны пройти проверку на знание материала главы 10.</a:t>
            </a:r>
          </a:p>
          <a:p>
            <a:pPr eaLnBrk="1" hangingPunct="1">
              <a:spcBef>
                <a:spcPct val="30000"/>
              </a:spcBef>
            </a:pPr>
            <a:r>
              <a:rPr lang="ru-RU" smtClean="0"/>
              <a:t>Для неформальной оценки успехов учащихся можно использовать контрольные работы, лабораторные работы, работу с симулятором Packet Tracer и другие упражнения.</a:t>
            </a:r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 10. Проверочная работа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9608035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sz="1600" dirty="0"/>
              <a:t>Прежде, чем излагать материал главы 10, обратите внимание на следующее:</a:t>
            </a:r>
          </a:p>
          <a:p>
            <a:pPr eaLnBrk="1" hangingPunct="1">
              <a:spcBef>
                <a:spcPct val="30000"/>
              </a:spcBef>
            </a:pPr>
            <a:r>
              <a:rPr lang="ru-RU" sz="1600" dirty="0"/>
              <a:t>Инструктор должен пройти проверку на знание материала главы 10 «Проверочная работа».</a:t>
            </a:r>
          </a:p>
          <a:p>
            <a:pPr eaLnBrk="1" hangingPunct="1">
              <a:spcBef>
                <a:spcPct val="30000"/>
              </a:spcBef>
            </a:pPr>
            <a:r>
              <a:rPr lang="ru-RU" sz="1600" dirty="0"/>
              <a:t>Цели этой главы: </a:t>
            </a:r>
          </a:p>
          <a:p>
            <a:pPr lvl="1">
              <a:spcBef>
                <a:spcPct val="30000"/>
              </a:spcBef>
            </a:pPr>
            <a:r>
              <a:rPr lang="ru-RU" sz="1600" dirty="0"/>
              <a:t>Объяснить, каким образом взаимодействуют функции уровня приложений, уровня представления и сеансового уровня, для предоставления приложениям конечного пользователя доступа к сетевым сервисам.</a:t>
            </a:r>
          </a:p>
          <a:p>
            <a:pPr lvl="1">
              <a:spcBef>
                <a:spcPct val="30000"/>
              </a:spcBef>
            </a:pPr>
            <a:r>
              <a:rPr lang="ru-RU" sz="1600" dirty="0"/>
              <a:t>Объяснить, как распространенные протоколы уровня приложений взаимодействуют </a:t>
            </a:r>
            <a:r>
              <a:rPr lang="ru-RU" sz="1600" dirty="0" smtClean="0"/>
              <a:t>с приложениями </a:t>
            </a:r>
            <a:r>
              <a:rPr lang="ru-RU" sz="1600" dirty="0"/>
              <a:t>конечных пользователей.</a:t>
            </a:r>
          </a:p>
          <a:p>
            <a:pPr lvl="1">
              <a:spcBef>
                <a:spcPct val="30000"/>
              </a:spcBef>
            </a:pPr>
            <a:r>
              <a:rPr lang="ru-RU" sz="1600" dirty="0"/>
              <a:t>Объяснить, как работают веб-протокол и протокол электронной почты.</a:t>
            </a:r>
          </a:p>
          <a:p>
            <a:pPr lvl="1">
              <a:spcBef>
                <a:spcPct val="30000"/>
              </a:spcBef>
            </a:pPr>
            <a:r>
              <a:rPr lang="ru-RU" sz="1600" dirty="0"/>
              <a:t>Объяснить принципы работы протоколов DNS и DHCP.</a:t>
            </a:r>
          </a:p>
          <a:p>
            <a:pPr lvl="1">
              <a:spcBef>
                <a:spcPct val="30000"/>
              </a:spcBef>
            </a:pPr>
            <a:r>
              <a:rPr lang="ru-RU" sz="1600" dirty="0"/>
              <a:t>Объяснить, как работают протоколы передачи файлов.</a:t>
            </a:r>
          </a:p>
          <a:p>
            <a:pPr eaLnBrk="1" hangingPunct="1">
              <a:spcBef>
                <a:spcPct val="30000"/>
              </a:spcBef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Глава 10. Практические рекомендации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23793413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8668465" cy="4155319"/>
          </a:xfrm>
        </p:spPr>
        <p:txBody>
          <a:bodyPr/>
          <a:lstStyle/>
          <a:p>
            <a:pPr lvl="0"/>
            <a:r>
              <a:rPr lang="ru-RU" sz="1400" dirty="0"/>
              <a:t>На уровне приложений данные вводятся в сеть данных. Для начала обсудите популярные сетевые и интернет-приложения. В качестве примера можно привести веб-обозреватели, электронную почту, Telnet и т. д.</a:t>
            </a:r>
          </a:p>
          <a:p>
            <a:pPr lvl="0"/>
            <a:r>
              <a:rPr lang="ru-RU" sz="1400" dirty="0"/>
              <a:t>Объясните студентам, что понимание служб и протоколов чрезвычайно важно, поскольку сетевым трафиком можно управлять в зависимости от используемой службы и соответствующего протокола. Следовательно, различные типы сетевого трафика могут определяться протоколом, который используется для передачи трафика.</a:t>
            </a:r>
          </a:p>
          <a:p>
            <a:r>
              <a:rPr lang="ru-RU" sz="1400" dirty="0"/>
              <a:t>В одноранговых сетях каждый компьютер может быть либо клиентом, либо сервером. Поскольку каждое устройство может выполнять обе задачи, они называются одноранговыми узлами. </a:t>
            </a:r>
          </a:p>
          <a:p>
            <a:r>
              <a:rPr lang="ru-RU" sz="1400" dirty="0"/>
              <a:t>Убедитесь, что студенты не путают одноранговую сеть с клиентами файлообменных сетей, такими как Gnutella или BitTorrent. </a:t>
            </a:r>
          </a:p>
          <a:p>
            <a:r>
              <a:rPr lang="ru-RU" sz="1400" dirty="0"/>
              <a:t>Клиенты файлообменных сетей предоставляют пользователям возможность непосредственного обмена определенными типами файлов в одноранговых или </a:t>
            </a:r>
            <a:r>
              <a:rPr lang="ru-RU" sz="1400" dirty="0" smtClean="0"/>
              <a:t>в клиент-серверных </a:t>
            </a:r>
            <a:r>
              <a:rPr lang="ru-RU" sz="1400" dirty="0"/>
              <a:t>сетях.</a:t>
            </a:r>
          </a:p>
          <a:p>
            <a:pPr marL="0" indent="0">
              <a:buNone/>
            </a:pPr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Глава 10. Практические рекомендации (продолжение)</a:t>
            </a:r>
          </a:p>
        </p:txBody>
      </p:sp>
    </p:spTree>
    <p:extLst>
      <p:ext uri="{BB962C8B-B14F-4D97-AF65-F5344CB8AC3E}">
        <p14:creationId xmlns="" xmlns:p14="http://schemas.microsoft.com/office/powerpoint/2010/main" val="39290717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32684"/>
            <a:ext cx="8853286" cy="4155319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ru-RU" sz="1400" dirty="0"/>
              <a:t>Объясните, что основная задача службы DNS — упростить взаимодействие пользователя и системы путем преобразования URL-адресов, которые используются приложениями, в IP-адреса, необходимые для сети передачи данных.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Используя программу Wireshark, выполните захват потока пакетов к одному из известных веб-сайтов. Обратите внимание на запрос DNS IP-адреса, отправленный на URL-адрес веб-сайта, и на ответ с IP-адресом.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Обсудите три протокола электронной почты и объясните различия между протоколами POP и IMAP.</a:t>
            </a:r>
          </a:p>
          <a:p>
            <a:pPr lvl="1">
              <a:lnSpc>
                <a:spcPct val="95000"/>
              </a:lnSpc>
            </a:pPr>
            <a:r>
              <a:rPr lang="ru-RU" sz="1200" dirty="0" smtClean="0"/>
              <a:t>При использовании IMAP: в клиентское приложение загружаются копии сообщений. Исходные сообщения остаются на сервере до тех пор, пока они не будут удалены вручную.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Объясните, что задача DHCP — упростить взаимодействие пользователя и сети путем автоматического получения IP-адреса для компьютера</a:t>
            </a:r>
            <a:r>
              <a:rPr lang="ru-RU" sz="1400" dirty="0" smtClean="0"/>
              <a:t>. </a:t>
            </a:r>
            <a:endParaRPr lang="ru-RU" sz="1400" dirty="0"/>
          </a:p>
          <a:p>
            <a:pPr lvl="1">
              <a:lnSpc>
                <a:spcPct val="95000"/>
              </a:lnSpc>
            </a:pPr>
            <a:r>
              <a:rPr lang="ru-RU" sz="1200" dirty="0" smtClean="0"/>
              <a:t>После включения компьютера, на котором настроено использование DCHP, он отправляет DCHP-запрос для получения IP-адреса. После этого любой доступный DHCP-сервер отправляет IP-адрес (а также другие </a:t>
            </a:r>
            <a:r>
              <a:rPr lang="ru-RU" sz="1200" smtClean="0"/>
              <a:t>сведения о конфигурации </a:t>
            </a:r>
            <a:r>
              <a:rPr lang="ru-RU" sz="1200" dirty="0" smtClean="0"/>
              <a:t>IP).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Протокол DHCP — DORA — Discover, Offer, Request, Acknowledge (Открытие, предложение, запрос, подтверждение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Глава 10. Практические рекомендации (продолжение)</a:t>
            </a:r>
          </a:p>
        </p:txBody>
      </p:sp>
    </p:spTree>
    <p:extLst>
      <p:ext uri="{BB962C8B-B14F-4D97-AF65-F5344CB8AC3E}">
        <p14:creationId xmlns="" xmlns:p14="http://schemas.microsoft.com/office/powerpoint/2010/main" val="372720421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6356</TotalTime>
  <Words>1857</Words>
  <Application>Microsoft Office PowerPoint</Application>
  <PresentationFormat>On-screen Show (16:9)</PresentationFormat>
  <Paragraphs>405</Paragraphs>
  <Slides>49</Slides>
  <Notes>49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Theme</vt:lpstr>
      <vt:lpstr>Глава 10. Уровень приложений</vt:lpstr>
      <vt:lpstr>Материалы для инструкторов. Глава 10. Руководство по планированию</vt:lpstr>
      <vt:lpstr>Глава 10. Уровень приложений</vt:lpstr>
      <vt:lpstr>Глава 10. Упражнения</vt:lpstr>
      <vt:lpstr>Глава 10. Упражнения (продолжение)</vt:lpstr>
      <vt:lpstr>Глава 10. Проверочная работа</vt:lpstr>
      <vt:lpstr>Глава 10. Практические рекомендации</vt:lpstr>
      <vt:lpstr>Глава 10. Практические рекомендации (продолжение)</vt:lpstr>
      <vt:lpstr>Глава 10. Практические рекомендации (продолжение)</vt:lpstr>
      <vt:lpstr>Глава 10. Дополнительная помощь</vt:lpstr>
      <vt:lpstr>Slide 11</vt:lpstr>
      <vt:lpstr>Глава 10. Уровень приложений</vt:lpstr>
      <vt:lpstr>Глава 10. Разделы и задачи</vt:lpstr>
      <vt:lpstr>10.1. Протоколы уровня приложений</vt:lpstr>
      <vt:lpstr>Приложение, представление и сеанс Уровень приложений</vt:lpstr>
      <vt:lpstr>Приложение, представление и сеанс Уровень представления и сеансовый уровень</vt:lpstr>
      <vt:lpstr>Приложение, представление и сеанс Протоколы уровня приложений TCP/IP</vt:lpstr>
      <vt:lpstr>Взаимодействие протоколов приложений с приложениями конечных пользователей Модель «клиент-сервер»</vt:lpstr>
      <vt:lpstr>Способы взаимодействия протоколов приложений с приложениями конечных пользователей Одноранговые сети</vt:lpstr>
      <vt:lpstr>Способы взаимодействия протоколов приложений с приложениями конечных пользователей Одноранговые приложения</vt:lpstr>
      <vt:lpstr>Способы взаимодействия протоколов приложений с приложениями конечных пользователей Наиболее распространенные одноранговые приложения</vt:lpstr>
      <vt:lpstr>Способы взаимодействия протоколов приложений с приложениями конечных пользователей Изучение функции обмена файлами по сетям P2P</vt:lpstr>
      <vt:lpstr>10.2. Общеизвестные протоколы и службы уровня приложений</vt:lpstr>
      <vt:lpstr>Протоколы электронной почты и веб-протоколы Протокол передачи гипертекста (HTTP) и язык гипертекстовой разметки (HTML)</vt:lpstr>
      <vt:lpstr>Протоколы электронной почты и веб-протоколы Протоколы HTTP и HTTPS</vt:lpstr>
      <vt:lpstr>Протоколы электронной почты и веб-протоколы Протоколы электронной почты</vt:lpstr>
      <vt:lpstr>Протоколы электронной почты и веб-протоколы Принцип работы SMTP</vt:lpstr>
      <vt:lpstr>Протоколы электронной почты и веб-протоколы Принцип работы протокола POP</vt:lpstr>
      <vt:lpstr>Протоколы электронной почты и веб-протоколы Принцип работы протокола IMAP</vt:lpstr>
      <vt:lpstr>Протоколы электронной почты и веб-протоколы Packet Tracer. Интернет и электронная почта</vt:lpstr>
      <vt:lpstr>Службы IP-адресации Служба доменных имен</vt:lpstr>
      <vt:lpstr>Службы IP-адресации Формат сообщений DNS</vt:lpstr>
      <vt:lpstr>Службы IP-адресации Иерархия DNS</vt:lpstr>
      <vt:lpstr>Службы IP-адресации Команда nslookup</vt:lpstr>
      <vt:lpstr>Службы IP-адресации Протокол динамической настройки узлов (DHCP)</vt:lpstr>
      <vt:lpstr>Службы IP-адресации Принцип работы протокола DHCP</vt:lpstr>
      <vt:lpstr>Службы IP-адресации Packet Tracer. Серверы DHCP и DNS</vt:lpstr>
      <vt:lpstr>Службы IP-адресации Лабораторная работа. Наблюдение за преобразование имен с помощью DNS</vt:lpstr>
      <vt:lpstr>Службы обмена файлами Протокол передачи файлов</vt:lpstr>
      <vt:lpstr>Службы обмена файлами Протокол SMB</vt:lpstr>
      <vt:lpstr>Службы обмена файлами Packet Tracer. Протокол FTP</vt:lpstr>
      <vt:lpstr>Службы обмена файлами Лабораторная работа. Изучение протокола FTP</vt:lpstr>
      <vt:lpstr>10.3. Обзор</vt:lpstr>
      <vt:lpstr>Заключение Packet Tracer. Изучение работы сети</vt:lpstr>
      <vt:lpstr>Заключение Многопользовательский режим Packet Tracer. Краткое руководство</vt:lpstr>
      <vt:lpstr>Заключение Многопользовательский режим Packet Tracer. Внедрение служб</vt:lpstr>
      <vt:lpstr>Заключение Глава 10. Уровень приложений</vt:lpstr>
      <vt:lpstr>Глава 10 Новые термины и команды</vt:lpstr>
      <vt:lpstr>Slide 49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SDWM</cp:lastModifiedBy>
  <cp:revision>349</cp:revision>
  <dcterms:created xsi:type="dcterms:W3CDTF">2016-08-22T22:27:36Z</dcterms:created>
  <dcterms:modified xsi:type="dcterms:W3CDTF">2018-10-26T09:50:42Z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