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77"/>
  </p:notesMasterIdLst>
  <p:sldIdLst>
    <p:sldId id="513" r:id="rId2"/>
    <p:sldId id="730" r:id="rId3"/>
    <p:sldId id="747" r:id="rId4"/>
    <p:sldId id="763" r:id="rId5"/>
    <p:sldId id="735" r:id="rId6"/>
    <p:sldId id="736" r:id="rId7"/>
    <p:sldId id="866" r:id="rId8"/>
    <p:sldId id="867" r:id="rId9"/>
    <p:sldId id="868" r:id="rId10"/>
    <p:sldId id="745" r:id="rId11"/>
    <p:sldId id="777" r:id="rId12"/>
    <p:sldId id="758" r:id="rId13"/>
    <p:sldId id="860" r:id="rId14"/>
    <p:sldId id="875" r:id="rId15"/>
    <p:sldId id="759" r:id="rId16"/>
    <p:sldId id="628" r:id="rId17"/>
    <p:sldId id="788" r:id="rId18"/>
    <p:sldId id="790" r:id="rId19"/>
    <p:sldId id="792" r:id="rId20"/>
    <p:sldId id="795" r:id="rId21"/>
    <p:sldId id="799" r:id="rId22"/>
    <p:sldId id="797" r:id="rId23"/>
    <p:sldId id="808" r:id="rId24"/>
    <p:sldId id="815" r:id="rId25"/>
    <p:sldId id="816" r:id="rId26"/>
    <p:sldId id="817" r:id="rId27"/>
    <p:sldId id="812" r:id="rId28"/>
    <p:sldId id="801" r:id="rId29"/>
    <p:sldId id="802" r:id="rId30"/>
    <p:sldId id="803" r:id="rId31"/>
    <p:sldId id="804" r:id="rId32"/>
    <p:sldId id="805" r:id="rId33"/>
    <p:sldId id="806" r:id="rId34"/>
    <p:sldId id="807" r:id="rId35"/>
    <p:sldId id="820" r:id="rId36"/>
    <p:sldId id="821" r:id="rId37"/>
    <p:sldId id="819" r:id="rId38"/>
    <p:sldId id="822" r:id="rId39"/>
    <p:sldId id="829" r:id="rId40"/>
    <p:sldId id="823" r:id="rId41"/>
    <p:sldId id="826" r:id="rId42"/>
    <p:sldId id="827" r:id="rId43"/>
    <p:sldId id="828" r:id="rId44"/>
    <p:sldId id="830" r:id="rId45"/>
    <p:sldId id="831" r:id="rId46"/>
    <p:sldId id="832" r:id="rId47"/>
    <p:sldId id="833" r:id="rId48"/>
    <p:sldId id="834" r:id="rId49"/>
    <p:sldId id="839" r:id="rId50"/>
    <p:sldId id="838" r:id="rId51"/>
    <p:sldId id="835" r:id="rId52"/>
    <p:sldId id="836" r:id="rId53"/>
    <p:sldId id="840" r:id="rId54"/>
    <p:sldId id="837" r:id="rId55"/>
    <p:sldId id="843" r:id="rId56"/>
    <p:sldId id="844" r:id="rId57"/>
    <p:sldId id="845" r:id="rId58"/>
    <p:sldId id="846" r:id="rId59"/>
    <p:sldId id="847" r:id="rId60"/>
    <p:sldId id="848" r:id="rId61"/>
    <p:sldId id="849" r:id="rId62"/>
    <p:sldId id="850" r:id="rId63"/>
    <p:sldId id="851" r:id="rId64"/>
    <p:sldId id="852" r:id="rId65"/>
    <p:sldId id="853" r:id="rId66"/>
    <p:sldId id="854" r:id="rId67"/>
    <p:sldId id="855" r:id="rId68"/>
    <p:sldId id="856" r:id="rId69"/>
    <p:sldId id="857" r:id="rId70"/>
    <p:sldId id="771" r:id="rId71"/>
    <p:sldId id="869" r:id="rId72"/>
    <p:sldId id="870" r:id="rId73"/>
    <p:sldId id="865" r:id="rId74"/>
    <p:sldId id="874" r:id="rId75"/>
    <p:sldId id="291" r:id="rId7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913" autoAdjust="0"/>
    <p:restoredTop sz="81065" autoAdjust="0"/>
  </p:normalViewPr>
  <p:slideViewPr>
    <p:cSldViewPr snapToGrid="0" showGuides="1">
      <p:cViewPr>
        <p:scale>
          <a:sx n="100" d="100"/>
          <a:sy n="100" d="100"/>
        </p:scale>
        <p:origin x="-72" y="-864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версия 6.0</a:t>
            </a:r>
          </a:p>
          <a:p>
            <a:pPr>
              <a:buFontTx/>
              <a:buNone/>
            </a:pPr>
            <a:r>
              <a:rPr lang="ru-RU" sz="1200" b="0" dirty="0"/>
              <a:t>Глава 1. Знакомство с сетью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10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9157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4386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1. Введение в сетевые технологии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68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>
                <a:solidFill>
                  <a:prstClr val="black"/>
                </a:solidFill>
              </a:rPr>
              <a:pPr algn="r"/>
              <a:t>13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1. Введение в сетевые технологии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4445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>
                <a:solidFill>
                  <a:prstClr val="black"/>
                </a:solidFill>
              </a:rPr>
              <a:pPr algn="r"/>
              <a:t>14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1. Введение в сетевые технологии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2577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1. Знакомство с сетью </a:t>
            </a:r>
          </a:p>
          <a:p>
            <a:pPr>
              <a:buFontTx/>
              <a:buNone/>
            </a:pPr>
            <a:r>
              <a:rPr lang="ru-RU" sz="1200" b="0" dirty="0"/>
              <a:t>1.1. Глобальное подключение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5529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16</a:t>
            </a:fld>
            <a:endParaRPr lang="ru-RU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1.1. Глобальное подключение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 Современные сетевые технологии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1.1.1.1</a:t>
            </a:r>
            <a:r>
              <a:rPr lang="en-US" dirty="0">
                <a:latin typeface="Arial" charset="0"/>
              </a:rPr>
              <a:t>	</a:t>
            </a:r>
            <a:r>
              <a:rPr lang="ru-RU" dirty="0">
                <a:latin typeface="Arial" charset="0"/>
              </a:rPr>
              <a:t>Роль сетей в нашей повседневной жизни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25190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17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1.1. Глобальное подключение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 Современные сетевые технологии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1.1.1.2 Технологии прошлого и настоящего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7554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18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1.1. Глобальное подключение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 Современные сетевые технологии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1.1.1.3</a:t>
            </a:r>
            <a:r>
              <a:rPr lang="en-US" dirty="0">
                <a:latin typeface="Arial" charset="0"/>
              </a:rPr>
              <a:t>	</a:t>
            </a:r>
            <a:r>
              <a:rPr lang="ru-RU" dirty="0">
                <a:latin typeface="Arial" charset="0"/>
              </a:rPr>
              <a:t>Сети без границ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5335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19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1.1. Глобальное подключение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 Современные сетевые технологии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1.1.1.4</a:t>
            </a:r>
            <a:r>
              <a:rPr lang="en-US" dirty="0">
                <a:latin typeface="Arial" charset="0"/>
              </a:rPr>
              <a:t>	</a:t>
            </a:r>
            <a:r>
              <a:rPr lang="ru-RU" dirty="0">
                <a:latin typeface="Arial" charset="0"/>
              </a:rPr>
              <a:t>Сеть помогает в обучении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660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Глобальное подключение</a:t>
            </a:r>
          </a:p>
          <a:p>
            <a:r>
              <a:rPr lang="ru-RU" smtClean="0"/>
              <a:t>1.1.1. Современные сетевые технологии</a:t>
            </a:r>
            <a:endParaRPr lang="ru-RU" dirty="0"/>
          </a:p>
          <a:p>
            <a:r>
              <a:rPr lang="ru-RU" smtClean="0"/>
              <a:t>1.1.1.6. Сеть помогает в работе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528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Глобальное подключение</a:t>
            </a:r>
          </a:p>
          <a:p>
            <a:r>
              <a:rPr lang="ru-RU" smtClean="0"/>
              <a:t>1.1.1. Современные сетевые технологии</a:t>
            </a:r>
            <a:endParaRPr lang="ru-RU" dirty="0"/>
          </a:p>
          <a:p>
            <a:r>
              <a:rPr lang="ru-RU" smtClean="0"/>
              <a:t>1.1.1.6. Сеть помогает в работе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077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22</a:t>
            </a:fld>
            <a:endParaRPr lang="ru-RU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1.1. Глобальное подключение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 Современные сетевые технологии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1.1.1.7</a:t>
            </a:r>
            <a:r>
              <a:rPr lang="en-US" dirty="0">
                <a:latin typeface="Arial" charset="0"/>
              </a:rPr>
              <a:t>	</a:t>
            </a:r>
            <a:r>
              <a:rPr lang="ru-RU" dirty="0">
                <a:latin typeface="Arial" charset="0"/>
              </a:rPr>
              <a:t>Сеть помогает развлекаться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baseline="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8463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Глобальное подключение</a:t>
            </a:r>
          </a:p>
          <a:p>
            <a:r>
              <a:rPr lang="ru-RU" smtClean="0"/>
              <a:t>1.1.1. Современные сетевые технологии</a:t>
            </a:r>
            <a:endParaRPr lang="ru-RU" dirty="0"/>
          </a:p>
          <a:p>
            <a:r>
              <a:rPr lang="ru-RU" smtClean="0"/>
              <a:t>1.1.1.8.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Лабораторная работа. Изучение сетевых инструментов совместной работы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551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Глобальное подключение</a:t>
            </a:r>
          </a:p>
          <a:p>
            <a:r>
              <a:rPr lang="ru-RU" smtClean="0"/>
              <a:t>1.1.2. Предоставление ресурсов в сети</a:t>
            </a:r>
          </a:p>
          <a:p>
            <a:r>
              <a:rPr lang="ru-RU" smtClean="0"/>
              <a:t>1.1.2.1. Сети различных размеров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440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Глобальное подключение</a:t>
            </a:r>
          </a:p>
          <a:p>
            <a:r>
              <a:rPr lang="ru-RU" smtClean="0"/>
              <a:t>1.1.2. Предоставление ресурсов в сети</a:t>
            </a:r>
          </a:p>
          <a:p>
            <a:r>
              <a:rPr lang="ru-RU" smtClean="0"/>
              <a:t>1.1.2.2. Клиенты и серверы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561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1.1. Глобальное подключение</a:t>
            </a:r>
          </a:p>
          <a:p>
            <a:r>
              <a:rPr lang="ru-RU" smtClean="0"/>
              <a:t>1.1.2. Предоставление ресурсов в сети</a:t>
            </a:r>
          </a:p>
          <a:p>
            <a:r>
              <a:rPr lang="ru-RU" smtClean="0"/>
              <a:t>1.1.2.3. Одноранговые сети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969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1. Знакомство с сетью</a:t>
            </a:r>
          </a:p>
          <a:p>
            <a:pPr>
              <a:buFontTx/>
              <a:buNone/>
            </a:pPr>
            <a:r>
              <a:rPr lang="ru-RU" sz="1200" b="0" dirty="0"/>
              <a:t>1.2. Локальные сети, глобальные сети и Интернет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217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 Сетевые компоненты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1.2.1.1. Обзор компонентов сети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41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 Сетевые компоненты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1.2.1.2. Оконечные устройства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48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 1. Знакомство с сетью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 Сетевые компоненты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1.2.1.3. Промежуточные сетевые устройства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7941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 Сетевые компоненты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1.2.1.4. Сетевая среда передачи данных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541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 Сетевые компоненты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1.2.1.5. Представление сети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876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 Сетевые компоненты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1.2.1.6. Диаграммы топологии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711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1.2.2. Локальные и глобальные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1.2.2.1. Типы сетей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34856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1.2.2. Локальные и глобальные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1.2.2.2. Локальные сети (LAN)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13860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1.2.2. Локальные сети и глобальные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1.2.2.3. Глобальные сети (WAN)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261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1.2.3. Интернет, внутренние сети и внешние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1.2.3.1. Сеть Интернет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1774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1.2.3. Интернет, внутренние сети и внешние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1.2.3.2. Сети интранет и экстранет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43421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 Интернет-подключение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1.2.4.1. Технологии доступа к Интернету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14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 Интернет-подключение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1.2.4.2. Интернет-подключение для дома и небольшого офиса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5516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 Интернет-подключение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1.2.4.3. Интернет-подключение для предприятий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7908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 Интернет-подключение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1.2.4.4. Packet Tracer. Советы по использованию справки и навигации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7388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1.2. Локальные сети, глобальные сети и Интернет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 Интернет-подключение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1.2.4.5. Packet Tracer. Представление сети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0697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1. Знакомство с сетью</a:t>
            </a:r>
          </a:p>
          <a:p>
            <a:pPr>
              <a:buFontTx/>
              <a:buNone/>
            </a:pPr>
            <a:r>
              <a:rPr lang="ru-RU" sz="1200" b="0" dirty="0"/>
              <a:t>1.3. Сеть как платформа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0710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1.3. Сеть как платформа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1.3.1. Конвергентная сеть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1.3.1.1. Традиционные обособленные сети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6393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1.3. Сеть как платформа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1.3.1. Конвергентная сеть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1.3.1.2. Конвергентная сеть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3097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1.3. Сеть как платформа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1.3.1. Конвергентная сеть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1.3.1.3. Лабораторная работа. Изучение служб конвергентной сети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2043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1.3. Сеть как платформа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 Надежная сеть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1.3.2.1. Сетевая архитектура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1058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1.3. Сеть как платформа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 Надежная сеть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1.3.2.2. Отказоустойчивость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92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5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226138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1.3. Сеть как платформа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 Надежная сеть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1.3.2.3. Масштабируемость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9909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1.3. Сеть как платформа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 Надежная сеть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1.3.2.4. Качество обслуживания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0958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1.3. Сеть как платформа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 Надежная сеть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1.3.2.5. Информационная безопасность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0619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1. Знакомство с сетью</a:t>
            </a:r>
          </a:p>
          <a:p>
            <a:pPr>
              <a:buFontTx/>
              <a:buNone/>
            </a:pPr>
            <a:r>
              <a:rPr lang="ru-RU" sz="1200" b="0" dirty="0"/>
              <a:t>1.4. Изменение сетевой среды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0871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Тенденции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1.4.1.1. Новые тенденции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69564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Тенденции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1.4.1.2. Модель BYOD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30800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Тенденции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1.4.1.3. Совместная работа через Интернет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9599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Тенденции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1.4.1.4. Видеосвязь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0388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Тенденции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1.4.1.5. Облачные вычисления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7184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Тенденции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1.4.1.5. Облачные вычисления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83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6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6057978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Тенденции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1.4.2.1. Технологические тенденции в домашних сетях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30461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Тенденции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1.4.2.2. Организация сети по линиям электропередачи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2145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Тенденции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1.4.2.3. Беспроводной широкополосный доступ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5440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Безопасность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1.4.3.1. Угрозы безопасности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0893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Безопасность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1.4.3.1. Угрозы безопасности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6944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Безопасность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1.4.3.2. Решения безопасности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5458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1.4.1. Безопасность сети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1.4.3.2. Решения безопасности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2390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1.4.4. Сетевая архитектура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1.4.4.1. Сетевая архитектура Cisco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67533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1.4.4. Сетевая архитектура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1.4.4.2. Сертификация CCENT и CCNA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6344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1.4. Изменение сетевой среды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1.4.4. Сетевая архитектура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1.4.4.3 Лабораторная работа: изучение рынка вакансий в сфере информационных и сетевых технологий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216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>
                <a:solidFill>
                  <a:prstClr val="black"/>
                </a:solidFill>
              </a:rPr>
              <a:pPr algn="r"/>
              <a:t>7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88282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X. Название главы</a:t>
            </a:r>
          </a:p>
          <a:p>
            <a:r>
              <a:rPr lang="ru-RU" smtClean="0"/>
              <a:t>X.X. Краткий обзор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4100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1.5. Краткий обзор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1.5.1. Заключение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1.5.1.2. Сетевые воины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755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1.5. Краткий обзор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1.5.1. Заключение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1.5.1.3. Знакомство с сетью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8920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73</a:t>
            </a:fld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1.5. Краткий обзор</a:t>
            </a:r>
          </a:p>
          <a:p>
            <a:r>
              <a:rPr lang="ru-RU" smtClean="0"/>
              <a:t>1.5.1.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</a:rPr>
              <a:t> Заключение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</a:rPr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54485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>
                <a:solidFill>
                  <a:prstClr val="black"/>
                </a:solidFill>
              </a:rPr>
              <a:pPr/>
              <a:t>74</a:t>
            </a:fld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67429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2017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>
                <a:solidFill>
                  <a:prstClr val="black"/>
                </a:solidFill>
              </a:rPr>
              <a:pPr algn="r"/>
              <a:t>8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9231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>
                <a:solidFill>
                  <a:prstClr val="black"/>
                </a:solidFill>
              </a:rPr>
              <a:pPr algn="r"/>
              <a:t>9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0500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:p14="http://schemas.microsoft.com/office/powerpoint/2010/main" xmlns="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4296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rriorsofthe.net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77127" y="2036174"/>
            <a:ext cx="6568422" cy="644730"/>
          </a:xfrm>
        </p:spPr>
        <p:txBody>
          <a:bodyPr/>
          <a:lstStyle/>
          <a:p>
            <a:r>
              <a:rPr lang="ru-RU" smtClean="0"/>
              <a:t>Глава 1. Знакомство с сетью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ru-RU" smtClean="0"/>
              <a:t>CCNA Routing and Switching</a:t>
            </a:r>
          </a:p>
          <a:p>
            <a:r>
              <a:rPr lang="ru-RU" smtClean="0"/>
              <a:t>Introduction to Networks 6.0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(Введение в Packet Tracer) (для самостоятельного изучения)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1. Дополнительная помощь</a:t>
            </a:r>
          </a:p>
        </p:txBody>
      </p:sp>
    </p:spTree>
    <p:extLst>
      <p:ext uri="{BB962C8B-B14F-4D97-AF65-F5344CB8AC3E}">
        <p14:creationId xmlns:p14="http://schemas.microsoft.com/office/powerpoint/2010/main" xmlns="" val="18493019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31680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01647" y="1960091"/>
            <a:ext cx="7741082" cy="644730"/>
          </a:xfrm>
        </p:spPr>
        <p:txBody>
          <a:bodyPr/>
          <a:lstStyle/>
          <a:p>
            <a:r>
              <a:rPr lang="ru-RU" smtClean="0"/>
              <a:t>Глава 1. Введение в сетевые технологии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3199978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29380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4831697" cy="4155319"/>
          </a:xfrm>
        </p:spPr>
        <p:txBody>
          <a:bodyPr/>
          <a:lstStyle/>
          <a:p>
            <a:r>
              <a:rPr lang="ru-RU" sz="1200" dirty="0" smtClean="0"/>
              <a:t>1.1. Глобальное подключение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Объясните способы применения нескольких </a:t>
            </a:r>
            <a:r>
              <a:rPr lang="ru-RU" sz="1100"/>
              <a:t>сетей </a:t>
            </a:r>
            <a:r>
              <a:rPr lang="ru-RU" sz="1100" smtClean="0"/>
              <a:t>в повседневных </a:t>
            </a:r>
            <a:r>
              <a:rPr lang="ru-RU" sz="1100" dirty="0"/>
              <a:t>условиях.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/>
              <a:t>Объяснять, как сети влияют на то, как мы общаемся, учимся, работаем и проводим свободное время.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/>
              <a:t>Объясните, как хост-устройства могут </a:t>
            </a:r>
            <a:r>
              <a:rPr lang="ru-RU" sz="1050"/>
              <a:t>использоваться </a:t>
            </a:r>
            <a:r>
              <a:rPr lang="ru-RU" sz="1050" smtClean="0"/>
              <a:t>в качестве </a:t>
            </a:r>
            <a:r>
              <a:rPr lang="ru-RU" sz="1050" dirty="0"/>
              <a:t>клиентов, серверов или того и другого одновременно.</a:t>
            </a:r>
          </a:p>
          <a:p>
            <a:r>
              <a:rPr lang="ru-RU" sz="1200" dirty="0" smtClean="0"/>
              <a:t>1.2. Локальные сети (LAN), глобальные сети (WAN</a:t>
            </a:r>
            <a:r>
              <a:rPr lang="ru-RU" sz="1200" smtClean="0"/>
              <a:t>) и Интернет</a:t>
            </a:r>
            <a:endParaRPr lang="ru-RU" sz="1200" dirty="0" smtClean="0"/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Объяснить, как работает подключение топологий и устройств в сетях предприятий малого и среднего бизнеса.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/>
              <a:t>Объясните использование сетевых устройств.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/>
              <a:t>Сравните устройства и топологии локальной </a:t>
            </a:r>
            <a:r>
              <a:rPr lang="ru-RU" sz="1050"/>
              <a:t>сети </a:t>
            </a:r>
            <a:r>
              <a:rPr lang="ru-RU" sz="1050" smtClean="0"/>
              <a:t>с устройствами </a:t>
            </a:r>
            <a:r>
              <a:rPr lang="ru-RU" sz="1050" dirty="0"/>
              <a:t>и топологиями глобальной сети.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/>
              <a:t>Опишите базовую структуру сети Интернет. 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/>
              <a:t>Объясните, как локальные и глобальные сети </a:t>
            </a:r>
            <a:r>
              <a:rPr lang="ru-RU" sz="1050"/>
              <a:t>подключаются </a:t>
            </a:r>
            <a:r>
              <a:rPr lang="ru-RU" sz="1050" smtClean="0"/>
              <a:t>к сети </a:t>
            </a:r>
            <a:r>
              <a:rPr lang="ru-RU" sz="1050" dirty="0"/>
              <a:t>Интернет. 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endParaRPr lang="ru-RU" sz="1050" dirty="0"/>
          </a:p>
          <a:p>
            <a:pPr marL="542131" lvl="2" indent="-214313">
              <a:buFont typeface="Arial" panose="020B0604020202020204" pitchFamily="34" charset="0"/>
              <a:buChar char="•"/>
            </a:pPr>
            <a:endParaRPr lang="ru-RU" sz="1050" dirty="0"/>
          </a:p>
          <a:p>
            <a:pPr marL="327818" lvl="2" indent="0">
              <a:buNone/>
            </a:pPr>
            <a:endParaRPr lang="ru-RU" sz="105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1. Разделы и цели</a:t>
            </a:r>
          </a:p>
        </p:txBody>
      </p:sp>
      <p:sp>
        <p:nvSpPr>
          <p:cNvPr id="4" name="Rectangle 34"/>
          <p:cNvSpPr txBox="1">
            <a:spLocks noChangeArrowheads="1"/>
          </p:cNvSpPr>
          <p:nvPr/>
        </p:nvSpPr>
        <p:spPr bwMode="auto">
          <a:xfrm>
            <a:off x="4868882" y="798944"/>
            <a:ext cx="4275107" cy="38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1.3. Сеть как платформа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Назовите основные характеристики сети, поддерживающей обмен данными на предприятиях малого и среднего бизнеса.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/>
              <a:t>Объясните концепцию конвергентной сети.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/>
              <a:t>Назовите четыре основных требования к надежной сети.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19238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3907982" cy="4155319"/>
          </a:xfrm>
        </p:spPr>
        <p:txBody>
          <a:bodyPr/>
          <a:lstStyle/>
          <a:p>
            <a:r>
              <a:rPr lang="ru-RU" sz="1200" dirty="0" smtClean="0"/>
              <a:t>1.4. Постоянно меняющаяся сетевая среда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100" dirty="0"/>
              <a:t>Объясните тенденции сетевых технологий, которые повлияют на использование сетей на предприятиях малого и среднего бизнеса.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 smtClean="0"/>
              <a:t>Объяснить, как такие тенденции, как политика BYOD, совместная работа через Интернет, передача видео и облачные вычисления, влияют на способы нашего взаимодействия</a:t>
            </a:r>
            <a:r>
              <a:rPr lang="ru-RU" sz="1050" dirty="0"/>
              <a:t>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 smtClean="0"/>
              <a:t>Объясните, как сетевые технологии меняют наш быт</a:t>
            </a:r>
            <a:r>
              <a:rPr lang="ru-RU" sz="1050" dirty="0"/>
              <a:t>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 smtClean="0"/>
              <a:t>Определять основные угрозы </a:t>
            </a:r>
            <a:r>
              <a:rPr lang="ru-RU" sz="1050" smtClean="0"/>
              <a:t>безопасности и решения </a:t>
            </a:r>
            <a:r>
              <a:rPr lang="ru-RU" sz="1050" dirty="0" smtClean="0"/>
              <a:t>по борьбе с ними для </a:t>
            </a:r>
            <a:r>
              <a:rPr lang="ru-RU" sz="1050" smtClean="0"/>
              <a:t>малых и больших </a:t>
            </a:r>
            <a:r>
              <a:rPr lang="ru-RU" sz="1050" dirty="0" smtClean="0"/>
              <a:t>сетей.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050" dirty="0" smtClean="0"/>
              <a:t>Объяснить важность понимания инфраструктуры коммутации и маршрутизации сети.</a:t>
            </a:r>
          </a:p>
          <a:p>
            <a:pPr marL="327818" lvl="2" indent="0">
              <a:buNone/>
            </a:pPr>
            <a:endParaRPr lang="ru-RU" sz="1050" dirty="0"/>
          </a:p>
          <a:p>
            <a:pPr marL="327818" lvl="2" indent="0">
              <a:buNone/>
            </a:pPr>
            <a:endParaRPr lang="ru-RU" sz="105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1. Разделы и цели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198598090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1.1. Глобальное подключение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67309964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Добро пожаловать в мир, где вместе мы намного сильнее, чем могли бы стать по отдельности.</a:t>
            </a:r>
          </a:p>
          <a:p>
            <a:r>
              <a:rPr lang="ru-RU" smtClean="0"/>
              <a:t>Добро пожаловать в сеть, объединяющую людей!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Современные сетевые технологии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Роль сетей в нашей повседневной жизни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5" y="2152594"/>
            <a:ext cx="4286848" cy="2219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201" y="2152594"/>
            <a:ext cx="424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247823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Мы живем в мире, который едва ли кто-то мог себе представить 20 лет назад.</a:t>
            </a:r>
          </a:p>
          <a:p>
            <a:r>
              <a:rPr lang="ru-RU" smtClean="0"/>
              <a:t>Каких возможностей у нас не было бы без Интернета?</a:t>
            </a:r>
          </a:p>
          <a:p>
            <a:r>
              <a:rPr lang="ru-RU" smtClean="0"/>
              <a:t>Что станет возможным в будущем при использовании сети как платформы?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Современные сетевые </a:t>
            </a:r>
            <a:r>
              <a:rPr lang="ru-RU" sz="1600" dirty="0" smtClean="0"/>
              <a:t>технологии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Технологии </a:t>
            </a:r>
            <a:r>
              <a:rPr lang="ru-RU" altLang="en-US" dirty="0"/>
              <a:t>прошлого и настоящего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68" y="2162809"/>
            <a:ext cx="3952875" cy="2227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516" y="2162321"/>
            <a:ext cx="3846236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2330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24608" y="905949"/>
            <a:ext cx="9019391" cy="1166043"/>
          </a:xfrm>
        </p:spPr>
        <p:txBody>
          <a:bodyPr/>
          <a:lstStyle/>
          <a:p>
            <a:r>
              <a:rPr lang="ru-RU" dirty="0" smtClean="0"/>
              <a:t>Достижения в сфере сетевых технологий помогают создавать мир без границ.</a:t>
            </a:r>
          </a:p>
          <a:p>
            <a:r>
              <a:rPr lang="ru-RU" dirty="0" smtClean="0"/>
              <a:t>Непосредственный характер коммуникаций через Интернет способствует развитию глобальных сообществ.</a:t>
            </a:r>
          </a:p>
          <a:p>
            <a:r>
              <a:rPr lang="ru-RU" dirty="0" smtClean="0"/>
              <a:t>В Cisco говорят, что Интернет и сетевые технологии помогают создавать «сеть, объединяющую людей».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Современные сетевые </a:t>
            </a:r>
            <a:r>
              <a:rPr lang="ru-RU" sz="1600" dirty="0" smtClean="0"/>
              <a:t>технологии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Сети без границ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033" y="2226515"/>
            <a:ext cx="62293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46644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34337" y="896222"/>
            <a:ext cx="8853286" cy="981218"/>
          </a:xfrm>
        </p:spPr>
        <p:txBody>
          <a:bodyPr/>
          <a:lstStyle/>
          <a:p>
            <a:r>
              <a:rPr lang="ru-RU" dirty="0" smtClean="0"/>
              <a:t>Вы помните, как учились в школе? Вот в таком же классе? </a:t>
            </a:r>
          </a:p>
          <a:p>
            <a:r>
              <a:rPr lang="ru-RU" dirty="0" smtClean="0"/>
              <a:t>Теперь, чтобы учиться, вам больше не нужно ходить в школу. Чтобы общаться с учителем, не нужно присутствовать в классе.</a:t>
            </a:r>
            <a:endParaRPr lang="ru-RU" altLang="ja-JP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Современные сетевые технологии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Сеть помогает в обучении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34" y="2247698"/>
            <a:ext cx="3610479" cy="2191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258" y="2238172"/>
            <a:ext cx="3667637" cy="22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72705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12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 1.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Современные сетевые технологии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Сеть помогает в работе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4454" y="899612"/>
            <a:ext cx="3907818" cy="3808575"/>
          </a:xfrm>
        </p:spPr>
        <p:txBody>
          <a:bodyPr/>
          <a:lstStyle/>
          <a:p>
            <a:pPr eaLnBrk="1" hangingPunct="1"/>
            <a:r>
              <a:rPr lang="ru-RU" altLang="en-US" sz="1800" dirty="0"/>
              <a:t>Глобализация Интернета позволила людям создавать информацию, доступную из любой точки мира.</a:t>
            </a:r>
          </a:p>
          <a:p>
            <a:pPr eaLnBrk="1" hangingPunct="1"/>
            <a:r>
              <a:rPr lang="ru-RU" altLang="en-US" sz="1700" dirty="0"/>
              <a:t>Виды коммуникаций:</a:t>
            </a:r>
          </a:p>
          <a:p>
            <a:pPr lvl="1"/>
            <a:r>
              <a:rPr lang="ru-RU" altLang="en-US" sz="1600" dirty="0"/>
              <a:t>Текстовые сообщения</a:t>
            </a:r>
          </a:p>
          <a:p>
            <a:pPr lvl="1"/>
            <a:r>
              <a:rPr lang="ru-RU" altLang="en-US" sz="1600" dirty="0"/>
              <a:t>Социальные сети</a:t>
            </a:r>
          </a:p>
          <a:p>
            <a:pPr lvl="1"/>
            <a:r>
              <a:rPr lang="ru-RU" altLang="en-US" sz="1600" dirty="0"/>
              <a:t>Инструменты совместной работы</a:t>
            </a:r>
          </a:p>
          <a:p>
            <a:pPr lvl="1"/>
            <a:r>
              <a:rPr lang="ru-RU" altLang="en-US" sz="1600" dirty="0"/>
              <a:t>Блоги</a:t>
            </a:r>
          </a:p>
          <a:p>
            <a:pPr lvl="1"/>
            <a:r>
              <a:rPr lang="ru-RU" altLang="en-US" sz="1600" dirty="0"/>
              <a:t>Wiki-ресурсы</a:t>
            </a:r>
          </a:p>
          <a:p>
            <a:pPr lvl="1"/>
            <a:r>
              <a:rPr lang="ru-RU" altLang="en-US" sz="1600" dirty="0"/>
              <a:t>Создание подкастов</a:t>
            </a:r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14" y="986120"/>
            <a:ext cx="4036613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083012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Современные сетевые технологии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Сеть помогает в работе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2274" y="1249809"/>
            <a:ext cx="4176355" cy="2631527"/>
          </a:xfrm>
        </p:spPr>
        <p:txBody>
          <a:bodyPr/>
          <a:lstStyle/>
          <a:p>
            <a:pPr eaLnBrk="1" hangingPunct="1"/>
            <a:r>
              <a:rPr lang="ru-RU" altLang="en-US" sz="1700" dirty="0"/>
              <a:t>Современные сети передачи данных обеспечивают нам поддержку в работе.</a:t>
            </a:r>
          </a:p>
          <a:p>
            <a:pPr eaLnBrk="1" hangingPunct="1"/>
            <a:r>
              <a:rPr lang="ru-RU" altLang="en-US" sz="1700" dirty="0"/>
              <a:t>Возможности обучения через Интернет сократили </a:t>
            </a:r>
            <a:r>
              <a:rPr lang="ru-RU" altLang="en-US" sz="1700"/>
              <a:t>расходы </a:t>
            </a:r>
            <a:r>
              <a:rPr lang="ru-RU" altLang="en-US" sz="1700" smtClean="0"/>
              <a:t>и затраты </a:t>
            </a:r>
            <a:r>
              <a:rPr lang="ru-RU" altLang="en-US" sz="1700" dirty="0"/>
              <a:t>времени на командировки.</a:t>
            </a:r>
          </a:p>
          <a:p>
            <a:pPr eaLnBrk="1" hangingPunct="1"/>
            <a:r>
              <a:rPr lang="ru-RU" altLang="en-US" sz="1700" dirty="0"/>
              <a:t>Обучение сотрудников становится все более экономичным.</a:t>
            </a:r>
            <a:endParaRPr lang="ru-RU" altLang="en-US" sz="1500" dirty="0"/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9" y="1033596"/>
            <a:ext cx="4468201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58000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4" y="956058"/>
            <a:ext cx="3574637" cy="3596487"/>
          </a:xfrm>
        </p:spPr>
        <p:txBody>
          <a:bodyPr/>
          <a:lstStyle/>
          <a:p>
            <a:r>
              <a:rPr lang="ru-RU" sz="1400" dirty="0" smtClean="0"/>
              <a:t>Мы слушаем музыку, смотрим фильмы, читаем книги и загружаем материалы, чтобы позже использовать их в автономном режиме.</a:t>
            </a:r>
          </a:p>
          <a:p>
            <a:r>
              <a:rPr lang="ru-RU" sz="1400" dirty="0" smtClean="0"/>
              <a:t>Сети позволяют людям вместе играть в игры, которые были совершенно невозможны 20 лет назад.</a:t>
            </a:r>
          </a:p>
          <a:p>
            <a:r>
              <a:rPr lang="ru-RU" sz="1400" dirty="0" smtClean="0"/>
              <a:t>Возможности реализовать увлечения вне сети также расширились благодаря, например, глобальным сообществам, охватывающим широкий спектр хобби и интересов.</a:t>
            </a:r>
          </a:p>
          <a:p>
            <a:r>
              <a:rPr lang="ru-RU" sz="1400" dirty="0" smtClean="0"/>
              <a:t>А как вы отдыхаете в Интернете?</a:t>
            </a:r>
          </a:p>
          <a:p>
            <a:pPr lvl="1"/>
            <a:endParaRPr lang="ru-RU" altLang="ja-JP" sz="1200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Современные сетевые технологии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Сеть помогает развлекаться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702" y="964510"/>
            <a:ext cx="52863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71238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Современные сетевые технологии</a:t>
            </a:r>
            <a:r>
              <a:rPr sz="1600" dirty="0"/>
              <a:t/>
            </a:r>
            <a:br>
              <a:rPr sz="1600" dirty="0"/>
            </a:br>
            <a:r>
              <a:rPr lang="ru-RU" sz="2000" dirty="0"/>
              <a:t>Лабораторная работа. Изучение сетевых инструментов совместной работы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429" y="798944"/>
            <a:ext cx="86677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814508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r>
              <a:rPr lang="ru-RU" altLang="en-US" sz="1600" dirty="0"/>
              <a:t>Предоставление ресурсов в рамках сети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Сети различных размеров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5578" y="899613"/>
            <a:ext cx="4878422" cy="3950636"/>
          </a:xfrm>
        </p:spPr>
        <p:txBody>
          <a:bodyPr/>
          <a:lstStyle/>
          <a:p>
            <a:pPr eaLnBrk="1" hangingPunct="1"/>
            <a:r>
              <a:rPr lang="ru-RU" altLang="en-US" sz="1600" dirty="0"/>
              <a:t>Небольшие домашние сети — обеспечивают связь нескольких компьютеров между </a:t>
            </a:r>
            <a:r>
              <a:rPr lang="ru-RU" altLang="en-US" sz="1600"/>
              <a:t>собой </a:t>
            </a:r>
            <a:r>
              <a:rPr lang="ru-RU" altLang="en-US" sz="1600" smtClean="0"/>
              <a:t>и выход </a:t>
            </a:r>
            <a:r>
              <a:rPr lang="ru-RU" altLang="en-US" sz="1600" dirty="0"/>
              <a:t>в Интернет.</a:t>
            </a:r>
          </a:p>
          <a:p>
            <a:pPr eaLnBrk="1" hangingPunct="1"/>
            <a:r>
              <a:rPr lang="ru-RU" altLang="en-US" sz="1600" dirty="0"/>
              <a:t>Малый или домашний офис — обеспечивает возможность подключения компьютера из домашней сети или удаленного </a:t>
            </a:r>
            <a:r>
              <a:rPr lang="ru-RU" altLang="en-US" sz="1600"/>
              <a:t>офиса </a:t>
            </a:r>
            <a:r>
              <a:rPr lang="ru-RU" altLang="en-US" sz="1600" smtClean="0"/>
              <a:t>к корпоративной </a:t>
            </a:r>
            <a:r>
              <a:rPr lang="ru-RU" altLang="en-US" sz="1600" dirty="0"/>
              <a:t>сети.</a:t>
            </a:r>
          </a:p>
          <a:p>
            <a:pPr eaLnBrk="1" hangingPunct="1"/>
            <a:r>
              <a:rPr lang="ru-RU" altLang="en-US" sz="1600" dirty="0"/>
              <a:t>Средние и крупные сети — множество расположений с сотнями или тысячами взаимосвязанных компьютеров.</a:t>
            </a:r>
          </a:p>
          <a:p>
            <a:pPr eaLnBrk="1" hangingPunct="1"/>
            <a:r>
              <a:rPr lang="ru-RU" altLang="en-US" sz="1600" dirty="0"/>
              <a:t>Глобальные сети (например, Интернет) — связывают миллионы компьютеров по всему миру.</a:t>
            </a:r>
          </a:p>
          <a:p>
            <a:pPr lvl="1"/>
            <a:endParaRPr lang="ru-RU" altLang="en-US" sz="1600" dirty="0"/>
          </a:p>
          <a:p>
            <a:pPr lvl="1"/>
            <a:endParaRPr lang="ru-RU" altLang="en-US" sz="1600" dirty="0"/>
          </a:p>
          <a:p>
            <a:pPr marL="0" indent="0" eaLnBrk="1" hangingPunct="1">
              <a:buNone/>
            </a:pPr>
            <a:endParaRPr lang="ru-RU" alt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78" y="900185"/>
            <a:ext cx="4114800" cy="368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68453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Предоставление ресурсов в рамках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Клиенты и серверы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92699" y="1082111"/>
            <a:ext cx="5151302" cy="3516744"/>
          </a:xfrm>
        </p:spPr>
        <p:txBody>
          <a:bodyPr/>
          <a:lstStyle/>
          <a:p>
            <a:pPr eaLnBrk="1" hangingPunct="1"/>
            <a:r>
              <a:rPr lang="ru-RU" altLang="en-US" sz="1600" dirty="0"/>
              <a:t>Каждый компьютер, подключенный к сети, называется хостом или оконечным устройством.</a:t>
            </a:r>
          </a:p>
          <a:p>
            <a:pPr eaLnBrk="1" hangingPunct="1"/>
            <a:r>
              <a:rPr lang="ru-RU" altLang="en-US" sz="1600" dirty="0"/>
              <a:t>Серверы — это компьютеры, которые предоставляют информацию оконечным устройствам в сети</a:t>
            </a:r>
            <a:r>
              <a:rPr lang="ru-RU" altLang="en-US" sz="1600" dirty="0" smtClean="0"/>
              <a:t>, например </a:t>
            </a:r>
            <a:r>
              <a:rPr lang="ru-RU" altLang="en-US" sz="1600" dirty="0"/>
              <a:t>серверы электронной почты, веб-серверы или файловый сервер.</a:t>
            </a:r>
          </a:p>
          <a:p>
            <a:pPr eaLnBrk="1" hangingPunct="1"/>
            <a:r>
              <a:rPr lang="ru-RU" altLang="en-US" sz="1600" dirty="0"/>
              <a:t>Клиенты — это компьютеры, которые отправляют запросы на серверы для получения информации, например веб-страницы с веб-сервера или адреса электронной </a:t>
            </a:r>
            <a:r>
              <a:rPr lang="ru-RU" altLang="en-US" sz="1600"/>
              <a:t>почты </a:t>
            </a:r>
            <a:r>
              <a:rPr lang="ru-RU" altLang="en-US" sz="1600" smtClean="0"/>
              <a:t>с сервера </a:t>
            </a:r>
            <a:r>
              <a:rPr lang="ru-RU" altLang="en-US" sz="1600" dirty="0"/>
              <a:t>электронной почты.</a:t>
            </a:r>
          </a:p>
          <a:p>
            <a:pPr lvl="1"/>
            <a:endParaRPr lang="ru-RU" altLang="en-US" sz="1600" dirty="0"/>
          </a:p>
          <a:p>
            <a:pPr marL="0" indent="0" eaLnBrk="1" hangingPunct="1">
              <a:buNone/>
            </a:pPr>
            <a:endParaRPr lang="ru-RU" alt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87" y="1082111"/>
            <a:ext cx="3704196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07155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Предоставление ресурсов в рамках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Одноранговые </a:t>
            </a:r>
            <a:r>
              <a:rPr lang="ru-RU" altLang="en-US" dirty="0"/>
              <a:t>сети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8562" y="2511385"/>
            <a:ext cx="8735437" cy="2067970"/>
          </a:xfrm>
        </p:spPr>
        <p:txBody>
          <a:bodyPr/>
          <a:lstStyle/>
          <a:p>
            <a:pPr eaLnBrk="1" hangingPunct="1"/>
            <a:r>
              <a:rPr lang="ru-RU" altLang="en-US" sz="1500" dirty="0"/>
              <a:t>Программное обеспечение клиента и сервера обычно выполняется на разных компьютерах.</a:t>
            </a:r>
          </a:p>
          <a:p>
            <a:pPr eaLnBrk="1" hangingPunct="1"/>
            <a:r>
              <a:rPr lang="ru-RU" altLang="en-US" sz="1500" dirty="0"/>
              <a:t>Однако в малых компаниях или жилых домах компьютер-клиент часто также функционирует и как сервер</a:t>
            </a:r>
            <a:r>
              <a:rPr lang="ru-RU" altLang="en-US" sz="1500" dirty="0" smtClean="0"/>
              <a:t>. Такие </a:t>
            </a:r>
            <a:r>
              <a:rPr lang="ru-RU" altLang="en-US" sz="1500" dirty="0"/>
              <a:t>сети называются одноранговыми.</a:t>
            </a:r>
          </a:p>
          <a:p>
            <a:pPr eaLnBrk="1" hangingPunct="1"/>
            <a:r>
              <a:rPr lang="ru-RU" altLang="en-US" sz="1500" dirty="0"/>
              <a:t>Преимущества одноранговых сетей: просты в развертывании, менее сложны по организации и гораздо более экономичны.</a:t>
            </a:r>
          </a:p>
          <a:p>
            <a:pPr eaLnBrk="1" hangingPunct="1"/>
            <a:r>
              <a:rPr lang="ru-RU" altLang="en-US" sz="1500" dirty="0"/>
              <a:t>Недостатки: нет централизованного администрирования, ниже уровень безопасности, нет возможности масштабирования и меньше производительность.</a:t>
            </a:r>
          </a:p>
          <a:p>
            <a:pPr lvl="1"/>
            <a:endParaRPr lang="ru-RU" altLang="en-US" sz="1800" dirty="0"/>
          </a:p>
          <a:p>
            <a:pPr marL="0" indent="0" eaLnBrk="1" hangingPunct="1">
              <a:buNone/>
            </a:pPr>
            <a:endParaRPr lang="ru-RU" altLang="en-US" sz="165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122" y="883639"/>
            <a:ext cx="5106978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599031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231464" cy="1802391"/>
          </a:xfrm>
        </p:spPr>
        <p:txBody>
          <a:bodyPr/>
          <a:lstStyle/>
          <a:p>
            <a:r>
              <a:rPr lang="ru-RU" sz="4000" dirty="0"/>
              <a:t>1.2. Локальные сети (LAN), глобальные сети (WAN</a:t>
            </a:r>
            <a:r>
              <a:rPr lang="ru-RU" sz="4000"/>
              <a:t>) </a:t>
            </a:r>
            <a:r>
              <a:rPr lang="ru-RU" sz="4000" smtClean="0"/>
              <a:t>и Интернет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31369368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Сетевые компоненты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Обзор компонентов сети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74908" y="1302902"/>
            <a:ext cx="4135942" cy="2843288"/>
          </a:xfrm>
        </p:spPr>
        <p:txBody>
          <a:bodyPr/>
          <a:lstStyle/>
          <a:p>
            <a:r>
              <a:rPr lang="ru-RU" smtClean="0"/>
              <a:t>Сеть может быть очень простой, например один кабель, соединяющий два компьютера, или очень сложной, представляющей собой целый набор сетей, охватывающих весь мир.</a:t>
            </a:r>
          </a:p>
          <a:p>
            <a:r>
              <a:rPr lang="ru-RU" smtClean="0"/>
              <a:t>Сетевая инфраструктура включает в себя три обширные категории компонентов сети:</a:t>
            </a:r>
          </a:p>
          <a:p>
            <a:pPr lvl="1"/>
            <a:r>
              <a:rPr lang="ru-RU" smtClean="0"/>
              <a:t>Устройства </a:t>
            </a:r>
          </a:p>
          <a:p>
            <a:pPr lvl="1"/>
            <a:r>
              <a:rPr lang="ru-RU" smtClean="0"/>
              <a:t>Средcтва подключения</a:t>
            </a:r>
          </a:p>
          <a:p>
            <a:pPr lvl="1"/>
            <a:r>
              <a:rPr lang="ru-RU" smtClean="0"/>
              <a:t>Сервисы</a:t>
            </a: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105" y="1526669"/>
            <a:ext cx="4747647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75933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1600" dirty="0"/>
              <a:t>Локальные сети, глобальные сети и Интернет</a:t>
            </a:r>
            <a:r>
              <a:t/>
            </a:r>
            <a:br/>
            <a:r>
              <a:rPr lang="ru-RU" smtClean="0"/>
              <a:t>Сетевые компоненты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02769" y="1259151"/>
            <a:ext cx="2899613" cy="2388721"/>
          </a:xfrm>
        </p:spPr>
        <p:txBody>
          <a:bodyPr/>
          <a:lstStyle/>
          <a:p>
            <a:r>
              <a:rPr lang="ru-RU" smtClean="0"/>
              <a:t>Оконечные устройства</a:t>
            </a:r>
          </a:p>
          <a:p>
            <a:pPr lvl="1"/>
            <a:r>
              <a:rPr lang="ru-RU" smtClean="0"/>
              <a:t>Оконечное устройство — это источник или получатель сообщения.</a:t>
            </a:r>
          </a:p>
          <a:p>
            <a:pPr lvl="1"/>
            <a:r>
              <a:rPr lang="ru-RU" smtClean="0"/>
              <a:t>Данные отправляются из одного оконечного устройства, проходят по сети и поступают на другое оконечное устройство</a:t>
            </a: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12" y="2552700"/>
            <a:ext cx="50775" cy="3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382" y="1039172"/>
            <a:ext cx="6038850" cy="310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639868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6055627" cy="1802391"/>
          </a:xfrm>
        </p:spPr>
        <p:txBody>
          <a:bodyPr/>
          <a:lstStyle/>
          <a:p>
            <a:r>
              <a:rPr lang="ru-RU" dirty="0" smtClean="0"/>
              <a:t>Глава 1. Знакомство с сетью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Introduction to Networks 6.0.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Сетевые </a:t>
            </a:r>
            <a:r>
              <a:rPr lang="ru-RU" sz="1600" dirty="0" smtClean="0"/>
              <a:t>компоненты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Промежуточные </a:t>
            </a:r>
            <a:r>
              <a:rPr lang="ru-RU" altLang="en-US" dirty="0"/>
              <a:t>сетевые устройства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66900" y="798945"/>
            <a:ext cx="7893435" cy="2419010"/>
          </a:xfrm>
        </p:spPr>
        <p:txBody>
          <a:bodyPr/>
          <a:lstStyle/>
          <a:p>
            <a:r>
              <a:rPr lang="ru-RU" dirty="0" smtClean="0"/>
              <a:t>Промежуточное устройство соединяет оконечные устройства в сети. Примеры таких устройств: коммутаторы, точки беспроводного доступа, </a:t>
            </a:r>
            <a:r>
              <a:rPr lang="ru-RU" smtClean="0"/>
              <a:t>маршрутизаторы и межсетевые </a:t>
            </a:r>
            <a:r>
              <a:rPr lang="ru-RU" dirty="0" smtClean="0"/>
              <a:t>экраны.</a:t>
            </a:r>
          </a:p>
          <a:p>
            <a:r>
              <a:rPr lang="ru-RU" dirty="0" smtClean="0"/>
              <a:t>К функциям промежуточных устройств также относится управление данными по мере их прохождения через сеть.</a:t>
            </a:r>
          </a:p>
          <a:p>
            <a:pPr lvl="1"/>
            <a:r>
              <a:rPr lang="ru-RU" dirty="0" smtClean="0"/>
              <a:t>Повторное создание и ретрансляция сигналов передачи данных.</a:t>
            </a:r>
          </a:p>
          <a:p>
            <a:pPr lvl="1"/>
            <a:r>
              <a:rPr lang="ru-RU" dirty="0" smtClean="0"/>
              <a:t>Сохранение сведений о существующих путях передачи данных в сети и между сетями.</a:t>
            </a:r>
          </a:p>
          <a:p>
            <a:pPr lvl="1"/>
            <a:r>
              <a:rPr lang="ru-RU" dirty="0" smtClean="0"/>
              <a:t>Уведомление других устройств об ошибках и сбоях связи.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690" y="3126180"/>
            <a:ext cx="4988642" cy="13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511408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Сетевые </a:t>
            </a:r>
            <a:r>
              <a:rPr lang="ru-RU" sz="1600" dirty="0" smtClean="0"/>
              <a:t>компоненты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Сетевая </a:t>
            </a:r>
            <a:r>
              <a:rPr lang="ru-RU" altLang="en-US" dirty="0"/>
              <a:t>среда передачи данных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74908" y="1098621"/>
            <a:ext cx="3728689" cy="3282194"/>
          </a:xfrm>
        </p:spPr>
        <p:txBody>
          <a:bodyPr/>
          <a:lstStyle/>
          <a:p>
            <a:r>
              <a:rPr lang="ru-RU" dirty="0" smtClean="0"/>
              <a:t>Связь в сети осуществляется через среду, которая обеспечивает передачу сообщения от источника до места назначения. </a:t>
            </a:r>
          </a:p>
          <a:p>
            <a:r>
              <a:rPr lang="ru-RU" dirty="0" smtClean="0"/>
              <a:t>В сетях обычно используются три типа сред передачи данных:</a:t>
            </a:r>
          </a:p>
          <a:p>
            <a:pPr lvl="1"/>
            <a:r>
              <a:rPr lang="ru-RU" dirty="0" smtClean="0"/>
              <a:t>металлические провода в кабелях, например медные;</a:t>
            </a:r>
          </a:p>
          <a:p>
            <a:pPr lvl="1"/>
            <a:r>
              <a:rPr lang="ru-RU" dirty="0" smtClean="0"/>
              <a:t>стекло, например оптоволоконные кабели;</a:t>
            </a:r>
          </a:p>
          <a:p>
            <a:pPr lvl="1"/>
            <a:r>
              <a:rPr lang="ru-RU" dirty="0" smtClean="0"/>
              <a:t>радиопередача.</a:t>
            </a:r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494" y="861593"/>
            <a:ext cx="5181600" cy="377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2513559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Сетевые компоненты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Представление сети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67117" y="1152409"/>
            <a:ext cx="3763615" cy="3282194"/>
          </a:xfrm>
        </p:spPr>
        <p:txBody>
          <a:bodyPr/>
          <a:lstStyle/>
          <a:p>
            <a:r>
              <a:rPr lang="ru-RU" dirty="0" smtClean="0"/>
              <a:t>В схемах сети, часто называемых диаграммами топологии, используются различные символы для представления </a:t>
            </a:r>
            <a:r>
              <a:rPr lang="ru-RU" smtClean="0"/>
              <a:t>устройств в пределах </a:t>
            </a:r>
            <a:r>
              <a:rPr lang="ru-RU" dirty="0" smtClean="0"/>
              <a:t>сети.</a:t>
            </a:r>
          </a:p>
          <a:p>
            <a:r>
              <a:rPr lang="ru-RU" dirty="0" smtClean="0"/>
              <a:t>Помимо показанного справа представления устройств, важно запомнить и понять следующие термины:</a:t>
            </a:r>
            <a:endParaRPr lang="ru-RU" altLang="en-US" dirty="0"/>
          </a:p>
          <a:p>
            <a:pPr lvl="2"/>
            <a:r>
              <a:rPr lang="ru-RU" dirty="0" smtClean="0"/>
              <a:t>Сетевая интерфейсная плата (NIC)</a:t>
            </a:r>
          </a:p>
          <a:p>
            <a:pPr lvl="2"/>
            <a:r>
              <a:rPr lang="ru-RU" dirty="0" smtClean="0"/>
              <a:t>Физический порт</a:t>
            </a:r>
          </a:p>
          <a:p>
            <a:pPr lvl="2"/>
            <a:r>
              <a:rPr lang="ru-RU" dirty="0" smtClean="0"/>
              <a:t>Интерфейс</a:t>
            </a:r>
          </a:p>
          <a:p>
            <a:pPr lvl="2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76" y="1022330"/>
            <a:ext cx="4645912" cy="326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256025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Сетевые </a:t>
            </a:r>
            <a:r>
              <a:rPr lang="ru-RU" sz="1600" dirty="0" smtClean="0"/>
              <a:t>компоненты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Топологические схемы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91027" y="741002"/>
            <a:ext cx="8584155" cy="557600"/>
          </a:xfrm>
        </p:spPr>
        <p:txBody>
          <a:bodyPr/>
          <a:lstStyle/>
          <a:p>
            <a:r>
              <a:rPr lang="ru-RU" sz="1400" dirty="0" smtClean="0"/>
              <a:t>Обратите внимание на основные различия между двумя диаграммами топологии (физическое расположение устройств в одном случае и схемы портов и сетевой адресации в другом).</a:t>
            </a:r>
            <a:endParaRPr lang="ru-RU" altLang="en-US" sz="14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27" y="1300257"/>
            <a:ext cx="4062001" cy="3184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99242"/>
            <a:ext cx="4303182" cy="331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015761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Локальные сети</a:t>
            </a:r>
            <a:r>
              <a:rPr lang="ru-RU" altLang="en-US" sz="1600" dirty="0"/>
              <a:t> и глобальные </a:t>
            </a:r>
            <a:r>
              <a:rPr lang="ru-RU" altLang="en-US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Типы сетей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74909" y="1098621"/>
            <a:ext cx="3962702" cy="3403222"/>
          </a:xfrm>
        </p:spPr>
        <p:txBody>
          <a:bodyPr/>
          <a:lstStyle/>
          <a:p>
            <a:r>
              <a:rPr lang="ru-RU" dirty="0" smtClean="0"/>
              <a:t>Существуют два наиболее распространенных типа сетей.</a:t>
            </a:r>
          </a:p>
          <a:p>
            <a:pPr lvl="1"/>
            <a:r>
              <a:rPr lang="ru-RU" dirty="0" smtClean="0"/>
              <a:t>Локальная сеть (LAN) охватывает небольшую территорию, которая принадлежит физическому лицу или ИТ-отделу либо эксплуатируется ими.</a:t>
            </a:r>
          </a:p>
          <a:p>
            <a:pPr lvl="1"/>
            <a:r>
              <a:rPr lang="ru-RU" dirty="0" smtClean="0"/>
              <a:t>Глобальная сеть (WAN) охватывает обширную территорию </a:t>
            </a:r>
            <a:r>
              <a:rPr lang="ru-RU" smtClean="0"/>
              <a:t>обычно с участием </a:t>
            </a:r>
            <a:r>
              <a:rPr lang="ru-RU" dirty="0" smtClean="0"/>
              <a:t>поставщика телекоммуникационных услуг.</a:t>
            </a:r>
          </a:p>
          <a:p>
            <a:pPr lvl="1"/>
            <a:r>
              <a:rPr lang="ru-RU" dirty="0" smtClean="0"/>
              <a:t>К другим типам сетей относятся:</a:t>
            </a:r>
          </a:p>
          <a:p>
            <a:pPr lvl="2"/>
            <a:r>
              <a:rPr lang="ru-RU" dirty="0" smtClean="0"/>
              <a:t>Городская сеть (MAN)</a:t>
            </a:r>
          </a:p>
          <a:p>
            <a:pPr lvl="2"/>
            <a:r>
              <a:rPr lang="ru-RU" dirty="0" smtClean="0"/>
              <a:t>Беспроводная локальная сеть (WLAN)</a:t>
            </a:r>
          </a:p>
          <a:p>
            <a:pPr lvl="2"/>
            <a:r>
              <a:rPr lang="ru-RU" dirty="0" smtClean="0"/>
              <a:t>Сеть хранения данных (SAN)</a:t>
            </a:r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734" y="977593"/>
            <a:ext cx="4914438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535169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Локальные сети и глобальные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Локальные сети (LAN)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680953" y="1105105"/>
            <a:ext cx="3158123" cy="2801566"/>
          </a:xfrm>
        </p:spPr>
        <p:txBody>
          <a:bodyPr/>
          <a:lstStyle/>
          <a:p>
            <a:r>
              <a:rPr lang="ru-RU" smtClean="0"/>
              <a:t>Три характеристики локальных сетей:</a:t>
            </a:r>
          </a:p>
          <a:p>
            <a:pPr lvl="1"/>
            <a:r>
              <a:rPr lang="ru-RU" smtClean="0"/>
              <a:t>Охватывают небольшую территорию, такую как дом, школа, офисное здание или комплекс зданий.</a:t>
            </a:r>
          </a:p>
          <a:p>
            <a:pPr lvl="1"/>
            <a:r>
              <a:rPr lang="ru-RU" smtClean="0"/>
              <a:t>Обычно администрируются одной организацией или частным лицом.</a:t>
            </a:r>
          </a:p>
          <a:p>
            <a:pPr lvl="1"/>
            <a:r>
              <a:rPr lang="ru-RU" smtClean="0"/>
              <a:t>Обеспечивают высокую пропускную способность для оконечных и промежуточных устройств в сети.</a:t>
            </a:r>
          </a:p>
          <a:p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4" y="981888"/>
            <a:ext cx="53244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5425360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Локальные и глобальные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Глобальные </a:t>
            </a:r>
            <a:r>
              <a:rPr lang="ru-RU" altLang="en-US" dirty="0"/>
              <a:t>сети (WAN)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0556" y="3192948"/>
            <a:ext cx="8702889" cy="1420239"/>
          </a:xfrm>
        </p:spPr>
        <p:txBody>
          <a:bodyPr/>
          <a:lstStyle/>
          <a:p>
            <a:r>
              <a:rPr lang="ru-RU" dirty="0" smtClean="0"/>
              <a:t>Три характеристики глобальных сетей:</a:t>
            </a:r>
          </a:p>
          <a:p>
            <a:pPr lvl="1"/>
            <a:r>
              <a:rPr lang="ru-RU" dirty="0" smtClean="0"/>
              <a:t>Глобальные сети связывают локальные сети в обширных географических областях, таких как города, регионы, страны или континенты.</a:t>
            </a:r>
          </a:p>
          <a:p>
            <a:pPr lvl="1"/>
            <a:r>
              <a:rPr lang="ru-RU" dirty="0" smtClean="0"/>
              <a:t>Управление обычно осуществляется различными операторами связи.</a:t>
            </a:r>
          </a:p>
          <a:p>
            <a:pPr lvl="1"/>
            <a:r>
              <a:rPr lang="ru-RU" dirty="0" smtClean="0"/>
              <a:t>Сети WAN обычно обеспечивают менее скоростные соединения между локальными сетями.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246" y="799169"/>
            <a:ext cx="5810250" cy="23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9138287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Интернет, внутренние и внешние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Сеть </a:t>
            </a:r>
            <a:r>
              <a:rPr lang="ru-RU" dirty="0" smtClean="0"/>
              <a:t>Интернет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13818" y="711395"/>
            <a:ext cx="3811698" cy="3899516"/>
          </a:xfrm>
        </p:spPr>
        <p:txBody>
          <a:bodyPr/>
          <a:lstStyle/>
          <a:p>
            <a:r>
              <a:rPr lang="ru-RU" sz="1300" dirty="0" smtClean="0"/>
              <a:t>Интернет — это всемирная совокупность взаимосвязанных локальных и глобальных сетей. </a:t>
            </a:r>
          </a:p>
          <a:p>
            <a:r>
              <a:rPr lang="ru-RU" sz="1300" dirty="0" smtClean="0"/>
              <a:t>Локальные сети соединяются друг с другом с помощью глобальных сетей.</a:t>
            </a:r>
          </a:p>
          <a:p>
            <a:r>
              <a:rPr lang="ru-RU" sz="1300" dirty="0" smtClean="0"/>
              <a:t>Затем глобальные сети соединяются между собой с помощью медных проводов, оптоволоконных кабелей и беспроводной передачи данных.</a:t>
            </a:r>
          </a:p>
          <a:p>
            <a:r>
              <a:rPr lang="ru-RU" sz="1300" dirty="0" smtClean="0"/>
              <a:t>Интернет не принадлежит какому-либо человеку или группе, однако для поддержания структуры были созданы следующие группы:</a:t>
            </a:r>
          </a:p>
          <a:p>
            <a:pPr lvl="1"/>
            <a:r>
              <a:rPr lang="ru-RU" sz="1200" dirty="0" smtClean="0"/>
              <a:t>IETF</a:t>
            </a:r>
          </a:p>
          <a:p>
            <a:pPr lvl="1"/>
            <a:r>
              <a:rPr lang="ru-RU" sz="1200" dirty="0" smtClean="0"/>
              <a:t>ICANN</a:t>
            </a:r>
          </a:p>
          <a:p>
            <a:pPr lvl="1"/>
            <a:r>
              <a:rPr lang="ru-RU" sz="1200" dirty="0" smtClean="0"/>
              <a:t>IAB</a:t>
            </a:r>
            <a:endParaRPr lang="ru-RU" altLang="en-US" sz="1200" dirty="0"/>
          </a:p>
          <a:p>
            <a:pPr lvl="1"/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884" y="922709"/>
            <a:ext cx="5064563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066112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Интернет, внутренние сети и внешние сети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Сети интранет и экстранет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893012" y="1365266"/>
            <a:ext cx="4250988" cy="2763161"/>
          </a:xfrm>
        </p:spPr>
        <p:txBody>
          <a:bodyPr/>
          <a:lstStyle/>
          <a:p>
            <a:r>
              <a:rPr lang="ru-RU" dirty="0" smtClean="0"/>
              <a:t>В отличие от Интернета внутренняя сеть (интранет) — это частная совокупность локальных и глобальных сетей внутри организации, которая доступна только для членов организации или других </a:t>
            </a:r>
            <a:r>
              <a:rPr lang="ru-RU" smtClean="0"/>
              <a:t>лиц с надлежащими </a:t>
            </a:r>
            <a:r>
              <a:rPr lang="ru-RU" dirty="0" smtClean="0"/>
              <a:t>полномочиями.</a:t>
            </a:r>
          </a:p>
          <a:p>
            <a:r>
              <a:rPr lang="ru-RU" dirty="0" smtClean="0"/>
              <a:t>Организация может использовать внешнюю сеть (экстранет) для обеспечения защищенного доступа к сети для сотрудников, работающих в других организациях, которым необходим доступ к данным в своей сети.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06" y="885868"/>
            <a:ext cx="4048125" cy="37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347316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Интернет-подключение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Технологии доступа к Интернету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21030" y="798944"/>
            <a:ext cx="3822971" cy="3753601"/>
          </a:xfrm>
        </p:spPr>
        <p:txBody>
          <a:bodyPr/>
          <a:lstStyle/>
          <a:p>
            <a:r>
              <a:rPr lang="ru-RU" sz="1300" dirty="0" smtClean="0"/>
              <a:t>Существует множество способов подключения пользователей и организаций к Интернету.</a:t>
            </a:r>
          </a:p>
          <a:p>
            <a:pPr lvl="1"/>
            <a:r>
              <a:rPr lang="ru-RU" sz="1200" dirty="0" smtClean="0"/>
              <a:t>Популярные варианты для домашних пользователей и небольших офисов включают в себя широкополосную кабельную сеть, широкополосную цифровую абонентскую линию (DSL), беспроводные глобальные сети (WAN</a:t>
            </a:r>
            <a:r>
              <a:rPr lang="ru-RU" sz="1200" smtClean="0"/>
              <a:t>) и мобильные </a:t>
            </a:r>
            <a:r>
              <a:rPr lang="ru-RU" sz="1200" dirty="0" smtClean="0"/>
              <a:t>сервисы.</a:t>
            </a:r>
          </a:p>
          <a:p>
            <a:pPr lvl="1"/>
            <a:r>
              <a:rPr lang="ru-RU" sz="1200" dirty="0" smtClean="0"/>
              <a:t>Организациям необходимы более высокоскоростные подключения для поддержки IP-телефонов, организации видеоконференций и хранения </a:t>
            </a:r>
            <a:r>
              <a:rPr lang="ru-RU" sz="1200" smtClean="0"/>
              <a:t>данных в центре </a:t>
            </a:r>
            <a:r>
              <a:rPr lang="ru-RU" sz="1200" dirty="0" smtClean="0"/>
              <a:t>обработки данных.</a:t>
            </a:r>
          </a:p>
          <a:p>
            <a:pPr lvl="1"/>
            <a:r>
              <a:rPr lang="ru-RU" sz="1200" dirty="0" smtClean="0"/>
              <a:t>Межсоединения бизнес-класса обычно предоставляются поставщиками </a:t>
            </a:r>
            <a:r>
              <a:rPr lang="ru-RU" sz="1200" smtClean="0"/>
              <a:t>услуг и могут </a:t>
            </a:r>
            <a:r>
              <a:rPr lang="ru-RU" sz="1200" dirty="0" smtClean="0"/>
              <a:t>включать в себя DSL, арендованные линии и сеть Metro Ethernet.</a:t>
            </a:r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6" y="943684"/>
            <a:ext cx="50673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25230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1.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99080455"/>
              </p:ext>
            </p:extLst>
          </p:nvPr>
        </p:nvGraphicFramePr>
        <p:xfrm>
          <a:off x="457291" y="1122081"/>
          <a:ext cx="8229418" cy="3212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398919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25275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1.0.1.2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Работа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Создайте свою концепцию сети Интернет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1.1.1.8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Изучение инструментов совместной работы в 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1.2.1.7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Интерактивное упражнение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Представления и функции сетевых компонентов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1.2.4.4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Cisco 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Справка и советы по навигации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1.2.4.5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Cisco 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Представление 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1.3.1.3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Изучение конвергентных сетевых сервисов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1.3.2.6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Интерактивное 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Надежные 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1.4.3.3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Интерактивное 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Терминология безопасности сети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1.4.4.3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Изучение вакансий в сфере информационных и сетевых технологий</a:t>
                      </a:r>
                      <a:endParaRPr lang="ru-RU" sz="9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1.5.1.1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Работа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Создайте свою концепцию сети Интернет сейчас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406068602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>
                <a:solidFill>
                  <a:srgbClr val="000000"/>
                </a:solidFill>
              </a:rPr>
              <a:t>PT_ccna5</a:t>
            </a: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ru-RU" sz="1000" kern="0" dirty="0">
              <a:solidFill>
                <a:srgbClr val="000000"/>
              </a:solidFill>
            </a:endParaRPr>
          </a:p>
          <a:p>
            <a:pPr marL="89297" indent="0" algn="ctr" eaLnBrk="1" hangingPunct="1">
              <a:spcBef>
                <a:spcPct val="30000"/>
              </a:spcBef>
              <a:buNone/>
            </a:pPr>
            <a:endParaRPr lang="ru-RU" sz="10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ru-RU" sz="1000" kern="0" dirty="0">
              <a:solidFill>
                <a:srgbClr val="000000"/>
              </a:solidFill>
            </a:endParaRPr>
          </a:p>
          <a:p>
            <a:pPr marL="0" indent="0" algn="ctr" eaLnBrk="1" hangingPunct="1">
              <a:spcBef>
                <a:spcPct val="30000"/>
              </a:spcBef>
              <a:buNone/>
            </a:pP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sz="1600" dirty="0" smtClean="0"/>
              <a:t>Интернет-подключение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Интернет-подключение для дома и небольшого офиса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59940" y="798944"/>
            <a:ext cx="3715966" cy="4146992"/>
          </a:xfrm>
        </p:spPr>
        <p:txBody>
          <a:bodyPr/>
          <a:lstStyle/>
          <a:p>
            <a:r>
              <a:rPr lang="ru-RU" sz="1200" dirty="0" smtClean="0"/>
              <a:t>Кабель — постоянное </a:t>
            </a:r>
            <a:r>
              <a:rPr lang="ru-RU" sz="1200" smtClean="0"/>
              <a:t>подключение к Интернету </a:t>
            </a:r>
            <a:r>
              <a:rPr lang="ru-RU" sz="1200" dirty="0" smtClean="0"/>
              <a:t>с высокой пропускной способностью, предлагаемое поставщиками услуг кабельного телевидения.</a:t>
            </a:r>
          </a:p>
          <a:p>
            <a:r>
              <a:rPr lang="ru-RU" sz="1200" dirty="0" smtClean="0"/>
              <a:t>DSL — постоянное </a:t>
            </a:r>
            <a:r>
              <a:rPr lang="ru-RU" sz="1200" smtClean="0"/>
              <a:t>интернет-подключение с высокой </a:t>
            </a:r>
            <a:r>
              <a:rPr lang="ru-RU" sz="1200" dirty="0" smtClean="0"/>
              <a:t>пропускной способностью, предоставляемое по телефонной линии.</a:t>
            </a:r>
          </a:p>
          <a:p>
            <a:r>
              <a:rPr lang="ru-RU" sz="1200" dirty="0" smtClean="0"/>
              <a:t>Сотовая связь — для </a:t>
            </a:r>
            <a:r>
              <a:rPr lang="ru-RU" sz="1200" smtClean="0"/>
              <a:t>подключения к Интернету </a:t>
            </a:r>
            <a:r>
              <a:rPr lang="ru-RU" sz="1200" dirty="0" smtClean="0"/>
              <a:t>используется мобильная телефонная сеть; доступна только там, где есть сигнал сотовой сети.</a:t>
            </a:r>
          </a:p>
          <a:p>
            <a:r>
              <a:rPr lang="ru-RU" sz="1200" dirty="0" smtClean="0"/>
              <a:t>Спутниковая связь — основной вариант для сельских районов, не охваченных интернет-провайдерами.</a:t>
            </a:r>
          </a:p>
          <a:p>
            <a:r>
              <a:rPr lang="ru-RU" sz="1200" dirty="0" smtClean="0"/>
              <a:t>Телефонный коммутируемый доступ — недорогой вариант с низкой пропускной способностью с использованием модема.</a:t>
            </a:r>
            <a:endParaRPr lang="ru-RU" alt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5" y="1196197"/>
            <a:ext cx="520058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027781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sz="1600" dirty="0" smtClean="0"/>
              <a:t>Интернет-подключение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Интернет-подключение для предприятий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276445" y="556236"/>
            <a:ext cx="3867555" cy="4338536"/>
          </a:xfrm>
        </p:spPr>
        <p:txBody>
          <a:bodyPr/>
          <a:lstStyle/>
          <a:p>
            <a:endParaRPr lang="ru-RU" altLang="en-US" sz="1200" dirty="0"/>
          </a:p>
          <a:p>
            <a:r>
              <a:rPr lang="ru-RU" sz="1200" dirty="0" smtClean="0"/>
              <a:t>Для подключения предприятий к Интернету могут потребоваться выделенные подключения с более высокой пропускной способностью, или управляемые услуги. Типичные варианты подключения для предприятий:</a:t>
            </a:r>
          </a:p>
          <a:p>
            <a:pPr lvl="1"/>
            <a:r>
              <a:rPr lang="ru-RU" sz="1100" dirty="0" smtClean="0"/>
              <a:t>Выделенная арендованная линия — защищенные каналы в сети оператора связи, обеспечивающие связь между географически удаленными офисами для передачи голоса или данных в частной сети.</a:t>
            </a:r>
          </a:p>
          <a:p>
            <a:pPr lvl="1"/>
            <a:r>
              <a:rPr lang="ru-RU" sz="1100" dirty="0" smtClean="0"/>
              <a:t>Глобальная сеть Ethernet — позволяет расширить технологию доступа к локальной сети на глобальную сеть.</a:t>
            </a:r>
          </a:p>
          <a:p>
            <a:pPr lvl="1"/>
            <a:r>
              <a:rPr lang="ru-RU" sz="1100" dirty="0" smtClean="0"/>
              <a:t>DSL — цифровая абонентская линия для предприятий доступна в различных форматах, включая симметричную цифровую абонентскую линию (SDSL).</a:t>
            </a:r>
          </a:p>
          <a:p>
            <a:pPr lvl="1"/>
            <a:r>
              <a:rPr lang="ru-RU" sz="1100" dirty="0" smtClean="0"/>
              <a:t>Спутниковая связь — способна обеспечить соединение при отсутствии проводных решений.</a:t>
            </a:r>
          </a:p>
          <a:p>
            <a:pPr lvl="1"/>
            <a:endParaRPr lang="ru-RU" altLang="en-US" sz="1100" dirty="0"/>
          </a:p>
          <a:p>
            <a:pPr lvl="1"/>
            <a:endParaRPr lang="ru-RU" alt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5" y="1415033"/>
            <a:ext cx="5105400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3176790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278893"/>
            <a:ext cx="3564275" cy="989739"/>
          </a:xfrm>
        </p:spPr>
        <p:txBody>
          <a:bodyPr/>
          <a:lstStyle/>
          <a:p>
            <a:r>
              <a:rPr lang="ru-RU" sz="1600" dirty="0" smtClean="0"/>
              <a:t>Интернет-подключение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Packet Tracer. Советы по использованию справки и навигации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44418" y="1178944"/>
            <a:ext cx="3307406" cy="3520137"/>
          </a:xfrm>
        </p:spPr>
        <p:txBody>
          <a:bodyPr/>
          <a:lstStyle/>
          <a:p>
            <a:endParaRPr lang="ru-RU" altLang="en-US" dirty="0"/>
          </a:p>
          <a:p>
            <a:r>
              <a:rPr lang="ru-RU" dirty="0" smtClean="0"/>
              <a:t>Обзор программы Packet Tracer</a:t>
            </a:r>
          </a:p>
          <a:p>
            <a:r>
              <a:rPr lang="ru-RU" dirty="0" smtClean="0"/>
              <a:t>Packet Tracer — это замечательная программа, которая поможет вам в рамках курса CCNA, предоставив возможность </a:t>
            </a:r>
            <a:r>
              <a:rPr lang="ru-RU" smtClean="0"/>
              <a:t>поэкспериментировать с поведением </a:t>
            </a:r>
            <a:r>
              <a:rPr lang="ru-RU" dirty="0" smtClean="0"/>
              <a:t>сети, построением сетей и найти ответы на вопросы «что, если». 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26" y="361199"/>
            <a:ext cx="540007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674694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3564275" cy="989739"/>
          </a:xfrm>
        </p:spPr>
        <p:txBody>
          <a:bodyPr/>
          <a:lstStyle/>
          <a:p>
            <a:r>
              <a:rPr lang="ru-RU" sz="1600" dirty="0" smtClean="0"/>
              <a:t>Интернет-подключение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Packet </a:t>
            </a:r>
            <a:r>
              <a:rPr lang="ru-RU" altLang="en-US" dirty="0"/>
              <a:t>Tracer. Представление сети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44418" y="1031132"/>
            <a:ext cx="2962986" cy="3287949"/>
          </a:xfrm>
        </p:spPr>
        <p:txBody>
          <a:bodyPr/>
          <a:lstStyle/>
          <a:p>
            <a:endParaRPr lang="ru-RU" altLang="en-US" dirty="0"/>
          </a:p>
          <a:p>
            <a:r>
              <a:rPr lang="ru-RU" smtClean="0"/>
              <a:t>В этом упражнении вы подробно узнаете о том, как использовать программу Packet Tracer в качестве средства моделирования представлений сети.</a:t>
            </a:r>
          </a:p>
          <a:p>
            <a:r>
              <a:rPr lang="ru-RU" smtClean="0"/>
              <a:t>В сетевой модели этого упражнения представлен целый ряд технологий, которые необходимо изучить в рамках курса CCNA.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26" y="361199"/>
            <a:ext cx="540007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336425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231464" cy="1802391"/>
          </a:xfrm>
        </p:spPr>
        <p:txBody>
          <a:bodyPr/>
          <a:lstStyle/>
          <a:p>
            <a:r>
              <a:rPr lang="ru-RU" sz="4000" dirty="0"/>
              <a:t>1.3. Сеть как платформа</a:t>
            </a:r>
          </a:p>
        </p:txBody>
      </p:sp>
    </p:spTree>
    <p:extLst>
      <p:ext uri="{BB962C8B-B14F-4D97-AF65-F5344CB8AC3E}">
        <p14:creationId xmlns:p14="http://schemas.microsoft.com/office/powerpoint/2010/main" xmlns="" val="3040857309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sz="1600" dirty="0"/>
              <a:t>Конвергентные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Традиционные обособленные сети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768502" y="671208"/>
            <a:ext cx="3307404" cy="3819149"/>
          </a:xfrm>
        </p:spPr>
        <p:txBody>
          <a:bodyPr/>
          <a:lstStyle/>
          <a:p>
            <a:r>
              <a:rPr lang="ru-RU" dirty="0" smtClean="0"/>
              <a:t>Примером использования нескольких сетей может быть школа 30 лет назад</a:t>
            </a:r>
            <a:r>
              <a:rPr lang="ru-RU" smtClean="0"/>
              <a:t>. В некоторых </a:t>
            </a:r>
            <a:r>
              <a:rPr lang="ru-RU" dirty="0" smtClean="0"/>
              <a:t>аудиториях были проложены кабели для сетей передачи данных. Те же аудитории были </a:t>
            </a:r>
            <a:r>
              <a:rPr lang="ru-RU" smtClean="0"/>
              <a:t>подключены к телефонным </a:t>
            </a:r>
            <a:r>
              <a:rPr lang="ru-RU" dirty="0" smtClean="0"/>
              <a:t>сетям, а также отдельно к сети передачи видео.</a:t>
            </a:r>
          </a:p>
          <a:p>
            <a:r>
              <a:rPr lang="ru-RU" dirty="0" smtClean="0"/>
              <a:t>В каждой из этих сетей использовались различные технологии для передачи сигналов связи на основе различных наборов </a:t>
            </a:r>
            <a:r>
              <a:rPr lang="ru-RU" smtClean="0"/>
              <a:t>правил и стандартов</a:t>
            </a:r>
            <a:r>
              <a:rPr lang="ru-RU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9" y="870857"/>
            <a:ext cx="5476514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9773695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sz="1600" dirty="0"/>
              <a:t>Конвергентные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Конвергентная сеть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186362" y="671208"/>
            <a:ext cx="3889544" cy="3819149"/>
          </a:xfrm>
        </p:spPr>
        <p:txBody>
          <a:bodyPr/>
          <a:lstStyle/>
          <a:p>
            <a:endParaRPr lang="ru-RU" altLang="en-US" dirty="0"/>
          </a:p>
          <a:p>
            <a:r>
              <a:rPr lang="ru-RU" dirty="0" smtClean="0"/>
              <a:t>Конвергентные сети передачи данных обеспечивают работу несколько служб в одном канале, включая передачу данных, голоса и видео.</a:t>
            </a:r>
          </a:p>
          <a:p>
            <a:r>
              <a:rPr lang="ru-RU" dirty="0" smtClean="0"/>
              <a:t>В отличие от выделенных сетей конвергентные сети позволяют передавать данные, голос и видео между различными типами устройств при использовании одной и той же сетевой инфраструктуры.</a:t>
            </a:r>
          </a:p>
          <a:p>
            <a:r>
              <a:rPr lang="ru-RU" dirty="0" smtClean="0"/>
              <a:t>Сетевая инфраструктура использует один и тот же набор </a:t>
            </a:r>
            <a:r>
              <a:rPr lang="ru-RU" smtClean="0"/>
              <a:t>правил и стандартов</a:t>
            </a:r>
            <a:r>
              <a:rPr lang="ru-RU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6" y="977775"/>
            <a:ext cx="4884827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729707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Конвергентные сети</a:t>
            </a:r>
            <a:r>
              <a:t/>
            </a:r>
            <a:br/>
            <a:r>
              <a:rPr lang="ru-RU" smtClean="0"/>
              <a:t>Лабораторная работа. Изучение служб конвергентной сети</a:t>
            </a:r>
            <a:endParaRPr lang="ru-RU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93" y="798944"/>
            <a:ext cx="7373379" cy="37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409255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Надежная сеть</a:t>
            </a:r>
            <a:r>
              <a:t/>
            </a:r>
            <a:br/>
            <a:r>
              <a:rPr lang="ru-RU" smtClean="0"/>
              <a:t>Сетевая архитектура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607627" y="671208"/>
            <a:ext cx="4468280" cy="3819149"/>
          </a:xfrm>
        </p:spPr>
        <p:txBody>
          <a:bodyPr/>
          <a:lstStyle/>
          <a:p>
            <a:endParaRPr lang="ru-RU" altLang="en-US" dirty="0"/>
          </a:p>
          <a:p>
            <a:r>
              <a:rPr lang="ru-RU" dirty="0" smtClean="0"/>
              <a:t>Сетевая архитектура — это технологии, поддерживающие инфраструктуру, которая обеспечивает обмен данными по сети.</a:t>
            </a:r>
          </a:p>
          <a:p>
            <a:r>
              <a:rPr lang="ru-RU" dirty="0" smtClean="0"/>
              <a:t>Существует четыре базовые характеристики, которыми должная обладать базовая </a:t>
            </a:r>
            <a:r>
              <a:rPr lang="ru-RU" smtClean="0"/>
              <a:t>архитектура в соответствии </a:t>
            </a:r>
            <a:r>
              <a:rPr lang="ru-RU" dirty="0" smtClean="0"/>
              <a:t>с ожиданиями пользователей.</a:t>
            </a:r>
          </a:p>
          <a:p>
            <a:pPr lvl="1"/>
            <a:r>
              <a:rPr lang="ru-RU" dirty="0" smtClean="0"/>
              <a:t>Отказоустойчивость</a:t>
            </a:r>
          </a:p>
          <a:p>
            <a:pPr lvl="1"/>
            <a:r>
              <a:rPr lang="ru-RU" dirty="0" smtClean="0"/>
              <a:t>Масштабируемость</a:t>
            </a:r>
          </a:p>
          <a:p>
            <a:pPr lvl="1"/>
            <a:r>
              <a:rPr lang="ru-RU" dirty="0" smtClean="0"/>
              <a:t>Гарантированная полоса пропускания</a:t>
            </a:r>
          </a:p>
          <a:p>
            <a:pPr lvl="1"/>
            <a:r>
              <a:rPr lang="ru-RU" dirty="0" smtClean="0"/>
              <a:t>Безопасность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25" y="801030"/>
            <a:ext cx="3772426" cy="37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383909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Надежная сеть</a:t>
            </a:r>
            <a:r>
              <a:t/>
            </a:r>
            <a:br/>
            <a:r>
              <a:rPr lang="ru-RU" smtClean="0"/>
              <a:t>Отказоустойчивость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427023" y="-1890"/>
            <a:ext cx="3648883" cy="4445541"/>
          </a:xfrm>
        </p:spPr>
        <p:txBody>
          <a:bodyPr/>
          <a:lstStyle/>
          <a:p>
            <a:endParaRPr lang="ru-RU" altLang="en-US" sz="1400" dirty="0"/>
          </a:p>
          <a:p>
            <a:r>
              <a:rPr lang="ru-RU" sz="1400" dirty="0" smtClean="0"/>
              <a:t>Отказоустойчивая сеть сокращает влияние сбоев, ограничивая число затрагиваемых устройств.</a:t>
            </a:r>
          </a:p>
          <a:p>
            <a:r>
              <a:rPr lang="ru-RU" sz="1400" dirty="0" smtClean="0"/>
              <a:t>Для обеспечения отказоустойчивости требуется несколько путей передачи данных.</a:t>
            </a:r>
          </a:p>
          <a:p>
            <a:r>
              <a:rPr lang="ru-RU" sz="1400" dirty="0" smtClean="0"/>
              <a:t>Надежная сеть обеспечивает резервирование путем реализации сети с коммутацией пакетов. При коммутации пакетов трафик делится на пакеты, которые направляются по сети. Каждый пакет теоретически может быть отправлен к месту назначения по своему маршруту.</a:t>
            </a:r>
          </a:p>
          <a:p>
            <a:r>
              <a:rPr lang="ru-RU" sz="1400" dirty="0" smtClean="0"/>
              <a:t>Это невозможно в сети с коммутацией каналов, в которой устанавливаются выделенные каналы.</a:t>
            </a:r>
          </a:p>
          <a:p>
            <a:endParaRPr lang="ru-RU" alt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" y="1142771"/>
            <a:ext cx="5458587" cy="32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42955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После прохождения главы 1 студенты должны выполнить проверочную работу на знание материала главы 1.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1. Проверочная работа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96080354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sz="1600" dirty="0"/>
              <a:t>Надежная </a:t>
            </a:r>
            <a:r>
              <a:rPr lang="ru-RU" sz="1600" dirty="0" smtClean="0"/>
              <a:t>сеть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Масштабируемость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22019" y="984157"/>
            <a:ext cx="3529770" cy="2689794"/>
          </a:xfrm>
        </p:spPr>
        <p:txBody>
          <a:bodyPr/>
          <a:lstStyle/>
          <a:p>
            <a:endParaRPr lang="ru-RU" altLang="en-US" dirty="0"/>
          </a:p>
          <a:p>
            <a:r>
              <a:rPr lang="ru-RU" smtClean="0"/>
              <a:t>Масштабируемую сеть можно быстро и легко расширить, обеспечив поддержку новых пользователей и приложений без снижения производительности обслуживания существующих.</a:t>
            </a:r>
          </a:p>
          <a:p>
            <a:r>
              <a:rPr lang="ru-RU" smtClean="0"/>
              <a:t>Проектировщики сетей следуют принятым стандартам и протоколам, чтобы обеспечить масштабируемость.</a:t>
            </a:r>
          </a:p>
          <a:p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94" y="984352"/>
            <a:ext cx="4905375" cy="32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791710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sz="1600" dirty="0"/>
              <a:t>Надежная </a:t>
            </a:r>
            <a:r>
              <a:rPr lang="ru-RU" sz="1600" dirty="0" smtClean="0"/>
              <a:t>сеть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Качество обслуживания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293024" y="223735"/>
            <a:ext cx="3816000" cy="4445541"/>
          </a:xfrm>
        </p:spPr>
        <p:txBody>
          <a:bodyPr/>
          <a:lstStyle/>
          <a:p>
            <a:r>
              <a:rPr lang="ru-RU" sz="1400" dirty="0" smtClean="0"/>
              <a:t>Требования к передаче </a:t>
            </a:r>
            <a:r>
              <a:rPr lang="ru-RU" sz="1400" smtClean="0"/>
              <a:t>голоса и потокового </a:t>
            </a:r>
            <a:r>
              <a:rPr lang="ru-RU" sz="1400" dirty="0" smtClean="0"/>
              <a:t>видео более высоки. </a:t>
            </a:r>
          </a:p>
          <a:p>
            <a:r>
              <a:rPr lang="ru-RU" sz="1400" dirty="0" smtClean="0"/>
              <a:t>Приходилось ли вам когда-нибудь смотреть потоковое </a:t>
            </a:r>
            <a:r>
              <a:rPr lang="ru-RU" sz="1400" smtClean="0"/>
              <a:t>видео с постоянными </a:t>
            </a:r>
            <a:r>
              <a:rPr lang="ru-RU" sz="1400" dirty="0" smtClean="0"/>
              <a:t>зависаниями и паузами? Это происходит, когда требуется пропускная способность, превышающая доступную, и если не настроено качество обслуживания (QoS).</a:t>
            </a:r>
          </a:p>
          <a:p>
            <a:r>
              <a:rPr lang="ru-RU" sz="1400" dirty="0" smtClean="0"/>
              <a:t>Качество обслуживания (QoS) является основным механизмом, который используется для обеспечения надежной доставки контента всем пользователям. </a:t>
            </a:r>
          </a:p>
          <a:p>
            <a:r>
              <a:rPr lang="ru-RU" sz="1400" dirty="0" smtClean="0"/>
              <a:t>При наличии политики QoS маршрутизатору проще управлять потоком данных и трафиком голосовых данных.</a:t>
            </a:r>
          </a:p>
          <a:p>
            <a:endParaRPr lang="ru-RU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" y="865161"/>
            <a:ext cx="5229225" cy="33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4444285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sz="1600" dirty="0"/>
              <a:t>Надежная </a:t>
            </a:r>
            <a:r>
              <a:rPr lang="ru-RU" sz="1600" dirty="0" smtClean="0"/>
              <a:t>сеть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Безопасность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22018" y="132510"/>
            <a:ext cx="3821981" cy="4645677"/>
          </a:xfrm>
        </p:spPr>
        <p:txBody>
          <a:bodyPr/>
          <a:lstStyle/>
          <a:p>
            <a:r>
              <a:rPr lang="ru-RU" sz="1400" dirty="0" smtClean="0"/>
              <a:t>Необходимо учесть два основных типа безопасности сети. </a:t>
            </a:r>
          </a:p>
          <a:p>
            <a:pPr lvl="1"/>
            <a:r>
              <a:rPr lang="ru-RU" sz="1200" dirty="0" smtClean="0"/>
              <a:t>Информационная безопасность сетевой инфраструктуры</a:t>
            </a:r>
          </a:p>
          <a:p>
            <a:pPr lvl="2"/>
            <a:r>
              <a:rPr lang="ru-RU" sz="1100" dirty="0" smtClean="0"/>
              <a:t>Физическая безопасность сетевых устройств</a:t>
            </a:r>
          </a:p>
          <a:p>
            <a:pPr lvl="2"/>
            <a:r>
              <a:rPr lang="ru-RU" sz="1100" dirty="0" smtClean="0"/>
              <a:t>Предотвращение несанкционированного доступа к ПО управления на этих устройствах</a:t>
            </a:r>
          </a:p>
          <a:p>
            <a:pPr lvl="1"/>
            <a:r>
              <a:rPr lang="ru-RU" sz="1200" dirty="0" smtClean="0"/>
              <a:t>Информационная безопасность</a:t>
            </a:r>
          </a:p>
          <a:p>
            <a:pPr lvl="2"/>
            <a:r>
              <a:rPr lang="ru-RU" sz="1100" dirty="0" smtClean="0"/>
              <a:t>Защита информации или данных, передаваемых по сети</a:t>
            </a:r>
          </a:p>
          <a:p>
            <a:r>
              <a:rPr lang="ru-RU" sz="1400" dirty="0" smtClean="0"/>
              <a:t>Три цели обеспечения безопасности сети:</a:t>
            </a:r>
          </a:p>
          <a:p>
            <a:pPr lvl="1"/>
            <a:r>
              <a:rPr lang="ru-RU" sz="1200" dirty="0" smtClean="0"/>
              <a:t>Конфиденциальность — только указанные получатели могут считывать данные.</a:t>
            </a:r>
          </a:p>
          <a:p>
            <a:pPr lvl="1"/>
            <a:r>
              <a:rPr lang="ru-RU" sz="1200" dirty="0" smtClean="0"/>
              <a:t>Целостность — гарантия того, что данные не будут изменены во время передачи.</a:t>
            </a:r>
          </a:p>
          <a:p>
            <a:pPr lvl="1"/>
            <a:r>
              <a:rPr lang="ru-RU" sz="1200" dirty="0" smtClean="0"/>
              <a:t>Доступность — обеспечение своевременного и надежного </a:t>
            </a:r>
            <a:r>
              <a:rPr lang="ru-RU" sz="1200" smtClean="0"/>
              <a:t>доступа к данным </a:t>
            </a:r>
            <a:r>
              <a:rPr lang="ru-RU" sz="1200" dirty="0" smtClean="0"/>
              <a:t>для авторизованных пользователей.</a:t>
            </a:r>
          </a:p>
          <a:p>
            <a:endParaRPr lang="ru-RU" alt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41" y="897871"/>
            <a:ext cx="517188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212604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8231464" cy="2042944"/>
          </a:xfrm>
        </p:spPr>
        <p:txBody>
          <a:bodyPr/>
          <a:lstStyle/>
          <a:p>
            <a:r>
              <a:rPr lang="ru-RU" sz="4000" dirty="0"/>
              <a:t>1.4. Постоянно меняющаяся сетевая среда </a:t>
            </a:r>
          </a:p>
        </p:txBody>
      </p:sp>
    </p:spTree>
    <p:extLst>
      <p:ext uri="{BB962C8B-B14F-4D97-AF65-F5344CB8AC3E}">
        <p14:creationId xmlns:p14="http://schemas.microsoft.com/office/powerpoint/2010/main" xmlns="" val="3301582468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sz="1600" dirty="0"/>
              <a:t>Тенденции развития </a:t>
            </a:r>
            <a:r>
              <a:rPr lang="ru-RU" sz="1600" dirty="0" smtClean="0"/>
              <a:t>сетей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Новые тенденции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22018" y="555812"/>
            <a:ext cx="3821981" cy="3810000"/>
          </a:xfrm>
        </p:spPr>
        <p:txBody>
          <a:bodyPr/>
          <a:lstStyle/>
          <a:p>
            <a:endParaRPr lang="ru-RU" altLang="en-US" dirty="0"/>
          </a:p>
          <a:p>
            <a:r>
              <a:rPr lang="ru-RU" dirty="0" smtClean="0"/>
              <a:t>Роль сети необходимо непрерывно уточнять и настраивать с учетом новых технологий и устройств конечных пользователей по мере их появления на рынке. </a:t>
            </a:r>
          </a:p>
          <a:p>
            <a:r>
              <a:rPr lang="ru-RU" dirty="0" smtClean="0"/>
              <a:t>Существует несколько новых тенденций в развитии сетевых технологий, которые влияют на организации и потребителей.</a:t>
            </a:r>
          </a:p>
          <a:p>
            <a:pPr lvl="1"/>
            <a:r>
              <a:rPr lang="ru-RU" dirty="0" smtClean="0"/>
              <a:t>«Принеси на работу свое устройство» (Bring Your Own Device, BYOD)</a:t>
            </a:r>
          </a:p>
          <a:p>
            <a:pPr lvl="1"/>
            <a:r>
              <a:rPr lang="ru-RU" dirty="0" smtClean="0"/>
              <a:t>Совместная работа через Интернет</a:t>
            </a:r>
          </a:p>
          <a:p>
            <a:pPr lvl="1"/>
            <a:r>
              <a:rPr lang="ru-RU" dirty="0" smtClean="0"/>
              <a:t>Видеосвязь</a:t>
            </a:r>
          </a:p>
          <a:p>
            <a:pPr lvl="1"/>
            <a:r>
              <a:rPr lang="ru-RU" dirty="0" smtClean="0"/>
              <a:t>Облачные вычисления</a:t>
            </a:r>
          </a:p>
          <a:p>
            <a:endParaRPr lang="ru-RU" altLang="en-US" dirty="0"/>
          </a:p>
          <a:p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" y="798944"/>
            <a:ext cx="51720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330489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sz="1600" dirty="0"/>
              <a:t>Тенденции развития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«Принеси на работу свое устройство» (Bring Your Own Device)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22018" y="420168"/>
            <a:ext cx="3821981" cy="4374776"/>
          </a:xfrm>
        </p:spPr>
        <p:txBody>
          <a:bodyPr/>
          <a:lstStyle/>
          <a:p>
            <a:endParaRPr lang="ru-RU" altLang="en-US" sz="1400" dirty="0"/>
          </a:p>
          <a:p>
            <a:r>
              <a:rPr lang="ru-RU" sz="1400" dirty="0" smtClean="0"/>
              <a:t>Модель BYOD (Принеси на работу свое устройство) — это основная глобальная тенденция, которая дает пользователям возможность использовать свои собственные устройства, предоставляя дополнительные </a:t>
            </a:r>
            <a:r>
              <a:rPr lang="ru-RU" sz="1400" smtClean="0"/>
              <a:t>возможности и большую </a:t>
            </a:r>
            <a:r>
              <a:rPr lang="ru-RU" sz="1400" dirty="0" smtClean="0"/>
              <a:t>адаптивность. </a:t>
            </a:r>
          </a:p>
          <a:p>
            <a:r>
              <a:rPr lang="ru-RU" sz="1400" dirty="0" smtClean="0"/>
              <a:t>Модель BYOD позволяет конечным пользователям использовать личные устройства для доступа к </a:t>
            </a:r>
            <a:r>
              <a:rPr lang="ru-RU" sz="1400" smtClean="0"/>
              <a:t>информации и взаимодействия</a:t>
            </a:r>
            <a:r>
              <a:rPr lang="ru-RU" sz="1400" dirty="0" smtClean="0"/>
              <a:t>:</a:t>
            </a:r>
          </a:p>
          <a:p>
            <a:pPr lvl="1"/>
            <a:r>
              <a:rPr lang="ru-RU" sz="1200" dirty="0" smtClean="0"/>
              <a:t>Ноутбуки</a:t>
            </a:r>
          </a:p>
          <a:p>
            <a:pPr lvl="1"/>
            <a:r>
              <a:rPr lang="ru-RU" sz="1200" dirty="0" smtClean="0"/>
              <a:t>Нетбуки</a:t>
            </a:r>
          </a:p>
          <a:p>
            <a:pPr lvl="1"/>
            <a:r>
              <a:rPr lang="ru-RU" sz="1200" dirty="0" smtClean="0"/>
              <a:t>Планшеты</a:t>
            </a:r>
          </a:p>
          <a:p>
            <a:pPr lvl="1"/>
            <a:r>
              <a:rPr lang="ru-RU" sz="1200" dirty="0" smtClean="0"/>
              <a:t>Смартфоны</a:t>
            </a:r>
          </a:p>
          <a:p>
            <a:pPr lvl="1"/>
            <a:r>
              <a:rPr lang="ru-RU" sz="1200" dirty="0" smtClean="0"/>
              <a:t>Устройства для чтения электронных книг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94" y="894229"/>
            <a:ext cx="51149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1546359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Тенденции развития сети</a:t>
            </a:r>
            <a:r>
              <a:t/>
            </a:r>
            <a:br/>
            <a:r>
              <a:rPr lang="ru-RU" smtClean="0"/>
              <a:t>Совместная работа через Интернет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57876" y="684644"/>
            <a:ext cx="3786123" cy="3810000"/>
          </a:xfrm>
        </p:spPr>
        <p:txBody>
          <a:bodyPr/>
          <a:lstStyle/>
          <a:p>
            <a:endParaRPr lang="ru-RU" altLang="en-US" dirty="0"/>
          </a:p>
          <a:p>
            <a:r>
              <a:rPr lang="ru-RU" dirty="0" smtClean="0"/>
              <a:t>Сотрудники хотят совместно работать с другими пользователями над совместными проектами по сети.</a:t>
            </a:r>
          </a:p>
          <a:p>
            <a:r>
              <a:rPr lang="ru-RU" dirty="0" smtClean="0"/>
              <a:t>Инструменты совместной работы, включая решение Cisco WebEx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(см. рисунок), дают пользователям возможность мгновенного подключения, взаимодействия и достижения целей.</a:t>
            </a:r>
          </a:p>
          <a:p>
            <a:r>
              <a:rPr lang="ru-RU" dirty="0" smtClean="0"/>
              <a:t>Совместная работа становится очень важной как для предприятий, так и в сфере образования.</a:t>
            </a:r>
          </a:p>
          <a:p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" y="798944"/>
            <a:ext cx="516255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3264015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Тенденции развития сети</a:t>
            </a:r>
            <a:r>
              <a:t/>
            </a:r>
            <a:br/>
            <a:r>
              <a:rPr lang="ru-RU" smtClean="0"/>
              <a:t>Видеосвязь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95835" y="798944"/>
            <a:ext cx="8591812" cy="1314450"/>
          </a:xfrm>
        </p:spPr>
        <p:txBody>
          <a:bodyPr/>
          <a:lstStyle/>
          <a:p>
            <a:r>
              <a:rPr lang="ru-RU" smtClean="0"/>
              <a:t>Cisco TelePresence предлагает новый подход к организации работы, при котором каждый сотрудник из любого места может работать эффективнее за счет живого личного общения.</a:t>
            </a:r>
            <a:endParaRPr lang="ru-RU" altLang="en-US" dirty="0"/>
          </a:p>
          <a:p>
            <a:r>
              <a:rPr lang="ru-RU" smtClean="0"/>
              <a:t>Каждый день во всех уголках мира мы помогаем преобразованию организаций, трансформируя возможности наших заказчиков.</a:t>
            </a:r>
            <a:endParaRPr lang="ru-RU" altLang="en-US" dirty="0"/>
          </a:p>
          <a:p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388" y="2212006"/>
            <a:ext cx="51625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651280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Тенденции развития сетей</a:t>
            </a:r>
            <a:r>
              <a:t/>
            </a:r>
            <a:br/>
            <a:r>
              <a:rPr lang="ru-RU" smtClean="0"/>
              <a:t>Облачные вычисления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263242" y="561887"/>
            <a:ext cx="4880758" cy="4169812"/>
          </a:xfrm>
        </p:spPr>
        <p:txBody>
          <a:bodyPr/>
          <a:lstStyle/>
          <a:p>
            <a:r>
              <a:rPr lang="ru-RU" sz="1400" dirty="0" smtClean="0"/>
              <a:t>Облачные вычисления — это глобальная тенденция, которая позволяет хранить личные файлы или резервные копии данных на серверах в Интернете. </a:t>
            </a:r>
          </a:p>
          <a:p>
            <a:r>
              <a:rPr lang="ru-RU" sz="1400" dirty="0" smtClean="0"/>
              <a:t>Например, приложениями для работы с </a:t>
            </a:r>
            <a:r>
              <a:rPr lang="ru-RU" sz="1400" smtClean="0"/>
              <a:t>текстом и для </a:t>
            </a:r>
            <a:r>
              <a:rPr lang="ru-RU" sz="1400" dirty="0" smtClean="0"/>
              <a:t>редактирования фотографий также можно пользоваться из облака.</a:t>
            </a:r>
          </a:p>
          <a:p>
            <a:r>
              <a:rPr lang="ru-RU" sz="1400" dirty="0" smtClean="0"/>
              <a:t>Облачные вычисления позволяют компаниям расширять функциональность по </a:t>
            </a:r>
            <a:r>
              <a:rPr lang="ru-RU" sz="1400" smtClean="0"/>
              <a:t>запросу и автоматически </a:t>
            </a:r>
            <a:r>
              <a:rPr lang="ru-RU" sz="1400" dirty="0" smtClean="0"/>
              <a:t>предоставлять ее на любом устройстве в любой точке мира.</a:t>
            </a:r>
          </a:p>
          <a:p>
            <a:r>
              <a:rPr lang="ru-RU" sz="1400" dirty="0" smtClean="0"/>
              <a:t>Облачные вычисления возможны благодаря центрам обработки данных. Небольшие компании, которые не могут позволить себе собственные центры обработки данных, могут арендовать службы сервера и хранения данных в более крупных центрах обработки данных в облаке.</a:t>
            </a:r>
          </a:p>
          <a:p>
            <a:pPr marL="0" indent="0">
              <a:buNone/>
            </a:pPr>
            <a:endParaRPr lang="ru-RU" alt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1" y="908481"/>
            <a:ext cx="3580222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761582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Тенденции развития сетей</a:t>
            </a:r>
            <a:r>
              <a:t/>
            </a:r>
            <a:br/>
            <a:r>
              <a:rPr lang="ru-RU" smtClean="0"/>
              <a:t>Облачные вычисления (продолжение)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60017" y="805696"/>
            <a:ext cx="4162642" cy="4085944"/>
          </a:xfrm>
        </p:spPr>
        <p:txBody>
          <a:bodyPr/>
          <a:lstStyle/>
          <a:p>
            <a:r>
              <a:rPr lang="ru-RU" dirty="0" smtClean="0"/>
              <a:t>Четыре типа облачных сред:</a:t>
            </a:r>
          </a:p>
          <a:p>
            <a:pPr lvl="1"/>
            <a:r>
              <a:rPr lang="ru-RU" dirty="0" smtClean="0"/>
              <a:t>Общедоступные облака</a:t>
            </a:r>
          </a:p>
          <a:p>
            <a:pPr lvl="2"/>
            <a:r>
              <a:rPr lang="ru-RU" dirty="0" smtClean="0"/>
              <a:t>Службы и приложения доступны в рамках модели оплаты по факту использования или бесплатного общего доступа.</a:t>
            </a:r>
          </a:p>
          <a:p>
            <a:pPr lvl="1"/>
            <a:r>
              <a:rPr lang="ru-RU" dirty="0" smtClean="0"/>
              <a:t>Частные облака</a:t>
            </a:r>
          </a:p>
          <a:p>
            <a:pPr lvl="2"/>
            <a:r>
              <a:rPr lang="ru-RU" dirty="0" smtClean="0"/>
              <a:t>Приложения и службы предназначены для конкретной организации или структуры, например правительственной организации.</a:t>
            </a:r>
          </a:p>
          <a:p>
            <a:pPr lvl="1"/>
            <a:r>
              <a:rPr lang="ru-RU" dirty="0" smtClean="0"/>
              <a:t>Гибридные облака</a:t>
            </a:r>
          </a:p>
          <a:p>
            <a:pPr lvl="2"/>
            <a:r>
              <a:rPr lang="ru-RU" dirty="0" smtClean="0"/>
              <a:t>Состоят из двух или более типов облаков, например пользовательского и общедоступного. Каждая часть остается отдельным объектом, однако подключается к общей архитектуре.</a:t>
            </a:r>
          </a:p>
          <a:p>
            <a:pPr lvl="1"/>
            <a:r>
              <a:rPr lang="ru-RU" dirty="0" smtClean="0"/>
              <a:t>Пользовательские облака</a:t>
            </a:r>
          </a:p>
          <a:p>
            <a:pPr marL="261937" lvl="2" indent="0">
              <a:buNone/>
            </a:pP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1" y="908481"/>
            <a:ext cx="3580222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500395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smtClean="0"/>
              <a:t>Прежде чем излагать материал главы 1, обратите внимание на следующее: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Инструктор должен выполнить проверочную работу по главе 1.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Цели этой главы: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Объясните, каково влияние сетей на наше общение, учебу, работу и развлечения.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Объясните, как хост-устройства могут использоваться в качестве клиентов, сервера или того и другого одновременно.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Объясните использование сетевых устройств.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Сравните устройства и топологии локальной сети с устройствами и топологиями глобальной сети.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Опишите базовую структуру сети Интернет.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Объясните, как локальные и глобальные сети подключаются к сети Интернет.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Объясните концепцию конвергентной сети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mtClean="0"/>
              <a:t>Назовите четыре основных требования к надежной сети.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1.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2379341361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Тенденции развития сетей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Технологические тенденции в домашних сетях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29199" y="1238215"/>
            <a:ext cx="3720351" cy="2356632"/>
          </a:xfrm>
        </p:spPr>
        <p:txBody>
          <a:bodyPr/>
          <a:lstStyle/>
          <a:p>
            <a:pPr lvl="1"/>
            <a:r>
              <a:rPr lang="ru-RU" smtClean="0"/>
              <a:t>Технология «умный дом» — это развивающаяся тенденция, которая позволяет интегрировать технологии в бытовые устройства, позволяя им связываться с другими устройствами.</a:t>
            </a:r>
          </a:p>
          <a:p>
            <a:pPr lvl="1"/>
            <a:r>
              <a:rPr lang="ru-RU" smtClean="0"/>
              <a:t>Микроволновая печь может узнать, в какое время нужно начинать готовить, сверившись с календарем, в котором отмечено, когда вы планируете вернуться домой.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4" y="941499"/>
            <a:ext cx="4429125" cy="36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566277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Тенденции развития сетей</a:t>
            </a:r>
            <a:r>
              <a:t/>
            </a:r>
            <a:br/>
            <a:r>
              <a:rPr lang="ru-RU" smtClean="0"/>
              <a:t>Организация сети по линиям электропередачи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29199" y="1238215"/>
            <a:ext cx="3720351" cy="2356632"/>
          </a:xfrm>
        </p:spPr>
        <p:txBody>
          <a:bodyPr/>
          <a:lstStyle/>
          <a:p>
            <a:pPr lvl="1"/>
            <a:r>
              <a:rPr lang="ru-RU" smtClean="0"/>
              <a:t>Организация сети по линиям электропередачи позволяет устройствам подключаться к локальной сети в тех случаях, когда нецелесообразно использовать кабельные или беспроводные сети передачи данных.</a:t>
            </a:r>
          </a:p>
          <a:p>
            <a:pPr lvl="1"/>
            <a:r>
              <a:rPr lang="ru-RU" smtClean="0"/>
              <a:t>При помощи стандартного адаптера сети электропитания устройства могут подключаться к локальной сети везде, где есть электрические розетки, отправляя данные на определенных частотах.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4" y="1047684"/>
            <a:ext cx="4848225" cy="32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529698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8" y="41393"/>
            <a:ext cx="6622009" cy="757551"/>
          </a:xfrm>
        </p:spPr>
        <p:txBody>
          <a:bodyPr/>
          <a:lstStyle/>
          <a:p>
            <a:r>
              <a:rPr lang="ru-RU" altLang="en-US" sz="1600" dirty="0"/>
              <a:t>Тенденции развития сети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Беспроводной широкополосный доступ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963085" y="798944"/>
            <a:ext cx="4180915" cy="3941124"/>
          </a:xfrm>
        </p:spPr>
        <p:txBody>
          <a:bodyPr/>
          <a:lstStyle/>
          <a:p>
            <a:pPr lvl="1"/>
            <a:r>
              <a:rPr lang="ru-RU" sz="1200" dirty="0" smtClean="0"/>
              <a:t>Для подключения к сети Интернет </a:t>
            </a:r>
            <a:r>
              <a:rPr lang="ru-RU" sz="1200" smtClean="0"/>
              <a:t>домов и небольших </a:t>
            </a:r>
            <a:r>
              <a:rPr lang="ru-RU" sz="1200" dirty="0" smtClean="0"/>
              <a:t>компаний, помимо кабельных или DSL-подключений, также используются беспроводные сети. </a:t>
            </a:r>
          </a:p>
          <a:p>
            <a:pPr lvl="1"/>
            <a:r>
              <a:rPr lang="ru-RU" sz="1200" dirty="0" smtClean="0"/>
              <a:t>Провайдеры беспроводного интернет-доступа (WISP), которые чаще всего работают в сельской местности, — это поставщики услуг Интернета, которые подключают абонентов к назначенным точкам доступа. </a:t>
            </a:r>
          </a:p>
          <a:p>
            <a:pPr lvl="1"/>
            <a:r>
              <a:rPr lang="ru-RU" sz="1200" dirty="0" smtClean="0"/>
              <a:t>Беспроводной широкополосный доступ — это еще одно решение для домашних </a:t>
            </a:r>
            <a:r>
              <a:rPr lang="ru-RU" sz="1200" smtClean="0"/>
              <a:t>сетей и небольших </a:t>
            </a:r>
            <a:r>
              <a:rPr lang="ru-RU" sz="1200" dirty="0" smtClean="0"/>
              <a:t>компаний.</a:t>
            </a:r>
          </a:p>
          <a:p>
            <a:pPr lvl="2"/>
            <a:r>
              <a:rPr lang="ru-RU" sz="1100" dirty="0" smtClean="0"/>
              <a:t>Используется та же сотовая технология, что и для смартфонов.</a:t>
            </a:r>
          </a:p>
          <a:p>
            <a:pPr lvl="2"/>
            <a:r>
              <a:rPr lang="ru-RU" sz="1100" dirty="0" smtClean="0"/>
              <a:t>Антенна устанавливается снаружи дома, обеспечивая беспроводное или проводное подключение устройств в любой точке дома.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85" y="800657"/>
            <a:ext cx="4762500" cy="355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323509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3938186" cy="757551"/>
          </a:xfrm>
        </p:spPr>
        <p:txBody>
          <a:bodyPr/>
          <a:lstStyle/>
          <a:p>
            <a:r>
              <a:rPr lang="ru-RU" altLang="en-US" sz="1600" dirty="0"/>
              <a:t>Безопасность сети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Угрозы безопасности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147840" y="908237"/>
            <a:ext cx="3996160" cy="3811173"/>
          </a:xfrm>
        </p:spPr>
        <p:txBody>
          <a:bodyPr/>
          <a:lstStyle/>
          <a:p>
            <a:pPr lvl="1"/>
            <a:r>
              <a:rPr lang="ru-RU" dirty="0" smtClean="0"/>
              <a:t>Безопасность сети является неотъемлемой частью организации сети, независимо от ее размера.</a:t>
            </a:r>
          </a:p>
          <a:p>
            <a:pPr lvl="1"/>
            <a:r>
              <a:rPr lang="ru-RU" dirty="0" smtClean="0"/>
              <a:t>Внедренная система безопасности сети должна при защите данных учитывать окружающие условия, в то же время обеспечивая качество обслуживания, ожидаемое от данной сети.</a:t>
            </a:r>
          </a:p>
          <a:p>
            <a:pPr lvl="1"/>
            <a:r>
              <a:rPr lang="ru-RU" dirty="0" smtClean="0"/>
              <a:t>К обеспечению безопасности сети относятся различные протоколы, технологии, устройства, </a:t>
            </a:r>
            <a:r>
              <a:rPr lang="ru-RU" smtClean="0"/>
              <a:t>инструменты и методы </a:t>
            </a:r>
            <a:r>
              <a:rPr lang="ru-RU" dirty="0" smtClean="0"/>
              <a:t>обеспечения безопасности данных и остановки угроз.</a:t>
            </a:r>
          </a:p>
          <a:p>
            <a:pPr lvl="1"/>
            <a:r>
              <a:rPr lang="ru-RU" dirty="0" smtClean="0"/>
              <a:t>Угрозы безопасности могут быть как внешними, так и внутренними.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14" y="909021"/>
            <a:ext cx="5000625" cy="35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2950442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5814487" cy="757551"/>
          </a:xfrm>
        </p:spPr>
        <p:txBody>
          <a:bodyPr/>
          <a:lstStyle/>
          <a:p>
            <a:r>
              <a:rPr lang="ru-RU" altLang="en-US" sz="1600" dirty="0"/>
              <a:t>Безопасность сети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Угрозы безопасности (продолжение)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147839" y="707038"/>
            <a:ext cx="3996161" cy="3990468"/>
          </a:xfrm>
        </p:spPr>
        <p:txBody>
          <a:bodyPr/>
          <a:lstStyle/>
          <a:p>
            <a:pPr lvl="1"/>
            <a:r>
              <a:rPr lang="ru-RU" sz="1200" dirty="0" smtClean="0"/>
              <a:t>Внешние угрозы:</a:t>
            </a:r>
          </a:p>
          <a:p>
            <a:pPr lvl="2"/>
            <a:r>
              <a:rPr lang="ru-RU" sz="1100" dirty="0" smtClean="0"/>
              <a:t>Вирусы, интернет-черви и трояны</a:t>
            </a:r>
          </a:p>
          <a:p>
            <a:pPr lvl="2"/>
            <a:r>
              <a:rPr lang="ru-RU" sz="1100" dirty="0" smtClean="0"/>
              <a:t>Шпионское и рекламное ПО</a:t>
            </a:r>
          </a:p>
          <a:p>
            <a:pPr lvl="2"/>
            <a:r>
              <a:rPr lang="ru-RU" sz="1100" dirty="0" smtClean="0"/>
              <a:t>Атаки нулевого дня, также известные как атаки нулевого часа</a:t>
            </a:r>
          </a:p>
          <a:p>
            <a:pPr lvl="2"/>
            <a:r>
              <a:rPr lang="ru-RU" sz="1100" dirty="0" smtClean="0"/>
              <a:t>Хакерские атаки</a:t>
            </a:r>
          </a:p>
          <a:p>
            <a:pPr lvl="2"/>
            <a:r>
              <a:rPr lang="ru-RU" sz="1100" dirty="0" smtClean="0"/>
              <a:t>Атаки типа «отказ в обслуживании» (DoS-атаки)</a:t>
            </a:r>
          </a:p>
          <a:p>
            <a:pPr lvl="2"/>
            <a:r>
              <a:rPr lang="ru-RU" sz="1100" dirty="0" smtClean="0"/>
              <a:t>Перехват и хищение данных</a:t>
            </a:r>
          </a:p>
          <a:p>
            <a:pPr lvl="2"/>
            <a:r>
              <a:rPr lang="ru-RU" sz="1100" dirty="0" smtClean="0"/>
              <a:t>Кража персональных данных</a:t>
            </a:r>
          </a:p>
          <a:p>
            <a:pPr lvl="1">
              <a:buClr>
                <a:srgbClr val="58585B"/>
              </a:buClr>
            </a:pPr>
            <a:endParaRPr lang="ru-RU" altLang="en-US" sz="1200" dirty="0"/>
          </a:p>
          <a:p>
            <a:pPr lvl="1">
              <a:buClr>
                <a:srgbClr val="58585B"/>
              </a:buClr>
            </a:pPr>
            <a:r>
              <a:rPr lang="ru-RU" sz="1200" dirty="0" smtClean="0"/>
              <a:t>Внутренние угрозы:</a:t>
            </a:r>
          </a:p>
          <a:p>
            <a:pPr lvl="2">
              <a:buClr>
                <a:srgbClr val="58585B"/>
              </a:buClr>
            </a:pPr>
            <a:r>
              <a:rPr lang="ru-RU" sz="1100" dirty="0" smtClean="0"/>
              <a:t>Как показано во многих исследованиях, причиной большинства нарушений безопасности намеренно или неумышленно являются внутренние пользователи сети.</a:t>
            </a:r>
          </a:p>
          <a:p>
            <a:pPr lvl="2">
              <a:buClr>
                <a:srgbClr val="58585B"/>
              </a:buClr>
            </a:pPr>
            <a:r>
              <a:rPr lang="ru-RU" sz="1100" dirty="0" smtClean="0"/>
              <a:t>При использовании стратегий BYOD (Принеси на работу собственное устройство) корпоративные данные становятся еще более уязвимы.</a:t>
            </a:r>
          </a:p>
          <a:p>
            <a:pPr marL="261937" lvl="2" indent="0">
              <a:buNone/>
            </a:pPr>
            <a:endParaRPr lang="ru-RU" alt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14" y="909021"/>
            <a:ext cx="5000625" cy="35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7111040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5458228" cy="757551"/>
          </a:xfrm>
        </p:spPr>
        <p:txBody>
          <a:bodyPr/>
          <a:lstStyle/>
          <a:p>
            <a:r>
              <a:rPr lang="ru-RU" sz="1600" dirty="0"/>
              <a:t>Безопасность </a:t>
            </a:r>
            <a:r>
              <a:rPr lang="ru-RU" sz="1600" dirty="0" smtClean="0"/>
              <a:t>сети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Решения обеспечения безопасности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986472" y="1069566"/>
            <a:ext cx="4157527" cy="3173505"/>
          </a:xfrm>
        </p:spPr>
        <p:txBody>
          <a:bodyPr/>
          <a:lstStyle/>
          <a:p>
            <a:pPr lvl="1"/>
            <a:r>
              <a:rPr lang="ru-RU" dirty="0" smtClean="0"/>
              <a:t>Меры по обеспечению безопасности необходимо внедрять сразу на нескольких уровнях, задействовав одновременно несколько решений безопасности.</a:t>
            </a:r>
          </a:p>
          <a:p>
            <a:pPr lvl="1"/>
            <a:r>
              <a:rPr lang="ru-RU" dirty="0" smtClean="0"/>
              <a:t>Компоненты системы безопасности для домашней сети или сети небольшого офиса:</a:t>
            </a:r>
          </a:p>
          <a:p>
            <a:pPr lvl="2"/>
            <a:r>
              <a:rPr lang="ru-RU" dirty="0" smtClean="0"/>
              <a:t>На оконечные устройства должно быть установлено антивирусное ПО и решения для обнаружения шпионских программ.</a:t>
            </a:r>
          </a:p>
          <a:p>
            <a:pPr lvl="2"/>
            <a:r>
              <a:rPr lang="ru-RU" dirty="0" smtClean="0"/>
              <a:t>Для блокирования попыток несанкционированного доступа к сети необходимо использовать фильтрацию на межсетевом экране.</a:t>
            </a:r>
          </a:p>
          <a:p>
            <a:pPr marL="142875" lvl="1" indent="0">
              <a:buNone/>
            </a:pPr>
            <a:endParaRPr lang="ru-RU" altLang="en-US" dirty="0"/>
          </a:p>
          <a:p>
            <a:pPr marL="261937" lvl="2" indent="0">
              <a:buNone/>
            </a:pP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38" y="798944"/>
            <a:ext cx="458934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505503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8189552" cy="757551"/>
          </a:xfrm>
        </p:spPr>
        <p:txBody>
          <a:bodyPr/>
          <a:lstStyle/>
          <a:p>
            <a:r>
              <a:rPr lang="ru-RU" altLang="en-US" sz="1600" dirty="0"/>
              <a:t>Безопасность сети</a:t>
            </a:r>
            <a:r>
              <a:rPr dirty="0"/>
              <a:t/>
            </a:r>
            <a:br>
              <a:rPr dirty="0"/>
            </a:br>
            <a:r>
              <a:rPr lang="ru-RU" dirty="0" smtClean="0"/>
              <a:t>Решения обеспечения безопасности (продолжение)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138873" y="798944"/>
            <a:ext cx="4005127" cy="3481738"/>
          </a:xfrm>
        </p:spPr>
        <p:txBody>
          <a:bodyPr/>
          <a:lstStyle/>
          <a:p>
            <a:pPr lvl="1"/>
            <a:r>
              <a:rPr lang="ru-RU" dirty="0" smtClean="0"/>
              <a:t>В более крупных сетях есть дополнительные </a:t>
            </a:r>
            <a:r>
              <a:rPr lang="ru-RU" smtClean="0"/>
              <a:t>требования к информационной </a:t>
            </a:r>
            <a:r>
              <a:rPr lang="ru-RU" dirty="0" smtClean="0"/>
              <a:t>безопасности:</a:t>
            </a:r>
          </a:p>
          <a:p>
            <a:pPr lvl="2"/>
            <a:r>
              <a:rPr lang="ru-RU" dirty="0" smtClean="0"/>
              <a:t>Специализированная система межсетевого экрана, обеспечивающая более передовые возможности межсетевого экрана.</a:t>
            </a:r>
          </a:p>
          <a:p>
            <a:pPr lvl="2"/>
            <a:r>
              <a:rPr lang="ru-RU" dirty="0" smtClean="0"/>
              <a:t>Списки контроля доступа (ACL) — используются для дальнейшей фильтрации доступа, а также пересылки трафика.</a:t>
            </a:r>
          </a:p>
          <a:p>
            <a:pPr lvl="2"/>
            <a:r>
              <a:rPr lang="ru-RU" dirty="0" smtClean="0"/>
              <a:t>Системы предотвращения вторжений (IPS) — используются для определения быстро распространяющихся угроз, таких как атаки нулевого дня или нулевого часа.</a:t>
            </a:r>
          </a:p>
          <a:p>
            <a:pPr lvl="2"/>
            <a:r>
              <a:rPr lang="ru-RU" dirty="0" smtClean="0"/>
              <a:t>Виртуальные частные сети (VPN) — используются для обеспечения защищенного доступа удаленных сотрудников.</a:t>
            </a:r>
          </a:p>
          <a:p>
            <a:pPr lvl="1"/>
            <a:endParaRPr lang="ru-RU" altLang="en-US" dirty="0"/>
          </a:p>
          <a:p>
            <a:pPr marL="261937" lvl="2" indent="0">
              <a:buNone/>
            </a:pP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38" y="798944"/>
            <a:ext cx="458934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192967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4556169" cy="757551"/>
          </a:xfrm>
        </p:spPr>
        <p:txBody>
          <a:bodyPr/>
          <a:lstStyle/>
          <a:p>
            <a:r>
              <a:rPr lang="ru-RU" altLang="en-US" sz="1600" dirty="0"/>
              <a:t>Сетевая архитектура</a:t>
            </a:r>
            <a:r>
              <a:t/>
            </a:r>
            <a:br/>
            <a:r>
              <a:rPr lang="ru-RU" smtClean="0"/>
              <a:t>Сетевая архитектура Cisco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715434" y="798944"/>
            <a:ext cx="3684495" cy="3481738"/>
          </a:xfrm>
        </p:spPr>
        <p:txBody>
          <a:bodyPr/>
          <a:lstStyle/>
          <a:p>
            <a:pPr lvl="1"/>
            <a:r>
              <a:rPr lang="ru-RU" smtClean="0"/>
              <a:t>Чтобы эффективно поддерживать подключение людей, устройств и информации в мультимедийной конвергентной среде, сеть должна строиться на стандартной сетевой архитектуре.</a:t>
            </a:r>
          </a:p>
          <a:p>
            <a:pPr lvl="1"/>
            <a:r>
              <a:rPr lang="ru-RU" smtClean="0"/>
              <a:t>Сетевая архитектура относится к устройствам, подключениям и продуктам, которые встроены для поддержки необходимых технологий и приложений. </a:t>
            </a:r>
          </a:p>
          <a:p>
            <a:pPr lvl="1"/>
            <a:r>
              <a:rPr lang="ru-RU" smtClean="0"/>
              <a:t>В основе любой сетевой архитектуры, включая Интернет, лежат маршрутизаторы и коммутаторы.</a:t>
            </a:r>
          </a:p>
          <a:p>
            <a:pPr marL="261937" lvl="2" indent="0">
              <a:buNone/>
            </a:pPr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8" y="944375"/>
            <a:ext cx="37528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3180484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5707609" cy="757551"/>
          </a:xfrm>
        </p:spPr>
        <p:txBody>
          <a:bodyPr/>
          <a:lstStyle/>
          <a:p>
            <a:r>
              <a:rPr lang="ru-RU" sz="1600" dirty="0"/>
              <a:t>Сетевая архитектура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Сертификация </a:t>
            </a:r>
            <a:r>
              <a:rPr lang="ru-RU" dirty="0" smtClean="0"/>
              <a:t>CCENT и CCNA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751294" y="1238214"/>
            <a:ext cx="4043083" cy="3481738"/>
          </a:xfrm>
        </p:spPr>
        <p:txBody>
          <a:bodyPr/>
          <a:lstStyle/>
          <a:p>
            <a:pPr lvl="1"/>
            <a:r>
              <a:rPr lang="ru-RU" dirty="0" smtClean="0"/>
              <a:t>Cisco Certified Network Associate (CCNA)</a:t>
            </a:r>
          </a:p>
          <a:p>
            <a:pPr lvl="2"/>
            <a:r>
              <a:rPr lang="ru-RU" dirty="0" smtClean="0"/>
              <a:t>Сертификация по маршрутизации и коммутации </a:t>
            </a:r>
          </a:p>
          <a:p>
            <a:pPr lvl="3"/>
            <a:r>
              <a:rPr lang="ru-RU" dirty="0" smtClean="0"/>
              <a:t>Вам требуется сдать два экзамена.</a:t>
            </a:r>
          </a:p>
          <a:p>
            <a:pPr lvl="4"/>
            <a:r>
              <a:rPr lang="ru-RU" altLang="en-US" sz="1200" dirty="0">
                <a:solidFill>
                  <a:srgbClr val="000000"/>
                </a:solidFill>
              </a:rPr>
              <a:t>Первый экзамен: Cisco Certified Entry Network Technician (CCENT)</a:t>
            </a:r>
          </a:p>
          <a:p>
            <a:pPr lvl="4"/>
            <a:r>
              <a:rPr lang="ru-RU" altLang="en-US" sz="1200" dirty="0">
                <a:solidFill>
                  <a:srgbClr val="000000"/>
                </a:solidFill>
              </a:rPr>
              <a:t>Второй экзамен сосредоточен на технологиях маршрутизации IPv4 и IPv6 </a:t>
            </a:r>
            <a:r>
              <a:rPr lang="ru-RU" altLang="en-US" sz="1200" dirty="0" smtClean="0">
                <a:solidFill>
                  <a:srgbClr val="000000"/>
                </a:solidFill>
              </a:rPr>
              <a:t>и технологиях </a:t>
            </a:r>
            <a:r>
              <a:rPr lang="ru-RU" altLang="en-US" sz="1200" dirty="0">
                <a:solidFill>
                  <a:srgbClr val="000000"/>
                </a:solidFill>
              </a:rPr>
              <a:t>глобальных сетей, а также на коммутации локальной сети и службах </a:t>
            </a:r>
            <a:r>
              <a:rPr lang="ru-RU" altLang="en-US" sz="1200" dirty="0" smtClean="0">
                <a:solidFill>
                  <a:srgbClr val="000000"/>
                </a:solidFill>
              </a:rPr>
              <a:t>и услуг </a:t>
            </a:r>
            <a:r>
              <a:rPr lang="ru-RU" altLang="en-US" sz="1200" dirty="0">
                <a:solidFill>
                  <a:srgbClr val="000000"/>
                </a:solidFill>
              </a:rPr>
              <a:t>инфраструктуры.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50" y="815788"/>
            <a:ext cx="4219364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3349336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124518"/>
            <a:ext cx="8688898" cy="757551"/>
          </a:xfrm>
        </p:spPr>
        <p:txBody>
          <a:bodyPr/>
          <a:lstStyle/>
          <a:p>
            <a:r>
              <a:rPr lang="ru-RU" sz="1600" dirty="0"/>
              <a:t>Сетевая </a:t>
            </a:r>
            <a:r>
              <a:rPr lang="ru-RU" sz="1600" dirty="0" smtClean="0"/>
              <a:t>архитектура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Лабораторная работа. Изучение рынка вакансий в сфере информационных и сетевых технологий</a:t>
            </a:r>
            <a:endParaRPr lang="ru-RU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287" y="971472"/>
            <a:ext cx="73056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100613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5358" y="637579"/>
            <a:ext cx="8998642" cy="4155319"/>
          </a:xfrm>
        </p:spPr>
        <p:txBody>
          <a:bodyPr rIns="72000"/>
          <a:lstStyle/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Цели этой главы: 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Объясните, как такие тенденции, как политика BYOD, совместная работа через Интернет, передача видео и облачные вычисления влияют на способы нашего взаимодействия.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Объясните, как сетевые технологии меняют наш быт.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pc="-30" dirty="0" smtClean="0"/>
              <a:t>Определять основные угрозы безопасности и решения по борьбе с ними для малых и больших сетей.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Объяснить важность понимания инфраструктуры коммутации и маршрутизации сети.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Эта глава содержит большой объем лекционного материала и множество концептуальных аспектов. Постарайтесь включить в презентацию как можно больше вопросов, чтобы постоянно поддерживать внимание студентов.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Раздел 1.1.2.</a:t>
            </a:r>
          </a:p>
          <a:p>
            <a:pPr lvl="1"/>
            <a:r>
              <a:rPr lang="ru-RU" dirty="0" smtClean="0"/>
              <a:t>Задайте студентам следующие вопросы.</a:t>
            </a:r>
          </a:p>
          <a:p>
            <a:pPr lvl="2"/>
            <a:r>
              <a:rPr lang="ru-RU" dirty="0" smtClean="0"/>
              <a:t>Каких возможностей у нас не было бы без Интернета?</a:t>
            </a:r>
          </a:p>
          <a:p>
            <a:pPr lvl="2"/>
            <a:r>
              <a:rPr lang="ru-RU" dirty="0" smtClean="0"/>
              <a:t>Что станет возможным в будущем при использовании сети как платформы?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1.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483078966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1.5. 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886944279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9144000" cy="757551"/>
          </a:xfrm>
        </p:spPr>
        <p:txBody>
          <a:bodyPr/>
          <a:lstStyle/>
          <a:p>
            <a:r>
              <a:rPr lang="ru-RU" altLang="en-US" sz="1600" dirty="0"/>
              <a:t>Заключение</a:t>
            </a:r>
            <a:r>
              <a:t/>
            </a:r>
            <a:br/>
            <a:r>
              <a:rPr lang="ru-RU" smtClean="0"/>
              <a:t>Сетевые воины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98942" y="940520"/>
            <a:ext cx="8745058" cy="744071"/>
          </a:xfrm>
        </p:spPr>
        <p:txBody>
          <a:bodyPr/>
          <a:lstStyle/>
          <a:p>
            <a:r>
              <a:rPr lang="ru-RU" dirty="0" smtClean="0"/>
              <a:t>Приведенный ниже видеоролик представляет визуализацию принципов организации сетей.</a:t>
            </a:r>
          </a:p>
          <a:p>
            <a:r>
              <a:rPr lang="ru-RU" altLang="en-US" dirty="0">
                <a:hlinkClick r:id="rId3"/>
              </a:rPr>
              <a:t>http://www.warriorsofthe.net/</a:t>
            </a:r>
            <a:endParaRPr lang="ru-RU" altLang="en-US" dirty="0"/>
          </a:p>
          <a:p>
            <a:pPr marL="0" indent="0">
              <a:buNone/>
            </a:pPr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4821" y="1442573"/>
            <a:ext cx="5010150" cy="288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4916251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87549" y="41393"/>
            <a:ext cx="4839957" cy="757551"/>
          </a:xfrm>
        </p:spPr>
        <p:txBody>
          <a:bodyPr/>
          <a:lstStyle/>
          <a:p>
            <a:r>
              <a:rPr lang="ru-RU" altLang="en-US" sz="1600" dirty="0"/>
              <a:t>Заключение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Знакомство с сетью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145741" y="528918"/>
            <a:ext cx="3998259" cy="4061011"/>
          </a:xfrm>
        </p:spPr>
        <p:txBody>
          <a:bodyPr/>
          <a:lstStyle/>
          <a:p>
            <a:r>
              <a:rPr lang="ru-RU" dirty="0" smtClean="0"/>
              <a:t>Сети и Интернет оказывают огромное влияние на нашу повседневную жизнь.</a:t>
            </a:r>
          </a:p>
          <a:p>
            <a:r>
              <a:rPr lang="ru-RU" dirty="0" smtClean="0"/>
              <a:t>Сеть может состоять всего из двух устройств или быть такой огромной, как Интернет, включающий миллионы устройств.</a:t>
            </a:r>
          </a:p>
          <a:p>
            <a:r>
              <a:rPr lang="ru-RU" dirty="0" smtClean="0"/>
              <a:t>Инфраструктура сети — это платформа, поддерживающая конкретную сеть.</a:t>
            </a:r>
          </a:p>
          <a:p>
            <a:r>
              <a:rPr lang="ru-RU" dirty="0" smtClean="0"/>
              <a:t>Сети должны обладать следующими качествами:</a:t>
            </a:r>
          </a:p>
          <a:p>
            <a:pPr lvl="1"/>
            <a:r>
              <a:rPr lang="ru-RU" dirty="0" smtClean="0"/>
              <a:t>Отказоустойчивость</a:t>
            </a:r>
          </a:p>
          <a:p>
            <a:pPr lvl="1"/>
            <a:r>
              <a:rPr lang="ru-RU" dirty="0" smtClean="0"/>
              <a:t>Масштабируемость</a:t>
            </a:r>
          </a:p>
          <a:p>
            <a:pPr lvl="1"/>
            <a:r>
              <a:rPr lang="ru-RU" dirty="0" smtClean="0"/>
              <a:t>Поддержка качества обслуживания</a:t>
            </a:r>
          </a:p>
          <a:p>
            <a:pPr lvl="1"/>
            <a:r>
              <a:rPr lang="ru-RU" dirty="0" smtClean="0"/>
              <a:t>Безопасность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35" y="940520"/>
            <a:ext cx="4619316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443323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417131" y="1154627"/>
            <a:ext cx="6450388" cy="186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txBody>
          <a:bodyPr vert="horz" wrap="square" lIns="61593" tIns="30796" rIns="61593" bIns="30796" numCol="1" anchor="t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200" dirty="0">
              <a:solidFill>
                <a:srgbClr val="58585B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Объясните способы применения нескольких сетей в повседневных условиях.</a:t>
            </a:r>
          </a:p>
          <a:p>
            <a:r>
              <a:rPr lang="ru-RU" smtClean="0"/>
              <a:t>Объяснить, как работает подключение топологий и устройств в сетях предприятий малого и среднего бизнеса.</a:t>
            </a:r>
          </a:p>
          <a:p>
            <a:r>
              <a:rPr lang="ru-RU" smtClean="0"/>
              <a:t>Назовите базовые характеристики сети, поддерживающей обмен данными на предприятиях малого и среднего бизнеса.</a:t>
            </a:r>
          </a:p>
          <a:p>
            <a:r>
              <a:rPr lang="ru-RU" smtClean="0"/>
              <a:t>Объясните тенденции сетевых технологий, которые повлияют на использование сетей на предприятиях малого и среднего бизнеса.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latin typeface="Arial" charset="0"/>
              </a:rPr>
              <a:t>Заключение</a:t>
            </a:r>
            <a:r>
              <a:t/>
            </a:r>
            <a:br/>
            <a:r>
              <a:rPr lang="ru-RU" dirty="0">
                <a:latin typeface="Arial" charset="0"/>
              </a:rPr>
              <a:t>Глава 1. Введение в сетевые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xmlns="" val="2499570505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400" dirty="0">
                <a:latin typeface="Arial" charset="0"/>
              </a:rPr>
              <a:t>Глава 1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47799833"/>
              </p:ext>
            </p:extLst>
          </p:nvPr>
        </p:nvGraphicFramePr>
        <p:xfrm>
          <a:off x="144463" y="798513"/>
          <a:ext cx="8853486" cy="392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731093094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353496225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819591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+mn-lt"/>
                        </a:rPr>
                        <a:t>Обмен файлами по сетям P2P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Малый или домашний офис, или SOHO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Средние и крупные сети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Сервер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Клиент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Одноранговая сеть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Оконечное устройство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Промежуточное устройство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Среда передачи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Сетевая интерфейсная плата (NIC)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Физический порт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Интерфейс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Схема физической топологии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Диаграмма логической топологии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Локальная сеть (LAN)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Глобальная сеть (WAN)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Internet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Intranet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Экстранет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Интернет-провайдер (ISP)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Конвергентные сети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Сетевая архитектура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Отказоустойчивая сеть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Сеть с коммутацией пакетов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Сеть с коммутацией каналов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Масштабируемая сеть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Гарантированная полоса пропускания</a:t>
                      </a:r>
                      <a:endParaRPr lang="ru-RU" sz="1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Пропускная способность сети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Концепция BYOD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Решения для совместной работы 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Облачные вычисления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Частные облака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Гибридные облака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Общедоступные облака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Пользовательские облака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Центр обработки данных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Технологии интеллектуального дома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Сети по линиям электропитания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Провайдер беспроводного интернет-доступа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300" b="0" kern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Сетевая </a:t>
                      </a:r>
                      <a:r>
                        <a:rPr lang="ru-RU" sz="1300" b="0" kern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архитектура</a:t>
                      </a:r>
                      <a:endParaRPr lang="ru-RU" sz="1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71745509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082827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Раздел 1.2.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Предложите студентам в классе рассказать об их способах подключения к Интернету дома. 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Помнит ли кто-нибудь подключение через модем коммутируемой линии передачи?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Создайте демонстрацию Packet Tracer и используйте ее, представляя концепции этой главы (маршрутизаторы, коммутаторы, интерфейс, порты, подключения к сетевой среде передачи данных).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Продемонстрируйте базовую топологию и некоторые основные пиктограммы. 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Подчеркните различия между физической и логической топологиями.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 lvl="0">
              <a:lnSpc>
                <a:spcPct val="85000"/>
              </a:lnSpc>
              <a:spcBef>
                <a:spcPct val="30000"/>
              </a:spcBef>
              <a:buClr>
                <a:srgbClr val="58585B"/>
              </a:buClr>
            </a:pPr>
            <a:r>
              <a:rPr lang="ru-RU" dirty="0" smtClean="0"/>
              <a:t>Раздел 1.3.2.5</a:t>
            </a:r>
          </a:p>
          <a:p>
            <a:pPr lvl="1">
              <a:lnSpc>
                <a:spcPct val="85000"/>
              </a:lnSpc>
              <a:spcBef>
                <a:spcPct val="30000"/>
              </a:spcBef>
              <a:buClr>
                <a:srgbClr val="58585B"/>
              </a:buClr>
            </a:pPr>
            <a:r>
              <a:rPr lang="ru-RU" dirty="0" smtClean="0"/>
              <a:t>Кратко обсудите примеры реализации конфиденциальности, целостности и доступности.</a:t>
            </a:r>
          </a:p>
          <a:p>
            <a:pPr lvl="2">
              <a:lnSpc>
                <a:spcPct val="85000"/>
              </a:lnSpc>
              <a:spcBef>
                <a:spcPct val="30000"/>
              </a:spcBef>
              <a:buClr>
                <a:srgbClr val="58585B"/>
              </a:buClr>
            </a:pPr>
            <a:r>
              <a:rPr lang="ru-RU" dirty="0" smtClean="0"/>
              <a:t>Конфиденциальность — шифрование</a:t>
            </a:r>
          </a:p>
          <a:p>
            <a:pPr lvl="2">
              <a:lnSpc>
                <a:spcPct val="85000"/>
              </a:lnSpc>
              <a:spcBef>
                <a:spcPct val="30000"/>
              </a:spcBef>
              <a:buClr>
                <a:srgbClr val="58585B"/>
              </a:buClr>
            </a:pPr>
            <a:r>
              <a:rPr lang="ru-RU" dirty="0" smtClean="0"/>
              <a:t>Целостность — контрольные суммы или хеширование</a:t>
            </a:r>
          </a:p>
          <a:p>
            <a:pPr lvl="2">
              <a:lnSpc>
                <a:spcPct val="85000"/>
              </a:lnSpc>
              <a:spcBef>
                <a:spcPct val="30000"/>
              </a:spcBef>
              <a:buClr>
                <a:srgbClr val="58585B"/>
              </a:buClr>
            </a:pPr>
            <a:r>
              <a:rPr lang="ru-RU" dirty="0" smtClean="0"/>
              <a:t>Доступность — гарантируется с помощью резервирования аппаратного обеспечения, подключений, резервного копирования, аварийного восстановления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1.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183953041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4155319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Раздел 1.4.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Предложите студентам обсудить, где и какими устройствами BYOD они пользуются.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Спросите студентов, используют ли они облачные вычисления и для каких целей.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1.4.1.5. Заранее подготовьтесь к описанию пользовательских облаков.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1.4.2.1 Предложите студентам обсудить, использует ли кто-нибудь из них технологию «умный дом».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Какие другие возможности, помимо упомянутых в учебном плане, существуют?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Обсудите преимущества получения сертификации CCNA.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dirty="0" smtClean="0"/>
              <a:t>Предложите студентам изучить текущие вакансии в сфере сетевых технологий, требующие CCNA или другой сертификации Cisco.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 lvl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500" dirty="0"/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1.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213130956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7616</TotalTime>
  <Words>3690</Words>
  <Application>Microsoft Office PowerPoint</Application>
  <PresentationFormat>On-screen Show (16:9)</PresentationFormat>
  <Paragraphs>784</Paragraphs>
  <Slides>75</Slides>
  <Notes>75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Default Theme</vt:lpstr>
      <vt:lpstr>Глава 1. Знакомство с сетью</vt:lpstr>
      <vt:lpstr>Материалы для инструкторов. Глава 1. Руководство по планированию</vt:lpstr>
      <vt:lpstr>Глава 1. Знакомство с сетью</vt:lpstr>
      <vt:lpstr>Глава 1. Упражнения</vt:lpstr>
      <vt:lpstr>Глава 1. Проверочная работа</vt:lpstr>
      <vt:lpstr>Глава 1. Практические рекомендации</vt:lpstr>
      <vt:lpstr>Глава 1. Практические рекомендации (продолжение)</vt:lpstr>
      <vt:lpstr>Глава 1. Практические рекомендации (продолжение)</vt:lpstr>
      <vt:lpstr>Глава 1. Практические рекомендации (продолжение)</vt:lpstr>
      <vt:lpstr>Глава 1. Дополнительная помощь</vt:lpstr>
      <vt:lpstr>Slide 11</vt:lpstr>
      <vt:lpstr>Глава 1. Введение в сетевые технологии</vt:lpstr>
      <vt:lpstr>Глава 1. Разделы и цели</vt:lpstr>
      <vt:lpstr>Глава 1. Разделы и цели (продолжение)</vt:lpstr>
      <vt:lpstr>1.1. Глобальное подключение</vt:lpstr>
      <vt:lpstr>Современные сетевые технологии Роль сетей в нашей повседневной жизни</vt:lpstr>
      <vt:lpstr>Современные сетевые технологии Технологии прошлого и настоящего</vt:lpstr>
      <vt:lpstr>Современные сетевые технологии Сети без границ</vt:lpstr>
      <vt:lpstr>Современные сетевые технологии Сеть помогает в обучении</vt:lpstr>
      <vt:lpstr>Современные сетевые технологии Сеть помогает в работе</vt:lpstr>
      <vt:lpstr>Современные сетевые технологии Сеть помогает в работе</vt:lpstr>
      <vt:lpstr>Современные сетевые технологии Сеть помогает развлекаться</vt:lpstr>
      <vt:lpstr>Современные сетевые технологии Лабораторная работа. Изучение сетевых инструментов совместной работы</vt:lpstr>
      <vt:lpstr>Предоставление ресурсов в рамках сети Сети различных размеров</vt:lpstr>
      <vt:lpstr>Предоставление ресурсов в рамках сети Клиенты и серверы</vt:lpstr>
      <vt:lpstr>Предоставление ресурсов в рамках сети Одноранговые сети</vt:lpstr>
      <vt:lpstr>1.2. Локальные сети (LAN), глобальные сети (WAN) и Интернет</vt:lpstr>
      <vt:lpstr>Сетевые компоненты Обзор компонентов сети</vt:lpstr>
      <vt:lpstr>Локальные сети, глобальные сети и Интернет Сетевые компоненты</vt:lpstr>
      <vt:lpstr>Сетевые компоненты Промежуточные сетевые устройства</vt:lpstr>
      <vt:lpstr>Сетевые компоненты Сетевая среда передачи данных</vt:lpstr>
      <vt:lpstr>Сетевые компоненты Представление сети</vt:lpstr>
      <vt:lpstr>Сетевые компоненты Топологические схемы</vt:lpstr>
      <vt:lpstr>Локальные сети и глобальные сети Типы сетей</vt:lpstr>
      <vt:lpstr>Локальные сети и глобальные сети Локальные сети (LAN)</vt:lpstr>
      <vt:lpstr>Локальные и глобальные сети Глобальные сети (WAN)</vt:lpstr>
      <vt:lpstr>Интернет, внутренние и внешние сети Сеть Интернет</vt:lpstr>
      <vt:lpstr>Интернет, внутренние сети и внешние сети Сети интранет и экстранет</vt:lpstr>
      <vt:lpstr>Интернет-подключение Технологии доступа к Интернету</vt:lpstr>
      <vt:lpstr>Интернет-подключение Интернет-подключение для дома и небольшого офиса</vt:lpstr>
      <vt:lpstr>Интернет-подключение Интернет-подключение для предприятий</vt:lpstr>
      <vt:lpstr>Интернет-подключение Packet Tracer. Советы по использованию справки и навигации</vt:lpstr>
      <vt:lpstr>Интернет-подключение Packet Tracer. Представление сети</vt:lpstr>
      <vt:lpstr>1.3. Сеть как платформа</vt:lpstr>
      <vt:lpstr>Конвергентные сети Традиционные обособленные сети</vt:lpstr>
      <vt:lpstr>Конвергентные сети Конвергентная сеть</vt:lpstr>
      <vt:lpstr>Конвергентные сети Лабораторная работа. Изучение служб конвергентной сети</vt:lpstr>
      <vt:lpstr>Надежная сеть Сетевая архитектура</vt:lpstr>
      <vt:lpstr>Надежная сеть Отказоустойчивость</vt:lpstr>
      <vt:lpstr>Надежная сеть Масштабируемость</vt:lpstr>
      <vt:lpstr>Надежная сеть Качество обслуживания</vt:lpstr>
      <vt:lpstr>Надежная сеть Безопасность</vt:lpstr>
      <vt:lpstr>1.4. Постоянно меняющаяся сетевая среда </vt:lpstr>
      <vt:lpstr>Тенденции развития сетей Новые тенденции</vt:lpstr>
      <vt:lpstr>Тенденции развития сети «Принеси на работу свое устройство» (Bring Your Own Device)</vt:lpstr>
      <vt:lpstr>Тенденции развития сети Совместная работа через Интернет</vt:lpstr>
      <vt:lpstr>Тенденции развития сети Видеосвязь</vt:lpstr>
      <vt:lpstr>Тенденции развития сетей Облачные вычисления</vt:lpstr>
      <vt:lpstr>Тенденции развития сетей Облачные вычисления (продолжение)</vt:lpstr>
      <vt:lpstr>Тенденции развития сетей Технологические тенденции в домашних сетях</vt:lpstr>
      <vt:lpstr>Тенденции развития сетей Организация сети по линиям электропередачи</vt:lpstr>
      <vt:lpstr>Тенденции развития сети Беспроводной широкополосный доступ</vt:lpstr>
      <vt:lpstr>Безопасность сети Угрозы безопасности</vt:lpstr>
      <vt:lpstr>Безопасность сети Угрозы безопасности (продолжение)</vt:lpstr>
      <vt:lpstr>Безопасность сети Решения обеспечения безопасности</vt:lpstr>
      <vt:lpstr>Безопасность сети Решения обеспечения безопасности (продолжение)</vt:lpstr>
      <vt:lpstr>Сетевая архитектура Сетевая архитектура Cisco</vt:lpstr>
      <vt:lpstr>Сетевая архитектура Сертификация CCENT и CCNA</vt:lpstr>
      <vt:lpstr>Сетевая архитектура Лабораторная работа. Изучение рынка вакансий в сфере информационных и сетевых технологий</vt:lpstr>
      <vt:lpstr>1.5. Заключение</vt:lpstr>
      <vt:lpstr>Заключение Сетевые воины</vt:lpstr>
      <vt:lpstr>Заключение Знакомство с сетью</vt:lpstr>
      <vt:lpstr>Заключение Глава 1. Введение в сетевые технологии</vt:lpstr>
      <vt:lpstr>Глава 1 Новые термины и команды</vt:lpstr>
      <vt:lpstr>Slide 75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SDWM</cp:lastModifiedBy>
  <cp:revision>469</cp:revision>
  <dcterms:created xsi:type="dcterms:W3CDTF">2016-08-22T22:27:36Z</dcterms:created>
  <dcterms:modified xsi:type="dcterms:W3CDTF">2018-10-26T08:45:18Z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