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74" r:id="rId9"/>
    <p:sldId id="262" r:id="rId10"/>
    <p:sldId id="263" r:id="rId11"/>
    <p:sldId id="264" r:id="rId12"/>
    <p:sldId id="265" r:id="rId13"/>
    <p:sldId id="266" r:id="rId14"/>
    <p:sldId id="276" r:id="rId15"/>
    <p:sldId id="277" r:id="rId16"/>
    <p:sldId id="267" r:id="rId17"/>
    <p:sldId id="278" r:id="rId18"/>
    <p:sldId id="268" r:id="rId19"/>
    <p:sldId id="269" r:id="rId20"/>
    <p:sldId id="282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F5F5F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700" autoAdjust="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FF08A068-5A73-40D0-8A48-5894C8DDB1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107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83FA23B1-27E7-43A4-8F25-26A903A74C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745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 descr="scifair_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685800"/>
            <a:ext cx="6477000" cy="1752600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133600"/>
            <a:ext cx="6477000" cy="1981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i="1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42BC028E-0E49-48EC-A1E0-607D304AEC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4EDBD-F834-4528-B2B8-54346F8B63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80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838200"/>
            <a:ext cx="22860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838200"/>
            <a:ext cx="6705600" cy="518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A2496-FAA5-4DC4-BB3D-2CD9354C2D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1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970B7-3950-4DDF-A432-A76E64B24F5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6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9071E-06C5-4281-AA50-CF57CB8E13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78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DCE91-F278-4EA6-A243-F27EA1BF201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20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E941F-F1EB-41B8-B0E0-4F336D82D2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80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E65D2-84F5-4C4F-85AD-F44DF5936A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68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98FC4-9178-467F-AEEC-B948D1E6D2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89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8FEB6-7D40-4186-BEFC-FAFBACA735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1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29C51-6DD9-4D8C-A779-5352653C5C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05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13" descr="scifair_INSI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667000"/>
            <a:ext cx="8991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D3949C8B-B1F5-4018-A3B6-CEB7DCA1307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1114425" y="1609725"/>
            <a:ext cx="6934200" cy="190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700">
          <a:solidFill>
            <a:schemeClr val="tx2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500">
          <a:solidFill>
            <a:schemeClr val="tx2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apino.spbgut.ru/stud-vesna/reg-doc-7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spoisu.ru/conf/ibrr201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ino.spbgut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7924800" cy="1752600"/>
          </a:xfrm>
        </p:spPr>
        <p:txBody>
          <a:bodyPr/>
          <a:lstStyle/>
          <a:p>
            <a:r>
              <a:rPr lang="ru-RU" sz="3500" dirty="0" smtClean="0"/>
              <a:t>Публикация научной статьи </a:t>
            </a:r>
            <a:endParaRPr lang="ru-RU" sz="3500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09800"/>
            <a:ext cx="6477000" cy="1981200"/>
          </a:xfrm>
        </p:spPr>
        <p:txBody>
          <a:bodyPr/>
          <a:lstStyle/>
          <a:p>
            <a:endParaRPr lang="ru-RU" sz="15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14400"/>
          </a:xfrm>
        </p:spPr>
        <p:txBody>
          <a:bodyPr/>
          <a:lstStyle/>
          <a:p>
            <a:r>
              <a:rPr lang="ru-RU" sz="2000" dirty="0" smtClean="0"/>
              <a:t>Международная научно-техническая и научно-методическая конференция «Актуальные проблемы </a:t>
            </a:r>
            <a:r>
              <a:rPr lang="ru-RU" sz="2000" dirty="0" err="1" smtClean="0"/>
              <a:t>инфотелекоммуникаций</a:t>
            </a:r>
            <a:r>
              <a:rPr lang="ru-RU" sz="2000" dirty="0" smtClean="0"/>
              <a:t> в науке и образовании“</a:t>
            </a:r>
            <a:r>
              <a:rPr lang="en-US" sz="2000" dirty="0" smtClean="0"/>
              <a:t> (</a:t>
            </a:r>
            <a:r>
              <a:rPr lang="ru-RU" sz="2000" dirty="0" smtClean="0"/>
              <a:t>АПИНО)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8991600" cy="46085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7387"/>
            <a:ext cx="8203257" cy="489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163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14400"/>
          </a:xfrm>
        </p:spPr>
        <p:txBody>
          <a:bodyPr/>
          <a:lstStyle/>
          <a:p>
            <a:r>
              <a:rPr lang="ru-RU" sz="2000" dirty="0" smtClean="0"/>
              <a:t>Международная научно-техническая и научно-методическая конференция «Актуальные проблемы </a:t>
            </a:r>
            <a:r>
              <a:rPr lang="ru-RU" sz="2000" dirty="0" err="1" smtClean="0"/>
              <a:t>инфотелекоммуникаций</a:t>
            </a:r>
            <a:r>
              <a:rPr lang="ru-RU" sz="2000" dirty="0" smtClean="0"/>
              <a:t> в науке и образовании“</a:t>
            </a:r>
            <a:r>
              <a:rPr lang="en-US" sz="2000" dirty="0" smtClean="0"/>
              <a:t> (</a:t>
            </a:r>
            <a:r>
              <a:rPr lang="ru-RU" sz="2000" dirty="0" smtClean="0"/>
              <a:t>АПИНО)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8991600" cy="46085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060848"/>
            <a:ext cx="847725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163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14400"/>
          </a:xfrm>
        </p:spPr>
        <p:txBody>
          <a:bodyPr/>
          <a:lstStyle/>
          <a:p>
            <a:r>
              <a:rPr lang="ru-RU" sz="2000" dirty="0" smtClean="0"/>
              <a:t>Международная научно-техническая и научно-методическая конференция «Актуальные проблемы </a:t>
            </a:r>
            <a:r>
              <a:rPr lang="ru-RU" sz="2000" dirty="0" err="1" smtClean="0"/>
              <a:t>инфотелекоммуникаций</a:t>
            </a:r>
            <a:r>
              <a:rPr lang="ru-RU" sz="2000" dirty="0" smtClean="0"/>
              <a:t> в науке и образовании“</a:t>
            </a:r>
            <a:r>
              <a:rPr lang="en-US" sz="2000" dirty="0" smtClean="0"/>
              <a:t> (</a:t>
            </a:r>
            <a:r>
              <a:rPr lang="ru-RU" sz="2000" dirty="0" smtClean="0"/>
              <a:t>АПИНО)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8991600" cy="46085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300288"/>
            <a:ext cx="851535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163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80120"/>
          </a:xfrm>
        </p:spPr>
        <p:txBody>
          <a:bodyPr/>
          <a:lstStyle/>
          <a:p>
            <a:r>
              <a:rPr lang="ru-RU" sz="2000" b="1" dirty="0" smtClean="0">
                <a:effectLst/>
              </a:rPr>
              <a:t>региональная научно-техническая конференция студентов, аспирантов и молодых ученых</a:t>
            </a:r>
            <a:br>
              <a:rPr lang="ru-RU" sz="2000" b="1" dirty="0" smtClean="0">
                <a:effectLst/>
              </a:rPr>
            </a:br>
            <a:r>
              <a:rPr lang="ru-RU" sz="2000" b="1" dirty="0">
                <a:solidFill>
                  <a:schemeClr val="tx2"/>
                </a:solidFill>
              </a:rPr>
              <a:t>«СТУДЕНЧЕСКАЯ  </a:t>
            </a:r>
            <a:r>
              <a:rPr lang="ru-RU" sz="2000" b="1" dirty="0" smtClean="0">
                <a:solidFill>
                  <a:schemeClr val="tx2"/>
                </a:solidFill>
              </a:rPr>
              <a:t>ВЕСНА»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424936" cy="460851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effectLst/>
              </a:rPr>
              <a:t>Научные направления конференции:</a:t>
            </a:r>
          </a:p>
          <a:p>
            <a:pPr algn="l"/>
            <a:r>
              <a:rPr lang="ru-RU" b="1" dirty="0" err="1" smtClean="0">
                <a:effectLst/>
              </a:rPr>
              <a:t>Радиотехнологии</a:t>
            </a:r>
            <a:r>
              <a:rPr lang="ru-RU" b="1" dirty="0" smtClean="0">
                <a:effectLst/>
              </a:rPr>
              <a:t> связи;</a:t>
            </a:r>
          </a:p>
          <a:p>
            <a:pPr algn="l"/>
            <a:r>
              <a:rPr lang="ru-RU" sz="2800" b="1" dirty="0" smtClean="0">
                <a:effectLst/>
              </a:rPr>
              <a:t>Инфокоммуникационные сети и системы;</a:t>
            </a:r>
          </a:p>
          <a:p>
            <a:pPr algn="l"/>
            <a:r>
              <a:rPr lang="ru-RU" b="1" dirty="0" smtClean="0">
                <a:effectLst/>
              </a:rPr>
              <a:t>Информационные системы и технологии;</a:t>
            </a:r>
          </a:p>
          <a:p>
            <a:pPr algn="l"/>
            <a:r>
              <a:rPr lang="ru-RU" b="1" dirty="0" smtClean="0">
                <a:effectLst/>
              </a:rPr>
              <a:t>Теоретические основы радиоэлектроники;</a:t>
            </a:r>
          </a:p>
          <a:p>
            <a:pPr algn="l"/>
            <a:r>
              <a:rPr lang="ru-RU" b="1" dirty="0" smtClean="0">
                <a:effectLst/>
              </a:rPr>
              <a:t>Цифровая экономика, управление и бизнес-информатика;</a:t>
            </a:r>
          </a:p>
          <a:p>
            <a:pPr algn="l"/>
            <a:r>
              <a:rPr lang="ru-RU" b="1" dirty="0" smtClean="0">
                <a:effectLst/>
              </a:rPr>
              <a:t>Гуманитарные проблемы в отрасли связи и телекоммуникаций;</a:t>
            </a:r>
          </a:p>
          <a:p>
            <a:pPr algn="l"/>
            <a:r>
              <a:rPr lang="ru-RU" b="1" dirty="0" smtClean="0">
                <a:effectLst/>
              </a:rPr>
              <a:t>Сети связи специального назначения. </a:t>
            </a:r>
            <a:r>
              <a:rPr lang="ru-RU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endParaRPr lang="ru-RU" b="1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buNone/>
            </a:pPr>
            <a:endParaRPr lang="ru-RU" b="1" dirty="0"/>
          </a:p>
          <a:p>
            <a:pPr marL="0" indent="0" algn="l">
              <a:buNone/>
            </a:pPr>
            <a:r>
              <a:rPr lang="ru-RU" b="1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Формы участия в конференции: </a:t>
            </a:r>
            <a:endParaRPr lang="ru-RU" b="1" i="1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ru-RU" b="1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Слушатель; </a:t>
            </a:r>
          </a:p>
          <a:p>
            <a:pPr algn="l"/>
            <a:r>
              <a:rPr lang="ru-RU" b="1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Докладчик; </a:t>
            </a:r>
          </a:p>
          <a:p>
            <a:pPr algn="l"/>
            <a:r>
              <a:rPr lang="ru-RU" b="1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заочное участие.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163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80120"/>
          </a:xfrm>
        </p:spPr>
        <p:txBody>
          <a:bodyPr/>
          <a:lstStyle/>
          <a:p>
            <a:r>
              <a:rPr lang="ru-RU" sz="2000" b="1" dirty="0" smtClean="0">
                <a:effectLst/>
              </a:rPr>
              <a:t>региональная научно-техническая конференция студентов, аспирантов и молодых ученых</a:t>
            </a:r>
            <a:br>
              <a:rPr lang="ru-RU" sz="2000" b="1" dirty="0" smtClean="0">
                <a:effectLst/>
              </a:rPr>
            </a:br>
            <a:r>
              <a:rPr lang="ru-RU" sz="2000" b="1" dirty="0">
                <a:solidFill>
                  <a:schemeClr val="tx2"/>
                </a:solidFill>
              </a:rPr>
              <a:t>«СТУДЕНЧЕСКАЯ  </a:t>
            </a:r>
            <a:r>
              <a:rPr lang="ru-RU" sz="2000" b="1" dirty="0" smtClean="0">
                <a:solidFill>
                  <a:schemeClr val="tx2"/>
                </a:solidFill>
              </a:rPr>
              <a:t>ВЕСНА»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424936" cy="46085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320973"/>
              </p:ext>
            </p:extLst>
          </p:nvPr>
        </p:nvGraphicFramePr>
        <p:xfrm>
          <a:off x="611560" y="1772816"/>
          <a:ext cx="8208912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70567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апрель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Прием сведений о докладах от авторов,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Регистрация докладчиков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Отбор докладов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Май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конференции </a:t>
                      </a:r>
                      <a:b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(выставка, пленарное заседание и работа секций)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конф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Прием пригласительных билетов для изготовления сертификатов участников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Нач. июня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Выдача сертификатов участников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Апрель-июнь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Прием рукописей научных статей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535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80120"/>
          </a:xfrm>
        </p:spPr>
        <p:txBody>
          <a:bodyPr/>
          <a:lstStyle/>
          <a:p>
            <a:r>
              <a:rPr lang="ru-RU" sz="2000" b="1" dirty="0" smtClean="0">
                <a:effectLst/>
              </a:rPr>
              <a:t>региональная научно-техническая конференция студентов, аспирантов и молодых ученых</a:t>
            </a:r>
            <a:br>
              <a:rPr lang="ru-RU" sz="2000" b="1" dirty="0" smtClean="0">
                <a:effectLst/>
              </a:rPr>
            </a:br>
            <a:r>
              <a:rPr lang="ru-RU" sz="2000" b="1" dirty="0">
                <a:solidFill>
                  <a:schemeClr val="tx2"/>
                </a:solidFill>
              </a:rPr>
              <a:t>«СТУДЕНЧЕСКАЯ  </a:t>
            </a:r>
            <a:r>
              <a:rPr lang="ru-RU" sz="2000" b="1" dirty="0" smtClean="0">
                <a:solidFill>
                  <a:schemeClr val="tx2"/>
                </a:solidFill>
              </a:rPr>
              <a:t>ВЕСНА»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424936" cy="46085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13115"/>
            <a:ext cx="4539703" cy="527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34" y="1313114"/>
            <a:ext cx="4539703" cy="527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49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296144"/>
          </a:xfrm>
        </p:spPr>
        <p:txBody>
          <a:bodyPr/>
          <a:lstStyle/>
          <a:p>
            <a:r>
              <a:rPr lang="ru-RU" sz="2000" b="1" dirty="0" smtClean="0"/>
              <a:t> Санкт-Петербургская межрегиональная конференция «Информационная безопасность регионов России </a:t>
            </a:r>
            <a:br>
              <a:rPr lang="ru-RU" sz="2000" b="1" dirty="0" smtClean="0"/>
            </a:br>
            <a:r>
              <a:rPr lang="ru-RU" sz="2000" b="1" dirty="0" smtClean="0"/>
              <a:t>(ИБРР-201Х)», г. Санкт-Петербург</a:t>
            </a:r>
            <a:br>
              <a:rPr lang="ru-RU" sz="2000" b="1" dirty="0" smtClean="0"/>
            </a:br>
            <a:r>
              <a:rPr lang="ru-RU" sz="2000" b="1" dirty="0" smtClean="0"/>
              <a:t>СПИРАН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496944" cy="4752528"/>
          </a:xfrm>
        </p:spPr>
        <p:txBody>
          <a:bodyPr/>
          <a:lstStyle/>
          <a:p>
            <a:pPr marL="0" indent="0" algn="l">
              <a:buNone/>
            </a:pPr>
            <a:endParaRPr lang="ru-RU" dirty="0" smtClean="0"/>
          </a:p>
          <a:p>
            <a:pPr marL="0" indent="0" algn="l">
              <a:buNone/>
            </a:pPr>
            <a:endParaRPr lang="ru-RU" dirty="0"/>
          </a:p>
          <a:p>
            <a:pPr marL="0" indent="0" algn="l">
              <a:buNone/>
            </a:pPr>
            <a:endParaRPr lang="ru-RU" dirty="0" smtClean="0"/>
          </a:p>
          <a:p>
            <a:pPr marL="0" indent="0" algn="l">
              <a:buNone/>
            </a:pPr>
            <a:endParaRPr lang="ru-RU" dirty="0"/>
          </a:p>
          <a:p>
            <a:pPr marL="0" indent="0" algn="l">
              <a:buNone/>
            </a:pPr>
            <a:r>
              <a:rPr lang="ru-RU" dirty="0" smtClean="0"/>
              <a:t>Конференция проводится один раз в 2 года: 2017, 2019 , 2021 …</a:t>
            </a:r>
          </a:p>
          <a:p>
            <a:pPr marL="0" indent="0" algn="l">
              <a:buNone/>
            </a:pPr>
            <a:r>
              <a:rPr lang="en-US" sz="2800" dirty="0" smtClean="0">
                <a:hlinkClick r:id="rId2"/>
              </a:rPr>
              <a:t>www.spoisu.ru/conf/ibrr2017</a:t>
            </a:r>
            <a:endParaRPr lang="ru-RU" sz="2800" dirty="0" smtClean="0"/>
          </a:p>
          <a:p>
            <a:pPr marL="0" indent="0" algn="l">
              <a:buNone/>
            </a:pPr>
            <a:endParaRPr lang="ru-RU" sz="2800" dirty="0"/>
          </a:p>
          <a:p>
            <a:pPr marL="0" indent="0" algn="l">
              <a:buNone/>
            </a:pPr>
            <a:endParaRPr lang="ru-RU" sz="2800" dirty="0" smtClean="0"/>
          </a:p>
          <a:p>
            <a:pPr marL="0" indent="0" algn="l">
              <a:buNone/>
            </a:pPr>
            <a:endParaRPr lang="ru-RU" sz="2800" dirty="0"/>
          </a:p>
          <a:p>
            <a:pPr marL="0" indent="0" algn="l">
              <a:buNone/>
            </a:pPr>
            <a:endParaRPr lang="ru-RU" b="1" dirty="0" smtClean="0"/>
          </a:p>
          <a:p>
            <a:pPr marL="0" indent="0" algn="l">
              <a:buNone/>
            </a:pPr>
            <a:r>
              <a:rPr lang="ru-RU" b="1" dirty="0" smtClean="0"/>
              <a:t>Секция: Безопасность информационных технологий (молодежная научная школа).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158837"/>
              </p:ext>
            </p:extLst>
          </p:nvPr>
        </p:nvGraphicFramePr>
        <p:xfrm>
          <a:off x="323528" y="4077072"/>
          <a:ext cx="8424936" cy="147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59046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 </a:t>
                      </a:r>
                      <a:endParaRPr lang="ru-RU" dirty="0"/>
                    </a:p>
                  </a:txBody>
                  <a:tcPr/>
                </a:tc>
              </a:tr>
              <a:tr h="522639">
                <a:tc>
                  <a:txBody>
                    <a:bodyPr/>
                    <a:lstStyle/>
                    <a:p>
                      <a:r>
                        <a:rPr lang="ru-RU" dirty="0" smtClean="0"/>
                        <a:t>20 октября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 подачи заявок</a:t>
                      </a:r>
                      <a:endParaRPr lang="ru-RU" dirty="0"/>
                    </a:p>
                  </a:txBody>
                  <a:tcPr/>
                </a:tc>
              </a:tr>
              <a:tr h="522639">
                <a:tc>
                  <a:txBody>
                    <a:bodyPr/>
                    <a:lstStyle/>
                    <a:p>
                      <a:r>
                        <a:rPr lang="ru-RU" dirty="0" smtClean="0"/>
                        <a:t>25- 27 октября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конференции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888432" cy="130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163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296144"/>
          </a:xfrm>
        </p:spPr>
        <p:txBody>
          <a:bodyPr/>
          <a:lstStyle/>
          <a:p>
            <a:r>
              <a:rPr lang="ru-RU" sz="2000" b="1" dirty="0" smtClean="0"/>
              <a:t> Санкт-Петербургская межрегиональная конференция «Информационная безопасность регионов России </a:t>
            </a:r>
            <a:br>
              <a:rPr lang="ru-RU" sz="2000" b="1" dirty="0" smtClean="0"/>
            </a:br>
            <a:r>
              <a:rPr lang="ru-RU" sz="2000" b="1" dirty="0" smtClean="0"/>
              <a:t>(ИБРР-201Х)», г. Санкт-Петербург</a:t>
            </a:r>
            <a:br>
              <a:rPr lang="ru-RU" sz="2000" b="1" dirty="0" smtClean="0"/>
            </a:br>
            <a:r>
              <a:rPr lang="ru-RU" sz="2000" b="1" dirty="0" smtClean="0"/>
              <a:t>СПИРАН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496944" cy="4752528"/>
          </a:xfrm>
        </p:spPr>
        <p:txBody>
          <a:bodyPr/>
          <a:lstStyle/>
          <a:p>
            <a:pPr marL="0" indent="0" algn="l">
              <a:buNone/>
            </a:pPr>
            <a:endParaRPr lang="ru-RU" dirty="0" smtClean="0"/>
          </a:p>
          <a:p>
            <a:pPr marL="0" indent="0" algn="l">
              <a:buNone/>
            </a:pPr>
            <a:endParaRPr lang="ru-RU" dirty="0"/>
          </a:p>
          <a:p>
            <a:pPr marL="0" indent="0" algn="l">
              <a:buNone/>
            </a:pPr>
            <a:endParaRPr lang="ru-RU" dirty="0" smtClean="0"/>
          </a:p>
          <a:p>
            <a:pPr marL="0" indent="0" algn="l">
              <a:buNone/>
            </a:pPr>
            <a:endParaRPr lang="ru-RU" dirty="0"/>
          </a:p>
          <a:p>
            <a:pPr marL="0" indent="0" algn="l">
              <a:buNone/>
            </a:pPr>
            <a:endParaRPr lang="ru-RU" dirty="0" smtClean="0"/>
          </a:p>
          <a:p>
            <a:pPr marL="0" indent="0" algn="l">
              <a:buNone/>
            </a:pPr>
            <a:r>
              <a:rPr lang="ru-RU" dirty="0" smtClean="0"/>
              <a:t>Тезисы докладов и статьи, присланные не позднее </a:t>
            </a:r>
            <a:r>
              <a:rPr lang="ru-RU" sz="2800" b="1" dirty="0" smtClean="0"/>
              <a:t>«25» сентября</a:t>
            </a:r>
            <a:r>
              <a:rPr lang="ru-RU" b="1" dirty="0" smtClean="0"/>
              <a:t>, </a:t>
            </a:r>
            <a:r>
              <a:rPr lang="ru-RU" dirty="0" smtClean="0"/>
              <a:t>будут опубликованы до начала конференции соответственно в сборнике материалов конференции </a:t>
            </a:r>
            <a:r>
              <a:rPr lang="ru-RU" sz="3200" b="1" dirty="0" smtClean="0"/>
              <a:t>и</a:t>
            </a:r>
            <a:r>
              <a:rPr lang="ru-RU" dirty="0" smtClean="0"/>
              <a:t> периодическом издании «Региональная информатика и информационная безопасность (РИИБ)»; оба сборника зарегистрированы в РИНЦ.</a:t>
            </a:r>
          </a:p>
          <a:p>
            <a:pPr marL="0" indent="0" algn="l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Статьи, поступившие позднее указанного срока, будут опубликованы в очередном выпуске сборника «РИИБ» после проведения конференции. Оргкомитет не гарантирует публикацию тезисов, поступивших позднее указанного срока. </a:t>
            </a:r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0808"/>
            <a:ext cx="3888432" cy="130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204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14400"/>
          </a:xfrm>
        </p:spPr>
        <p:txBody>
          <a:bodyPr/>
          <a:lstStyle/>
          <a:p>
            <a:r>
              <a:rPr lang="ru-RU" sz="2000" dirty="0" smtClean="0"/>
              <a:t>Рекомендуемые возможности бесплатного участия в конференциях с публикацией статей и тезисов докладов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8991600" cy="46085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1"/>
            <a:ext cx="8856984" cy="314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163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14400"/>
          </a:xfrm>
        </p:spPr>
        <p:txBody>
          <a:bodyPr/>
          <a:lstStyle/>
          <a:p>
            <a:r>
              <a:rPr lang="ru-RU" sz="2000" dirty="0" smtClean="0"/>
              <a:t>Алгоритм написания статьи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8991600" cy="46085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9938" name="Picture 2" descr="https://kwork.ru/pics/t3/13/18434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08647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16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14400"/>
          </a:xfrm>
        </p:spPr>
        <p:txBody>
          <a:bodyPr/>
          <a:lstStyle/>
          <a:p>
            <a:r>
              <a:rPr lang="ru-RU" sz="2000" dirty="0" smtClean="0"/>
              <a:t>Международная научно-техническая и научно-методическая конференция «Актуальные проблемы </a:t>
            </a:r>
            <a:r>
              <a:rPr lang="ru-RU" sz="2000" dirty="0" err="1" smtClean="0"/>
              <a:t>инфотелекоммуникаций</a:t>
            </a:r>
            <a:r>
              <a:rPr lang="ru-RU" sz="2000" dirty="0" smtClean="0"/>
              <a:t> в науке и образовании“</a:t>
            </a:r>
            <a:r>
              <a:rPr lang="en-US" sz="2000" dirty="0" smtClean="0"/>
              <a:t> (</a:t>
            </a:r>
            <a:r>
              <a:rPr lang="ru-RU" sz="2000" dirty="0" smtClean="0"/>
              <a:t>АПИНО)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8991600" cy="4608512"/>
          </a:xfrm>
        </p:spPr>
        <p:txBody>
          <a:bodyPr/>
          <a:lstStyle/>
          <a:p>
            <a:pPr algn="l"/>
            <a:r>
              <a:rPr lang="ru-RU" dirty="0" smtClean="0"/>
              <a:t>Проводимая в Санкт-Петербургском государственном университете телекоммуникаций им. проф. М.А. Бонч-Бруевича конференция АПИНО является правопреемницей традиционных ежегодных конференций профессорско-преподавательского состава.</a:t>
            </a:r>
            <a:br>
              <a:rPr lang="ru-RU" dirty="0" smtClean="0"/>
            </a:br>
            <a:endParaRPr lang="ru-RU" dirty="0" smtClean="0"/>
          </a:p>
          <a:p>
            <a:pPr algn="l"/>
            <a:r>
              <a:rPr lang="ru-RU" dirty="0" smtClean="0">
                <a:effectLst/>
              </a:rPr>
              <a:t>С 2012 года конференция получила статус международной и стала проводиться под названием «Международная научно-техническая и научно-методическая конференция «Актуальные проблемы </a:t>
            </a:r>
            <a:r>
              <a:rPr lang="ru-RU" dirty="0" err="1" smtClean="0">
                <a:effectLst/>
              </a:rPr>
              <a:t>инфотелекоммуникаций</a:t>
            </a:r>
            <a:r>
              <a:rPr lang="ru-RU" dirty="0" smtClean="0">
                <a:effectLst/>
              </a:rPr>
              <a:t> в науке и образовании» (АПИНО).</a:t>
            </a:r>
          </a:p>
          <a:p>
            <a:pPr algn="l"/>
            <a:r>
              <a:rPr lang="en-US" sz="3200" dirty="0" smtClean="0"/>
              <a:t>http://apino.spbgut.ru/</a:t>
            </a:r>
            <a:endParaRPr lang="ru-RU" sz="3200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702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14400"/>
          </a:xfrm>
        </p:spPr>
        <p:txBody>
          <a:bodyPr/>
          <a:lstStyle/>
          <a:p>
            <a:r>
              <a:rPr lang="ru-RU" sz="3200" dirty="0" smtClean="0"/>
              <a:t>Цель написания статей и участия в конференциях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424936" cy="4608512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ru-RU" sz="2400" dirty="0" smtClean="0"/>
              <a:t>Возможность участия в научных дискуссиях, конференциях, семинарах, форумах;</a:t>
            </a:r>
          </a:p>
          <a:p>
            <a:pPr algn="l">
              <a:buFont typeface="+mj-lt"/>
              <a:buAutoNum type="arabicPeriod"/>
            </a:pPr>
            <a:r>
              <a:rPr lang="ru-RU" sz="2400" dirty="0" smtClean="0"/>
              <a:t>Закрепление за собой научных разработок, отчетность о проделанной работе;</a:t>
            </a:r>
            <a:endParaRPr lang="ru-RU" sz="2400" dirty="0" smtClean="0"/>
          </a:p>
          <a:p>
            <a:pPr algn="l">
              <a:buFont typeface="+mj-lt"/>
              <a:buAutoNum type="arabicPeriod"/>
            </a:pPr>
            <a:r>
              <a:rPr lang="ru-RU" sz="2400" dirty="0" smtClean="0"/>
              <a:t>поддержка своих проектов для участия в грантах, подачи заявок на именные стипендии;</a:t>
            </a:r>
          </a:p>
          <a:p>
            <a:pPr algn="l">
              <a:buFont typeface="+mj-lt"/>
              <a:buAutoNum type="arabicPeriod"/>
            </a:pPr>
            <a:r>
              <a:rPr lang="ru-RU" sz="2400" dirty="0" smtClean="0"/>
              <a:t>Плюсы при защите дипломов; </a:t>
            </a:r>
          </a:p>
          <a:p>
            <a:pPr algn="l">
              <a:buFont typeface="+mj-lt"/>
              <a:buAutoNum type="arabicPeriod"/>
            </a:pPr>
            <a:r>
              <a:rPr lang="ru-RU" sz="2400" dirty="0" smtClean="0"/>
              <a:t>Дополнительные баллы для вступительных испытаний в магистратуру; </a:t>
            </a:r>
          </a:p>
          <a:p>
            <a:pPr algn="l">
              <a:buFont typeface="+mj-lt"/>
              <a:buAutoNum type="arabicPeriod"/>
            </a:pPr>
            <a:r>
              <a:rPr lang="ru-RU" sz="2400" dirty="0"/>
              <a:t>В</a:t>
            </a:r>
            <a:r>
              <a:rPr lang="ru-RU" sz="2400" dirty="0" smtClean="0"/>
              <a:t>клад в свое будущее и свою успешную карьеру – список публикаций.  </a:t>
            </a:r>
          </a:p>
          <a:p>
            <a:pPr algn="l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79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14400"/>
          </a:xfrm>
        </p:spPr>
        <p:txBody>
          <a:bodyPr/>
          <a:lstStyle/>
          <a:p>
            <a:r>
              <a:rPr lang="ru-RU" sz="2000" dirty="0" smtClean="0"/>
              <a:t>Международная научно-техническая и научно-методическая конференция «Актуальные проблемы </a:t>
            </a:r>
            <a:r>
              <a:rPr lang="ru-RU" sz="2000" dirty="0" err="1" smtClean="0"/>
              <a:t>инфотелекоммуникаций</a:t>
            </a:r>
            <a:r>
              <a:rPr lang="ru-RU" sz="2000" dirty="0" smtClean="0"/>
              <a:t> в науке и образовании“</a:t>
            </a:r>
            <a:r>
              <a:rPr lang="en-US" sz="2000" dirty="0" smtClean="0"/>
              <a:t> (</a:t>
            </a:r>
            <a:r>
              <a:rPr lang="ru-RU" sz="2000" dirty="0" smtClean="0"/>
              <a:t>АПИНО)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8991600" cy="4608512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Основные научные направления конференции АПИНО:</a:t>
            </a:r>
          </a:p>
          <a:p>
            <a:pPr algn="l"/>
            <a:r>
              <a:rPr lang="ru-RU" dirty="0" err="1" smtClean="0">
                <a:effectLst/>
              </a:rPr>
              <a:t>Радиотехнологии</a:t>
            </a:r>
            <a:r>
              <a:rPr lang="ru-RU" dirty="0" smtClean="0">
                <a:effectLst/>
              </a:rPr>
              <a:t> связи</a:t>
            </a:r>
            <a:endParaRPr lang="ru-RU" dirty="0" smtClean="0"/>
          </a:p>
          <a:p>
            <a:pPr algn="l"/>
            <a:r>
              <a:rPr lang="ru-RU" sz="2800" u="sng" dirty="0" smtClean="0">
                <a:effectLst/>
              </a:rPr>
              <a:t>Инфокоммуникационные сети и системы</a:t>
            </a:r>
            <a:endParaRPr lang="ru-RU" sz="2800" u="sng" dirty="0" smtClean="0"/>
          </a:p>
          <a:p>
            <a:pPr algn="l"/>
            <a:r>
              <a:rPr lang="ru-RU" dirty="0" smtClean="0">
                <a:effectLst/>
              </a:rPr>
              <a:t>Информационные системы и технологии</a:t>
            </a:r>
            <a:endParaRPr lang="ru-RU" dirty="0" smtClean="0"/>
          </a:p>
          <a:p>
            <a:pPr algn="l"/>
            <a:r>
              <a:rPr lang="ru-RU" dirty="0" smtClean="0">
                <a:effectLst/>
              </a:rPr>
              <a:t>Теоретические основы радиоэлектроники и систем связи</a:t>
            </a:r>
            <a:endParaRPr lang="ru-RU" dirty="0" smtClean="0"/>
          </a:p>
          <a:p>
            <a:pPr algn="l"/>
            <a:r>
              <a:rPr lang="ru-RU" dirty="0" smtClean="0">
                <a:effectLst/>
              </a:rPr>
              <a:t>Цифровая экономика и управление в связи</a:t>
            </a:r>
            <a:endParaRPr lang="ru-RU" dirty="0" smtClean="0"/>
          </a:p>
          <a:p>
            <a:pPr algn="l"/>
            <a:r>
              <a:rPr lang="ru-RU" dirty="0" smtClean="0">
                <a:effectLst/>
              </a:rPr>
              <a:t>Гуманитарные проблемы информационного пространства</a:t>
            </a:r>
            <a:endParaRPr lang="ru-RU" dirty="0" smtClean="0"/>
          </a:p>
          <a:p>
            <a:pPr algn="l"/>
            <a:r>
              <a:rPr lang="ru-RU" dirty="0" smtClean="0">
                <a:effectLst/>
              </a:rPr>
              <a:t>Сети связи специального назначения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261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14400"/>
          </a:xfrm>
        </p:spPr>
        <p:txBody>
          <a:bodyPr/>
          <a:lstStyle/>
          <a:p>
            <a:r>
              <a:rPr lang="ru-RU" sz="2000" dirty="0" smtClean="0"/>
              <a:t>Международная научно-техническая и научно-методическая конференция «Актуальные проблемы </a:t>
            </a:r>
            <a:r>
              <a:rPr lang="ru-RU" sz="2000" dirty="0" err="1" smtClean="0"/>
              <a:t>инфотелекоммуникаций</a:t>
            </a:r>
            <a:r>
              <a:rPr lang="ru-RU" sz="2000" dirty="0" smtClean="0"/>
              <a:t> в науке и образовании“</a:t>
            </a:r>
            <a:r>
              <a:rPr lang="en-US" sz="2000" dirty="0" smtClean="0"/>
              <a:t> (</a:t>
            </a:r>
            <a:r>
              <a:rPr lang="ru-RU" sz="2000" dirty="0" smtClean="0"/>
              <a:t>АПИНО)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8991600" cy="4608512"/>
          </a:xfrm>
        </p:spPr>
        <p:txBody>
          <a:bodyPr/>
          <a:lstStyle/>
          <a:p>
            <a:pPr marL="3657600" lvl="8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495606"/>
              </p:ext>
            </p:extLst>
          </p:nvPr>
        </p:nvGraphicFramePr>
        <p:xfrm>
          <a:off x="467544" y="1412776"/>
          <a:ext cx="8280920" cy="496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7"/>
                <a:gridCol w="55206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/>
                        </a:rPr>
                        <a:t>01.11.2018 – 27.02.2019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Регистрация участников 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/>
                        </a:rPr>
                        <a:t>10.11.2018 – 31.01.2019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Прием сведений о докладах 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/>
                        </a:rPr>
                        <a:t>12.11.2018 – 31.03.2019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Прием рукописей в Сборник научных статей 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/>
                        </a:rPr>
                        <a:t>31.01.2018 – 08.02.2019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Отбор докладов для формирования программы конференции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/>
                        </a:rPr>
                        <a:t>27-28.02.2019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конференции (выставка, пленарное заседание и работа секций)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27 февраля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начало работы выставки 10.00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регистрация участников АПИНО 2019 9.30 – 11.00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пленарное заседание 11.00 – 14.00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работа научных направлений с 15.30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28 февраля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научных направлений 10.00 – 16.30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/>
                        </a:rPr>
                        <a:t>30.06.2019 – 30.12.2019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Выпуск Сборника научных статей и индексирование в РИНЦ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26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14400"/>
          </a:xfrm>
        </p:spPr>
        <p:txBody>
          <a:bodyPr/>
          <a:lstStyle/>
          <a:p>
            <a:r>
              <a:rPr lang="ru-RU" sz="2000" dirty="0" smtClean="0"/>
              <a:t>Международная научно-техническая и научно-методическая конференция «Актуальные проблемы </a:t>
            </a:r>
            <a:r>
              <a:rPr lang="ru-RU" sz="2000" dirty="0" err="1" smtClean="0"/>
              <a:t>инфотелекоммуникаций</a:t>
            </a:r>
            <a:r>
              <a:rPr lang="ru-RU" sz="2000" dirty="0" smtClean="0"/>
              <a:t> в науке и образовании“</a:t>
            </a:r>
            <a:r>
              <a:rPr lang="en-US" sz="2000" dirty="0" smtClean="0"/>
              <a:t> (</a:t>
            </a:r>
            <a:r>
              <a:rPr lang="ru-RU" sz="2000" dirty="0" smtClean="0"/>
              <a:t>АПИНО)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668072" cy="460851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effectLst/>
              </a:rPr>
              <a:t>12.11.2018 – 31.03.2019:</a:t>
            </a:r>
            <a:r>
              <a:rPr lang="ru-RU" dirty="0" smtClean="0">
                <a:effectLst/>
              </a:rPr>
              <a:t> Прием рукописей в Сборник научных статей </a:t>
            </a:r>
          </a:p>
          <a:p>
            <a:pPr algn="l"/>
            <a:r>
              <a:rPr lang="ru-RU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Отправить рукопись научной статьи</a:t>
            </a:r>
            <a:endParaRPr lang="ru-RU" dirty="0" smtClean="0">
              <a:effectLst/>
            </a:endParaRPr>
          </a:p>
          <a:p>
            <a:pPr algn="l"/>
            <a:r>
              <a:rPr lang="ru-RU" dirty="0" smtClean="0">
                <a:effectLst/>
              </a:rPr>
              <a:t>Требования к рукописям научных статей</a:t>
            </a:r>
          </a:p>
          <a:p>
            <a:pPr algn="l"/>
            <a:r>
              <a:rPr lang="ru-RU" i="1" dirty="0" smtClean="0">
                <a:effectLst/>
              </a:rPr>
              <a:t>Сторонние участники представляют в обязательном порядке от своей организации разрешение на открытое опубликование.</a:t>
            </a:r>
          </a:p>
          <a:p>
            <a:pPr algn="l"/>
            <a:r>
              <a:rPr lang="ru-RU" i="1" dirty="0" smtClean="0">
                <a:effectLst/>
              </a:rPr>
              <a:t>Шаблон экспертного заключения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261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r>
              <a:rPr lang="ru-RU" sz="2000" dirty="0" smtClean="0"/>
              <a:t>Международная научно-техническая и научно-методическая конференция «Актуальные проблемы </a:t>
            </a:r>
            <a:r>
              <a:rPr lang="ru-RU" sz="2000" dirty="0" err="1" smtClean="0"/>
              <a:t>инфотелекоммуникаций</a:t>
            </a:r>
            <a:r>
              <a:rPr lang="ru-RU" sz="2000" dirty="0" smtClean="0"/>
              <a:t> в науке и образовании“</a:t>
            </a:r>
            <a:r>
              <a:rPr lang="en-US" sz="2000" dirty="0" smtClean="0"/>
              <a:t> (</a:t>
            </a:r>
            <a:r>
              <a:rPr lang="ru-RU" sz="2000" dirty="0" smtClean="0"/>
              <a:t>АПИНО)</a:t>
            </a:r>
            <a:br>
              <a:rPr lang="ru-RU" sz="2000" dirty="0" smtClean="0"/>
            </a:br>
            <a:r>
              <a:rPr lang="ru-RU" sz="2000" dirty="0" smtClean="0"/>
              <a:t>Требования 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для опубликования материалов конференции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740080" cy="460851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Материалы (рукопись и сопровождающие ее дополнительные файлы) для опубликования представляются в оргкомитет через электронную форму на сайте </a:t>
            </a:r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  <a:hlinkClick r:id="rId2"/>
              </a:rPr>
              <a:t>www.apino.spbgut.ru</a:t>
            </a:r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algn="l"/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 форму прикрепляются следующие файлы (общим объемом не более 5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Mb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): </a:t>
            </a:r>
            <a:endParaRPr lang="ru-RU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lvl="1" algn="l"/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Рукопись статьи в формате </a:t>
            </a:r>
            <a:r>
              <a:rPr lang="ru-RU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doc</a:t>
            </a:r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или </a:t>
            </a:r>
            <a:r>
              <a:rPr lang="ru-RU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docx</a:t>
            </a:r>
            <a:endParaRPr lang="ru-RU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lvl="1" algn="l"/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Сведения об авторе (ах)  в формате </a:t>
            </a:r>
            <a:r>
              <a:rPr lang="ru-RU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doc</a:t>
            </a:r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или </a:t>
            </a:r>
            <a:r>
              <a:rPr lang="ru-RU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docx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 </a:t>
            </a:r>
            <a:endParaRPr lang="ru-RU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lvl="1" algn="l"/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Информация на английском языке в формате </a:t>
            </a:r>
            <a:r>
              <a:rPr lang="ru-RU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doc</a:t>
            </a:r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или </a:t>
            </a:r>
            <a:r>
              <a:rPr lang="ru-RU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docx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pPr algn="l"/>
            <a:endParaRPr lang="ru-RU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algn="l"/>
            <a:endParaRPr lang="ru-RU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lvl="1" algn="l"/>
            <a:endParaRPr lang="ru-RU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algn="l"/>
            <a:endParaRPr lang="ru-RU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857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r>
              <a:rPr lang="ru-RU" sz="2000" dirty="0" smtClean="0"/>
              <a:t>Международная научно-техническая и научно-методическая конференция «Актуальные проблемы </a:t>
            </a:r>
            <a:r>
              <a:rPr lang="ru-RU" sz="2000" dirty="0" err="1" smtClean="0"/>
              <a:t>инфотелекоммуникаций</a:t>
            </a:r>
            <a:r>
              <a:rPr lang="ru-RU" sz="2000" dirty="0" smtClean="0"/>
              <a:t> в науке и образовании“</a:t>
            </a:r>
            <a:r>
              <a:rPr lang="en-US" sz="2000" dirty="0" smtClean="0"/>
              <a:t> (</a:t>
            </a:r>
            <a:r>
              <a:rPr lang="ru-RU" sz="2000" dirty="0" smtClean="0"/>
              <a:t>АПИНО)</a:t>
            </a:r>
            <a:br>
              <a:rPr lang="ru-RU" sz="2000" dirty="0" smtClean="0"/>
            </a:br>
            <a:r>
              <a:rPr lang="ru-RU" sz="2000" dirty="0" smtClean="0"/>
              <a:t>Требования 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для опубликования материалов конференции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8991600" cy="46085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46772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857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r>
              <a:rPr lang="ru-RU" sz="2000" dirty="0" smtClean="0"/>
              <a:t>Международная научно-техническая и научно-методическая конференция «Актуальные проблемы </a:t>
            </a:r>
            <a:r>
              <a:rPr lang="ru-RU" sz="2000" dirty="0" err="1" smtClean="0"/>
              <a:t>инфотелекоммуникаций</a:t>
            </a:r>
            <a:r>
              <a:rPr lang="ru-RU" sz="2000" dirty="0" smtClean="0"/>
              <a:t> в науке и образовании“</a:t>
            </a:r>
            <a:r>
              <a:rPr lang="en-US" sz="2000" dirty="0" smtClean="0"/>
              <a:t> (</a:t>
            </a:r>
            <a:r>
              <a:rPr lang="ru-RU" sz="2000" dirty="0" smtClean="0"/>
              <a:t>АПИНО)</a:t>
            </a:r>
            <a:br>
              <a:rPr lang="ru-RU" sz="2000" dirty="0" smtClean="0"/>
            </a:br>
            <a:r>
              <a:rPr lang="ru-RU" sz="2000" dirty="0" smtClean="0"/>
              <a:t>Требования 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для опубликования материалов конференции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8991600" cy="46085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920880" cy="49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857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14400"/>
          </a:xfrm>
        </p:spPr>
        <p:txBody>
          <a:bodyPr/>
          <a:lstStyle/>
          <a:p>
            <a:r>
              <a:rPr lang="ru-RU" sz="2000" dirty="0" smtClean="0"/>
              <a:t>Международная научно-техническая и научно-методическая конференция «Актуальные проблемы </a:t>
            </a:r>
            <a:r>
              <a:rPr lang="ru-RU" sz="2000" dirty="0" err="1" smtClean="0"/>
              <a:t>инфотелекоммуникаций</a:t>
            </a:r>
            <a:r>
              <a:rPr lang="ru-RU" sz="2000" dirty="0" smtClean="0"/>
              <a:t> в науке и образовании“</a:t>
            </a:r>
            <a:r>
              <a:rPr lang="en-US" sz="2000" dirty="0" smtClean="0"/>
              <a:t> (</a:t>
            </a:r>
            <a:r>
              <a:rPr lang="ru-RU" sz="2000" dirty="0" smtClean="0"/>
              <a:t>АПИНО)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8991600" cy="46085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90971"/>
            <a:ext cx="7542934" cy="486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16325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for science fair project">
  <a:themeElements>
    <a:clrScheme name="ms_edscifair_tp01018373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ms_edscifair_tp01018373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ms_edscifair_tp01018373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scifair_tp01018373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scifair_tp01018373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scifair_tp01018373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for science fair project</Template>
  <TotalTime>125</TotalTime>
  <Words>620</Words>
  <Application>Microsoft Office PowerPoint</Application>
  <PresentationFormat>Экран (4:3)</PresentationFormat>
  <Paragraphs>130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Times New Roman</vt:lpstr>
      <vt:lpstr>Arial</vt:lpstr>
      <vt:lpstr>Verdana</vt:lpstr>
      <vt:lpstr>Wingdings</vt:lpstr>
      <vt:lpstr>Presentation for science fair project</vt:lpstr>
      <vt:lpstr>Публикация научной статьи </vt:lpstr>
      <vt:lpstr>Международная научно-техническая и научно-методическая конференция «Актуальные проблемы инфотелекоммуникаций в науке и образовании“ (АПИНО)</vt:lpstr>
      <vt:lpstr>Международная научно-техническая и научно-методическая конференция «Актуальные проблемы инфотелекоммуникаций в науке и образовании“ (АПИНО)</vt:lpstr>
      <vt:lpstr>Международная научно-техническая и научно-методическая конференция «Актуальные проблемы инфотелекоммуникаций в науке и образовании“ (АПИНО)</vt:lpstr>
      <vt:lpstr>Международная научно-техническая и научно-методическая конференция «Актуальные проблемы инфотелекоммуникаций в науке и образовании“ (АПИНО)</vt:lpstr>
      <vt:lpstr>Международная научно-техническая и научно-методическая конференция «Актуальные проблемы инфотелекоммуникаций в науке и образовании“ (АПИНО) Требования для опубликования материалов конференции</vt:lpstr>
      <vt:lpstr>Международная научно-техническая и научно-методическая конференция «Актуальные проблемы инфотелекоммуникаций в науке и образовании“ (АПИНО) Требования для опубликования материалов конференции</vt:lpstr>
      <vt:lpstr>Международная научно-техническая и научно-методическая конференция «Актуальные проблемы инфотелекоммуникаций в науке и образовании“ (АПИНО) Требования для опубликования материалов конференции</vt:lpstr>
      <vt:lpstr>Международная научно-техническая и научно-методическая конференция «Актуальные проблемы инфотелекоммуникаций в науке и образовании“ (АПИНО)</vt:lpstr>
      <vt:lpstr>Международная научно-техническая и научно-методическая конференция «Актуальные проблемы инфотелекоммуникаций в науке и образовании“ (АПИНО)</vt:lpstr>
      <vt:lpstr>Международная научно-техническая и научно-методическая конференция «Актуальные проблемы инфотелекоммуникаций в науке и образовании“ (АПИНО)</vt:lpstr>
      <vt:lpstr>Международная научно-техническая и научно-методическая конференция «Актуальные проблемы инфотелекоммуникаций в науке и образовании“ (АПИНО)</vt:lpstr>
      <vt:lpstr>региональная научно-техническая конференция студентов, аспирантов и молодых ученых «СТУДЕНЧЕСКАЯ  ВЕСНА» </vt:lpstr>
      <vt:lpstr>региональная научно-техническая конференция студентов, аспирантов и молодых ученых «СТУДЕНЧЕСКАЯ  ВЕСНА» </vt:lpstr>
      <vt:lpstr>региональная научно-техническая конференция студентов, аспирантов и молодых ученых «СТУДЕНЧЕСКАЯ  ВЕСНА» </vt:lpstr>
      <vt:lpstr> Санкт-Петербургская межрегиональная конференция «Информационная безопасность регионов России  (ИБРР-201Х)», г. Санкт-Петербург СПИРАН</vt:lpstr>
      <vt:lpstr> Санкт-Петербургская межрегиональная конференция «Информационная безопасность регионов России  (ИБРР-201Х)», г. Санкт-Петербург СПИРАН</vt:lpstr>
      <vt:lpstr>Рекомендуемые возможности бесплатного участия в конференциях с публикацией статей и тезисов докладов </vt:lpstr>
      <vt:lpstr>Алгоритм написания статьи</vt:lpstr>
      <vt:lpstr>Цель написания статей и участия в конференциях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Публикация научной статьи</dc:title>
  <dc:creator>Пользователь Windows</dc:creator>
  <cp:lastModifiedBy>Пользователь Windows</cp:lastModifiedBy>
  <cp:revision>10</cp:revision>
  <dcterms:created xsi:type="dcterms:W3CDTF">2018-10-13T10:34:37Z</dcterms:created>
  <dcterms:modified xsi:type="dcterms:W3CDTF">2018-10-13T12:40:23Z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TC010183731049</vt:lpwstr>
  </property>
</Properties>
</file>