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2" r:id="rId1"/>
  </p:sldMasterIdLst>
  <p:notesMasterIdLst>
    <p:notesMasterId r:id="rId30"/>
  </p:notesMasterIdLst>
  <p:sldIdLst>
    <p:sldId id="303" r:id="rId2"/>
    <p:sldId id="260" r:id="rId3"/>
    <p:sldId id="288" r:id="rId4"/>
    <p:sldId id="261" r:id="rId5"/>
    <p:sldId id="262" r:id="rId6"/>
    <p:sldId id="286" r:id="rId7"/>
    <p:sldId id="287" r:id="rId8"/>
    <p:sldId id="263" r:id="rId9"/>
    <p:sldId id="265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04" r:id="rId19"/>
    <p:sldId id="298" r:id="rId20"/>
    <p:sldId id="301" r:id="rId21"/>
    <p:sldId id="300" r:id="rId22"/>
    <p:sldId id="268" r:id="rId23"/>
    <p:sldId id="272" r:id="rId24"/>
    <p:sldId id="283" r:id="rId25"/>
    <p:sldId id="284" r:id="rId26"/>
    <p:sldId id="305" r:id="rId27"/>
    <p:sldId id="306" r:id="rId28"/>
    <p:sldId id="307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923" autoAdjust="0"/>
    <p:restoredTop sz="94660"/>
  </p:normalViewPr>
  <p:slideViewPr>
    <p:cSldViewPr>
      <p:cViewPr>
        <p:scale>
          <a:sx n="75" d="100"/>
          <a:sy n="75" d="100"/>
        </p:scale>
        <p:origin x="-1626" y="-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61DC0-5B06-4686-9439-EF6C4AC39D5A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9D32C-A0C6-4712-BD50-1D71D76A2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D32C-A0C6-4712-BD50-1D71D76A2F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74" r:id="rId12"/>
    <p:sldLayoutId id="21474845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362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Лекция №1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Российский индекс научного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цитирования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РИНЦ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None/>
            </a:pPr>
            <a:endParaRPr lang="en-US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РОССИЙСКИЙ ИНДЕКС НАУЧНОГО ЦИТИРОВАНИЯ (РИНЦ)</a:t>
            </a:r>
            <a:endParaRPr lang="en-US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основная информационно-аналитическая система оценки публикационной активности и цитируемости российских авторов, организаций, журналов, в которой аккумулируется и обрабатывается полная библиографическая информация о журнальных статьях, аннотации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пристатейные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списки цитируемой в статьях литературы. Такая база позволяет проводить эффективный масштабный поиск библиографии по интересующей его теме или предмету, а именно находить как публикации, цитируемые в отдельно взятой статье, так и публикации, цитирующие эту статью, а также обеспечивает оперативное получение необходимых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наукометрических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показателей.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в РИНЦ включаются сведения об авторах публикаций и организациях, в которых они работают. Этот механизм дает возможность интегрировать публикационные и цитатные показатели: от научного сотрудника-автора, структурного подразделения и учреждения, где работает круг авторов, до министерств и ведомств или целых административно-географических регионов. В результате чего обеспечивается объективная оценка научной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задачи проекта РИНЦ следующие: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 создание многоцелевой поисковой системы по публикациям российских ученых, включающей на первой стадии развития проекта статьи из научных журналов;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 разработка механизмов и инструментария для статистического анализа отечественной науки;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создание и формирование Единого реестра публикаций российских ученых, представляющего максимально полную и достоверную информацию о публикационном потоке российских ученых;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создание эффективной системы навигации в массиве научной информации и обеспечение доступа российских пользователей к полным текстам публикаций через механизмы системы унифицированного доступа.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таким образом, система РИНЦ служит для извлечения Индексов результативности научной работы, которые являются мощным инструментом для экспертной оценки работы научных коллективов, отдельных ученых и научных журналов.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    </a:t>
            </a:r>
            <a:r>
              <a:rPr lang="ru-RU" sz="2000" dirty="0" smtClean="0"/>
              <a:t>Ключевыми показателями результатов научной деятельности для определения рейтинга научных учреждений и рейтинга ученых являются:</a:t>
            </a:r>
            <a:endParaRPr lang="en-US" sz="2000" dirty="0" smtClean="0"/>
          </a:p>
          <a:p>
            <a:pPr>
              <a:buNone/>
            </a:pPr>
            <a:endParaRPr lang="ru-RU" sz="2000" dirty="0" smtClean="0"/>
          </a:p>
          <a:p>
            <a:pPr marL="0" indent="0"/>
            <a:r>
              <a:rPr lang="ru-RU" sz="2000" dirty="0" smtClean="0"/>
              <a:t>    общее число публикаций</a:t>
            </a:r>
          </a:p>
          <a:p>
            <a:pPr marL="0" indent="0"/>
            <a:r>
              <a:rPr lang="ru-RU" sz="2000" dirty="0" smtClean="0"/>
              <a:t> </a:t>
            </a:r>
            <a:r>
              <a:rPr lang="en-US" sz="2000" dirty="0" smtClean="0"/>
              <a:t> </a:t>
            </a:r>
            <a:r>
              <a:rPr lang="ru-RU" sz="2000" dirty="0" smtClean="0"/>
              <a:t>  индекс цитирования публикаций РИНЦ</a:t>
            </a:r>
          </a:p>
          <a:p>
            <a:pPr marL="0" indent="0"/>
            <a:r>
              <a:rPr lang="ru-RU" sz="2000" dirty="0" smtClean="0"/>
              <a:t>    индекс </a:t>
            </a:r>
            <a:r>
              <a:rPr lang="ru-RU" sz="2000" dirty="0" err="1" smtClean="0"/>
              <a:t>Хирша</a:t>
            </a:r>
            <a:r>
              <a:rPr lang="ru-RU" sz="2000" dirty="0" smtClean="0"/>
              <a:t> (h-индекс)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ru-RU" sz="2000" dirty="0" smtClean="0"/>
              <a:t>Для усиления «отдачи» указанных показателей необходимо использование их в совокупности.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ОБЩЕЕ ЧИСЛО ПУБЛИКАЦИЙ</a:t>
            </a:r>
            <a:endParaRPr lang="en-US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наиболее обобщенный показатель, получаемый из библиографических баз систем цитирования.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Количественные данные о цитировании публикаций отражают их полезность для других ученых, сами по себе эти данные не измеряют качество публикации, поэтому их следует рассматривать как индикаторы, показывающие, что данная работа с той или иной степенью вероятности может оказаться весьма значимой. Подсчет цитирования расширяет возможности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библиометрических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оценок наряду и в совокупности с другими показателями.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ИНДЕКС ЦИТИРОВАНИЯ ПУБЛИКАЦИЙ</a:t>
            </a:r>
            <a:endParaRPr lang="en-US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показателем является индекс цитирования (индекс цитируемости), который обозначает полное количество ссылок на работы, где данный исследователь фигурирует в качестве автора или соавтора, в других источниках, распределенное по годам. Индекс цитирования – широко принятый в научном мире показатель «значимости» трудов конкретного ученого. Он свидетельствует о следующем: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индекс характеризует степень актуальности и важности проводимых исследований для тех областей знаний, в которых работают конкретные ученые или научные коллективы;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высокий индекс цитирования в определенной степени служит официальным признанием конкретного ученого научным сообществом и подтверждением его приоритета.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наличие в научно-образовательных организациях ученых, обладающих высоким индексом, говорит о высокой эффективности и результативности деятельности организации в целом.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индекс цитирования с каждым годом все больше внедряется в сферу науки и образования. Сегодня этот показатель активно используется: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для оценки деятельности ученых и научных организаций в целом, при проведении экспертизы заявок на финансирование в рамках федеральных целевых программ и других конкурсов;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при проведении экспертизы заявок на финансирование в рамках федеральных целевых программ и других конкурсов;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для аттестации научных работников и оценки результативности их научной деятельности в научно-образовательных учреждениях;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 издателями научной литературы и научно-технических периодических изданий для прогнозирования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 конкретного автора у целевой аудитории.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Индекс не делится на число соавторов,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самоцитирования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вычитаются. Этот подход выбран, поскольку он упрощает и сокращает по времени задачу поиска и анализа. Конечно, такой индекс хуже разделенного на число соавторов (хотя и это не очень хорошее решение, поскольку один из авторов мог сделать больше половины работы) с вычетом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самоцитирований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Подсчет же «чистого» индекса цитирования – это зачастую сложная, кропотливая работа. Важно отметить, что посчитанный индекс может быть не совсем верным для обладателей популярных фамилий (Иванов, Петров, Сидоров и т.д.), так как отсев однофамильцев требует дополнительной работы.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отметить, что при оценке персонального индекса цитируемости следует руководствоваться правилом сравнения подобного с подобным. Так, не имеет смысла сравнивать индексы и отчеты профессора, занимающегося наукой 50 лет, с большим количеством публикаций, и молодого аспиранта, опубликовавшего 4–5 статей, так же как некорректно было бы сравнивать индекс цитируемости исследователей разных сфер науки и медицины.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ИНДЕКС ХИРША</a:t>
            </a:r>
            <a:endParaRPr lang="en-US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Весьма информативным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наукометрическим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параметром считается так называемый индекс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(h-индекс), предложенный в 2005 году американским физиком Хорхе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Хиршем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Индекс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количественной характеристикой продуктивности учёного, основанной как на количестве его публикаций, так и количестве цитирований этих публикаций, то есть объединяет два отдельных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наукометрических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показателя, о которых говорилось выше.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охарактеризовал свой индекс так: учёный имеет индекс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статей цитируются как минимум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 каждая, в то время как оставшиеся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статей цитируются не более, чем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 каждая. Иными словами, учёный с индексом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опубликовал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статей, на каждую из которых сослались как минимум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достоинствам индекса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относят то, что он будет одинаково низким как для автора одной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сверхпопулярной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статьи, так и для автора множества работ, процитированных не более одного раза. Этот показатель будет высоким лишь для тех, у кого достаточно публикаций, и по крайней мере многие из них достаточно востребованы, т. е. часто цитируются другими исследователями.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\Desktop\300px-H-index-ru.svg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5099050" cy="50990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ИНДЕКС ХИРША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r>
              <a:rPr lang="ru-RU" dirty="0" smtClean="0"/>
              <a:t>Вычисляется Индекс </a:t>
            </a:r>
            <a:r>
              <a:rPr lang="ru-RU" dirty="0" err="1" smtClean="0"/>
              <a:t>Хирша</a:t>
            </a:r>
            <a:r>
              <a:rPr lang="ru-RU" dirty="0" smtClean="0"/>
              <a:t> по следующей схеме:</a:t>
            </a:r>
          </a:p>
          <a:p>
            <a:pPr>
              <a:buNone/>
            </a:pPr>
            <a:r>
              <a:rPr lang="ru-RU" dirty="0" smtClean="0"/>
              <a:t>    -   подсчитывается, сколько раз сослались на каждую Вашу статью;</a:t>
            </a:r>
          </a:p>
          <a:p>
            <a:pPr>
              <a:buNone/>
            </a:pPr>
            <a:r>
              <a:rPr lang="ru-RU" dirty="0" smtClean="0"/>
              <a:t>    -   определяется, каково самое большое количество ссылок на одну Вашу статью (</a:t>
            </a:r>
            <a:r>
              <a:rPr lang="ru-RU" dirty="0" err="1" smtClean="0"/>
              <a:t>n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/>
              <a:t>    -   далее подсчитывается, на сколько Ваших статей сослались (</a:t>
            </a:r>
            <a:r>
              <a:rPr lang="ru-RU" dirty="0" err="1" smtClean="0"/>
              <a:t>n</a:t>
            </a:r>
            <a:r>
              <a:rPr lang="ru-RU" dirty="0" smtClean="0"/>
              <a:t>) раз; на сколько Ваших статей сослались (</a:t>
            </a:r>
            <a:r>
              <a:rPr lang="ru-RU" dirty="0" err="1" smtClean="0"/>
              <a:t>n</a:t>
            </a:r>
            <a:r>
              <a:rPr lang="ru-RU" dirty="0" smtClean="0"/>
              <a:t>–1) и более раз (сюда войдут и с количеством ссылок, равным </a:t>
            </a:r>
            <a:r>
              <a:rPr lang="ru-RU" dirty="0" err="1" smtClean="0"/>
              <a:t>n</a:t>
            </a:r>
            <a:r>
              <a:rPr lang="ru-RU" dirty="0" smtClean="0"/>
              <a:t>) и т.д.</a:t>
            </a:r>
          </a:p>
          <a:p>
            <a:pPr>
              <a:buNone/>
            </a:pPr>
            <a:r>
              <a:rPr lang="ru-RU" dirty="0" smtClean="0"/>
              <a:t>    -   совпадение числа процитированных публикаций с числом цитат и будет Вашим индексом </a:t>
            </a:r>
            <a:r>
              <a:rPr lang="ru-RU" dirty="0" err="1" smtClean="0"/>
              <a:t>Хирша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3707" y="1171194"/>
            <a:ext cx="3204210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5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Научная электронная  </a:t>
            </a:r>
            <a:r>
              <a:rPr sz="2000" b="1" spc="-1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r>
              <a:rPr sz="2000" b="1" spc="-25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eLIBRARY.RU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крупнейший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российский  информационный портал в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области науки, технологии,  медицины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образования, 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содержащий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рефераты и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полные тексты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sz="20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млн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научных статей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публикаций. На платформе 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eLIBRARY.RU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доступны  электронные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версии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более 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3200 российских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научно-  технических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журналов, в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том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2000  журналов в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открытом  доступе.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нтон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536537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Поясним это на примере:</a:t>
            </a:r>
          </a:p>
          <a:p>
            <a:r>
              <a:rPr lang="ru-RU" dirty="0" smtClean="0"/>
              <a:t>Допустим, всего у Вас опубликовано 9 статей, на которые ссылки были распределены следующим образом: 1 статья была процитирована 9 раз, 1 – 8 раз и т. д.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dirty="0" smtClean="0"/>
              <a:t>Обратите внимание на строку, где числа совпадают: 5 статей цитируются 5 и более раз. Соответственно, индекс </a:t>
            </a:r>
            <a:r>
              <a:rPr lang="ru-RU" dirty="0" err="1" smtClean="0"/>
              <a:t>Хирша</a:t>
            </a:r>
            <a:r>
              <a:rPr lang="ru-RU" dirty="0" smtClean="0"/>
              <a:t> в данном случае равен 5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student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638800" cy="429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ПУТИ ПОВЫШЕНИЯ ИНДЕКСА </a:t>
            </a:r>
            <a:endParaRPr lang="en-US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ЦИТИРУЕМОСТИ И ИНДЕКСА ХИРША</a:t>
            </a:r>
            <a:endParaRPr lang="en-US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ученые задаются вопросом,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повысить индекс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Хирша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как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повысить индекс цитируемости РИНЦ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этого необходимо: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  Стремиться публиковать оригинальные статьи высокого научного и практического уровня, на которые охотно бы ссылались другие авторы.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  Публиковаться в соавторстве с коллегой, имеющим высокие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наукометрические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показатели.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  При направлении публикации в англоязычные издания, давать ссылки на собственные статьи, опубликованные в переводной литературе.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  Направлять статьи в журналы, поддерживаемые экспертным советом ВАК, где публикуемые материалы проходят тщательную научную экспертизу и доступны в сети Интернет.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  Увеличить обмен ссылками с коллегами, а также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самоцитируемость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  Составлять качественные рефераты.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  Для повышения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импакт-фактора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«своего» журнала – давать ссылки на статьи «своего журнала», а так же активно информировать коллег о статьях данного авторского коллектива, опубликованных в журнале.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  Внимательнее относиться к правильному библиографическому оформлению своих статей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пристатейных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списков литературы, к написанию фамилии и инициалов, названию организации. При составлении списков литературы необходимо соблюдать требования ГОСТ.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295400" y="1752600"/>
            <a:ext cx="323596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Отметка </a:t>
            </a:r>
            <a:r>
              <a:rPr sz="18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 наличии</a:t>
            </a:r>
            <a:r>
              <a:rPr sz="1800" b="1" spc="-4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регистрации  </a:t>
            </a:r>
            <a:r>
              <a:rPr sz="18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системе SCIENCE</a:t>
            </a:r>
            <a:r>
              <a:rPr sz="1800" b="1" spc="-8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нтон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00400"/>
            <a:ext cx="7286625" cy="161925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3276600" y="5257800"/>
            <a:ext cx="251968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Ссылка-переход </a:t>
            </a:r>
            <a:r>
              <a:rPr sz="18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800" b="1" spc="-10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списку  цитирований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200" y="5638800"/>
            <a:ext cx="21894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b="1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Хирша</a:t>
            </a:r>
            <a:r>
              <a:rPr sz="1800" b="1" spc="-6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автора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7400" y="1295400"/>
            <a:ext cx="288861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Ссылка-переходк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анализу  публикационной</a:t>
            </a:r>
            <a:r>
              <a:rPr sz="1800" b="1" spc="-5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активности  автора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0800" y="990600"/>
            <a:ext cx="389648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b="1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Ссылка-переход </a:t>
            </a:r>
            <a:r>
              <a:rPr sz="18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 списку</a:t>
            </a:r>
            <a:r>
              <a:rPr sz="1800" b="1" spc="-1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статей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данного</a:t>
            </a:r>
            <a:r>
              <a:rPr sz="1800" b="1" spc="-6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автора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2400" y="3810000"/>
            <a:ext cx="504190" cy="496570"/>
          </a:xfrm>
          <a:custGeom>
            <a:avLst/>
            <a:gdLst/>
            <a:ahLst/>
            <a:cxnLst/>
            <a:rect l="l" t="t" r="r" b="b"/>
            <a:pathLst>
              <a:path w="504190" h="496570">
                <a:moveTo>
                  <a:pt x="0" y="248157"/>
                </a:moveTo>
                <a:lnTo>
                  <a:pt x="4058" y="203556"/>
                </a:lnTo>
                <a:lnTo>
                  <a:pt x="15759" y="161576"/>
                </a:lnTo>
                <a:lnTo>
                  <a:pt x="34393" y="122917"/>
                </a:lnTo>
                <a:lnTo>
                  <a:pt x="59248" y="88281"/>
                </a:lnTo>
                <a:lnTo>
                  <a:pt x="89614" y="58370"/>
                </a:lnTo>
                <a:lnTo>
                  <a:pt x="124779" y="33885"/>
                </a:lnTo>
                <a:lnTo>
                  <a:pt x="164034" y="15527"/>
                </a:lnTo>
                <a:lnTo>
                  <a:pt x="206667" y="3998"/>
                </a:lnTo>
                <a:lnTo>
                  <a:pt x="251968" y="0"/>
                </a:lnTo>
                <a:lnTo>
                  <a:pt x="297272" y="3998"/>
                </a:lnTo>
                <a:lnTo>
                  <a:pt x="339917" y="15527"/>
                </a:lnTo>
                <a:lnTo>
                  <a:pt x="379189" y="33885"/>
                </a:lnTo>
                <a:lnTo>
                  <a:pt x="414374" y="58370"/>
                </a:lnTo>
                <a:lnTo>
                  <a:pt x="444761" y="88281"/>
                </a:lnTo>
                <a:lnTo>
                  <a:pt x="469636" y="122917"/>
                </a:lnTo>
                <a:lnTo>
                  <a:pt x="488287" y="161576"/>
                </a:lnTo>
                <a:lnTo>
                  <a:pt x="500000" y="203556"/>
                </a:lnTo>
                <a:lnTo>
                  <a:pt x="504062" y="248157"/>
                </a:lnTo>
                <a:lnTo>
                  <a:pt x="500000" y="292797"/>
                </a:lnTo>
                <a:lnTo>
                  <a:pt x="488287" y="334807"/>
                </a:lnTo>
                <a:lnTo>
                  <a:pt x="469636" y="373488"/>
                </a:lnTo>
                <a:lnTo>
                  <a:pt x="444761" y="408139"/>
                </a:lnTo>
                <a:lnTo>
                  <a:pt x="414374" y="438061"/>
                </a:lnTo>
                <a:lnTo>
                  <a:pt x="379189" y="462552"/>
                </a:lnTo>
                <a:lnTo>
                  <a:pt x="339917" y="480913"/>
                </a:lnTo>
                <a:lnTo>
                  <a:pt x="297272" y="492443"/>
                </a:lnTo>
                <a:lnTo>
                  <a:pt x="251968" y="496443"/>
                </a:lnTo>
                <a:lnTo>
                  <a:pt x="206667" y="492443"/>
                </a:lnTo>
                <a:lnTo>
                  <a:pt x="164034" y="480913"/>
                </a:lnTo>
                <a:lnTo>
                  <a:pt x="124779" y="462552"/>
                </a:lnTo>
                <a:lnTo>
                  <a:pt x="89614" y="438061"/>
                </a:lnTo>
                <a:lnTo>
                  <a:pt x="59248" y="408139"/>
                </a:lnTo>
                <a:lnTo>
                  <a:pt x="34393" y="373488"/>
                </a:lnTo>
                <a:lnTo>
                  <a:pt x="15759" y="334807"/>
                </a:lnTo>
                <a:lnTo>
                  <a:pt x="4058" y="292797"/>
                </a:lnTo>
                <a:lnTo>
                  <a:pt x="0" y="248157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9000" y="3810000"/>
            <a:ext cx="504190" cy="496570"/>
          </a:xfrm>
          <a:custGeom>
            <a:avLst/>
            <a:gdLst/>
            <a:ahLst/>
            <a:cxnLst/>
            <a:rect l="l" t="t" r="r" b="b"/>
            <a:pathLst>
              <a:path w="504190" h="496570">
                <a:moveTo>
                  <a:pt x="0" y="248157"/>
                </a:moveTo>
                <a:lnTo>
                  <a:pt x="4062" y="203556"/>
                </a:lnTo>
                <a:lnTo>
                  <a:pt x="15775" y="161576"/>
                </a:lnTo>
                <a:lnTo>
                  <a:pt x="34426" y="122917"/>
                </a:lnTo>
                <a:lnTo>
                  <a:pt x="59301" y="88281"/>
                </a:lnTo>
                <a:lnTo>
                  <a:pt x="89688" y="58370"/>
                </a:lnTo>
                <a:lnTo>
                  <a:pt x="124873" y="33885"/>
                </a:lnTo>
                <a:lnTo>
                  <a:pt x="164145" y="15527"/>
                </a:lnTo>
                <a:lnTo>
                  <a:pt x="206790" y="3998"/>
                </a:lnTo>
                <a:lnTo>
                  <a:pt x="252095" y="0"/>
                </a:lnTo>
                <a:lnTo>
                  <a:pt x="297395" y="3998"/>
                </a:lnTo>
                <a:lnTo>
                  <a:pt x="340028" y="15527"/>
                </a:lnTo>
                <a:lnTo>
                  <a:pt x="379283" y="33885"/>
                </a:lnTo>
                <a:lnTo>
                  <a:pt x="414448" y="58370"/>
                </a:lnTo>
                <a:lnTo>
                  <a:pt x="444814" y="88281"/>
                </a:lnTo>
                <a:lnTo>
                  <a:pt x="469669" y="122917"/>
                </a:lnTo>
                <a:lnTo>
                  <a:pt x="488303" y="161576"/>
                </a:lnTo>
                <a:lnTo>
                  <a:pt x="500004" y="203556"/>
                </a:lnTo>
                <a:lnTo>
                  <a:pt x="504062" y="248157"/>
                </a:lnTo>
                <a:lnTo>
                  <a:pt x="500004" y="292797"/>
                </a:lnTo>
                <a:lnTo>
                  <a:pt x="488303" y="334807"/>
                </a:lnTo>
                <a:lnTo>
                  <a:pt x="469669" y="373488"/>
                </a:lnTo>
                <a:lnTo>
                  <a:pt x="444814" y="408139"/>
                </a:lnTo>
                <a:lnTo>
                  <a:pt x="414448" y="438061"/>
                </a:lnTo>
                <a:lnTo>
                  <a:pt x="379283" y="462552"/>
                </a:lnTo>
                <a:lnTo>
                  <a:pt x="340028" y="480913"/>
                </a:lnTo>
                <a:lnTo>
                  <a:pt x="297395" y="492443"/>
                </a:lnTo>
                <a:lnTo>
                  <a:pt x="252095" y="496442"/>
                </a:lnTo>
                <a:lnTo>
                  <a:pt x="206790" y="492443"/>
                </a:lnTo>
                <a:lnTo>
                  <a:pt x="164145" y="480913"/>
                </a:lnTo>
                <a:lnTo>
                  <a:pt x="124873" y="462552"/>
                </a:lnTo>
                <a:lnTo>
                  <a:pt x="89688" y="438061"/>
                </a:lnTo>
                <a:lnTo>
                  <a:pt x="59301" y="408139"/>
                </a:lnTo>
                <a:lnTo>
                  <a:pt x="34426" y="373488"/>
                </a:lnTo>
                <a:lnTo>
                  <a:pt x="15775" y="334807"/>
                </a:lnTo>
                <a:lnTo>
                  <a:pt x="4062" y="292797"/>
                </a:lnTo>
                <a:lnTo>
                  <a:pt x="0" y="248157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4200" y="3886200"/>
            <a:ext cx="310647" cy="305952"/>
          </a:xfrm>
          <a:custGeom>
            <a:avLst/>
            <a:gdLst/>
            <a:ahLst/>
            <a:cxnLst/>
            <a:rect l="l" t="t" r="r" b="b"/>
            <a:pathLst>
              <a:path w="504190" h="496570">
                <a:moveTo>
                  <a:pt x="0" y="248157"/>
                </a:moveTo>
                <a:lnTo>
                  <a:pt x="4058" y="203556"/>
                </a:lnTo>
                <a:lnTo>
                  <a:pt x="15759" y="161576"/>
                </a:lnTo>
                <a:lnTo>
                  <a:pt x="34393" y="122917"/>
                </a:lnTo>
                <a:lnTo>
                  <a:pt x="59248" y="88281"/>
                </a:lnTo>
                <a:lnTo>
                  <a:pt x="89614" y="58370"/>
                </a:lnTo>
                <a:lnTo>
                  <a:pt x="124779" y="33885"/>
                </a:lnTo>
                <a:lnTo>
                  <a:pt x="164034" y="15527"/>
                </a:lnTo>
                <a:lnTo>
                  <a:pt x="206667" y="3998"/>
                </a:lnTo>
                <a:lnTo>
                  <a:pt x="251968" y="0"/>
                </a:lnTo>
                <a:lnTo>
                  <a:pt x="297272" y="3998"/>
                </a:lnTo>
                <a:lnTo>
                  <a:pt x="339917" y="15527"/>
                </a:lnTo>
                <a:lnTo>
                  <a:pt x="379189" y="33885"/>
                </a:lnTo>
                <a:lnTo>
                  <a:pt x="414374" y="58370"/>
                </a:lnTo>
                <a:lnTo>
                  <a:pt x="444761" y="88281"/>
                </a:lnTo>
                <a:lnTo>
                  <a:pt x="469636" y="122917"/>
                </a:lnTo>
                <a:lnTo>
                  <a:pt x="488287" y="161576"/>
                </a:lnTo>
                <a:lnTo>
                  <a:pt x="500000" y="203556"/>
                </a:lnTo>
                <a:lnTo>
                  <a:pt x="504063" y="248157"/>
                </a:lnTo>
                <a:lnTo>
                  <a:pt x="500000" y="292797"/>
                </a:lnTo>
                <a:lnTo>
                  <a:pt x="488287" y="334807"/>
                </a:lnTo>
                <a:lnTo>
                  <a:pt x="469636" y="373488"/>
                </a:lnTo>
                <a:lnTo>
                  <a:pt x="444761" y="408139"/>
                </a:lnTo>
                <a:lnTo>
                  <a:pt x="414374" y="438061"/>
                </a:lnTo>
                <a:lnTo>
                  <a:pt x="379189" y="462552"/>
                </a:lnTo>
                <a:lnTo>
                  <a:pt x="339917" y="480913"/>
                </a:lnTo>
                <a:lnTo>
                  <a:pt x="297272" y="492443"/>
                </a:lnTo>
                <a:lnTo>
                  <a:pt x="251968" y="496443"/>
                </a:lnTo>
                <a:lnTo>
                  <a:pt x="206667" y="492443"/>
                </a:lnTo>
                <a:lnTo>
                  <a:pt x="164034" y="480913"/>
                </a:lnTo>
                <a:lnTo>
                  <a:pt x="124779" y="462552"/>
                </a:lnTo>
                <a:lnTo>
                  <a:pt x="89614" y="438061"/>
                </a:lnTo>
                <a:lnTo>
                  <a:pt x="59248" y="408139"/>
                </a:lnTo>
                <a:lnTo>
                  <a:pt x="34393" y="373488"/>
                </a:lnTo>
                <a:lnTo>
                  <a:pt x="15759" y="334807"/>
                </a:lnTo>
                <a:lnTo>
                  <a:pt x="4058" y="292797"/>
                </a:lnTo>
                <a:lnTo>
                  <a:pt x="0" y="248157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3886200"/>
            <a:ext cx="344036" cy="338836"/>
          </a:xfrm>
          <a:custGeom>
            <a:avLst/>
            <a:gdLst/>
            <a:ahLst/>
            <a:cxnLst/>
            <a:rect l="l" t="t" r="r" b="b"/>
            <a:pathLst>
              <a:path w="504190" h="496570">
                <a:moveTo>
                  <a:pt x="0" y="248285"/>
                </a:moveTo>
                <a:lnTo>
                  <a:pt x="4062" y="203679"/>
                </a:lnTo>
                <a:lnTo>
                  <a:pt x="15775" y="161687"/>
                </a:lnTo>
                <a:lnTo>
                  <a:pt x="34426" y="123011"/>
                </a:lnTo>
                <a:lnTo>
                  <a:pt x="59301" y="88355"/>
                </a:lnTo>
                <a:lnTo>
                  <a:pt x="89688" y="58423"/>
                </a:lnTo>
                <a:lnTo>
                  <a:pt x="124873" y="33918"/>
                </a:lnTo>
                <a:lnTo>
                  <a:pt x="164145" y="15543"/>
                </a:lnTo>
                <a:lnTo>
                  <a:pt x="206790" y="4003"/>
                </a:lnTo>
                <a:lnTo>
                  <a:pt x="252094" y="0"/>
                </a:lnTo>
                <a:lnTo>
                  <a:pt x="297395" y="4003"/>
                </a:lnTo>
                <a:lnTo>
                  <a:pt x="340028" y="15543"/>
                </a:lnTo>
                <a:lnTo>
                  <a:pt x="379283" y="33918"/>
                </a:lnTo>
                <a:lnTo>
                  <a:pt x="414448" y="58423"/>
                </a:lnTo>
                <a:lnTo>
                  <a:pt x="444814" y="88355"/>
                </a:lnTo>
                <a:lnTo>
                  <a:pt x="469669" y="123011"/>
                </a:lnTo>
                <a:lnTo>
                  <a:pt x="488303" y="161687"/>
                </a:lnTo>
                <a:lnTo>
                  <a:pt x="500004" y="203679"/>
                </a:lnTo>
                <a:lnTo>
                  <a:pt x="504063" y="248285"/>
                </a:lnTo>
                <a:lnTo>
                  <a:pt x="500004" y="292886"/>
                </a:lnTo>
                <a:lnTo>
                  <a:pt x="488303" y="334866"/>
                </a:lnTo>
                <a:lnTo>
                  <a:pt x="469669" y="373525"/>
                </a:lnTo>
                <a:lnTo>
                  <a:pt x="444814" y="408161"/>
                </a:lnTo>
                <a:lnTo>
                  <a:pt x="414448" y="438072"/>
                </a:lnTo>
                <a:lnTo>
                  <a:pt x="379283" y="462557"/>
                </a:lnTo>
                <a:lnTo>
                  <a:pt x="340028" y="480915"/>
                </a:lnTo>
                <a:lnTo>
                  <a:pt x="297395" y="492444"/>
                </a:lnTo>
                <a:lnTo>
                  <a:pt x="252094" y="496443"/>
                </a:lnTo>
                <a:lnTo>
                  <a:pt x="206790" y="492444"/>
                </a:lnTo>
                <a:lnTo>
                  <a:pt x="164145" y="480915"/>
                </a:lnTo>
                <a:lnTo>
                  <a:pt x="124873" y="462557"/>
                </a:lnTo>
                <a:lnTo>
                  <a:pt x="89688" y="438072"/>
                </a:lnTo>
                <a:lnTo>
                  <a:pt x="59301" y="408161"/>
                </a:lnTo>
                <a:lnTo>
                  <a:pt x="34426" y="373525"/>
                </a:lnTo>
                <a:lnTo>
                  <a:pt x="15775" y="334866"/>
                </a:lnTo>
                <a:lnTo>
                  <a:pt x="4062" y="292886"/>
                </a:lnTo>
                <a:lnTo>
                  <a:pt x="0" y="248285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00" y="4343400"/>
            <a:ext cx="401320" cy="1270635"/>
          </a:xfrm>
          <a:custGeom>
            <a:avLst/>
            <a:gdLst/>
            <a:ahLst/>
            <a:cxnLst/>
            <a:rect l="l" t="t" r="r" b="b"/>
            <a:pathLst>
              <a:path w="401320" h="1270635">
                <a:moveTo>
                  <a:pt x="314242" y="97860"/>
                </a:moveTo>
                <a:lnTo>
                  <a:pt x="279108" y="134010"/>
                </a:lnTo>
                <a:lnTo>
                  <a:pt x="0" y="1258316"/>
                </a:lnTo>
                <a:lnTo>
                  <a:pt x="49403" y="1270546"/>
                </a:lnTo>
                <a:lnTo>
                  <a:pt x="328385" y="146239"/>
                </a:lnTo>
                <a:lnTo>
                  <a:pt x="314242" y="97860"/>
                </a:lnTo>
                <a:close/>
              </a:path>
              <a:path w="401320" h="1270635">
                <a:moveTo>
                  <a:pt x="350995" y="42799"/>
                </a:moveTo>
                <a:lnTo>
                  <a:pt x="301752" y="42799"/>
                </a:lnTo>
                <a:lnTo>
                  <a:pt x="351028" y="54991"/>
                </a:lnTo>
                <a:lnTo>
                  <a:pt x="328385" y="146239"/>
                </a:lnTo>
                <a:lnTo>
                  <a:pt x="351536" y="225425"/>
                </a:lnTo>
                <a:lnTo>
                  <a:pt x="356225" y="234336"/>
                </a:lnTo>
                <a:lnTo>
                  <a:pt x="363712" y="240522"/>
                </a:lnTo>
                <a:lnTo>
                  <a:pt x="372985" y="243445"/>
                </a:lnTo>
                <a:lnTo>
                  <a:pt x="383032" y="242570"/>
                </a:lnTo>
                <a:lnTo>
                  <a:pt x="391963" y="237880"/>
                </a:lnTo>
                <a:lnTo>
                  <a:pt x="398192" y="230393"/>
                </a:lnTo>
                <a:lnTo>
                  <a:pt x="401159" y="221120"/>
                </a:lnTo>
                <a:lnTo>
                  <a:pt x="400304" y="211074"/>
                </a:lnTo>
                <a:lnTo>
                  <a:pt x="350995" y="42799"/>
                </a:lnTo>
                <a:close/>
              </a:path>
              <a:path w="401320" h="1270635">
                <a:moveTo>
                  <a:pt x="338455" y="0"/>
                </a:moveTo>
                <a:lnTo>
                  <a:pt x="185166" y="157734"/>
                </a:lnTo>
                <a:lnTo>
                  <a:pt x="179708" y="166207"/>
                </a:lnTo>
                <a:lnTo>
                  <a:pt x="177990" y="175799"/>
                </a:lnTo>
                <a:lnTo>
                  <a:pt x="179986" y="185344"/>
                </a:lnTo>
                <a:lnTo>
                  <a:pt x="185674" y="193675"/>
                </a:lnTo>
                <a:lnTo>
                  <a:pt x="194147" y="199132"/>
                </a:lnTo>
                <a:lnTo>
                  <a:pt x="203739" y="200850"/>
                </a:lnTo>
                <a:lnTo>
                  <a:pt x="213284" y="198854"/>
                </a:lnTo>
                <a:lnTo>
                  <a:pt x="221615" y="193167"/>
                </a:lnTo>
                <a:lnTo>
                  <a:pt x="279108" y="134010"/>
                </a:lnTo>
                <a:lnTo>
                  <a:pt x="301752" y="42799"/>
                </a:lnTo>
                <a:lnTo>
                  <a:pt x="350995" y="42799"/>
                </a:lnTo>
                <a:lnTo>
                  <a:pt x="338455" y="0"/>
                </a:lnTo>
                <a:close/>
              </a:path>
              <a:path w="401320" h="1270635">
                <a:moveTo>
                  <a:pt x="350775" y="56006"/>
                </a:moveTo>
                <a:lnTo>
                  <a:pt x="302006" y="56006"/>
                </a:lnTo>
                <a:lnTo>
                  <a:pt x="344551" y="66675"/>
                </a:lnTo>
                <a:lnTo>
                  <a:pt x="314242" y="97860"/>
                </a:lnTo>
                <a:lnTo>
                  <a:pt x="328385" y="146239"/>
                </a:lnTo>
                <a:lnTo>
                  <a:pt x="350775" y="56006"/>
                </a:lnTo>
                <a:close/>
              </a:path>
              <a:path w="401320" h="1270635">
                <a:moveTo>
                  <a:pt x="301752" y="42799"/>
                </a:moveTo>
                <a:lnTo>
                  <a:pt x="279108" y="134010"/>
                </a:lnTo>
                <a:lnTo>
                  <a:pt x="314242" y="97860"/>
                </a:lnTo>
                <a:lnTo>
                  <a:pt x="302006" y="56006"/>
                </a:lnTo>
                <a:lnTo>
                  <a:pt x="350775" y="56006"/>
                </a:lnTo>
                <a:lnTo>
                  <a:pt x="351028" y="54991"/>
                </a:lnTo>
                <a:lnTo>
                  <a:pt x="301752" y="42799"/>
                </a:lnTo>
                <a:close/>
              </a:path>
              <a:path w="401320" h="1270635">
                <a:moveTo>
                  <a:pt x="302006" y="56006"/>
                </a:moveTo>
                <a:lnTo>
                  <a:pt x="314242" y="97860"/>
                </a:lnTo>
                <a:lnTo>
                  <a:pt x="344551" y="66675"/>
                </a:lnTo>
                <a:lnTo>
                  <a:pt x="302006" y="56006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4267200"/>
            <a:ext cx="2314575" cy="995680"/>
          </a:xfrm>
          <a:custGeom>
            <a:avLst/>
            <a:gdLst/>
            <a:ahLst/>
            <a:cxnLst/>
            <a:rect l="l" t="t" r="r" b="b"/>
            <a:pathLst>
              <a:path w="2314575" h="995679">
                <a:moveTo>
                  <a:pt x="2170624" y="61846"/>
                </a:moveTo>
                <a:lnTo>
                  <a:pt x="0" y="948435"/>
                </a:lnTo>
                <a:lnTo>
                  <a:pt x="19303" y="995552"/>
                </a:lnTo>
                <a:lnTo>
                  <a:pt x="2189900" y="108974"/>
                </a:lnTo>
                <a:lnTo>
                  <a:pt x="2220635" y="68939"/>
                </a:lnTo>
                <a:lnTo>
                  <a:pt x="2170624" y="61846"/>
                </a:lnTo>
                <a:close/>
              </a:path>
              <a:path w="2314575" h="995679">
                <a:moveTo>
                  <a:pt x="2281780" y="26288"/>
                </a:moveTo>
                <a:lnTo>
                  <a:pt x="2257679" y="26288"/>
                </a:lnTo>
                <a:lnTo>
                  <a:pt x="2276982" y="73405"/>
                </a:lnTo>
                <a:lnTo>
                  <a:pt x="2189900" y="108974"/>
                </a:lnTo>
                <a:lnTo>
                  <a:pt x="2139696" y="174370"/>
                </a:lnTo>
                <a:lnTo>
                  <a:pt x="2135268" y="183391"/>
                </a:lnTo>
                <a:lnTo>
                  <a:pt x="2134663" y="193103"/>
                </a:lnTo>
                <a:lnTo>
                  <a:pt x="2137749" y="202338"/>
                </a:lnTo>
                <a:lnTo>
                  <a:pt x="2144395" y="209930"/>
                </a:lnTo>
                <a:lnTo>
                  <a:pt x="2153469" y="214358"/>
                </a:lnTo>
                <a:lnTo>
                  <a:pt x="2163175" y="214963"/>
                </a:lnTo>
                <a:lnTo>
                  <a:pt x="2172380" y="211877"/>
                </a:lnTo>
                <a:lnTo>
                  <a:pt x="2179954" y="205231"/>
                </a:lnTo>
                <a:lnTo>
                  <a:pt x="2314067" y="30860"/>
                </a:lnTo>
                <a:lnTo>
                  <a:pt x="2281780" y="26288"/>
                </a:lnTo>
                <a:close/>
              </a:path>
              <a:path w="2314575" h="995679">
                <a:moveTo>
                  <a:pt x="2220635" y="68939"/>
                </a:moveTo>
                <a:lnTo>
                  <a:pt x="2189900" y="108974"/>
                </a:lnTo>
                <a:lnTo>
                  <a:pt x="2272940" y="75056"/>
                </a:lnTo>
                <a:lnTo>
                  <a:pt x="2263775" y="75056"/>
                </a:lnTo>
                <a:lnTo>
                  <a:pt x="2220635" y="68939"/>
                </a:lnTo>
                <a:close/>
              </a:path>
              <a:path w="2314575" h="995679">
                <a:moveTo>
                  <a:pt x="2247138" y="34416"/>
                </a:moveTo>
                <a:lnTo>
                  <a:pt x="2220635" y="68939"/>
                </a:lnTo>
                <a:lnTo>
                  <a:pt x="2263775" y="75056"/>
                </a:lnTo>
                <a:lnTo>
                  <a:pt x="2247138" y="34416"/>
                </a:lnTo>
                <a:close/>
              </a:path>
              <a:path w="2314575" h="995679">
                <a:moveTo>
                  <a:pt x="2261009" y="34416"/>
                </a:moveTo>
                <a:lnTo>
                  <a:pt x="2247138" y="34416"/>
                </a:lnTo>
                <a:lnTo>
                  <a:pt x="2263775" y="75056"/>
                </a:lnTo>
                <a:lnTo>
                  <a:pt x="2272940" y="75056"/>
                </a:lnTo>
                <a:lnTo>
                  <a:pt x="2276982" y="73405"/>
                </a:lnTo>
                <a:lnTo>
                  <a:pt x="2261009" y="34416"/>
                </a:lnTo>
                <a:close/>
              </a:path>
              <a:path w="2314575" h="995679">
                <a:moveTo>
                  <a:pt x="2257679" y="26288"/>
                </a:moveTo>
                <a:lnTo>
                  <a:pt x="2170624" y="61846"/>
                </a:lnTo>
                <a:lnTo>
                  <a:pt x="2220635" y="68939"/>
                </a:lnTo>
                <a:lnTo>
                  <a:pt x="2247138" y="34416"/>
                </a:lnTo>
                <a:lnTo>
                  <a:pt x="2261009" y="34416"/>
                </a:lnTo>
                <a:lnTo>
                  <a:pt x="2257679" y="26288"/>
                </a:lnTo>
                <a:close/>
              </a:path>
              <a:path w="2314575" h="995679">
                <a:moveTo>
                  <a:pt x="2096134" y="0"/>
                </a:moveTo>
                <a:lnTo>
                  <a:pt x="2086096" y="623"/>
                </a:lnTo>
                <a:lnTo>
                  <a:pt x="2077354" y="4889"/>
                </a:lnTo>
                <a:lnTo>
                  <a:pt x="2070828" y="12108"/>
                </a:lnTo>
                <a:lnTo>
                  <a:pt x="2067432" y="21589"/>
                </a:lnTo>
                <a:lnTo>
                  <a:pt x="2068058" y="31700"/>
                </a:lnTo>
                <a:lnTo>
                  <a:pt x="2072338" y="40465"/>
                </a:lnTo>
                <a:lnTo>
                  <a:pt x="2079595" y="46968"/>
                </a:lnTo>
                <a:lnTo>
                  <a:pt x="2089150" y="50291"/>
                </a:lnTo>
                <a:lnTo>
                  <a:pt x="2170624" y="61846"/>
                </a:lnTo>
                <a:lnTo>
                  <a:pt x="2257679" y="26288"/>
                </a:lnTo>
                <a:lnTo>
                  <a:pt x="2281780" y="26288"/>
                </a:lnTo>
                <a:lnTo>
                  <a:pt x="2096134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0400" y="2209800"/>
            <a:ext cx="229235" cy="1657985"/>
          </a:xfrm>
          <a:custGeom>
            <a:avLst/>
            <a:gdLst/>
            <a:ahLst/>
            <a:cxnLst/>
            <a:rect l="l" t="t" r="r" b="b"/>
            <a:pathLst>
              <a:path w="229234" h="1657985">
                <a:moveTo>
                  <a:pt x="23677" y="1424598"/>
                </a:moveTo>
                <a:lnTo>
                  <a:pt x="13983" y="1427226"/>
                </a:lnTo>
                <a:lnTo>
                  <a:pt x="6020" y="1433474"/>
                </a:lnTo>
                <a:lnTo>
                  <a:pt x="1236" y="1441973"/>
                </a:lnTo>
                <a:lnTo>
                  <a:pt x="0" y="1451639"/>
                </a:lnTo>
                <a:lnTo>
                  <a:pt x="2680" y="1461389"/>
                </a:lnTo>
                <a:lnTo>
                  <a:pt x="101613" y="1657858"/>
                </a:lnTo>
                <a:lnTo>
                  <a:pt x="134227" y="1609089"/>
                </a:lnTo>
                <a:lnTo>
                  <a:pt x="130061" y="1609089"/>
                </a:lnTo>
                <a:lnTo>
                  <a:pt x="79388" y="1605914"/>
                </a:lnTo>
                <a:lnTo>
                  <a:pt x="85157" y="1512270"/>
                </a:lnTo>
                <a:lnTo>
                  <a:pt x="48019" y="1438528"/>
                </a:lnTo>
                <a:lnTo>
                  <a:pt x="41826" y="1430583"/>
                </a:lnTo>
                <a:lnTo>
                  <a:pt x="33335" y="1425829"/>
                </a:lnTo>
                <a:lnTo>
                  <a:pt x="23677" y="1424598"/>
                </a:lnTo>
                <a:close/>
              </a:path>
              <a:path w="229234" h="1657985">
                <a:moveTo>
                  <a:pt x="85157" y="1512270"/>
                </a:moveTo>
                <a:lnTo>
                  <a:pt x="79388" y="1605914"/>
                </a:lnTo>
                <a:lnTo>
                  <a:pt x="130061" y="1609089"/>
                </a:lnTo>
                <a:lnTo>
                  <a:pt x="130859" y="1596135"/>
                </a:lnTo>
                <a:lnTo>
                  <a:pt x="127394" y="1596135"/>
                </a:lnTo>
                <a:lnTo>
                  <a:pt x="83579" y="1593341"/>
                </a:lnTo>
                <a:lnTo>
                  <a:pt x="107787" y="1557203"/>
                </a:lnTo>
                <a:lnTo>
                  <a:pt x="85157" y="1512270"/>
                </a:lnTo>
                <a:close/>
              </a:path>
              <a:path w="229234" h="1657985">
                <a:moveTo>
                  <a:pt x="207593" y="1435925"/>
                </a:moveTo>
                <a:lnTo>
                  <a:pt x="135837" y="1515327"/>
                </a:lnTo>
                <a:lnTo>
                  <a:pt x="130061" y="1609089"/>
                </a:lnTo>
                <a:lnTo>
                  <a:pt x="134227" y="1609089"/>
                </a:lnTo>
                <a:lnTo>
                  <a:pt x="223914" y="1474977"/>
                </a:lnTo>
                <a:lnTo>
                  <a:pt x="227788" y="1465641"/>
                </a:lnTo>
                <a:lnTo>
                  <a:pt x="227756" y="1455912"/>
                </a:lnTo>
                <a:lnTo>
                  <a:pt x="224057" y="1446920"/>
                </a:lnTo>
                <a:lnTo>
                  <a:pt x="216929" y="1439799"/>
                </a:lnTo>
                <a:lnTo>
                  <a:pt x="207593" y="1435925"/>
                </a:lnTo>
                <a:close/>
              </a:path>
              <a:path w="229234" h="1657985">
                <a:moveTo>
                  <a:pt x="107787" y="1557203"/>
                </a:moveTo>
                <a:lnTo>
                  <a:pt x="83579" y="1593341"/>
                </a:lnTo>
                <a:lnTo>
                  <a:pt x="127394" y="1596135"/>
                </a:lnTo>
                <a:lnTo>
                  <a:pt x="107787" y="1557203"/>
                </a:lnTo>
                <a:close/>
              </a:path>
              <a:path w="229234" h="1657985">
                <a:moveTo>
                  <a:pt x="135837" y="1515327"/>
                </a:moveTo>
                <a:lnTo>
                  <a:pt x="107787" y="1557203"/>
                </a:lnTo>
                <a:lnTo>
                  <a:pt x="127394" y="1596135"/>
                </a:lnTo>
                <a:lnTo>
                  <a:pt x="130859" y="1596135"/>
                </a:lnTo>
                <a:lnTo>
                  <a:pt x="135837" y="1515327"/>
                </a:lnTo>
                <a:close/>
              </a:path>
              <a:path w="229234" h="1657985">
                <a:moveTo>
                  <a:pt x="178321" y="0"/>
                </a:moveTo>
                <a:lnTo>
                  <a:pt x="85157" y="1512270"/>
                </a:lnTo>
                <a:lnTo>
                  <a:pt x="107787" y="1557203"/>
                </a:lnTo>
                <a:lnTo>
                  <a:pt x="135837" y="1515327"/>
                </a:lnTo>
                <a:lnTo>
                  <a:pt x="228994" y="3048"/>
                </a:lnTo>
                <a:lnTo>
                  <a:pt x="178321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6800" y="1600200"/>
            <a:ext cx="1750060" cy="2387600"/>
          </a:xfrm>
          <a:custGeom>
            <a:avLst/>
            <a:gdLst/>
            <a:ahLst/>
            <a:cxnLst/>
            <a:rect l="l" t="t" r="r" b="b"/>
            <a:pathLst>
              <a:path w="1750060" h="2387600">
                <a:moveTo>
                  <a:pt x="1558984" y="2250481"/>
                </a:moveTo>
                <a:lnTo>
                  <a:pt x="1549400" y="2252233"/>
                </a:lnTo>
                <a:lnTo>
                  <a:pt x="1541148" y="2257438"/>
                </a:lnTo>
                <a:lnTo>
                  <a:pt x="1535303" y="2265680"/>
                </a:lnTo>
                <a:lnTo>
                  <a:pt x="1533185" y="2275526"/>
                </a:lnTo>
                <a:lnTo>
                  <a:pt x="1534937" y="2285111"/>
                </a:lnTo>
                <a:lnTo>
                  <a:pt x="1540142" y="2293362"/>
                </a:lnTo>
                <a:lnTo>
                  <a:pt x="1548384" y="2299208"/>
                </a:lnTo>
                <a:lnTo>
                  <a:pt x="1749933" y="2387473"/>
                </a:lnTo>
                <a:lnTo>
                  <a:pt x="1747299" y="2361692"/>
                </a:lnTo>
                <a:lnTo>
                  <a:pt x="1699768" y="2361692"/>
                </a:lnTo>
                <a:lnTo>
                  <a:pt x="1644411" y="2285754"/>
                </a:lnTo>
                <a:lnTo>
                  <a:pt x="1568831" y="2252599"/>
                </a:lnTo>
                <a:lnTo>
                  <a:pt x="1558984" y="2250481"/>
                </a:lnTo>
                <a:close/>
              </a:path>
              <a:path w="1750060" h="2387600">
                <a:moveTo>
                  <a:pt x="1644411" y="2285754"/>
                </a:moveTo>
                <a:lnTo>
                  <a:pt x="1699768" y="2361692"/>
                </a:lnTo>
                <a:lnTo>
                  <a:pt x="1716802" y="2349246"/>
                </a:lnTo>
                <a:lnTo>
                  <a:pt x="1694942" y="2349246"/>
                </a:lnTo>
                <a:lnTo>
                  <a:pt x="1690528" y="2305985"/>
                </a:lnTo>
                <a:lnTo>
                  <a:pt x="1644411" y="2285754"/>
                </a:lnTo>
                <a:close/>
              </a:path>
              <a:path w="1750060" h="2387600">
                <a:moveTo>
                  <a:pt x="1699768" y="2145919"/>
                </a:moveTo>
                <a:lnTo>
                  <a:pt x="1690125" y="2148889"/>
                </a:lnTo>
                <a:lnTo>
                  <a:pt x="1682638" y="2155110"/>
                </a:lnTo>
                <a:lnTo>
                  <a:pt x="1678033" y="2163689"/>
                </a:lnTo>
                <a:lnTo>
                  <a:pt x="1677035" y="2173732"/>
                </a:lnTo>
                <a:lnTo>
                  <a:pt x="1685401" y="2255734"/>
                </a:lnTo>
                <a:lnTo>
                  <a:pt x="1740789" y="2331720"/>
                </a:lnTo>
                <a:lnTo>
                  <a:pt x="1699768" y="2361692"/>
                </a:lnTo>
                <a:lnTo>
                  <a:pt x="1747299" y="2361692"/>
                </a:lnTo>
                <a:lnTo>
                  <a:pt x="1727581" y="2168652"/>
                </a:lnTo>
                <a:lnTo>
                  <a:pt x="1724592" y="2159009"/>
                </a:lnTo>
                <a:lnTo>
                  <a:pt x="1718341" y="2151522"/>
                </a:lnTo>
                <a:lnTo>
                  <a:pt x="1709757" y="2146917"/>
                </a:lnTo>
                <a:lnTo>
                  <a:pt x="1699768" y="2145919"/>
                </a:lnTo>
                <a:close/>
              </a:path>
              <a:path w="1750060" h="2387600">
                <a:moveTo>
                  <a:pt x="1690528" y="2305985"/>
                </a:moveTo>
                <a:lnTo>
                  <a:pt x="1694942" y="2349246"/>
                </a:lnTo>
                <a:lnTo>
                  <a:pt x="1730375" y="2323465"/>
                </a:lnTo>
                <a:lnTo>
                  <a:pt x="1690528" y="2305985"/>
                </a:lnTo>
                <a:close/>
              </a:path>
              <a:path w="1750060" h="2387600">
                <a:moveTo>
                  <a:pt x="1685401" y="2255734"/>
                </a:moveTo>
                <a:lnTo>
                  <a:pt x="1690528" y="2305985"/>
                </a:lnTo>
                <a:lnTo>
                  <a:pt x="1730375" y="2323465"/>
                </a:lnTo>
                <a:lnTo>
                  <a:pt x="1694942" y="2349246"/>
                </a:lnTo>
                <a:lnTo>
                  <a:pt x="1716802" y="2349246"/>
                </a:lnTo>
                <a:lnTo>
                  <a:pt x="1740789" y="2331720"/>
                </a:lnTo>
                <a:lnTo>
                  <a:pt x="1685401" y="2255734"/>
                </a:lnTo>
                <a:close/>
              </a:path>
              <a:path w="1750060" h="2387600">
                <a:moveTo>
                  <a:pt x="41148" y="0"/>
                </a:moveTo>
                <a:lnTo>
                  <a:pt x="0" y="29972"/>
                </a:lnTo>
                <a:lnTo>
                  <a:pt x="1644411" y="2285754"/>
                </a:lnTo>
                <a:lnTo>
                  <a:pt x="1690528" y="2305985"/>
                </a:lnTo>
                <a:lnTo>
                  <a:pt x="1685401" y="2255734"/>
                </a:lnTo>
                <a:lnTo>
                  <a:pt x="41148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0" y="2590800"/>
            <a:ext cx="1314450" cy="1282065"/>
          </a:xfrm>
          <a:custGeom>
            <a:avLst/>
            <a:gdLst/>
            <a:ahLst/>
            <a:cxnLst/>
            <a:rect l="l" t="t" r="r" b="b"/>
            <a:pathLst>
              <a:path w="1314450" h="1282064">
                <a:moveTo>
                  <a:pt x="1102703" y="1179042"/>
                </a:moveTo>
                <a:lnTo>
                  <a:pt x="1093549" y="1182385"/>
                </a:lnTo>
                <a:lnTo>
                  <a:pt x="1086324" y="1188896"/>
                </a:lnTo>
                <a:lnTo>
                  <a:pt x="1082039" y="1197991"/>
                </a:lnTo>
                <a:lnTo>
                  <a:pt x="1081559" y="1208061"/>
                </a:lnTo>
                <a:lnTo>
                  <a:pt x="1084865" y="1217215"/>
                </a:lnTo>
                <a:lnTo>
                  <a:pt x="1091362" y="1224440"/>
                </a:lnTo>
                <a:lnTo>
                  <a:pt x="1100454" y="1228725"/>
                </a:lnTo>
                <a:lnTo>
                  <a:pt x="1313941" y="1282065"/>
                </a:lnTo>
                <a:lnTo>
                  <a:pt x="1309231" y="1265047"/>
                </a:lnTo>
                <a:lnTo>
                  <a:pt x="1260093" y="1265047"/>
                </a:lnTo>
                <a:lnTo>
                  <a:pt x="1192828" y="1199462"/>
                </a:lnTo>
                <a:lnTo>
                  <a:pt x="1112774" y="1179449"/>
                </a:lnTo>
                <a:lnTo>
                  <a:pt x="1102703" y="1179042"/>
                </a:lnTo>
                <a:close/>
              </a:path>
              <a:path w="1314450" h="1282064">
                <a:moveTo>
                  <a:pt x="1192828" y="1199462"/>
                </a:moveTo>
                <a:lnTo>
                  <a:pt x="1260093" y="1265047"/>
                </a:lnTo>
                <a:lnTo>
                  <a:pt x="1271244" y="1253617"/>
                </a:lnTo>
                <a:lnTo>
                  <a:pt x="1253363" y="1253617"/>
                </a:lnTo>
                <a:lnTo>
                  <a:pt x="1241746" y="1211692"/>
                </a:lnTo>
                <a:lnTo>
                  <a:pt x="1192828" y="1199462"/>
                </a:lnTo>
                <a:close/>
              </a:path>
              <a:path w="1314450" h="1282064">
                <a:moveTo>
                  <a:pt x="1234051" y="1051635"/>
                </a:moveTo>
                <a:lnTo>
                  <a:pt x="1224026" y="1052322"/>
                </a:lnTo>
                <a:lnTo>
                  <a:pt x="1214997" y="1056917"/>
                </a:lnTo>
                <a:lnTo>
                  <a:pt x="1208659" y="1064323"/>
                </a:lnTo>
                <a:lnTo>
                  <a:pt x="1205559" y="1073538"/>
                </a:lnTo>
                <a:lnTo>
                  <a:pt x="1206246" y="1083564"/>
                </a:lnTo>
                <a:lnTo>
                  <a:pt x="1228304" y="1163175"/>
                </a:lnTo>
                <a:lnTo>
                  <a:pt x="1295527" y="1228725"/>
                </a:lnTo>
                <a:lnTo>
                  <a:pt x="1260093" y="1265047"/>
                </a:lnTo>
                <a:lnTo>
                  <a:pt x="1309231" y="1265047"/>
                </a:lnTo>
                <a:lnTo>
                  <a:pt x="1255267" y="1070102"/>
                </a:lnTo>
                <a:lnTo>
                  <a:pt x="1250672" y="1061073"/>
                </a:lnTo>
                <a:lnTo>
                  <a:pt x="1243266" y="1054735"/>
                </a:lnTo>
                <a:lnTo>
                  <a:pt x="1234051" y="1051635"/>
                </a:lnTo>
                <a:close/>
              </a:path>
              <a:path w="1314450" h="1282064">
                <a:moveTo>
                  <a:pt x="1241746" y="1211692"/>
                </a:moveTo>
                <a:lnTo>
                  <a:pt x="1253363" y="1253617"/>
                </a:lnTo>
                <a:lnTo>
                  <a:pt x="1283969" y="1222248"/>
                </a:lnTo>
                <a:lnTo>
                  <a:pt x="1241746" y="1211692"/>
                </a:lnTo>
                <a:close/>
              </a:path>
              <a:path w="1314450" h="1282064">
                <a:moveTo>
                  <a:pt x="1228304" y="1163175"/>
                </a:moveTo>
                <a:lnTo>
                  <a:pt x="1241746" y="1211692"/>
                </a:lnTo>
                <a:lnTo>
                  <a:pt x="1283969" y="1222248"/>
                </a:lnTo>
                <a:lnTo>
                  <a:pt x="1253363" y="1253617"/>
                </a:lnTo>
                <a:lnTo>
                  <a:pt x="1271244" y="1253617"/>
                </a:lnTo>
                <a:lnTo>
                  <a:pt x="1295527" y="1228725"/>
                </a:lnTo>
                <a:lnTo>
                  <a:pt x="1228304" y="1163175"/>
                </a:lnTo>
                <a:close/>
              </a:path>
              <a:path w="1314450" h="1282064">
                <a:moveTo>
                  <a:pt x="35432" y="0"/>
                </a:moveTo>
                <a:lnTo>
                  <a:pt x="0" y="36449"/>
                </a:lnTo>
                <a:lnTo>
                  <a:pt x="1192828" y="1199462"/>
                </a:lnTo>
                <a:lnTo>
                  <a:pt x="1241746" y="1211692"/>
                </a:lnTo>
                <a:lnTo>
                  <a:pt x="1228304" y="1163175"/>
                </a:lnTo>
                <a:lnTo>
                  <a:pt x="35432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19927" y="1943353"/>
            <a:ext cx="2021839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latin typeface="Times New Roman" pitchFamily="18" charset="0"/>
                <a:cs typeface="Times New Roman" pitchFamily="18" charset="0"/>
              </a:rPr>
              <a:t>Тематика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Журналы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Авторы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90" dirty="0">
                <a:latin typeface="Times New Roman" pitchFamily="18" charset="0"/>
                <a:cs typeface="Times New Roman" pitchFamily="18" charset="0"/>
              </a:rPr>
              <a:t>Годы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60" dirty="0">
                <a:latin typeface="Times New Roman" pitchFamily="18" charset="0"/>
                <a:cs typeface="Times New Roman" pitchFamily="18" charset="0"/>
              </a:rPr>
              <a:t>Тип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29016" y="1179575"/>
            <a:ext cx="377951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19600" y="959822"/>
            <a:ext cx="5257800" cy="798424"/>
          </a:xfrm>
          <a:prstGeom prst="rect">
            <a:avLst/>
          </a:prstGeom>
        </p:spPr>
        <p:txBody>
          <a:bodyPr vert="horz" wrap="square" lIns="0" tIns="181102" rIns="0" bIns="0" rtlCol="0">
            <a:spAutoFit/>
          </a:bodyPr>
          <a:lstStyle/>
          <a:p>
            <a:pPr algn="ctr"/>
            <a:r>
              <a:rPr sz="2000" spc="-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</a:t>
            </a:r>
            <a:r>
              <a:rPr sz="2000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  <a:r>
              <a:rPr sz="20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spc="-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сортировки</a:t>
            </a:r>
            <a:r>
              <a:rPr sz="2000" spc="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(фильтрации</a:t>
            </a:r>
            <a:r>
              <a:rPr sz="20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нтон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4405313" cy="5155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31023" y="868680"/>
            <a:ext cx="473964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229600" cy="489621"/>
          </a:xfrm>
          <a:prstGeom prst="rect">
            <a:avLst/>
          </a:prstGeom>
        </p:spPr>
        <p:txBody>
          <a:bodyPr vert="horz" wrap="square" lIns="0" tIns="119126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публикационной 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spc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автора</a:t>
            </a:r>
          </a:p>
        </p:txBody>
      </p:sp>
      <p:pic>
        <p:nvPicPr>
          <p:cNvPr id="6146" name="Picture 2" descr="C:\Users\Антон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19200"/>
            <a:ext cx="4666761" cy="5410200"/>
          </a:xfrm>
          <a:prstGeom prst="rect">
            <a:avLst/>
          </a:prstGeom>
          <a:noFill/>
        </p:spPr>
      </p:pic>
      <p:sp>
        <p:nvSpPr>
          <p:cNvPr id="6" name="object 6"/>
          <p:cNvSpPr/>
          <p:nvPr/>
        </p:nvSpPr>
        <p:spPr>
          <a:xfrm>
            <a:off x="6324600" y="4267200"/>
            <a:ext cx="457200" cy="2057400"/>
          </a:xfrm>
          <a:custGeom>
            <a:avLst/>
            <a:gdLst/>
            <a:ahLst/>
            <a:cxnLst/>
            <a:rect l="l" t="t" r="r" b="b"/>
            <a:pathLst>
              <a:path w="576579" h="1584325">
                <a:moveTo>
                  <a:pt x="0" y="792099"/>
                </a:moveTo>
                <a:lnTo>
                  <a:pt x="1056" y="723746"/>
                </a:lnTo>
                <a:lnTo>
                  <a:pt x="4169" y="657009"/>
                </a:lnTo>
                <a:lnTo>
                  <a:pt x="9252" y="592126"/>
                </a:lnTo>
                <a:lnTo>
                  <a:pt x="16218" y="529335"/>
                </a:lnTo>
                <a:lnTo>
                  <a:pt x="24982" y="468872"/>
                </a:lnTo>
                <a:lnTo>
                  <a:pt x="35456" y="410976"/>
                </a:lnTo>
                <a:lnTo>
                  <a:pt x="47555" y="355884"/>
                </a:lnTo>
                <a:lnTo>
                  <a:pt x="61192" y="303833"/>
                </a:lnTo>
                <a:lnTo>
                  <a:pt x="76281" y="255062"/>
                </a:lnTo>
                <a:lnTo>
                  <a:pt x="92736" y="209808"/>
                </a:lnTo>
                <a:lnTo>
                  <a:pt x="110470" y="168309"/>
                </a:lnTo>
                <a:lnTo>
                  <a:pt x="129397" y="130802"/>
                </a:lnTo>
                <a:lnTo>
                  <a:pt x="149430" y="97525"/>
                </a:lnTo>
                <a:lnTo>
                  <a:pt x="192471" y="44612"/>
                </a:lnTo>
                <a:lnTo>
                  <a:pt x="238903" y="11469"/>
                </a:lnTo>
                <a:lnTo>
                  <a:pt x="288036" y="0"/>
                </a:lnTo>
                <a:lnTo>
                  <a:pt x="312878" y="2907"/>
                </a:lnTo>
                <a:lnTo>
                  <a:pt x="360722" y="25450"/>
                </a:lnTo>
                <a:lnTo>
                  <a:pt x="405533" y="68716"/>
                </a:lnTo>
                <a:lnTo>
                  <a:pt x="446618" y="130802"/>
                </a:lnTo>
                <a:lnTo>
                  <a:pt x="465547" y="168309"/>
                </a:lnTo>
                <a:lnTo>
                  <a:pt x="483285" y="209808"/>
                </a:lnTo>
                <a:lnTo>
                  <a:pt x="499745" y="255062"/>
                </a:lnTo>
                <a:lnTo>
                  <a:pt x="514840" y="303833"/>
                </a:lnTo>
                <a:lnTo>
                  <a:pt x="528483" y="355884"/>
                </a:lnTo>
                <a:lnTo>
                  <a:pt x="540589" y="410976"/>
                </a:lnTo>
                <a:lnTo>
                  <a:pt x="551070" y="468872"/>
                </a:lnTo>
                <a:lnTo>
                  <a:pt x="559839" y="529335"/>
                </a:lnTo>
                <a:lnTo>
                  <a:pt x="566811" y="592126"/>
                </a:lnTo>
                <a:lnTo>
                  <a:pt x="571898" y="657009"/>
                </a:lnTo>
                <a:lnTo>
                  <a:pt x="575014" y="723746"/>
                </a:lnTo>
                <a:lnTo>
                  <a:pt x="576071" y="792099"/>
                </a:lnTo>
                <a:lnTo>
                  <a:pt x="575014" y="860433"/>
                </a:lnTo>
                <a:lnTo>
                  <a:pt x="571898" y="927155"/>
                </a:lnTo>
                <a:lnTo>
                  <a:pt x="566811" y="992028"/>
                </a:lnTo>
                <a:lnTo>
                  <a:pt x="559839" y="1054812"/>
                </a:lnTo>
                <a:lnTo>
                  <a:pt x="551070" y="1115271"/>
                </a:lnTo>
                <a:lnTo>
                  <a:pt x="540589" y="1173165"/>
                </a:lnTo>
                <a:lnTo>
                  <a:pt x="528483" y="1228257"/>
                </a:lnTo>
                <a:lnTo>
                  <a:pt x="514840" y="1280310"/>
                </a:lnTo>
                <a:lnTo>
                  <a:pt x="499745" y="1329085"/>
                </a:lnTo>
                <a:lnTo>
                  <a:pt x="483285" y="1374344"/>
                </a:lnTo>
                <a:lnTo>
                  <a:pt x="465547" y="1415849"/>
                </a:lnTo>
                <a:lnTo>
                  <a:pt x="446618" y="1453362"/>
                </a:lnTo>
                <a:lnTo>
                  <a:pt x="426585" y="1486646"/>
                </a:lnTo>
                <a:lnTo>
                  <a:pt x="383550" y="1539572"/>
                </a:lnTo>
                <a:lnTo>
                  <a:pt x="337135" y="1572724"/>
                </a:lnTo>
                <a:lnTo>
                  <a:pt x="288036" y="1584198"/>
                </a:lnTo>
                <a:lnTo>
                  <a:pt x="263175" y="1581289"/>
                </a:lnTo>
                <a:lnTo>
                  <a:pt x="215307" y="1558739"/>
                </a:lnTo>
                <a:lnTo>
                  <a:pt x="170484" y="1515462"/>
                </a:lnTo>
                <a:lnTo>
                  <a:pt x="129397" y="1453362"/>
                </a:lnTo>
                <a:lnTo>
                  <a:pt x="110470" y="1415849"/>
                </a:lnTo>
                <a:lnTo>
                  <a:pt x="92736" y="1374344"/>
                </a:lnTo>
                <a:lnTo>
                  <a:pt x="76281" y="1329085"/>
                </a:lnTo>
                <a:lnTo>
                  <a:pt x="61192" y="1280310"/>
                </a:lnTo>
                <a:lnTo>
                  <a:pt x="47555" y="1228257"/>
                </a:lnTo>
                <a:lnTo>
                  <a:pt x="35456" y="1173165"/>
                </a:lnTo>
                <a:lnTo>
                  <a:pt x="24982" y="1115271"/>
                </a:lnTo>
                <a:lnTo>
                  <a:pt x="16218" y="1054812"/>
                </a:lnTo>
                <a:lnTo>
                  <a:pt x="9252" y="992028"/>
                </a:lnTo>
                <a:lnTo>
                  <a:pt x="4169" y="927155"/>
                </a:lnTo>
                <a:lnTo>
                  <a:pt x="1056" y="860433"/>
                </a:lnTo>
                <a:lnTo>
                  <a:pt x="0" y="792099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50" y="1371299"/>
            <a:ext cx="8209280" cy="544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R="73025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17052" y="871727"/>
            <a:ext cx="396240" cy="566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725327"/>
          </a:xfrm>
          <a:prstGeom prst="rect">
            <a:avLst/>
          </a:prstGeom>
        </p:spPr>
        <p:txBody>
          <a:bodyPr vert="horz" wrap="square" lIns="0" tIns="108712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sz="20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ЦИТИРОВАНИЙ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ПУБЛИКАЦИЙ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SCIENCE И</a:t>
            </a:r>
            <a:r>
              <a:rPr sz="2000" spc="-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нтон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5029200" cy="564644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352800" y="5410200"/>
            <a:ext cx="19812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0" y="1371600"/>
            <a:ext cx="32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цитирований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показывается только для тех журналов, которые обрабатываются в этих базах данных. Для статей, опубликованных в российских переводных журналах, английская версия которых обрабатывается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делается запрос и выводится результат для соответствующей английской версии статьи, если такое соответствие удается установить.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62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эффективности вузов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44" t="32000" r="54444" b="12000"/>
          <a:stretch>
            <a:fillRect/>
          </a:stretch>
        </p:blipFill>
        <p:spPr bwMode="auto">
          <a:xfrm>
            <a:off x="228600" y="1066800"/>
            <a:ext cx="8610600" cy="366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62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эффективности вузов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722" t="13333" r="54722" b="5778"/>
          <a:stretch>
            <a:fillRect/>
          </a:stretch>
        </p:blipFill>
        <p:spPr bwMode="auto">
          <a:xfrm>
            <a:off x="381000" y="1066800"/>
            <a:ext cx="8763000" cy="546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2667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Приказ Министерства образования и науки РФ от 15 июля 2013 г. № 560 "Об утверждении Порядка проведения конкурса на распределение контрольных цифр приема граждан по профессиям, специальностям и направлениям подготовки для обучения по имеющим государственную аккредитацию образовательным программам среднего профессионального и высшего образования за счет бюджетных ассигнований федерального </a:t>
            </a:r>
            <a:r>
              <a:rPr lang="ru-RU" dirty="0" smtClean="0"/>
              <a:t>бюджета»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6576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</a:t>
            </a:r>
            <a:r>
              <a:rPr lang="ru-RU" dirty="0" smtClean="0"/>
              <a:t>) количество цитирований статей, опубликованных за 5 лет, предшествующих году, в котором проводится конкурс, в библиографической базе данных научных публикаций российских ученых Российский индекс научного цитирования по соответствующей области науки в расчете на 100 НПР, приведенных к целочисленным значениям </a:t>
            </a:r>
            <a:r>
              <a:rPr lang="ru-RU" dirty="0" smtClean="0"/>
              <a:t>ставок;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8600" y="838200"/>
            <a:ext cx="9372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сегодня подписчикам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eLIBRARY.RU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доступны полнотекстовые версии около 4000 иностранных и 3900 отечественных научных журналов, рефераты публикаций почти 20 тысяч журналов, а также описания полутора миллионов зарубежных и российских диссертаций. Свыше 2800 российских научных журналов размещены в бесплатном открытом доступе. Для доступа к остальным изданиям предлагается возможность подписаться или заказать отдельные публикации.</a:t>
            </a:r>
          </a:p>
          <a:p>
            <a:pPr lvl="1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eLIBRARY.RU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является разработчиком российского индекса научного цитирования (РИНЦ) - системы оценки результативности деятельности как научных организаций в целом, так и отдельных авторов на основе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библиометрических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показателей – индекса цитирования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импакт-фактора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9144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000" b="1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ПЛАТФОРМЕ </a:t>
            </a:r>
            <a:r>
              <a:rPr sz="20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НАУЧНОЙ</a:t>
            </a:r>
            <a:r>
              <a:rPr sz="2000" b="1" spc="-10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ЭЛЕКТРОННОЙ</a:t>
            </a:r>
            <a:r>
              <a:rPr lang="en-US" sz="2000" b="1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БИБЛИОТЕКИ</a:t>
            </a:r>
            <a:r>
              <a:rPr lang="ru-RU" sz="2000" b="1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E-LIBRARY</a:t>
            </a:r>
            <a:r>
              <a:rPr lang="en-US" sz="2000" dirty="0" smtClean="0">
                <a:cs typeface="Calibri"/>
              </a:rPr>
              <a:t/>
            </a:r>
            <a:br>
              <a:rPr lang="en-US" sz="2000" dirty="0" smtClean="0">
                <a:cs typeface="Calibri"/>
              </a:rPr>
            </a:b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тон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20025" cy="4856102"/>
          </a:xfrm>
          <a:prstGeom prst="rect">
            <a:avLst/>
          </a:prstGeom>
          <a:noFill/>
        </p:spPr>
      </p:pic>
      <p:sp>
        <p:nvSpPr>
          <p:cNvPr id="5" name="object 5"/>
          <p:cNvSpPr/>
          <p:nvPr/>
        </p:nvSpPr>
        <p:spPr>
          <a:xfrm>
            <a:off x="914400" y="5715000"/>
            <a:ext cx="1008380" cy="220345"/>
          </a:xfrm>
          <a:custGeom>
            <a:avLst/>
            <a:gdLst/>
            <a:ahLst/>
            <a:cxnLst/>
            <a:rect l="l" t="t" r="r" b="b"/>
            <a:pathLst>
              <a:path w="1008380" h="144145">
                <a:moveTo>
                  <a:pt x="0" y="144017"/>
                </a:moveTo>
                <a:lnTo>
                  <a:pt x="1008113" y="144017"/>
                </a:lnTo>
                <a:lnTo>
                  <a:pt x="1008113" y="0"/>
                </a:lnTo>
                <a:lnTo>
                  <a:pt x="0" y="0"/>
                </a:lnTo>
                <a:lnTo>
                  <a:pt x="0" y="144017"/>
                </a:lnTo>
                <a:close/>
              </a:path>
            </a:pathLst>
          </a:custGeom>
          <a:ln w="444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0" y="5257800"/>
            <a:ext cx="854075" cy="510540"/>
          </a:xfrm>
          <a:custGeom>
            <a:avLst/>
            <a:gdLst/>
            <a:ahLst/>
            <a:cxnLst/>
            <a:rect l="l" t="t" r="r" b="b"/>
            <a:pathLst>
              <a:path w="854075" h="510539">
                <a:moveTo>
                  <a:pt x="338454" y="83400"/>
                </a:moveTo>
                <a:lnTo>
                  <a:pt x="0" y="510298"/>
                </a:lnTo>
                <a:lnTo>
                  <a:pt x="544194" y="486613"/>
                </a:lnTo>
                <a:lnTo>
                  <a:pt x="492759" y="385813"/>
                </a:lnTo>
                <a:lnTo>
                  <a:pt x="853694" y="201612"/>
                </a:lnTo>
                <a:lnTo>
                  <a:pt x="844816" y="184213"/>
                </a:lnTo>
                <a:lnTo>
                  <a:pt x="389889" y="184213"/>
                </a:lnTo>
                <a:lnTo>
                  <a:pt x="338454" y="83400"/>
                </a:lnTo>
                <a:close/>
              </a:path>
              <a:path w="854075" h="510539">
                <a:moveTo>
                  <a:pt x="750823" y="0"/>
                </a:moveTo>
                <a:lnTo>
                  <a:pt x="389889" y="184213"/>
                </a:lnTo>
                <a:lnTo>
                  <a:pt x="844816" y="184213"/>
                </a:lnTo>
                <a:lnTo>
                  <a:pt x="75082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0" y="5257800"/>
            <a:ext cx="854075" cy="510540"/>
          </a:xfrm>
          <a:custGeom>
            <a:avLst/>
            <a:gdLst/>
            <a:ahLst/>
            <a:cxnLst/>
            <a:rect l="l" t="t" r="r" b="b"/>
            <a:pathLst>
              <a:path w="854075" h="510539">
                <a:moveTo>
                  <a:pt x="0" y="510298"/>
                </a:moveTo>
                <a:lnTo>
                  <a:pt x="338454" y="83400"/>
                </a:lnTo>
                <a:lnTo>
                  <a:pt x="389889" y="184213"/>
                </a:lnTo>
                <a:lnTo>
                  <a:pt x="750823" y="0"/>
                </a:lnTo>
                <a:lnTo>
                  <a:pt x="853694" y="201612"/>
                </a:lnTo>
                <a:lnTo>
                  <a:pt x="492759" y="385813"/>
                </a:lnTo>
                <a:lnTo>
                  <a:pt x="544194" y="486613"/>
                </a:lnTo>
                <a:lnTo>
                  <a:pt x="0" y="51029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890" y="838200"/>
            <a:ext cx="3196590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b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заполнить: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Фамилия, имя, отчество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Пол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Дата 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Название организации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(заполняется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автоматически, если  вы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регистрируетесь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 территории  университета);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Подразделение 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университета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b="1" spc="-30" dirty="0">
                <a:latin typeface="Times New Roman" pitchFamily="18" charset="0"/>
                <a:cs typeface="Times New Roman" pitchFamily="18" charset="0"/>
              </a:rPr>
              <a:t>Город, 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страна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(заполняется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автоматически,  если вы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регистрируетесь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  территории университета);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Имя 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пользователя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(придумываете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сами); 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Пароль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(придумываете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сами);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E-  Mail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(реально существующий, на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который придет письмо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подтверждением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регистрации); 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Дополнительный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e-mail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(на случай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проблем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основным).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2872" y="1196708"/>
            <a:ext cx="5329301" cy="4866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37" y="1808861"/>
            <a:ext cx="980263" cy="172340"/>
          </a:xfrm>
          <a:custGeom>
            <a:avLst/>
            <a:gdLst/>
            <a:ahLst/>
            <a:cxnLst/>
            <a:rect l="l" t="t" r="r" b="b"/>
            <a:pathLst>
              <a:path w="1584325" h="216535">
                <a:moveTo>
                  <a:pt x="0" y="107950"/>
                </a:moveTo>
                <a:lnTo>
                  <a:pt x="31638" y="77665"/>
                </a:lnTo>
                <a:lnTo>
                  <a:pt x="85117" y="59241"/>
                </a:lnTo>
                <a:lnTo>
                  <a:pt x="161409" y="42654"/>
                </a:lnTo>
                <a:lnTo>
                  <a:pt x="207279" y="35163"/>
                </a:lnTo>
                <a:lnTo>
                  <a:pt x="257856" y="28268"/>
                </a:lnTo>
                <a:lnTo>
                  <a:pt x="312809" y="22014"/>
                </a:lnTo>
                <a:lnTo>
                  <a:pt x="371805" y="16446"/>
                </a:lnTo>
                <a:lnTo>
                  <a:pt x="434512" y="11610"/>
                </a:lnTo>
                <a:lnTo>
                  <a:pt x="500598" y="7551"/>
                </a:lnTo>
                <a:lnTo>
                  <a:pt x="569732" y="4316"/>
                </a:lnTo>
                <a:lnTo>
                  <a:pt x="641581" y="1948"/>
                </a:lnTo>
                <a:lnTo>
                  <a:pt x="715814" y="494"/>
                </a:lnTo>
                <a:lnTo>
                  <a:pt x="792099" y="0"/>
                </a:lnTo>
                <a:lnTo>
                  <a:pt x="868382" y="494"/>
                </a:lnTo>
                <a:lnTo>
                  <a:pt x="942614" y="1948"/>
                </a:lnTo>
                <a:lnTo>
                  <a:pt x="1014461" y="4316"/>
                </a:lnTo>
                <a:lnTo>
                  <a:pt x="1083592" y="7551"/>
                </a:lnTo>
                <a:lnTo>
                  <a:pt x="1149675" y="11610"/>
                </a:lnTo>
                <a:lnTo>
                  <a:pt x="1212378" y="16446"/>
                </a:lnTo>
                <a:lnTo>
                  <a:pt x="1271369" y="22014"/>
                </a:lnTo>
                <a:lnTo>
                  <a:pt x="1326318" y="28268"/>
                </a:lnTo>
                <a:lnTo>
                  <a:pt x="1376890" y="35163"/>
                </a:lnTo>
                <a:lnTo>
                  <a:pt x="1422756" y="42654"/>
                </a:lnTo>
                <a:lnTo>
                  <a:pt x="1463583" y="50695"/>
                </a:lnTo>
                <a:lnTo>
                  <a:pt x="1528793" y="68246"/>
                </a:lnTo>
                <a:lnTo>
                  <a:pt x="1569866" y="87452"/>
                </a:lnTo>
                <a:lnTo>
                  <a:pt x="1584147" y="107950"/>
                </a:lnTo>
                <a:lnTo>
                  <a:pt x="1580521" y="118358"/>
                </a:lnTo>
                <a:lnTo>
                  <a:pt x="1528793" y="147723"/>
                </a:lnTo>
                <a:lnTo>
                  <a:pt x="1463583" y="165296"/>
                </a:lnTo>
                <a:lnTo>
                  <a:pt x="1422756" y="173346"/>
                </a:lnTo>
                <a:lnTo>
                  <a:pt x="1376890" y="180844"/>
                </a:lnTo>
                <a:lnTo>
                  <a:pt x="1326318" y="187745"/>
                </a:lnTo>
                <a:lnTo>
                  <a:pt x="1271369" y="194003"/>
                </a:lnTo>
                <a:lnTo>
                  <a:pt x="1212378" y="199575"/>
                </a:lnTo>
                <a:lnTo>
                  <a:pt x="1149675" y="204413"/>
                </a:lnTo>
                <a:lnTo>
                  <a:pt x="1083592" y="208473"/>
                </a:lnTo>
                <a:lnTo>
                  <a:pt x="1014461" y="211710"/>
                </a:lnTo>
                <a:lnTo>
                  <a:pt x="942614" y="214078"/>
                </a:lnTo>
                <a:lnTo>
                  <a:pt x="868382" y="215532"/>
                </a:lnTo>
                <a:lnTo>
                  <a:pt x="792099" y="216026"/>
                </a:lnTo>
                <a:lnTo>
                  <a:pt x="715814" y="215532"/>
                </a:lnTo>
                <a:lnTo>
                  <a:pt x="641581" y="214078"/>
                </a:lnTo>
                <a:lnTo>
                  <a:pt x="569732" y="211710"/>
                </a:lnTo>
                <a:lnTo>
                  <a:pt x="500598" y="208473"/>
                </a:lnTo>
                <a:lnTo>
                  <a:pt x="434512" y="204413"/>
                </a:lnTo>
                <a:lnTo>
                  <a:pt x="371805" y="199575"/>
                </a:lnTo>
                <a:lnTo>
                  <a:pt x="312809" y="194003"/>
                </a:lnTo>
                <a:lnTo>
                  <a:pt x="257856" y="187745"/>
                </a:lnTo>
                <a:lnTo>
                  <a:pt x="207279" y="180844"/>
                </a:lnTo>
                <a:lnTo>
                  <a:pt x="161409" y="173346"/>
                </a:lnTo>
                <a:lnTo>
                  <a:pt x="120577" y="165296"/>
                </a:lnTo>
                <a:lnTo>
                  <a:pt x="55360" y="147723"/>
                </a:lnTo>
                <a:lnTo>
                  <a:pt x="14282" y="128487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5449" y="1788922"/>
            <a:ext cx="700152" cy="216535"/>
          </a:xfrm>
          <a:custGeom>
            <a:avLst/>
            <a:gdLst/>
            <a:ahLst/>
            <a:cxnLst/>
            <a:rect l="l" t="t" r="r" b="b"/>
            <a:pathLst>
              <a:path w="1584325" h="216535">
                <a:moveTo>
                  <a:pt x="0" y="107950"/>
                </a:moveTo>
                <a:lnTo>
                  <a:pt x="31634" y="77619"/>
                </a:lnTo>
                <a:lnTo>
                  <a:pt x="85108" y="59185"/>
                </a:lnTo>
                <a:lnTo>
                  <a:pt x="161393" y="42600"/>
                </a:lnTo>
                <a:lnTo>
                  <a:pt x="207261" y="35113"/>
                </a:lnTo>
                <a:lnTo>
                  <a:pt x="257836" y="28223"/>
                </a:lnTo>
                <a:lnTo>
                  <a:pt x="312787" y="21976"/>
                </a:lnTo>
                <a:lnTo>
                  <a:pt x="371782" y="16415"/>
                </a:lnTo>
                <a:lnTo>
                  <a:pt x="434489" y="11587"/>
                </a:lnTo>
                <a:lnTo>
                  <a:pt x="500577" y="7535"/>
                </a:lnTo>
                <a:lnTo>
                  <a:pt x="569714" y="4306"/>
                </a:lnTo>
                <a:lnTo>
                  <a:pt x="641567" y="1943"/>
                </a:lnTo>
                <a:lnTo>
                  <a:pt x="715806" y="493"/>
                </a:lnTo>
                <a:lnTo>
                  <a:pt x="792099" y="0"/>
                </a:lnTo>
                <a:lnTo>
                  <a:pt x="868371" y="493"/>
                </a:lnTo>
                <a:lnTo>
                  <a:pt x="942595" y="1943"/>
                </a:lnTo>
                <a:lnTo>
                  <a:pt x="1014438" y="4306"/>
                </a:lnTo>
                <a:lnTo>
                  <a:pt x="1083567" y="7535"/>
                </a:lnTo>
                <a:lnTo>
                  <a:pt x="1149652" y="11587"/>
                </a:lnTo>
                <a:lnTo>
                  <a:pt x="1212359" y="16415"/>
                </a:lnTo>
                <a:lnTo>
                  <a:pt x="1271356" y="21976"/>
                </a:lnTo>
                <a:lnTo>
                  <a:pt x="1326311" y="28223"/>
                </a:lnTo>
                <a:lnTo>
                  <a:pt x="1376891" y="35113"/>
                </a:lnTo>
                <a:lnTo>
                  <a:pt x="1422766" y="42600"/>
                </a:lnTo>
                <a:lnTo>
                  <a:pt x="1463601" y="50639"/>
                </a:lnTo>
                <a:lnTo>
                  <a:pt x="1528827" y="68194"/>
                </a:lnTo>
                <a:lnTo>
                  <a:pt x="1569912" y="87417"/>
                </a:lnTo>
                <a:lnTo>
                  <a:pt x="1584198" y="107950"/>
                </a:lnTo>
                <a:lnTo>
                  <a:pt x="1580571" y="118358"/>
                </a:lnTo>
                <a:lnTo>
                  <a:pt x="1528827" y="147723"/>
                </a:lnTo>
                <a:lnTo>
                  <a:pt x="1463601" y="165296"/>
                </a:lnTo>
                <a:lnTo>
                  <a:pt x="1422766" y="173346"/>
                </a:lnTo>
                <a:lnTo>
                  <a:pt x="1376891" y="180844"/>
                </a:lnTo>
                <a:lnTo>
                  <a:pt x="1326311" y="187745"/>
                </a:lnTo>
                <a:lnTo>
                  <a:pt x="1271356" y="194003"/>
                </a:lnTo>
                <a:lnTo>
                  <a:pt x="1212359" y="199575"/>
                </a:lnTo>
                <a:lnTo>
                  <a:pt x="1149652" y="204413"/>
                </a:lnTo>
                <a:lnTo>
                  <a:pt x="1083567" y="208473"/>
                </a:lnTo>
                <a:lnTo>
                  <a:pt x="1014438" y="211710"/>
                </a:lnTo>
                <a:lnTo>
                  <a:pt x="942595" y="214078"/>
                </a:lnTo>
                <a:lnTo>
                  <a:pt x="868371" y="215532"/>
                </a:lnTo>
                <a:lnTo>
                  <a:pt x="792099" y="216026"/>
                </a:lnTo>
                <a:lnTo>
                  <a:pt x="715806" y="215532"/>
                </a:lnTo>
                <a:lnTo>
                  <a:pt x="641567" y="214078"/>
                </a:lnTo>
                <a:lnTo>
                  <a:pt x="569714" y="211710"/>
                </a:lnTo>
                <a:lnTo>
                  <a:pt x="500577" y="208473"/>
                </a:lnTo>
                <a:lnTo>
                  <a:pt x="434489" y="204413"/>
                </a:lnTo>
                <a:lnTo>
                  <a:pt x="371782" y="199575"/>
                </a:lnTo>
                <a:lnTo>
                  <a:pt x="312787" y="194003"/>
                </a:lnTo>
                <a:lnTo>
                  <a:pt x="257836" y="187745"/>
                </a:lnTo>
                <a:lnTo>
                  <a:pt x="207261" y="180844"/>
                </a:lnTo>
                <a:lnTo>
                  <a:pt x="161393" y="173346"/>
                </a:lnTo>
                <a:lnTo>
                  <a:pt x="120565" y="165296"/>
                </a:lnTo>
                <a:lnTo>
                  <a:pt x="55354" y="147723"/>
                </a:lnTo>
                <a:lnTo>
                  <a:pt x="14280" y="128487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28289" y="1774317"/>
            <a:ext cx="819912" cy="216535"/>
          </a:xfrm>
          <a:custGeom>
            <a:avLst/>
            <a:gdLst/>
            <a:ahLst/>
            <a:cxnLst/>
            <a:rect l="l" t="t" r="r" b="b"/>
            <a:pathLst>
              <a:path w="1584325" h="216535">
                <a:moveTo>
                  <a:pt x="0" y="108077"/>
                </a:moveTo>
                <a:lnTo>
                  <a:pt x="31644" y="77736"/>
                </a:lnTo>
                <a:lnTo>
                  <a:pt x="85131" y="59286"/>
                </a:lnTo>
                <a:lnTo>
                  <a:pt x="161431" y="42680"/>
                </a:lnTo>
                <a:lnTo>
                  <a:pt x="207306" y="35182"/>
                </a:lnTo>
                <a:lnTo>
                  <a:pt x="257886" y="28281"/>
                </a:lnTo>
                <a:lnTo>
                  <a:pt x="312841" y="22023"/>
                </a:lnTo>
                <a:lnTo>
                  <a:pt x="371838" y="16451"/>
                </a:lnTo>
                <a:lnTo>
                  <a:pt x="434545" y="11613"/>
                </a:lnTo>
                <a:lnTo>
                  <a:pt x="500630" y="7553"/>
                </a:lnTo>
                <a:lnTo>
                  <a:pt x="569759" y="4316"/>
                </a:lnTo>
                <a:lnTo>
                  <a:pt x="641602" y="1948"/>
                </a:lnTo>
                <a:lnTo>
                  <a:pt x="715826" y="494"/>
                </a:lnTo>
                <a:lnTo>
                  <a:pt x="792099" y="0"/>
                </a:lnTo>
                <a:lnTo>
                  <a:pt x="868391" y="494"/>
                </a:lnTo>
                <a:lnTo>
                  <a:pt x="942630" y="1948"/>
                </a:lnTo>
                <a:lnTo>
                  <a:pt x="1014483" y="4316"/>
                </a:lnTo>
                <a:lnTo>
                  <a:pt x="1083620" y="7553"/>
                </a:lnTo>
                <a:lnTo>
                  <a:pt x="1149708" y="11613"/>
                </a:lnTo>
                <a:lnTo>
                  <a:pt x="1212415" y="16451"/>
                </a:lnTo>
                <a:lnTo>
                  <a:pt x="1271410" y="22023"/>
                </a:lnTo>
                <a:lnTo>
                  <a:pt x="1326361" y="28281"/>
                </a:lnTo>
                <a:lnTo>
                  <a:pt x="1376936" y="35182"/>
                </a:lnTo>
                <a:lnTo>
                  <a:pt x="1422804" y="42680"/>
                </a:lnTo>
                <a:lnTo>
                  <a:pt x="1463632" y="50730"/>
                </a:lnTo>
                <a:lnTo>
                  <a:pt x="1528843" y="68303"/>
                </a:lnTo>
                <a:lnTo>
                  <a:pt x="1569917" y="87539"/>
                </a:lnTo>
                <a:lnTo>
                  <a:pt x="1584198" y="108077"/>
                </a:lnTo>
                <a:lnTo>
                  <a:pt x="1580572" y="118484"/>
                </a:lnTo>
                <a:lnTo>
                  <a:pt x="1528843" y="147832"/>
                </a:lnTo>
                <a:lnTo>
                  <a:pt x="1463632" y="165387"/>
                </a:lnTo>
                <a:lnTo>
                  <a:pt x="1422804" y="173426"/>
                </a:lnTo>
                <a:lnTo>
                  <a:pt x="1376936" y="180913"/>
                </a:lnTo>
                <a:lnTo>
                  <a:pt x="1326361" y="187803"/>
                </a:lnTo>
                <a:lnTo>
                  <a:pt x="1271410" y="194050"/>
                </a:lnTo>
                <a:lnTo>
                  <a:pt x="1212415" y="199611"/>
                </a:lnTo>
                <a:lnTo>
                  <a:pt x="1149708" y="204439"/>
                </a:lnTo>
                <a:lnTo>
                  <a:pt x="1083620" y="208491"/>
                </a:lnTo>
                <a:lnTo>
                  <a:pt x="1014483" y="211720"/>
                </a:lnTo>
                <a:lnTo>
                  <a:pt x="942630" y="214083"/>
                </a:lnTo>
                <a:lnTo>
                  <a:pt x="868391" y="215533"/>
                </a:lnTo>
                <a:lnTo>
                  <a:pt x="792099" y="216027"/>
                </a:lnTo>
                <a:lnTo>
                  <a:pt x="715826" y="215533"/>
                </a:lnTo>
                <a:lnTo>
                  <a:pt x="641602" y="214083"/>
                </a:lnTo>
                <a:lnTo>
                  <a:pt x="569759" y="211720"/>
                </a:lnTo>
                <a:lnTo>
                  <a:pt x="500630" y="208491"/>
                </a:lnTo>
                <a:lnTo>
                  <a:pt x="434545" y="204439"/>
                </a:lnTo>
                <a:lnTo>
                  <a:pt x="371838" y="199611"/>
                </a:lnTo>
                <a:lnTo>
                  <a:pt x="312841" y="194050"/>
                </a:lnTo>
                <a:lnTo>
                  <a:pt x="257886" y="187803"/>
                </a:lnTo>
                <a:lnTo>
                  <a:pt x="207306" y="180913"/>
                </a:lnTo>
                <a:lnTo>
                  <a:pt x="161431" y="173426"/>
                </a:lnTo>
                <a:lnTo>
                  <a:pt x="120596" y="165387"/>
                </a:lnTo>
                <a:lnTo>
                  <a:pt x="55370" y="147832"/>
                </a:lnTo>
                <a:lnTo>
                  <a:pt x="14285" y="128609"/>
                </a:lnTo>
                <a:lnTo>
                  <a:pt x="0" y="108077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2209800"/>
            <a:ext cx="792480" cy="152401"/>
          </a:xfrm>
          <a:custGeom>
            <a:avLst/>
            <a:gdLst/>
            <a:ahLst/>
            <a:cxnLst/>
            <a:rect l="l" t="t" r="r" b="b"/>
            <a:pathLst>
              <a:path w="792480" h="216535">
                <a:moveTo>
                  <a:pt x="0" y="108076"/>
                </a:moveTo>
                <a:lnTo>
                  <a:pt x="24777" y="70365"/>
                </a:lnTo>
                <a:lnTo>
                  <a:pt x="93145" y="38444"/>
                </a:lnTo>
                <a:lnTo>
                  <a:pt x="140879" y="25418"/>
                </a:lnTo>
                <a:lnTo>
                  <a:pt x="196155" y="14755"/>
                </a:lnTo>
                <a:lnTo>
                  <a:pt x="257854" y="6761"/>
                </a:lnTo>
                <a:lnTo>
                  <a:pt x="324859" y="1741"/>
                </a:lnTo>
                <a:lnTo>
                  <a:pt x="396049" y="0"/>
                </a:lnTo>
                <a:lnTo>
                  <a:pt x="467239" y="1741"/>
                </a:lnTo>
                <a:lnTo>
                  <a:pt x="534244" y="6761"/>
                </a:lnTo>
                <a:lnTo>
                  <a:pt x="595943" y="14755"/>
                </a:lnTo>
                <a:lnTo>
                  <a:pt x="651219" y="25418"/>
                </a:lnTo>
                <a:lnTo>
                  <a:pt x="698953" y="38444"/>
                </a:lnTo>
                <a:lnTo>
                  <a:pt x="738026" y="53528"/>
                </a:lnTo>
                <a:lnTo>
                  <a:pt x="785718" y="88649"/>
                </a:lnTo>
                <a:lnTo>
                  <a:pt x="792099" y="108076"/>
                </a:lnTo>
                <a:lnTo>
                  <a:pt x="785718" y="127499"/>
                </a:lnTo>
                <a:lnTo>
                  <a:pt x="738026" y="162592"/>
                </a:lnTo>
                <a:lnTo>
                  <a:pt x="698953" y="177656"/>
                </a:lnTo>
                <a:lnTo>
                  <a:pt x="651219" y="190661"/>
                </a:lnTo>
                <a:lnTo>
                  <a:pt x="595943" y="201304"/>
                </a:lnTo>
                <a:lnTo>
                  <a:pt x="534244" y="209281"/>
                </a:lnTo>
                <a:lnTo>
                  <a:pt x="467239" y="214290"/>
                </a:lnTo>
                <a:lnTo>
                  <a:pt x="396049" y="216026"/>
                </a:lnTo>
                <a:lnTo>
                  <a:pt x="324859" y="214290"/>
                </a:lnTo>
                <a:lnTo>
                  <a:pt x="257854" y="209281"/>
                </a:lnTo>
                <a:lnTo>
                  <a:pt x="196155" y="201304"/>
                </a:lnTo>
                <a:lnTo>
                  <a:pt x="140879" y="190661"/>
                </a:lnTo>
                <a:lnTo>
                  <a:pt x="93145" y="177656"/>
                </a:lnTo>
                <a:lnTo>
                  <a:pt x="54072" y="162592"/>
                </a:lnTo>
                <a:lnTo>
                  <a:pt x="6380" y="127499"/>
                </a:lnTo>
                <a:lnTo>
                  <a:pt x="0" y="108076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2209800"/>
            <a:ext cx="1152525" cy="216535"/>
          </a:xfrm>
          <a:custGeom>
            <a:avLst/>
            <a:gdLst/>
            <a:ahLst/>
            <a:cxnLst/>
            <a:rect l="l" t="t" r="r" b="b"/>
            <a:pathLst>
              <a:path w="1152525" h="216535">
                <a:moveTo>
                  <a:pt x="0" y="108076"/>
                </a:moveTo>
                <a:lnTo>
                  <a:pt x="38780" y="69014"/>
                </a:lnTo>
                <a:lnTo>
                  <a:pt x="103225" y="46329"/>
                </a:lnTo>
                <a:lnTo>
                  <a:pt x="145407" y="36298"/>
                </a:lnTo>
                <a:lnTo>
                  <a:pt x="193507" y="27275"/>
                </a:lnTo>
                <a:lnTo>
                  <a:pt x="246988" y="19363"/>
                </a:lnTo>
                <a:lnTo>
                  <a:pt x="305308" y="12662"/>
                </a:lnTo>
                <a:lnTo>
                  <a:pt x="367930" y="7274"/>
                </a:lnTo>
                <a:lnTo>
                  <a:pt x="434311" y="3300"/>
                </a:lnTo>
                <a:lnTo>
                  <a:pt x="503914" y="842"/>
                </a:lnTo>
                <a:lnTo>
                  <a:pt x="576199" y="0"/>
                </a:lnTo>
                <a:lnTo>
                  <a:pt x="648483" y="842"/>
                </a:lnTo>
                <a:lnTo>
                  <a:pt x="718086" y="3300"/>
                </a:lnTo>
                <a:lnTo>
                  <a:pt x="784467" y="7274"/>
                </a:lnTo>
                <a:lnTo>
                  <a:pt x="847089" y="12662"/>
                </a:lnTo>
                <a:lnTo>
                  <a:pt x="905409" y="19363"/>
                </a:lnTo>
                <a:lnTo>
                  <a:pt x="958890" y="27275"/>
                </a:lnTo>
                <a:lnTo>
                  <a:pt x="1006990" y="36298"/>
                </a:lnTo>
                <a:lnTo>
                  <a:pt x="1049172" y="46329"/>
                </a:lnTo>
                <a:lnTo>
                  <a:pt x="1113617" y="69014"/>
                </a:lnTo>
                <a:lnTo>
                  <a:pt x="1147909" y="94519"/>
                </a:lnTo>
                <a:lnTo>
                  <a:pt x="1152398" y="108076"/>
                </a:lnTo>
                <a:lnTo>
                  <a:pt x="1147909" y="121631"/>
                </a:lnTo>
                <a:lnTo>
                  <a:pt x="1113617" y="147122"/>
                </a:lnTo>
                <a:lnTo>
                  <a:pt x="1049172" y="169782"/>
                </a:lnTo>
                <a:lnTo>
                  <a:pt x="1006990" y="179799"/>
                </a:lnTo>
                <a:lnTo>
                  <a:pt x="958890" y="188807"/>
                </a:lnTo>
                <a:lnTo>
                  <a:pt x="905409" y="196705"/>
                </a:lnTo>
                <a:lnTo>
                  <a:pt x="847089" y="203392"/>
                </a:lnTo>
                <a:lnTo>
                  <a:pt x="784467" y="208769"/>
                </a:lnTo>
                <a:lnTo>
                  <a:pt x="718086" y="212734"/>
                </a:lnTo>
                <a:lnTo>
                  <a:pt x="648483" y="215187"/>
                </a:lnTo>
                <a:lnTo>
                  <a:pt x="576199" y="216026"/>
                </a:lnTo>
                <a:lnTo>
                  <a:pt x="503914" y="215187"/>
                </a:lnTo>
                <a:lnTo>
                  <a:pt x="434311" y="212734"/>
                </a:lnTo>
                <a:lnTo>
                  <a:pt x="367930" y="208769"/>
                </a:lnTo>
                <a:lnTo>
                  <a:pt x="305308" y="203392"/>
                </a:lnTo>
                <a:lnTo>
                  <a:pt x="246988" y="196705"/>
                </a:lnTo>
                <a:lnTo>
                  <a:pt x="193507" y="188807"/>
                </a:lnTo>
                <a:lnTo>
                  <a:pt x="145407" y="179799"/>
                </a:lnTo>
                <a:lnTo>
                  <a:pt x="103225" y="169782"/>
                </a:lnTo>
                <a:lnTo>
                  <a:pt x="38780" y="147122"/>
                </a:lnTo>
                <a:lnTo>
                  <a:pt x="4488" y="121631"/>
                </a:lnTo>
                <a:lnTo>
                  <a:pt x="0" y="108076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2590800"/>
            <a:ext cx="1152525" cy="216535"/>
          </a:xfrm>
          <a:custGeom>
            <a:avLst/>
            <a:gdLst/>
            <a:ahLst/>
            <a:cxnLst/>
            <a:rect l="l" t="t" r="r" b="b"/>
            <a:pathLst>
              <a:path w="1152525" h="216535">
                <a:moveTo>
                  <a:pt x="0" y="108077"/>
                </a:moveTo>
                <a:lnTo>
                  <a:pt x="38787" y="69014"/>
                </a:lnTo>
                <a:lnTo>
                  <a:pt x="103241" y="46329"/>
                </a:lnTo>
                <a:lnTo>
                  <a:pt x="145428" y="36298"/>
                </a:lnTo>
                <a:lnTo>
                  <a:pt x="193534" y="27275"/>
                </a:lnTo>
                <a:lnTo>
                  <a:pt x="247019" y="19363"/>
                </a:lnTo>
                <a:lnTo>
                  <a:pt x="305344" y="12662"/>
                </a:lnTo>
                <a:lnTo>
                  <a:pt x="367968" y="7274"/>
                </a:lnTo>
                <a:lnTo>
                  <a:pt x="434351" y="3300"/>
                </a:lnTo>
                <a:lnTo>
                  <a:pt x="503954" y="842"/>
                </a:lnTo>
                <a:lnTo>
                  <a:pt x="576237" y="0"/>
                </a:lnTo>
                <a:lnTo>
                  <a:pt x="648512" y="842"/>
                </a:lnTo>
                <a:lnTo>
                  <a:pt x="718112" y="3300"/>
                </a:lnTo>
                <a:lnTo>
                  <a:pt x="784495" y="7274"/>
                </a:lnTo>
                <a:lnTo>
                  <a:pt x="847121" y="12662"/>
                </a:lnTo>
                <a:lnTo>
                  <a:pt x="905450" y="19363"/>
                </a:lnTo>
                <a:lnTo>
                  <a:pt x="958941" y="27275"/>
                </a:lnTo>
                <a:lnTo>
                  <a:pt x="1007054" y="36298"/>
                </a:lnTo>
                <a:lnTo>
                  <a:pt x="1049247" y="46329"/>
                </a:lnTo>
                <a:lnTo>
                  <a:pt x="1113715" y="69014"/>
                </a:lnTo>
                <a:lnTo>
                  <a:pt x="1148021" y="94519"/>
                </a:lnTo>
                <a:lnTo>
                  <a:pt x="1152512" y="108077"/>
                </a:lnTo>
                <a:lnTo>
                  <a:pt x="1148021" y="121631"/>
                </a:lnTo>
                <a:lnTo>
                  <a:pt x="1113715" y="147122"/>
                </a:lnTo>
                <a:lnTo>
                  <a:pt x="1049247" y="169782"/>
                </a:lnTo>
                <a:lnTo>
                  <a:pt x="1007054" y="179799"/>
                </a:lnTo>
                <a:lnTo>
                  <a:pt x="958941" y="188807"/>
                </a:lnTo>
                <a:lnTo>
                  <a:pt x="905450" y="196705"/>
                </a:lnTo>
                <a:lnTo>
                  <a:pt x="847121" y="203392"/>
                </a:lnTo>
                <a:lnTo>
                  <a:pt x="784495" y="208769"/>
                </a:lnTo>
                <a:lnTo>
                  <a:pt x="718112" y="212734"/>
                </a:lnTo>
                <a:lnTo>
                  <a:pt x="648512" y="215187"/>
                </a:lnTo>
                <a:lnTo>
                  <a:pt x="576237" y="216027"/>
                </a:lnTo>
                <a:lnTo>
                  <a:pt x="503954" y="215187"/>
                </a:lnTo>
                <a:lnTo>
                  <a:pt x="434351" y="212734"/>
                </a:lnTo>
                <a:lnTo>
                  <a:pt x="367968" y="208769"/>
                </a:lnTo>
                <a:lnTo>
                  <a:pt x="305344" y="203392"/>
                </a:lnTo>
                <a:lnTo>
                  <a:pt x="247019" y="196705"/>
                </a:lnTo>
                <a:lnTo>
                  <a:pt x="193534" y="188807"/>
                </a:lnTo>
                <a:lnTo>
                  <a:pt x="145428" y="179799"/>
                </a:lnTo>
                <a:lnTo>
                  <a:pt x="103241" y="169782"/>
                </a:lnTo>
                <a:lnTo>
                  <a:pt x="38787" y="147122"/>
                </a:lnTo>
                <a:lnTo>
                  <a:pt x="4489" y="121631"/>
                </a:lnTo>
                <a:lnTo>
                  <a:pt x="0" y="108077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877" y="3733801"/>
            <a:ext cx="1152525" cy="271780"/>
          </a:xfrm>
          <a:custGeom>
            <a:avLst/>
            <a:gdLst/>
            <a:ahLst/>
            <a:cxnLst/>
            <a:rect l="l" t="t" r="r" b="b"/>
            <a:pathLst>
              <a:path w="1152525" h="216535">
                <a:moveTo>
                  <a:pt x="0" y="107949"/>
                </a:moveTo>
                <a:lnTo>
                  <a:pt x="38785" y="68956"/>
                </a:lnTo>
                <a:lnTo>
                  <a:pt x="103237" y="46300"/>
                </a:lnTo>
                <a:lnTo>
                  <a:pt x="145422" y="36278"/>
                </a:lnTo>
                <a:lnTo>
                  <a:pt x="193527" y="27263"/>
                </a:lnTo>
                <a:lnTo>
                  <a:pt x="247010" y="19356"/>
                </a:lnTo>
                <a:lnTo>
                  <a:pt x="305334" y="12659"/>
                </a:lnTo>
                <a:lnTo>
                  <a:pt x="367957" y="7273"/>
                </a:lnTo>
                <a:lnTo>
                  <a:pt x="434339" y="3300"/>
                </a:lnTo>
                <a:lnTo>
                  <a:pt x="503942" y="842"/>
                </a:lnTo>
                <a:lnTo>
                  <a:pt x="576224" y="0"/>
                </a:lnTo>
                <a:lnTo>
                  <a:pt x="648499" y="842"/>
                </a:lnTo>
                <a:lnTo>
                  <a:pt x="718099" y="3300"/>
                </a:lnTo>
                <a:lnTo>
                  <a:pt x="784482" y="7273"/>
                </a:lnTo>
                <a:lnTo>
                  <a:pt x="847109" y="12659"/>
                </a:lnTo>
                <a:lnTo>
                  <a:pt x="905437" y="19356"/>
                </a:lnTo>
                <a:lnTo>
                  <a:pt x="958928" y="27263"/>
                </a:lnTo>
                <a:lnTo>
                  <a:pt x="1007041" y="36278"/>
                </a:lnTo>
                <a:lnTo>
                  <a:pt x="1049234" y="46300"/>
                </a:lnTo>
                <a:lnTo>
                  <a:pt x="1113702" y="68956"/>
                </a:lnTo>
                <a:lnTo>
                  <a:pt x="1148008" y="94420"/>
                </a:lnTo>
                <a:lnTo>
                  <a:pt x="1152499" y="107949"/>
                </a:lnTo>
                <a:lnTo>
                  <a:pt x="1148008" y="121507"/>
                </a:lnTo>
                <a:lnTo>
                  <a:pt x="1113702" y="147012"/>
                </a:lnTo>
                <a:lnTo>
                  <a:pt x="1049234" y="169697"/>
                </a:lnTo>
                <a:lnTo>
                  <a:pt x="1007041" y="179728"/>
                </a:lnTo>
                <a:lnTo>
                  <a:pt x="958928" y="188751"/>
                </a:lnTo>
                <a:lnTo>
                  <a:pt x="905437" y="196663"/>
                </a:lnTo>
                <a:lnTo>
                  <a:pt x="847109" y="203364"/>
                </a:lnTo>
                <a:lnTo>
                  <a:pt x="784482" y="208752"/>
                </a:lnTo>
                <a:lnTo>
                  <a:pt x="718099" y="212726"/>
                </a:lnTo>
                <a:lnTo>
                  <a:pt x="648499" y="215184"/>
                </a:lnTo>
                <a:lnTo>
                  <a:pt x="576224" y="216026"/>
                </a:lnTo>
                <a:lnTo>
                  <a:pt x="503942" y="215184"/>
                </a:lnTo>
                <a:lnTo>
                  <a:pt x="434339" y="212726"/>
                </a:lnTo>
                <a:lnTo>
                  <a:pt x="367957" y="208752"/>
                </a:lnTo>
                <a:lnTo>
                  <a:pt x="305334" y="203364"/>
                </a:lnTo>
                <a:lnTo>
                  <a:pt x="247010" y="196663"/>
                </a:lnTo>
                <a:lnTo>
                  <a:pt x="193527" y="188751"/>
                </a:lnTo>
                <a:lnTo>
                  <a:pt x="145422" y="179728"/>
                </a:lnTo>
                <a:lnTo>
                  <a:pt x="103237" y="169697"/>
                </a:lnTo>
                <a:lnTo>
                  <a:pt x="38785" y="147012"/>
                </a:lnTo>
                <a:lnTo>
                  <a:pt x="4489" y="121507"/>
                </a:lnTo>
                <a:lnTo>
                  <a:pt x="0" y="10794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937" y="3140964"/>
            <a:ext cx="1584325" cy="288290"/>
          </a:xfrm>
          <a:custGeom>
            <a:avLst/>
            <a:gdLst/>
            <a:ahLst/>
            <a:cxnLst/>
            <a:rect l="l" t="t" r="r" b="b"/>
            <a:pathLst>
              <a:path w="1584325" h="288289">
                <a:moveTo>
                  <a:pt x="0" y="144018"/>
                </a:moveTo>
                <a:lnTo>
                  <a:pt x="31637" y="103600"/>
                </a:lnTo>
                <a:lnTo>
                  <a:pt x="85116" y="79018"/>
                </a:lnTo>
                <a:lnTo>
                  <a:pt x="161405" y="56890"/>
                </a:lnTo>
                <a:lnTo>
                  <a:pt x="207274" y="46897"/>
                </a:lnTo>
                <a:lnTo>
                  <a:pt x="257849" y="37700"/>
                </a:lnTo>
                <a:lnTo>
                  <a:pt x="312798" y="29358"/>
                </a:lnTo>
                <a:lnTo>
                  <a:pt x="371791" y="21932"/>
                </a:lnTo>
                <a:lnTo>
                  <a:pt x="434494" y="15482"/>
                </a:lnTo>
                <a:lnTo>
                  <a:pt x="500575" y="10070"/>
                </a:lnTo>
                <a:lnTo>
                  <a:pt x="569704" y="5755"/>
                </a:lnTo>
                <a:lnTo>
                  <a:pt x="641546" y="2598"/>
                </a:lnTo>
                <a:lnTo>
                  <a:pt x="715772" y="659"/>
                </a:lnTo>
                <a:lnTo>
                  <a:pt x="792048" y="0"/>
                </a:lnTo>
                <a:lnTo>
                  <a:pt x="868340" y="659"/>
                </a:lnTo>
                <a:lnTo>
                  <a:pt x="942579" y="2598"/>
                </a:lnTo>
                <a:lnTo>
                  <a:pt x="1014433" y="5755"/>
                </a:lnTo>
                <a:lnTo>
                  <a:pt x="1083569" y="10070"/>
                </a:lnTo>
                <a:lnTo>
                  <a:pt x="1149657" y="15482"/>
                </a:lnTo>
                <a:lnTo>
                  <a:pt x="1212364" y="21932"/>
                </a:lnTo>
                <a:lnTo>
                  <a:pt x="1271359" y="29358"/>
                </a:lnTo>
                <a:lnTo>
                  <a:pt x="1326310" y="37700"/>
                </a:lnTo>
                <a:lnTo>
                  <a:pt x="1376885" y="46897"/>
                </a:lnTo>
                <a:lnTo>
                  <a:pt x="1422753" y="56890"/>
                </a:lnTo>
                <a:lnTo>
                  <a:pt x="1463581" y="67617"/>
                </a:lnTo>
                <a:lnTo>
                  <a:pt x="1528793" y="91033"/>
                </a:lnTo>
                <a:lnTo>
                  <a:pt x="1569866" y="116661"/>
                </a:lnTo>
                <a:lnTo>
                  <a:pt x="1584147" y="144018"/>
                </a:lnTo>
                <a:lnTo>
                  <a:pt x="1580521" y="157882"/>
                </a:lnTo>
                <a:lnTo>
                  <a:pt x="1552512" y="184435"/>
                </a:lnTo>
                <a:lnTo>
                  <a:pt x="1499038" y="209017"/>
                </a:lnTo>
                <a:lnTo>
                  <a:pt x="1422753" y="231145"/>
                </a:lnTo>
                <a:lnTo>
                  <a:pt x="1376885" y="241138"/>
                </a:lnTo>
                <a:lnTo>
                  <a:pt x="1326310" y="250335"/>
                </a:lnTo>
                <a:lnTo>
                  <a:pt x="1271359" y="258677"/>
                </a:lnTo>
                <a:lnTo>
                  <a:pt x="1212364" y="266103"/>
                </a:lnTo>
                <a:lnTo>
                  <a:pt x="1149657" y="272553"/>
                </a:lnTo>
                <a:lnTo>
                  <a:pt x="1083569" y="277965"/>
                </a:lnTo>
                <a:lnTo>
                  <a:pt x="1014433" y="282280"/>
                </a:lnTo>
                <a:lnTo>
                  <a:pt x="942579" y="285437"/>
                </a:lnTo>
                <a:lnTo>
                  <a:pt x="868340" y="287376"/>
                </a:lnTo>
                <a:lnTo>
                  <a:pt x="792048" y="288036"/>
                </a:lnTo>
                <a:lnTo>
                  <a:pt x="715772" y="287376"/>
                </a:lnTo>
                <a:lnTo>
                  <a:pt x="641546" y="285437"/>
                </a:lnTo>
                <a:lnTo>
                  <a:pt x="569704" y="282280"/>
                </a:lnTo>
                <a:lnTo>
                  <a:pt x="500575" y="277965"/>
                </a:lnTo>
                <a:lnTo>
                  <a:pt x="434494" y="272553"/>
                </a:lnTo>
                <a:lnTo>
                  <a:pt x="371791" y="266103"/>
                </a:lnTo>
                <a:lnTo>
                  <a:pt x="312798" y="258677"/>
                </a:lnTo>
                <a:lnTo>
                  <a:pt x="257849" y="250335"/>
                </a:lnTo>
                <a:lnTo>
                  <a:pt x="207274" y="241138"/>
                </a:lnTo>
                <a:lnTo>
                  <a:pt x="161405" y="231145"/>
                </a:lnTo>
                <a:lnTo>
                  <a:pt x="120575" y="220418"/>
                </a:lnTo>
                <a:lnTo>
                  <a:pt x="55359" y="197002"/>
                </a:lnTo>
                <a:lnTo>
                  <a:pt x="14282" y="171374"/>
                </a:lnTo>
                <a:lnTo>
                  <a:pt x="0" y="144018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6579" y="4149090"/>
            <a:ext cx="792480" cy="216535"/>
          </a:xfrm>
          <a:custGeom>
            <a:avLst/>
            <a:gdLst/>
            <a:ahLst/>
            <a:cxnLst/>
            <a:rect l="l" t="t" r="r" b="b"/>
            <a:pathLst>
              <a:path w="792480" h="216535">
                <a:moveTo>
                  <a:pt x="0" y="107950"/>
                </a:moveTo>
                <a:lnTo>
                  <a:pt x="24777" y="70305"/>
                </a:lnTo>
                <a:lnTo>
                  <a:pt x="93144" y="38422"/>
                </a:lnTo>
                <a:lnTo>
                  <a:pt x="140877" y="25406"/>
                </a:lnTo>
                <a:lnTo>
                  <a:pt x="196151" y="14750"/>
                </a:lnTo>
                <a:lnTo>
                  <a:pt x="257849" y="6760"/>
                </a:lnTo>
                <a:lnTo>
                  <a:pt x="324850" y="1741"/>
                </a:lnTo>
                <a:lnTo>
                  <a:pt x="396036" y="0"/>
                </a:lnTo>
                <a:lnTo>
                  <a:pt x="467228" y="1741"/>
                </a:lnTo>
                <a:lnTo>
                  <a:pt x="534237" y="6760"/>
                </a:lnTo>
                <a:lnTo>
                  <a:pt x="595943" y="14750"/>
                </a:lnTo>
                <a:lnTo>
                  <a:pt x="651227" y="25406"/>
                </a:lnTo>
                <a:lnTo>
                  <a:pt x="698970" y="38422"/>
                </a:lnTo>
                <a:lnTo>
                  <a:pt x="738051" y="53490"/>
                </a:lnTo>
                <a:lnTo>
                  <a:pt x="785754" y="88560"/>
                </a:lnTo>
                <a:lnTo>
                  <a:pt x="792137" y="107950"/>
                </a:lnTo>
                <a:lnTo>
                  <a:pt x="785754" y="127377"/>
                </a:lnTo>
                <a:lnTo>
                  <a:pt x="738051" y="162498"/>
                </a:lnTo>
                <a:lnTo>
                  <a:pt x="698970" y="177582"/>
                </a:lnTo>
                <a:lnTo>
                  <a:pt x="651227" y="190608"/>
                </a:lnTo>
                <a:lnTo>
                  <a:pt x="595943" y="201271"/>
                </a:lnTo>
                <a:lnTo>
                  <a:pt x="534237" y="209265"/>
                </a:lnTo>
                <a:lnTo>
                  <a:pt x="467228" y="214285"/>
                </a:lnTo>
                <a:lnTo>
                  <a:pt x="396036" y="216027"/>
                </a:lnTo>
                <a:lnTo>
                  <a:pt x="324850" y="214285"/>
                </a:lnTo>
                <a:lnTo>
                  <a:pt x="257849" y="209265"/>
                </a:lnTo>
                <a:lnTo>
                  <a:pt x="196151" y="201271"/>
                </a:lnTo>
                <a:lnTo>
                  <a:pt x="140877" y="190608"/>
                </a:lnTo>
                <a:lnTo>
                  <a:pt x="93144" y="177582"/>
                </a:lnTo>
                <a:lnTo>
                  <a:pt x="54071" y="162498"/>
                </a:lnTo>
                <a:lnTo>
                  <a:pt x="6380" y="127377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36189" y="4149090"/>
            <a:ext cx="792480" cy="216535"/>
          </a:xfrm>
          <a:custGeom>
            <a:avLst/>
            <a:gdLst/>
            <a:ahLst/>
            <a:cxnLst/>
            <a:rect l="l" t="t" r="r" b="b"/>
            <a:pathLst>
              <a:path w="792479" h="216535">
                <a:moveTo>
                  <a:pt x="0" y="107950"/>
                </a:moveTo>
                <a:lnTo>
                  <a:pt x="24790" y="70305"/>
                </a:lnTo>
                <a:lnTo>
                  <a:pt x="93184" y="38422"/>
                </a:lnTo>
                <a:lnTo>
                  <a:pt x="140932" y="25406"/>
                </a:lnTo>
                <a:lnTo>
                  <a:pt x="196219" y="14750"/>
                </a:lnTo>
                <a:lnTo>
                  <a:pt x="257925" y="6760"/>
                </a:lnTo>
                <a:lnTo>
                  <a:pt x="324930" y="1741"/>
                </a:lnTo>
                <a:lnTo>
                  <a:pt x="396113" y="0"/>
                </a:lnTo>
                <a:lnTo>
                  <a:pt x="467291" y="1741"/>
                </a:lnTo>
                <a:lnTo>
                  <a:pt x="534284" y="6760"/>
                </a:lnTo>
                <a:lnTo>
                  <a:pt x="595973" y="14750"/>
                </a:lnTo>
                <a:lnTo>
                  <a:pt x="651240" y="25406"/>
                </a:lnTo>
                <a:lnTo>
                  <a:pt x="698967" y="38422"/>
                </a:lnTo>
                <a:lnTo>
                  <a:pt x="738034" y="53490"/>
                </a:lnTo>
                <a:lnTo>
                  <a:pt x="785719" y="88560"/>
                </a:lnTo>
                <a:lnTo>
                  <a:pt x="792099" y="107950"/>
                </a:lnTo>
                <a:lnTo>
                  <a:pt x="785719" y="127377"/>
                </a:lnTo>
                <a:lnTo>
                  <a:pt x="738034" y="162498"/>
                </a:lnTo>
                <a:lnTo>
                  <a:pt x="698967" y="177582"/>
                </a:lnTo>
                <a:lnTo>
                  <a:pt x="651240" y="190608"/>
                </a:lnTo>
                <a:lnTo>
                  <a:pt x="595973" y="201271"/>
                </a:lnTo>
                <a:lnTo>
                  <a:pt x="534284" y="209265"/>
                </a:lnTo>
                <a:lnTo>
                  <a:pt x="467291" y="214285"/>
                </a:lnTo>
                <a:lnTo>
                  <a:pt x="396113" y="216027"/>
                </a:lnTo>
                <a:lnTo>
                  <a:pt x="324930" y="214285"/>
                </a:lnTo>
                <a:lnTo>
                  <a:pt x="257925" y="209265"/>
                </a:lnTo>
                <a:lnTo>
                  <a:pt x="196219" y="201271"/>
                </a:lnTo>
                <a:lnTo>
                  <a:pt x="140932" y="190608"/>
                </a:lnTo>
                <a:lnTo>
                  <a:pt x="93184" y="177582"/>
                </a:lnTo>
                <a:lnTo>
                  <a:pt x="54097" y="162498"/>
                </a:lnTo>
                <a:lnTo>
                  <a:pt x="6384" y="127377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3877" y="5013197"/>
            <a:ext cx="792480" cy="216535"/>
          </a:xfrm>
          <a:custGeom>
            <a:avLst/>
            <a:gdLst/>
            <a:ahLst/>
            <a:cxnLst/>
            <a:rect l="l" t="t" r="r" b="b"/>
            <a:pathLst>
              <a:path w="792480" h="216535">
                <a:moveTo>
                  <a:pt x="0" y="107950"/>
                </a:moveTo>
                <a:lnTo>
                  <a:pt x="24776" y="70305"/>
                </a:lnTo>
                <a:lnTo>
                  <a:pt x="93140" y="38422"/>
                </a:lnTo>
                <a:lnTo>
                  <a:pt x="140872" y="25406"/>
                </a:lnTo>
                <a:lnTo>
                  <a:pt x="196146" y="14750"/>
                </a:lnTo>
                <a:lnTo>
                  <a:pt x="257843" y="6760"/>
                </a:lnTo>
                <a:lnTo>
                  <a:pt x="324846" y="1741"/>
                </a:lnTo>
                <a:lnTo>
                  <a:pt x="396036" y="0"/>
                </a:lnTo>
                <a:lnTo>
                  <a:pt x="467226" y="1741"/>
                </a:lnTo>
                <a:lnTo>
                  <a:pt x="534229" y="6760"/>
                </a:lnTo>
                <a:lnTo>
                  <a:pt x="595927" y="14750"/>
                </a:lnTo>
                <a:lnTo>
                  <a:pt x="651201" y="25406"/>
                </a:lnTo>
                <a:lnTo>
                  <a:pt x="698933" y="38422"/>
                </a:lnTo>
                <a:lnTo>
                  <a:pt x="738004" y="53490"/>
                </a:lnTo>
                <a:lnTo>
                  <a:pt x="785693" y="88560"/>
                </a:lnTo>
                <a:lnTo>
                  <a:pt x="792073" y="107950"/>
                </a:lnTo>
                <a:lnTo>
                  <a:pt x="785693" y="127377"/>
                </a:lnTo>
                <a:lnTo>
                  <a:pt x="738004" y="162498"/>
                </a:lnTo>
                <a:lnTo>
                  <a:pt x="698933" y="177582"/>
                </a:lnTo>
                <a:lnTo>
                  <a:pt x="651201" y="190608"/>
                </a:lnTo>
                <a:lnTo>
                  <a:pt x="595927" y="201271"/>
                </a:lnTo>
                <a:lnTo>
                  <a:pt x="534229" y="209265"/>
                </a:lnTo>
                <a:lnTo>
                  <a:pt x="467226" y="214285"/>
                </a:lnTo>
                <a:lnTo>
                  <a:pt x="396036" y="216026"/>
                </a:lnTo>
                <a:lnTo>
                  <a:pt x="324846" y="214285"/>
                </a:lnTo>
                <a:lnTo>
                  <a:pt x="257843" y="209265"/>
                </a:lnTo>
                <a:lnTo>
                  <a:pt x="196146" y="201271"/>
                </a:lnTo>
                <a:lnTo>
                  <a:pt x="140872" y="190608"/>
                </a:lnTo>
                <a:lnTo>
                  <a:pt x="93140" y="177582"/>
                </a:lnTo>
                <a:lnTo>
                  <a:pt x="54069" y="162498"/>
                </a:lnTo>
                <a:lnTo>
                  <a:pt x="6380" y="127377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7548" y="4535551"/>
            <a:ext cx="792480" cy="265049"/>
          </a:xfrm>
          <a:custGeom>
            <a:avLst/>
            <a:gdLst/>
            <a:ahLst/>
            <a:cxnLst/>
            <a:rect l="l" t="t" r="r" b="b"/>
            <a:pathLst>
              <a:path w="792479" h="216535">
                <a:moveTo>
                  <a:pt x="0" y="108076"/>
                </a:moveTo>
                <a:lnTo>
                  <a:pt x="24774" y="70365"/>
                </a:lnTo>
                <a:lnTo>
                  <a:pt x="93131" y="38444"/>
                </a:lnTo>
                <a:lnTo>
                  <a:pt x="140858" y="25418"/>
                </a:lnTo>
                <a:lnTo>
                  <a:pt x="196125" y="14755"/>
                </a:lnTo>
                <a:lnTo>
                  <a:pt x="257814" y="6761"/>
                </a:lnTo>
                <a:lnTo>
                  <a:pt x="324807" y="1741"/>
                </a:lnTo>
                <a:lnTo>
                  <a:pt x="395986" y="0"/>
                </a:lnTo>
                <a:lnTo>
                  <a:pt x="467168" y="1741"/>
                </a:lnTo>
                <a:lnTo>
                  <a:pt x="534173" y="6761"/>
                </a:lnTo>
                <a:lnTo>
                  <a:pt x="595879" y="14755"/>
                </a:lnTo>
                <a:lnTo>
                  <a:pt x="651166" y="25418"/>
                </a:lnTo>
                <a:lnTo>
                  <a:pt x="698914" y="38444"/>
                </a:lnTo>
                <a:lnTo>
                  <a:pt x="738001" y="53528"/>
                </a:lnTo>
                <a:lnTo>
                  <a:pt x="785714" y="88649"/>
                </a:lnTo>
                <a:lnTo>
                  <a:pt x="792099" y="108076"/>
                </a:lnTo>
                <a:lnTo>
                  <a:pt x="785714" y="127466"/>
                </a:lnTo>
                <a:lnTo>
                  <a:pt x="738001" y="162536"/>
                </a:lnTo>
                <a:lnTo>
                  <a:pt x="698914" y="177604"/>
                </a:lnTo>
                <a:lnTo>
                  <a:pt x="651166" y="190620"/>
                </a:lnTo>
                <a:lnTo>
                  <a:pt x="595879" y="201276"/>
                </a:lnTo>
                <a:lnTo>
                  <a:pt x="534173" y="209266"/>
                </a:lnTo>
                <a:lnTo>
                  <a:pt x="467168" y="214285"/>
                </a:lnTo>
                <a:lnTo>
                  <a:pt x="395986" y="216026"/>
                </a:lnTo>
                <a:lnTo>
                  <a:pt x="324807" y="214285"/>
                </a:lnTo>
                <a:lnTo>
                  <a:pt x="257814" y="209266"/>
                </a:lnTo>
                <a:lnTo>
                  <a:pt x="196125" y="201276"/>
                </a:lnTo>
                <a:lnTo>
                  <a:pt x="140858" y="190620"/>
                </a:lnTo>
                <a:lnTo>
                  <a:pt x="93131" y="177604"/>
                </a:lnTo>
                <a:lnTo>
                  <a:pt x="54064" y="162536"/>
                </a:lnTo>
                <a:lnTo>
                  <a:pt x="6379" y="127466"/>
                </a:lnTo>
                <a:lnTo>
                  <a:pt x="0" y="108076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7141" y="4544821"/>
            <a:ext cx="1584325" cy="216535"/>
          </a:xfrm>
          <a:custGeom>
            <a:avLst/>
            <a:gdLst/>
            <a:ahLst/>
            <a:cxnLst/>
            <a:rect l="l" t="t" r="r" b="b"/>
            <a:pathLst>
              <a:path w="1584325" h="216535">
                <a:moveTo>
                  <a:pt x="0" y="107950"/>
                </a:moveTo>
                <a:lnTo>
                  <a:pt x="31636" y="77619"/>
                </a:lnTo>
                <a:lnTo>
                  <a:pt x="85113" y="59185"/>
                </a:lnTo>
                <a:lnTo>
                  <a:pt x="161400" y="42600"/>
                </a:lnTo>
                <a:lnTo>
                  <a:pt x="207268" y="35113"/>
                </a:lnTo>
                <a:lnTo>
                  <a:pt x="257842" y="28223"/>
                </a:lnTo>
                <a:lnTo>
                  <a:pt x="312790" y="21976"/>
                </a:lnTo>
                <a:lnTo>
                  <a:pt x="371782" y="16415"/>
                </a:lnTo>
                <a:lnTo>
                  <a:pt x="434484" y="11587"/>
                </a:lnTo>
                <a:lnTo>
                  <a:pt x="500564" y="7535"/>
                </a:lnTo>
                <a:lnTo>
                  <a:pt x="569692" y="4306"/>
                </a:lnTo>
                <a:lnTo>
                  <a:pt x="641534" y="1943"/>
                </a:lnTo>
                <a:lnTo>
                  <a:pt x="715759" y="493"/>
                </a:lnTo>
                <a:lnTo>
                  <a:pt x="792035" y="0"/>
                </a:lnTo>
                <a:lnTo>
                  <a:pt x="868327" y="493"/>
                </a:lnTo>
                <a:lnTo>
                  <a:pt x="942566" y="1943"/>
                </a:lnTo>
                <a:lnTo>
                  <a:pt x="1014420" y="4306"/>
                </a:lnTo>
                <a:lnTo>
                  <a:pt x="1083556" y="7535"/>
                </a:lnTo>
                <a:lnTo>
                  <a:pt x="1149644" y="11587"/>
                </a:lnTo>
                <a:lnTo>
                  <a:pt x="1212351" y="16415"/>
                </a:lnTo>
                <a:lnTo>
                  <a:pt x="1271346" y="21976"/>
                </a:lnTo>
                <a:lnTo>
                  <a:pt x="1326297" y="28223"/>
                </a:lnTo>
                <a:lnTo>
                  <a:pt x="1376872" y="35113"/>
                </a:lnTo>
                <a:lnTo>
                  <a:pt x="1422740" y="42600"/>
                </a:lnTo>
                <a:lnTo>
                  <a:pt x="1463568" y="50639"/>
                </a:lnTo>
                <a:lnTo>
                  <a:pt x="1528780" y="68194"/>
                </a:lnTo>
                <a:lnTo>
                  <a:pt x="1569853" y="87417"/>
                </a:lnTo>
                <a:lnTo>
                  <a:pt x="1584134" y="107950"/>
                </a:lnTo>
                <a:lnTo>
                  <a:pt x="1580508" y="118358"/>
                </a:lnTo>
                <a:lnTo>
                  <a:pt x="1528780" y="147723"/>
                </a:lnTo>
                <a:lnTo>
                  <a:pt x="1463568" y="165296"/>
                </a:lnTo>
                <a:lnTo>
                  <a:pt x="1422740" y="173346"/>
                </a:lnTo>
                <a:lnTo>
                  <a:pt x="1376872" y="180844"/>
                </a:lnTo>
                <a:lnTo>
                  <a:pt x="1326297" y="187745"/>
                </a:lnTo>
                <a:lnTo>
                  <a:pt x="1271346" y="194003"/>
                </a:lnTo>
                <a:lnTo>
                  <a:pt x="1212351" y="199575"/>
                </a:lnTo>
                <a:lnTo>
                  <a:pt x="1149644" y="204413"/>
                </a:lnTo>
                <a:lnTo>
                  <a:pt x="1083556" y="208473"/>
                </a:lnTo>
                <a:lnTo>
                  <a:pt x="1014420" y="211710"/>
                </a:lnTo>
                <a:lnTo>
                  <a:pt x="942566" y="214078"/>
                </a:lnTo>
                <a:lnTo>
                  <a:pt x="868327" y="215532"/>
                </a:lnTo>
                <a:lnTo>
                  <a:pt x="792035" y="216026"/>
                </a:lnTo>
                <a:lnTo>
                  <a:pt x="715759" y="215532"/>
                </a:lnTo>
                <a:lnTo>
                  <a:pt x="641534" y="214078"/>
                </a:lnTo>
                <a:lnTo>
                  <a:pt x="569692" y="211710"/>
                </a:lnTo>
                <a:lnTo>
                  <a:pt x="500564" y="208473"/>
                </a:lnTo>
                <a:lnTo>
                  <a:pt x="434484" y="204413"/>
                </a:lnTo>
                <a:lnTo>
                  <a:pt x="371782" y="199575"/>
                </a:lnTo>
                <a:lnTo>
                  <a:pt x="312790" y="194003"/>
                </a:lnTo>
                <a:lnTo>
                  <a:pt x="257842" y="187745"/>
                </a:lnTo>
                <a:lnTo>
                  <a:pt x="207268" y="180844"/>
                </a:lnTo>
                <a:lnTo>
                  <a:pt x="161400" y="173346"/>
                </a:lnTo>
                <a:lnTo>
                  <a:pt x="120572" y="165296"/>
                </a:lnTo>
                <a:lnTo>
                  <a:pt x="55358" y="147723"/>
                </a:lnTo>
                <a:lnTo>
                  <a:pt x="14282" y="128487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"/>
          <p:cNvSpPr txBox="1">
            <a:spLocks/>
          </p:cNvSpPr>
          <p:nvPr/>
        </p:nvSpPr>
        <p:spPr>
          <a:xfrm>
            <a:off x="0" y="152400"/>
            <a:ext cx="9144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РЕГИСТРАЦИЯ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kumimoji="0" lang="ru-RU" sz="2000" b="1" i="0" u="none" strike="noStrike" kern="1200" cap="none" spc="-2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ПЛАТФОРМЕ </a:t>
            </a:r>
            <a:r>
              <a:rPr kumimoji="0" lang="ru-RU" sz="2000" b="1" i="0" u="none" strike="noStrike" kern="1200" cap="none" spc="-1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НАУЧНОЙ</a:t>
            </a:r>
            <a:r>
              <a:rPr kumimoji="0" lang="ru-RU" sz="2000" b="1" i="0" u="none" strike="noStrike" kern="1200" cap="none" spc="-10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ЭЛЕКТРОННОЙ</a:t>
            </a:r>
            <a:br>
              <a:rPr kumimoji="0" lang="ru-RU" sz="2000" b="1" i="0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БИБЛИОТЕКИ</a:t>
            </a:r>
            <a:r>
              <a:rPr kumimoji="0" lang="ru-RU" sz="2000" b="1" i="0" u="none" strike="noStrike" kern="1200" cap="none" spc="-1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-5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E-LIBRARY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alibri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alibri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1179"/>
            <a:ext cx="9144000" cy="65556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заполнении регистрационной анкеты необходимо обратить внимание на следующие важные моменты:</a:t>
            </a: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При указании организации - места работы очень важно, чтобы организация была выбрана из нормативного списка базы данных, а не введена вручную. Это значительно упростит дальнейшую идентификацию Ваших публикаций. Поищите Вашу организацию по различным фрагментам ее названия. С большой вероятностью она уже есть среди более 12000 научных организаций, зарегистрированных в РИНЦ.</a:t>
            </a: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Если Вы работаете или работали раньше в нескольких организациях и указывали эти организации в своих публикациях - заполните поле с дополнительным списком Ваших организаций в конце регистрационной анкеты. Если Вы сменили основное место работы, не забывайте включить предыдущую организацию в этот дополнительный список.</a:t>
            </a: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При регистрации Вы должны выбрать уникальное имя пользователя для входа в библиотеку и указать Ваш персональный, уникальный и действующий адрес электронной почты. Если Вы регистрируетесь в качестве автора в системе SCIENCE INDEX, то на этот адрес Вам будет отправлено письмо с кодом подтверждения регистрации. После получения этого письма Вам нужно будет перейти по ссылке, указанной в тексте письма. Если Вы не получите это письмо, то не сможете завершить процедуру регистрации автора в системе SCIENCE INDEX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524000"/>
            <a:ext cx="861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Если при заполнении регистрационной анкеты система обнаруживает, что Вы уже были зарегистрированы ранее, однако Вы не можете вспомнить Ваше имя пользователя и/или пароль, нужно попробовать воспользоваться процедурой восстановления доступа. При этом на адрес электронной почты, указанный Вами при регистрации, будет отправлено письмо с Вашими регистрационными данными. Если этот адрес уже не доступен, для восстановления доступа нужно обращаться в службу поддержки РИНЦ.</a:t>
            </a: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 конце регистрационной формы есть поле для ввода фамилии на английском языке. Укажите в этом поле Вашу фамилию в том написании, которое Вы использовали в Ваших зарубежных публикациях. Можно указать несколько вариантов через запятую. Это поможет идентифицировать Ваши зарубежные публикации.</a:t>
            </a: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Пароль для входа в библиотеку необходимо менять не реже одного раза в год. Также рекомендуется обновлять данные в регистрационной анкете при изменении места работы, должности, ученой степени и других данных.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762000"/>
            <a:ext cx="82296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sz="20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АВТОРОВ 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СИСТЕМЕ SCIENCE</a:t>
            </a:r>
            <a:r>
              <a:rPr sz="2000" b="1" spc="-11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143000"/>
            <a:ext cx="8071484" cy="5304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5080">
              <a:lnSpc>
                <a:spcPct val="100000"/>
              </a:lnSpc>
            </a:pPr>
            <a:r>
              <a:rPr b="1" spc="-5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INDEX </a:t>
            </a:r>
            <a:r>
              <a:rPr b="1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b="1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b="1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аналитическая надстройка </a:t>
            </a:r>
            <a:r>
              <a:rPr b="1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b="1" spc="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РИНЦ, </a:t>
            </a:r>
            <a:r>
              <a:rPr b="1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позволяющая  проводить </a:t>
            </a:r>
            <a:r>
              <a:rPr b="1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b="1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детальные </a:t>
            </a:r>
            <a:r>
              <a:rPr b="1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аналитические </a:t>
            </a:r>
            <a:r>
              <a:rPr b="1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b="1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b="1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рассчитывать </a:t>
            </a:r>
            <a:r>
              <a:rPr b="1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более  </a:t>
            </a:r>
            <a:r>
              <a:rPr b="1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сложные наукометрические </a:t>
            </a:r>
            <a:r>
              <a:rPr b="1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показатели, </a:t>
            </a:r>
            <a:r>
              <a:rPr b="1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b="1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b="1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возможно </a:t>
            </a:r>
            <a:r>
              <a:rPr b="1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сейчас в базовом  </a:t>
            </a:r>
            <a:r>
              <a:rPr b="1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интерфейсе</a:t>
            </a:r>
            <a:r>
              <a:rPr b="1" spc="-10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РИНЦ.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387350">
              <a:lnSpc>
                <a:spcPct val="100000"/>
              </a:lnSpc>
              <a:spcBef>
                <a:spcPts val="219"/>
              </a:spcBef>
            </a:pP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Основные функциональные возможности,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которые предоставляются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авторам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научных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публикаций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sz="1400" spc="-7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INDEX: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marR="429259" indent="-286385">
              <a:lnSpc>
                <a:spcPct val="100000"/>
              </a:lnSpc>
              <a:spcBef>
                <a:spcPts val="62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списка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публикаций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 РИНЦ с возможностью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анализа и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отбора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различным  параметрам;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marR="31051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списка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ссылок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свои публикации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 возможностью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анализа и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отбора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различным  параметрам;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возможность добавить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найденные в РИНЦ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публикации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sz="1400" spc="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работ;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добавить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найденные в РИНЦ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ссылки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цитирований;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marR="113030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удалить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списка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или цитирований ошибочно попавшие </a:t>
            </a:r>
            <a:r>
              <a:rPr sz="1400" spc="-1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туда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публикации 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1400" spc="-9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ссылки;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marR="63055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возможность идентификации организаций, указанных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публикациях автора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качестве места 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выполнения</a:t>
            </a:r>
            <a:r>
              <a:rPr sz="1400" spc="-9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работы;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глобального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поиска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спискам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цитируемой</a:t>
            </a:r>
            <a:r>
              <a:rPr sz="1400" spc="7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литературы;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marR="133350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sz="1400" spc="-1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публикационной активности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цитируемости автора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 возможностью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расчета  большого количества библиометрических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показателей,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самостоятельного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обновления и  построения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распределения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публикаций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и цитирований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автора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различным</a:t>
            </a:r>
            <a:r>
              <a:rPr sz="1400" spc="7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параметрам;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marR="129539" indent="-286385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получение актуальных значений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количества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цитирований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публикаций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РИНЦ,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но и в </a:t>
            </a:r>
            <a:r>
              <a:rPr sz="1400" spc="-1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Web 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Scopus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 возможностью </a:t>
            </a:r>
            <a:r>
              <a:rPr sz="1400" spc="-1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перехода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список цитирующих статей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этих базах </a:t>
            </a:r>
            <a:r>
              <a:rPr sz="1400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данных при  наличии</a:t>
            </a:r>
            <a:r>
              <a:rPr sz="1400" spc="-8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Times New Roman" pitchFamily="18" charset="0"/>
                <a:cs typeface="Times New Roman" pitchFamily="18" charset="0"/>
              </a:rPr>
              <a:t>подписки.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552664"/>
            <a:ext cx="716279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spc="-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sz="2000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профилем</a:t>
            </a:r>
            <a:r>
              <a:rPr sz="2000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автора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4796" y="1783857"/>
            <a:ext cx="4184141" cy="506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5229225"/>
            <a:ext cx="792480" cy="257175"/>
          </a:xfrm>
          <a:custGeom>
            <a:avLst/>
            <a:gdLst/>
            <a:ahLst/>
            <a:cxnLst/>
            <a:rect l="l" t="t" r="r" b="b"/>
            <a:pathLst>
              <a:path w="792479" h="257175">
                <a:moveTo>
                  <a:pt x="0" y="128397"/>
                </a:moveTo>
                <a:lnTo>
                  <a:pt x="24774" y="83613"/>
                </a:lnTo>
                <a:lnTo>
                  <a:pt x="93131" y="45691"/>
                </a:lnTo>
                <a:lnTo>
                  <a:pt x="140858" y="30212"/>
                </a:lnTo>
                <a:lnTo>
                  <a:pt x="196125" y="17540"/>
                </a:lnTo>
                <a:lnTo>
                  <a:pt x="257814" y="8038"/>
                </a:lnTo>
                <a:lnTo>
                  <a:pt x="324807" y="2070"/>
                </a:lnTo>
                <a:lnTo>
                  <a:pt x="395986" y="0"/>
                </a:lnTo>
                <a:lnTo>
                  <a:pt x="467201" y="2070"/>
                </a:lnTo>
                <a:lnTo>
                  <a:pt x="534224" y="8038"/>
                </a:lnTo>
                <a:lnTo>
                  <a:pt x="595935" y="17540"/>
                </a:lnTo>
                <a:lnTo>
                  <a:pt x="651218" y="30212"/>
                </a:lnTo>
                <a:lnTo>
                  <a:pt x="698955" y="45691"/>
                </a:lnTo>
                <a:lnTo>
                  <a:pt x="738029" y="63612"/>
                </a:lnTo>
                <a:lnTo>
                  <a:pt x="785718" y="105329"/>
                </a:lnTo>
                <a:lnTo>
                  <a:pt x="792099" y="128397"/>
                </a:lnTo>
                <a:lnTo>
                  <a:pt x="785718" y="151502"/>
                </a:lnTo>
                <a:lnTo>
                  <a:pt x="738029" y="193270"/>
                </a:lnTo>
                <a:lnTo>
                  <a:pt x="698955" y="211207"/>
                </a:lnTo>
                <a:lnTo>
                  <a:pt x="651218" y="226697"/>
                </a:lnTo>
                <a:lnTo>
                  <a:pt x="595935" y="239376"/>
                </a:lnTo>
                <a:lnTo>
                  <a:pt x="534224" y="248881"/>
                </a:lnTo>
                <a:lnTo>
                  <a:pt x="467201" y="254850"/>
                </a:lnTo>
                <a:lnTo>
                  <a:pt x="395986" y="256921"/>
                </a:lnTo>
                <a:lnTo>
                  <a:pt x="324807" y="254850"/>
                </a:lnTo>
                <a:lnTo>
                  <a:pt x="257814" y="248881"/>
                </a:lnTo>
                <a:lnTo>
                  <a:pt x="196125" y="239376"/>
                </a:lnTo>
                <a:lnTo>
                  <a:pt x="140858" y="226697"/>
                </a:lnTo>
                <a:lnTo>
                  <a:pt x="93131" y="211207"/>
                </a:lnTo>
                <a:lnTo>
                  <a:pt x="54064" y="193270"/>
                </a:lnTo>
                <a:lnTo>
                  <a:pt x="6379" y="151502"/>
                </a:lnTo>
                <a:lnTo>
                  <a:pt x="0" y="128397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4796" y="3933063"/>
            <a:ext cx="1307465" cy="257175"/>
          </a:xfrm>
          <a:custGeom>
            <a:avLst/>
            <a:gdLst/>
            <a:ahLst/>
            <a:cxnLst/>
            <a:rect l="l" t="t" r="r" b="b"/>
            <a:pathLst>
              <a:path w="1307464" h="257175">
                <a:moveTo>
                  <a:pt x="0" y="128524"/>
                </a:moveTo>
                <a:lnTo>
                  <a:pt x="38102" y="85173"/>
                </a:lnTo>
                <a:lnTo>
                  <a:pt x="101756" y="59618"/>
                </a:lnTo>
                <a:lnTo>
                  <a:pt x="143588" y="48134"/>
                </a:lnTo>
                <a:lnTo>
                  <a:pt x="191436" y="37639"/>
                </a:lnTo>
                <a:lnTo>
                  <a:pt x="244811" y="28231"/>
                </a:lnTo>
                <a:lnTo>
                  <a:pt x="303222" y="20006"/>
                </a:lnTo>
                <a:lnTo>
                  <a:pt x="366180" y="13061"/>
                </a:lnTo>
                <a:lnTo>
                  <a:pt x="433193" y="7491"/>
                </a:lnTo>
                <a:lnTo>
                  <a:pt x="503773" y="3393"/>
                </a:lnTo>
                <a:lnTo>
                  <a:pt x="577428" y="864"/>
                </a:lnTo>
                <a:lnTo>
                  <a:pt x="653668" y="0"/>
                </a:lnTo>
                <a:lnTo>
                  <a:pt x="729886" y="864"/>
                </a:lnTo>
                <a:lnTo>
                  <a:pt x="803524" y="3393"/>
                </a:lnTo>
                <a:lnTo>
                  <a:pt x="874093" y="7491"/>
                </a:lnTo>
                <a:lnTo>
                  <a:pt x="941102" y="13061"/>
                </a:lnTo>
                <a:lnTo>
                  <a:pt x="1004058" y="20006"/>
                </a:lnTo>
                <a:lnTo>
                  <a:pt x="1062473" y="28231"/>
                </a:lnTo>
                <a:lnTo>
                  <a:pt x="1115853" y="37639"/>
                </a:lnTo>
                <a:lnTo>
                  <a:pt x="1163709" y="48134"/>
                </a:lnTo>
                <a:lnTo>
                  <a:pt x="1205550" y="59618"/>
                </a:lnTo>
                <a:lnTo>
                  <a:pt x="1269221" y="85173"/>
                </a:lnTo>
                <a:lnTo>
                  <a:pt x="1302939" y="113533"/>
                </a:lnTo>
                <a:lnTo>
                  <a:pt x="1307338" y="128524"/>
                </a:lnTo>
                <a:lnTo>
                  <a:pt x="1302939" y="143489"/>
                </a:lnTo>
                <a:lnTo>
                  <a:pt x="1269221" y="171808"/>
                </a:lnTo>
                <a:lnTo>
                  <a:pt x="1205550" y="197335"/>
                </a:lnTo>
                <a:lnTo>
                  <a:pt x="1163709" y="208810"/>
                </a:lnTo>
                <a:lnTo>
                  <a:pt x="1115853" y="219297"/>
                </a:lnTo>
                <a:lnTo>
                  <a:pt x="1062473" y="228699"/>
                </a:lnTo>
                <a:lnTo>
                  <a:pt x="1004058" y="236919"/>
                </a:lnTo>
                <a:lnTo>
                  <a:pt x="941102" y="243862"/>
                </a:lnTo>
                <a:lnTo>
                  <a:pt x="874093" y="249430"/>
                </a:lnTo>
                <a:lnTo>
                  <a:pt x="803524" y="253527"/>
                </a:lnTo>
                <a:lnTo>
                  <a:pt x="729886" y="256056"/>
                </a:lnTo>
                <a:lnTo>
                  <a:pt x="653668" y="256920"/>
                </a:lnTo>
                <a:lnTo>
                  <a:pt x="577428" y="256056"/>
                </a:lnTo>
                <a:lnTo>
                  <a:pt x="503773" y="253527"/>
                </a:lnTo>
                <a:lnTo>
                  <a:pt x="433193" y="249430"/>
                </a:lnTo>
                <a:lnTo>
                  <a:pt x="366180" y="243862"/>
                </a:lnTo>
                <a:lnTo>
                  <a:pt x="303222" y="236919"/>
                </a:lnTo>
                <a:lnTo>
                  <a:pt x="244811" y="228699"/>
                </a:lnTo>
                <a:lnTo>
                  <a:pt x="191436" y="219297"/>
                </a:lnTo>
                <a:lnTo>
                  <a:pt x="143588" y="208810"/>
                </a:lnTo>
                <a:lnTo>
                  <a:pt x="101756" y="197335"/>
                </a:lnTo>
                <a:lnTo>
                  <a:pt x="38102" y="171808"/>
                </a:lnTo>
                <a:lnTo>
                  <a:pt x="4397" y="143489"/>
                </a:lnTo>
                <a:lnTo>
                  <a:pt x="0" y="128524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5334000"/>
            <a:ext cx="2132965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Войти </a:t>
            </a:r>
            <a:r>
              <a:rPr sz="1800" b="1" spc="-2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800" b="1" spc="-4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именем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пользователя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70" y="1479550"/>
            <a:ext cx="7944484" cy="2131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7720" algn="ctr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(редактирование собственного профиля или просмотр профиля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sz="1400" b="1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автора)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56845" marR="4415155">
              <a:lnSpc>
                <a:spcPct val="100000"/>
              </a:lnSpc>
            </a:pPr>
            <a:r>
              <a:rPr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Редактирование</a:t>
            </a:r>
            <a:r>
              <a:rPr b="1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собственного  профиля возможно </a:t>
            </a:r>
            <a:r>
              <a:rPr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 </a:t>
            </a: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b="1" spc="-9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SPIN-кода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8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sz="18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18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Выбрать </a:t>
            </a:r>
            <a:r>
              <a:rPr sz="1800" b="1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sz="1800" b="1" spc="-4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авторский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en-US" sz="1800" b="1" spc="-1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sz="1800" b="1" spc="-10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указатель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7400" y="3581400"/>
            <a:ext cx="2231390" cy="558165"/>
          </a:xfrm>
          <a:custGeom>
            <a:avLst/>
            <a:gdLst/>
            <a:ahLst/>
            <a:cxnLst/>
            <a:rect l="l" t="t" r="r" b="b"/>
            <a:pathLst>
              <a:path w="2231390" h="558164">
                <a:moveTo>
                  <a:pt x="2084880" y="482086"/>
                </a:moveTo>
                <a:lnTo>
                  <a:pt x="2006473" y="508381"/>
                </a:lnTo>
                <a:lnTo>
                  <a:pt x="1997775" y="513401"/>
                </a:lnTo>
                <a:lnTo>
                  <a:pt x="1991852" y="521112"/>
                </a:lnTo>
                <a:lnTo>
                  <a:pt x="1989238" y="530490"/>
                </a:lnTo>
                <a:lnTo>
                  <a:pt x="1990470" y="540512"/>
                </a:lnTo>
                <a:lnTo>
                  <a:pt x="1995564" y="549263"/>
                </a:lnTo>
                <a:lnTo>
                  <a:pt x="2003313" y="555180"/>
                </a:lnTo>
                <a:lnTo>
                  <a:pt x="2012705" y="557764"/>
                </a:lnTo>
                <a:lnTo>
                  <a:pt x="2022729" y="556514"/>
                </a:lnTo>
                <a:lnTo>
                  <a:pt x="2187739" y="501142"/>
                </a:lnTo>
                <a:lnTo>
                  <a:pt x="2176780" y="501142"/>
                </a:lnTo>
                <a:lnTo>
                  <a:pt x="2084880" y="482086"/>
                </a:lnTo>
                <a:close/>
              </a:path>
              <a:path w="2231390" h="558164">
                <a:moveTo>
                  <a:pt x="2132547" y="466101"/>
                </a:moveTo>
                <a:lnTo>
                  <a:pt x="2084880" y="482086"/>
                </a:lnTo>
                <a:lnTo>
                  <a:pt x="2176780" y="501142"/>
                </a:lnTo>
                <a:lnTo>
                  <a:pt x="2178016" y="495173"/>
                </a:lnTo>
                <a:lnTo>
                  <a:pt x="2164842" y="495173"/>
                </a:lnTo>
                <a:lnTo>
                  <a:pt x="2132547" y="466101"/>
                </a:lnTo>
                <a:close/>
              </a:path>
              <a:path w="2231390" h="558164">
                <a:moveTo>
                  <a:pt x="2049351" y="332946"/>
                </a:moveTo>
                <a:lnTo>
                  <a:pt x="2039915" y="335309"/>
                </a:lnTo>
                <a:lnTo>
                  <a:pt x="2031873" y="341376"/>
                </a:lnTo>
                <a:lnTo>
                  <a:pt x="2026723" y="350043"/>
                </a:lnTo>
                <a:lnTo>
                  <a:pt x="2025348" y="359664"/>
                </a:lnTo>
                <a:lnTo>
                  <a:pt x="2027711" y="369093"/>
                </a:lnTo>
                <a:lnTo>
                  <a:pt x="2033778" y="377190"/>
                </a:lnTo>
                <a:lnTo>
                  <a:pt x="2095126" y="432415"/>
                </a:lnTo>
                <a:lnTo>
                  <a:pt x="2187067" y="451485"/>
                </a:lnTo>
                <a:lnTo>
                  <a:pt x="2176780" y="501142"/>
                </a:lnTo>
                <a:lnTo>
                  <a:pt x="2187739" y="501142"/>
                </a:lnTo>
                <a:lnTo>
                  <a:pt x="2231263" y="486537"/>
                </a:lnTo>
                <a:lnTo>
                  <a:pt x="2067687" y="339471"/>
                </a:lnTo>
                <a:lnTo>
                  <a:pt x="2059001" y="334321"/>
                </a:lnTo>
                <a:lnTo>
                  <a:pt x="2049351" y="332946"/>
                </a:lnTo>
                <a:close/>
              </a:path>
              <a:path w="2231390" h="558164">
                <a:moveTo>
                  <a:pt x="2173859" y="452247"/>
                </a:moveTo>
                <a:lnTo>
                  <a:pt x="2132547" y="466101"/>
                </a:lnTo>
                <a:lnTo>
                  <a:pt x="2164842" y="495173"/>
                </a:lnTo>
                <a:lnTo>
                  <a:pt x="2173859" y="452247"/>
                </a:lnTo>
                <a:close/>
              </a:path>
              <a:path w="2231390" h="558164">
                <a:moveTo>
                  <a:pt x="2186909" y="452247"/>
                </a:moveTo>
                <a:lnTo>
                  <a:pt x="2173859" y="452247"/>
                </a:lnTo>
                <a:lnTo>
                  <a:pt x="2164842" y="495173"/>
                </a:lnTo>
                <a:lnTo>
                  <a:pt x="2178016" y="495173"/>
                </a:lnTo>
                <a:lnTo>
                  <a:pt x="2186909" y="452247"/>
                </a:lnTo>
                <a:close/>
              </a:path>
              <a:path w="2231390" h="558164">
                <a:moveTo>
                  <a:pt x="10287" y="0"/>
                </a:moveTo>
                <a:lnTo>
                  <a:pt x="0" y="49784"/>
                </a:lnTo>
                <a:lnTo>
                  <a:pt x="2084880" y="482086"/>
                </a:lnTo>
                <a:lnTo>
                  <a:pt x="2132547" y="466101"/>
                </a:lnTo>
                <a:lnTo>
                  <a:pt x="2095126" y="432415"/>
                </a:lnTo>
                <a:lnTo>
                  <a:pt x="10287" y="0"/>
                </a:lnTo>
                <a:close/>
              </a:path>
              <a:path w="2231390" h="558164">
                <a:moveTo>
                  <a:pt x="2095126" y="432415"/>
                </a:moveTo>
                <a:lnTo>
                  <a:pt x="2132547" y="466101"/>
                </a:lnTo>
                <a:lnTo>
                  <a:pt x="2173859" y="452247"/>
                </a:lnTo>
                <a:lnTo>
                  <a:pt x="2186909" y="452247"/>
                </a:lnTo>
                <a:lnTo>
                  <a:pt x="2187067" y="451485"/>
                </a:lnTo>
                <a:lnTo>
                  <a:pt x="2095126" y="432415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2200" y="5257800"/>
            <a:ext cx="1933575" cy="520700"/>
          </a:xfrm>
          <a:custGeom>
            <a:avLst/>
            <a:gdLst/>
            <a:ahLst/>
            <a:cxnLst/>
            <a:rect l="l" t="t" r="r" b="b"/>
            <a:pathLst>
              <a:path w="1933575" h="520700">
                <a:moveTo>
                  <a:pt x="1787274" y="74660"/>
                </a:moveTo>
                <a:lnTo>
                  <a:pt x="0" y="470554"/>
                </a:lnTo>
                <a:lnTo>
                  <a:pt x="11048" y="520160"/>
                </a:lnTo>
                <a:lnTo>
                  <a:pt x="1798200" y="124194"/>
                </a:lnTo>
                <a:lnTo>
                  <a:pt x="1835203" y="89984"/>
                </a:lnTo>
                <a:lnTo>
                  <a:pt x="1787274" y="74660"/>
                </a:lnTo>
                <a:close/>
              </a:path>
              <a:path w="1933575" h="520700">
                <a:moveTo>
                  <a:pt x="1890341" y="54350"/>
                </a:moveTo>
                <a:lnTo>
                  <a:pt x="1878964" y="54350"/>
                </a:lnTo>
                <a:lnTo>
                  <a:pt x="1889887" y="103880"/>
                </a:lnTo>
                <a:lnTo>
                  <a:pt x="1798200" y="124194"/>
                </a:lnTo>
                <a:lnTo>
                  <a:pt x="1737614" y="180207"/>
                </a:lnTo>
                <a:lnTo>
                  <a:pt x="1731716" y="188394"/>
                </a:lnTo>
                <a:lnTo>
                  <a:pt x="1729485" y="197891"/>
                </a:lnTo>
                <a:lnTo>
                  <a:pt x="1730970" y="207531"/>
                </a:lnTo>
                <a:lnTo>
                  <a:pt x="1736216" y="216148"/>
                </a:lnTo>
                <a:lnTo>
                  <a:pt x="1744386" y="222045"/>
                </a:lnTo>
                <a:lnTo>
                  <a:pt x="1753854" y="224276"/>
                </a:lnTo>
                <a:lnTo>
                  <a:pt x="1763488" y="222791"/>
                </a:lnTo>
                <a:lnTo>
                  <a:pt x="1772157" y="217545"/>
                </a:lnTo>
                <a:lnTo>
                  <a:pt x="1933575" y="68193"/>
                </a:lnTo>
                <a:lnTo>
                  <a:pt x="1890341" y="54350"/>
                </a:lnTo>
                <a:close/>
              </a:path>
              <a:path w="1933575" h="520700">
                <a:moveTo>
                  <a:pt x="1835203" y="89984"/>
                </a:moveTo>
                <a:lnTo>
                  <a:pt x="1798200" y="124194"/>
                </a:lnTo>
                <a:lnTo>
                  <a:pt x="1889887" y="103880"/>
                </a:lnTo>
                <a:lnTo>
                  <a:pt x="1889746" y="103245"/>
                </a:lnTo>
                <a:lnTo>
                  <a:pt x="1876678" y="103245"/>
                </a:lnTo>
                <a:lnTo>
                  <a:pt x="1835203" y="89984"/>
                </a:lnTo>
                <a:close/>
              </a:path>
              <a:path w="1933575" h="520700">
                <a:moveTo>
                  <a:pt x="1867153" y="60446"/>
                </a:moveTo>
                <a:lnTo>
                  <a:pt x="1835203" y="89984"/>
                </a:lnTo>
                <a:lnTo>
                  <a:pt x="1876678" y="103245"/>
                </a:lnTo>
                <a:lnTo>
                  <a:pt x="1867153" y="60446"/>
                </a:lnTo>
                <a:close/>
              </a:path>
              <a:path w="1933575" h="520700">
                <a:moveTo>
                  <a:pt x="1880309" y="60446"/>
                </a:moveTo>
                <a:lnTo>
                  <a:pt x="1867153" y="60446"/>
                </a:lnTo>
                <a:lnTo>
                  <a:pt x="1876678" y="103245"/>
                </a:lnTo>
                <a:lnTo>
                  <a:pt x="1889746" y="103245"/>
                </a:lnTo>
                <a:lnTo>
                  <a:pt x="1880309" y="60446"/>
                </a:lnTo>
                <a:close/>
              </a:path>
              <a:path w="1933575" h="520700">
                <a:moveTo>
                  <a:pt x="1878964" y="54350"/>
                </a:moveTo>
                <a:lnTo>
                  <a:pt x="1787274" y="74660"/>
                </a:lnTo>
                <a:lnTo>
                  <a:pt x="1835203" y="89984"/>
                </a:lnTo>
                <a:lnTo>
                  <a:pt x="1867153" y="60446"/>
                </a:lnTo>
                <a:lnTo>
                  <a:pt x="1880309" y="60446"/>
                </a:lnTo>
                <a:lnTo>
                  <a:pt x="1878964" y="54350"/>
                </a:lnTo>
                <a:close/>
              </a:path>
              <a:path w="1933575" h="520700">
                <a:moveTo>
                  <a:pt x="1714134" y="0"/>
                </a:moveTo>
                <a:lnTo>
                  <a:pt x="1704784" y="2708"/>
                </a:lnTo>
                <a:lnTo>
                  <a:pt x="1697148" y="8727"/>
                </a:lnTo>
                <a:lnTo>
                  <a:pt x="1692275" y="17520"/>
                </a:lnTo>
                <a:lnTo>
                  <a:pt x="1691137" y="27539"/>
                </a:lnTo>
                <a:lnTo>
                  <a:pt x="1693846" y="36903"/>
                </a:lnTo>
                <a:lnTo>
                  <a:pt x="1699865" y="44577"/>
                </a:lnTo>
                <a:lnTo>
                  <a:pt x="1708657" y="49524"/>
                </a:lnTo>
                <a:lnTo>
                  <a:pt x="1787274" y="74660"/>
                </a:lnTo>
                <a:lnTo>
                  <a:pt x="1878964" y="54350"/>
                </a:lnTo>
                <a:lnTo>
                  <a:pt x="1890341" y="54350"/>
                </a:lnTo>
                <a:lnTo>
                  <a:pt x="1724152" y="1137"/>
                </a:lnTo>
                <a:lnTo>
                  <a:pt x="1714134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1676400" y="7620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СЕРВИСА </a:t>
            </a:r>
            <a:r>
              <a:rPr lang="ru-RU" b="1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b="1" spc="-6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2074</Words>
  <Application>Microsoft Office PowerPoint</Application>
  <PresentationFormat>Экран (4:3)</PresentationFormat>
  <Paragraphs>169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Слайд 3</vt:lpstr>
      <vt:lpstr>РЕГИСТРАЦИЯ НА ПЛАТФОРМЕ НАУЧНОЙ ЭЛЕКТРОННОЙ БИБЛИОТЕКИ E-LIBRARY </vt:lpstr>
      <vt:lpstr>Слайд 5</vt:lpstr>
      <vt:lpstr>Слайд 6</vt:lpstr>
      <vt:lpstr>Слайд 7</vt:lpstr>
      <vt:lpstr>РЕГИСТРАЦИЯ АВТОРОВ В СИСТЕМЕ SCIENCE INDEX</vt:lpstr>
      <vt:lpstr>    Работа с профилем автора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Мои публикации параметры  сортировки (фильтрации)</vt:lpstr>
      <vt:lpstr>Анализ публикационной активности автора</vt:lpstr>
      <vt:lpstr>КОЛИЧЕСТВО ЦИТИРОВАНИЙ ПУБЛИКАЦИЙ  В WEB OF SCIENCE И SCOPUS</vt:lpstr>
      <vt:lpstr>Мониторинг эффективности вузов </vt:lpstr>
      <vt:lpstr>Мониторинг эффективности вузов </vt:lpstr>
      <vt:lpstr>Приказ Министерства образования и науки РФ от 15 июля 2013 г. № 560 "Об утверждении Порядка проведения конкурса на распределение контрольных цифр приема граждан по профессиям, специальностям и направлениям подготовки для обучения по имеющим государственную аккредитацию образовательным программам среднего профессионального и высшего образования за счет бюджетных ассигнований федерального бюджета»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Заголовок. Название презентации</dc:title>
  <dc:creator>Lebed</dc:creator>
  <cp:lastModifiedBy>krasov</cp:lastModifiedBy>
  <cp:revision>31</cp:revision>
  <dcterms:created xsi:type="dcterms:W3CDTF">2017-07-05T20:40:18Z</dcterms:created>
  <dcterms:modified xsi:type="dcterms:W3CDTF">2017-10-05T07:22:34Z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2017-07-05T00:00:00Z</vt:filetime>
  </property>
</Properties>
</file>