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79" r:id="rId4"/>
    <p:sldId id="280" r:id="rId5"/>
    <p:sldId id="258" r:id="rId6"/>
    <p:sldId id="259" r:id="rId7"/>
    <p:sldId id="260" r:id="rId8"/>
    <p:sldId id="281" r:id="rId9"/>
    <p:sldId id="282" r:id="rId10"/>
    <p:sldId id="263" r:id="rId11"/>
    <p:sldId id="278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66"/>
    <p:restoredTop sz="93233"/>
  </p:normalViewPr>
  <p:slideViewPr>
    <p:cSldViewPr>
      <p:cViewPr>
        <p:scale>
          <a:sx n="100" d="100"/>
          <a:sy n="100" d="100"/>
        </p:scale>
        <p:origin x="178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3656A-27D1-D746-BF23-7A29CCF7100F}" type="datetimeFigureOut">
              <a:rPr lang="ru-RU" smtClean="0"/>
              <a:t>25.12.2018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2E7E6-B1F1-E542-9931-0E084E1C0A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655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E7E6-B1F1-E542-9931-0E084E1C0AA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959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2D862-B0DE-4345-AE36-E9CBEC400023}" type="datetime1">
              <a:rPr lang="ru-RU" smtClean="0"/>
              <a:t>25.12.2018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fld id="{47CF0934-E0E1-4FD0-B336-7F926B7E4C3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1048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0EE5-B10C-D04F-A591-3AB69BBA6691}" type="datetime1">
              <a:rPr lang="ru-RU" smtClean="0"/>
              <a:t>25.12.2018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13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AF2B0-BED7-934E-95F2-12465CADD7BD}" type="datetime1">
              <a:rPr lang="ru-RU" smtClean="0"/>
              <a:t>25.12.2018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36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B408-75C4-B74C-BB21-024A34814693}" type="datetime1">
              <a:rPr lang="ru-RU" smtClean="0"/>
              <a:t>25.12.2018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916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39FB-D7A8-B54C-8F1F-966545E9AB45}" type="datetime1">
              <a:rPr lang="ru-RU" smtClean="0"/>
              <a:t>25.12.2018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27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3331-8EBE-1348-80C0-7818E6FA8CEA}" type="datetime1">
              <a:rPr lang="ru-RU" smtClean="0"/>
              <a:t>25.12.2018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001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0D51-5FD0-B449-A832-B1B847B0B177}" type="datetime1">
              <a:rPr lang="ru-RU" smtClean="0"/>
              <a:t>25.12.2018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052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34DC6-36DB-B349-8F34-1DA9CE344625}" type="datetime1">
              <a:rPr lang="ru-RU" smtClean="0"/>
              <a:t>25.12.2018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025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032CD-902A-AA40-BCA3-80B43D38995F}" type="datetime1">
              <a:rPr lang="ru-RU" smtClean="0"/>
              <a:t>25.12.2018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749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F2F85-17A5-3542-8502-606424F246F6}" type="datetime1">
              <a:rPr lang="ru-RU" smtClean="0"/>
              <a:t>25.12.2018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238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92C4-725A-2B45-A127-2B3A2772BB88}" type="datetime1">
              <a:rPr lang="ru-RU" smtClean="0"/>
              <a:t>25.12.2018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83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70CC-0362-CB46-9851-7E59D6A78A2D}" type="datetime1">
              <a:rPr lang="ru-RU" smtClean="0"/>
              <a:t>25.12.2018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fld id="{47CF0934-E0E1-4FD0-B336-7F926B7E4C3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442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Разное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052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научной работы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5112568"/>
          </a:xfrm>
        </p:spPr>
        <p:txBody>
          <a:bodyPr>
            <a:noAutofit/>
          </a:bodyPr>
          <a:lstStyle/>
          <a:p>
            <a:pPr marL="5715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планов:</a:t>
            </a:r>
          </a:p>
          <a:p>
            <a:pPr marL="800100" lvl="1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год;</a:t>
            </a:r>
          </a:p>
          <a:p>
            <a:pPr marL="800100" lvl="1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месяц;</a:t>
            </a:r>
          </a:p>
          <a:p>
            <a:pPr marL="800100" lvl="1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дни недели.</a:t>
            </a:r>
          </a:p>
          <a:p>
            <a:pPr marL="114300" indent="0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«Если хочешь рассмешить Бога, то расскажи ему о своих планах.»</a:t>
            </a:r>
          </a:p>
          <a:p>
            <a:pPr marL="114300" indent="0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(Однако, без кратковременных планов не обойтись!)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74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Разное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5112568"/>
          </a:xfrm>
        </p:spPr>
        <p:txBody>
          <a:bodyPr>
            <a:noAutofit/>
          </a:bodyPr>
          <a:lstStyle/>
          <a:p>
            <a:pPr marL="57150" indent="0" algn="just">
              <a:buNone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 научных коллективах</a:t>
            </a:r>
          </a:p>
          <a:p>
            <a:pPr marL="5715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задач научного направления, но совместное написание отчетов, статей и докладов, но не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диссертаций! </a:t>
            </a:r>
            <a:r>
              <a:rPr lang="mr-I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каждому своя ниша).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N.B.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Современная тенденция </a:t>
            </a:r>
            <a:r>
              <a:rPr lang="mr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многоавторство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57150" indent="0" algn="just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0" algn="just">
              <a:buNone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этика</a:t>
            </a:r>
          </a:p>
          <a:p>
            <a:pPr marL="5715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Взаимоотношение с научным руководителем (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«амикошонство»,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и не «рабство»).</a:t>
            </a:r>
          </a:p>
          <a:p>
            <a:pPr marL="57150" indent="0" algn="just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0" algn="just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N.B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Сейчас уменьшились личностные отношения (как на Западе), сейчас научный руководитель «предоставляет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услуги»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магистру или аспиранту.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42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 на критику и критика других работ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5112568"/>
          </a:xfrm>
        </p:spPr>
        <p:txBody>
          <a:bodyPr>
            <a:noAutofit/>
          </a:bodyPr>
          <a:lstStyle/>
          <a:p>
            <a:pPr marL="5715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Критика не всегда приятна (вроде </a:t>
            </a:r>
            <a:r>
              <a:rPr lang="mr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«это бред сивой кобылы»), но она должна быть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по-существу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международных конференциях </a:t>
            </a:r>
            <a:r>
              <a:rPr lang="mr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критика, как правило, смягчена и без перехода на личности, оставляя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критикуемому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«пути отхода».</a:t>
            </a:r>
          </a:p>
          <a:p>
            <a:pPr marL="57150" indent="0" algn="just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0" algn="just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Книга Л.М. Финка «Сигналы, помехи, ошибки».</a:t>
            </a:r>
          </a:p>
          <a:p>
            <a:pPr marL="5715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сверхоптимальные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приёмники, опровержение Эйнштейна, структурные свойства сигналов)</a:t>
            </a:r>
          </a:p>
          <a:p>
            <a:pPr marL="57150" indent="0" algn="just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критика прозвучала по вашей работе, то после «домашнего обдумывания» и консультации с коллегами, надо либо что-то изменить (или даже отвергнуть свою работу) или, наоборот, публиковать её в других изданиях или на других форумах.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9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рабочей формы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5112568"/>
          </a:xfrm>
        </p:spPr>
        <p:txBody>
          <a:bodyPr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наукой не означает, что Вы должны отказаться от других любимых занятий (культура, спорт, друзья и семья).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defRPr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Конференция по «кодирование и теория информации» в СССР часто проводилась на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горнолыжных базах (Цахкадзор, Бакуриани,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Чимбулак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др.), а также на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пароходе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(Кижи-Валаам).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 сексизма.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криптографии и теории информации есть много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выдающихся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женщин-учёных (Мак-Вильямс, Грушко,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Себбери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Фридрих и др.)</a:t>
            </a: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77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5880" y="1312702"/>
            <a:ext cx="8280920" cy="5112568"/>
          </a:xfrm>
        </p:spPr>
        <p:txBody>
          <a:bodyPr>
            <a:noAutofit/>
          </a:bodyPr>
          <a:lstStyle/>
          <a:p>
            <a:pPr marL="800100"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Важность изучения математики, в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 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«непрерывной».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Необходимый объём изучения математики.</a:t>
            </a:r>
          </a:p>
          <a:p>
            <a:pPr marL="800100"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математической модели и их классификация.</a:t>
            </a:r>
          </a:p>
          <a:p>
            <a:pPr marL="800100"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и роль имитационного моделирования.</a:t>
            </a:r>
          </a:p>
          <a:p>
            <a:pPr marL="800100"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нового научного результата.</a:t>
            </a:r>
          </a:p>
          <a:p>
            <a:pPr marL="800100"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и эксперимент.</a:t>
            </a:r>
          </a:p>
          <a:p>
            <a:pPr marL="800100"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научно-технической литературы.</a:t>
            </a:r>
          </a:p>
          <a:p>
            <a:pPr marL="800100"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Важность изучения иностранных языков.</a:t>
            </a:r>
          </a:p>
          <a:p>
            <a:pPr marL="800100"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оформления научно-исследовательских работ.</a:t>
            </a:r>
          </a:p>
          <a:p>
            <a:pPr marL="800100"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научной работы.</a:t>
            </a:r>
          </a:p>
          <a:p>
            <a:pPr marL="800100"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этика.</a:t>
            </a:r>
          </a:p>
          <a:p>
            <a:pPr marL="800100"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Важность сохранения хорошей научной формы.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87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 научно-технической литературы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08918"/>
            <a:ext cx="8229600" cy="48474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в сети «Интернет»:</a:t>
            </a:r>
          </a:p>
          <a:p>
            <a:pPr lvl="1"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тематике;</a:t>
            </a:r>
          </a:p>
          <a:p>
            <a:pPr lvl="1"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ключевым словам;</a:t>
            </a:r>
          </a:p>
          <a:p>
            <a:pPr lvl="1"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фамилиям известных авторов;</a:t>
            </a:r>
          </a:p>
          <a:p>
            <a:pPr lvl="1"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тематике научных журналов;</a:t>
            </a:r>
          </a:p>
          <a:p>
            <a:pPr lvl="1"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тематике научных конференций (в том числе и зарубежных).</a:t>
            </a:r>
          </a:p>
          <a:p>
            <a:pPr marL="57150" indent="0" algn="just">
              <a:buNone/>
            </a:pP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N.B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все («свежие») статьи имеют только аннотацию (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Abstract)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но на других ресурсах текст может быть доступен полностью. Надо искать.</a:t>
            </a:r>
          </a:p>
          <a:p>
            <a:pPr marL="5715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рекомендованные (или найденные) статьи на иностранном языке, то не нужно писать «перевод», а нужно писать «обзор», своими словами, с вопросами и замечаниями; иначе </a:t>
            </a:r>
            <a:r>
              <a:rPr lang="mr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потеря информации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028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 научно-технической литературы </a:t>
            </a:r>
            <a:r>
              <a:rPr lang="mr-I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современные статьи кажутся непонятными.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может быть по следующим причинам:</a:t>
            </a:r>
          </a:p>
          <a:p>
            <a:pPr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 пишут непонятно, хотя делают это не специально;</a:t>
            </a:r>
          </a:p>
          <a:p>
            <a:pPr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 специально пишут непонятно (или частично непонятно), чтобы «забить» направление работы, но не открыть его полностью;</a:t>
            </a:r>
          </a:p>
          <a:p>
            <a:pPr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читающему не хватает подготовки или навыка чтения статей.</a:t>
            </a:r>
          </a:p>
          <a:p>
            <a:pPr lvl="1" algn="just"/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N.B.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Надо относиться с осторожностью к китайским авторам (они часто пишут, чтобы закрепить за собой какое-то направление; стараются писать  быстро и много)</a:t>
            </a:r>
          </a:p>
          <a:p>
            <a:pPr marL="0" indent="0" algn="just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518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 научно-технической литературы </a:t>
            </a:r>
            <a:r>
              <a:rPr lang="mr-I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информационной безопасности поиск идей особенно важен: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Forensics security;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Big Data;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Layer Security;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Cryptographic Protocols;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Side interruption channels;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iding;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 security;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Deniable encryption;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Quantum cryptography;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Quantum computers.</a:t>
            </a:r>
          </a:p>
          <a:p>
            <a:pPr lvl="1" algn="just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48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иностранных языков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60426"/>
            <a:ext cx="8229600" cy="51369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  <a:r>
              <a:rPr lang="mr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English.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Дополнительные: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Deutsch, Spanish.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«Экзотические»: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Korean, Chinese, Polish.</a:t>
            </a:r>
          </a:p>
          <a:p>
            <a:pPr marL="0" indent="0" algn="just"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с мышкой и кошкой)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каком объеме желательно знать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English:</a:t>
            </a:r>
          </a:p>
          <a:p>
            <a:pPr lvl="1"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по своей теме (почти без словаря),</a:t>
            </a:r>
          </a:p>
          <a:p>
            <a:pPr lvl="1"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написание статей по своей теме,</a:t>
            </a:r>
          </a:p>
          <a:p>
            <a:pPr lvl="1"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разговорный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докладов на конференциях и общения.</a:t>
            </a:r>
          </a:p>
          <a:p>
            <a:pPr marL="5715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примеры изучения языков:</a:t>
            </a:r>
          </a:p>
          <a:p>
            <a:pPr marL="800100" lvl="1"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Deutsch </a:t>
            </a:r>
            <a:r>
              <a:rPr lang="mr-I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школе.</a:t>
            </a:r>
          </a:p>
          <a:p>
            <a:pPr marL="800100" lvl="1"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 </a:t>
            </a:r>
            <a:r>
              <a:rPr lang="mr-I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индивидуальным учителем, далее самостоятельно.</a:t>
            </a:r>
          </a:p>
          <a:p>
            <a:pPr marL="800100" lvl="1"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Polish </a:t>
            </a:r>
            <a:r>
              <a:rPr lang="mr-I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по самоучителю.</a:t>
            </a:r>
          </a:p>
          <a:p>
            <a:pPr marL="800100" lvl="1"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Spanish </a:t>
            </a:r>
            <a:r>
              <a:rPr lang="mr-I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учителем и самостоятельно во время работы в Мексике (3,5 года).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49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charset="0"/>
                <a:ea typeface="Times New Roman" charset="0"/>
                <a:cs typeface="Times New Roman" charset="0"/>
              </a:rPr>
              <a:t>Типичная диаграмма «научного» цикла</a:t>
            </a:r>
            <a:endParaRPr lang="ru-RU" i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Times New Roman" charset="0"/>
                <a:ea typeface="Times New Roman" charset="0"/>
                <a:cs typeface="Times New Roman" charset="0"/>
              </a:rPr>
              <a:t>Типичная диаграмма «научного» цикла для тех, кто интересуется новой наукой, не чужд материальных интересов, не жаждет «все и сразу».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charset="0"/>
                <a:ea typeface="Times New Roman" charset="0"/>
                <a:cs typeface="Times New Roman" charset="0"/>
              </a:rPr>
              <a:t>(«</a:t>
            </a:r>
            <a:r>
              <a:rPr lang="en-US" sz="2200" dirty="0" smtClean="0">
                <a:latin typeface="Times New Roman" charset="0"/>
                <a:ea typeface="Times New Roman" charset="0"/>
                <a:cs typeface="Times New Roman" charset="0"/>
              </a:rPr>
              <a:t>Bread, butter but no jam.</a:t>
            </a:r>
            <a:r>
              <a:rPr lang="ru-RU" sz="2200" dirty="0" smtClean="0">
                <a:latin typeface="Times New Roman" charset="0"/>
                <a:ea typeface="Times New Roman" charset="0"/>
                <a:cs typeface="Times New Roman" charset="0"/>
              </a:rPr>
              <a:t>»</a:t>
            </a:r>
            <a:r>
              <a:rPr lang="en-US" sz="2200" dirty="0" smtClean="0">
                <a:latin typeface="Times New Roman" charset="0"/>
                <a:ea typeface="Times New Roman" charset="0"/>
                <a:cs typeface="Times New Roman" charset="0"/>
              </a:rPr>
              <a:t>)</a:t>
            </a:r>
            <a:endParaRPr lang="ru-RU" sz="2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2881"/>
          </a:xfrm>
        </p:spPr>
        <p:txBody>
          <a:bodyPr/>
          <a:lstStyle/>
          <a:p>
            <a:fld id="{47CF0934-E0E1-4FD0-B336-7F926B7E4C3B}" type="slidenum">
              <a:rPr lang="ru-RU" smtClean="0"/>
              <a:t>6</a:t>
            </a:fld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528" y="3323532"/>
            <a:ext cx="1152128" cy="6429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charset="0"/>
                <a:ea typeface="Times New Roman" charset="0"/>
                <a:cs typeface="Times New Roman" charset="0"/>
              </a:rPr>
              <a:t>Школьник</a:t>
            </a:r>
          </a:p>
          <a:p>
            <a:pPr algn="ctr"/>
            <a:r>
              <a:rPr lang="ru-RU" sz="1400" dirty="0" smtClean="0">
                <a:latin typeface="Times New Roman" charset="0"/>
                <a:ea typeface="Times New Roman" charset="0"/>
                <a:cs typeface="Times New Roman" charset="0"/>
              </a:rPr>
              <a:t>(11 лет)</a:t>
            </a:r>
            <a:endParaRPr lang="ru-RU" sz="1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93462" y="3323532"/>
            <a:ext cx="1152128" cy="6429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charset="0"/>
                <a:ea typeface="Times New Roman" charset="0"/>
                <a:cs typeface="Times New Roman" charset="0"/>
              </a:rPr>
              <a:t>Бакалавр</a:t>
            </a:r>
          </a:p>
          <a:p>
            <a:pPr algn="ctr"/>
            <a:r>
              <a:rPr lang="ru-RU" sz="1600" dirty="0" smtClean="0">
                <a:latin typeface="Times New Roman" charset="0"/>
                <a:ea typeface="Times New Roman" charset="0"/>
                <a:cs typeface="Times New Roman" charset="0"/>
              </a:rPr>
              <a:t>(4 года)</a:t>
            </a:r>
            <a:endParaRPr lang="ru-RU" sz="1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03264" y="3323532"/>
            <a:ext cx="1152128" cy="6429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charset="0"/>
                <a:ea typeface="Times New Roman" charset="0"/>
                <a:cs typeface="Times New Roman" charset="0"/>
              </a:rPr>
              <a:t>Работа на кафедре</a:t>
            </a:r>
            <a:endParaRPr lang="ru-RU" sz="1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63396" y="3323532"/>
            <a:ext cx="1152128" cy="6429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charset="0"/>
                <a:ea typeface="Times New Roman" charset="0"/>
                <a:cs typeface="Times New Roman" charset="0"/>
              </a:rPr>
              <a:t>Магистр</a:t>
            </a:r>
          </a:p>
          <a:p>
            <a:pPr algn="ctr"/>
            <a:r>
              <a:rPr lang="ru-RU" sz="1600" dirty="0" smtClean="0">
                <a:latin typeface="Times New Roman" charset="0"/>
                <a:ea typeface="Times New Roman" charset="0"/>
                <a:cs typeface="Times New Roman" charset="0"/>
              </a:rPr>
              <a:t>(2 года)</a:t>
            </a:r>
            <a:endParaRPr lang="ru-RU" sz="1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433330" y="3323532"/>
            <a:ext cx="1152128" cy="6429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charset="0"/>
                <a:ea typeface="Times New Roman" charset="0"/>
                <a:cs typeface="Times New Roman" charset="0"/>
              </a:rPr>
              <a:t>Аспирант</a:t>
            </a:r>
          </a:p>
          <a:p>
            <a:pPr algn="ctr"/>
            <a:r>
              <a:rPr lang="ru-RU" sz="1600" dirty="0" smtClean="0">
                <a:latin typeface="Times New Roman" charset="0"/>
                <a:ea typeface="Times New Roman" charset="0"/>
                <a:cs typeface="Times New Roman" charset="0"/>
              </a:rPr>
              <a:t>(4 года)</a:t>
            </a:r>
            <a:endParaRPr lang="ru-RU" sz="1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184166" y="3323532"/>
            <a:ext cx="1502634" cy="6429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charset="0"/>
                <a:ea typeface="Times New Roman" charset="0"/>
                <a:cs typeface="Times New Roman" charset="0"/>
              </a:rPr>
              <a:t>Докторантура</a:t>
            </a:r>
            <a:endParaRPr lang="ru-RU" sz="1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813492" y="4149080"/>
            <a:ext cx="1152128" cy="6429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charset="0"/>
                <a:ea typeface="Times New Roman" charset="0"/>
                <a:cs typeface="Times New Roman" charset="0"/>
              </a:rPr>
              <a:t>Работа в компании</a:t>
            </a:r>
            <a:endParaRPr lang="ru-RU" sz="1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813492" y="4974628"/>
            <a:ext cx="1152128" cy="6429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charset="0"/>
                <a:ea typeface="Times New Roman" charset="0"/>
                <a:cs typeface="Times New Roman" charset="0"/>
              </a:rPr>
              <a:t>Обучение за границей</a:t>
            </a:r>
            <a:endParaRPr lang="ru-RU" sz="1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813492" y="5828273"/>
            <a:ext cx="1152128" cy="6429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charset="0"/>
                <a:ea typeface="Times New Roman" charset="0"/>
                <a:cs typeface="Times New Roman" charset="0"/>
              </a:rPr>
              <a:t>Работа </a:t>
            </a:r>
            <a:r>
              <a:rPr lang="ru-RU" sz="1200" dirty="0" smtClean="0">
                <a:latin typeface="Times New Roman" charset="0"/>
                <a:ea typeface="Times New Roman" charset="0"/>
                <a:cs typeface="Times New Roman" charset="0"/>
              </a:rPr>
              <a:t>за границей</a:t>
            </a:r>
            <a:endParaRPr lang="ru-RU" sz="1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/>
            <a:r>
              <a:rPr lang="ru-RU" sz="1200" dirty="0" smtClean="0">
                <a:latin typeface="Times New Roman" charset="0"/>
                <a:ea typeface="Times New Roman" charset="0"/>
                <a:cs typeface="Times New Roman" charset="0"/>
              </a:rPr>
              <a:t>по контракту</a:t>
            </a:r>
            <a:endParaRPr lang="ru-RU" sz="1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cxnSp>
        <p:nvCxnSpPr>
          <p:cNvPr id="27" name="Соединительная линия уступом 26"/>
          <p:cNvCxnSpPr>
            <a:stCxn id="7" idx="3"/>
            <a:endCxn id="12" idx="1"/>
          </p:cNvCxnSpPr>
          <p:nvPr/>
        </p:nvCxnSpPr>
        <p:spPr>
          <a:xfrm>
            <a:off x="2845590" y="3645025"/>
            <a:ext cx="2967902" cy="825548"/>
          </a:xfrm>
          <a:prstGeom prst="bentConnector3">
            <a:avLst>
              <a:gd name="adj1" fmla="val 1973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7" idx="3"/>
            <a:endCxn id="9" idx="1"/>
          </p:cNvCxnSpPr>
          <p:nvPr/>
        </p:nvCxnSpPr>
        <p:spPr>
          <a:xfrm>
            <a:off x="2845590" y="3645025"/>
            <a:ext cx="21780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6" idx="3"/>
            <a:endCxn id="7" idx="1"/>
          </p:cNvCxnSpPr>
          <p:nvPr/>
        </p:nvCxnSpPr>
        <p:spPr>
          <a:xfrm>
            <a:off x="1475656" y="3645025"/>
            <a:ext cx="21780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9" idx="3"/>
            <a:endCxn id="10" idx="1"/>
          </p:cNvCxnSpPr>
          <p:nvPr/>
        </p:nvCxnSpPr>
        <p:spPr>
          <a:xfrm>
            <a:off x="4215524" y="3645025"/>
            <a:ext cx="21780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0" idx="3"/>
            <a:endCxn id="8" idx="1"/>
          </p:cNvCxnSpPr>
          <p:nvPr/>
        </p:nvCxnSpPr>
        <p:spPr>
          <a:xfrm>
            <a:off x="5585458" y="3645025"/>
            <a:ext cx="21780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Соединительная линия уступом 45"/>
          <p:cNvCxnSpPr>
            <a:stCxn id="9" idx="3"/>
          </p:cNvCxnSpPr>
          <p:nvPr/>
        </p:nvCxnSpPr>
        <p:spPr>
          <a:xfrm>
            <a:off x="4215524" y="3645025"/>
            <a:ext cx="108903" cy="825547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Соединительная линия уступом 47"/>
          <p:cNvCxnSpPr/>
          <p:nvPr/>
        </p:nvCxnSpPr>
        <p:spPr>
          <a:xfrm rot="16200000" flipH="1">
            <a:off x="5276673" y="4066116"/>
            <a:ext cx="807512" cy="1399"/>
          </a:xfrm>
          <a:prstGeom prst="bent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Соединительная линия уступом 55"/>
          <p:cNvCxnSpPr>
            <a:stCxn id="9" idx="3"/>
            <a:endCxn id="13" idx="1"/>
          </p:cNvCxnSpPr>
          <p:nvPr/>
        </p:nvCxnSpPr>
        <p:spPr>
          <a:xfrm>
            <a:off x="4215524" y="3645025"/>
            <a:ext cx="1597968" cy="1651096"/>
          </a:xfrm>
          <a:prstGeom prst="bentConnector3">
            <a:avLst>
              <a:gd name="adj1" fmla="val 2875"/>
            </a:avLst>
          </a:prstGeom>
          <a:ln w="38100" cap="sq"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Соединительная линия уступом 59"/>
          <p:cNvCxnSpPr>
            <a:stCxn id="10" idx="3"/>
            <a:endCxn id="14" idx="1"/>
          </p:cNvCxnSpPr>
          <p:nvPr/>
        </p:nvCxnSpPr>
        <p:spPr>
          <a:xfrm>
            <a:off x="5585458" y="3645025"/>
            <a:ext cx="228034" cy="2504741"/>
          </a:xfrm>
          <a:prstGeom prst="bentConnector3">
            <a:avLst>
              <a:gd name="adj1" fmla="val 14618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5632618" y="5445224"/>
            <a:ext cx="17064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>
            <a:stCxn id="13" idx="2"/>
            <a:endCxn id="14" idx="0"/>
          </p:cNvCxnSpPr>
          <p:nvPr/>
        </p:nvCxnSpPr>
        <p:spPr>
          <a:xfrm>
            <a:off x="6389556" y="5617613"/>
            <a:ext cx="0" cy="2106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Соединительная линия уступом 85"/>
          <p:cNvCxnSpPr/>
          <p:nvPr/>
        </p:nvCxnSpPr>
        <p:spPr>
          <a:xfrm rot="5400000">
            <a:off x="5741894" y="4530645"/>
            <a:ext cx="2186053" cy="414815"/>
          </a:xfrm>
          <a:prstGeom prst="bentConnector3">
            <a:avLst>
              <a:gd name="adj1" fmla="val 93286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>
            <a:stCxn id="8" idx="3"/>
            <a:endCxn id="11" idx="1"/>
          </p:cNvCxnSpPr>
          <p:nvPr/>
        </p:nvCxnSpPr>
        <p:spPr>
          <a:xfrm>
            <a:off x="6955392" y="3645025"/>
            <a:ext cx="22877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Соединительная линия уступом 97"/>
          <p:cNvCxnSpPr>
            <a:stCxn id="14" idx="3"/>
            <a:endCxn id="11" idx="2"/>
          </p:cNvCxnSpPr>
          <p:nvPr/>
        </p:nvCxnSpPr>
        <p:spPr>
          <a:xfrm flipV="1">
            <a:off x="6965620" y="3966517"/>
            <a:ext cx="969863" cy="2183249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Соединительная линия уступом 104"/>
          <p:cNvCxnSpPr/>
          <p:nvPr/>
        </p:nvCxnSpPr>
        <p:spPr>
          <a:xfrm rot="5400000" flipH="1" flipV="1">
            <a:off x="6251415" y="4822157"/>
            <a:ext cx="1913341" cy="484931"/>
          </a:xfrm>
          <a:prstGeom prst="bentConnector3">
            <a:avLst>
              <a:gd name="adj1" fmla="val 39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Соединительная линия уступом 107"/>
          <p:cNvCxnSpPr>
            <a:endCxn id="8" idx="2"/>
          </p:cNvCxnSpPr>
          <p:nvPr/>
        </p:nvCxnSpPr>
        <p:spPr>
          <a:xfrm rot="10800000">
            <a:off x="6379329" y="3966518"/>
            <a:ext cx="1071223" cy="141433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Объект 2"/>
          <p:cNvSpPr txBox="1">
            <a:spLocks/>
          </p:cNvSpPr>
          <p:nvPr/>
        </p:nvSpPr>
        <p:spPr>
          <a:xfrm>
            <a:off x="224949" y="4470572"/>
            <a:ext cx="3821522" cy="20839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устроиться работать за границей надо:</a:t>
            </a:r>
          </a:p>
          <a:p>
            <a:pPr lvl="1"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иметь заверенный диплом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канд.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диссертация;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знать язык (минимум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иметь печатные работы в иностранных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журналах;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хотеть работать за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границей;</a:t>
            </a:r>
          </a:p>
          <a:p>
            <a:pPr lvl="1"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рекомендации.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92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научно-исследовательских работ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 marL="0" marR="0" lvl="1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Магистерская диссертация:</a:t>
            </a:r>
          </a:p>
          <a:p>
            <a:pPr marL="533400" lvl="1" indent="-2794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1 до 2 статей в ВАК;</a:t>
            </a:r>
          </a:p>
          <a:p>
            <a:pPr marL="533400" lvl="1" indent="-2794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90 до 100 стр. текст диссертации;</a:t>
            </a:r>
          </a:p>
          <a:p>
            <a:pPr marL="533400" lvl="1" indent="-2794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по расчёту и моделированию.</a:t>
            </a:r>
          </a:p>
          <a:p>
            <a:pPr marL="254000" lvl="1" indent="0" algn="just"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Кандидатская диссертация:</a:t>
            </a:r>
          </a:p>
          <a:p>
            <a:pPr marL="533400" lvl="1" indent="-2794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2 до 4 статей ВАК;</a:t>
            </a:r>
          </a:p>
          <a:p>
            <a:pPr marL="533400" lvl="1" indent="-2794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150 до 200 стр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текст диссертации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33400" lvl="1" indent="-2794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1 до 2 статей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Scopus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33400" lvl="1" indent="-2794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2 до 3 новых научных положений, которые выносятся на защиту;</a:t>
            </a:r>
          </a:p>
          <a:p>
            <a:pPr marL="533400" lvl="1" indent="-2794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 о реализации;</a:t>
            </a:r>
          </a:p>
          <a:p>
            <a:pPr marL="533400" lvl="1" indent="-2794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отзыв оппонента, ведущего предприятия;</a:t>
            </a:r>
          </a:p>
          <a:p>
            <a:pPr marL="533400" lvl="1" indent="-2794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5 до 10 других отзывов на автореферат.</a:t>
            </a:r>
          </a:p>
          <a:p>
            <a:pPr marL="285750" lvl="1" algn="just">
              <a:spcBef>
                <a:spcPts val="0"/>
              </a:spcBef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1" algn="just">
              <a:spcBef>
                <a:spcPts val="0"/>
              </a:spcBef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1" algn="just"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1" algn="just">
              <a:spcBef>
                <a:spcPts val="0"/>
              </a:spcBef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84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научно-исследовательских работ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r-I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 marL="0" lvl="1" indent="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Статьи:</a:t>
            </a:r>
          </a:p>
          <a:p>
            <a:pPr marL="660400" lvl="1" indent="-3429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исследовательские;</a:t>
            </a:r>
          </a:p>
          <a:p>
            <a:pPr marL="660400" lvl="1" indent="-3429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обзорные;</a:t>
            </a:r>
          </a:p>
          <a:p>
            <a:pPr marL="660400" lvl="1" indent="-342900" algn="just"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комментирующие (рецензии).</a:t>
            </a:r>
          </a:p>
          <a:p>
            <a:pPr marL="317500" lvl="1"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исследовательской статьи:</a:t>
            </a:r>
          </a:p>
          <a:p>
            <a:pPr marL="660400" lvl="1" indent="-457200" algn="just"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с УДК.</a:t>
            </a:r>
          </a:p>
          <a:p>
            <a:pPr marL="660400" lvl="1" indent="-457200" algn="just"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60400" lvl="1" indent="-457200" algn="just"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Резюме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Abstract) </a:t>
            </a:r>
            <a:r>
              <a:rPr lang="mr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6-8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строк.</a:t>
            </a:r>
          </a:p>
          <a:p>
            <a:pPr marL="660400" lvl="1" indent="-457200" algn="just"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(с кратким описанием).</a:t>
            </a:r>
          </a:p>
          <a:p>
            <a:pPr marL="660400" lvl="1" indent="-457200" algn="just"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новой теории.</a:t>
            </a:r>
          </a:p>
          <a:p>
            <a:pPr marL="660400" lvl="1" indent="-457200" algn="just"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моделирования.</a:t>
            </a:r>
          </a:p>
          <a:p>
            <a:pPr marL="660400" lvl="1" indent="-457200" algn="just"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Заключение.</a:t>
            </a:r>
          </a:p>
          <a:p>
            <a:pPr marL="660400" lvl="1" indent="-457200" algn="just"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(иногда требуют не менее чем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20).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60400" lvl="1" indent="-457200" algn="just"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Благодарности (если нужно).</a:t>
            </a:r>
          </a:p>
          <a:p>
            <a:pPr marL="285750" lvl="1" algn="just">
              <a:spcBef>
                <a:spcPts val="0"/>
              </a:spcBef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1" algn="just"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1" algn="just">
              <a:spcBef>
                <a:spcPts val="0"/>
              </a:spcBef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34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научно-исследовательских работ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r-I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 marL="0" lvl="1" indent="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Типичный размер статьи </a:t>
            </a:r>
            <a:r>
              <a:rPr lang="mr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5 до 15 страниц (если больше, то возможно продолжение в следующем номере журнала)</a:t>
            </a:r>
          </a:p>
          <a:p>
            <a:pPr marL="0" lvl="1" indent="0">
              <a:spcBef>
                <a:spcPts val="0"/>
              </a:spcBef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N.B. </a:t>
            </a:r>
            <a:r>
              <a:rPr lang="mr-IN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публикацию в зарубежном журнале нужно платить порядка 100-150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USD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1 страницу, за участие в зарубежной конференции с публикацией доклада в трудах конференции </a:t>
            </a:r>
            <a:r>
              <a:rPr lang="mr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150-600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USD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1" indent="0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mr-IN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N.B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mr-IN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Зарубежные публикации полезно делать совместно с иностранными участниками (см.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N.B. </a:t>
            </a:r>
            <a:r>
              <a:rPr lang="mr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1" indent="0"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N.B. </a:t>
            </a:r>
            <a:r>
              <a:rPr lang="mr-I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Странно, но за границей публикации книг на русском (и даже на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котируются</a:t>
            </a:r>
            <a:r>
              <a:rPr lang="mr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lvl="1" indent="0"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N.B. </a:t>
            </a:r>
            <a:r>
              <a:rPr lang="mr-I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Публиковать надо новые РЕЗУЛЬТАТЫ, а не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«шевелится».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0934-E0E1-4FD0-B336-7F926B7E4C3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23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1115</Words>
  <Application>Microsoft Macintosh PowerPoint</Application>
  <PresentationFormat>Экран (4:3)</PresentationFormat>
  <Paragraphs>172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Calibri</vt:lpstr>
      <vt:lpstr>Times New Roman</vt:lpstr>
      <vt:lpstr>Arial</vt:lpstr>
      <vt:lpstr>Тема Office</vt:lpstr>
      <vt:lpstr>Лекция 3  Разное</vt:lpstr>
      <vt:lpstr>Изучение  научно-технической литературы</vt:lpstr>
      <vt:lpstr>Изучение  научно-технической литературы – 1</vt:lpstr>
      <vt:lpstr>Изучение  научно-технической литературы – 2</vt:lpstr>
      <vt:lpstr>Изучение иностранных языков</vt:lpstr>
      <vt:lpstr>Типичная диаграмма «научного» цикла</vt:lpstr>
      <vt:lpstr>Оформление научно-исследовательских работ</vt:lpstr>
      <vt:lpstr>Оформление научно-исследовательских работ – 1</vt:lpstr>
      <vt:lpstr>Оформление научно-исследовательских работ – 2</vt:lpstr>
      <vt:lpstr>Планирование научной работы</vt:lpstr>
      <vt:lpstr>Разное</vt:lpstr>
      <vt:lpstr>Реакция на критику и критика других работ</vt:lpstr>
      <vt:lpstr>Сохранение рабочей формы</vt:lpstr>
      <vt:lpstr>Заключение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2. Математические модели. Теория и эксперименты.</dc:title>
  <dc:creator>globoos</dc:creator>
  <cp:lastModifiedBy>пользователь Microsoft Office</cp:lastModifiedBy>
  <cp:revision>81</cp:revision>
  <dcterms:created xsi:type="dcterms:W3CDTF">2018-11-13T16:18:56Z</dcterms:created>
  <dcterms:modified xsi:type="dcterms:W3CDTF">2018-12-25T10:30:11Z</dcterms:modified>
</cp:coreProperties>
</file>