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78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233"/>
  </p:normalViewPr>
  <p:slideViewPr>
    <p:cSldViewPr>
      <p:cViewPr>
        <p:scale>
          <a:sx n="92" d="100"/>
          <a:sy n="92" d="100"/>
        </p:scale>
        <p:origin x="186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3656A-27D1-D746-BF23-7A29CCF7100F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E7E6-B1F1-E542-9931-0E084E1C0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655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E7E6-B1F1-E542-9931-0E084E1C0AA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959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D862-B0DE-4345-AE36-E9CBEC400023}" type="datetime1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47CF0934-E0E1-4FD0-B336-7F926B7E4C3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1048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0EE5-B10C-D04F-A591-3AB69BBA6691}" type="datetime1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13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F2B0-BED7-934E-95F2-12465CADD7BD}" type="datetime1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36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B408-75C4-B74C-BB21-024A34814693}" type="datetime1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916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39FB-D7A8-B54C-8F1F-966545E9AB45}" type="datetime1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27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3331-8EBE-1348-80C0-7818E6FA8CEA}" type="datetime1">
              <a:rPr lang="ru-RU" smtClean="0"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00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0D51-5FD0-B449-A832-B1B847B0B177}" type="datetime1">
              <a:rPr lang="ru-RU" smtClean="0"/>
              <a:t>27.11.2018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052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4DC6-36DB-B349-8F34-1DA9CE344625}" type="datetime1">
              <a:rPr lang="ru-RU" smtClean="0"/>
              <a:t>27.11.2018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02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32CD-902A-AA40-BCA3-80B43D38995F}" type="datetime1">
              <a:rPr lang="ru-RU" smtClean="0"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749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2F85-17A5-3542-8502-606424F246F6}" type="datetime1">
              <a:rPr lang="ru-RU" smtClean="0"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238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92C4-725A-2B45-A127-2B3A2772BB88}" type="datetime1">
              <a:rPr lang="ru-RU" smtClean="0"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83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F70CC-0362-CB46-9851-7E59D6A78A2D}" type="datetime1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47CF0934-E0E1-4FD0-B336-7F926B7E4C3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442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2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Математические модели. Теория и эксперимент.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052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 имитационного моделирования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5112568"/>
          </a:xfrm>
        </p:spPr>
        <p:txBody>
          <a:bodyPr>
            <a:noAutofit/>
          </a:bodyPr>
          <a:lstStyle/>
          <a:p>
            <a:pPr marL="514350" indent="-457200" algn="just"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Большая сложность в разработке программ для сложных процессов.</a:t>
            </a:r>
          </a:p>
          <a:p>
            <a:pPr marL="514350" indent="-457200" algn="just"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показаться, что имитационное модель в точности отражает реальность, но это не так.</a:t>
            </a:r>
          </a:p>
          <a:p>
            <a:pPr marL="514350" indent="-457200" algn="just"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 проанализировать зависимость результата от многих параметров (аналитические выражения этим недостатком не обладают).</a:t>
            </a:r>
          </a:p>
          <a:p>
            <a:pPr marL="514350" indent="-457200" algn="just"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всегда является численным («Обожествление чисел»).</a:t>
            </a:r>
          </a:p>
          <a:p>
            <a:pPr marL="57150" indent="0" algn="just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Имитационное моделирование должно быть использовано лишь тогда, когда аналитические выражения отсутствуют, а эксперимент затруднен или невозможен.</a:t>
            </a:r>
          </a:p>
          <a:p>
            <a:pPr marL="5715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начинать решение задачи сразу с моделирования.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7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Строгость и «правдоподобные рассуждения»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5112568"/>
          </a:xfrm>
        </p:spPr>
        <p:txBody>
          <a:bodyPr>
            <a:noAutofit/>
          </a:bodyPr>
          <a:lstStyle/>
          <a:p>
            <a:pPr marL="5715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А.А. Любищев: «Точные науки называются точными не потому, что они достоверны, а потому, что в точных науках ученые знают меру неточности своих рассуждений.»</a:t>
            </a:r>
          </a:p>
          <a:p>
            <a:pPr marL="57150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 indent="0" algn="just">
              <a:buNone/>
            </a:pP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Неточности могут быть:</a:t>
            </a:r>
          </a:p>
          <a:p>
            <a:pPr marL="800100" lvl="1"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едопустимые;</a:t>
            </a:r>
          </a:p>
          <a:p>
            <a:pPr marL="800100" lvl="1"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опустимые.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недопустимых неточностей: (нарушение логики доказательств и ошибки в формулах, противоречие общеизвестным фактам (2х2=4 и т.п.), неквалифицированная переделка аксиоматики.</a:t>
            </a:r>
          </a:p>
          <a:p>
            <a:pPr marL="114300" indent="0" algn="just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неточности должны быть исключены!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87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Строгость и «правдоподобные рассуждения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mr-I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5112568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допустимых неточностей: постулирование таких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идей, которые пока не удается доказать, но они и не могут быть опровергнуты ( хотя бы по известным автору источникам).</a:t>
            </a:r>
          </a:p>
          <a:p>
            <a:pPr marL="11430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Римана о распределение нулей, приближение оценки рядами при отсутствие оценки погрешностей, использование вероятностных алгоритмов при генерировании простых чисел («Основы криптографии»).</a:t>
            </a:r>
          </a:p>
          <a:p>
            <a:pPr marL="114300" indent="0" algn="just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N.B.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надо путать неточности с верхними (или нижними) границами различных величин или с «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подоптимальными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алгоритмами».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09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приближений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5112568"/>
          </a:xfrm>
        </p:spPr>
        <p:txBody>
          <a:bodyPr>
            <a:noAutofit/>
          </a:bodyPr>
          <a:lstStyle/>
          <a:p>
            <a:pPr marL="857250" lvl="1"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изический смысл;</a:t>
            </a:r>
          </a:p>
          <a:p>
            <a:pPr marL="857250" lvl="1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на частных случаях.</a:t>
            </a:r>
          </a:p>
          <a:p>
            <a:pPr marL="171450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«Если в чужом городе Вам показалось, что несколько раз Вы увидели вашего знакомого, то, скорее всего, это именно он, а не его двойник».</a:t>
            </a:r>
          </a:p>
          <a:p>
            <a:pPr marL="171450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«Если птица окрашена, как курица, кричит как курица и клюет, как курица, то,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скорее всего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это курица и есть».</a:t>
            </a:r>
          </a:p>
          <a:p>
            <a:pPr marL="171450" indent="0" algn="just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0" algn="just">
              <a:buNone/>
            </a:pP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Folk theorem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«Если какое-либо утверждение кажется очевидным, но просто не доказывается, то , скорее всего, он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неверно».</a:t>
            </a:r>
          </a:p>
          <a:p>
            <a:pPr marL="171450" indent="0" algn="r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(Л.М.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Финк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«Сигналы, помехи, ошибки»)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5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приближений </a:t>
            </a:r>
            <a:r>
              <a:rPr lang="mr-I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5112568"/>
          </a:xfrm>
        </p:spPr>
        <p:txBody>
          <a:bodyPr>
            <a:noAutofit/>
          </a:bodyPr>
          <a:lstStyle/>
          <a:p>
            <a:pPr marL="17145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не надо и абсолютизировать логическое мышление.</a:t>
            </a:r>
          </a:p>
          <a:p>
            <a:pPr marL="17145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Биркгоф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«Наше восхищение логикой не должно приводить нас к недооценке математики других чувств» (Нечеткие множества).</a:t>
            </a:r>
          </a:p>
          <a:p>
            <a:pPr marL="171450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Гёдель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1930 г. доказал фундаментальную теорему, о том что существуют такие утверждения, которые нельзя ни доказать, ни опровергнуть («Континуум-гипотеза»).</a:t>
            </a:r>
          </a:p>
          <a:p>
            <a:pPr marL="171450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0" algn="just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NP-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это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проблемы, у которых сложность решения не может быть представлена полиномом степени размерности задачи, но если решение найдено, то его можно проверить с полиномиальной сложностью.</a:t>
            </a:r>
          </a:p>
          <a:p>
            <a:pPr marL="171450" indent="0" algn="just">
              <a:buNone/>
            </a:pP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«Угадывание решения» −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творческий процесс!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81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Новое и «новое»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880" y="1268760"/>
            <a:ext cx="8280920" cy="5472608"/>
          </a:xfrm>
        </p:spPr>
        <p:txBody>
          <a:bodyPr>
            <a:noAutofit/>
          </a:bodyPr>
          <a:lstStyle/>
          <a:p>
            <a:pPr marL="171450" indent="0" algn="just">
              <a:buNone/>
            </a:pP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Folk theorem: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«Новое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хорошо забытое старое».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Общеизвестно требование к новизне статей и диссертаций.</a:t>
            </a:r>
          </a:p>
          <a:p>
            <a:pPr marL="17145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различать «объективно новое» и «новое по мнению автора нового».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0" algn="just">
              <a:buNone/>
            </a:pP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объективно нового: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эксперты;</a:t>
            </a:r>
          </a:p>
          <a:p>
            <a:pPr marL="914400" lvl="1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рецензенты;</a:t>
            </a:r>
          </a:p>
          <a:p>
            <a:pPr marL="914400" lvl="1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доклады на научных конференциях;</a:t>
            </a:r>
          </a:p>
          <a:p>
            <a:pPr marL="914400" lvl="1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руководитель;</a:t>
            </a:r>
          </a:p>
          <a:p>
            <a:pPr marL="914400" lvl="1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в сети Интернет (ключевые слова, тема, авторы, проверка на плагиат).</a:t>
            </a:r>
          </a:p>
          <a:p>
            <a:pPr marL="228600" indent="0" algn="just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N.B.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поиске нужно пытаться «сузить» понятие «нового», насколько это возможно.</a:t>
            </a:r>
          </a:p>
          <a:p>
            <a:pPr marL="22860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понятием «нового» тесно связано понятие «нового научного результата».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13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результат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880" y="1268760"/>
            <a:ext cx="8280920" cy="5472608"/>
          </a:xfrm>
        </p:spPr>
        <p:txBody>
          <a:bodyPr>
            <a:noAutofit/>
          </a:bodyPr>
          <a:lstStyle/>
          <a:p>
            <a:pPr marL="171450" indent="0" algn="just">
              <a:buNone/>
            </a:pP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Эмоциональное определение:</a:t>
            </a:r>
          </a:p>
          <a:p>
            <a:pPr marL="17145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доказанный факт, от которого происходит «замирание духа».</a:t>
            </a:r>
          </a:p>
          <a:p>
            <a:pPr marL="171450" indent="0" algn="ctr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(т.е. «скачок» в понимании, «импульс» новой информации)</a:t>
            </a:r>
          </a:p>
          <a:p>
            <a:pPr marL="171450" indent="0">
              <a:buNone/>
            </a:pP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Новыми результатами могут быть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914400" lvl="1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теорема (с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доказательством),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причем не надо бояться слова «теорема», если в доказательстве действительно есть логические шаги;</a:t>
            </a:r>
          </a:p>
          <a:p>
            <a:pPr marL="914400" lvl="1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аналитические формулы;</a:t>
            </a:r>
          </a:p>
          <a:p>
            <a:pPr marL="914400" lvl="1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модели (с их обоснованием);</a:t>
            </a:r>
          </a:p>
          <a:p>
            <a:pPr marL="914400" lvl="1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постановки эксперимента;</a:t>
            </a:r>
          </a:p>
          <a:p>
            <a:pPr marL="914400" lvl="1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выводы из результатов моделирования.</a:t>
            </a:r>
          </a:p>
          <a:p>
            <a:pPr marL="914400" lvl="1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0" algn="just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(Влияние количества антенн перехвата на криптосистему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Dean-Goldsmith,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обнаружение СГ по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NISI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тестам, извлечение бит ключа из характеристических полиномов некоторых матриц и т.д.)</a:t>
            </a:r>
          </a:p>
          <a:p>
            <a:pPr marL="17145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87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результат </a:t>
            </a:r>
            <a:r>
              <a:rPr lang="mr-I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880" y="1268760"/>
            <a:ext cx="8280920" cy="5472608"/>
          </a:xfrm>
        </p:spPr>
        <p:txBody>
          <a:bodyPr>
            <a:noAutofit/>
          </a:bodyPr>
          <a:lstStyle/>
          <a:p>
            <a:pPr marL="171450" indent="0">
              <a:buNone/>
            </a:pP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отнести к новым результатам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914400" lvl="1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модель без доказательства ее эффективности;</a:t>
            </a:r>
          </a:p>
          <a:p>
            <a:pPr marL="914400" lvl="1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статистики без новых выводов по ней;</a:t>
            </a:r>
          </a:p>
          <a:p>
            <a:pPr marL="914400" lvl="1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сборку экспериментального макета без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исследования.</a:t>
            </a:r>
          </a:p>
          <a:p>
            <a:pPr marL="22860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Л.Д. Ландау: «Жизнь слишком коротка, чтобы заниматься теми задачами, которые не ведут к новым результатам».</a:t>
            </a:r>
          </a:p>
          <a:p>
            <a:pPr marL="228600" indent="0">
              <a:buNone/>
            </a:pP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убедиться, почему ваш результат не был известен ранее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971550" lvl="1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было необходимости в такой постановке задачи;</a:t>
            </a:r>
          </a:p>
          <a:p>
            <a:pPr marL="971550" lvl="1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было подходящего математического аппарата;</a:t>
            </a:r>
          </a:p>
          <a:p>
            <a:pPr marL="971550" lvl="1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было понимания вопроса «на грани разных дисциплин»;</a:t>
            </a:r>
          </a:p>
          <a:p>
            <a:pPr marL="971550" lvl="1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ваш результат обобщает ранее известный результат.</a:t>
            </a:r>
          </a:p>
          <a:p>
            <a:pPr marL="28575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изобретатели спекулируют на сенсационности их результатов (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сверхоптимальные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приемники («Сигналы, помехи и ошибки»), взлом криптосистем (квантовый компьютер), комиссия по «лженауке» РАН).</a:t>
            </a:r>
          </a:p>
          <a:p>
            <a:pPr marL="22860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24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</a:t>
            </a:r>
            <a:r>
              <a:rPr lang="mr-I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880" y="1268760"/>
            <a:ext cx="8280920" cy="5472608"/>
          </a:xfrm>
        </p:spPr>
        <p:txBody>
          <a:bodyPr>
            <a:noAutofit/>
          </a:bodyPr>
          <a:lstStyle/>
          <a:p>
            <a:pPr marL="228600" indent="0" algn="just">
              <a:buNone/>
            </a:pP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Кто-то из известных ученых сказал: «Нынешний век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век принципиального новаторства».</a:t>
            </a:r>
          </a:p>
          <a:p>
            <a:pPr marL="22860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 Метерлинк («Синяя птица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»): «Достаточно двух-трех недостижимых идеалов, чтобы парализовать целую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жизнь».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0" algn="r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Ферматисты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на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матмехе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ЛГУ, но Перельман и теорема Пуанкаре!)</a:t>
            </a:r>
          </a:p>
          <a:p>
            <a:pPr marL="22860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 Пойа «</a:t>
            </a:r>
            <a:r>
              <a:rPr lang="mr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решении любой задачи присутствует крупица открытия».</a:t>
            </a:r>
          </a:p>
          <a:p>
            <a:pPr marL="228600" indent="0" algn="just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Важную роль в постановке задачи, которая может привести к новым результатам,  играет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руководитель, как «генератор» и «модератор»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indent="0" algn="just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Проф. А.А.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Ланнэ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«Научный руководитель заслуживает своего названия лишь тогда, когда у него в запасе есть несколько актуальных тем докторских диссертаций».</a:t>
            </a:r>
          </a:p>
          <a:p>
            <a:pPr marL="228600" indent="0" algn="just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54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</a:t>
            </a:r>
            <a:r>
              <a:rPr lang="mr-I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880" y="1268760"/>
            <a:ext cx="8280920" cy="5472608"/>
          </a:xfrm>
        </p:spPr>
        <p:txBody>
          <a:bodyPr>
            <a:noAutofit/>
          </a:bodyPr>
          <a:lstStyle/>
          <a:p>
            <a:pPr marL="228600" indent="0" algn="just">
              <a:buNone/>
            </a:pP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«ложной» новизны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2860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 могут увлечься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красотой доказательств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использованного математического аппарата, как шахматист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разрабатывает интересную стратегию, не видя ее дефектов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Академик Фок и теорема Абеля)</a:t>
            </a:r>
          </a:p>
          <a:p>
            <a:pPr marL="228600" indent="0">
              <a:buNone/>
            </a:pPr>
            <a:endParaRPr lang="ru-RU" sz="2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0">
              <a:buNone/>
            </a:pP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Важность «глубоких» отрицательных результатов.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(Все длинные БЧХ коды − плохие; при 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&gt; C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надежная передача информации невозможна.)</a:t>
            </a:r>
          </a:p>
          <a:p>
            <a:pPr marL="228600" indent="0" algn="just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N.B.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диссертации нельзя приводить только отрицательные результаты. Желательно показать, при каких условиях они могут быть преодолены.</a:t>
            </a: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46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означает понятие «модель»?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	это представление объекта, системы или понятие в 		некоторой форме отличной от	формы их реального 		существования.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«Упорядочивание и упрощение − суть, первые шаги к овладению знаниями. Наш действительный враг − неизвестность».</a:t>
            </a:r>
          </a:p>
          <a:p>
            <a:pPr marL="0" indent="0" algn="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(Т. Манн)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не должна быть во всех отношениях похожей на реальность. Достаточно, если модель правильно передает те стороны реальности, которые существенны для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выбранной нами задачи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Этим же объясняется, почему одну и ту же математическую модель можно использовать для описания совершенно различных ситуаций.</a:t>
            </a:r>
          </a:p>
          <a:p>
            <a:pPr marL="0" indent="0" algn="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Реньи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28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и эксперимент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6146" y="1268760"/>
            <a:ext cx="8580281" cy="5472608"/>
          </a:xfrm>
        </p:spPr>
        <p:txBody>
          <a:bodyPr>
            <a:noAutofit/>
          </a:bodyPr>
          <a:lstStyle/>
          <a:p>
            <a:pPr marL="22860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Типичная схема исследований для диссертации к.т.н.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 д.т.н.:</a:t>
            </a:r>
          </a:p>
          <a:p>
            <a:pPr marL="228600" indent="0" algn="just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0" algn="just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 эксперимента по направлению «Информационная безопасность», где, в основном, эксперимент заменятся моделированием на ПК.</a:t>
            </a:r>
          </a:p>
          <a:p>
            <a:pPr marL="22860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области, где эксперимент возможен:</a:t>
            </a:r>
          </a:p>
          <a:p>
            <a:pPr marL="971550" lvl="1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утечка информации по побочным каналам;</a:t>
            </a:r>
          </a:p>
          <a:p>
            <a:pPr marL="971550" lvl="1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сетевым оборудованием (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Cisco);</a:t>
            </a:r>
          </a:p>
          <a:p>
            <a:pPr marL="971550" lvl="1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секретность на физическом уровне (моделирование каналов связи);</a:t>
            </a:r>
          </a:p>
          <a:p>
            <a:pPr marL="971550" lvl="1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качества изображения и речи после вложения ЦВЗ;</a:t>
            </a:r>
          </a:p>
          <a:p>
            <a:pPr marL="971550" lvl="1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стеганография по акустическому каналу.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6820" y="1835696"/>
            <a:ext cx="1649099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Задание темы и научной задачи</a:t>
            </a:r>
            <a:endParaRPr lang="ru-RU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36507" y="1818297"/>
            <a:ext cx="1633887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Times New Roman" charset="0"/>
                <a:ea typeface="Times New Roman" charset="0"/>
                <a:cs typeface="Times New Roman" charset="0"/>
              </a:rPr>
              <a:t>Математ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ctr"/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модель</a:t>
            </a:r>
            <a:endParaRPr lang="ru-RU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70982" y="1835696"/>
            <a:ext cx="1633887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Теория</a:t>
            </a:r>
            <a:endParaRPr lang="ru-RU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27055" y="1835696"/>
            <a:ext cx="164910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Эксперимент</a:t>
            </a:r>
            <a:endParaRPr lang="ru-RU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298341" y="1835696"/>
            <a:ext cx="156876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Диссертация</a:t>
            </a:r>
          </a:p>
          <a:p>
            <a:pPr algn="ctr"/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(статья)</a:t>
            </a:r>
            <a:endParaRPr lang="ru-RU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1940145" y="2369964"/>
            <a:ext cx="100588" cy="83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3672832" y="2369964"/>
            <a:ext cx="100588" cy="83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5426467" y="2369964"/>
            <a:ext cx="100588" cy="83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7197753" y="2369964"/>
            <a:ext cx="100588" cy="83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87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и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 </a:t>
            </a:r>
            <a:r>
              <a:rPr lang="mr-I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6146" y="1268760"/>
            <a:ext cx="8580281" cy="5472608"/>
          </a:xfrm>
        </p:spPr>
        <p:txBody>
          <a:bodyPr>
            <a:noAutofit/>
          </a:bodyPr>
          <a:lstStyle/>
          <a:p>
            <a:pPr marL="22860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N.B.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 (оппоненты) оценивают работу, сопоставляя эксперимент и теорию. При наличии сильной теории прощаются недостатки эксперимента и наоборот.</a:t>
            </a:r>
          </a:p>
          <a:p>
            <a:pPr marL="22860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(Пример, диссертация по утечке информации по цепям электропитания)</a:t>
            </a:r>
          </a:p>
          <a:p>
            <a:pPr marL="228600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0" algn="just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71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реализация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6146" y="1268760"/>
            <a:ext cx="8580281" cy="5472608"/>
          </a:xfrm>
        </p:spPr>
        <p:txBody>
          <a:bodyPr>
            <a:noAutofit/>
          </a:bodyPr>
          <a:lstStyle/>
          <a:p>
            <a:pPr marL="228600" indent="0" algn="just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научных результатов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обязательное требование для кандидатских и докторских диссертаций, но не обязательное,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магистерских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диссертаций, а также (хотя и желательное требование) для научных статей и докладов.</a:t>
            </a:r>
          </a:p>
          <a:p>
            <a:pPr marL="228600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0" algn="just">
              <a:buNone/>
            </a:pP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включает в себя понятие «внедрения»?:</a:t>
            </a:r>
          </a:p>
          <a:p>
            <a:pPr marL="971550" lvl="1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патентование методов и «полезных программ»;</a:t>
            </a:r>
          </a:p>
          <a:p>
            <a:pPr marL="971550" lvl="1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в НИР и ОКР предприятий (справка о внедрении);</a:t>
            </a:r>
          </a:p>
          <a:p>
            <a:pPr marL="971550" lvl="1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в учебном процессе.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0" algn="just">
              <a:buNone/>
            </a:pP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можно сделать для реализации на предприятии:</a:t>
            </a:r>
          </a:p>
          <a:p>
            <a:pPr marL="1028700" lvl="1" algn="just"/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краткосрочный контракт по разработке определенного направления;</a:t>
            </a:r>
          </a:p>
          <a:p>
            <a:pPr marL="1028700" lvl="1" algn="just"/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к совместной работе сотрудников предприятия;</a:t>
            </a:r>
          </a:p>
          <a:p>
            <a:pPr indent="0" algn="just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получение гранта в размере 11 млн. долларов в течении 5 лет работы по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 (профессор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  Фридрих 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США).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72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моделей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моделей по </a:t>
            </a:r>
            <a:r>
              <a:rPr lang="ru-RU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Эйкхоффу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концептуальные;</a:t>
            </a:r>
          </a:p>
          <a:p>
            <a:pPr lvl="1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физические;</a:t>
            </a:r>
          </a:p>
          <a:p>
            <a:pPr lvl="1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математические.</a:t>
            </a:r>
          </a:p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Добавим:</a:t>
            </a:r>
          </a:p>
          <a:p>
            <a:pPr lvl="1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имитационные.</a:t>
            </a:r>
          </a:p>
          <a:p>
            <a:pPr marL="457200" lvl="1" indent="0" algn="just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модель.</a:t>
            </a:r>
          </a:p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описание существенных для решения нужной задачи закономерностей при помощи математических символов (в том числе и при помощи алгоритмов или протоколов).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новых моделей это сложный, творческий процесс.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49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моделей </a:t>
            </a:r>
            <a:r>
              <a:rPr lang="mr-I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моделей:</a:t>
            </a:r>
          </a:p>
          <a:p>
            <a:pPr lvl="1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Менделеева;</a:t>
            </a:r>
          </a:p>
          <a:p>
            <a:pPr lvl="1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квантовая теория Планка;</a:t>
            </a:r>
          </a:p>
          <a:p>
            <a:pPr lvl="1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генетическая модель Уотсона и Крика;</a:t>
            </a:r>
          </a:p>
          <a:p>
            <a:pPr lvl="1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реактивного движения Циолковского;</a:t>
            </a:r>
          </a:p>
          <a:p>
            <a:pPr lvl="1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уравнение электромагнитного поля Максвелла;</a:t>
            </a:r>
          </a:p>
          <a:p>
            <a:pPr lvl="1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белого шума в теории связи;</a:t>
            </a:r>
          </a:p>
          <a:p>
            <a:pPr lvl="1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речевого сигнала;</a:t>
            </a:r>
          </a:p>
          <a:p>
            <a:pPr lvl="1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т.д.</a:t>
            </a:r>
          </a:p>
          <a:p>
            <a:pPr marL="0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92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ли любой объект (явление) назвать моделью?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 нет.</a:t>
            </a:r>
          </a:p>
          <a:p>
            <a:pPr marL="0" indent="0" algn="just">
              <a:buNone/>
            </a:pPr>
            <a:endParaRPr lang="ru-RU" sz="2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</a:t>
            </a:r>
          </a:p>
          <a:p>
            <a:pPr lvl="1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преобразование сигналов (модуляция, детектирование);</a:t>
            </a:r>
          </a:p>
          <a:p>
            <a:pPr lvl="1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криптографические стандарты (ГОСТ,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DES, AES)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НЗБ в стеганографии;</a:t>
            </a:r>
          </a:p>
          <a:p>
            <a:pPr lvl="1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криптосистема с открытым ключом. (РША,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Диффи-Хеллмана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др.)</a:t>
            </a:r>
          </a:p>
          <a:p>
            <a:pPr marL="457200" lvl="1" indent="0" algn="just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различать модели:</a:t>
            </a:r>
          </a:p>
          <a:p>
            <a:pPr lvl="1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известные;</a:t>
            </a:r>
          </a:p>
          <a:p>
            <a:pPr lvl="1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новые;</a:t>
            </a:r>
          </a:p>
          <a:p>
            <a:pPr lvl="1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принципиально новые.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84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Вводя новую модель (или совершенствуя известную) нужно иметь в виду, что она имеет смысл лишь тогда, когда предполагает дальнейший теоретический расчет. </a:t>
            </a:r>
          </a:p>
          <a:p>
            <a:pPr marL="5715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(Иначе это −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индексология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7150" indent="0" algn="just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Появление новой математической модели часто бывает связано с появлением нового математического аппарата.</a:t>
            </a:r>
          </a:p>
          <a:p>
            <a:pPr marL="57150" indent="0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00100" lvl="1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нелинейная фильтрация для модели канала, описываемого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стохастическими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дифференциальными уравнениями (ТЭС);</a:t>
            </a:r>
          </a:p>
          <a:p>
            <a:pPr marL="800100" lvl="1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асчет утечки информации (энтропия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Реньи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для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вайнеровской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модели канала перехвата (см. «Основы криптографии»).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94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Математические модели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области ИБ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5112568"/>
          </a:xfrm>
        </p:spPr>
        <p:txBody>
          <a:bodyPr>
            <a:noAutofit/>
          </a:bodyPr>
          <a:lstStyle/>
          <a:p>
            <a:pPr marL="57150" indent="0" algn="just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</a:t>
            </a:r>
          </a:p>
          <a:p>
            <a:pPr marL="800100" lvl="1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расстояния единственности («Основы криптографии»);</a:t>
            </a:r>
          </a:p>
          <a:p>
            <a:pPr marL="800100" lvl="1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секретность на физическом уровне («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layer-securit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»);</a:t>
            </a:r>
          </a:p>
          <a:p>
            <a:pPr marL="800100" lvl="1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перехват информации по побочным каналам;</a:t>
            </a:r>
          </a:p>
          <a:p>
            <a:pPr marL="800100" lvl="1" algn="just"/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стегосистемы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каналах с шумом.</a:t>
            </a:r>
          </a:p>
          <a:p>
            <a:pPr marL="57150" indent="0" algn="just">
              <a:buNone/>
            </a:pPr>
            <a:endParaRPr lang="ru-RU" sz="2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74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Имитационное моделирование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5112568"/>
          </a:xfrm>
        </p:spPr>
        <p:txBody>
          <a:bodyPr>
            <a:noAutofit/>
          </a:bodyPr>
          <a:lstStyle/>
          <a:p>
            <a:pPr marL="57150" indent="0" algn="just">
              <a:buNone/>
            </a:pPr>
            <a:endParaRPr lang="ru-RU" sz="2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 indent="0" algn="just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Имитационное моделирование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(метод «Монте Карло»,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Simulation)</a:t>
            </a:r>
          </a:p>
          <a:p>
            <a:pPr marL="5715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Получило широкое распространение в связи с развитием ЭВМ и программировани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" indent="0" algn="just">
              <a:buNone/>
            </a:pP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 indent="0" algn="just">
              <a:buNone/>
            </a:pP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N.B.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Сейчас уже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статьи, дипломы и диссертации без моделирования считаются «неполноценными».</a:t>
            </a:r>
          </a:p>
          <a:p>
            <a:pPr marL="57150" indent="0" algn="just">
              <a:buNone/>
            </a:pPr>
            <a:endParaRPr lang="ru-RU" sz="2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42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Имитационное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</a:t>
            </a:r>
            <a:r>
              <a:rPr lang="mr-I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5112568"/>
          </a:xfrm>
        </p:spPr>
        <p:txBody>
          <a:bodyPr>
            <a:noAutofit/>
          </a:bodyPr>
          <a:lstStyle/>
          <a:p>
            <a:pPr marL="57150" indent="0" algn="just">
              <a:buNone/>
            </a:pP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целесообразно производить имитационное моделирование:</a:t>
            </a:r>
          </a:p>
          <a:p>
            <a:pPr marL="57150" indent="0" algn="just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457200" algn="just"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существует адекватного математического аппарата, или он слишком сложный и годится лишь для упрощенной модели (криптосистема «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Dean-Goldsmith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</a:p>
          <a:p>
            <a:pPr marL="514350" indent="-457200" algn="just"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конечного результата желательно наблюдать за ходом процесса. </a:t>
            </a:r>
          </a:p>
          <a:p>
            <a:pPr marL="514350" indent="-457200" algn="just"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Натуральный эксперимент трудно выполним физически из-за сложности, дороговизны или опасности (космос, взрывы, атаки на сеть и т.п.).</a:t>
            </a:r>
          </a:p>
          <a:p>
            <a:pPr marL="57150" indent="0" algn="just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0934-E0E1-4FD0-B336-7F926B7E4C3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9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1622</Words>
  <Application>Microsoft Macintosh PowerPoint</Application>
  <PresentationFormat>Экран (4:3)</PresentationFormat>
  <Paragraphs>216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Тема Office</vt:lpstr>
      <vt:lpstr>Лекция 2  Математические модели. Теория и эксперимент.</vt:lpstr>
      <vt:lpstr>Что означает понятие «модель»?</vt:lpstr>
      <vt:lpstr>Классификация моделей</vt:lpstr>
      <vt:lpstr>Классификация моделей – 1 </vt:lpstr>
      <vt:lpstr>Можно ли любой объект (явление) назвать моделью?</vt:lpstr>
      <vt:lpstr>Презентация PowerPoint</vt:lpstr>
      <vt:lpstr>Математические модели из области ИБ</vt:lpstr>
      <vt:lpstr>Имитационное моделирование</vt:lpstr>
      <vt:lpstr>Имитационное моделирование – 1</vt:lpstr>
      <vt:lpstr>Недостатки имитационного моделирования</vt:lpstr>
      <vt:lpstr>Строгость и «правдоподобные рассуждения»</vt:lpstr>
      <vt:lpstr>Строгость и «правдоподобные рассуждения» – 1 </vt:lpstr>
      <vt:lpstr>Обоснование приближений</vt:lpstr>
      <vt:lpstr>Обоснование приближений – 1</vt:lpstr>
      <vt:lpstr>Новое и «новое»</vt:lpstr>
      <vt:lpstr>Новый результат</vt:lpstr>
      <vt:lpstr>Новый результат – 1</vt:lpstr>
      <vt:lpstr>Новый результат – 2</vt:lpstr>
      <vt:lpstr>Новый результат – 3</vt:lpstr>
      <vt:lpstr>Теория и эксперимент</vt:lpstr>
      <vt:lpstr>Теория и эксперимент – 1</vt:lpstr>
      <vt:lpstr>Практическая реализация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2. Математические модели. Теория и эксперименты.</dc:title>
  <dc:creator>globoos</dc:creator>
  <cp:lastModifiedBy>пользователь Microsoft Office</cp:lastModifiedBy>
  <cp:revision>53</cp:revision>
  <dcterms:created xsi:type="dcterms:W3CDTF">2018-11-13T16:18:56Z</dcterms:created>
  <dcterms:modified xsi:type="dcterms:W3CDTF">2018-11-27T13:27:43Z</dcterms:modified>
</cp:coreProperties>
</file>