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71" r:id="rId13"/>
    <p:sldId id="269" r:id="rId14"/>
    <p:sldId id="270" r:id="rId15"/>
    <p:sldId id="27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584" autoAdjust="0"/>
    <p:restoredTop sz="93222" autoAdjust="0"/>
  </p:normalViewPr>
  <p:slideViewPr>
    <p:cSldViewPr>
      <p:cViewPr>
        <p:scale>
          <a:sx n="125" d="100"/>
          <a:sy n="125" d="100"/>
        </p:scale>
        <p:origin x="234" y="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CBE8BA8-99B6-FE4D-923F-97BBC9DF2A87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6F3AD37A-DF44-6143-8016-1BF0B6AE9A51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507091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x-none" alt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3B146B2-9B59-AC46-BD78-A46699D2EAC1}" type="slidenum">
              <a:rPr lang="ru-RU" altLang="x-none">
                <a:latin typeface="Calibri" charset="0"/>
              </a:rPr>
              <a:pPr eaLnBrk="1" hangingPunct="1"/>
              <a:t>1</a:t>
            </a:fld>
            <a:endParaRPr lang="ru-RU" altLang="x-none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3EE24BC-5688-654B-9B08-5F227CA74B62}" type="slidenum">
              <a:rPr lang="ru-RU" altLang="ru-RU">
                <a:latin typeface="Calibri" charset="0"/>
              </a:rPr>
              <a:pPr eaLnBrk="1" hangingPunct="1"/>
              <a:t>2</a:t>
            </a:fld>
            <a:endParaRPr lang="ru-RU" altLang="ru-RU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479F5B-BE2C-054D-A89F-78DF06093B82}" type="datetime1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123E73B-AB72-FA43-ACA9-A5D079C78DC1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17822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59C00-9738-6A4D-8A1F-ADF6994FC491}" type="datetime1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469D5-4D8D-B442-8BC6-A39A43CBF57E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46710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E1372-7C8A-504E-AD2B-8387A82F0390}" type="datetime1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2F0F2-3644-9440-8936-D8B87A8AFB8B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277593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6E459-0CA0-274F-8A4A-4003381F9D4E}" type="datetime1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47BCD-F0D2-2549-A400-CA013C348C16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36763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8F994-856A-DE4E-BA7D-9334A15FC5B6}" type="datetime1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DC131-71D7-E041-A314-52F928838E61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381484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7C5F7-174D-ED45-B9BC-4BA8860EFC18}" type="datetime1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1484C-C87E-BD43-94BB-8AAED46FC24F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2038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8055D-0B2D-554D-8D65-B5B2F4A98845}" type="datetime1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EC472-BCA8-CE49-8160-942182150EAC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077213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82C7B-53BD-7448-9F70-5018961787E6}" type="datetime1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F6BDB-2F12-0745-8689-0E2EEC48CE02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447142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8589D-93F0-934F-9D09-8FB8AA79F5C0}" type="datetime1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F43A7-F9CD-2C4A-9B0C-B612A53C1A7F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863325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F62FD-C5A9-F245-91D9-E3FE10FEEF1A}" type="datetime1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EAA3D-8C45-D842-8F52-A5440E50D6B2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54948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3AFD12-1D94-E448-9029-9B1FC7A6C24A}" type="datetime1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8B36DB3-873D-C043-ABDA-6F72CDD5E1F1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55646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D0CFE9D-C6C0-1647-B9D9-4CAB10549723}" type="datetime1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fld id="{C8DB57EC-A273-8947-8983-BE81412A774F}" type="slidenum">
              <a:rPr lang="ru-RU" altLang="x-none"/>
              <a:pPr/>
              <a:t>‹#›</a:t>
            </a:fld>
            <a:endParaRPr lang="ru-RU" altLang="x-none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3" r:id="rId9"/>
    <p:sldLayoutId id="2147483970" r:id="rId10"/>
    <p:sldLayoutId id="21474839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76250"/>
            <a:ext cx="8893175" cy="23764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Цикл лекции на тему: «Организация индивидуальной исследовательской работы»(из курса «Основы научных и экспериментальных исследований»)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3068638"/>
            <a:ext cx="8351837" cy="3744912"/>
          </a:xfrm>
        </p:spPr>
        <p:txBody>
          <a:bodyPr rtlCol="0">
            <a:normAutofit/>
          </a:bodyPr>
          <a:lstStyle/>
          <a:p>
            <a:pPr eaLnBrk="1" fontAlgn="auto" hangingPunct="1">
              <a:buFont typeface="Arial" pitchFamily="34" charset="0"/>
              <a:buNone/>
              <a:defRPr/>
            </a:pPr>
            <a:r>
              <a:rPr lang="ru-RU" sz="1600" cap="none" dirty="0" smtClean="0"/>
              <a:t>Лекция1: </a:t>
            </a:r>
            <a:r>
              <a:rPr lang="ru-RU" sz="1600" cap="none" dirty="0" smtClean="0">
                <a:solidFill>
                  <a:schemeClr val="tx1"/>
                </a:solidFill>
              </a:rPr>
              <a:t>Введение. Роль математики в исследованиях по направлению </a:t>
            </a:r>
            <a:r>
              <a:rPr lang="ru-RU" sz="1600" i="1" cap="none" dirty="0" smtClean="0">
                <a:solidFill>
                  <a:schemeClr val="tx1"/>
                </a:solidFill>
              </a:rPr>
              <a:t>информационная безопасность</a:t>
            </a:r>
          </a:p>
          <a:p>
            <a:pPr eaLnBrk="1" fontAlgn="auto" hangingPunct="1">
              <a:buFont typeface="Arial" pitchFamily="34" charset="0"/>
              <a:buNone/>
              <a:defRPr/>
            </a:pPr>
            <a:r>
              <a:rPr lang="ru-RU" sz="1600" cap="none" dirty="0" smtClean="0"/>
              <a:t>Лекция2: </a:t>
            </a:r>
            <a:r>
              <a:rPr lang="ru-RU" sz="1600" cap="none" dirty="0" smtClean="0">
                <a:solidFill>
                  <a:schemeClr val="tx1"/>
                </a:solidFill>
              </a:rPr>
              <a:t>Математические модели. Теория и эксперимент. Внедрение теоретических разработок.</a:t>
            </a:r>
          </a:p>
          <a:p>
            <a:pPr eaLnBrk="1" fontAlgn="auto" hangingPunct="1">
              <a:buFont typeface="Arial" pitchFamily="34" charset="0"/>
              <a:buNone/>
              <a:defRPr/>
            </a:pPr>
            <a:r>
              <a:rPr lang="ru-RU" sz="1600" cap="none" dirty="0" smtClean="0"/>
              <a:t>Лекция3: </a:t>
            </a:r>
            <a:r>
              <a:rPr lang="ru-RU" sz="1600" cap="none" dirty="0" smtClean="0">
                <a:solidFill>
                  <a:schemeClr val="tx1"/>
                </a:solidFill>
              </a:rPr>
              <a:t>Разное(Изучение научно-технической литературы, изучение иностранных языков, особенности оформления научных работ, планирование научных работ, связь с научными руководителями, работа в научном коллективе, реакция на критику и критика других работ, сохранение </a:t>
            </a:r>
            <a:r>
              <a:rPr lang="ru-RU" sz="1600" i="1" cap="none" dirty="0" smtClean="0">
                <a:solidFill>
                  <a:schemeClr val="tx1"/>
                </a:solidFill>
              </a:rPr>
              <a:t>рабочей формы</a:t>
            </a:r>
            <a:r>
              <a:rPr lang="ru-RU" sz="1600" cap="none" dirty="0" smtClean="0">
                <a:solidFill>
                  <a:schemeClr val="tx1"/>
                </a:solidFill>
              </a:rPr>
              <a:t>)</a:t>
            </a:r>
            <a:endParaRPr lang="ru-RU" sz="1600" cap="none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813" y="6492875"/>
            <a:ext cx="1316037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ED4111D-DA3A-EF42-8D1F-7575F6FD97DD}" type="slidenum">
              <a:rPr lang="ru-RU" altLang="x-none">
                <a:solidFill>
                  <a:srgbClr val="FF0000"/>
                </a:solidFill>
              </a:rPr>
              <a:pPr eaLnBrk="1" hangingPunct="1"/>
              <a:t>1</a:t>
            </a:fld>
            <a:endParaRPr lang="ru-RU" altLang="x-none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8434388" cy="1549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/>
              <a:t>Лекция1: Введение. Роль математики в исследованиях по направлению «информационная </a:t>
            </a:r>
            <a:r>
              <a:rPr lang="ru-RU" sz="2400" dirty="0" smtClean="0"/>
              <a:t>безопасность»</a:t>
            </a:r>
            <a:endParaRPr lang="ru-RU" sz="2400" dirty="0"/>
          </a:p>
        </p:txBody>
      </p:sp>
      <p:sp>
        <p:nvSpPr>
          <p:cNvPr id="6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752600"/>
            <a:ext cx="8579296" cy="5105400"/>
          </a:xfrm>
          <a:blipFill rotWithShape="1">
            <a:blip r:embed="rId2"/>
            <a:stretch>
              <a:fillRect l="-711" t="-478" r="-1350"/>
            </a:stretch>
          </a:blipFill>
          <a:extLst/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813" y="6492875"/>
            <a:ext cx="1316037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25D685A-4731-2B41-8DF1-A43004EAC255}" type="slidenum">
              <a:rPr lang="ru-RU" altLang="x-none">
                <a:solidFill>
                  <a:schemeClr val="tx2"/>
                </a:solidFill>
              </a:rPr>
              <a:pPr eaLnBrk="1" hangingPunct="1"/>
              <a:t>10</a:t>
            </a:fld>
            <a:endParaRPr lang="ru-RU" altLang="x-none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8434388" cy="1549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/>
              <a:t>Лекция1: Введение. Роль математики в исследованиях по направлению «информационная </a:t>
            </a:r>
            <a:r>
              <a:rPr lang="ru-RU" sz="2400" dirty="0" smtClean="0"/>
              <a:t>безопасность»</a:t>
            </a:r>
            <a:endParaRPr lang="ru-RU" sz="2400" dirty="0"/>
          </a:p>
        </p:txBody>
      </p:sp>
      <p:sp>
        <p:nvSpPr>
          <p:cNvPr id="2" name="Объект 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0" y="1628800"/>
            <a:ext cx="9036496" cy="5229200"/>
          </a:xfrm>
          <a:blipFill rotWithShape="1">
            <a:blip r:embed="rId2"/>
            <a:stretch>
              <a:fillRect l="-675" t="-466"/>
            </a:stretch>
          </a:blipFill>
          <a:extLst/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813" y="6492875"/>
            <a:ext cx="1316037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6281878-43AD-6748-8B95-245C47EF75E3}" type="slidenum">
              <a:rPr lang="ru-RU" altLang="x-none">
                <a:solidFill>
                  <a:schemeClr val="tx2"/>
                </a:solidFill>
              </a:rPr>
              <a:pPr eaLnBrk="1" hangingPunct="1"/>
              <a:t>11</a:t>
            </a:fld>
            <a:endParaRPr lang="ru-RU" altLang="x-none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8434388" cy="1549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/>
              <a:t>Лекция1: Введение. Роль математики в исследованиях по направлению «информационная </a:t>
            </a:r>
            <a:r>
              <a:rPr lang="ru-RU" sz="2400" dirty="0" smtClean="0"/>
              <a:t>безопасность»</a:t>
            </a:r>
            <a:endParaRPr lang="ru-RU" sz="2400" dirty="0"/>
          </a:p>
        </p:txBody>
      </p:sp>
      <p:sp>
        <p:nvSpPr>
          <p:cNvPr id="15363" name="Прямоугольник 78"/>
          <p:cNvSpPr>
            <a:spLocks noChangeArrowheads="1"/>
          </p:cNvSpPr>
          <p:nvPr/>
        </p:nvSpPr>
        <p:spPr bwMode="auto">
          <a:xfrm>
            <a:off x="179388" y="3789363"/>
            <a:ext cx="8856662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/>
              <a:t>Пример: </a:t>
            </a:r>
            <a:r>
              <a:rPr lang="ru-RU" altLang="ru-RU" sz="1800" b="0"/>
              <a:t>Криптоанализ простых криптосистем(«Энигма»)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b="0"/>
              <a:t>Использование сначала погружения дискретной задачи в непрерывное пространство, а затем квантование результатов непрерывной оптимизации для получения дискретных значений ключа.(</a:t>
            </a:r>
            <a:r>
              <a:rPr lang="en-US" altLang="ru-RU" sz="1800" b="0"/>
              <a:t>D.Andelman, J.Reeds “On the cryptanalysis of rotor machines and substitution - permutation networks, IEEE, Trans  on IT,  1981, </a:t>
            </a:r>
            <a:r>
              <a:rPr lang="ru-RU" altLang="ru-RU" sz="1800" b="0"/>
              <a:t>№</a:t>
            </a:r>
            <a:r>
              <a:rPr lang="en-US" altLang="ru-RU" sz="1800" b="0"/>
              <a:t>4[8]) </a:t>
            </a:r>
            <a:r>
              <a:rPr lang="ru-RU" altLang="ru-RU" sz="1800" b="0"/>
              <a:t>этот пример приведен и в нашем учебнике по «Основам криптографии»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639888"/>
            <a:ext cx="3151188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Объект 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491880" y="1700809"/>
            <a:ext cx="5256584" cy="1944215"/>
          </a:xfrm>
          <a:blipFill rotWithShape="1">
            <a:blip r:embed="rId3"/>
            <a:stretch>
              <a:fillRect l="-348" t="-313" r="-812" b="-7837"/>
            </a:stretch>
          </a:blipFill>
          <a:extLst/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813" y="6492875"/>
            <a:ext cx="1316037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BDAF904-E7FE-BA4F-8D84-6BB9CAEA9394}" type="slidenum">
              <a:rPr lang="ru-RU" altLang="x-none">
                <a:solidFill>
                  <a:schemeClr val="tx2"/>
                </a:solidFill>
              </a:rPr>
              <a:pPr eaLnBrk="1" hangingPunct="1"/>
              <a:t>12</a:t>
            </a:fld>
            <a:endParaRPr lang="ru-RU" altLang="x-none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  <a:p>
            <a:pPr eaLnBrk="1" hangingPunct="1"/>
            <a:r>
              <a:rPr lang="ru-RU" altLang="ru-RU"/>
              <a:t>Вывод: Хотя во многих случаях вычисления в «дискретных переменных» весьма важны, но это не отменяет необходимости изучения математических методов, использующих непрерывные переменные.</a:t>
            </a:r>
          </a:p>
          <a:p>
            <a:pPr eaLnBrk="1" hangingPunct="1"/>
            <a:endParaRPr lang="ru-RU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8434388" cy="1549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/>
              <a:t>Лекция1: Введение. Роль математики в исследованиях по направлению «информационная </a:t>
            </a:r>
            <a:r>
              <a:rPr lang="ru-RU" sz="2400" dirty="0" smtClean="0"/>
              <a:t>безопасность»</a:t>
            </a:r>
            <a:endParaRPr lang="ru-RU" sz="2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813" y="6492875"/>
            <a:ext cx="1316037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B331E37-87A8-BD45-8198-263AE4F5AAE2}" type="slidenum">
              <a:rPr lang="ru-RU" altLang="x-none">
                <a:solidFill>
                  <a:schemeClr val="tx2"/>
                </a:solidFill>
              </a:rPr>
              <a:pPr eaLnBrk="1" hangingPunct="1"/>
              <a:t>13</a:t>
            </a:fld>
            <a:endParaRPr lang="ru-RU" altLang="x-none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buFont typeface="Arial" pitchFamily="34" charset="0"/>
              <a:buNone/>
              <a:defRPr/>
            </a:pPr>
            <a:r>
              <a:rPr lang="ru-RU" dirty="0" smtClean="0"/>
              <a:t>	</a:t>
            </a:r>
            <a:r>
              <a:rPr lang="ru-RU" sz="3000" dirty="0" smtClean="0">
                <a:solidFill>
                  <a:schemeClr val="tx2"/>
                </a:solidFill>
              </a:rPr>
              <a:t>Математика, как «черный ящик»?</a:t>
            </a:r>
          </a:p>
          <a:p>
            <a:pPr eaLnBrk="1" fontAlgn="auto" hangingPunct="1">
              <a:buFont typeface="Arial" pitchFamily="34" charset="0"/>
              <a:buNone/>
              <a:defRPr/>
            </a:pPr>
            <a:r>
              <a:rPr lang="ru-RU" b="0" dirty="0" smtClean="0"/>
              <a:t>В последнее время появилось тенденция рассматривать математические методы, как черный ящик, когда преобразование со входа на выход задаются прикладными программами.</a:t>
            </a:r>
          </a:p>
          <a:p>
            <a:pPr eaLnBrk="1" fontAlgn="auto" hangingPunct="1">
              <a:buFont typeface="Arial" pitchFamily="34" charset="0"/>
              <a:buNone/>
              <a:defRPr/>
            </a:pPr>
            <a:r>
              <a:rPr lang="ru-RU" b="0" dirty="0" smtClean="0"/>
              <a:t>Это дает быстрое и эффективное решение многих задач, не требующее понимания техники решения.( Пример: решение дифференциальных уравнений студентом в Кембридже)</a:t>
            </a:r>
          </a:p>
          <a:p>
            <a:pPr eaLnBrk="1" fontAlgn="auto" hangingPunct="1">
              <a:buFont typeface="Arial" pitchFamily="34" charset="0"/>
              <a:buNone/>
              <a:defRPr/>
            </a:pPr>
            <a:r>
              <a:rPr lang="ru-RU" b="0" dirty="0" smtClean="0"/>
              <a:t>Более сложный пример: классификация тестов по их принадлежности к двум и более множествам при помощи «опорных векторов»(</a:t>
            </a:r>
            <a:r>
              <a:rPr lang="en-US" b="0" dirty="0" smtClean="0"/>
              <a:t>SVM)</a:t>
            </a:r>
            <a:r>
              <a:rPr lang="ru-RU" dirty="0" smtClean="0"/>
              <a:t>.</a:t>
            </a:r>
            <a:r>
              <a:rPr lang="ru-RU" b="0" dirty="0" smtClean="0"/>
              <a:t> См. курс «Основы стеганографии»</a:t>
            </a:r>
            <a:r>
              <a:rPr lang="en-US" b="0" dirty="0" smtClean="0"/>
              <a:t>[3]</a:t>
            </a:r>
            <a:endParaRPr lang="ru-RU" b="0" dirty="0" smtClean="0"/>
          </a:p>
          <a:p>
            <a:pPr eaLnBrk="1" fontAlgn="auto" hangingPunct="1">
              <a:buFont typeface="Arial" pitchFamily="34" charset="0"/>
              <a:buNone/>
              <a:defRPr/>
            </a:pPr>
            <a:r>
              <a:rPr lang="ru-RU" b="0" dirty="0" smtClean="0"/>
              <a:t>Однако, это не значит, что всегда можно ограничиться только такими подходами. Прежде всего требуется построение корректной модели. (См. следующую лекцию.)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8434388" cy="1549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/>
              <a:t>Лекция1: Введение. Роль математики в исследованиях по направлению «информационная </a:t>
            </a:r>
            <a:r>
              <a:rPr lang="ru-RU" sz="2400" dirty="0" smtClean="0"/>
              <a:t>безопасность»</a:t>
            </a:r>
            <a:endParaRPr lang="ru-RU" sz="2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813" y="6492875"/>
            <a:ext cx="1316037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E5E8579-A51A-2441-A614-E9C11ED7460E}" type="slidenum">
              <a:rPr lang="ru-RU" altLang="x-none">
                <a:solidFill>
                  <a:schemeClr val="tx2"/>
                </a:solidFill>
              </a:rPr>
              <a:pPr eaLnBrk="1" hangingPunct="1"/>
              <a:t>14</a:t>
            </a:fld>
            <a:endParaRPr lang="ru-RU" altLang="x-none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628775"/>
            <a:ext cx="8928100" cy="5229225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tx2"/>
                </a:solidFill>
              </a:rPr>
              <a:t>ЛИТЕРАТУРА</a:t>
            </a:r>
          </a:p>
          <a:p>
            <a:pPr marL="342900" indent="-342900" eaLnBrk="1" fontAlgn="auto" hangingPunct="1">
              <a:buFont typeface="Arial" pitchFamily="34" charset="0"/>
              <a:buAutoNum type="arabicPeriod"/>
              <a:defRPr/>
            </a:pPr>
            <a:r>
              <a:rPr lang="ru-RU" sz="1800" b="0" dirty="0" err="1" smtClean="0"/>
              <a:t>Стройк</a:t>
            </a:r>
            <a:r>
              <a:rPr lang="ru-RU" sz="1800" b="0" dirty="0" smtClean="0"/>
              <a:t>. А.Я «Краткий очерк истории математики» Москва, ФМ, 1969</a:t>
            </a:r>
          </a:p>
          <a:p>
            <a:pPr marL="342900" indent="-342900" eaLnBrk="1" fontAlgn="auto" hangingPunct="1">
              <a:buFont typeface="Arial" pitchFamily="34" charset="0"/>
              <a:buAutoNum type="arabicPeriod"/>
              <a:defRPr/>
            </a:pPr>
            <a:r>
              <a:rPr lang="ru-RU" sz="1800" b="0" dirty="0" smtClean="0"/>
              <a:t>В.И. Коржик, В.А. Яковлев «Основы криптографии», ИНТЕРМЕДИА. 2016</a:t>
            </a:r>
          </a:p>
          <a:p>
            <a:pPr marL="342900" indent="-342900" eaLnBrk="1" fontAlgn="auto" hangingPunct="1">
              <a:buFont typeface="Arial" pitchFamily="34" charset="0"/>
              <a:buAutoNum type="arabicPeriod"/>
              <a:defRPr/>
            </a:pPr>
            <a:r>
              <a:rPr lang="ru-RU" sz="1800" b="0" dirty="0" smtClean="0"/>
              <a:t>В.И Коржик и др. «Цифровая стеганографии и цифровые водяные знаки. Часть 1. Цифровая стеганография», СПбГУТ,2016</a:t>
            </a:r>
          </a:p>
          <a:p>
            <a:pPr marL="342900" indent="-342900" eaLnBrk="1" fontAlgn="auto" hangingPunct="1">
              <a:buFont typeface="Arial" pitchFamily="34" charset="0"/>
              <a:buAutoNum type="arabicPeriod"/>
              <a:defRPr/>
            </a:pPr>
            <a:r>
              <a:rPr lang="ru-RU" sz="1800" b="0" dirty="0" err="1" smtClean="0"/>
              <a:t>М.Холл</a:t>
            </a:r>
            <a:r>
              <a:rPr lang="ru-RU" sz="1800" b="0" dirty="0" smtClean="0"/>
              <a:t>, «Комбинаторика», Москва, «Мир», 1970</a:t>
            </a:r>
          </a:p>
          <a:p>
            <a:pPr marL="342900" indent="-342900" eaLnBrk="1" fontAlgn="auto" hangingPunct="1">
              <a:buFont typeface="Arial" pitchFamily="34" charset="0"/>
              <a:buAutoNum type="arabicPeriod"/>
              <a:defRPr/>
            </a:pPr>
            <a:r>
              <a:rPr lang="ru-RU" sz="1800" b="0" dirty="0" err="1" smtClean="0"/>
              <a:t>В.И.Коржик</a:t>
            </a:r>
            <a:r>
              <a:rPr lang="ru-RU" sz="1800" b="0" dirty="0" smtClean="0"/>
              <a:t>, </a:t>
            </a:r>
            <a:r>
              <a:rPr lang="ru-RU" sz="1800" b="0" dirty="0" err="1" smtClean="0"/>
              <a:t>Л.М.Финк</a:t>
            </a:r>
            <a:r>
              <a:rPr lang="ru-RU" sz="1800" b="0" dirty="0" smtClean="0"/>
              <a:t> «Помехоустойчивое кодирование в каналах со случайной структурой», Москва, «Связь», 1975</a:t>
            </a:r>
          </a:p>
          <a:p>
            <a:pPr marL="342900" indent="-342900" eaLnBrk="1" fontAlgn="auto" hangingPunct="1">
              <a:buFont typeface="Arial" pitchFamily="34" charset="0"/>
              <a:buAutoNum type="arabicPeriod"/>
              <a:defRPr/>
            </a:pPr>
            <a:r>
              <a:rPr lang="ru-RU" sz="1800" b="0" dirty="0" smtClean="0"/>
              <a:t>В.В. Налимов «Вероятностная модель языка»</a:t>
            </a:r>
          </a:p>
          <a:p>
            <a:pPr marL="342900" indent="-342900" eaLnBrk="1" fontAlgn="auto" hangingPunct="1">
              <a:buFont typeface="+mj-lt"/>
              <a:buAutoNum type="arabicPeriod"/>
              <a:defRPr/>
            </a:pPr>
            <a:r>
              <a:rPr lang="ru-RU" sz="1800" b="0" dirty="0" err="1"/>
              <a:t>Г</a:t>
            </a:r>
            <a:r>
              <a:rPr lang="ru-RU" sz="1800" b="0" dirty="0" err="1" smtClean="0"/>
              <a:t>.Бирхгоф</a:t>
            </a:r>
            <a:r>
              <a:rPr lang="ru-RU" sz="1800" b="0" dirty="0" smtClean="0"/>
              <a:t> «Психология и математика», Сов. Радио, 1977</a:t>
            </a:r>
          </a:p>
          <a:p>
            <a:pPr marL="342900" indent="-342900" eaLnBrk="1" fontAlgn="auto" hangingPunct="1">
              <a:buFont typeface="+mj-lt"/>
              <a:buAutoNum type="arabicPeriod"/>
              <a:defRPr/>
            </a:pPr>
            <a:r>
              <a:rPr lang="en-US" sz="1800" b="0" dirty="0" err="1" smtClean="0"/>
              <a:t>Andelman</a:t>
            </a:r>
            <a:r>
              <a:rPr lang="en-US" sz="1800" b="0" dirty="0"/>
              <a:t> </a:t>
            </a:r>
            <a:r>
              <a:rPr lang="en-US" sz="1800" b="0" dirty="0" smtClean="0"/>
              <a:t>D., </a:t>
            </a:r>
            <a:r>
              <a:rPr lang="en-US" sz="1800" b="0" dirty="0" err="1" smtClean="0"/>
              <a:t>J.Reeds</a:t>
            </a:r>
            <a:r>
              <a:rPr lang="en-US" sz="1800" b="0" dirty="0" smtClean="0"/>
              <a:t>, </a:t>
            </a:r>
            <a:r>
              <a:rPr lang="ru-RU" sz="1800" b="0" dirty="0" smtClean="0"/>
              <a:t>«</a:t>
            </a:r>
            <a:r>
              <a:rPr lang="en-US" sz="1800" b="0" dirty="0"/>
              <a:t>On the cryptanalysis of rotor machines and substitution - permutation networks, IEEE, Trans  on IT,  </a:t>
            </a:r>
            <a:r>
              <a:rPr lang="en-US" sz="1800" b="0" dirty="0" err="1" smtClean="0"/>
              <a:t>vol</a:t>
            </a:r>
            <a:r>
              <a:rPr lang="en-US" sz="1800" b="0" dirty="0" smtClean="0"/>
              <a:t> IT-28, </a:t>
            </a:r>
            <a:r>
              <a:rPr lang="ru-RU" sz="1800" b="0" dirty="0" smtClean="0"/>
              <a:t>№</a:t>
            </a:r>
            <a:r>
              <a:rPr lang="en-US" sz="1800" b="0" dirty="0" smtClean="0"/>
              <a:t>4, 1981.</a:t>
            </a:r>
          </a:p>
          <a:p>
            <a:pPr marL="342900" indent="-342900" eaLnBrk="1" fontAlgn="auto" hangingPunct="1">
              <a:buFont typeface="+mj-lt"/>
              <a:buAutoNum type="arabicPeriod"/>
              <a:defRPr/>
            </a:pPr>
            <a:r>
              <a:rPr lang="en-US" sz="1800" b="0" dirty="0" err="1" smtClean="0"/>
              <a:t>V.I.Korjik</a:t>
            </a:r>
            <a:r>
              <a:rPr lang="en-US" sz="1800" b="0" dirty="0" smtClean="0"/>
              <a:t>, A.I. </a:t>
            </a:r>
            <a:r>
              <a:rPr lang="en-US" sz="1800" b="0" dirty="0" err="1" smtClean="0"/>
              <a:t>Turkin</a:t>
            </a:r>
            <a:r>
              <a:rPr lang="en-US" sz="1800" b="0" dirty="0" smtClean="0"/>
              <a:t> “</a:t>
            </a:r>
            <a:r>
              <a:rPr lang="en-US" sz="1800" b="0" dirty="0" err="1" smtClean="0"/>
              <a:t>Crypoanalysis</a:t>
            </a:r>
            <a:r>
              <a:rPr lang="en-US" sz="1800" b="0" dirty="0" smtClean="0"/>
              <a:t> of </a:t>
            </a:r>
            <a:r>
              <a:rPr lang="en-US" sz="1800" b="0" dirty="0" err="1" smtClean="0"/>
              <a:t>McElice</a:t>
            </a:r>
            <a:r>
              <a:rPr lang="en-US" sz="1800" b="0" dirty="0" smtClean="0"/>
              <a:t> public-key cryptosystems, Proc. EUROCRYPT</a:t>
            </a:r>
            <a:r>
              <a:rPr lang="ru-RU" sz="1800" b="0" dirty="0" smtClean="0"/>
              <a:t>» </a:t>
            </a:r>
            <a:r>
              <a:rPr lang="en-US" sz="1800" b="0" dirty="0" smtClean="0"/>
              <a:t>91, </a:t>
            </a:r>
            <a:r>
              <a:rPr lang="en-US" sz="1800" b="0" dirty="0" err="1" smtClean="0"/>
              <a:t>LNCS,vol</a:t>
            </a:r>
            <a:r>
              <a:rPr lang="ru-RU" sz="1800" b="0" dirty="0" smtClean="0"/>
              <a:t>.</a:t>
            </a:r>
            <a:r>
              <a:rPr lang="en-US" sz="1800" b="0" dirty="0" smtClean="0"/>
              <a:t>547 p.68-70,1991</a:t>
            </a:r>
            <a:endParaRPr lang="ru-RU" sz="1800" b="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8434388" cy="1549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/>
              <a:t>Лекция1: Введение. Роль математики в исследованиях по направлению «информационная </a:t>
            </a:r>
            <a:r>
              <a:rPr lang="ru-RU" sz="2400" dirty="0" smtClean="0"/>
              <a:t>безопасность»</a:t>
            </a:r>
            <a:endParaRPr lang="ru-RU" sz="2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813" y="6492875"/>
            <a:ext cx="1316037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62378B8-896F-9740-9DFA-CBF2C3F5509C}" type="slidenum">
              <a:rPr lang="ru-RU" altLang="x-none">
                <a:solidFill>
                  <a:schemeClr val="tx2"/>
                </a:solidFill>
              </a:rPr>
              <a:pPr eaLnBrk="1" hangingPunct="1"/>
              <a:t>15</a:t>
            </a:fld>
            <a:endParaRPr lang="ru-RU" altLang="x-none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8434388" cy="1549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/>
              <a:t>Лекция1: Введение. Роль математики в исследованиях по направлению «информационная </a:t>
            </a:r>
            <a:r>
              <a:rPr lang="ru-RU" sz="2400" dirty="0" smtClean="0"/>
              <a:t>безопасность»</a:t>
            </a:r>
            <a:endParaRPr lang="ru-RU" sz="2400" dirty="0"/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179388" y="1773238"/>
            <a:ext cx="8856662" cy="5084762"/>
          </a:xfrm>
        </p:spPr>
        <p:txBody>
          <a:bodyPr/>
          <a:lstStyle/>
          <a:p>
            <a:pPr eaLnBrk="1" hangingPunct="1"/>
            <a:r>
              <a:rPr lang="ru-RU" altLang="ru-RU" sz="2400">
                <a:solidFill>
                  <a:schemeClr val="tx2"/>
                </a:solidFill>
              </a:rPr>
              <a:t>Введение. Самопредставление.</a:t>
            </a:r>
          </a:p>
          <a:p>
            <a:pPr eaLnBrk="1" hangingPunct="1"/>
            <a:r>
              <a:rPr lang="ru-RU" altLang="ru-RU" b="0"/>
              <a:t>Можно ли научить научной работе?</a:t>
            </a:r>
          </a:p>
          <a:p>
            <a:pPr eaLnBrk="1" hangingPunct="1"/>
            <a:r>
              <a:rPr lang="ru-RU" altLang="ru-RU" b="0"/>
              <a:t>Система Станиславского: «Правильная организация и управление творческим процессом не только не мешает, но и значительно помогает трудно формализуемым творческим силам в искусстве»(и в науке).</a:t>
            </a:r>
          </a:p>
          <a:p>
            <a:pPr eaLnBrk="1" hangingPunct="1"/>
            <a:r>
              <a:rPr lang="en-US" altLang="ru-RU">
                <a:solidFill>
                  <a:schemeClr val="tx2"/>
                </a:solidFill>
              </a:rPr>
              <a:t>Falk theorem: </a:t>
            </a:r>
            <a:r>
              <a:rPr lang="ru-RU" altLang="ru-RU" b="0"/>
              <a:t>Кто умеет- тот делает, кто не может делать что-то, тот учит как делать, кто не умеет даже учить- тот учит </a:t>
            </a:r>
            <a:r>
              <a:rPr lang="ru-RU" altLang="ru-RU" b="0" i="1"/>
              <a:t>как надо учить</a:t>
            </a:r>
          </a:p>
          <a:p>
            <a:pPr eaLnBrk="1" hangingPunct="1"/>
            <a:r>
              <a:rPr lang="ru-RU" altLang="ru-RU" i="1"/>
              <a:t>Математика в нашей специальности. Мифы и реальность </a:t>
            </a:r>
          </a:p>
          <a:p>
            <a:pPr eaLnBrk="1" hangingPunct="1"/>
            <a:r>
              <a:rPr lang="ru-RU" altLang="ru-RU" b="0"/>
              <a:t>Макс Лауэ: «Математика дает наиболее чистое и непосредственное переживание истины; на этом покоится ее ценность для общего образования людей»</a:t>
            </a:r>
          </a:p>
        </p:txBody>
      </p:sp>
      <p:sp>
        <p:nvSpPr>
          <p:cNvPr id="5124" name="Номер слайда 5"/>
          <p:cNvSpPr txBox="1">
            <a:spLocks/>
          </p:cNvSpPr>
          <p:nvPr/>
        </p:nvSpPr>
        <p:spPr bwMode="auto">
          <a:xfrm>
            <a:off x="8532813" y="6492875"/>
            <a:ext cx="13160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spcAft>
                <a:spcPts val="60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</a:defRPr>
            </a:lvl1pPr>
            <a:lvl2pPr indent="-182563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3A6C52AF-AC76-7A41-BFF8-117676840B63}" type="slidenum">
              <a:rPr lang="ru-RU" altLang="x-none" sz="2400">
                <a:solidFill>
                  <a:schemeClr val="tx2"/>
                </a:solidFill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</a:t>
            </a:fld>
            <a:endParaRPr lang="ru-RU" altLang="x-none" sz="2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700213"/>
            <a:ext cx="8928100" cy="5157787"/>
          </a:xfrm>
        </p:spPr>
        <p:txBody>
          <a:bodyPr rtlCol="0">
            <a:normAutofit/>
          </a:bodyPr>
          <a:lstStyle/>
          <a:p>
            <a:pPr eaLnBrk="1" fontAlgn="auto" hangingPunct="1">
              <a:buFont typeface="Arial" pitchFamily="34" charset="0"/>
              <a:buNone/>
              <a:defRPr/>
            </a:pPr>
            <a:r>
              <a:rPr lang="ru-RU" dirty="0" smtClean="0"/>
              <a:t>Нет сомнений </a:t>
            </a:r>
            <a:r>
              <a:rPr lang="ru-RU" dirty="0"/>
              <a:t>в необходимости </a:t>
            </a:r>
            <a:r>
              <a:rPr lang="ru-RU" dirty="0" smtClean="0"/>
              <a:t>математики для решения технических(практических) проблем, но возникают следующие вопросы: 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В каком объеме нужно знать математику?(ширина и глубина)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Как изучать математику?(с преподавателем? Самостоятельно? </a:t>
            </a:r>
            <a:r>
              <a:rPr lang="en-US" dirty="0" smtClean="0"/>
              <a:t>On-line?)</a:t>
            </a:r>
            <a:endParaRPr lang="ru-RU" dirty="0" smtClean="0"/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Как применять математику при решении практических задач?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Нельзя ли получить решение прикладных задач привлекая профессионалов математиков?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dirty="0"/>
          </a:p>
          <a:p>
            <a:pPr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Есть ли сейчас люди, которые знают ВСЮ математику, как раньше знали её, например, Эйлер или Гильберт?</a:t>
            </a:r>
          </a:p>
          <a:p>
            <a:pPr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А.Н. Колмогоров утверждал, что он знал.</a:t>
            </a:r>
          </a:p>
          <a:p>
            <a:pPr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Сейчас, пожалуй таких людей нет. Математика специализировалась.</a:t>
            </a:r>
            <a:endParaRPr lang="en-US" dirty="0" smtClean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8434388" cy="1549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/>
              <a:t>Лекция1: Введение. Роль математики в исследованиях по направлению «информационная </a:t>
            </a:r>
            <a:r>
              <a:rPr lang="ru-RU" sz="2400" dirty="0" smtClean="0"/>
              <a:t>безопасность»</a:t>
            </a:r>
            <a:endParaRPr lang="ru-RU" sz="2400" dirty="0"/>
          </a:p>
        </p:txBody>
      </p:sp>
      <p:sp>
        <p:nvSpPr>
          <p:cNvPr id="6148" name="Номер слайда 5"/>
          <p:cNvSpPr txBox="1">
            <a:spLocks/>
          </p:cNvSpPr>
          <p:nvPr/>
        </p:nvSpPr>
        <p:spPr bwMode="auto">
          <a:xfrm>
            <a:off x="8532813" y="6492875"/>
            <a:ext cx="13160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spcAft>
                <a:spcPts val="60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</a:defRPr>
            </a:lvl1pPr>
            <a:lvl2pPr indent="-182563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B1625EBD-85F3-5B41-AB56-5F3DD5A0EAA9}" type="slidenum">
              <a:rPr lang="ru-RU" altLang="x-none" sz="2400">
                <a:solidFill>
                  <a:schemeClr val="tx2"/>
                </a:solidFill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3</a:t>
            </a:fld>
            <a:endParaRPr lang="ru-RU" altLang="x-none" sz="24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ъект 2"/>
          <p:cNvSpPr>
            <a:spLocks noGrp="1"/>
          </p:cNvSpPr>
          <p:nvPr>
            <p:ph idx="1"/>
          </p:nvPr>
        </p:nvSpPr>
        <p:spPr>
          <a:xfrm>
            <a:off x="0" y="1628775"/>
            <a:ext cx="9036050" cy="5229225"/>
          </a:xfrm>
        </p:spPr>
        <p:txBody>
          <a:bodyPr/>
          <a:lstStyle/>
          <a:p>
            <a:pPr eaLnBrk="1" hangingPunct="1"/>
            <a:r>
              <a:rPr lang="ru-RU" altLang="ru-RU"/>
              <a:t>Что надо знать? </a:t>
            </a:r>
            <a:r>
              <a:rPr lang="ru-RU" altLang="ru-RU" b="0"/>
              <a:t>Основные факты?(но их можно найти в интернете?). Владеть некоторыми математическими методами(на память)? Представлять себе логику доказательств?</a:t>
            </a:r>
          </a:p>
          <a:p>
            <a:pPr eaLnBrk="1" hangingPunct="1"/>
            <a:r>
              <a:rPr lang="ru-RU" altLang="ru-RU" b="0"/>
              <a:t>Безусловно нужны базовые понятия математики, хотя бы для того, что бы их правильно искать в интернете. Знать, что какие-то методы вообще существуют?</a:t>
            </a:r>
          </a:p>
          <a:p>
            <a:pPr eaLnBrk="1" hangingPunct="1"/>
            <a:r>
              <a:rPr lang="ru-RU" altLang="ru-RU" b="0"/>
              <a:t>Некоторые факты надо разбирать с доказательствами</a:t>
            </a:r>
            <a:r>
              <a:rPr lang="ru-RU" altLang="ru-RU"/>
              <a:t>,</a:t>
            </a:r>
            <a:r>
              <a:rPr lang="ru-RU" altLang="ru-RU">
                <a:solidFill>
                  <a:schemeClr val="tx2"/>
                </a:solidFill>
              </a:rPr>
              <a:t> </a:t>
            </a:r>
            <a:r>
              <a:rPr lang="ru-RU" altLang="ru-RU" b="0"/>
              <a:t>не уподобляясь древне-восточной математике(Стройк, «краткий курс истории математики»</a:t>
            </a:r>
            <a:r>
              <a:rPr lang="en-US" altLang="ru-RU" b="0"/>
              <a:t>[1]</a:t>
            </a:r>
            <a:r>
              <a:rPr lang="ru-RU" altLang="ru-RU" b="0"/>
              <a:t>), где говорят только «Делай так и так»</a:t>
            </a:r>
          </a:p>
          <a:p>
            <a:pPr eaLnBrk="1" hangingPunct="1"/>
            <a:r>
              <a:rPr lang="ru-RU" altLang="ru-RU">
                <a:solidFill>
                  <a:schemeClr val="tx2"/>
                </a:solidFill>
              </a:rPr>
              <a:t>Пример</a:t>
            </a:r>
            <a:r>
              <a:rPr lang="ru-RU" altLang="ru-RU" b="0"/>
              <a:t>. В курсе «Основы криптографии»</a:t>
            </a:r>
            <a:r>
              <a:rPr lang="en-US" altLang="ru-RU" b="0"/>
              <a:t>[2]</a:t>
            </a:r>
            <a:r>
              <a:rPr lang="ru-RU" altLang="ru-RU" b="0"/>
              <a:t> формулируется фундаментальное положение: Любая криптосистема с «переборным» ключом может быть взломана.(Этот факт в данном курсе доказывается теоремой «Шеннона-Хеллмана» о расстоянии единственности)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950" y="115888"/>
            <a:ext cx="8434388" cy="1549400"/>
          </a:xfrm>
          <a:prstGeom prst="rect">
            <a:avLst/>
          </a:prstGeom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x-none" sz="2400">
                <a:solidFill>
                  <a:schemeClr val="tx2"/>
                </a:solidFill>
                <a:latin typeface="Arial Black" charset="0"/>
              </a:rPr>
              <a:t>ЛЕКЦИЯ1: ВВЕДЕНИЕ. РОЛЬ МАТЕМАТИКИ В ИССЛЕДОВАНИЯХ ПО НАПРАВЛЕНИЮ «ИНФОРМАЦИОННАЯ БЕЗОПАСНОСТЬ»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813" y="6492875"/>
            <a:ext cx="1316037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F8AD9BC-D2C3-9C49-9A74-899BB415D37A}" type="slidenum">
              <a:rPr lang="ru-RU" altLang="x-none">
                <a:solidFill>
                  <a:schemeClr val="tx2"/>
                </a:solidFill>
              </a:rPr>
              <a:pPr eaLnBrk="1" hangingPunct="1"/>
              <a:t>4</a:t>
            </a:fld>
            <a:endParaRPr lang="ru-RU" altLang="x-none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00213"/>
            <a:ext cx="9109075" cy="5157787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2"/>
                </a:solidFill>
              </a:rPr>
              <a:t>	</a:t>
            </a:r>
            <a:r>
              <a:rPr lang="ru-RU" b="0" dirty="0"/>
              <a:t>Б</a:t>
            </a:r>
            <a:r>
              <a:rPr lang="ru-RU" b="0" dirty="0" smtClean="0"/>
              <a:t>азовые понятия математики, которые нужны для нашей специальности:</a:t>
            </a:r>
          </a:p>
          <a:p>
            <a:pPr marL="8001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Анализ(дифференциальный и интегральный, ряды, гармонический анализ)</a:t>
            </a:r>
          </a:p>
          <a:p>
            <a:pPr marL="8001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Линейная алгебра</a:t>
            </a:r>
          </a:p>
          <a:p>
            <a:pPr marL="8001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Л</a:t>
            </a:r>
            <a:r>
              <a:rPr lang="ru-RU" dirty="0" smtClean="0"/>
              <a:t>инейные уравнения, алгебра матриц</a:t>
            </a:r>
          </a:p>
          <a:p>
            <a:pPr marL="8001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Теория вероятности(для дискретных и непрерывных случайных величин)</a:t>
            </a:r>
          </a:p>
          <a:p>
            <a:pPr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Для более глубоких исследований по нашей специальности требуются такие разделы, как:</a:t>
            </a:r>
          </a:p>
          <a:p>
            <a:pPr marL="8001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Теория чисел и конечных полей (дается в курсе «Основы криптографии»</a:t>
            </a:r>
            <a:r>
              <a:rPr lang="en-US" dirty="0" smtClean="0"/>
              <a:t>[2]</a:t>
            </a:r>
            <a:r>
              <a:rPr lang="ru-RU" dirty="0" smtClean="0"/>
              <a:t> Недооцен</a:t>
            </a:r>
            <a:r>
              <a:rPr lang="ru-RU" dirty="0"/>
              <a:t>к</a:t>
            </a:r>
            <a:r>
              <a:rPr lang="ru-RU" dirty="0" smtClean="0"/>
              <a:t>а теория чисел в прошлом(Гаусс, Харди.)</a:t>
            </a:r>
          </a:p>
          <a:p>
            <a:pPr marL="8001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Теория информации</a:t>
            </a:r>
            <a:r>
              <a:rPr lang="en-US" dirty="0" smtClean="0"/>
              <a:t>[3]</a:t>
            </a:r>
            <a:endParaRPr lang="ru-RU" dirty="0" smtClean="0"/>
          </a:p>
          <a:p>
            <a:pPr marL="8001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Комбинаторика</a:t>
            </a:r>
            <a:r>
              <a:rPr lang="en-US" dirty="0" smtClean="0"/>
              <a:t>[4]</a:t>
            </a:r>
            <a:endParaRPr lang="ru-RU" dirty="0" smtClean="0"/>
          </a:p>
          <a:p>
            <a:pPr marL="8001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Математическая статистика</a:t>
            </a:r>
          </a:p>
          <a:p>
            <a:pPr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	</a:t>
            </a:r>
            <a:endParaRPr lang="ru-RU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8434388" cy="1549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/>
              <a:t>Лекция1: Введение. Роль математики в исследованиях по направлению «информационная </a:t>
            </a:r>
            <a:r>
              <a:rPr lang="ru-RU" sz="2400" dirty="0" smtClean="0"/>
              <a:t>безопасность»</a:t>
            </a:r>
            <a:endParaRPr lang="ru-RU" sz="2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813" y="6492875"/>
            <a:ext cx="1316037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B431EFA-7D55-0D45-BE8A-34FECCFE9C26}" type="slidenum">
              <a:rPr lang="ru-RU" altLang="x-none">
                <a:solidFill>
                  <a:schemeClr val="tx2"/>
                </a:solidFill>
              </a:rPr>
              <a:pPr eaLnBrk="1" hangingPunct="1"/>
              <a:t>5</a:t>
            </a:fld>
            <a:endParaRPr lang="ru-RU" altLang="x-none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00213"/>
            <a:ext cx="9036050" cy="5157787"/>
          </a:xfrm>
        </p:spPr>
        <p:txBody>
          <a:bodyPr rtlCol="0">
            <a:normAutofit/>
          </a:bodyPr>
          <a:lstStyle/>
          <a:p>
            <a:pPr eaLnBrk="1" fontAlgn="auto" hangingPunct="1">
              <a:buFont typeface="Arial" pitchFamily="34" charset="0"/>
              <a:buNone/>
              <a:defRPr/>
            </a:pPr>
            <a:r>
              <a:rPr lang="ru-RU" dirty="0" smtClean="0"/>
              <a:t>При некоторых исследованиях могут быть  полезны такие направления как: </a:t>
            </a:r>
          </a:p>
          <a:p>
            <a:pPr marL="8001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Математическая логика(Безопасность </a:t>
            </a:r>
            <a:r>
              <a:rPr lang="ru-RU" dirty="0" err="1" smtClean="0"/>
              <a:t>криптопротоколов</a:t>
            </a:r>
            <a:r>
              <a:rPr lang="ru-RU" dirty="0" smtClean="0"/>
              <a:t>)</a:t>
            </a:r>
          </a:p>
          <a:p>
            <a:pPr marL="8001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Теория оптимизации</a:t>
            </a:r>
          </a:p>
          <a:p>
            <a:pPr marL="8001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Теория графов(сетевая безопасность)</a:t>
            </a:r>
          </a:p>
          <a:p>
            <a:pPr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i="1" dirty="0" smtClean="0"/>
              <a:t>Рассмотрим далее несколько мифов, </a:t>
            </a:r>
            <a:r>
              <a:rPr lang="ru-RU" sz="1800" i="1" dirty="0"/>
              <a:t>к</a:t>
            </a:r>
            <a:r>
              <a:rPr lang="ru-RU" sz="1800" i="1" dirty="0" smtClean="0"/>
              <a:t>асающихся изучения или применения математик</a:t>
            </a:r>
          </a:p>
          <a:p>
            <a:pPr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i="1" dirty="0"/>
              <a:t>М</a:t>
            </a:r>
            <a:r>
              <a:rPr lang="ru-RU" sz="1800" b="1" i="1" dirty="0" smtClean="0"/>
              <a:t>иф1: </a:t>
            </a:r>
            <a:r>
              <a:rPr lang="ru-RU" dirty="0" smtClean="0"/>
              <a:t>Математика «нужна» лишь на 1-ом и 2-ом курсах, а потом её можно забыть</a:t>
            </a:r>
          </a:p>
          <a:p>
            <a:pPr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(Она нужна для понимания материала на старших курсах. Для магистров в их «диссертациях» и для аспирантов)</a:t>
            </a:r>
          </a:p>
          <a:p>
            <a:pPr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i="1" dirty="0" smtClean="0"/>
              <a:t>Миф2</a:t>
            </a:r>
            <a:r>
              <a:rPr lang="ru-RU" b="1" i="1" dirty="0" smtClean="0"/>
              <a:t>: </a:t>
            </a:r>
            <a:r>
              <a:rPr lang="ru-RU" dirty="0" smtClean="0"/>
              <a:t>Если возникают математические задачи, то можно обращаться за помощью к профессиональным математикам</a:t>
            </a:r>
          </a:p>
          <a:p>
            <a:pPr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8434388" cy="1549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/>
              <a:t>Лекция1: Введение. Роль математики в исследованиях по направлению «информационная </a:t>
            </a:r>
            <a:r>
              <a:rPr lang="ru-RU" sz="2400" dirty="0" smtClean="0"/>
              <a:t>безопасность»</a:t>
            </a:r>
            <a:endParaRPr lang="ru-RU" sz="2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813" y="6492875"/>
            <a:ext cx="1316037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D16D7D5-0B5C-8E4B-BA18-FD24FCA1F9E0}" type="slidenum">
              <a:rPr lang="ru-RU" altLang="x-none">
                <a:solidFill>
                  <a:schemeClr val="tx2"/>
                </a:solidFill>
              </a:rPr>
              <a:pPr eaLnBrk="1" hangingPunct="1"/>
              <a:t>6</a:t>
            </a:fld>
            <a:endParaRPr lang="ru-RU" altLang="x-none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28775"/>
            <a:ext cx="9036050" cy="5229225"/>
          </a:xfrm>
        </p:spPr>
        <p:txBody>
          <a:bodyPr rtlCol="0">
            <a:normAutofit fontScale="92500" lnSpcReduction="20000"/>
          </a:bodyPr>
          <a:lstStyle/>
          <a:p>
            <a:pPr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tx2"/>
                </a:solidFill>
              </a:rPr>
              <a:t>ОПРОВЕРЖЕНИЕ:</a:t>
            </a:r>
          </a:p>
          <a:p>
            <a:pPr marL="160020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Не </a:t>
            </a:r>
            <a:r>
              <a:rPr lang="ru-RU" dirty="0"/>
              <a:t>всегда удается так четко </a:t>
            </a:r>
            <a:r>
              <a:rPr lang="ru-RU" dirty="0" smtClean="0"/>
              <a:t>сформулировать некоторую задачу, что ее сможет понять профессиональный математик.(Академик Ю.В. </a:t>
            </a:r>
            <a:r>
              <a:rPr lang="ru-RU" dirty="0" err="1" smtClean="0"/>
              <a:t>Линник</a:t>
            </a:r>
            <a:r>
              <a:rPr lang="ru-RU" dirty="0" smtClean="0"/>
              <a:t> : « Переведите мне это с «собачьего языка» инженеров на человеческий язык математики»</a:t>
            </a:r>
          </a:p>
          <a:p>
            <a:pPr marL="160020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В процессе решения задачи может оказаться необходимым снять(или ввести новые) ограничения, </a:t>
            </a:r>
            <a:r>
              <a:rPr lang="ru-RU" dirty="0"/>
              <a:t>а допустимость этого </a:t>
            </a:r>
            <a:r>
              <a:rPr lang="ru-RU" dirty="0" smtClean="0"/>
              <a:t>известна только инженеру.</a:t>
            </a:r>
          </a:p>
          <a:p>
            <a:pPr marL="160020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Математики очень заняты делом «чистой математики» и не </a:t>
            </a:r>
            <a:r>
              <a:rPr lang="ru-RU" dirty="0"/>
              <a:t>о</a:t>
            </a:r>
            <a:r>
              <a:rPr lang="ru-RU" dirty="0" smtClean="0"/>
              <a:t>хотно отвлекаются на всякие прикладные задачи.</a:t>
            </a:r>
          </a:p>
          <a:p>
            <a:pPr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smtClean="0"/>
              <a:t>Falk theorem: </a:t>
            </a:r>
            <a:r>
              <a:rPr lang="ru-RU" dirty="0" smtClean="0"/>
              <a:t>«Математика решает задачи, которые решаются, а инженеры те, которые нужно решить»</a:t>
            </a:r>
          </a:p>
          <a:p>
            <a:pPr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2"/>
                </a:solidFill>
              </a:rPr>
              <a:t>4 .   	</a:t>
            </a:r>
            <a:r>
              <a:rPr lang="ru-RU" dirty="0" smtClean="0"/>
              <a:t>Иногда решение получается не от прикладной задачи, а от известного в математике алгоритма, о его существовании нужно знать.</a:t>
            </a:r>
          </a:p>
          <a:p>
            <a:pPr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Пример: </a:t>
            </a:r>
            <a:r>
              <a:rPr lang="ru-RU" dirty="0" smtClean="0"/>
              <a:t>Огибающая сигнала. Построение протокола распределения ключей на основе комбинаторной схемы НСБС</a:t>
            </a:r>
            <a:r>
              <a:rPr lang="en-US" dirty="0" smtClean="0"/>
              <a:t>[4]</a:t>
            </a:r>
            <a:endParaRPr lang="ru-RU" dirty="0" smtClean="0"/>
          </a:p>
          <a:p>
            <a:pPr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2"/>
                </a:solidFill>
              </a:rPr>
              <a:t>5. </a:t>
            </a:r>
            <a:r>
              <a:rPr lang="ru-RU" dirty="0" smtClean="0"/>
              <a:t>При решении задач математиком, все «лавры» успеха достанутся математику.</a:t>
            </a:r>
          </a:p>
          <a:p>
            <a:pPr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Пример: </a:t>
            </a:r>
            <a:r>
              <a:rPr lang="ru-RU" dirty="0" smtClean="0"/>
              <a:t>Коды с решетчатой конфигурацией</a:t>
            </a:r>
            <a:r>
              <a:rPr lang="en-US" dirty="0" smtClean="0"/>
              <a:t>[5]</a:t>
            </a:r>
            <a:r>
              <a:rPr lang="ru-RU" dirty="0" smtClean="0"/>
              <a:t>.(Конечно, бывают случаи, когда взаимодействие инженеров с профессиональными математиками, оказывается весьма плодотворным)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8434388" cy="1549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/>
              <a:t>Лекция1: Введение. Роль математики в исследованиях по направлению «информационная </a:t>
            </a:r>
            <a:r>
              <a:rPr lang="ru-RU" sz="2400" dirty="0" smtClean="0"/>
              <a:t>безопасность»</a:t>
            </a:r>
            <a:endParaRPr lang="ru-RU" sz="2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813" y="6492875"/>
            <a:ext cx="1316037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9B2E92-8A50-3444-89FE-785D26684CF4}" type="slidenum">
              <a:rPr lang="ru-RU" altLang="x-none">
                <a:solidFill>
                  <a:schemeClr val="tx2"/>
                </a:solidFill>
              </a:rPr>
              <a:pPr eaLnBrk="1" hangingPunct="1"/>
              <a:t>7</a:t>
            </a:fld>
            <a:endParaRPr lang="ru-RU" altLang="x-none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2"/>
          <p:cNvSpPr>
            <a:spLocks noGrp="1"/>
          </p:cNvSpPr>
          <p:nvPr>
            <p:ph idx="1"/>
          </p:nvPr>
        </p:nvSpPr>
        <p:spPr>
          <a:xfrm>
            <a:off x="0" y="1700213"/>
            <a:ext cx="9036050" cy="5157787"/>
          </a:xfrm>
        </p:spPr>
        <p:txBody>
          <a:bodyPr/>
          <a:lstStyle/>
          <a:p>
            <a:pPr eaLnBrk="1" hangingPunct="1"/>
            <a:r>
              <a:rPr lang="ru-RU" altLang="ru-RU" sz="1800" b="0"/>
              <a:t>Математика и «псевдоматематика»</a:t>
            </a:r>
          </a:p>
          <a:p>
            <a:pPr eaLnBrk="1" hangingPunct="1"/>
            <a:r>
              <a:rPr lang="ru-RU" altLang="ru-RU" b="0"/>
              <a:t>Иногда математикой считается все то, что имеет «вкрапления» латинских, греческих(иногда готических символов)и нет никакого использования каких-либо математических алгоритмов.</a:t>
            </a:r>
          </a:p>
          <a:p>
            <a:pPr eaLnBrk="1" hangingPunct="1"/>
            <a:r>
              <a:rPr lang="ru-RU" altLang="ru-RU"/>
              <a:t>Пример: </a:t>
            </a:r>
            <a:r>
              <a:rPr lang="ru-RU" altLang="ru-RU" b="0"/>
              <a:t>В «Недоросли» Фонвизина, где Митрофанушка «для учености добавляет к русским словам латинские окончания: «Стулус,Домус» и.т.п. Кончается это тем, что он наступает на грабли и забывает про эту «ученость»</a:t>
            </a:r>
          </a:p>
          <a:p>
            <a:pPr eaLnBrk="1" hangingPunct="1"/>
            <a:r>
              <a:rPr lang="ru-RU" altLang="ru-RU" b="0"/>
              <a:t>Такой подход это «псевдоматематика» или иначе говоря «Индексология» т.е «наука» об обозначениях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8434388" cy="1549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/>
              <a:t>Лекция1: Введение. Роль математики в исследованиях по направлению «информационная </a:t>
            </a:r>
            <a:r>
              <a:rPr lang="ru-RU" sz="2400" dirty="0" smtClean="0"/>
              <a:t>безопасность»</a:t>
            </a:r>
            <a:endParaRPr lang="ru-RU" sz="2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813" y="6492875"/>
            <a:ext cx="1316037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C17727B-9880-6E47-87E0-1AC77A30B81B}" type="slidenum">
              <a:rPr lang="ru-RU" altLang="x-none">
                <a:solidFill>
                  <a:schemeClr val="tx2"/>
                </a:solidFill>
              </a:rPr>
              <a:pPr eaLnBrk="1" hangingPunct="1"/>
              <a:t>8</a:t>
            </a:fld>
            <a:endParaRPr lang="ru-RU" altLang="x-none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2"/>
          <p:cNvSpPr>
            <a:spLocks noGrp="1"/>
          </p:cNvSpPr>
          <p:nvPr>
            <p:ph idx="1"/>
          </p:nvPr>
        </p:nvSpPr>
        <p:spPr>
          <a:xfrm>
            <a:off x="827088" y="2513013"/>
            <a:ext cx="7620000" cy="4373562"/>
          </a:xfrm>
        </p:spPr>
        <p:txBody>
          <a:bodyPr/>
          <a:lstStyle/>
          <a:p>
            <a:pPr eaLnBrk="1" hangingPunct="1"/>
            <a:r>
              <a:rPr lang="ru-RU" altLang="ru-RU" b="0"/>
              <a:t>В.В Налимов в своей книге «Вероятностная модель языка»</a:t>
            </a:r>
            <a:r>
              <a:rPr lang="en-US" altLang="ru-RU" b="0"/>
              <a:t>[6] </a:t>
            </a:r>
            <a:r>
              <a:rPr lang="ru-RU" altLang="ru-RU" b="0"/>
              <a:t>писал о «математизации глупостей »(То, что математика это «язык» Гиббс отмечал на ученом совете одного европейского университета)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8434388" cy="1549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/>
              <a:t>Лекция1: Введение. Роль математики в исследованиях по направлению «информационная </a:t>
            </a:r>
            <a:r>
              <a:rPr lang="ru-RU" sz="2400" dirty="0" smtClean="0"/>
              <a:t>безопасность»</a:t>
            </a:r>
            <a:endParaRPr lang="ru-RU" sz="2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813" y="6492875"/>
            <a:ext cx="1316037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DB2B68E-AE58-CD47-AF6F-54674C063B51}" type="slidenum">
              <a:rPr lang="ru-RU" altLang="x-none">
                <a:solidFill>
                  <a:schemeClr val="tx2"/>
                </a:solidFill>
              </a:rPr>
              <a:pPr eaLnBrk="1" hangingPunct="1"/>
              <a:t>9</a:t>
            </a:fld>
            <a:endParaRPr lang="ru-RU" altLang="x-none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3901</TotalTime>
  <Words>1168</Words>
  <Application>Microsoft Office PowerPoint</Application>
  <PresentationFormat>Экран (4:3)</PresentationFormat>
  <Paragraphs>111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Главная</vt:lpstr>
      <vt:lpstr>Цикл лекции на тему: «Организация индивидуальной исследовательской работы»(из курса «Основы научных и экспериментальных исследований»)</vt:lpstr>
      <vt:lpstr>Лекция1: Введение. Роль математики в исследованиях по направлению «информационная безопасность»</vt:lpstr>
      <vt:lpstr>Лекция1: Введение. Роль математики в исследованиях по направлению «информационная безопасность»</vt:lpstr>
      <vt:lpstr>Презентация PowerPoint</vt:lpstr>
      <vt:lpstr>Лекция1: Введение. Роль математики в исследованиях по направлению «информационная безопасность»</vt:lpstr>
      <vt:lpstr>Лекция1: Введение. Роль математики в исследованиях по направлению «информационная безопасность»</vt:lpstr>
      <vt:lpstr>Лекция1: Введение. Роль математики в исследованиях по направлению «информационная безопасность»</vt:lpstr>
      <vt:lpstr>Лекция1: Введение. Роль математики в исследованиях по направлению «информационная безопасность»</vt:lpstr>
      <vt:lpstr>Лекция1: Введение. Роль математики в исследованиях по направлению «информационная безопасность»</vt:lpstr>
      <vt:lpstr>Лекция1: Введение. Роль математики в исследованиях по направлению «информационная безопасность»</vt:lpstr>
      <vt:lpstr>Лекция1: Введение. Роль математики в исследованиях по направлению «информационная безопасность»</vt:lpstr>
      <vt:lpstr>Лекция1: Введение. Роль математики в исследованиях по направлению «информационная безопасность»</vt:lpstr>
      <vt:lpstr>Лекция1: Введение. Роль математики в исследованиях по направлению «информационная безопасность»</vt:lpstr>
      <vt:lpstr>Лекция1: Введение. Роль математики в исследованиях по направлению «информационная безопасность»</vt:lpstr>
      <vt:lpstr>Лекция1: Введение. Роль математики в исследованиях по направлению «информационная безопасность»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Цикл лекции на тему: «Организация индивидуальной исследовательской работы»((из курса «Основы научных и экспериментальных исследований»)</dc:title>
  <dc:creator>kuznetsov</dc:creator>
  <cp:lastModifiedBy>Пользователь Windows</cp:lastModifiedBy>
  <cp:revision>48</cp:revision>
  <dcterms:created xsi:type="dcterms:W3CDTF">2018-10-25T19:04:50Z</dcterms:created>
  <dcterms:modified xsi:type="dcterms:W3CDTF">2019-02-18T08:14:47Z</dcterms:modified>
</cp:coreProperties>
</file>