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7" r:id="rId2"/>
    <p:sldId id="258" r:id="rId3"/>
    <p:sldId id="259" r:id="rId4"/>
    <p:sldId id="260" r:id="rId5"/>
    <p:sldId id="306" r:id="rId6"/>
    <p:sldId id="261" r:id="rId7"/>
    <p:sldId id="262" r:id="rId8"/>
    <p:sldId id="307" r:id="rId9"/>
    <p:sldId id="263" r:id="rId10"/>
    <p:sldId id="264" r:id="rId11"/>
    <p:sldId id="308" r:id="rId12"/>
    <p:sldId id="265" r:id="rId13"/>
    <p:sldId id="266" r:id="rId14"/>
    <p:sldId id="309" r:id="rId15"/>
    <p:sldId id="267" r:id="rId16"/>
    <p:sldId id="268" r:id="rId17"/>
    <p:sldId id="269" r:id="rId18"/>
    <p:sldId id="271" r:id="rId19"/>
    <p:sldId id="272" r:id="rId20"/>
    <p:sldId id="273" r:id="rId21"/>
    <p:sldId id="312" r:id="rId22"/>
    <p:sldId id="313" r:id="rId23"/>
    <p:sldId id="314" r:id="rId24"/>
    <p:sldId id="320" r:id="rId25"/>
    <p:sldId id="319" r:id="rId26"/>
    <p:sldId id="316" r:id="rId27"/>
    <p:sldId id="321" r:id="rId28"/>
    <p:sldId id="322" r:id="rId29"/>
    <p:sldId id="323" r:id="rId30"/>
    <p:sldId id="315" r:id="rId31"/>
    <p:sldId id="317" r:id="rId32"/>
    <p:sldId id="318" r:id="rId33"/>
    <p:sldId id="327" r:id="rId34"/>
    <p:sldId id="328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283" r:id="rId43"/>
    <p:sldId id="284" r:id="rId44"/>
    <p:sldId id="285" r:id="rId45"/>
    <p:sldId id="281" r:id="rId46"/>
    <p:sldId id="282" r:id="rId47"/>
    <p:sldId id="286" r:id="rId48"/>
    <p:sldId id="287" r:id="rId49"/>
    <p:sldId id="311" r:id="rId50"/>
    <p:sldId id="288" r:id="rId51"/>
    <p:sldId id="289" r:id="rId52"/>
    <p:sldId id="296" r:id="rId53"/>
    <p:sldId id="297" r:id="rId5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393" autoAdjust="0"/>
  </p:normalViewPr>
  <p:slideViewPr>
    <p:cSldViewPr>
      <p:cViewPr>
        <p:scale>
          <a:sx n="111" d="100"/>
          <a:sy n="111" d="100"/>
        </p:scale>
        <p:origin x="-2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F609A-813B-4D37-B1A3-3FD4FD479B7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1A5DC-2880-40D2-8F97-F430CD7A7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67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call instruction acts just like the </a:t>
            </a:r>
            <a:r>
              <a:rPr lang="en-US" dirty="0" err="1" smtClean="0"/>
              <a:t>jmp</a:t>
            </a:r>
            <a:r>
              <a:rPr lang="en-US" dirty="0" smtClean="0"/>
              <a:t> instruction, except it pushes a return pointer on the stack.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A5DC-2880-40D2-8F97-F430CD7A7F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17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A5DC-2880-40D2-8F97-F430CD7A7F7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023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A5DC-2880-40D2-8F97-F430CD7A7F7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023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A5DC-2880-40D2-8F97-F430CD7A7F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02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A5DC-2880-40D2-8F97-F430CD7A7F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02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Anti-Reverse Engineering</a:t>
            </a:r>
            <a:endParaRPr lang="zh-CN" altLang="en-US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emblem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482534"/>
            <a:ext cx="1545805" cy="2071678"/>
          </a:xfrm>
          <a:prstGeom prst="rect">
            <a:avLst/>
          </a:prstGeom>
        </p:spPr>
      </p:pic>
      <p:pic>
        <p:nvPicPr>
          <p:cNvPr id="9" name="Picture 12" descr="C:\Users\Igor.ZSS\Downloads\Logo_ENGENSEC_365х10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2405062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C:\Users\Igor.ZSS\Downloads\eu_flag_tempu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0232" y="188640"/>
            <a:ext cx="2633662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Documents and Settings\Admin\Рабочий стол\СПбГУТ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3813" y="5661248"/>
            <a:ext cx="31432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D:\Documents and Settings\Admin\Рабочий стол\с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62813" y="5661248"/>
            <a:ext cx="160338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D:\Documents and Settings\Admin\Рабочий стол\С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05688" y="5518373"/>
            <a:ext cx="2095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D:\Documents and Settings\Admin\Рабочий стол\С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20001" y="5375498"/>
            <a:ext cx="214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Jump Instr. With a Const Cond.</a:t>
            </a:r>
            <a:endParaRPr lang="en-US" dirty="0"/>
          </a:p>
        </p:txBody>
      </p:sp>
      <p:pic>
        <p:nvPicPr>
          <p:cNvPr id="4" name="内容占位符 3" descr="Captur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7772400" cy="2474660"/>
          </a:xfrm>
        </p:spPr>
      </p:pic>
      <p:sp>
        <p:nvSpPr>
          <p:cNvPr id="5" name="TextBox 4"/>
          <p:cNvSpPr txBox="1"/>
          <p:nvPr/>
        </p:nvSpPr>
        <p:spPr>
          <a:xfrm>
            <a:off x="1547664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 D key to turn </a:t>
            </a:r>
            <a:r>
              <a:rPr lang="en-US" altLang="zh-CN" dirty="0" err="1" smtClean="0"/>
              <a:t>jmp</a:t>
            </a:r>
            <a:r>
              <a:rPr lang="en-US" altLang="zh-CN" dirty="0" smtClean="0"/>
              <a:t> (junk code) into harmless data </a:t>
            </a:r>
            <a:endParaRPr lang="zh-CN" altLang="en-US" dirty="0"/>
          </a:p>
        </p:txBody>
      </p:sp>
      <p:sp>
        <p:nvSpPr>
          <p:cNvPr id="6" name="下箭头 5"/>
          <p:cNvSpPr/>
          <p:nvPr/>
        </p:nvSpPr>
        <p:spPr>
          <a:xfrm rot="10800000">
            <a:off x="2483768" y="2852936"/>
            <a:ext cx="484632" cy="1410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55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altLang="zh-CN" dirty="0"/>
              <a:t>Impossible Disassembly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4789512"/>
          </a:xfrm>
        </p:spPr>
        <p:txBody>
          <a:bodyPr/>
          <a:lstStyle/>
          <a:p>
            <a:r>
              <a:rPr lang="en-US" dirty="0" smtClean="0"/>
              <a:t>So far, add a byte into “strategic locations” and make the disassembler not working</a:t>
            </a:r>
          </a:p>
          <a:p>
            <a:r>
              <a:rPr lang="en-US" dirty="0" smtClean="0"/>
              <a:t>This “rogue byte” is not part of the program can be thrown off by changing into Data -&gt; “D”</a:t>
            </a:r>
          </a:p>
          <a:p>
            <a:r>
              <a:rPr lang="en-US" dirty="0" smtClean="0"/>
              <a:t>What if the rogue byte is part of the program ?</a:t>
            </a:r>
          </a:p>
          <a:p>
            <a:r>
              <a:rPr lang="en-US" dirty="0" smtClean="0"/>
              <a:t>Single byte is part of two instructions -&gt; no disassembler can represent a single byte as being part of two instructions &lt;- processor has no such limitation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70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Impossible Disassembly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en-US" sz="2800" dirty="0" smtClean="0"/>
              <a:t> Impossible disassembly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Using a single byte in two instructions (rogue byte) 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Any given byte may be part of multiple instructions</a:t>
            </a:r>
            <a:endParaRPr lang="en-US" altLang="en-US" dirty="0"/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Disassembler limited to picking one interpretation, but processor can use both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dirty="0" smtClean="0"/>
              <a:t>Inward jump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5512" y="4077072"/>
            <a:ext cx="2867425" cy="1771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22150" y="4224356"/>
            <a:ext cx="39896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altLang="en-US" dirty="0" smtClean="0">
                <a:solidFill>
                  <a:srgbClr val="FF0000"/>
                </a:solidFill>
              </a:rPr>
              <a:t>FF is part of both instructions – EB FF/FF C0</a:t>
            </a:r>
          </a:p>
          <a:p>
            <a:pPr marL="0" lvl="2"/>
            <a:r>
              <a:rPr lang="en-US" altLang="en-US" dirty="0" smtClean="0"/>
              <a:t>INC EAX/DEC EAX – NOP sequence</a:t>
            </a:r>
          </a:p>
          <a:p>
            <a:pPr marL="0" lvl="2"/>
            <a:r>
              <a:rPr lang="en-US" altLang="en-US" dirty="0" smtClean="0"/>
              <a:t>Can be inserted anywhere to break the</a:t>
            </a:r>
          </a:p>
          <a:p>
            <a:pPr marL="0" lvl="2"/>
            <a:r>
              <a:rPr lang="en-US" altLang="en-US" dirty="0" smtClean="0"/>
              <a:t>Disassembler (no effect on the code itself)</a:t>
            </a:r>
            <a:endParaRPr lang="en-US" alt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altLang="zh-CN" dirty="0"/>
              <a:t>Impossible Disassembly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196752"/>
            <a:ext cx="7563906" cy="2934109"/>
          </a:xfrm>
        </p:spPr>
      </p:pic>
      <p:sp>
        <p:nvSpPr>
          <p:cNvPr id="5" name="内容占位符 2"/>
          <p:cNvSpPr txBox="1">
            <a:spLocks/>
          </p:cNvSpPr>
          <p:nvPr/>
        </p:nvSpPr>
        <p:spPr>
          <a:xfrm>
            <a:off x="649144" y="4130861"/>
            <a:ext cx="7772400" cy="24482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altLang="en-US" sz="2800" dirty="0" err="1" smtClean="0"/>
              <a:t>Mov</a:t>
            </a:r>
            <a:r>
              <a:rPr lang="en-US" altLang="en-US" sz="2800" dirty="0" smtClean="0"/>
              <a:t> ax, 05EBh -&gt; populates ax register with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800" dirty="0" err="1" smtClean="0"/>
              <a:t>Xor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eax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eax</a:t>
            </a:r>
            <a:r>
              <a:rPr lang="en-US" altLang="en-US" sz="2800" dirty="0" smtClean="0"/>
              <a:t> -&gt; clear </a:t>
            </a:r>
            <a:r>
              <a:rPr lang="en-US" altLang="en-US" sz="2800" dirty="0" err="1" smtClean="0"/>
              <a:t>eax</a:t>
            </a:r>
            <a:r>
              <a:rPr lang="en-US" altLang="en-US" sz="2800" dirty="0" smtClean="0"/>
              <a:t> and set zero flag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800" dirty="0" err="1" smtClean="0"/>
              <a:t>Jz</a:t>
            </a:r>
            <a:r>
              <a:rPr lang="en-US" altLang="en-US" sz="2800" dirty="0" smtClean="0"/>
              <a:t> -7 -&gt; unconditional jump to EB 05 -&gt; as code means “</a:t>
            </a:r>
            <a:r>
              <a:rPr lang="en-US" altLang="en-US" sz="2800" dirty="0" err="1" smtClean="0"/>
              <a:t>jmp</a:t>
            </a:r>
            <a:r>
              <a:rPr lang="en-US" altLang="en-US" sz="2800" dirty="0" smtClean="0"/>
              <a:t> 5”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N</a:t>
            </a:r>
            <a:r>
              <a:rPr lang="en-US" altLang="en-US" sz="2800" dirty="0" smtClean="0"/>
              <a:t>o good way to clean the code; Leave </a:t>
            </a:r>
            <a:r>
              <a:rPr lang="en-US" altLang="en-US" sz="2800" dirty="0"/>
              <a:t>the </a:t>
            </a:r>
            <a:r>
              <a:rPr lang="en-US" altLang="en-US" sz="2800" dirty="0" err="1"/>
              <a:t>xor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eax</a:t>
            </a:r>
            <a:r>
              <a:rPr lang="en-US" altLang="en-US" sz="2800" dirty="0"/>
              <a:t>, </a:t>
            </a:r>
            <a:r>
              <a:rPr lang="en-US" altLang="en-US" sz="2800" dirty="0" err="1" smtClean="0"/>
              <a:t>eax</a:t>
            </a:r>
            <a:r>
              <a:rPr lang="en-US" altLang="en-US" sz="2800" dirty="0" smtClean="0"/>
              <a:t>, and set the rest as data 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296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altLang="zh-CN" dirty="0" err="1" smtClean="0"/>
              <a:t>Nop</a:t>
            </a:r>
            <a:r>
              <a:rPr lang="en-US" altLang="zh-CN" dirty="0" smtClean="0"/>
              <a:t>-out (No operation)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those “rogue bytes” into NOP instructions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the </a:t>
            </a:r>
            <a:r>
              <a:rPr lang="en-US" dirty="0" err="1" smtClean="0"/>
              <a:t>PatchByte</a:t>
            </a:r>
            <a:r>
              <a:rPr lang="en-US" dirty="0" smtClean="0"/>
              <a:t> in IDA command line</a:t>
            </a:r>
          </a:p>
          <a:p>
            <a:r>
              <a:rPr lang="en-US" dirty="0" smtClean="0"/>
              <a:t>0x90 is the NOP Op code. </a:t>
            </a:r>
          </a:p>
          <a:p>
            <a:r>
              <a:rPr lang="en-US" dirty="0" smtClean="0"/>
              <a:t>Press “P” patch byte when you are done. </a:t>
            </a:r>
          </a:p>
          <a:p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132856"/>
            <a:ext cx="3077004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8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Obscuring 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2215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Function pointers</a:t>
            </a:r>
          </a:p>
          <a:p>
            <a:pPr lvl="1"/>
            <a:r>
              <a:rPr lang="en-US" altLang="en-US" dirty="0"/>
              <a:t>Locations resolved at run-time</a:t>
            </a:r>
          </a:p>
          <a:p>
            <a:pPr lvl="1"/>
            <a:r>
              <a:rPr lang="en-US" altLang="en-US" dirty="0"/>
              <a:t>Hard to statically reverse </a:t>
            </a:r>
            <a:r>
              <a:rPr lang="en-US" altLang="en-US" dirty="0" smtClean="0"/>
              <a:t>engineer</a:t>
            </a:r>
          </a:p>
          <a:p>
            <a:r>
              <a:rPr lang="en-US" altLang="en-US" sz="3000" dirty="0" smtClean="0"/>
              <a:t>Return </a:t>
            </a:r>
            <a:r>
              <a:rPr lang="en-US" altLang="en-US" sz="3000" dirty="0"/>
              <a:t>pointer abuse</a:t>
            </a:r>
          </a:p>
          <a:p>
            <a:pPr lvl="1"/>
            <a:r>
              <a:rPr lang="en-US" altLang="en-US" dirty="0"/>
              <a:t>Modify return value on stack at run-time </a:t>
            </a:r>
            <a:r>
              <a:rPr lang="en-US" altLang="en-US" dirty="0" smtClean="0"/>
              <a:t>(added a rogue </a:t>
            </a:r>
            <a:r>
              <a:rPr lang="en-US" altLang="en-US" dirty="0" err="1" smtClean="0"/>
              <a:t>retn</a:t>
            </a:r>
            <a:r>
              <a:rPr lang="en-US" altLang="en-US" dirty="0" smtClean="0"/>
              <a:t> instruction)</a:t>
            </a:r>
            <a:endParaRPr lang="en-US" altLang="en-US" dirty="0"/>
          </a:p>
          <a:p>
            <a:pPr lvl="2"/>
            <a:r>
              <a:rPr lang="en-US" altLang="en-US" dirty="0"/>
              <a:t>call $+5 coupled with rogue ret instruction on p. 342</a:t>
            </a:r>
          </a:p>
          <a:p>
            <a:pPr lvl="2"/>
            <a:r>
              <a:rPr lang="en-US" altLang="en-US" dirty="0" err="1"/>
              <a:t>retn</a:t>
            </a:r>
            <a:r>
              <a:rPr lang="en-US" altLang="en-US" dirty="0"/>
              <a:t> makes it appear sub_4011C0 is finished, but control goes just beyond </a:t>
            </a:r>
            <a:r>
              <a:rPr lang="en-US" altLang="en-US" dirty="0" err="1"/>
              <a:t>retn</a:t>
            </a:r>
            <a:r>
              <a:rPr lang="en-US" altLang="en-US" dirty="0"/>
              <a:t> </a:t>
            </a:r>
            <a:r>
              <a:rPr lang="en-US" altLang="en-US" dirty="0" smtClean="0"/>
              <a:t>instruction</a:t>
            </a:r>
          </a:p>
          <a:p>
            <a:pPr lvl="1"/>
            <a:r>
              <a:rPr lang="en-US" altLang="en-US" dirty="0" smtClean="0"/>
              <a:t>Real </a:t>
            </a:r>
            <a:r>
              <a:rPr lang="en-US" altLang="en-US" dirty="0" err="1" smtClean="0"/>
              <a:t>retn</a:t>
            </a:r>
            <a:r>
              <a:rPr lang="en-US" altLang="en-US" dirty="0" smtClean="0"/>
              <a:t> is not part of any function due to the rogue </a:t>
            </a:r>
            <a:r>
              <a:rPr lang="en-US" altLang="en-US" dirty="0" err="1" smtClean="0"/>
              <a:t>retn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54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Obscuring 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Misusing </a:t>
            </a:r>
            <a:r>
              <a:rPr lang="en-US" altLang="en-US" sz="2800" i="1" dirty="0"/>
              <a:t>structured exception </a:t>
            </a:r>
            <a:r>
              <a:rPr lang="en-US" altLang="en-US" sz="2800" i="1" dirty="0" smtClean="0"/>
              <a:t>handlers (SEH)</a:t>
            </a:r>
            <a:endParaRPr lang="en-US" altLang="en-US" sz="2800" i="1" dirty="0"/>
          </a:p>
          <a:p>
            <a:pPr lvl="1"/>
            <a:r>
              <a:rPr lang="en-US" altLang="en-US" dirty="0"/>
              <a:t>SEH allows program to handle error conditions </a:t>
            </a:r>
            <a:r>
              <a:rPr lang="en-US" altLang="en-US" dirty="0" smtClean="0"/>
              <a:t>intelligently</a:t>
            </a:r>
          </a:p>
          <a:p>
            <a:pPr lvl="1"/>
            <a:r>
              <a:rPr lang="en-US" altLang="en-US" dirty="0" smtClean="0"/>
              <a:t>SEH chain maintained by a stack structure (FS </a:t>
            </a:r>
            <a:r>
              <a:rPr lang="en-US" altLang="en-US" dirty="0"/>
              <a:t>segment register)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4990" y="3212976"/>
            <a:ext cx="6411220" cy="2505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824" y="6036599"/>
            <a:ext cx="332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en-US" dirty="0"/>
              <a:t>Structured Exception Handling Chain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880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Obscuring Flow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000" dirty="0" smtClean="0"/>
              <a:t>Example (p346 – Use Exception Handler to hide code)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Craft </a:t>
            </a:r>
            <a:r>
              <a:rPr lang="en-US" altLang="en-US" sz="2800" dirty="0"/>
              <a:t>pointer to exception routine (0x401080) via top two instructions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/>
              <a:t>Push address onto stack as exception handler in third </a:t>
            </a:r>
            <a:r>
              <a:rPr lang="en-US" altLang="en-US" sz="2800" dirty="0" smtClean="0"/>
              <a:t>instruction </a:t>
            </a:r>
            <a:endParaRPr lang="en-US" alt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/>
              <a:t>Trigger exception (divide-by-zero).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/>
              <a:t>Routine at 0x401080 is not </a:t>
            </a:r>
            <a:r>
              <a:rPr lang="en-US" altLang="en-US" sz="2800" dirty="0" smtClean="0"/>
              <a:t>disassembled (hide malicious code in it)</a:t>
            </a:r>
            <a:endParaRPr lang="en-US" alt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/>
              <a:t>Use IDA to manually disassemble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491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Anti-Debugging</a:t>
            </a:r>
            <a:endParaRPr lang="zh-CN" altLang="en-US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Anti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en-US" dirty="0" smtClean="0"/>
              <a:t>Anti-analysis technique for malware to recognize when it is under the control of a debugger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b="1" dirty="0" smtClean="0">
                <a:solidFill>
                  <a:srgbClr val="00B050"/>
                </a:solidFill>
              </a:rPr>
              <a:t>Slow down analysis </a:t>
            </a:r>
            <a:r>
              <a:rPr lang="en-US" altLang="en-US" dirty="0" smtClean="0"/>
              <a:t>as much as possible to increase window of vulnerability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b="1" dirty="0" smtClean="0">
                <a:solidFill>
                  <a:srgbClr val="00B050"/>
                </a:solidFill>
              </a:rPr>
              <a:t>Once found in debugger, cause a crash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Popular techniques among hundreds of techniques</a:t>
            </a:r>
          </a:p>
          <a:p>
            <a:pPr>
              <a:buFont typeface="Wingdings" pitchFamily="2" charset="2"/>
              <a:buChar char="l"/>
            </a:pPr>
            <a:endParaRPr lang="en-US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Understanding Anti-Disassembly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80920" cy="5688632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en-US" dirty="0" smtClean="0"/>
              <a:t>Special code to cause disassembly analysis to produce incorrect program listings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/>
              <a:t>Anti-disassembly techniques – delay/prevent analysis, increase the level of skill required of the malware analyst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/>
              <a:t>Reduce the chances of malware being detected by static analysis (anti virus software)</a:t>
            </a:r>
          </a:p>
          <a:p>
            <a:pPr>
              <a:buFont typeface="Wingdings" pitchFamily="2" charset="2"/>
              <a:buChar char="l"/>
            </a:pPr>
            <a:r>
              <a:rPr lang="en-US" altLang="en-US" dirty="0" smtClean="0"/>
              <a:t>Tricking disassembly at an incorrect offset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Jump to nonexistent target location (blank address, jump back to entry point, do this back and forth)</a:t>
            </a:r>
          </a:p>
          <a:p>
            <a:pPr>
              <a:buFont typeface="Wingdings" pitchFamily="2" charset="2"/>
              <a:buChar char="l"/>
            </a:pPr>
            <a:r>
              <a:rPr lang="en-US" altLang="en-US" dirty="0" smtClean="0"/>
              <a:t>Flow oriented disassembly more accurate than linear disassembly – any bytes not part of the flow is not shown </a:t>
            </a:r>
          </a:p>
          <a:p>
            <a:pPr lvl="1">
              <a:buFont typeface="Wingdings" pitchFamily="2" charset="2"/>
              <a:buChar char="l"/>
            </a:pPr>
            <a:endParaRPr lang="en-US" altLang="en-US" dirty="0" smtClean="0"/>
          </a:p>
          <a:p>
            <a:pPr>
              <a:buFont typeface="Wingdings" pitchFamily="2" charset="2"/>
              <a:buChar char="l"/>
            </a:pP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endParaRPr lang="en-US" altLang="en-US" dirty="0" smtClean="0"/>
          </a:p>
          <a:p>
            <a:pPr>
              <a:buFont typeface="Wingdings" pitchFamily="2" charset="2"/>
              <a:buChar char="l"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smtClean="0"/>
              <a:t>Windows Debugger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80920" cy="5005536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dirty="0" smtClean="0"/>
              <a:t> Most common way: use the Windows API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IsDebuggerPresent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en-US" dirty="0" smtClean="0"/>
              <a:t>returns 0 if no debugger attached by searching the Process Environment Block for field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IsDebugged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(next-slide example)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CheckRemoteDebuggerPresent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en-US" dirty="0" smtClean="0"/>
              <a:t>allows one to check the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IsDebugged</a:t>
            </a:r>
            <a:r>
              <a:rPr lang="en-US" altLang="en-US" dirty="0" smtClean="0"/>
              <a:t> flag on other processes in local machine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NTQueryInformationProcess</a:t>
            </a:r>
            <a:r>
              <a:rPr lang="en-US" altLang="en-US" dirty="0" smtClean="0"/>
              <a:t> using value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ProcessDebugPort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to tell if a process is currently being debugged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OutputDebugString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send string to debugger for display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dirty="0" err="1" smtClean="0"/>
              <a:t>errorValue</a:t>
            </a:r>
            <a:r>
              <a:rPr lang="en-US" altLang="en-US" dirty="0" smtClean="0"/>
              <a:t> set if no debugger attached (implicitly telling a debugger is in use)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80920" cy="5005536"/>
          </a:xfrm>
        </p:spPr>
        <p:txBody>
          <a:bodyPr>
            <a:normAutofit/>
          </a:bodyPr>
          <a:lstStyle/>
          <a:p>
            <a:r>
              <a:rPr lang="en-US" dirty="0"/>
              <a:t>Determines whether the calling process is being debugged by a user-mode </a:t>
            </a:r>
            <a:r>
              <a:rPr lang="en-US" dirty="0" smtClean="0"/>
              <a:t>debugger</a:t>
            </a:r>
            <a:endParaRPr lang="en-US" dirty="0"/>
          </a:p>
          <a:p>
            <a:r>
              <a:rPr lang="en-US" b="1" dirty="0"/>
              <a:t>Return </a:t>
            </a:r>
            <a:r>
              <a:rPr lang="en-US" b="1" dirty="0" smtClean="0"/>
              <a:t>value</a:t>
            </a:r>
          </a:p>
          <a:p>
            <a:pPr lvl="1"/>
            <a:r>
              <a:rPr lang="en-US" dirty="0"/>
              <a:t>If the current process is running in the context of a debugger, the return value is nonzero.</a:t>
            </a:r>
          </a:p>
          <a:p>
            <a:pPr lvl="1"/>
            <a:r>
              <a:rPr lang="en-US" dirty="0"/>
              <a:t>If the current process is not running in the context of a debugger, the return value is zero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036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ww.aldeid.com/w/images/e/e4/IsDebuggerPresent-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39600"/>
            <a:ext cx="6081776" cy="529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67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79986" y="1447800"/>
            <a:ext cx="4706813" cy="45720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&lt;- libs</a:t>
            </a:r>
          </a:p>
          <a:p>
            <a:pPr marL="0" indent="0">
              <a:buNone/>
            </a:pPr>
            <a:endParaRPr lang="ru-R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8004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016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79986" y="1447800"/>
            <a:ext cx="4706813" cy="45720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&lt;- libs</a:t>
            </a:r>
          </a:p>
          <a:p>
            <a:pPr marL="0" indent="0">
              <a:buNone/>
            </a:pPr>
            <a:endParaRPr lang="ru-R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&lt;- </a:t>
            </a:r>
            <a:r>
              <a:rPr lang="en-US" dirty="0" err="1" smtClean="0">
                <a:sym typeface="Wingdings" panose="05000000000000000000" pitchFamily="2" charset="2"/>
              </a:rPr>
              <a:t>consts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8004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71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79986" y="1447800"/>
            <a:ext cx="4706813" cy="45720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&lt;- libs</a:t>
            </a:r>
          </a:p>
          <a:p>
            <a:pPr marL="0" indent="0">
              <a:buNone/>
            </a:pPr>
            <a:endParaRPr lang="ru-R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&lt;- </a:t>
            </a:r>
            <a:r>
              <a:rPr lang="en-US" dirty="0" err="1" smtClean="0">
                <a:sym typeface="Wingdings" panose="05000000000000000000" pitchFamily="2" charset="2"/>
              </a:rPr>
              <a:t>consts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&lt;- </a:t>
            </a:r>
            <a:r>
              <a:rPr lang="en-US" dirty="0" smtClean="0">
                <a:sym typeface="Wingdings" panose="05000000000000000000" pitchFamily="2" charset="2"/>
              </a:rPr>
              <a:t>EP at </a:t>
            </a:r>
            <a:r>
              <a:rPr lang="en-US" dirty="0" err="1" smtClean="0">
                <a:sym typeface="Wingdings" panose="05000000000000000000" pitchFamily="2" charset="2"/>
              </a:rPr>
              <a:t>IsDbgPrsnt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test EAX, EAX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you can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bypass it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8004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82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4581128"/>
            <a:ext cx="1304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1128"/>
            <a:ext cx="12858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79912" y="1412776"/>
            <a:ext cx="18357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Entry-Point</a:t>
            </a:r>
            <a:endParaRPr lang="ru-RU" sz="2600" dirty="0">
              <a:latin typeface="Perpetua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4581128"/>
            <a:ext cx="1304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1128"/>
            <a:ext cx="12858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48296" y="1406899"/>
            <a:ext cx="18357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Entry-Point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91303" y="2480569"/>
            <a:ext cx="37497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Perpetua (Основной текст)"/>
              </a:rPr>
              <a:t>Portable </a:t>
            </a:r>
            <a:r>
              <a:rPr lang="en-US" sz="2600" dirty="0" smtClean="0">
                <a:latin typeface="Perpetua (Основной текст)"/>
              </a:rPr>
              <a:t>Executable run</a:t>
            </a:r>
            <a:endParaRPr lang="ru-RU" sz="2600" dirty="0">
              <a:latin typeface="Perpetua (Основной текст)"/>
            </a:endParaRPr>
          </a:p>
        </p:txBody>
      </p:sp>
      <p:cxnSp>
        <p:nvCxnSpPr>
          <p:cNvPr id="4" name="Прямая со стрелкой 3"/>
          <p:cNvCxnSpPr>
            <a:stCxn id="7" idx="2"/>
            <a:endCxn id="6" idx="0"/>
          </p:cNvCxnSpPr>
          <p:nvPr/>
        </p:nvCxnSpPr>
        <p:spPr>
          <a:xfrm flipH="1">
            <a:off x="4666175" y="1899342"/>
            <a:ext cx="1" cy="581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трелка вниз 4"/>
          <p:cNvSpPr/>
          <p:nvPr/>
        </p:nvSpPr>
        <p:spPr>
          <a:xfrm>
            <a:off x="4423860" y="1906214"/>
            <a:ext cx="484632" cy="658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74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4581128"/>
            <a:ext cx="1304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1128"/>
            <a:ext cx="12858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48296" y="1406899"/>
            <a:ext cx="18357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Entry-Point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91303" y="2480569"/>
            <a:ext cx="37497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Perpetua (Основной текст)"/>
              </a:rPr>
              <a:t>Portable </a:t>
            </a:r>
            <a:r>
              <a:rPr lang="en-US" sz="2600" dirty="0" smtClean="0">
                <a:latin typeface="Perpetua (Основной текст)"/>
              </a:rPr>
              <a:t>Executable run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1224" y="3645024"/>
            <a:ext cx="5729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CALL Kernel32.</a:t>
            </a:r>
            <a:r>
              <a:rPr lang="en-US" altLang="zh-CN" sz="2800" dirty="0" smtClean="0"/>
              <a:t>IsDebuggerPresent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23860" y="1906214"/>
            <a:ext cx="484632" cy="658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23860" y="2966413"/>
            <a:ext cx="484632" cy="658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3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function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4581128"/>
            <a:ext cx="1304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1128"/>
            <a:ext cx="12858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48296" y="1406899"/>
            <a:ext cx="18357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Entry-Point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91303" y="2480569"/>
            <a:ext cx="37497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Perpetua (Основной текст)"/>
              </a:rPr>
              <a:t>Portable </a:t>
            </a:r>
            <a:r>
              <a:rPr lang="en-US" sz="2600" dirty="0" smtClean="0">
                <a:latin typeface="Perpetua (Основной текст)"/>
              </a:rPr>
              <a:t>Executable run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1224" y="3645024"/>
            <a:ext cx="5729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CALL Kernel32.</a:t>
            </a:r>
            <a:r>
              <a:rPr lang="en-US" altLang="zh-CN" sz="2800" dirty="0" smtClean="0"/>
              <a:t>IsDebuggerPresent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9787" y="4873068"/>
            <a:ext cx="2412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Test EAX, EAX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423859" y="1899342"/>
            <a:ext cx="484632" cy="658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55859" y="2973012"/>
            <a:ext cx="484632" cy="658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55859" y="4214378"/>
            <a:ext cx="484632" cy="658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5400000">
            <a:off x="2743394" y="4793850"/>
            <a:ext cx="484632" cy="658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6091165" y="4835645"/>
            <a:ext cx="484632" cy="658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5888" y="5517232"/>
            <a:ext cx="17983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EAX == 0</a:t>
            </a:r>
            <a:endParaRPr lang="ru-RU" sz="2600" dirty="0">
              <a:latin typeface="Perpetua (Основной текст)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20072" y="5517232"/>
            <a:ext cx="17983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Perpetua (Основной текст)"/>
              </a:rPr>
              <a:t>EAX == 1</a:t>
            </a:r>
            <a:endParaRPr lang="ru-RU" sz="2600" dirty="0">
              <a:latin typeface="Perpetua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7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86895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 (will see more)</a:t>
            </a:r>
            <a:endParaRPr lang="zh-CN" altLang="en-US" dirty="0"/>
          </a:p>
        </p:txBody>
      </p:sp>
      <p:pic>
        <p:nvPicPr>
          <p:cNvPr id="4" name="内容占位符 3" descr="Captur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2438741" cy="3572374"/>
          </a:xfrm>
        </p:spPr>
      </p:pic>
      <p:sp>
        <p:nvSpPr>
          <p:cNvPr id="5" name="右大括号 4"/>
          <p:cNvSpPr/>
          <p:nvPr/>
        </p:nvSpPr>
        <p:spPr>
          <a:xfrm>
            <a:off x="2267744" y="2924944"/>
            <a:ext cx="432048" cy="208823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915816" y="2996952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Nothing changes with these steps -&gt; can mingle these ops with other ops (or even junk)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1571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Jmp</a:t>
            </a:r>
            <a:r>
              <a:rPr lang="en-US" altLang="zh-CN" dirty="0" smtClean="0"/>
              <a:t> back to original entry point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11247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Adding Junk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9" name="图片 8" descr="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412776"/>
            <a:ext cx="2496277" cy="936104"/>
          </a:xfrm>
          <a:prstGeom prst="rect">
            <a:avLst/>
          </a:prstGeom>
        </p:spPr>
      </p:pic>
      <p:pic>
        <p:nvPicPr>
          <p:cNvPr id="10" name="图片 9" descr="Captu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429000"/>
            <a:ext cx="3286839" cy="2759836"/>
          </a:xfrm>
          <a:prstGeom prst="rect">
            <a:avLst/>
          </a:prstGeom>
        </p:spPr>
      </p:pic>
      <p:sp>
        <p:nvSpPr>
          <p:cNvPr id="11" name="下箭头 10"/>
          <p:cNvSpPr/>
          <p:nvPr/>
        </p:nvSpPr>
        <p:spPr>
          <a:xfrm>
            <a:off x="6660232" y="24208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bypass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Debugger </a:t>
            </a:r>
            <a:r>
              <a:rPr lang="en-US" dirty="0"/>
              <a:t>– </a:t>
            </a:r>
            <a:r>
              <a:rPr lang="en-US" dirty="0" smtClean="0"/>
              <a:t>Immunity Debugger (based on </a:t>
            </a:r>
            <a:r>
              <a:rPr lang="en-US" dirty="0" err="1" smtClean="0"/>
              <a:t>OllyDbg</a:t>
            </a:r>
            <a:r>
              <a:rPr lang="en-US" dirty="0" smtClean="0"/>
              <a:t>)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3305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8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bypass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 PE with the debugger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57150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8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bypass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Breakpoint at 00401005 &amp; run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8860504" cy="3517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99940" y="5661248"/>
            <a:ext cx="3807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dirty="0" smtClean="0">
                <a:solidFill>
                  <a:srgbClr val="FF0000"/>
                </a:solidFill>
              </a:rPr>
              <a:t>EAX == 1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bypass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EAX value to 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99940" y="5661248"/>
            <a:ext cx="3807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dirty="0" smtClean="0">
                <a:solidFill>
                  <a:srgbClr val="FF0000"/>
                </a:solidFill>
              </a:rPr>
              <a:t>EAX == 0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2390" y="1052737"/>
            <a:ext cx="326137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55911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70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altLang="zh-CN" dirty="0" err="1"/>
              <a:t>IsDebuggerPresent</a:t>
            </a:r>
            <a:r>
              <a:rPr lang="en-US" altLang="zh-CN" dirty="0"/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bypass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 just PATCH 0040100C with JMP -&gt; NEVER “Debugger: No” messages ^_^</a:t>
            </a:r>
            <a:endParaRPr lang="ru-RU" dirty="0" smtClean="0"/>
          </a:p>
          <a:p>
            <a:r>
              <a:rPr lang="en-US" dirty="0" smtClean="0"/>
              <a:t>go crack steam games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780928"/>
            <a:ext cx="55435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445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Manually Checking Structures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24936" cy="576064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sz="2800" dirty="0" smtClean="0"/>
              <a:t> Manual checks of structures in memory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sz="2600" dirty="0" smtClean="0"/>
              <a:t>Most common way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Windows API may not be reliable 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/>
              <a:t> </a:t>
            </a:r>
            <a:r>
              <a:rPr lang="en-US" altLang="en-US" dirty="0" smtClean="0"/>
              <a:t>Bypass Windows API to check memory directly - preferred by malware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b="1" dirty="0" err="1" smtClean="0">
                <a:solidFill>
                  <a:srgbClr val="00B050"/>
                </a:solidFill>
              </a:rPr>
              <a:t>BeingDebugged</a:t>
            </a:r>
            <a:r>
              <a:rPr lang="en-US" altLang="en-US" b="1" dirty="0" smtClean="0">
                <a:solidFill>
                  <a:srgbClr val="00B050"/>
                </a:solidFill>
              </a:rPr>
              <a:t> flag (p. 353)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dirty="0" smtClean="0"/>
              <a:t>Loading of PEB (Process Environment Block) structure address </a:t>
            </a:r>
            <a:r>
              <a:rPr lang="en-US" altLang="en-US" dirty="0" err="1" smtClean="0"/>
              <a:t>fs</a:t>
            </a:r>
            <a:r>
              <a:rPr lang="en-US" altLang="en-US" dirty="0" smtClean="0"/>
              <a:t>:[30h]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b="1" dirty="0" smtClean="0">
                <a:solidFill>
                  <a:srgbClr val="00B050"/>
                </a:solidFill>
              </a:rPr>
              <a:t>Followed by access of </a:t>
            </a:r>
            <a:r>
              <a:rPr lang="en-US" alt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BeingDebugged</a:t>
            </a:r>
            <a:r>
              <a:rPr lang="en-US" altLang="en-US" b="1" dirty="0" smtClean="0">
                <a:solidFill>
                  <a:srgbClr val="00B050"/>
                </a:solidFill>
              </a:rPr>
              <a:t> flag at offset 0x2</a:t>
            </a:r>
          </a:p>
          <a:p>
            <a:pPr lvl="2"/>
            <a:endParaRPr lang="en-US" altLang="en-US" dirty="0" smtClean="0"/>
          </a:p>
          <a:p>
            <a:endParaRPr lang="zh-CN" altLang="en-US" dirty="0"/>
          </a:p>
        </p:txBody>
      </p:sp>
      <p:pic>
        <p:nvPicPr>
          <p:cNvPr id="4" name="图片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509120"/>
            <a:ext cx="4344007" cy="1667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2120" y="479715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Check if EBX is zero, if so debugger is not attached&gt;</a:t>
            </a:r>
            <a:r>
              <a:rPr lang="en-US" altLang="zh-CN" dirty="0" err="1" smtClean="0">
                <a:solidFill>
                  <a:srgbClr val="FF0000"/>
                </a:solidFill>
              </a:rPr>
              <a:t>jmp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6309320"/>
            <a:ext cx="705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Hide Debugger in </a:t>
            </a:r>
            <a:r>
              <a:rPr lang="en-US" altLang="zh-CN" dirty="0" err="1" smtClean="0">
                <a:solidFill>
                  <a:srgbClr val="00B050"/>
                </a:solidFill>
              </a:rPr>
              <a:t>OllyDbg</a:t>
            </a:r>
            <a:r>
              <a:rPr lang="en-US" altLang="zh-CN" dirty="0" smtClean="0">
                <a:solidFill>
                  <a:srgbClr val="00B050"/>
                </a:solidFill>
              </a:rPr>
              <a:t> to not set the </a:t>
            </a:r>
            <a:r>
              <a:rPr lang="en-US" altLang="zh-CN" dirty="0" err="1" smtClean="0">
                <a:solidFill>
                  <a:srgbClr val="00B050"/>
                </a:solidFill>
              </a:rPr>
              <a:t>beingDebugged</a:t>
            </a:r>
            <a:r>
              <a:rPr lang="en-US" altLang="zh-CN" dirty="0" smtClean="0">
                <a:solidFill>
                  <a:srgbClr val="00B050"/>
                </a:solidFill>
              </a:rPr>
              <a:t> flag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796950"/>
          </a:xfrm>
        </p:spPr>
        <p:txBody>
          <a:bodyPr/>
          <a:lstStyle/>
          <a:p>
            <a:r>
              <a:rPr lang="en-US" altLang="zh-CN" dirty="0" smtClean="0"/>
              <a:t>Manually Checking Structures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68952" cy="4032448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en-US" dirty="0" smtClean="0"/>
              <a:t>Debugger heap check – doing something to the heap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First heap -&gt; has a header telling whether the heap was creating within a debugger (</a:t>
            </a:r>
            <a:r>
              <a:rPr lang="en-US" alt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ForceFlags</a:t>
            </a:r>
            <a:r>
              <a:rPr lang="en-US" alt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/Flags</a:t>
            </a:r>
            <a:r>
              <a:rPr lang="en-US" altLang="en-US" dirty="0" smtClean="0"/>
              <a:t>)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Get address of process’s first heap (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ProcessHeap</a:t>
            </a:r>
            <a:r>
              <a:rPr lang="en-US" altLang="en-US" dirty="0" smtClean="0"/>
              <a:t>) </a:t>
            </a:r>
            <a:r>
              <a:rPr lang="en-US" altLang="en-US" b="1" dirty="0" smtClean="0">
                <a:solidFill>
                  <a:srgbClr val="00B050"/>
                </a:solidFill>
              </a:rPr>
              <a:t>by loading value at 0x18 into PEB structure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00B050"/>
                </a:solidFill>
              </a:rPr>
              <a:t>then accessing flag field at 0x10 (XP) </a:t>
            </a:r>
            <a:r>
              <a:rPr lang="en-US" altLang="en-US" dirty="0" smtClean="0"/>
              <a:t>or 0x44  (Win7) (Listing 16-3, p. 355)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Hide-debug plug-in/manual change of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ProcessHeap</a:t>
            </a:r>
            <a:r>
              <a:rPr lang="en-US" altLang="en-US" dirty="0" smtClean="0"/>
              <a:t> flag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Checking </a:t>
            </a:r>
            <a:r>
              <a:rPr lang="en-US" altLang="zh-CN" dirty="0" err="1" smtClean="0"/>
              <a:t>NTGlobalFlag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NtGlobalFlag</a:t>
            </a:r>
            <a:r>
              <a:rPr lang="en-US" altLang="en-US" dirty="0" smtClean="0"/>
              <a:t> check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Process started with a debugger creates memory heaps differently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Specified at 0x68 offset in PEB.  Set to 0x70 if debugger is running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Hide-debug plug-in/manual change of flag</a:t>
            </a:r>
          </a:p>
          <a:p>
            <a:pPr lvl="1">
              <a:buFont typeface="Wingdings" pitchFamily="2" charset="2"/>
              <a:buChar char="l"/>
            </a:pPr>
            <a:endParaRPr lang="en-US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52728" cy="65293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Checking for System Residue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424936" cy="5256584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sz="3200" dirty="0" smtClean="0"/>
              <a:t> Debugging tools also left residue on system </a:t>
            </a:r>
          </a:p>
          <a:p>
            <a:pPr marL="0" indent="0">
              <a:buFont typeface="Wingdings" pitchFamily="2" charset="2"/>
              <a:buChar char="l"/>
            </a:pPr>
            <a:r>
              <a:rPr lang="en-US" altLang="en-US" sz="3200" dirty="0" smtClean="0"/>
              <a:t> Manual checks of system residuals</a:t>
            </a:r>
            <a:endParaRPr lang="en-US" altLang="en-US" dirty="0" smtClean="0"/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sz="2800" dirty="0" smtClean="0"/>
              <a:t>Registry values used by debuggers (</a:t>
            </a:r>
            <a:r>
              <a:rPr lang="en-US" altLang="en-US" sz="2800" dirty="0" smtClean="0">
                <a:latin typeface="Courier New" pitchFamily="49" charset="0"/>
                <a:cs typeface="Courier New" pitchFamily="49" charset="0"/>
              </a:rPr>
              <a:t>HKLM\....\</a:t>
            </a:r>
            <a:r>
              <a:rPr lang="en-US" altLang="en-US" sz="2800" dirty="0" err="1" smtClean="0">
                <a:latin typeface="Courier New" pitchFamily="49" charset="0"/>
                <a:cs typeface="Courier New" pitchFamily="49" charset="0"/>
              </a:rPr>
              <a:t>AeDebug</a:t>
            </a:r>
            <a:r>
              <a:rPr lang="en-US" altLang="en-US" sz="2800" dirty="0" smtClean="0"/>
              <a:t>) – if set to </a:t>
            </a:r>
            <a:r>
              <a:rPr lang="en-US" altLang="en-US" sz="2800" dirty="0" err="1" smtClean="0"/>
              <a:t>OllyDbg</a:t>
            </a:r>
            <a:r>
              <a:rPr lang="en-US" altLang="en-US" sz="2800" dirty="0" smtClean="0"/>
              <a:t> (in use)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sz="2800" dirty="0" smtClean="0"/>
              <a:t>Perform </a:t>
            </a:r>
            <a:r>
              <a:rPr lang="en-US" altLang="en-US" sz="2800" dirty="0" err="1" smtClean="0">
                <a:latin typeface="Courier New" pitchFamily="49" charset="0"/>
                <a:cs typeface="Courier New" pitchFamily="49" charset="0"/>
              </a:rPr>
              <a:t>FindWindow</a:t>
            </a:r>
            <a:r>
              <a:rPr lang="en-US" altLang="en-US" sz="2800" dirty="0" smtClean="0"/>
              <a:t> in search for debugger (e.g. Window Name </a:t>
            </a:r>
            <a:r>
              <a:rPr lang="en-US" altLang="en-US" sz="2800" dirty="0" smtClean="0">
                <a:latin typeface="Courier New" pitchFamily="49" charset="0"/>
                <a:cs typeface="Courier New" pitchFamily="49" charset="0"/>
              </a:rPr>
              <a:t>OLLYDBG</a:t>
            </a:r>
            <a:r>
              <a:rPr lang="en-US" altLang="en-US" sz="2800" dirty="0" smtClean="0"/>
              <a:t>)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305" y="4365104"/>
            <a:ext cx="8268854" cy="1267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796950"/>
          </a:xfrm>
        </p:spPr>
        <p:txBody>
          <a:bodyPr/>
          <a:lstStyle/>
          <a:p>
            <a:r>
              <a:rPr lang="en-US" altLang="zh-CN" dirty="0" smtClean="0"/>
              <a:t>Identifying Debugger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sz="2800" dirty="0" smtClean="0"/>
              <a:t> INT scanning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INT 3</a:t>
            </a:r>
            <a:r>
              <a:rPr lang="en-US" altLang="en-US" dirty="0" smtClean="0"/>
              <a:t> – software interrupt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Inserted by debugger to temporarily replace an instruction so that debug exception handler can run when software breakpoints are hit (</a:t>
            </a:r>
            <a:r>
              <a:rPr lang="en-US" altLang="en-US" dirty="0" err="1" smtClean="0"/>
              <a:t>Opcode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0xCC </a:t>
            </a:r>
            <a:r>
              <a:rPr lang="en-US" altLang="en-US" dirty="0" smtClean="0"/>
              <a:t>inserted)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00B050"/>
                </a:solidFill>
              </a:rPr>
              <a:t>Search for </a:t>
            </a:r>
            <a:r>
              <a:rPr lang="en-US" alt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0xCC</a:t>
            </a:r>
            <a:r>
              <a:rPr lang="en-US" altLang="en-US" b="1" dirty="0" smtClean="0">
                <a:solidFill>
                  <a:srgbClr val="00B050"/>
                </a:solidFill>
              </a:rPr>
              <a:t> in code </a:t>
            </a:r>
            <a:r>
              <a:rPr lang="en-US" altLang="en-US" dirty="0" smtClean="0"/>
              <a:t>– overcome by hardware interrupt</a:t>
            </a:r>
          </a:p>
          <a:p>
            <a:pPr marL="0" indent="0">
              <a:buFont typeface="Wingdings" pitchFamily="2" charset="2"/>
              <a:buChar char="l"/>
            </a:pPr>
            <a:r>
              <a:rPr lang="en-US" altLang="en-US" sz="2800" dirty="0" smtClean="0"/>
              <a:t>Performing code checksums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Malware performs checksum (CRC/MD5) on its code pages and exits if tampering detected (if 0xCC inserted, code is changed)</a:t>
            </a:r>
          </a:p>
          <a:p>
            <a:pPr marL="0" indent="0">
              <a:buFont typeface="Wingdings" pitchFamily="2" charset="2"/>
              <a:buChar char="l"/>
            </a:pPr>
            <a:r>
              <a:rPr lang="en-US" altLang="en-US" sz="2800" dirty="0" smtClean="0"/>
              <a:t>Timing checks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00B050"/>
                </a:solidFill>
              </a:rPr>
              <a:t>Slowdown while being debugged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Malware takes timestamps and exits if there is a lag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Especially effective when taken before &amp; after an exception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(human interventions to handle exception – delay)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71095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Defeating Disassembly Algorithms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sz="3200" dirty="0" smtClean="0"/>
              <a:t> Instructions and Data are mixed – distinguish them </a:t>
            </a:r>
            <a:r>
              <a:rPr lang="en-US" altLang="zh-CN" sz="3200" dirty="0" smtClean="0"/>
              <a:t>is hard</a:t>
            </a:r>
            <a:r>
              <a:rPr lang="en-US" altLang="en-US" sz="3200" dirty="0" smtClean="0"/>
              <a:t> </a:t>
            </a:r>
          </a:p>
          <a:p>
            <a:pPr marL="0" indent="0">
              <a:buFont typeface="Wingdings" pitchFamily="2" charset="2"/>
              <a:buChar char="l"/>
            </a:pPr>
            <a:r>
              <a:rPr lang="en-US" altLang="en-US" sz="3200" dirty="0" smtClean="0"/>
              <a:t>Two types of algorithms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Linear disassembly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sz="2400" dirty="0" smtClean="0"/>
              <a:t>Iterate over a block of code, disassembling one instruction at a time </a:t>
            </a:r>
            <a:r>
              <a:rPr lang="en-US" altLang="en-US" sz="2400" b="1" dirty="0" smtClean="0">
                <a:solidFill>
                  <a:srgbClr val="92D050"/>
                </a:solidFill>
              </a:rPr>
              <a:t>linearly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sz="2400" dirty="0" smtClean="0"/>
              <a:t>Decode blindly from start to end, ignores flow-control instructions that cause only a part of the buffer to execute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sz="2400" dirty="0" smtClean="0"/>
              <a:t>Cannot distinguish between code and data ( see examples at p331)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sz="2400" dirty="0" smtClean="0"/>
              <a:t>Embed Data between Code to confuse it (instruction/data appear to be the same)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en-US" altLang="zh-CN" dirty="0" smtClean="0"/>
              <a:t>Timing Checks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5328592"/>
          </a:xfrm>
        </p:spPr>
        <p:txBody>
          <a:bodyPr/>
          <a:lstStyle/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Implemented via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rdtsc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instruction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dirty="0" smtClean="0"/>
              <a:t>Count the number of ticks since the last system reboot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dirty="0" smtClean="0"/>
              <a:t>Store value in EDX:EAX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dirty="0" smtClean="0"/>
              <a:t>Execute twice, compare difference two calls – whether too large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QueryPerformanceCounter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altLang="en-US" dirty="0" smtClean="0"/>
              <a:t>Can use this API as well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GetTickCount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– returns the number of milliseconds elapsed since last system reboot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4" name="图片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5013176"/>
            <a:ext cx="3191321" cy="7811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9992" y="508518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Check to see the time increase whether you are single stepping</a:t>
            </a:r>
            <a:endParaRPr lang="zh-CN" altLang="en-US" dirty="0"/>
          </a:p>
        </p:txBody>
      </p:sp>
      <p:sp>
        <p:nvSpPr>
          <p:cNvPr id="6" name="下箭头 5"/>
          <p:cNvSpPr/>
          <p:nvPr/>
        </p:nvSpPr>
        <p:spPr>
          <a:xfrm rot="6283027">
            <a:off x="3870960" y="4653551"/>
            <a:ext cx="152092" cy="9683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下箭头 6"/>
          <p:cNvSpPr/>
          <p:nvPr/>
        </p:nvSpPr>
        <p:spPr>
          <a:xfrm rot="4807616">
            <a:off x="3859796" y="5156235"/>
            <a:ext cx="141639" cy="866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Interfering Debugger Functionality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en-US" sz="3200" dirty="0" smtClean="0"/>
              <a:t>Using TLS (thread local storage) callbacks </a:t>
            </a:r>
          </a:p>
          <a:p>
            <a:pPr>
              <a:buFont typeface="Wingdings" pitchFamily="2" charset="2"/>
              <a:buChar char="l"/>
            </a:pPr>
            <a:r>
              <a:rPr lang="en-US" altLang="en-US" sz="3200" dirty="0" smtClean="0"/>
              <a:t>Execute code before entry point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Debuggers typically execute until program entry point defined by the PE header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TLS implemented in an executable contains a .</a:t>
            </a:r>
            <a:r>
              <a:rPr lang="en-US" altLang="en-US" dirty="0" err="1" smtClean="0"/>
              <a:t>tls</a:t>
            </a:r>
            <a:r>
              <a:rPr lang="en-US" altLang="en-US" dirty="0" smtClean="0"/>
              <a:t> section that can be executed before program entry point</a:t>
            </a:r>
          </a:p>
          <a:p>
            <a:pPr>
              <a:buFont typeface="Wingdings" pitchFamily="2" charset="2"/>
              <a:buChar char="l"/>
            </a:pPr>
            <a:r>
              <a:rPr lang="en-US" altLang="en-US" sz="2800" dirty="0" smtClean="0"/>
              <a:t>Malware can hide functionality in TLS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sz="2200" dirty="0" smtClean="0"/>
              <a:t>Must configure debugger to pause before TLS callback code 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sz="2200" dirty="0" smtClean="0"/>
              <a:t>Well-know so malware use them less frequently</a:t>
            </a: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en-US" altLang="zh-CN" dirty="0" smtClean="0"/>
              <a:t>Exceptions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en-US" sz="3200" dirty="0" smtClean="0"/>
              <a:t>Using exceptions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Debuggers typically configured to trap exceptions and not pass them through to program (can be used to detect debuggers)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sz="2800" dirty="0" smtClean="0"/>
              <a:t>Malware probes to ensure exceptions are passed through quickly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sz="2800" dirty="0" smtClean="0"/>
              <a:t>Must configure debugger to pass them to the program automatically</a:t>
            </a: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Inserting Interrupts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sz="2800" dirty="0" smtClean="0"/>
              <a:t> Inserting interrupts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Use Exceptions to annoy malware analyst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Cause debuggers to stop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Inserting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INT 3</a:t>
            </a:r>
            <a:r>
              <a:rPr lang="en-US" altLang="en-US" dirty="0" smtClean="0"/>
              <a:t> instructions or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0xCD03</a:t>
            </a:r>
            <a:r>
              <a:rPr lang="en-US" altLang="en-US" dirty="0" smtClean="0"/>
              <a:t> (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STATUS_BREAKPOINT</a:t>
            </a:r>
            <a:r>
              <a:rPr lang="en-US" altLang="en-US" dirty="0" smtClean="0"/>
              <a:t>) to generate an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INT 3</a:t>
            </a:r>
            <a:r>
              <a:rPr lang="en-US" altLang="en-US" dirty="0" smtClean="0"/>
              <a:t>.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Doing the same with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INT 2D</a:t>
            </a:r>
            <a:r>
              <a:rPr lang="en-US" altLang="en-US" dirty="0" smtClean="0"/>
              <a:t> (kernel debugger breakpoint)</a:t>
            </a:r>
          </a:p>
          <a:p>
            <a:pPr marL="0" indent="0">
              <a:buFont typeface="Wingdings" pitchFamily="2" charset="2"/>
              <a:buChar char="l"/>
            </a:pPr>
            <a:r>
              <a:rPr lang="en-US" altLang="en-US" sz="2800" dirty="0" smtClean="0"/>
              <a:t> Putting payload in interrupt handler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Having a debugger attached results in disabling malware 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Make malicious code be a part of an SEH handler</a:t>
            </a:r>
          </a:p>
          <a:p>
            <a:pPr lvl="2"/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INT 3 </a:t>
            </a:r>
            <a:r>
              <a:rPr lang="en-US" altLang="en-US" dirty="0" smtClean="0"/>
              <a:t>without debugger returns exception directly back into program to handle</a:t>
            </a:r>
          </a:p>
          <a:p>
            <a:pPr lvl="2"/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INT 3 </a:t>
            </a:r>
            <a:r>
              <a:rPr lang="en-US" altLang="en-US" dirty="0" smtClean="0"/>
              <a:t>with debugger goes elsewhere (Listing 16-9, p. 363)</a:t>
            </a:r>
          </a:p>
          <a:p>
            <a:pPr marL="274320" lvl="1" indent="0">
              <a:buFont typeface="Wingdings" pitchFamily="2" charset="2"/>
              <a:buChar char="l"/>
            </a:pPr>
            <a:endParaRPr lang="en-US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Debugger Vulnerabilities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sz="3200" dirty="0" smtClean="0"/>
              <a:t> PE header vulnerabilities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OllyDbg</a:t>
            </a:r>
            <a:r>
              <a:rPr lang="en-US" altLang="en-US" dirty="0" smtClean="0"/>
              <a:t> follows specifications of PE headers more strictly than Windows.  Crashes on malformed headers – set size of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IMAGE_NUMBEROF_DIRECTORY_ENTRIES</a:t>
            </a:r>
            <a:r>
              <a:rPr lang="en-US" altLang="en-US" dirty="0" smtClean="0"/>
              <a:t> to be more than 0x10, cause crash – same setting with Windows.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Can manually modify the field back to 0x10 using a hex editor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Set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SizeofRawData</a:t>
            </a:r>
            <a:r>
              <a:rPr lang="en-US" altLang="en-US" dirty="0" smtClean="0"/>
              <a:t> to some bad values to cause crash (point to the wrong location)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Manual change back to a value close to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VirtualSize</a:t>
            </a:r>
            <a:endParaRPr lang="en-US" alt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Anti-VM Techniques</a:t>
            </a:r>
            <a:endParaRPr lang="zh-CN" altLang="en-US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Anti-VM Techniques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dirty="0" smtClean="0"/>
              <a:t> Virtual machines initially used only by malware analysts 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Malware benefited from detecting VM (especially VMware) and shutting down to escape analysis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Normal users also use VM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dirty="0" smtClean="0"/>
              <a:t>Rollback recovery easy</a:t>
            </a:r>
          </a:p>
          <a:p>
            <a:pPr marL="548640" lvl="2" indent="0">
              <a:buFont typeface="Wingdings" pitchFamily="2" charset="2"/>
              <a:buChar char="l"/>
            </a:pPr>
            <a:r>
              <a:rPr lang="en-US" altLang="en-US" dirty="0" smtClean="0"/>
              <a:t>Portability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Malware also wants to infect VMs</a:t>
            </a:r>
          </a:p>
          <a:p>
            <a:pPr marL="0" indent="0">
              <a:buFont typeface="Wingdings" pitchFamily="2" charset="2"/>
              <a:buChar char="l"/>
            </a:pPr>
            <a:r>
              <a:rPr lang="en-US" altLang="en-US" b="1" dirty="0" smtClean="0">
                <a:solidFill>
                  <a:srgbClr val="00B050"/>
                </a:solidFill>
              </a:rPr>
              <a:t>Anti-VM techniques become less popular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VM Artifacts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05536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sz="3200" dirty="0" smtClean="0"/>
              <a:t> Process listing 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 3 VM processes are running – easy to see</a:t>
            </a:r>
          </a:p>
          <a:p>
            <a:pPr marL="0" indent="0">
              <a:buFont typeface="Wingdings" pitchFamily="2" charset="2"/>
              <a:buChar char="l"/>
            </a:pPr>
            <a:r>
              <a:rPr lang="en-US" altLang="en-US" sz="3400" dirty="0" smtClean="0"/>
              <a:t> </a:t>
            </a:r>
            <a:r>
              <a:rPr lang="en-US" altLang="en-US" sz="3400" dirty="0" err="1" smtClean="0"/>
              <a:t>Filesystem</a:t>
            </a:r>
            <a:r>
              <a:rPr lang="en-US" altLang="en-US" sz="3400" dirty="0" smtClean="0"/>
              <a:t> – VM installation directory</a:t>
            </a:r>
          </a:p>
          <a:p>
            <a:pPr lvl="1"/>
            <a:r>
              <a:rPr lang="en-US" altLang="en-US" sz="2800" dirty="0" smtClean="0"/>
              <a:t>(e.g. C:\Program Files\VMware\VMware Tools)</a:t>
            </a:r>
          </a:p>
          <a:p>
            <a:pPr>
              <a:buFont typeface="Wingdings" pitchFamily="2" charset="2"/>
              <a:buChar char="l"/>
            </a:pPr>
            <a:r>
              <a:rPr lang="en-US" altLang="en-US" sz="3400" dirty="0" smtClean="0"/>
              <a:t>Registry keys – hardware (mouse, adapters)</a:t>
            </a:r>
          </a:p>
          <a:p>
            <a:pPr>
              <a:buFont typeface="Wingdings" pitchFamily="2" charset="2"/>
              <a:buChar char="l"/>
            </a:pPr>
            <a:r>
              <a:rPr lang="en-US" altLang="en-US" sz="3200" dirty="0" smtClean="0"/>
              <a:t>Networking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MAC addresses assigned for use by IEEE for VMware NICs begin with 00:0C:29 (virtual NIC)</a:t>
            </a:r>
          </a:p>
          <a:p>
            <a:pPr>
              <a:buFont typeface="Wingdings" pitchFamily="2" charset="2"/>
              <a:buChar char="l"/>
            </a:pPr>
            <a:r>
              <a:rPr lang="en-US" altLang="en-US" sz="2400" dirty="0"/>
              <a:t>Malware checking version of </a:t>
            </a:r>
            <a:r>
              <a:rPr lang="en-US" altLang="en-US" sz="2400" dirty="0" smtClean="0"/>
              <a:t>hardware, MAC</a:t>
            </a:r>
            <a:endParaRPr lang="en-US" altLang="en-US" dirty="0" smtClean="0"/>
          </a:p>
          <a:p>
            <a:pPr>
              <a:buFont typeface="Wingdings" pitchFamily="2" charset="2"/>
              <a:buChar char="l"/>
            </a:pPr>
            <a:r>
              <a:rPr lang="en-US" altLang="en-US" sz="3400" dirty="0" smtClean="0"/>
              <a:t>Memory (search string 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VMware</a:t>
            </a:r>
            <a:r>
              <a:rPr lang="en-US" altLang="en-US" sz="3400" dirty="0" smtClean="0"/>
              <a:t> through physical memory)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Bypassing </a:t>
            </a:r>
            <a:r>
              <a:rPr lang="en-US" altLang="zh-CN" dirty="0" err="1" smtClean="0"/>
              <a:t>Vmware</a:t>
            </a:r>
            <a:r>
              <a:rPr lang="en-US" altLang="zh-CN" dirty="0" smtClean="0"/>
              <a:t>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3801616" cy="4572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Malware scans process list for,  </a:t>
            </a:r>
            <a:r>
              <a:rPr lang="en-US" altLang="zh-CN" dirty="0" err="1" smtClean="0"/>
              <a:t>VMwareTray.exe</a:t>
            </a:r>
            <a:r>
              <a:rPr lang="en-US" altLang="zh-CN" dirty="0" smtClean="0"/>
              <a:t> – if found, jump to exit code</a:t>
            </a:r>
          </a:p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Counter-measures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/>
              <a:t>Patch the binary to avoid the jump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/>
              <a:t>Use hex editor to modify the name VMwareTray.exe so it will compare something else </a:t>
            </a:r>
          </a:p>
          <a:p>
            <a:pPr marL="320040" lvl="1" indent="0">
              <a:buNone/>
            </a:pP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556792"/>
            <a:ext cx="4143953" cy="4610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87255" y="1268760"/>
            <a:ext cx="3168352" cy="4572000"/>
          </a:xfrm>
        </p:spPr>
        <p:txBody>
          <a:bodyPr/>
          <a:lstStyle/>
          <a:p>
            <a:r>
              <a:rPr lang="en-US" dirty="0" smtClean="0"/>
              <a:t>Data structure – x86 implements an interrupt vector table</a:t>
            </a:r>
          </a:p>
          <a:p>
            <a:r>
              <a:rPr lang="en-US" dirty="0" smtClean="0"/>
              <a:t>Determine the response to interrupts and exceptions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1" y="1052735"/>
            <a:ext cx="4968552" cy="568874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772400" cy="778098"/>
          </a:xfrm>
        </p:spPr>
        <p:txBody>
          <a:bodyPr/>
          <a:lstStyle/>
          <a:p>
            <a:r>
              <a:rPr lang="en-US" altLang="zh-CN" dirty="0" smtClean="0"/>
              <a:t>Interrupt Descriptor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2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Disassembler</a:t>
            </a:r>
            <a:endParaRPr lang="en-US" dirty="0"/>
          </a:p>
        </p:txBody>
      </p:sp>
      <p:pic>
        <p:nvPicPr>
          <p:cNvPr id="4" name="内容占位符 3" descr="Captur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64798" y="985590"/>
            <a:ext cx="5953956" cy="159089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72058" y="2536759"/>
            <a:ext cx="5333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Insert a data “hello” into the instructions (“special locations”)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066669"/>
            <a:ext cx="4495588" cy="135189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87883" y="4400930"/>
            <a:ext cx="1133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Wrong</a:t>
            </a:r>
            <a:endParaRPr 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4536716"/>
            <a:ext cx="4872705" cy="132546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372200" y="5894381"/>
            <a:ext cx="1133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1" name="矩形 10"/>
          <p:cNvSpPr/>
          <p:nvPr/>
        </p:nvSpPr>
        <p:spPr>
          <a:xfrm>
            <a:off x="4693148" y="3301429"/>
            <a:ext cx="41818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n-US" sz="2200" b="1" dirty="0" smtClean="0">
                <a:solidFill>
                  <a:srgbClr val="92D050"/>
                </a:solidFill>
              </a:rPr>
              <a:t>Disassemble bytes follow call first, then called location</a:t>
            </a:r>
            <a:endParaRPr lang="en-US" altLang="en-US" sz="2200" b="1" dirty="0">
              <a:solidFill>
                <a:srgbClr val="92D05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458" y="5927843"/>
            <a:ext cx="41818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n-US" sz="2200" b="1" dirty="0">
                <a:solidFill>
                  <a:srgbClr val="92D050"/>
                </a:solidFill>
              </a:rPr>
              <a:t>Correct using C or D keys (turn cursor into code/data)</a:t>
            </a:r>
          </a:p>
        </p:txBody>
      </p:sp>
    </p:spTree>
    <p:extLst>
      <p:ext uri="{BB962C8B-B14F-4D97-AF65-F5344CB8AC3E}">
        <p14:creationId xmlns:p14="http://schemas.microsoft.com/office/powerpoint/2010/main" xmlns="" val="55291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796950"/>
          </a:xfrm>
        </p:spPr>
        <p:txBody>
          <a:bodyPr/>
          <a:lstStyle/>
          <a:p>
            <a:r>
              <a:rPr lang="en-US" altLang="zh-CN" dirty="0" smtClean="0"/>
              <a:t>Vulnerable Instructions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055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en-US" sz="2800" dirty="0" smtClean="0"/>
              <a:t>One IDTR for VM, one for host? Conflict</a:t>
            </a:r>
          </a:p>
          <a:p>
            <a:pPr>
              <a:buFont typeface="Wingdings" pitchFamily="2" charset="2"/>
              <a:buChar char="l"/>
            </a:pPr>
            <a:r>
              <a:rPr lang="en-US" altLang="en-US" sz="2800" dirty="0" smtClean="0"/>
              <a:t>VM will move the IDTR to a different memory location – check whether it is “virtual” or “physical”.  </a:t>
            </a:r>
            <a:endParaRPr lang="en-US" altLang="en-US" sz="2800" dirty="0"/>
          </a:p>
          <a:p>
            <a:pPr>
              <a:buFont typeface="Wingdings" pitchFamily="2" charset="2"/>
              <a:buChar char="l"/>
            </a:pPr>
            <a:r>
              <a:rPr lang="en-US" altLang="en-US" sz="2800" dirty="0" smtClean="0"/>
              <a:t>Detect VM by Descriptor Table Instructions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3 special x86 registers for pointing to machine-wide data structures 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sz="1800" b="1" dirty="0" smtClean="0">
                <a:solidFill>
                  <a:srgbClr val="00B050"/>
                </a:solidFill>
              </a:rPr>
              <a:t>IDTR: points to Interrupt Descriptor Table Register 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sz="1800" b="1" dirty="0" smtClean="0">
                <a:solidFill>
                  <a:srgbClr val="00B050"/>
                </a:solidFill>
              </a:rPr>
              <a:t>GDTR: points to Global Descriptor Table Register (memory lookups)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sz="1800" b="1" dirty="0" smtClean="0">
                <a:solidFill>
                  <a:srgbClr val="00B050"/>
                </a:solidFill>
              </a:rPr>
              <a:t>LDTR: points to Local Descriptor Table Register (unused in Windows)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sz="1800" b="1" dirty="0" smtClean="0">
                <a:solidFill>
                  <a:srgbClr val="00B050"/>
                </a:solidFill>
              </a:rPr>
              <a:t>Windows only uses GDT by default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Guest VM must have a different location for these tables than Host VM 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dirty="0" smtClean="0"/>
              <a:t>VM software creates separate locations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dirty="0" smtClean="0"/>
              <a:t>But, Guest VM can directly execute x86 instructions that directly access underlying registers to check for inconsistency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dirty="0" smtClean="0"/>
              <a:t>Use these registers to detect the presence of VM (discussed next)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0972" y="188640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Red-Pill Anti-VM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19256" cy="5400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en-US" dirty="0" smtClean="0"/>
              <a:t>Movie Matrix: Neo has to choose between a </a:t>
            </a:r>
            <a:r>
              <a:rPr lang="en-US" altLang="en-US" b="1" dirty="0" smtClean="0">
                <a:solidFill>
                  <a:srgbClr val="00B0F0"/>
                </a:solidFill>
              </a:rPr>
              <a:t>blue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solidFill>
                  <a:srgbClr val="FF0000"/>
                </a:solidFill>
              </a:rPr>
              <a:t>red pill</a:t>
            </a:r>
            <a:r>
              <a:rPr lang="en-US" altLang="en-US" dirty="0" smtClean="0"/>
              <a:t>.</a:t>
            </a:r>
          </a:p>
          <a:p>
            <a:pPr>
              <a:buFont typeface="Wingdings" pitchFamily="2" charset="2"/>
              <a:buChar char="l"/>
            </a:pPr>
            <a:r>
              <a:rPr lang="en-US" altLang="en-US" dirty="0" smtClean="0">
                <a:solidFill>
                  <a:srgbClr val="00B0F0"/>
                </a:solidFill>
              </a:rPr>
              <a:t>Blue Pill:  fake reality</a:t>
            </a:r>
          </a:p>
          <a:p>
            <a:pPr>
              <a:buFont typeface="Wingdings" pitchFamily="2" charset="2"/>
              <a:buChar char="l"/>
            </a:pPr>
            <a:r>
              <a:rPr lang="en-US" altLang="en-US" dirty="0" smtClean="0">
                <a:solidFill>
                  <a:srgbClr val="FF0000"/>
                </a:solidFill>
              </a:rPr>
              <a:t>Red Pill: real reality (</a:t>
            </a:r>
            <a:r>
              <a:rPr lang="en-US" altLang="en-US" dirty="0" err="1" smtClean="0">
                <a:solidFill>
                  <a:srgbClr val="FF0000"/>
                </a:solidFill>
              </a:rPr>
              <a:t>sidt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–store interrupt descriptor table register in a new destination operand)</a:t>
            </a:r>
          </a:p>
          <a:p>
            <a:pPr>
              <a:buFont typeface="Wingdings" pitchFamily="2" charset="2"/>
              <a:buChar char="l"/>
            </a:pPr>
            <a:r>
              <a:rPr lang="en-US" altLang="en-US" dirty="0" smtClean="0"/>
              <a:t>x86 instruction </a:t>
            </a:r>
            <a:r>
              <a:rPr lang="en-US" altLang="en-US" dirty="0" err="1" smtClean="0"/>
              <a:t>sidt</a:t>
            </a:r>
            <a:r>
              <a:rPr lang="en-US" altLang="en-US" dirty="0" smtClean="0"/>
              <a:t> loads value of IDTR 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Virtual machine monitor must relocate the guest IDTR to avoid conflict with host IDTR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/>
              <a:t>Check if VM runs the </a:t>
            </a:r>
            <a:r>
              <a:rPr lang="en-US" altLang="zh-CN" dirty="0" err="1" smtClean="0"/>
              <a:t>sidt</a:t>
            </a:r>
            <a:r>
              <a:rPr lang="en-US" altLang="zh-CN" dirty="0" smtClean="0"/>
              <a:t> instruction </a:t>
            </a:r>
          </a:p>
          <a:p>
            <a:pPr lvl="2">
              <a:buFont typeface="Wingdings" pitchFamily="2" charset="2"/>
              <a:buChar char="l"/>
            </a:pPr>
            <a:r>
              <a:rPr lang="en-US" altLang="zh-CN" dirty="0" err="1" smtClean="0"/>
              <a:t>Cmp</a:t>
            </a:r>
            <a:r>
              <a:rPr lang="en-US" altLang="zh-CN" dirty="0" smtClean="0"/>
              <a:t> al, 0FFh -&gt; the VM signature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>
                <a:solidFill>
                  <a:srgbClr val="FF0000"/>
                </a:solidFill>
              </a:rPr>
              <a:t>Only works on single-processor machine – multi-core processor each processor has an IDT so Red Pill is not reliable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Recall LDT is not really used by Windows but the VM (no pill technique)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/>
              <a:t>Check </a:t>
            </a:r>
            <a:r>
              <a:rPr lang="en-US" altLang="zh-CN" dirty="0" err="1" smtClean="0"/>
              <a:t>sldt</a:t>
            </a:r>
            <a:r>
              <a:rPr lang="en-US" altLang="zh-CN" dirty="0" smtClean="0"/>
              <a:t> against zero, if value is set, VM is in use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/>
              <a:t>Disable Acceleration on VMware</a:t>
            </a:r>
          </a:p>
          <a:p>
            <a:pPr lvl="1">
              <a:buFont typeface="Wingdings" pitchFamily="2" charset="2"/>
              <a:buChar char="l"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Querying I/O 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933528"/>
          </a:xfrm>
        </p:spPr>
        <p:txBody>
          <a:bodyPr>
            <a:normAutofit fontScale="77500" lnSpcReduction="2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dirty="0" smtClean="0"/>
              <a:t>VMware virtualizes I/O ports – weakness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dirty="0" smtClean="0"/>
              <a:t>Communication between guest OS and host.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dirty="0" smtClean="0"/>
              <a:t>Check virtual I/O port is working? Use the in (0xED) instruction.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0xED - </a:t>
            </a:r>
            <a:r>
              <a:rPr lang="en-US" altLang="en-US" dirty="0" smtClean="0"/>
              <a:t>Copies data from I/O port from source operand to a memory location. </a:t>
            </a:r>
            <a:endParaRPr lang="en-US" altLang="en-US" dirty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zh-CN" dirty="0" smtClean="0"/>
              <a:t>Capture I/O destined for the communication channel port 0x5668 (VX)</a:t>
            </a:r>
            <a:endParaRPr lang="en-US" altLang="en-US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b="1" dirty="0" smtClean="0">
                <a:solidFill>
                  <a:srgbClr val="00B050"/>
                </a:solidFill>
              </a:rPr>
              <a:t>Magic number 0x564D5868 (</a:t>
            </a:r>
            <a:r>
              <a:rPr lang="en-US" altLang="en-US" b="1" dirty="0" err="1" smtClean="0">
                <a:solidFill>
                  <a:srgbClr val="00B050"/>
                </a:solidFill>
              </a:rPr>
              <a:t>VMXh</a:t>
            </a:r>
            <a:r>
              <a:rPr lang="en-US" altLang="en-US" b="1" dirty="0" smtClean="0">
                <a:solidFill>
                  <a:srgbClr val="00B050"/>
                </a:solidFill>
              </a:rPr>
              <a:t>) – EAX register is loaded with magic number</a:t>
            </a:r>
            <a:r>
              <a:rPr lang="en-US" altLang="en-US" dirty="0" smtClean="0"/>
              <a:t>; ECX loaded with action you want to perform – 0xA – get </a:t>
            </a:r>
            <a:r>
              <a:rPr lang="en-US" altLang="en-US" dirty="0" err="1" smtClean="0"/>
              <a:t>Vmware</a:t>
            </a:r>
            <a:r>
              <a:rPr lang="en-US" altLang="en-US" dirty="0" smtClean="0"/>
              <a:t> version type; 0x14 will get memory size. ECX will contain the VM type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dirty="0" smtClean="0"/>
              <a:t>Must NOP out the </a:t>
            </a:r>
            <a:r>
              <a:rPr lang="en-US" altLang="en-US" sz="2200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altLang="en-US" dirty="0" smtClean="0"/>
              <a:t> checks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dirty="0" smtClean="0"/>
              <a:t>Common Anti-VM instructions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sz="2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sidt</a:t>
            </a:r>
            <a:r>
              <a:rPr lang="en-US" altLang="en-US" sz="2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2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sgdt</a:t>
            </a:r>
            <a:r>
              <a:rPr lang="en-US" altLang="en-US" sz="2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2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sldt</a:t>
            </a:r>
            <a:r>
              <a:rPr lang="en-US" altLang="en-US" sz="2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2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smsw</a:t>
            </a:r>
            <a:r>
              <a:rPr lang="en-US" altLang="en-US" sz="2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2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altLang="en-US" sz="2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in, cupid – replace by NOP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err="1" smtClean="0">
                <a:solidFill>
                  <a:srgbClr val="00B050"/>
                </a:solidFill>
              </a:rPr>
              <a:t>Pactching</a:t>
            </a:r>
            <a:r>
              <a:rPr lang="en-US" altLang="en-US" dirty="0" smtClean="0">
                <a:solidFill>
                  <a:srgbClr val="00B050"/>
                </a:solidFill>
              </a:rPr>
              <a:t> the binary to avoid calling these instructions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>
                <a:solidFill>
                  <a:srgbClr val="00B050"/>
                </a:solidFill>
              </a:rPr>
              <a:t>Use Multiprocessor (multiple IDTR) – Red Pill Test work for single processor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20 instructions designated by VMware as “not </a:t>
            </a:r>
            <a:r>
              <a:rPr lang="en-US" altLang="en-US" dirty="0" err="1" smtClean="0"/>
              <a:t>virtualizable</a:t>
            </a:r>
            <a:r>
              <a:rPr lang="en-US" altLang="en-US" dirty="0" smtClean="0"/>
              <a:t>”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Malware will only use them if checking for </a:t>
            </a:r>
            <a:r>
              <a:rPr lang="en-US" altLang="en-US" dirty="0" err="1" smtClean="0"/>
              <a:t>VMs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VM Escape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l"/>
            </a:pPr>
            <a:r>
              <a:rPr lang="en-US" altLang="en-US" sz="2800" dirty="0" smtClean="0"/>
              <a:t>Exploiting VMware bugs to crash host or run code in it</a:t>
            </a:r>
          </a:p>
          <a:p>
            <a:pPr marL="274320" lvl="1" indent="0">
              <a:buFont typeface="Wingdings" pitchFamily="2" charset="2"/>
              <a:buChar char="l"/>
            </a:pPr>
            <a:r>
              <a:rPr lang="en-US" altLang="en-US" dirty="0" smtClean="0"/>
              <a:t>Prior </a:t>
            </a:r>
            <a:r>
              <a:rPr lang="en-US" altLang="en-US" dirty="0" smtClean="0">
                <a:solidFill>
                  <a:srgbClr val="FF0000"/>
                </a:solidFill>
              </a:rPr>
              <a:t>exploits</a:t>
            </a:r>
            <a:r>
              <a:rPr lang="en-US" altLang="en-US" dirty="0" smtClean="0"/>
              <a:t> (now patched) include shared folder feature, drag-and-drop functionality in VMware Tools, shared clipboard, VM display function (Cloudburst)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Guest can write to any file on the host - disable shared folder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dirty="0" smtClean="0"/>
              <a:t>VM display function – patched by VMware</a:t>
            </a:r>
          </a:p>
          <a:p>
            <a:pPr marL="0" indent="0">
              <a:buFont typeface="Wingdings" pitchFamily="2" charset="2"/>
              <a:buChar char="l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71095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Defeating Disassembly Algorithms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496944" cy="50775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en-US" sz="3000" dirty="0" smtClean="0"/>
              <a:t> Flow-oriented disassembly (used by IDA Pro)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sz="2200" dirty="0" smtClean="0"/>
              <a:t>Builds list of locations to assemble by examining code from entry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sz="1400" dirty="0" smtClean="0"/>
              <a:t>(</a:t>
            </a:r>
            <a:r>
              <a:rPr lang="en-US" altLang="en-US" sz="1800" dirty="0" smtClean="0"/>
              <a:t>Top of p. 332) After unconditional </a:t>
            </a:r>
            <a:r>
              <a:rPr lang="en-US" altLang="en-US" sz="1800" dirty="0" err="1" smtClean="0"/>
              <a:t>jmp</a:t>
            </a:r>
            <a:r>
              <a:rPr lang="en-US" altLang="en-US" sz="1800" dirty="0" smtClean="0"/>
              <a:t>, decoding stops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sz="1800" dirty="0" smtClean="0"/>
              <a:t>(Bottom of p. 332) Linear disassembly parses ‘Failed String’ as code</a:t>
            </a:r>
          </a:p>
          <a:p>
            <a:pPr lvl="2">
              <a:buFont typeface="Wingdings" pitchFamily="2" charset="2"/>
              <a:buChar char="l"/>
            </a:pPr>
            <a:r>
              <a:rPr lang="en-US" altLang="en-US" sz="1800" dirty="0" smtClean="0"/>
              <a:t>Call, </a:t>
            </a:r>
            <a:r>
              <a:rPr lang="en-US" altLang="en-US" sz="1800" dirty="0" err="1" smtClean="0"/>
              <a:t>jmp</a:t>
            </a:r>
            <a:r>
              <a:rPr lang="en-US" altLang="en-US" sz="1800" dirty="0" smtClean="0"/>
              <a:t>, ret – disassemble from the “destined” location</a:t>
            </a:r>
          </a:p>
          <a:p>
            <a:pPr lvl="2">
              <a:buFont typeface="Wingdings" pitchFamily="2" charset="2"/>
              <a:buChar char="l"/>
            </a:pPr>
            <a:endParaRPr lang="en-US" altLang="en-US" sz="1800" dirty="0"/>
          </a:p>
          <a:p>
            <a:pPr lvl="2">
              <a:buFont typeface="Wingdings" pitchFamily="2" charset="2"/>
              <a:buChar char="l"/>
            </a:pPr>
            <a:endParaRPr lang="en-US" altLang="en-US" sz="1800" dirty="0" smtClean="0"/>
          </a:p>
          <a:p>
            <a:pPr lvl="2">
              <a:buFont typeface="Wingdings" pitchFamily="2" charset="2"/>
              <a:buChar char="l"/>
            </a:pPr>
            <a:endParaRPr lang="en-US" altLang="en-US" sz="1800" dirty="0"/>
          </a:p>
          <a:p>
            <a:pPr lvl="2">
              <a:buFont typeface="Wingdings" pitchFamily="2" charset="2"/>
              <a:buChar char="l"/>
            </a:pPr>
            <a:endParaRPr lang="en-US" altLang="en-US" sz="1800" dirty="0" smtClean="0"/>
          </a:p>
          <a:p>
            <a:pPr lvl="2">
              <a:buFont typeface="Wingdings" pitchFamily="2" charset="2"/>
              <a:buChar char="l"/>
            </a:pPr>
            <a:endParaRPr lang="en-US" altLang="en-US" sz="1800" dirty="0"/>
          </a:p>
          <a:p>
            <a:pPr lvl="2">
              <a:buFont typeface="Wingdings" pitchFamily="2" charset="2"/>
              <a:buChar char="l"/>
            </a:pPr>
            <a:endParaRPr lang="en-US" altLang="en-US" sz="1800" dirty="0" smtClean="0"/>
          </a:p>
          <a:p>
            <a:pPr lvl="1">
              <a:buFont typeface="Wingdings" pitchFamily="2" charset="2"/>
              <a:buChar char="l"/>
            </a:pPr>
            <a:r>
              <a:rPr lang="en-US" altLang="en-US" sz="2200" b="1" dirty="0" smtClean="0">
                <a:solidFill>
                  <a:srgbClr val="00B050"/>
                </a:solidFill>
              </a:rPr>
              <a:t>(p. 333, 334) Instructions after call disassembled first (push hello after CALL)</a:t>
            </a:r>
          </a:p>
          <a:p>
            <a:pPr lvl="1">
              <a:buFont typeface="Wingdings" pitchFamily="2" charset="2"/>
              <a:buChar char="l"/>
            </a:pPr>
            <a:r>
              <a:rPr lang="en-US" altLang="en-US" sz="2200" b="1" dirty="0" smtClean="0">
                <a:solidFill>
                  <a:srgbClr val="00B050"/>
                </a:solidFill>
              </a:rPr>
              <a:t>Conditional jump – false branch first</a:t>
            </a:r>
          </a:p>
          <a:p>
            <a:pPr lvl="1">
              <a:buFont typeface="Wingdings" pitchFamily="2" charset="2"/>
              <a:buChar char="l"/>
            </a:pPr>
            <a:endParaRPr lang="en-US" altLang="en-US" sz="2200" dirty="0" smtClean="0"/>
          </a:p>
          <a:p>
            <a:pPr lvl="1">
              <a:buFont typeface="Wingdings" pitchFamily="2" charset="2"/>
              <a:buChar char="l"/>
            </a:pPr>
            <a:endParaRPr lang="en-US" altLang="en-US" sz="2200" dirty="0" smtClean="0"/>
          </a:p>
          <a:p>
            <a:pPr lvl="1">
              <a:buFont typeface="Wingdings" pitchFamily="2" charset="2"/>
              <a:buChar char="l"/>
            </a:pPr>
            <a:endParaRPr lang="en-US" altLang="en-US" sz="2200" dirty="0" smtClean="0"/>
          </a:p>
          <a:p>
            <a:pPr lvl="1">
              <a:buFont typeface="Wingdings" pitchFamily="2" charset="2"/>
              <a:buChar char="l"/>
            </a:pPr>
            <a:endParaRPr lang="en-US" altLang="en-US" sz="2200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924944"/>
            <a:ext cx="5031297" cy="147381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64088" y="3447492"/>
            <a:ext cx="33843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AutoNum type="arabicPeriod"/>
            </a:pPr>
            <a:r>
              <a:rPr lang="en-US" altLang="en-US" sz="2200" b="1" dirty="0" smtClean="0">
                <a:solidFill>
                  <a:srgbClr val="92D050"/>
                </a:solidFill>
              </a:rPr>
              <a:t>Denote loc_1A</a:t>
            </a:r>
          </a:p>
          <a:p>
            <a:pPr marL="914400" lvl="1" indent="-457200">
              <a:buAutoNum type="arabicPeriod"/>
            </a:pPr>
            <a:r>
              <a:rPr lang="en-US" altLang="en-US" sz="2200" b="1" dirty="0" smtClean="0">
                <a:solidFill>
                  <a:srgbClr val="92D050"/>
                </a:solidFill>
              </a:rPr>
              <a:t>Continue till </a:t>
            </a:r>
            <a:r>
              <a:rPr lang="en-US" altLang="en-US" sz="2200" b="1" dirty="0" err="1" smtClean="0">
                <a:solidFill>
                  <a:srgbClr val="92D050"/>
                </a:solidFill>
              </a:rPr>
              <a:t>jmp</a:t>
            </a:r>
            <a:endParaRPr lang="en-US" altLang="en-US" sz="2200" b="1" dirty="0" smtClean="0">
              <a:solidFill>
                <a:srgbClr val="92D050"/>
              </a:solidFill>
            </a:endParaRPr>
          </a:p>
          <a:p>
            <a:pPr marL="914400" lvl="1" indent="-457200">
              <a:buAutoNum type="arabicPeriod"/>
            </a:pPr>
            <a:r>
              <a:rPr lang="en-US" altLang="en-US" sz="2200" b="1" dirty="0" smtClean="0">
                <a:solidFill>
                  <a:srgbClr val="92D050"/>
                </a:solidFill>
              </a:rPr>
              <a:t>Backtracking</a:t>
            </a:r>
            <a:endParaRPr lang="en-US" altLang="en-US" sz="2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en-US" dirty="0" smtClean="0"/>
              <a:t>Anti-Disassembly Techniques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en-US" sz="2400" dirty="0"/>
              <a:t>Fake </a:t>
            </a:r>
            <a:r>
              <a:rPr lang="en-US" altLang="en-US" sz="2400" dirty="0" smtClean="0"/>
              <a:t>conditionals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lvl="1">
              <a:buFont typeface="Wingdings" pitchFamily="2" charset="2"/>
              <a:buChar char="l"/>
            </a:pPr>
            <a:r>
              <a:rPr lang="en-US" altLang="en-US" sz="2000" dirty="0"/>
              <a:t>Back-to-back conditional jumps with the same </a:t>
            </a:r>
            <a:r>
              <a:rPr lang="en-US" altLang="en-US" sz="2000" dirty="0" smtClean="0"/>
              <a:t>target - </a:t>
            </a:r>
            <a:r>
              <a:rPr lang="en-US" altLang="en-US" sz="2000" dirty="0" err="1"/>
              <a:t>jz</a:t>
            </a:r>
            <a:r>
              <a:rPr lang="en-US" altLang="en-US" sz="2000" dirty="0"/>
              <a:t> followed by </a:t>
            </a:r>
            <a:r>
              <a:rPr lang="en-US" altLang="en-US" sz="2000" dirty="0" err="1"/>
              <a:t>jnz</a:t>
            </a:r>
            <a:r>
              <a:rPr lang="en-US" altLang="en-US" sz="2000" dirty="0"/>
              <a:t> should be treated as unconditional </a:t>
            </a:r>
            <a:r>
              <a:rPr lang="en-US" altLang="en-US" sz="2000" dirty="0" err="1"/>
              <a:t>jmp</a:t>
            </a:r>
            <a:r>
              <a:rPr lang="en-US" altLang="en-US" sz="2000" dirty="0"/>
              <a:t> </a:t>
            </a:r>
            <a:endParaRPr lang="en-US" altLang="en-US" sz="2000" dirty="0" smtClean="0"/>
          </a:p>
          <a:p>
            <a:pPr lvl="1">
              <a:buFont typeface="Wingdings" pitchFamily="2" charset="2"/>
              <a:buChar char="l"/>
            </a:pPr>
            <a:endParaRPr lang="en-US" altLang="en-US" sz="2000" dirty="0" smtClean="0"/>
          </a:p>
          <a:p>
            <a:pPr lvl="1">
              <a:buFont typeface="Wingdings" pitchFamily="2" charset="2"/>
              <a:buChar char="l"/>
            </a:pPr>
            <a:endParaRPr lang="en-US" altLang="en-US" sz="2000" dirty="0" smtClean="0"/>
          </a:p>
          <a:p>
            <a:pPr lvl="1">
              <a:buFont typeface="Wingdings" pitchFamily="2" charset="2"/>
              <a:buChar char="l"/>
            </a:pPr>
            <a:endParaRPr lang="en-US" altLang="en-US" sz="2000" dirty="0" smtClean="0"/>
          </a:p>
          <a:p>
            <a:pPr lvl="1">
              <a:buFont typeface="Wingdings" pitchFamily="2" charset="2"/>
              <a:buChar char="l"/>
            </a:pPr>
            <a:endParaRPr lang="en-US" altLang="en-US" sz="2000" dirty="0" smtClean="0"/>
          </a:p>
          <a:p>
            <a:pPr lvl="1">
              <a:buFont typeface="Wingdings" pitchFamily="2" charset="2"/>
              <a:buChar char="l"/>
            </a:pPr>
            <a:endParaRPr lang="en-US" altLang="en-US" sz="2000" dirty="0" smtClean="0"/>
          </a:p>
          <a:p>
            <a:pPr lvl="1">
              <a:buFont typeface="Wingdings" pitchFamily="2" charset="2"/>
              <a:buChar char="l"/>
            </a:pPr>
            <a:r>
              <a:rPr lang="en-US" altLang="en-US" sz="2000" dirty="0" smtClean="0"/>
              <a:t>Confuses </a:t>
            </a:r>
            <a:r>
              <a:rPr lang="en-US" altLang="en-US" sz="2000" dirty="0"/>
              <a:t>flow-disassemblers that choose fall-through path first and linear </a:t>
            </a:r>
            <a:r>
              <a:rPr lang="en-US" altLang="en-US" sz="2000" dirty="0" err="1" smtClean="0"/>
              <a:t>disassemblers</a:t>
            </a:r>
            <a:endParaRPr lang="en-US" altLang="en-US" sz="2000" dirty="0" smtClean="0"/>
          </a:p>
          <a:p>
            <a:pPr lvl="1"/>
            <a:endParaRPr lang="en-US" altLang="en-US" sz="2000" dirty="0"/>
          </a:p>
          <a:p>
            <a:pPr lvl="1"/>
            <a:endParaRPr lang="en-US" altLang="en-US" sz="2200" dirty="0"/>
          </a:p>
        </p:txBody>
      </p:sp>
      <p:pic>
        <p:nvPicPr>
          <p:cNvPr id="4" name="图片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708920"/>
            <a:ext cx="1656184" cy="1557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067" y="2707147"/>
            <a:ext cx="5663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Disassembly does not realize it is unconditional </a:t>
            </a:r>
            <a:r>
              <a:rPr lang="en-US" altLang="zh-CN" dirty="0" err="1" smtClean="0"/>
              <a:t>jmp</a:t>
            </a:r>
            <a:r>
              <a:rPr lang="en-US" altLang="zh-CN" dirty="0" smtClean="0"/>
              <a:t> (one </a:t>
            </a:r>
            <a:r>
              <a:rPr lang="en-US" altLang="zh-CN" dirty="0" err="1" smtClean="0"/>
              <a:t>instr</a:t>
            </a:r>
            <a:r>
              <a:rPr lang="en-US" altLang="zh-CN" dirty="0" smtClean="0"/>
              <a:t> at time, not smart enough)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3501008"/>
            <a:ext cx="5403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Usually add 0xE8 (call) to make this become calling a function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3933056"/>
            <a:ext cx="625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Label is 1 byte beyond 0xE8, execute call xxx in error (example 1 next)  </a:t>
            </a:r>
            <a:endParaRPr lang="zh-CN" altLang="en-US" dirty="0"/>
          </a:p>
        </p:txBody>
      </p:sp>
      <p:pic>
        <p:nvPicPr>
          <p:cNvPr id="8" name="图片 7" descr="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5085184"/>
            <a:ext cx="3816424" cy="14953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64088" y="558924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Insert junk 0xE8 – CALL</a:t>
            </a:r>
          </a:p>
          <a:p>
            <a:r>
              <a:rPr lang="en-US" altLang="zh-CN" dirty="0" smtClean="0"/>
              <a:t>Dissemble error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39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210742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7840" y="1124744"/>
            <a:ext cx="7772400" cy="1519179"/>
          </a:xfrm>
        </p:spPr>
      </p:pic>
      <p:sp>
        <p:nvSpPr>
          <p:cNvPr id="5" name="TextBox 8"/>
          <p:cNvSpPr txBox="1"/>
          <p:nvPr/>
        </p:nvSpPr>
        <p:spPr>
          <a:xfrm>
            <a:off x="2012329" y="272739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Example 1: 1 byte after loc_4011C4</a:t>
            </a:r>
            <a:endParaRPr lang="zh-CN" altLang="en-US" dirty="0"/>
          </a:p>
        </p:txBody>
      </p:sp>
      <p:sp>
        <p:nvSpPr>
          <p:cNvPr id="6" name="TextBox 8"/>
          <p:cNvSpPr txBox="1"/>
          <p:nvPr/>
        </p:nvSpPr>
        <p:spPr>
          <a:xfrm>
            <a:off x="539552" y="2698999"/>
            <a:ext cx="15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Call/E8 added</a:t>
            </a:r>
            <a:endParaRPr lang="zh-CN" altLang="en-US" dirty="0"/>
          </a:p>
        </p:txBody>
      </p:sp>
      <p:sp>
        <p:nvSpPr>
          <p:cNvPr id="7" name="TextBox 8"/>
          <p:cNvSpPr txBox="1"/>
          <p:nvPr/>
        </p:nvSpPr>
        <p:spPr>
          <a:xfrm>
            <a:off x="5220072" y="2717036"/>
            <a:ext cx="48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Error from </a:t>
            </a:r>
            <a:r>
              <a:rPr lang="en-US" altLang="zh-CN" dirty="0" err="1" smtClean="0">
                <a:solidFill>
                  <a:srgbClr val="FF0000"/>
                </a:solidFill>
              </a:rPr>
              <a:t>IDAPro</a:t>
            </a:r>
            <a:r>
              <a:rPr lang="en-US" altLang="zh-CN" dirty="0" smtClean="0">
                <a:solidFill>
                  <a:srgbClr val="FF0000"/>
                </a:solidFill>
              </a:rPr>
              <a:t>: jump into a calling xxx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460889"/>
            <a:ext cx="7740352" cy="2534118"/>
          </a:xfrm>
          <a:prstGeom prst="rect">
            <a:avLst/>
          </a:prstGeom>
        </p:spPr>
      </p:pic>
      <p:sp>
        <p:nvSpPr>
          <p:cNvPr id="10" name="TextBox 8"/>
          <p:cNvSpPr txBox="1"/>
          <p:nvPr/>
        </p:nvSpPr>
        <p:spPr>
          <a:xfrm>
            <a:off x="2555776" y="3114594"/>
            <a:ext cx="48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Use ‘D’ to remove the “E8” -&gt; turn into DATA 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0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Jump Instr. With a Const Cond.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3068960"/>
            <a:ext cx="7772400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l"/>
              <a:tabLst/>
              <a:defRPr/>
            </a:pP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xor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eax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eax</a:t>
            </a:r>
            <a:r>
              <a:rPr lang="en-US" altLang="en-US" sz="2000" dirty="0" smtClean="0"/>
              <a:t> -&gt; clear </a:t>
            </a:r>
            <a:r>
              <a:rPr lang="en-US" altLang="en-US" sz="2000" dirty="0" err="1" smtClean="0"/>
              <a:t>eax</a:t>
            </a:r>
            <a:r>
              <a:rPr lang="en-US" altLang="en-US" sz="2000" dirty="0" smtClean="0"/>
              <a:t> and set the zero flag (implicit)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l"/>
              <a:tabLst/>
              <a:defRPr/>
            </a:pPr>
            <a:r>
              <a:rPr lang="en-US" altLang="en-US" sz="2000" dirty="0" smtClean="0"/>
              <a:t>Then </a:t>
            </a:r>
            <a:r>
              <a:rPr lang="en-US" altLang="en-US" sz="2000" dirty="0" err="1" smtClean="0"/>
              <a:t>jz</a:t>
            </a:r>
            <a:r>
              <a:rPr lang="en-US" altLang="en-US" sz="2000" dirty="0" smtClean="0"/>
              <a:t> is an unconditional jump -&gt; zero flag is set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l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disassembler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process the false branch first -&gt; lead to a</a:t>
            </a:r>
            <a:r>
              <a:rPr kumimoji="0" lang="en-US" alt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conflict</a:t>
            </a:r>
          </a:p>
          <a:p>
            <a:pPr marL="1005840" lvl="2" indent="-228600">
              <a:spcBef>
                <a:spcPts val="370"/>
              </a:spcBef>
              <a:buClr>
                <a:schemeClr val="accent2"/>
              </a:buClr>
              <a:buSzPct val="85000"/>
              <a:buFont typeface="Wingdings" pitchFamily="2" charset="2"/>
              <a:buChar char="l"/>
              <a:defRPr/>
            </a:pPr>
            <a:r>
              <a:rPr lang="en-US" altLang="en-US" sz="2000" baseline="0" dirty="0" smtClean="0"/>
              <a:t>Write</a:t>
            </a:r>
            <a:r>
              <a:rPr lang="en-US" altLang="en-US" sz="2000" dirty="0" smtClean="0"/>
              <a:t> 0xE9 into junk code (</a:t>
            </a:r>
            <a:r>
              <a:rPr lang="en-US" altLang="en-US" sz="2000" dirty="0" err="1" smtClean="0"/>
              <a:t>jmp</a:t>
            </a:r>
            <a:r>
              <a:rPr lang="en-US" altLang="en-US" sz="2000" dirty="0" smtClean="0"/>
              <a:t>)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内容占位符 6" descr="Captur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7772400" cy="1545597"/>
          </a:xfrm>
        </p:spPr>
      </p:pic>
      <p:pic>
        <p:nvPicPr>
          <p:cNvPr id="8" name="图片 7" descr="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97152"/>
            <a:ext cx="6173062" cy="18766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72200" y="494116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Jmp</a:t>
            </a:r>
            <a:r>
              <a:rPr lang="en-US" altLang="zh-CN" dirty="0" smtClean="0"/>
              <a:t> will be </a:t>
            </a:r>
            <a:r>
              <a:rPr lang="en-US" altLang="zh-CN" dirty="0" err="1" smtClean="0"/>
              <a:t>errorneously</a:t>
            </a:r>
            <a:r>
              <a:rPr lang="en-US" altLang="zh-CN" dirty="0" smtClean="0"/>
              <a:t> disassembled-&gt;hide the next 4 bytes of code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312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3590</TotalTime>
  <Words>2681</Words>
  <Application>Microsoft Office PowerPoint</Application>
  <PresentationFormat>Экран (4:3)</PresentationFormat>
  <Paragraphs>342</Paragraphs>
  <Slides>53</Slides>
  <Notes>5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平衡</vt:lpstr>
      <vt:lpstr>Anti-Reverse Engineering</vt:lpstr>
      <vt:lpstr>Understanding Anti-Disassembly</vt:lpstr>
      <vt:lpstr>Example (will see more)</vt:lpstr>
      <vt:lpstr>Defeating Disassembly Algorithms</vt:lpstr>
      <vt:lpstr>Linear Disassembler</vt:lpstr>
      <vt:lpstr>Defeating Disassembly Algorithms</vt:lpstr>
      <vt:lpstr>Anti-Disassembly Techniques </vt:lpstr>
      <vt:lpstr>Слайд 8</vt:lpstr>
      <vt:lpstr>Jump Instr. With a Const Cond.</vt:lpstr>
      <vt:lpstr>Jump Instr. With a Const Cond.</vt:lpstr>
      <vt:lpstr>Impossible Disassembly</vt:lpstr>
      <vt:lpstr>Impossible Disassembly</vt:lpstr>
      <vt:lpstr>Impossible Disassembly</vt:lpstr>
      <vt:lpstr>Nop-out (No operation)</vt:lpstr>
      <vt:lpstr>Obscuring Flow control</vt:lpstr>
      <vt:lpstr>Obscuring Flow Control</vt:lpstr>
      <vt:lpstr>Obscuring Flow Control</vt:lpstr>
      <vt:lpstr>Anti-Debugging</vt:lpstr>
      <vt:lpstr>Anti Debugging</vt:lpstr>
      <vt:lpstr>Windows Debugger Detection</vt:lpstr>
      <vt:lpstr>IsDebuggerPresent function</vt:lpstr>
      <vt:lpstr>IsDebuggerPresent function</vt:lpstr>
      <vt:lpstr>IsDebuggerPresent function</vt:lpstr>
      <vt:lpstr>IsDebuggerPresent function</vt:lpstr>
      <vt:lpstr>IsDebuggerPresent function</vt:lpstr>
      <vt:lpstr>IsDebuggerPresent function</vt:lpstr>
      <vt:lpstr>IsDebuggerPresent function</vt:lpstr>
      <vt:lpstr>IsDebuggerPresent function</vt:lpstr>
      <vt:lpstr>IsDebuggerPresent function</vt:lpstr>
      <vt:lpstr>IsDebuggerPresent bypass </vt:lpstr>
      <vt:lpstr>IsDebuggerPresent bypass </vt:lpstr>
      <vt:lpstr>IsDebuggerPresent bypass </vt:lpstr>
      <vt:lpstr>IsDebuggerPresent bypass </vt:lpstr>
      <vt:lpstr>IsDebuggerPresent bypass </vt:lpstr>
      <vt:lpstr>Manually Checking Structures</vt:lpstr>
      <vt:lpstr>Manually Checking Structures</vt:lpstr>
      <vt:lpstr>Checking NTGlobalFlag</vt:lpstr>
      <vt:lpstr>Checking for System Residue</vt:lpstr>
      <vt:lpstr>Identifying Debugger Behavior</vt:lpstr>
      <vt:lpstr>Timing Checks</vt:lpstr>
      <vt:lpstr>Interfering Debugger Functionality</vt:lpstr>
      <vt:lpstr>Exceptions</vt:lpstr>
      <vt:lpstr>Inserting Interrupts</vt:lpstr>
      <vt:lpstr>Debugger Vulnerabilities</vt:lpstr>
      <vt:lpstr>Anti-VM Techniques</vt:lpstr>
      <vt:lpstr>Anti-VM Techniques</vt:lpstr>
      <vt:lpstr>VM Artifacts</vt:lpstr>
      <vt:lpstr>Bypassing Vmware Detection</vt:lpstr>
      <vt:lpstr>Interrupt Descriptor Table</vt:lpstr>
      <vt:lpstr>Vulnerable Instructions</vt:lpstr>
      <vt:lpstr>Red-Pill Anti-VM</vt:lpstr>
      <vt:lpstr>Querying I/O port</vt:lpstr>
      <vt:lpstr>VM Escape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Anti-Disassembly</dc:title>
  <dc:creator>krasov</dc:creator>
  <cp:lastModifiedBy>krasov</cp:lastModifiedBy>
  <cp:revision>251</cp:revision>
  <dcterms:modified xsi:type="dcterms:W3CDTF">2017-12-15T10:03:14Z</dcterms:modified>
</cp:coreProperties>
</file>