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6" r:id="rId2"/>
    <p:sldId id="276" r:id="rId3"/>
    <p:sldId id="339" r:id="rId4"/>
    <p:sldId id="344" r:id="rId5"/>
    <p:sldId id="345" r:id="rId6"/>
    <p:sldId id="346" r:id="rId7"/>
    <p:sldId id="341" r:id="rId8"/>
    <p:sldId id="347" r:id="rId9"/>
    <p:sldId id="338" r:id="rId10"/>
    <p:sldId id="343" r:id="rId11"/>
    <p:sldId id="275" r:id="rId12"/>
  </p:sldIdLst>
  <p:sldSz cx="9144000" cy="6858000" type="screen4x3"/>
  <p:notesSz cx="7102475" cy="89916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онстантин Израилов" initials="КИ" lastIdx="1" clrIdx="0">
    <p:extLst>
      <p:ext uri="{19B8F6BF-5375-455C-9EA6-DF929625EA0E}">
        <p15:presenceInfo xmlns:p15="http://schemas.microsoft.com/office/powerpoint/2012/main" userId="84a72d3cd4bec2b4" providerId="Windows Live"/>
      </p:ext>
    </p:extLst>
  </p:cmAuthor>
  <p:cmAuthor id="2" name="Елена" initials="Е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D6EE"/>
    <a:srgbClr val="C1FFC2"/>
    <a:srgbClr val="01AF1E"/>
    <a:srgbClr val="D1FFD2"/>
    <a:srgbClr val="017514"/>
    <a:srgbClr val="FFE5E5"/>
    <a:srgbClr val="D5D6FF"/>
    <a:srgbClr val="FF0066"/>
    <a:srgbClr val="00FE73"/>
    <a:srgbClr val="FFEF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5" autoAdjust="0"/>
    <p:restoredTop sz="96517" autoAdjust="0"/>
  </p:normalViewPr>
  <p:slideViewPr>
    <p:cSldViewPr>
      <p:cViewPr varScale="1">
        <p:scale>
          <a:sx n="71" d="100"/>
          <a:sy n="71" d="100"/>
        </p:scale>
        <p:origin x="105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8E2B9AFB-908E-4553-80DF-9D31B13E122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62B70E38-ABF2-49E0-AC45-1ACC6C023D5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8163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12644" name="Rectangle 4">
            <a:extLst>
              <a:ext uri="{FF2B5EF4-FFF2-40B4-BE49-F238E27FC236}">
                <a16:creationId xmlns:a16="http://schemas.microsoft.com/office/drawing/2014/main" id="{1BB1A290-1C90-4825-BFA2-1CB6871F82B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40750"/>
            <a:ext cx="3078163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112645" name="Rectangle 5">
            <a:extLst>
              <a:ext uri="{FF2B5EF4-FFF2-40B4-BE49-F238E27FC236}">
                <a16:creationId xmlns:a16="http://schemas.microsoft.com/office/drawing/2014/main" id="{46F36724-23CA-4031-B79A-A12344D312B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8540750"/>
            <a:ext cx="3078163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04355F5-B1C1-41DA-AD6D-ABA543A5C7B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01" name="Group 29">
            <a:extLst>
              <a:ext uri="{FF2B5EF4-FFF2-40B4-BE49-F238E27FC236}">
                <a16:creationId xmlns:a16="http://schemas.microsoft.com/office/drawing/2014/main" id="{B904E8E9-B7CA-4930-BC94-4A461EC0AAD4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628650"/>
            <a:ext cx="8012113" cy="2571750"/>
            <a:chOff x="720" y="396"/>
            <a:chExt cx="5047" cy="1620"/>
          </a:xfrm>
        </p:grpSpPr>
        <p:sp>
          <p:nvSpPr>
            <p:cNvPr id="3090" name="Rectangle 18">
              <a:extLst>
                <a:ext uri="{FF2B5EF4-FFF2-40B4-BE49-F238E27FC236}">
                  <a16:creationId xmlns:a16="http://schemas.microsoft.com/office/drawing/2014/main" id="{46DEBB70-C0A2-4F32-B065-F48CEB8F0691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1081" y="396"/>
              <a:ext cx="4686" cy="1596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Rectangle 28">
              <a:extLst>
                <a:ext uri="{FF2B5EF4-FFF2-40B4-BE49-F238E27FC236}">
                  <a16:creationId xmlns:a16="http://schemas.microsoft.com/office/drawing/2014/main" id="{C8B6E655-980D-4292-AD19-B0FD05C49E20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720" y="1440"/>
              <a:ext cx="576" cy="576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89" name="Rectangle 17">
            <a:extLst>
              <a:ext uri="{FF2B5EF4-FFF2-40B4-BE49-F238E27FC236}">
                <a16:creationId xmlns:a16="http://schemas.microsoft.com/office/drawing/2014/main" id="{202CA72C-158C-494F-A7A8-790A13081D03}"/>
              </a:ext>
            </a:extLst>
          </p:cNvPr>
          <p:cNvSpPr>
            <a:spLocks noChangeArrowheads="1"/>
          </p:cNvSpPr>
          <p:nvPr/>
        </p:nvSpPr>
        <p:spPr bwMode="gray">
          <a:xfrm>
            <a:off x="1130300" y="3141663"/>
            <a:ext cx="8013700" cy="57467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1" name="Rectangle 19">
            <a:extLst>
              <a:ext uri="{FF2B5EF4-FFF2-40B4-BE49-F238E27FC236}">
                <a16:creationId xmlns:a16="http://schemas.microsoft.com/office/drawing/2014/main" id="{45B05768-180B-44A1-9175-07D92089E3DA}"/>
              </a:ext>
            </a:extLst>
          </p:cNvPr>
          <p:cNvSpPr>
            <a:spLocks noChangeArrowheads="1"/>
          </p:cNvSpPr>
          <p:nvPr/>
        </p:nvSpPr>
        <p:spPr bwMode="gray">
          <a:xfrm>
            <a:off x="573088" y="2520950"/>
            <a:ext cx="576262" cy="64135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2" name="Rectangle 20">
            <a:extLst>
              <a:ext uri="{FF2B5EF4-FFF2-40B4-BE49-F238E27FC236}">
                <a16:creationId xmlns:a16="http://schemas.microsoft.com/office/drawing/2014/main" id="{7B015479-2ECC-4104-B382-BFA3D50C4580}"/>
              </a:ext>
            </a:extLst>
          </p:cNvPr>
          <p:cNvSpPr>
            <a:spLocks noChangeArrowheads="1"/>
          </p:cNvSpPr>
          <p:nvPr/>
        </p:nvSpPr>
        <p:spPr bwMode="gray">
          <a:xfrm>
            <a:off x="1716088" y="628650"/>
            <a:ext cx="566737" cy="636588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3" name="Rectangle 21">
            <a:extLst>
              <a:ext uri="{FF2B5EF4-FFF2-40B4-BE49-F238E27FC236}">
                <a16:creationId xmlns:a16="http://schemas.microsoft.com/office/drawing/2014/main" id="{4475A46B-CF48-49A7-A173-05AE13ECDAE1}"/>
              </a:ext>
            </a:extLst>
          </p:cNvPr>
          <p:cNvSpPr>
            <a:spLocks noChangeArrowheads="1"/>
          </p:cNvSpPr>
          <p:nvPr/>
        </p:nvSpPr>
        <p:spPr bwMode="gray">
          <a:xfrm>
            <a:off x="2278063" y="0"/>
            <a:ext cx="585787" cy="63500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4" name="Rectangle 22">
            <a:extLst>
              <a:ext uri="{FF2B5EF4-FFF2-40B4-BE49-F238E27FC236}">
                <a16:creationId xmlns:a16="http://schemas.microsoft.com/office/drawing/2014/main" id="{A050C4D6-4DCC-488D-9CE9-CAAA3A725039}"/>
              </a:ext>
            </a:extLst>
          </p:cNvPr>
          <p:cNvSpPr>
            <a:spLocks noChangeArrowheads="1"/>
          </p:cNvSpPr>
          <p:nvPr/>
        </p:nvSpPr>
        <p:spPr bwMode="gray">
          <a:xfrm>
            <a:off x="2281238" y="628650"/>
            <a:ext cx="585787" cy="6318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5" name="Rectangle 23">
            <a:extLst>
              <a:ext uri="{FF2B5EF4-FFF2-40B4-BE49-F238E27FC236}">
                <a16:creationId xmlns:a16="http://schemas.microsoft.com/office/drawing/2014/main" id="{5231997F-A011-49C6-B5B5-54F04067D1D4}"/>
              </a:ext>
            </a:extLst>
          </p:cNvPr>
          <p:cNvSpPr>
            <a:spLocks noChangeArrowheads="1"/>
          </p:cNvSpPr>
          <p:nvPr/>
        </p:nvSpPr>
        <p:spPr bwMode="gray">
          <a:xfrm>
            <a:off x="1141413" y="1262063"/>
            <a:ext cx="574675" cy="62547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6" name="Rectangle 24">
            <a:extLst>
              <a:ext uri="{FF2B5EF4-FFF2-40B4-BE49-F238E27FC236}">
                <a16:creationId xmlns:a16="http://schemas.microsoft.com/office/drawing/2014/main" id="{9A80489D-948B-434B-88A2-8006D4BD00C2}"/>
              </a:ext>
            </a:extLst>
          </p:cNvPr>
          <p:cNvSpPr>
            <a:spLocks noChangeArrowheads="1"/>
          </p:cNvSpPr>
          <p:nvPr/>
        </p:nvSpPr>
        <p:spPr bwMode="gray">
          <a:xfrm>
            <a:off x="1716088" y="1263650"/>
            <a:ext cx="566737" cy="6223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7" name="Rectangle 25">
            <a:extLst>
              <a:ext uri="{FF2B5EF4-FFF2-40B4-BE49-F238E27FC236}">
                <a16:creationId xmlns:a16="http://schemas.microsoft.com/office/drawing/2014/main" id="{82AA038A-3649-45B4-BAE5-D3E0613AB178}"/>
              </a:ext>
            </a:extLst>
          </p:cNvPr>
          <p:cNvSpPr>
            <a:spLocks noChangeArrowheads="1"/>
          </p:cNvSpPr>
          <p:nvPr/>
        </p:nvSpPr>
        <p:spPr bwMode="gray">
          <a:xfrm>
            <a:off x="573088" y="1885950"/>
            <a:ext cx="576262" cy="64452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8" name="Rectangle 26">
            <a:extLst>
              <a:ext uri="{FF2B5EF4-FFF2-40B4-BE49-F238E27FC236}">
                <a16:creationId xmlns:a16="http://schemas.microsoft.com/office/drawing/2014/main" id="{C111F148-7693-4C66-BDC3-57C5B5D98FB2}"/>
              </a:ext>
            </a:extLst>
          </p:cNvPr>
          <p:cNvSpPr>
            <a:spLocks noChangeArrowheads="1"/>
          </p:cNvSpPr>
          <p:nvPr/>
        </p:nvSpPr>
        <p:spPr bwMode="gray">
          <a:xfrm>
            <a:off x="1141413" y="1885950"/>
            <a:ext cx="576262" cy="6445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9" name="Rectangle 27">
            <a:extLst>
              <a:ext uri="{FF2B5EF4-FFF2-40B4-BE49-F238E27FC236}">
                <a16:creationId xmlns:a16="http://schemas.microsoft.com/office/drawing/2014/main" id="{F71BA097-026F-4139-A236-25B9468F1B8B}"/>
              </a:ext>
            </a:extLst>
          </p:cNvPr>
          <p:cNvSpPr>
            <a:spLocks noChangeArrowheads="1"/>
          </p:cNvSpPr>
          <p:nvPr/>
        </p:nvSpPr>
        <p:spPr bwMode="gray">
          <a:xfrm>
            <a:off x="0" y="2528888"/>
            <a:ext cx="574675" cy="633412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66827E42-7A34-47CC-A5D8-6CEF07D65BF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gray">
          <a:xfrm>
            <a:off x="1752600" y="1800225"/>
            <a:ext cx="6629400" cy="1012825"/>
          </a:xfrm>
        </p:spPr>
        <p:txBody>
          <a:bodyPr/>
          <a:lstStyle>
            <a:lvl1pPr algn="ctr">
              <a:defRPr sz="3600" i="1">
                <a:latin typeface="Verdana" panose="020B0604030504040204" pitchFamily="34" charset="0"/>
              </a:defRPr>
            </a:lvl1pPr>
          </a:lstStyle>
          <a:p>
            <a:pPr lvl="0"/>
            <a:r>
              <a:rPr lang="ru-RU" altLang="en-US" noProof="0"/>
              <a:t>Образец заголовка</a:t>
            </a:r>
            <a:endParaRPr lang="en-US" altLang="en-US" noProof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D93EEBF7-9F16-4C43-94E8-4B7F75EACC7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1600200" y="3276600"/>
            <a:ext cx="6324600" cy="3810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ru-RU" altLang="en-US" noProof="0"/>
              <a:t>Образец подзаголовка</a:t>
            </a:r>
            <a:endParaRPr lang="en-US" altLang="en-US" noProof="0"/>
          </a:p>
        </p:txBody>
      </p:sp>
      <p:grpSp>
        <p:nvGrpSpPr>
          <p:cNvPr id="3088" name="Group 16">
            <a:extLst>
              <a:ext uri="{FF2B5EF4-FFF2-40B4-BE49-F238E27FC236}">
                <a16:creationId xmlns:a16="http://schemas.microsoft.com/office/drawing/2014/main" id="{279D8F43-29AB-4573-B3FC-DECFD12AD9D4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5410200"/>
            <a:ext cx="1295400" cy="695325"/>
            <a:chOff x="2680" y="3678"/>
            <a:chExt cx="680" cy="438"/>
          </a:xfrm>
        </p:grpSpPr>
        <p:sp>
          <p:nvSpPr>
            <p:cNvPr id="3086" name="Text Box 14">
              <a:extLst>
                <a:ext uri="{FF2B5EF4-FFF2-40B4-BE49-F238E27FC236}">
                  <a16:creationId xmlns:a16="http://schemas.microsoft.com/office/drawing/2014/main" id="{4B3D4E59-85F3-4D40-B810-053A742CDA76}"/>
                </a:ext>
              </a:extLst>
            </p:cNvPr>
            <p:cNvSpPr txBox="1">
              <a:spLocks noChangeArrowheads="1"/>
            </p:cNvSpPr>
            <p:nvPr userDrawn="1"/>
          </p:nvSpPr>
          <p:spPr bwMode="gray">
            <a:xfrm>
              <a:off x="2680" y="3789"/>
              <a:ext cx="68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 altLang="en-US" sz="2800" b="1">
                  <a:solidFill>
                    <a:schemeClr val="tx2"/>
                  </a:solidFill>
                </a:rPr>
                <a:t>LOGO</a:t>
              </a:r>
            </a:p>
          </p:txBody>
        </p:sp>
        <p:sp>
          <p:nvSpPr>
            <p:cNvPr id="3087" name="AutoShape 15">
              <a:extLst>
                <a:ext uri="{FF2B5EF4-FFF2-40B4-BE49-F238E27FC236}">
                  <a16:creationId xmlns:a16="http://schemas.microsoft.com/office/drawing/2014/main" id="{AABA6585-E7ED-4475-9AA6-851F6DF899DE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 rot="5400000">
              <a:off x="2928" y="3493"/>
              <a:ext cx="172" cy="542"/>
            </a:xfrm>
            <a:prstGeom prst="moon">
              <a:avLst>
                <a:gd name="adj" fmla="val 21208"/>
              </a:avLst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DBA293-76B1-4FFC-ABBA-48C2158E5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D8342B5-AAF2-47FA-A769-C24AD287AE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A809BC4-E919-4748-A70A-D4480646C9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D017476-CE6B-4EFC-977B-6F73F3045C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7BEEF82-0B16-43FB-A711-75768C22EED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Дата 5">
            <a:extLst>
              <a:ext uri="{FF2B5EF4-FFF2-40B4-BE49-F238E27FC236}">
                <a16:creationId xmlns:a16="http://schemas.microsoft.com/office/drawing/2014/main" id="{781366B8-A799-4388-A655-58AD27648CE2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2384664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484769B-43B5-4854-B650-29EBD4B258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6019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5D59D95-0170-428D-8169-1114A75E87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6019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7A07A42-3B08-4F4E-859A-21714D97577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8A7BE45-0F84-4A49-8D59-7A657AECE84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5C12EAD-126A-4E85-A1C4-E223C7402EC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Дата 5">
            <a:extLst>
              <a:ext uri="{FF2B5EF4-FFF2-40B4-BE49-F238E27FC236}">
                <a16:creationId xmlns:a16="http://schemas.microsoft.com/office/drawing/2014/main" id="{8BBA4B0B-38C2-4B61-8291-13DCEDD9F255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2251545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9ABB73-E4AA-4E9F-AD1C-298258B5F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57200"/>
            <a:ext cx="7391400" cy="4873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аблица 2">
            <a:extLst>
              <a:ext uri="{FF2B5EF4-FFF2-40B4-BE49-F238E27FC236}">
                <a16:creationId xmlns:a16="http://schemas.microsoft.com/office/drawing/2014/main" id="{0C5A40F9-A7C7-40BE-ACE7-FB978963EB1C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457200" y="1228725"/>
            <a:ext cx="8229600" cy="5248275"/>
          </a:xfrm>
        </p:spPr>
        <p:txBody>
          <a:bodyPr/>
          <a:lstStyle/>
          <a:p>
            <a:r>
              <a:rPr lang="ru-RU"/>
              <a:t>Вставка таблицы</a:t>
            </a:r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B99CE1F-5EA3-45C8-A64E-8FDE120BD04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943600" y="6537325"/>
            <a:ext cx="2895600" cy="32067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F429186-04DC-4A96-894D-A7993BE2FC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2971800" y="65373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CAA1FB54-AD22-4013-B40C-B91D0C59FBF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Дата 5">
            <a:extLst>
              <a:ext uri="{FF2B5EF4-FFF2-40B4-BE49-F238E27FC236}">
                <a16:creationId xmlns:a16="http://schemas.microsoft.com/office/drawing/2014/main" id="{E18FFD1E-CA62-4426-86D3-65255C4AA7ED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5943600" y="68263"/>
            <a:ext cx="2590800" cy="236537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2697239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5854C8-E400-4AD2-B492-BB66D0040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6889BE-FB91-44C9-AE04-BE36F9523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AB23DCD-4978-42F5-B144-6FEB501C89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8C57165-1B3B-40EA-920A-76793E90D14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6C095A3-1BB3-479D-8046-30DBBD7D547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Дата 5">
            <a:extLst>
              <a:ext uri="{FF2B5EF4-FFF2-40B4-BE49-F238E27FC236}">
                <a16:creationId xmlns:a16="http://schemas.microsoft.com/office/drawing/2014/main" id="{E9F74689-7243-40F0-A3A2-1788AC34FAC3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197519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0D080A-EE2E-4951-A04F-D84A6BDBD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0AB5FA1-24B6-4F2F-863E-89C5314DF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44F976F-5123-4932-99A3-E569DDA877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59C2D0F-1307-40CB-BC1B-2C0AB362C8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75737F2-024B-48BA-A9B4-5EDFB986C84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Дата 5">
            <a:extLst>
              <a:ext uri="{FF2B5EF4-FFF2-40B4-BE49-F238E27FC236}">
                <a16:creationId xmlns:a16="http://schemas.microsoft.com/office/drawing/2014/main" id="{BBCD0FDC-313D-4C2B-A164-5888D7519B4B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416937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D3F56D-484C-4FE1-8AE2-B48AFA1D3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6BFBEA-785A-45B7-80DC-37684C883E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228725"/>
            <a:ext cx="4038600" cy="52482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11623CE-F914-4112-BD73-CA365B0A0D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228725"/>
            <a:ext cx="4038600" cy="52482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58F52E-84F7-4DA7-9048-D863061A5AC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7AC93D-81FD-4F22-8B6D-5932481A8D6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D24F3B-C8DC-49F8-8D7F-51E3430923C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43D8203-C0C0-4194-9A12-B4789DD680B9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898445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19EA76-403D-4555-85F2-8DDB047FB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FF258D9-4205-494F-97A4-DB11788B41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F64128C-B537-40FE-A2A3-C6DCD9EAE3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F3F1379-CA60-4853-9303-DD634B60D8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980B7A3-F3B6-489C-93D4-10A9B769A9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:a16="http://schemas.microsoft.com/office/drawing/2014/main" id="{D7524DC7-7B50-46E3-AF6B-CCD1AC6C411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6FBCA19F-CA7B-4FC9-9758-460D580D805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2A62874-6A77-4783-95E0-803ADC46E93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Дата 8">
            <a:extLst>
              <a:ext uri="{FF2B5EF4-FFF2-40B4-BE49-F238E27FC236}">
                <a16:creationId xmlns:a16="http://schemas.microsoft.com/office/drawing/2014/main" id="{C9D3BEE4-2694-41AF-9A00-3D01A7D86AB9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90684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FCD661-9FED-4D02-A7B6-F380E3345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8BA3250-BD86-4824-897D-E55BD07BEE0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9B770E7-6BAF-4043-8526-3C6EAA5AF8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05FACCD-D206-44DA-A4EF-12DD94BED57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85B4DE8-C194-46B8-AE77-32F1CC2A6D6C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1282668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id="{B0658CB1-BF78-4FDF-A90C-1634906ADE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603EBA36-083F-4F24-80FA-EF1FB1DB58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4A76BCE-BFF9-40C6-BEAF-E4496728B34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B005A5-277B-47ED-88E6-1FEA75422FB0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170296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EDC7A7-C66F-40A2-A8BB-C0B8A3309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0D1E17-4F57-4FC6-98F9-C2B623EA1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5146367-020F-489B-B92D-1B1A91563B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4FDBD49-48E7-4967-AD83-AE0A5C19A1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0B53CA-9757-419E-BBE5-908000CA73A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3DBF74-4EF9-4D0D-BA60-055E910607A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EBB36D7-7AFB-4421-8967-154DF73357C9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3073270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0D90F0-A2B5-4605-AD67-9D0B4E62D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54AFA20-8680-4DC8-A5AB-B832BC3AE2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157DF43-C1D7-472F-AB23-12BE76687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CA747C4-3E11-41C6-B7DE-C1B9B6EB6C5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7DE0AE-D0F2-4016-97F8-5C9FF9D4F3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AEDCD33-66EC-4D6C-8211-2852BE1E1DF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EE0277D-05F0-47C9-BF84-E41312AEE31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367357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>
            <a:extLst>
              <a:ext uri="{FF2B5EF4-FFF2-40B4-BE49-F238E27FC236}">
                <a16:creationId xmlns:a16="http://schemas.microsoft.com/office/drawing/2014/main" id="{34BDA5B4-680A-4AF9-992F-16739F226185}"/>
              </a:ext>
            </a:extLst>
          </p:cNvPr>
          <p:cNvSpPr>
            <a:spLocks noChangeArrowheads="1"/>
          </p:cNvSpPr>
          <p:nvPr/>
        </p:nvSpPr>
        <p:spPr bwMode="gray">
          <a:xfrm>
            <a:off x="655638" y="360363"/>
            <a:ext cx="8497887" cy="719137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A5471FA-23FB-4C1D-A76C-15AAB726CB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28725"/>
            <a:ext cx="8229600" cy="524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2EB38F4-04C6-416C-9089-A649DB8CCE2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943600" y="6537325"/>
            <a:ext cx="2895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</a:defRPr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BCC9B6B-2B0C-4D91-9914-EB19154441D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971800" y="6537325"/>
            <a:ext cx="2133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2DBFDF1-6A12-4784-A38E-B90F97CE4E6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6" name="Rectangle 2">
            <a:extLst>
              <a:ext uri="{FF2B5EF4-FFF2-40B4-BE49-F238E27FC236}">
                <a16:creationId xmlns:a16="http://schemas.microsoft.com/office/drawing/2014/main" id="{399472A1-128B-418C-85A6-F7D3BAC172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white">
          <a:xfrm>
            <a:off x="1143000" y="457200"/>
            <a:ext cx="73914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заголовка</a:t>
            </a:r>
            <a:endParaRPr lang="en-US" altLang="en-US"/>
          </a:p>
        </p:txBody>
      </p:sp>
      <p:sp>
        <p:nvSpPr>
          <p:cNvPr id="1048" name="Rectangle 24">
            <a:extLst>
              <a:ext uri="{FF2B5EF4-FFF2-40B4-BE49-F238E27FC236}">
                <a16:creationId xmlns:a16="http://schemas.microsoft.com/office/drawing/2014/main" id="{DAAFD6D8-D7C2-448E-9E07-195E35947923}"/>
              </a:ext>
            </a:extLst>
          </p:cNvPr>
          <p:cNvSpPr>
            <a:spLocks noChangeArrowheads="1"/>
          </p:cNvSpPr>
          <p:nvPr/>
        </p:nvSpPr>
        <p:spPr bwMode="gray">
          <a:xfrm>
            <a:off x="0" y="719138"/>
            <a:ext cx="328613" cy="36195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9" name="Rectangle 25">
            <a:extLst>
              <a:ext uri="{FF2B5EF4-FFF2-40B4-BE49-F238E27FC236}">
                <a16:creationId xmlns:a16="http://schemas.microsoft.com/office/drawing/2014/main" id="{6766229E-940E-4217-A0FC-47C4D498EAB6}"/>
              </a:ext>
            </a:extLst>
          </p:cNvPr>
          <p:cNvSpPr>
            <a:spLocks noChangeArrowheads="1"/>
          </p:cNvSpPr>
          <p:nvPr/>
        </p:nvSpPr>
        <p:spPr bwMode="gray">
          <a:xfrm>
            <a:off x="328613" y="357188"/>
            <a:ext cx="328612" cy="36195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0" name="Rectangle 26">
            <a:extLst>
              <a:ext uri="{FF2B5EF4-FFF2-40B4-BE49-F238E27FC236}">
                <a16:creationId xmlns:a16="http://schemas.microsoft.com/office/drawing/2014/main" id="{D33A8E46-1D18-4018-A729-FD0569CFF6A7}"/>
              </a:ext>
            </a:extLst>
          </p:cNvPr>
          <p:cNvSpPr>
            <a:spLocks noChangeArrowheads="1"/>
          </p:cNvSpPr>
          <p:nvPr/>
        </p:nvSpPr>
        <p:spPr bwMode="gray">
          <a:xfrm>
            <a:off x="657225" y="0"/>
            <a:ext cx="328613" cy="36195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2" name="Rectangle 28">
            <a:extLst>
              <a:ext uri="{FF2B5EF4-FFF2-40B4-BE49-F238E27FC236}">
                <a16:creationId xmlns:a16="http://schemas.microsoft.com/office/drawing/2014/main" id="{129A9768-78CF-46AC-934B-A6DBB58F96C7}"/>
              </a:ext>
            </a:extLst>
          </p:cNvPr>
          <p:cNvSpPr>
            <a:spLocks noChangeArrowheads="1"/>
          </p:cNvSpPr>
          <p:nvPr/>
        </p:nvSpPr>
        <p:spPr bwMode="gray">
          <a:xfrm>
            <a:off x="657225" y="361950"/>
            <a:ext cx="328613" cy="3619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3" name="Rectangle 29">
            <a:extLst>
              <a:ext uri="{FF2B5EF4-FFF2-40B4-BE49-F238E27FC236}">
                <a16:creationId xmlns:a16="http://schemas.microsoft.com/office/drawing/2014/main" id="{C86386E1-22D2-46E8-9376-11B23390A9E6}"/>
              </a:ext>
            </a:extLst>
          </p:cNvPr>
          <p:cNvSpPr>
            <a:spLocks noChangeArrowheads="1"/>
          </p:cNvSpPr>
          <p:nvPr/>
        </p:nvSpPr>
        <p:spPr bwMode="gray">
          <a:xfrm>
            <a:off x="328613" y="719138"/>
            <a:ext cx="328612" cy="3619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" name="Rectangle 30">
            <a:extLst>
              <a:ext uri="{FF2B5EF4-FFF2-40B4-BE49-F238E27FC236}">
                <a16:creationId xmlns:a16="http://schemas.microsoft.com/office/drawing/2014/main" id="{6145CC6B-C7CA-4CFD-B6D1-9A75228CA49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943600" y="68263"/>
            <a:ext cx="2590800" cy="23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+mn-lt"/>
              </a:defRPr>
            </a:lvl1pPr>
          </a:lstStyle>
          <a:p>
            <a:r>
              <a:rPr lang="en-US" altLang="en-US"/>
              <a:t>www.themegallery.com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02F9CE3-FAB4-4F76-8977-469A65C210A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52600" y="1800225"/>
            <a:ext cx="6923856" cy="1012825"/>
          </a:xfrm>
        </p:spPr>
        <p:txBody>
          <a:bodyPr/>
          <a:lstStyle/>
          <a:p>
            <a:r>
              <a:rPr lang="ru-RU" altLang="en-US" sz="2000" dirty="0"/>
              <a:t>Лекция 8.</a:t>
            </a:r>
            <a:br>
              <a:rPr lang="ru-RU" altLang="en-US" sz="2000" dirty="0"/>
            </a:br>
            <a:r>
              <a:rPr lang="en-US" altLang="en-US" sz="2000" dirty="0"/>
              <a:t>Post-Mortem</a:t>
            </a:r>
            <a:br>
              <a:rPr lang="en-US" altLang="en-US" sz="2000" dirty="0"/>
            </a:br>
            <a:r>
              <a:rPr lang="en-US" altLang="en-US" sz="2000" dirty="0"/>
              <a:t>(</a:t>
            </a:r>
            <a:r>
              <a:rPr lang="ru-RU" altLang="en-US" sz="2000" dirty="0"/>
              <a:t>Подведение итогов и зачет</a:t>
            </a:r>
            <a:r>
              <a:rPr lang="en-US" altLang="en-US" sz="2000" dirty="0"/>
              <a:t>)</a:t>
            </a:r>
            <a:endParaRPr lang="en-US" altLang="en-US" sz="24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6F58C10-B6C3-411C-93E8-9E6AF53F7E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Защита программ и данных</a:t>
            </a:r>
            <a:endParaRPr lang="en-US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0D6C841-54D5-4887-B6DB-0CED7437E1F9}"/>
              </a:ext>
            </a:extLst>
          </p:cNvPr>
          <p:cNvSpPr/>
          <p:nvPr/>
        </p:nvSpPr>
        <p:spPr bwMode="auto">
          <a:xfrm>
            <a:off x="4161098" y="5301208"/>
            <a:ext cx="1202804" cy="9144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40862" y="6215608"/>
            <a:ext cx="26005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1600" i="1" dirty="0"/>
              <a:t>Константин Евгеньевич</a:t>
            </a:r>
          </a:p>
          <a:p>
            <a:pPr algn="r"/>
            <a:r>
              <a:rPr lang="ru-RU" sz="1600" i="1" dirty="0"/>
              <a:t>Израилов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Проведение зачета (опроса)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932516-70EF-4271-B188-804429601B17}"/>
              </a:ext>
            </a:extLst>
          </p:cNvPr>
          <p:cNvSpPr txBox="1"/>
          <p:nvPr/>
        </p:nvSpPr>
        <p:spPr>
          <a:xfrm>
            <a:off x="0" y="6605373"/>
            <a:ext cx="914399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endParaRPr lang="ru-RU" sz="1050" i="1" dirty="0">
              <a:solidFill>
                <a:schemeClr val="accent1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E87FE72-0440-434C-A859-4278CB82A84F}"/>
              </a:ext>
            </a:extLst>
          </p:cNvPr>
          <p:cNvSpPr/>
          <p:nvPr/>
        </p:nvSpPr>
        <p:spPr>
          <a:xfrm>
            <a:off x="11460" y="1772816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ru-RU" sz="2000" dirty="0"/>
              <a:t>Вариаций опросников (листков) – несколько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ru-RU" sz="2000" dirty="0"/>
              <a:t>Вопросов в опроснике – 22 шт.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ru-RU" sz="2000" dirty="0"/>
              <a:t>Вариантов ответа для вопроса – по 5 шт.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ru-RU" sz="2000" dirty="0"/>
              <a:t>Верный вариант ответа для каждого вопроса – 1 шт.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ru-RU" sz="2000" dirty="0"/>
              <a:t>Способ выбора ответа – перечеркнуть</a:t>
            </a:r>
            <a:r>
              <a:rPr lang="en-US" sz="2000" dirty="0"/>
              <a:t>/</a:t>
            </a:r>
            <a:r>
              <a:rPr lang="ru-RU" sz="2000" dirty="0"/>
              <a:t>обвести свой вариант ответа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ru-RU" sz="2000" dirty="0"/>
              <a:t>Время проведения опроса – до конца лекции</a:t>
            </a:r>
            <a:endParaRPr lang="en-US" sz="2000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13E4FE0-D03D-492C-AEA3-E34862BAE173}"/>
              </a:ext>
            </a:extLst>
          </p:cNvPr>
          <p:cNvSpPr/>
          <p:nvPr/>
        </p:nvSpPr>
        <p:spPr>
          <a:xfrm>
            <a:off x="31304" y="4653136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2000" dirty="0">
                <a:solidFill>
                  <a:srgbClr val="FF0000"/>
                </a:solidFill>
              </a:rPr>
              <a:t>Важно! ВСЕ практические задания все равно надо сдавать!</a:t>
            </a:r>
          </a:p>
          <a:p>
            <a:pPr algn="l"/>
            <a:r>
              <a:rPr lang="ru-RU" sz="2000" dirty="0">
                <a:solidFill>
                  <a:srgbClr val="FF0000"/>
                </a:solidFill>
              </a:rPr>
              <a:t>Иначе в ведомости будет </a:t>
            </a:r>
            <a:r>
              <a:rPr lang="ru-RU" sz="2000" u="sng" dirty="0">
                <a:solidFill>
                  <a:srgbClr val="FF0000"/>
                </a:solidFill>
              </a:rPr>
              <a:t>незачет</a:t>
            </a:r>
            <a:r>
              <a:rPr lang="ru-RU" sz="2000" dirty="0">
                <a:solidFill>
                  <a:srgbClr val="FF0000"/>
                </a:solidFill>
              </a:rPr>
              <a:t>!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7" name="Пузырек для мыслей: облако 6">
            <a:extLst>
              <a:ext uri="{FF2B5EF4-FFF2-40B4-BE49-F238E27FC236}">
                <a16:creationId xmlns:a16="http://schemas.microsoft.com/office/drawing/2014/main" id="{C85B3A48-348C-4873-9049-FE615355643D}"/>
              </a:ext>
            </a:extLst>
          </p:cNvPr>
          <p:cNvSpPr/>
          <p:nvPr/>
        </p:nvSpPr>
        <p:spPr bwMode="auto">
          <a:xfrm>
            <a:off x="4644008" y="5157192"/>
            <a:ext cx="3960440" cy="1397496"/>
          </a:xfrm>
          <a:prstGeom prst="cloudCallout">
            <a:avLst>
              <a:gd name="adj1" fmla="val -57696"/>
              <a:gd name="adj2" fmla="val -52922"/>
            </a:avLst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/>
              <a:t>Еще раз – без сданных практических заданий не будет зачета</a:t>
            </a:r>
            <a:br>
              <a:rPr lang="ru-RU" sz="1400" dirty="0"/>
            </a:br>
            <a:r>
              <a:rPr lang="ru-RU" sz="1400" dirty="0"/>
              <a:t>– это Закон об образовании!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536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Text Box 4">
            <a:extLst>
              <a:ext uri="{FF2B5EF4-FFF2-40B4-BE49-F238E27FC236}">
                <a16:creationId xmlns:a16="http://schemas.microsoft.com/office/drawing/2014/main" id="{F2BDAA81-8857-4F6C-BE9B-13055BBDE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3038" y="5927725"/>
            <a:ext cx="30019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000" b="1">
                <a:solidFill>
                  <a:schemeClr val="bg1"/>
                </a:solidFill>
              </a:rPr>
              <a:t>www.themegallery.com</a:t>
            </a:r>
          </a:p>
        </p:txBody>
      </p:sp>
      <p:sp>
        <p:nvSpPr>
          <p:cNvPr id="104453" name="WordArt 5">
            <a:extLst>
              <a:ext uri="{FF2B5EF4-FFF2-40B4-BE49-F238E27FC236}">
                <a16:creationId xmlns:a16="http://schemas.microsoft.com/office/drawing/2014/main" id="{25FB12F3-7DAB-4711-A5C3-4C2A4FC0048A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1907704" y="4509120"/>
            <a:ext cx="5841937" cy="2160240"/>
          </a:xfrm>
          <a:prstGeom prst="rect">
            <a:avLst/>
          </a:prstGeom>
          <a:solidFill>
            <a:schemeClr val="bg1"/>
          </a:solidFill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3600" b="1" kern="10" dirty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53882" dir="2700000" algn="ctr" rotWithShape="0">
                    <a:schemeClr val="tx2">
                      <a:alpha val="50000"/>
                    </a:schemeClr>
                  </a:outerShdw>
                </a:effectLst>
                <a:cs typeface="Arial" panose="020B0604020202020204" pitchFamily="34" charset="0"/>
              </a:rPr>
              <a:t>Всех с </a:t>
            </a:r>
          </a:p>
          <a:p>
            <a:r>
              <a:rPr lang="ru-RU" sz="3600" b="1" kern="10" dirty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53882" dir="2700000" algn="ctr" rotWithShape="0">
                    <a:schemeClr val="tx2">
                      <a:alpha val="50000"/>
                    </a:schemeClr>
                  </a:outerShdw>
                </a:effectLst>
                <a:cs typeface="Arial" panose="020B0604020202020204" pitchFamily="34" charset="0"/>
              </a:rPr>
              <a:t>Новым Годом !</a:t>
            </a:r>
          </a:p>
          <a:p>
            <a:endParaRPr lang="en-US" sz="36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hlink"/>
                  </a:gs>
                  <a:gs pos="100000">
                    <a:schemeClr val="accent1"/>
                  </a:gs>
                </a:gsLst>
                <a:lin ang="0" scaled="1"/>
              </a:gradFill>
              <a:effectLst>
                <a:outerShdw dist="53882" dir="2700000" algn="ctr" rotWithShape="0">
                  <a:schemeClr val="tx2">
                    <a:alpha val="50000"/>
                  </a:scheme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EED396FE-FC16-4CDE-A64A-DB4E65DE54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3276600"/>
            <a:ext cx="6324600" cy="381000"/>
          </a:xfrm>
        </p:spPr>
        <p:txBody>
          <a:bodyPr/>
          <a:lstStyle/>
          <a:p>
            <a:r>
              <a:rPr lang="ru-RU" dirty="0"/>
              <a:t>Защита программ и данных</a:t>
            </a:r>
            <a:endParaRPr lang="en-US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1614F42B-0951-4C86-AA32-402BCF96C99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52600" y="1800225"/>
            <a:ext cx="6923856" cy="1012825"/>
          </a:xfrm>
        </p:spPr>
        <p:txBody>
          <a:bodyPr/>
          <a:lstStyle/>
          <a:p>
            <a:r>
              <a:rPr lang="ru-RU" altLang="en-US" sz="2000" dirty="0"/>
              <a:t>Лекция 8.</a:t>
            </a:r>
            <a:br>
              <a:rPr lang="ru-RU" altLang="en-US" sz="2000" dirty="0"/>
            </a:br>
            <a:r>
              <a:rPr lang="en-US" altLang="en-US" sz="2000" dirty="0"/>
              <a:t>Post-Mortem</a:t>
            </a:r>
            <a:br>
              <a:rPr lang="en-US" altLang="en-US" sz="2000" dirty="0"/>
            </a:br>
            <a:r>
              <a:rPr lang="en-US" altLang="en-US" sz="2000" dirty="0"/>
              <a:t>(</a:t>
            </a:r>
            <a:r>
              <a:rPr lang="ru-RU" altLang="en-US" sz="2000" dirty="0"/>
              <a:t>Подведение итогов и зачет</a:t>
            </a:r>
            <a:r>
              <a:rPr lang="en-US" altLang="en-US" sz="2000" dirty="0"/>
              <a:t>)</a:t>
            </a:r>
            <a:endParaRPr lang="en-US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4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Содержание</a:t>
            </a:r>
            <a:endParaRPr lang="en-US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9E12CB0-441A-427F-9B7A-4CAE6DEAD5F4}"/>
              </a:ext>
            </a:extLst>
          </p:cNvPr>
          <p:cNvSpPr/>
          <p:nvPr/>
        </p:nvSpPr>
        <p:spPr>
          <a:xfrm>
            <a:off x="107504" y="1566671"/>
            <a:ext cx="9144000" cy="4416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000" dirty="0"/>
              <a:t>Итоги опроса (на первой лекции)</a:t>
            </a:r>
          </a:p>
          <a:p>
            <a:pPr marL="800100" lvl="1" indent="-342900" algn="l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ru-RU" dirty="0"/>
              <a:t>Программирование</a:t>
            </a:r>
          </a:p>
          <a:p>
            <a:pPr marL="800100" lvl="1" indent="-342900" algn="l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ru-RU" dirty="0"/>
              <a:t>Анализ кода и создание уязвимостей</a:t>
            </a:r>
          </a:p>
          <a:p>
            <a:pPr marL="800100" lvl="1" indent="-342900" algn="l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ru-RU" dirty="0"/>
              <a:t>Видимое будущее</a:t>
            </a:r>
          </a:p>
          <a:p>
            <a:pPr marL="800100" lvl="1" indent="-342900" algn="l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ru-RU" dirty="0"/>
              <a:t>Общие итоги</a:t>
            </a:r>
            <a:endParaRPr lang="ru-RU" sz="2000" dirty="0"/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000" dirty="0">
                <a:solidFill>
                  <a:srgbClr val="FF0000"/>
                </a:solidFill>
              </a:rPr>
              <a:t>Зачет автоматом (можно не проходить опрос)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000" dirty="0"/>
              <a:t>Вопросы</a:t>
            </a:r>
            <a:endParaRPr lang="en-US" sz="2000" dirty="0"/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000" dirty="0">
                <a:solidFill>
                  <a:schemeClr val="accent1"/>
                </a:solidFill>
              </a:rPr>
              <a:t>Перерыв (5 минут)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000" dirty="0">
                <a:solidFill>
                  <a:srgbClr val="FF0000"/>
                </a:solidFill>
              </a:rPr>
              <a:t>Проведение зачета (опроса)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2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932516-70EF-4271-B188-804429601B17}"/>
              </a:ext>
            </a:extLst>
          </p:cNvPr>
          <p:cNvSpPr txBox="1"/>
          <p:nvPr/>
        </p:nvSpPr>
        <p:spPr>
          <a:xfrm>
            <a:off x="0" y="6605373"/>
            <a:ext cx="914399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endParaRPr lang="ru-RU" sz="1050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111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/>
              <a:t>Итоги опроса (на первой лекции) – Часть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932516-70EF-4271-B188-804429601B17}"/>
              </a:ext>
            </a:extLst>
          </p:cNvPr>
          <p:cNvSpPr txBox="1"/>
          <p:nvPr/>
        </p:nvSpPr>
        <p:spPr>
          <a:xfrm>
            <a:off x="0" y="6605373"/>
            <a:ext cx="914399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r>
              <a:rPr lang="ru-RU" sz="1050" i="1" dirty="0"/>
              <a:t> </a:t>
            </a:r>
            <a:r>
              <a:rPr lang="en-US" sz="1050" i="1" dirty="0"/>
              <a:t> </a:t>
            </a:r>
            <a:r>
              <a:rPr lang="en-US" sz="1050" i="1" dirty="0">
                <a:solidFill>
                  <a:schemeClr val="accent1"/>
                </a:solidFill>
              </a:rPr>
              <a:t>https://docs.google.com/spreadsheets/d/1G3MqXu9v0-YNaZAAlfl7kkQGpVmF5LbJaBJmvjW9yDo/edit?usp=sharing</a:t>
            </a:r>
            <a:r>
              <a:rPr lang="ru-RU" sz="1050" i="1" dirty="0">
                <a:solidFill>
                  <a:schemeClr val="accent1"/>
                </a:solidFill>
              </a:rPr>
              <a:t> (Закладка - !Опрос)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467E7EEE-4B79-49EF-9A26-647721E996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0060693"/>
              </p:ext>
            </p:extLst>
          </p:nvPr>
        </p:nvGraphicFramePr>
        <p:xfrm>
          <a:off x="395536" y="1196752"/>
          <a:ext cx="5875654" cy="5248271"/>
        </p:xfrm>
        <a:graphic>
          <a:graphicData uri="http://schemas.openxmlformats.org/drawingml/2006/table">
            <a:tbl>
              <a:tblPr/>
              <a:tblGrid>
                <a:gridCol w="279427">
                  <a:extLst>
                    <a:ext uri="{9D8B030D-6E8A-4147-A177-3AD203B41FA5}">
                      <a16:colId xmlns:a16="http://schemas.microsoft.com/office/drawing/2014/main" val="2223886348"/>
                    </a:ext>
                  </a:extLst>
                </a:gridCol>
                <a:gridCol w="2069272">
                  <a:extLst>
                    <a:ext uri="{9D8B030D-6E8A-4147-A177-3AD203B41FA5}">
                      <a16:colId xmlns:a16="http://schemas.microsoft.com/office/drawing/2014/main" val="353491819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356319423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86054499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549768057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202467975"/>
                    </a:ext>
                  </a:extLst>
                </a:gridCol>
                <a:gridCol w="70955">
                  <a:extLst>
                    <a:ext uri="{9D8B030D-6E8A-4147-A177-3AD203B41FA5}">
                      <a16:colId xmlns:a16="http://schemas.microsoft.com/office/drawing/2014/main" val="3958341977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467534143"/>
                    </a:ext>
                  </a:extLst>
                </a:gridCol>
              </a:tblGrid>
              <a:tr h="6762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>
                          <a:effectLst/>
                        </a:rPr>
                        <a:t>№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dirty="0">
                          <a:effectLst/>
                        </a:rPr>
                        <a:t>Вопрос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>
                          <a:effectLst/>
                        </a:rPr>
                        <a:t>ИКБ-61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dirty="0">
                          <a:effectLst/>
                        </a:rPr>
                        <a:t>ИКБ-62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>
                          <a:effectLst/>
                        </a:rPr>
                        <a:t>ИКБ-63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dirty="0">
                          <a:effectLst/>
                        </a:rPr>
                        <a:t>ИКБ-64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dirty="0">
                          <a:effectLst/>
                        </a:rPr>
                        <a:t>Все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5906998"/>
                  </a:ext>
                </a:extLst>
              </a:tr>
              <a:tr h="245358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>
                          <a:effectLst/>
                        </a:rPr>
                        <a:t>1</a:t>
                      </a:r>
                    </a:p>
                  </a:txBody>
                  <a:tcPr marL="22441" marR="22441" marT="14961" marB="14961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>
                          <a:effectLst/>
                        </a:rPr>
                        <a:t>Номер группы</a:t>
                      </a:r>
                    </a:p>
                  </a:txBody>
                  <a:tcPr marL="22441" marR="22441" marT="14961" marB="14961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8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14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8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14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44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6171154"/>
                  </a:ext>
                </a:extLst>
              </a:tr>
              <a:tr h="676232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>
                          <a:effectLst/>
                        </a:rPr>
                        <a:t>2</a:t>
                      </a:r>
                    </a:p>
                  </a:txBody>
                  <a:tcPr marL="22441" marR="22441" marT="14961" marB="14961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dirty="0">
                          <a:effectLst/>
                        </a:rPr>
                        <a:t>Знакомые языки программирования (ЯП)</a:t>
                      </a:r>
                    </a:p>
                  </a:txBody>
                  <a:tcPr marL="22441" marR="22441" marT="14961" marB="14961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1702377"/>
                  </a:ext>
                </a:extLst>
              </a:tr>
              <a:tr h="245358">
                <a:tc>
                  <a:txBody>
                    <a:bodyPr/>
                    <a:lstStyle/>
                    <a:p>
                      <a:pPr algn="ctr" rtl="0" fontAlgn="b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i="0">
                          <a:effectLst/>
                        </a:rPr>
                        <a:t>2.1. С</a:t>
                      </a:r>
                    </a:p>
                  </a:txBody>
                  <a:tcPr marL="22441" marR="22441" marT="14961" marB="14961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5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5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5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6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21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5572700"/>
                  </a:ext>
                </a:extLst>
              </a:tr>
              <a:tr h="245358">
                <a:tc>
                  <a:txBody>
                    <a:bodyPr/>
                    <a:lstStyle/>
                    <a:p>
                      <a:pPr algn="ctr" rtl="0" fontAlgn="b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i="0">
                          <a:effectLst/>
                        </a:rPr>
                        <a:t>2.2. C++</a:t>
                      </a:r>
                    </a:p>
                  </a:txBody>
                  <a:tcPr marL="22441" marR="22441" marT="14961" marB="14961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6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9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8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11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34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3338805"/>
                  </a:ext>
                </a:extLst>
              </a:tr>
              <a:tr h="245358">
                <a:tc>
                  <a:txBody>
                    <a:bodyPr/>
                    <a:lstStyle/>
                    <a:p>
                      <a:pPr algn="ctr" rtl="0" fontAlgn="b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i="0">
                          <a:effectLst/>
                        </a:rPr>
                        <a:t>2.3. C#</a:t>
                      </a:r>
                    </a:p>
                  </a:txBody>
                  <a:tcPr marL="22441" marR="22441" marT="14961" marB="14961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2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3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3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8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9232446"/>
                  </a:ext>
                </a:extLst>
              </a:tr>
              <a:tr h="245358">
                <a:tc>
                  <a:txBody>
                    <a:bodyPr/>
                    <a:lstStyle/>
                    <a:p>
                      <a:pPr algn="ctr" rtl="0" fontAlgn="b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i="0">
                          <a:effectLst/>
                        </a:rPr>
                        <a:t>2.4. Java</a:t>
                      </a:r>
                    </a:p>
                  </a:txBody>
                  <a:tcPr marL="22441" marR="22441" marT="14961" marB="14961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1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4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1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8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14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8930617"/>
                  </a:ext>
                </a:extLst>
              </a:tr>
              <a:tr h="245358">
                <a:tc>
                  <a:txBody>
                    <a:bodyPr/>
                    <a:lstStyle/>
                    <a:p>
                      <a:pPr algn="ctr" rtl="0" fontAlgn="b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i="0">
                          <a:effectLst/>
                        </a:rPr>
                        <a:t>2.5. Python</a:t>
                      </a:r>
                    </a:p>
                  </a:txBody>
                  <a:tcPr marL="22441" marR="22441" marT="14961" marB="14961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8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13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8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11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40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2814965"/>
                  </a:ext>
                </a:extLst>
              </a:tr>
              <a:tr h="245358">
                <a:tc>
                  <a:txBody>
                    <a:bodyPr/>
                    <a:lstStyle/>
                    <a:p>
                      <a:pPr algn="ctr" rtl="0" fontAlgn="b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i="0">
                          <a:effectLst/>
                        </a:rPr>
                        <a:t>2.6. Perl</a:t>
                      </a:r>
                    </a:p>
                  </a:txBody>
                  <a:tcPr marL="22441" marR="22441" marT="14961" marB="14961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2627006"/>
                  </a:ext>
                </a:extLst>
              </a:tr>
              <a:tr h="245358">
                <a:tc>
                  <a:txBody>
                    <a:bodyPr/>
                    <a:lstStyle/>
                    <a:p>
                      <a:pPr algn="ctr" rtl="0" fontAlgn="b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i="0">
                          <a:effectLst/>
                        </a:rPr>
                        <a:t>2.7. Ruby</a:t>
                      </a:r>
                    </a:p>
                  </a:txBody>
                  <a:tcPr marL="22441" marR="22441" marT="14961" marB="14961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1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1109086"/>
                  </a:ext>
                </a:extLst>
              </a:tr>
              <a:tr h="245358">
                <a:tc>
                  <a:txBody>
                    <a:bodyPr/>
                    <a:lstStyle/>
                    <a:p>
                      <a:pPr algn="ctr" rtl="0" fontAlgn="b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i="0">
                          <a:effectLst/>
                        </a:rPr>
                        <a:t>2.8. Pascal</a:t>
                      </a:r>
                    </a:p>
                  </a:txBody>
                  <a:tcPr marL="22441" marR="22441" marT="14961" marB="14961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2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2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4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4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12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3052476"/>
                  </a:ext>
                </a:extLst>
              </a:tr>
              <a:tr h="245358">
                <a:tc>
                  <a:txBody>
                    <a:bodyPr/>
                    <a:lstStyle/>
                    <a:p>
                      <a:pPr algn="ctr" rtl="0" fontAlgn="b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i="0">
                          <a:effectLst/>
                        </a:rPr>
                        <a:t>2.9. Swift</a:t>
                      </a:r>
                    </a:p>
                  </a:txBody>
                  <a:tcPr marL="22441" marR="22441" marT="14961" marB="14961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1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1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2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7425688"/>
                  </a:ext>
                </a:extLst>
              </a:tr>
              <a:tr h="245358">
                <a:tc>
                  <a:txBody>
                    <a:bodyPr/>
                    <a:lstStyle/>
                    <a:p>
                      <a:pPr algn="ctr" rtl="0" fontAlgn="b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i="0">
                          <a:effectLst/>
                        </a:rPr>
                        <a:t>2.10. Asm</a:t>
                      </a:r>
                    </a:p>
                  </a:txBody>
                  <a:tcPr marL="22441" marR="22441" marT="14961" marB="14961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1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6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3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3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13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9663804"/>
                  </a:ext>
                </a:extLst>
              </a:tr>
              <a:tr h="245358">
                <a:tc>
                  <a:txBody>
                    <a:bodyPr/>
                    <a:lstStyle/>
                    <a:p>
                      <a:pPr algn="ctr" rtl="0" fontAlgn="b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i="0">
                          <a:effectLst/>
                        </a:rPr>
                        <a:t>2.11. SQL</a:t>
                      </a:r>
                    </a:p>
                  </a:txBody>
                  <a:tcPr marL="22441" marR="22441" marT="14961" marB="14961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1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1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6827353"/>
                  </a:ext>
                </a:extLst>
              </a:tr>
              <a:tr h="245358">
                <a:tc>
                  <a:txBody>
                    <a:bodyPr/>
                    <a:lstStyle/>
                    <a:p>
                      <a:pPr algn="ctr" rtl="0" fontAlgn="b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i="0">
                          <a:effectLst/>
                        </a:rPr>
                        <a:t>2.12. HTML</a:t>
                      </a:r>
                    </a:p>
                  </a:txBody>
                  <a:tcPr marL="22441" marR="22441" marT="14961" marB="14961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2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2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3785594"/>
                  </a:ext>
                </a:extLst>
              </a:tr>
              <a:tr h="245358">
                <a:tc>
                  <a:txBody>
                    <a:bodyPr/>
                    <a:lstStyle/>
                    <a:p>
                      <a:pPr algn="ctr" rtl="0" fontAlgn="b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i="0" dirty="0">
                          <a:effectLst/>
                        </a:rPr>
                        <a:t>2.13. PHP</a:t>
                      </a:r>
                    </a:p>
                  </a:txBody>
                  <a:tcPr marL="22441" marR="22441" marT="14961" marB="14961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2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2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8209362"/>
                  </a:ext>
                </a:extLst>
              </a:tr>
              <a:tr h="46079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>
                          <a:effectLst/>
                        </a:rPr>
                        <a:t>---</a:t>
                      </a:r>
                    </a:p>
                  </a:txBody>
                  <a:tcPr marL="22441" marR="22441" marT="14961" marB="14961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i="1" dirty="0">
                          <a:effectLst/>
                        </a:rPr>
                        <a:t>Количество всех ЯП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i="1" dirty="0">
                          <a:effectLst/>
                        </a:rPr>
                        <a:t>24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i="1" dirty="0">
                          <a:effectLst/>
                        </a:rPr>
                        <a:t>43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FC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i="1" dirty="0">
                          <a:effectLst/>
                        </a:rPr>
                        <a:t>34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i="1" dirty="0">
                          <a:effectLst/>
                        </a:rPr>
                        <a:t>49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400" dirty="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0439646"/>
                  </a:ext>
                </a:extLst>
              </a:tr>
            </a:tbl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9278A3A5-4205-429C-A0DE-10D1709D12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427501"/>
              </p:ext>
            </p:extLst>
          </p:nvPr>
        </p:nvGraphicFramePr>
        <p:xfrm>
          <a:off x="6500614" y="1196752"/>
          <a:ext cx="2033786" cy="937260"/>
        </p:xfrm>
        <a:graphic>
          <a:graphicData uri="http://schemas.openxmlformats.org/drawingml/2006/table">
            <a:tbl>
              <a:tblPr/>
              <a:tblGrid>
                <a:gridCol w="2033786">
                  <a:extLst>
                    <a:ext uri="{9D8B030D-6E8A-4147-A177-3AD203B41FA5}">
                      <a16:colId xmlns:a16="http://schemas.microsoft.com/office/drawing/2014/main" val="4166127301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>
                          <a:effectLst/>
                        </a:rPr>
                        <a:t>1-е место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36817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>
                          <a:effectLst/>
                        </a:rPr>
                        <a:t>2-е место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48126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dirty="0">
                          <a:effectLst/>
                        </a:rPr>
                        <a:t>3-е место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72992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908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/>
              <a:t>Итоги опроса (на первой лекции) – Часть 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932516-70EF-4271-B188-804429601B17}"/>
              </a:ext>
            </a:extLst>
          </p:cNvPr>
          <p:cNvSpPr txBox="1"/>
          <p:nvPr/>
        </p:nvSpPr>
        <p:spPr>
          <a:xfrm>
            <a:off x="0" y="6605373"/>
            <a:ext cx="914399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r>
              <a:rPr lang="ru-RU" sz="1050" i="1" dirty="0"/>
              <a:t> </a:t>
            </a:r>
            <a:r>
              <a:rPr lang="en-US" sz="1050" i="1" dirty="0"/>
              <a:t> </a:t>
            </a:r>
            <a:r>
              <a:rPr lang="en-US" sz="1050" i="1" dirty="0">
                <a:solidFill>
                  <a:schemeClr val="accent1"/>
                </a:solidFill>
              </a:rPr>
              <a:t>https://docs.google.com/spreadsheets/d/1G3MqXu9v0-YNaZAAlfl7kkQGpVmF5LbJaBJmvjW9yDo/edit?usp=sharing</a:t>
            </a:r>
            <a:r>
              <a:rPr lang="ru-RU" sz="1050" i="1" dirty="0">
                <a:solidFill>
                  <a:schemeClr val="accent1"/>
                </a:solidFill>
              </a:rPr>
              <a:t> (Закладка - !Опрос)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3EC172D-CBBE-48BE-ADD7-2B88B6BF78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21550"/>
              </p:ext>
            </p:extLst>
          </p:nvPr>
        </p:nvGraphicFramePr>
        <p:xfrm>
          <a:off x="395536" y="1260122"/>
          <a:ext cx="8200280" cy="3261360"/>
        </p:xfrm>
        <a:graphic>
          <a:graphicData uri="http://schemas.openxmlformats.org/drawingml/2006/table">
            <a:tbl>
              <a:tblPr/>
              <a:tblGrid>
                <a:gridCol w="432000">
                  <a:extLst>
                    <a:ext uri="{9D8B030D-6E8A-4147-A177-3AD203B41FA5}">
                      <a16:colId xmlns:a16="http://schemas.microsoft.com/office/drawing/2014/main" val="3626719827"/>
                    </a:ext>
                  </a:extLst>
                </a:gridCol>
                <a:gridCol w="3960000">
                  <a:extLst>
                    <a:ext uri="{9D8B030D-6E8A-4147-A177-3AD203B41FA5}">
                      <a16:colId xmlns:a16="http://schemas.microsoft.com/office/drawing/2014/main" val="13529291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116408053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167580757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5388483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1004059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66093311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08872557"/>
                    </a:ext>
                  </a:extLst>
                </a:gridCol>
              </a:tblGrid>
              <a:tr h="33119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dirty="0">
                          <a:effectLst/>
                        </a:rPr>
                        <a:t>№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dirty="0">
                          <a:effectLst/>
                        </a:rPr>
                        <a:t>Вопрос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>
                          <a:effectLst/>
                        </a:rPr>
                        <a:t>ИКБ-61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>
                          <a:effectLst/>
                        </a:rPr>
                        <a:t>ИКБ-62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>
                          <a:effectLst/>
                        </a:rPr>
                        <a:t>ИКБ-63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>
                          <a:effectLst/>
                        </a:rPr>
                        <a:t>ИКБ-64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>
                          <a:effectLst/>
                        </a:rPr>
                        <a:t>Все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1246244"/>
                  </a:ext>
                </a:extLst>
              </a:tr>
              <a:tr h="24264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>
                          <a:effectLst/>
                        </a:rPr>
                        <a:t>3</a:t>
                      </a:r>
                    </a:p>
                  </a:txBody>
                  <a:tcPr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dirty="0">
                          <a:effectLst/>
                        </a:rPr>
                        <a:t>Знакомые ассемблерные коды </a:t>
                      </a:r>
                      <a:r>
                        <a:rPr lang="en-US" sz="1400" dirty="0">
                          <a:effectLst/>
                        </a:rPr>
                        <a:t>CPU</a:t>
                      </a:r>
                    </a:p>
                  </a:txBody>
                  <a:tcPr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3717147"/>
                  </a:ext>
                </a:extLst>
              </a:tr>
              <a:tr h="120535">
                <a:tc>
                  <a:txBody>
                    <a:bodyPr/>
                    <a:lstStyle/>
                    <a:p>
                      <a:pPr algn="ctr" rtl="0" fontAlgn="b"/>
                      <a:endParaRPr lang="en-US" sz="1400">
                        <a:effectLst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i="0" dirty="0">
                          <a:effectLst/>
                        </a:rPr>
                        <a:t>3.1. Intel</a:t>
                      </a:r>
                    </a:p>
                  </a:txBody>
                  <a:tcPr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5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3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5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10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23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5576487"/>
                  </a:ext>
                </a:extLst>
              </a:tr>
              <a:tr h="16533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>
                          <a:effectLst/>
                        </a:rPr>
                        <a:t>4</a:t>
                      </a:r>
                    </a:p>
                  </a:txBody>
                  <a:tcPr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>
                          <a:effectLst/>
                        </a:rPr>
                        <a:t>Опыт в создании уязвимостей</a:t>
                      </a:r>
                    </a:p>
                  </a:txBody>
                  <a:tcPr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3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9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7514203"/>
                  </a:ext>
                </a:extLst>
              </a:tr>
              <a:tr h="16533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>
                          <a:effectLst/>
                        </a:rPr>
                        <a:t>5</a:t>
                      </a:r>
                    </a:p>
                  </a:txBody>
                  <a:tcPr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>
                          <a:effectLst/>
                        </a:rPr>
                        <a:t>Опыт в поиске уязвимостей</a:t>
                      </a:r>
                    </a:p>
                  </a:txBody>
                  <a:tcPr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6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6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3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16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7280024"/>
                  </a:ext>
                </a:extLst>
              </a:tr>
              <a:tr h="22586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>
                          <a:effectLst/>
                        </a:rPr>
                        <a:t>6</a:t>
                      </a:r>
                    </a:p>
                  </a:txBody>
                  <a:tcPr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>
                          <a:effectLst/>
                        </a:rPr>
                        <a:t>Опыт в кодировании собственного ПО</a:t>
                      </a:r>
                    </a:p>
                  </a:txBody>
                  <a:tcPr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5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9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6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13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33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2579476"/>
                  </a:ext>
                </a:extLst>
              </a:tr>
              <a:tr h="16533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>
                          <a:effectLst/>
                        </a:rPr>
                        <a:t>7</a:t>
                      </a:r>
                    </a:p>
                  </a:txBody>
                  <a:tcPr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dirty="0">
                          <a:effectLst/>
                        </a:rPr>
                        <a:t>Опыт в создании архитектуры ПО</a:t>
                      </a:r>
                    </a:p>
                  </a:txBody>
                  <a:tcPr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3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5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10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1128995"/>
                  </a:ext>
                </a:extLst>
              </a:tr>
              <a:tr h="16533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>
                          <a:effectLst/>
                        </a:rPr>
                        <a:t>8</a:t>
                      </a:r>
                    </a:p>
                  </a:txBody>
                  <a:tcPr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>
                          <a:effectLst/>
                        </a:rPr>
                        <a:t>Опыт “реверс-инжениринга”</a:t>
                      </a:r>
                    </a:p>
                  </a:txBody>
                  <a:tcPr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9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3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14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2027758"/>
                  </a:ext>
                </a:extLst>
              </a:tr>
              <a:tr h="16533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>
                          <a:effectLst/>
                        </a:rPr>
                        <a:t>9</a:t>
                      </a:r>
                    </a:p>
                  </a:txBody>
                  <a:tcPr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>
                          <a:effectLst/>
                        </a:rPr>
                        <a:t>Опыт во взломе программ</a:t>
                      </a:r>
                    </a:p>
                  </a:txBody>
                  <a:tcPr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5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5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5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17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7381450"/>
                  </a:ext>
                </a:extLst>
              </a:tr>
              <a:tr h="16533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i="1" dirty="0">
                          <a:effectLst/>
                        </a:rPr>
                        <a:t>---</a:t>
                      </a:r>
                    </a:p>
                  </a:txBody>
                  <a:tcPr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i="1" dirty="0">
                          <a:effectLst/>
                        </a:rPr>
                        <a:t>Опыт в создании ПО и его анализе</a:t>
                      </a:r>
                    </a:p>
                  </a:txBody>
                  <a:tcPr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i="1" dirty="0">
                          <a:effectLst/>
                        </a:rPr>
                        <a:t>20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i="1">
                          <a:effectLst/>
                        </a:rPr>
                        <a:t>38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i="1">
                          <a:effectLst/>
                        </a:rPr>
                        <a:t>26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i="1" dirty="0">
                          <a:effectLst/>
                        </a:rPr>
                        <a:t>38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4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7351853"/>
                  </a:ext>
                </a:extLst>
              </a:tr>
            </a:tbl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9F7AE0A7-E63D-43F7-8462-1D4FBCCF0C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196476"/>
              </p:ext>
            </p:extLst>
          </p:nvPr>
        </p:nvGraphicFramePr>
        <p:xfrm>
          <a:off x="395536" y="4725144"/>
          <a:ext cx="2033786" cy="937260"/>
        </p:xfrm>
        <a:graphic>
          <a:graphicData uri="http://schemas.openxmlformats.org/drawingml/2006/table">
            <a:tbl>
              <a:tblPr/>
              <a:tblGrid>
                <a:gridCol w="2033786">
                  <a:extLst>
                    <a:ext uri="{9D8B030D-6E8A-4147-A177-3AD203B41FA5}">
                      <a16:colId xmlns:a16="http://schemas.microsoft.com/office/drawing/2014/main" val="4166127301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>
                          <a:effectLst/>
                        </a:rPr>
                        <a:t>1-е место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36817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>
                          <a:effectLst/>
                        </a:rPr>
                        <a:t>2-е место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48126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dirty="0">
                          <a:effectLst/>
                        </a:rPr>
                        <a:t>3-е место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72992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67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/>
              <a:t>Итоги опроса (на первой лекции) – Часть 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932516-70EF-4271-B188-804429601B17}"/>
              </a:ext>
            </a:extLst>
          </p:cNvPr>
          <p:cNvSpPr txBox="1"/>
          <p:nvPr/>
        </p:nvSpPr>
        <p:spPr>
          <a:xfrm>
            <a:off x="0" y="6605373"/>
            <a:ext cx="914399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r>
              <a:rPr lang="ru-RU" sz="1050" i="1" dirty="0"/>
              <a:t> </a:t>
            </a:r>
            <a:r>
              <a:rPr lang="en-US" sz="1050" i="1" dirty="0"/>
              <a:t> </a:t>
            </a:r>
            <a:r>
              <a:rPr lang="en-US" sz="1050" i="1" dirty="0">
                <a:solidFill>
                  <a:schemeClr val="accent1"/>
                </a:solidFill>
              </a:rPr>
              <a:t>https://docs.google.com/spreadsheets/d/1G3MqXu9v0-YNaZAAlfl7kkQGpVmF5LbJaBJmvjW9yDo/edit?usp=sharing</a:t>
            </a:r>
            <a:r>
              <a:rPr lang="ru-RU" sz="1050" i="1" dirty="0">
                <a:solidFill>
                  <a:schemeClr val="accent1"/>
                </a:solidFill>
              </a:rPr>
              <a:t> (Закладка - !Опрос)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3EC172D-CBBE-48BE-ADD7-2B88B6BF78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183453"/>
              </p:ext>
            </p:extLst>
          </p:nvPr>
        </p:nvGraphicFramePr>
        <p:xfrm>
          <a:off x="395536" y="1196752"/>
          <a:ext cx="7344000" cy="3215010"/>
        </p:xfrm>
        <a:graphic>
          <a:graphicData uri="http://schemas.openxmlformats.org/drawingml/2006/table">
            <a:tbl>
              <a:tblPr/>
              <a:tblGrid>
                <a:gridCol w="360000">
                  <a:extLst>
                    <a:ext uri="{9D8B030D-6E8A-4147-A177-3AD203B41FA5}">
                      <a16:colId xmlns:a16="http://schemas.microsoft.com/office/drawing/2014/main" val="3626719827"/>
                    </a:ext>
                  </a:extLst>
                </a:gridCol>
                <a:gridCol w="3420000">
                  <a:extLst>
                    <a:ext uri="{9D8B030D-6E8A-4147-A177-3AD203B41FA5}">
                      <a16:colId xmlns:a16="http://schemas.microsoft.com/office/drawing/2014/main" val="13529291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116408053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167580757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5388483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10040591"/>
                    </a:ext>
                  </a:extLst>
                </a:gridCol>
                <a:gridCol w="144000">
                  <a:extLst>
                    <a:ext uri="{9D8B030D-6E8A-4147-A177-3AD203B41FA5}">
                      <a16:colId xmlns:a16="http://schemas.microsoft.com/office/drawing/2014/main" val="1660933115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08872557"/>
                    </a:ext>
                  </a:extLst>
                </a:gridCol>
              </a:tblGrid>
              <a:tr h="33119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>
                          <a:effectLst/>
                        </a:rPr>
                        <a:t>№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dirty="0">
                          <a:effectLst/>
                        </a:rPr>
                        <a:t>Вопрос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>
                          <a:effectLst/>
                        </a:rPr>
                        <a:t>ИКБ-61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>
                          <a:effectLst/>
                        </a:rPr>
                        <a:t>ИКБ-62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>
                          <a:effectLst/>
                        </a:rPr>
                        <a:t>ИКБ-63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>
                          <a:effectLst/>
                        </a:rPr>
                        <a:t>ИКБ-64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 dirty="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dirty="0">
                          <a:effectLst/>
                        </a:rPr>
                        <a:t>Все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1246244"/>
                  </a:ext>
                </a:extLst>
              </a:tr>
              <a:tr h="120535">
                <a:tc>
                  <a:txBody>
                    <a:bodyPr/>
                    <a:lstStyle/>
                    <a:p>
                      <a:pPr algn="ctr" rtl="0" fontAlgn="b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400" dirty="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5110976"/>
                  </a:ext>
                </a:extLst>
              </a:tr>
              <a:tr h="16533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>
                          <a:effectLst/>
                        </a:rPr>
                        <a:t>10</a:t>
                      </a:r>
                    </a:p>
                  </a:txBody>
                  <a:tcPr marL="11550" marR="11550" marT="7700" marB="770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>
                          <a:effectLst/>
                        </a:rPr>
                        <a:t>Видите в будущем себя</a:t>
                      </a:r>
                    </a:p>
                  </a:txBody>
                  <a:tcPr marL="11550" marR="11550" marT="7700" marB="770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7258290"/>
                  </a:ext>
                </a:extLst>
              </a:tr>
              <a:tr h="120535">
                <a:tc>
                  <a:txBody>
                    <a:bodyPr/>
                    <a:lstStyle/>
                    <a:p>
                      <a:pPr rtl="0" fontAlgn="b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 i="0">
                          <a:effectLst/>
                        </a:rPr>
                        <a:t>10.1. Инженер</a:t>
                      </a:r>
                    </a:p>
                  </a:txBody>
                  <a:tcPr marL="11550" marR="11550" marT="7700" marB="770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4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3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2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9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3226331"/>
                  </a:ext>
                </a:extLst>
              </a:tr>
              <a:tr h="242645">
                <a:tc>
                  <a:txBody>
                    <a:bodyPr/>
                    <a:lstStyle/>
                    <a:p>
                      <a:pPr rtl="0" fontAlgn="b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 i="0">
                          <a:effectLst/>
                        </a:rPr>
                        <a:t>10.2. Ученый/Преподаватель</a:t>
                      </a:r>
                    </a:p>
                  </a:txBody>
                  <a:tcPr marL="11550" marR="11550" marT="7700" marB="770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1.5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0.5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2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518355"/>
                  </a:ext>
                </a:extLst>
              </a:tr>
              <a:tr h="165339">
                <a:tc>
                  <a:txBody>
                    <a:bodyPr/>
                    <a:lstStyle/>
                    <a:p>
                      <a:pPr rtl="0" fontAlgn="b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 i="0">
                          <a:effectLst/>
                        </a:rPr>
                        <a:t>10.3. Человек Искусства</a:t>
                      </a:r>
                    </a:p>
                  </a:txBody>
                  <a:tcPr marL="11550" marR="11550" marT="7700" marB="770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2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0.5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1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3.5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7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0270062"/>
                  </a:ext>
                </a:extLst>
              </a:tr>
              <a:tr h="242645">
                <a:tc>
                  <a:txBody>
                    <a:bodyPr/>
                    <a:lstStyle/>
                    <a:p>
                      <a:pPr rtl="0" fontAlgn="b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 i="0">
                          <a:effectLst/>
                        </a:rPr>
                        <a:t>10.4. Миллионер/Влиятельный</a:t>
                      </a:r>
                    </a:p>
                  </a:txBody>
                  <a:tcPr marL="11550" marR="11550" marT="7700" marB="770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1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3.5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2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1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7.5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8013046"/>
                  </a:ext>
                </a:extLst>
              </a:tr>
              <a:tr h="120535">
                <a:tc>
                  <a:txBody>
                    <a:bodyPr/>
                    <a:lstStyle/>
                    <a:p>
                      <a:pPr rtl="0" fontAlgn="b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 i="0">
                          <a:effectLst/>
                        </a:rPr>
                        <a:t>10.5. Бизнесмен</a:t>
                      </a:r>
                    </a:p>
                  </a:txBody>
                  <a:tcPr marL="11550" marR="11550" marT="7700" marB="770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0.5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0.5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7661552"/>
                  </a:ext>
                </a:extLst>
              </a:tr>
              <a:tr h="120535">
                <a:tc>
                  <a:txBody>
                    <a:bodyPr/>
                    <a:lstStyle/>
                    <a:p>
                      <a:pPr rtl="0" fontAlgn="b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 i="0">
                          <a:effectLst/>
                        </a:rPr>
                        <a:t>10.6. Программист</a:t>
                      </a:r>
                    </a:p>
                  </a:txBody>
                  <a:tcPr marL="11550" marR="11550" marT="7700" marB="770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3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2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5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8116464"/>
                  </a:ext>
                </a:extLst>
              </a:tr>
              <a:tr h="165339">
                <a:tc>
                  <a:txBody>
                    <a:bodyPr/>
                    <a:lstStyle/>
                    <a:p>
                      <a:pPr rtl="0" fontAlgn="b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 i="0">
                          <a:effectLst/>
                        </a:rPr>
                        <a:t>10.7. (Не определился)</a:t>
                      </a:r>
                    </a:p>
                  </a:txBody>
                  <a:tcPr marL="11550" marR="11550" marT="7700" marB="770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1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4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2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7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278609"/>
                  </a:ext>
                </a:extLst>
              </a:tr>
              <a:tr h="165339">
                <a:tc>
                  <a:txBody>
                    <a:bodyPr/>
                    <a:lstStyle/>
                    <a:p>
                      <a:pPr rtl="0" fontAlgn="b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 i="0">
                          <a:effectLst/>
                        </a:rPr>
                        <a:t>10.8. По специальности (ИБ)</a:t>
                      </a:r>
                    </a:p>
                  </a:txBody>
                  <a:tcPr marL="11550" marR="11550" marT="7700" marB="770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1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0.5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0.5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3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5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0085481"/>
                  </a:ext>
                </a:extLst>
              </a:tr>
              <a:tr h="120535">
                <a:tc>
                  <a:txBody>
                    <a:bodyPr/>
                    <a:lstStyle/>
                    <a:p>
                      <a:pPr rtl="0" fontAlgn="b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 i="0" dirty="0">
                          <a:effectLst/>
                        </a:rPr>
                        <a:t>10.9. Гос. служба</a:t>
                      </a:r>
                    </a:p>
                  </a:txBody>
                  <a:tcPr marL="11550" marR="11550" marT="7700" marB="770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1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1</a:t>
                      </a: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351706"/>
                  </a:ext>
                </a:extLst>
              </a:tr>
              <a:tr h="120535">
                <a:tc>
                  <a:txBody>
                    <a:bodyPr/>
                    <a:lstStyle/>
                    <a:p>
                      <a:pPr rtl="0" fontAlgn="b"/>
                      <a:endParaRPr lang="en-US" sz="1400" dirty="0">
                        <a:effectLst/>
                      </a:endParaRPr>
                    </a:p>
                  </a:txBody>
                  <a:tcPr marL="11550" marR="11550" marT="7700" marB="770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400" i="1">
                        <a:effectLst/>
                      </a:endParaRPr>
                    </a:p>
                  </a:txBody>
                  <a:tcPr marL="11550" marR="11550" marT="7700" marB="770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2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400" dirty="0">
                        <a:effectLst/>
                      </a:endParaRPr>
                    </a:p>
                  </a:txBody>
                  <a:tcPr marL="11550" marR="11550" marT="7700" marB="77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7116352"/>
                  </a:ext>
                </a:extLst>
              </a:tr>
            </a:tbl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D666619B-4879-43A4-9D85-2BD014C264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867161"/>
              </p:ext>
            </p:extLst>
          </p:nvPr>
        </p:nvGraphicFramePr>
        <p:xfrm>
          <a:off x="395536" y="4797152"/>
          <a:ext cx="2033786" cy="937260"/>
        </p:xfrm>
        <a:graphic>
          <a:graphicData uri="http://schemas.openxmlformats.org/drawingml/2006/table">
            <a:tbl>
              <a:tblPr/>
              <a:tblGrid>
                <a:gridCol w="2033786">
                  <a:extLst>
                    <a:ext uri="{9D8B030D-6E8A-4147-A177-3AD203B41FA5}">
                      <a16:colId xmlns:a16="http://schemas.microsoft.com/office/drawing/2014/main" val="4166127301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>
                          <a:effectLst/>
                        </a:rPr>
                        <a:t>1-е место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36817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>
                          <a:effectLst/>
                        </a:rPr>
                        <a:t>2-е место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48126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dirty="0">
                          <a:effectLst/>
                        </a:rPr>
                        <a:t>3-е место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7299238"/>
                  </a:ext>
                </a:extLst>
              </a:tr>
            </a:tbl>
          </a:graphicData>
        </a:graphic>
      </p:graphicFrame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06F9F4D2-34F9-46EE-B7BF-F181819B3F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8419927"/>
              </p:ext>
            </p:extLst>
          </p:nvPr>
        </p:nvGraphicFramePr>
        <p:xfrm>
          <a:off x="2627784" y="4797152"/>
          <a:ext cx="5111752" cy="1546860"/>
        </p:xfrm>
        <a:graphic>
          <a:graphicData uri="http://schemas.openxmlformats.org/drawingml/2006/table">
            <a:tbl>
              <a:tblPr/>
              <a:tblGrid>
                <a:gridCol w="5111752">
                  <a:extLst>
                    <a:ext uri="{9D8B030D-6E8A-4147-A177-3AD203B41FA5}">
                      <a16:colId xmlns:a16="http://schemas.microsoft.com/office/drawing/2014/main" val="3761618504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rtl="0" fontAlgn="ctr"/>
                      <a:r>
                        <a:rPr lang="ru-RU" sz="1200" b="1">
                          <a:effectLst/>
                        </a:rPr>
                        <a:t>Варианты "Видит себя в будущем"</a:t>
                      </a:r>
                    </a:p>
                  </a:txBody>
                  <a:tcPr marL="28575" marR="28575" marT="19050" marB="190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916032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200" i="1">
                          <a:effectLst/>
                        </a:rPr>
                        <a:t>ФСБ-шник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010101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200" i="1">
                          <a:effectLst/>
                        </a:rPr>
                        <a:t>Влиятельный человек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491953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200" i="1">
                          <a:effectLst/>
                        </a:rPr>
                        <a:t>Фараон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930577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200" i="1">
                          <a:effectLst/>
                        </a:rPr>
                        <a:t>Парикмахер для животных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38845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200" i="1">
                          <a:effectLst/>
                        </a:rPr>
                        <a:t>Плейбой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98904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200" i="1" dirty="0">
                          <a:effectLst/>
                        </a:rPr>
                        <a:t>Нет будущего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5671213"/>
                  </a:ext>
                </a:extLst>
              </a:tr>
            </a:tbl>
          </a:graphicData>
        </a:graphic>
      </p:graphicFrame>
      <p:sp>
        <p:nvSpPr>
          <p:cNvPr id="8" name="Пузырек для мыслей: облако 7">
            <a:extLst>
              <a:ext uri="{FF2B5EF4-FFF2-40B4-BE49-F238E27FC236}">
                <a16:creationId xmlns:a16="http://schemas.microsoft.com/office/drawing/2014/main" id="{0DCBEF67-AC33-4958-9303-07AB45A156EF}"/>
              </a:ext>
            </a:extLst>
          </p:cNvPr>
          <p:cNvSpPr/>
          <p:nvPr/>
        </p:nvSpPr>
        <p:spPr bwMode="auto">
          <a:xfrm>
            <a:off x="5076056" y="5056817"/>
            <a:ext cx="2073134" cy="677595"/>
          </a:xfrm>
          <a:prstGeom prst="cloudCallout">
            <a:avLst>
              <a:gd name="adj1" fmla="val -55454"/>
              <a:gd name="adj2" fmla="val 57352"/>
            </a:avLst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/>
              <a:t>А почему бы и нет?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50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/>
              <a:t>Итоги опроса (на первой лекции) – Часть 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932516-70EF-4271-B188-804429601B17}"/>
              </a:ext>
            </a:extLst>
          </p:cNvPr>
          <p:cNvSpPr txBox="1"/>
          <p:nvPr/>
        </p:nvSpPr>
        <p:spPr>
          <a:xfrm>
            <a:off x="0" y="6605373"/>
            <a:ext cx="914399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r>
              <a:rPr lang="ru-RU" sz="1050" i="1" dirty="0"/>
              <a:t> </a:t>
            </a:r>
            <a:r>
              <a:rPr lang="en-US" sz="1050" i="1" dirty="0"/>
              <a:t> </a:t>
            </a:r>
            <a:r>
              <a:rPr lang="en-US" sz="1050" i="1" dirty="0">
                <a:solidFill>
                  <a:schemeClr val="accent1"/>
                </a:solidFill>
              </a:rPr>
              <a:t>https://docs.google.com/spreadsheets/d/1G3MqXu9v0-YNaZAAlfl7kkQGpVmF5LbJaBJmvjW9yDo/edit?usp=sharing</a:t>
            </a:r>
            <a:r>
              <a:rPr lang="ru-RU" sz="1050" i="1" dirty="0">
                <a:solidFill>
                  <a:schemeClr val="accent1"/>
                </a:solidFill>
              </a:rPr>
              <a:t> (Закладка - !Опрос)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7CFFFBC6-D911-46B4-890A-C3568D4B46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2180995"/>
              </p:ext>
            </p:extLst>
          </p:nvPr>
        </p:nvGraphicFramePr>
        <p:xfrm>
          <a:off x="395536" y="1297571"/>
          <a:ext cx="8280920" cy="4132368"/>
        </p:xfrm>
        <a:graphic>
          <a:graphicData uri="http://schemas.openxmlformats.org/drawingml/2006/table">
            <a:tbl>
              <a:tblPr/>
              <a:tblGrid>
                <a:gridCol w="8280920">
                  <a:extLst>
                    <a:ext uri="{9D8B030D-6E8A-4147-A177-3AD203B41FA5}">
                      <a16:colId xmlns:a16="http://schemas.microsoft.com/office/drawing/2014/main" val="273901895"/>
                    </a:ext>
                  </a:extLst>
                </a:gridCol>
              </a:tblGrid>
              <a:tr h="238169">
                <a:tc>
                  <a:txBody>
                    <a:bodyPr/>
                    <a:lstStyle/>
                    <a:p>
                      <a:pPr rtl="0" fontAlgn="ctr"/>
                      <a:endParaRPr lang="ru-RU" sz="1400" b="1" dirty="0">
                        <a:effectLst/>
                      </a:endParaRPr>
                    </a:p>
                  </a:txBody>
                  <a:tcPr marL="23684" marR="23684" marT="15789" marB="1578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818072"/>
                  </a:ext>
                </a:extLst>
              </a:tr>
              <a:tr h="238169">
                <a:tc>
                  <a:txBody>
                    <a:bodyPr/>
                    <a:lstStyle/>
                    <a:p>
                      <a:pPr rtl="0" fontAlgn="ctr"/>
                      <a:r>
                        <a:rPr lang="ru-RU" sz="1400" b="1" dirty="0">
                          <a:effectLst/>
                        </a:rPr>
                        <a:t>Настоящее и Будущее (ИКБ-61)</a:t>
                      </a:r>
                    </a:p>
                  </a:txBody>
                  <a:tcPr marL="23684" marR="23684" marT="15789" marB="1578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335138"/>
                  </a:ext>
                </a:extLst>
              </a:tr>
              <a:tr h="238169"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i="1">
                          <a:effectLst/>
                        </a:rPr>
                        <a:t>Станут высококлассными инженерами с легкой примесью искусства</a:t>
                      </a:r>
                    </a:p>
                  </a:txBody>
                  <a:tcPr marL="23684" marR="23684" marT="15789" marB="15789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4298556"/>
                  </a:ext>
                </a:extLst>
              </a:tr>
              <a:tr h="238169"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i="1">
                          <a:effectLst/>
                        </a:rPr>
                        <a:t>Поскольку уже сейчас половина выполняет задания вовремя</a:t>
                      </a:r>
                    </a:p>
                  </a:txBody>
                  <a:tcPr marL="23684" marR="23684" marT="15789" marB="15789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2291666"/>
                  </a:ext>
                </a:extLst>
              </a:tr>
              <a:tr h="238169">
                <a:tc>
                  <a:txBody>
                    <a:bodyPr/>
                    <a:lstStyle/>
                    <a:p>
                      <a:pPr rtl="0" fontAlgn="b"/>
                      <a:endParaRPr lang="en-US" sz="1400" dirty="0">
                        <a:effectLst/>
                      </a:endParaRPr>
                    </a:p>
                  </a:txBody>
                  <a:tcPr marL="23684" marR="23684" marT="15789" marB="15789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031378"/>
                  </a:ext>
                </a:extLst>
              </a:tr>
              <a:tr h="238169">
                <a:tc>
                  <a:txBody>
                    <a:bodyPr/>
                    <a:lstStyle/>
                    <a:p>
                      <a:pPr rtl="0" fontAlgn="ctr"/>
                      <a:r>
                        <a:rPr lang="ru-RU" sz="1400" b="1" dirty="0">
                          <a:effectLst/>
                        </a:rPr>
                        <a:t>Настоящее и Будущее (ИКБ-62)</a:t>
                      </a:r>
                    </a:p>
                  </a:txBody>
                  <a:tcPr marL="23684" marR="23684" marT="15789" marB="1578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5380639"/>
                  </a:ext>
                </a:extLst>
              </a:tr>
              <a:tr h="238169"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i="1" dirty="0">
                          <a:effectLst/>
                        </a:rPr>
                        <a:t>Станут миллионерами, применяя науку в программировании</a:t>
                      </a:r>
                    </a:p>
                  </a:txBody>
                  <a:tcPr marL="23684" marR="23684" marT="15789" marB="15789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514803"/>
                  </a:ext>
                </a:extLst>
              </a:tr>
              <a:tr h="238169"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i="1">
                          <a:effectLst/>
                        </a:rPr>
                        <a:t>Поскольку уже сейчас почти половина выполняет задания полностью</a:t>
                      </a:r>
                    </a:p>
                  </a:txBody>
                  <a:tcPr marL="23684" marR="23684" marT="15789" marB="15789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399856"/>
                  </a:ext>
                </a:extLst>
              </a:tr>
              <a:tr h="238169">
                <a:tc>
                  <a:txBody>
                    <a:bodyPr/>
                    <a:lstStyle/>
                    <a:p>
                      <a:pPr rtl="0" fontAlgn="b"/>
                      <a:endParaRPr lang="en-US" sz="1400" dirty="0">
                        <a:effectLst/>
                      </a:endParaRPr>
                    </a:p>
                  </a:txBody>
                  <a:tcPr marL="23684" marR="23684" marT="15789" marB="15789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976285"/>
                  </a:ext>
                </a:extLst>
              </a:tr>
              <a:tr h="238169">
                <a:tc>
                  <a:txBody>
                    <a:bodyPr/>
                    <a:lstStyle/>
                    <a:p>
                      <a:pPr rtl="0" fontAlgn="ctr"/>
                      <a:r>
                        <a:rPr lang="ru-RU" sz="1400" b="1" dirty="0">
                          <a:effectLst/>
                        </a:rPr>
                        <a:t>Настоящее и Будущее (ИКБ-63)</a:t>
                      </a:r>
                    </a:p>
                  </a:txBody>
                  <a:tcPr marL="23684" marR="23684" marT="15789" marB="1578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8373382"/>
                  </a:ext>
                </a:extLst>
              </a:tr>
              <a:tr h="445633"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i="1" dirty="0">
                          <a:effectLst/>
                        </a:rPr>
                        <a:t>Наверное станут хорошими программистами, которые пока не определились, где приложить свои знания</a:t>
                      </a:r>
                    </a:p>
                  </a:txBody>
                  <a:tcPr marL="23684" marR="23684" marT="15789" marB="15789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589299"/>
                  </a:ext>
                </a:extLst>
              </a:tr>
              <a:tr h="238169"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i="1">
                          <a:effectLst/>
                        </a:rPr>
                        <a:t>Хотя многие не выполняют задания вовремя</a:t>
                      </a:r>
                    </a:p>
                  </a:txBody>
                  <a:tcPr marL="23684" marR="23684" marT="15789" marB="15789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3900449"/>
                  </a:ext>
                </a:extLst>
              </a:tr>
              <a:tr h="238169">
                <a:tc>
                  <a:txBody>
                    <a:bodyPr/>
                    <a:lstStyle/>
                    <a:p>
                      <a:pPr rtl="0" fontAlgn="b"/>
                      <a:endParaRPr lang="en-US" sz="1400" dirty="0">
                        <a:effectLst/>
                      </a:endParaRPr>
                    </a:p>
                  </a:txBody>
                  <a:tcPr marL="23684" marR="23684" marT="15789" marB="15789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0372190"/>
                  </a:ext>
                </a:extLst>
              </a:tr>
              <a:tr h="238169">
                <a:tc>
                  <a:txBody>
                    <a:bodyPr/>
                    <a:lstStyle/>
                    <a:p>
                      <a:pPr rtl="0" fontAlgn="ctr"/>
                      <a:r>
                        <a:rPr lang="ru-RU" sz="1400" b="1" dirty="0">
                          <a:effectLst/>
                        </a:rPr>
                        <a:t>Настоящее и Будущее (ИКБ-64)</a:t>
                      </a:r>
                    </a:p>
                  </a:txBody>
                  <a:tcPr marL="23684" marR="23684" marT="15789" marB="1578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8823415"/>
                  </a:ext>
                </a:extLst>
              </a:tr>
              <a:tr h="238169"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i="1" dirty="0">
                          <a:effectLst/>
                        </a:rPr>
                        <a:t>Может будут создавать инновационные программно-творческие решения в области ИБ</a:t>
                      </a:r>
                    </a:p>
                  </a:txBody>
                  <a:tcPr marL="23684" marR="23684" marT="15789" marB="15789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8370949"/>
                  </a:ext>
                </a:extLst>
              </a:tr>
              <a:tr h="238169"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i="1" dirty="0">
                          <a:effectLst/>
                        </a:rPr>
                        <a:t>Хотя большинство не выполняет задания вовремя</a:t>
                      </a:r>
                    </a:p>
                  </a:txBody>
                  <a:tcPr marL="23684" marR="23684" marT="15789" marB="15789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7880442"/>
                  </a:ext>
                </a:extLst>
              </a:tr>
            </a:tbl>
          </a:graphicData>
        </a:graphic>
      </p:graphicFrame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0D64643-E1DA-4C66-A408-08B8D10518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9349078"/>
              </p:ext>
            </p:extLst>
          </p:nvPr>
        </p:nvGraphicFramePr>
        <p:xfrm>
          <a:off x="395536" y="5833171"/>
          <a:ext cx="8138864" cy="563880"/>
        </p:xfrm>
        <a:graphic>
          <a:graphicData uri="http://schemas.openxmlformats.org/drawingml/2006/table">
            <a:tbl>
              <a:tblPr/>
              <a:tblGrid>
                <a:gridCol w="8138864">
                  <a:extLst>
                    <a:ext uri="{9D8B030D-6E8A-4147-A177-3AD203B41FA5}">
                      <a16:colId xmlns:a16="http://schemas.microsoft.com/office/drawing/2014/main" val="3545457127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1" dirty="0">
                          <a:effectLst/>
                        </a:rPr>
                        <a:t>Общий вывод (срез) – с учетом сданных практических заданий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748371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</a:rPr>
                        <a:t>Чем выше знания в программировании - Тем ниже дисциплина!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5697569"/>
                  </a:ext>
                </a:extLst>
              </a:tr>
            </a:tbl>
          </a:graphicData>
        </a:graphic>
      </p:graphicFrame>
      <p:sp>
        <p:nvSpPr>
          <p:cNvPr id="8" name="Пузырек для мыслей: облако 7">
            <a:extLst>
              <a:ext uri="{FF2B5EF4-FFF2-40B4-BE49-F238E27FC236}">
                <a16:creationId xmlns:a16="http://schemas.microsoft.com/office/drawing/2014/main" id="{3C27E2A5-A4DD-4111-87D4-193E4F29F229}"/>
              </a:ext>
            </a:extLst>
          </p:cNvPr>
          <p:cNvSpPr/>
          <p:nvPr/>
        </p:nvSpPr>
        <p:spPr bwMode="auto">
          <a:xfrm>
            <a:off x="7668344" y="688440"/>
            <a:ext cx="1397678" cy="756245"/>
          </a:xfrm>
          <a:prstGeom prst="cloudCallout">
            <a:avLst>
              <a:gd name="adj1" fmla="val -63692"/>
              <a:gd name="adj2" fmla="val 46238"/>
            </a:avLst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/>
              <a:t>Минутка </a:t>
            </a:r>
            <a:r>
              <a:rPr lang="ru-RU" sz="1400" dirty="0" err="1"/>
              <a:t>Ванги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600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57200"/>
            <a:ext cx="7669414" cy="487363"/>
          </a:xfrm>
        </p:spPr>
        <p:txBody>
          <a:bodyPr/>
          <a:lstStyle/>
          <a:p>
            <a:r>
              <a:rPr lang="ru-RU" dirty="0"/>
              <a:t>Зачет автоматом </a:t>
            </a:r>
            <a:r>
              <a:rPr lang="ru-RU" sz="2400" dirty="0"/>
              <a:t>(можно не проходить опрос)</a:t>
            </a: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932516-70EF-4271-B188-804429601B17}"/>
              </a:ext>
            </a:extLst>
          </p:cNvPr>
          <p:cNvSpPr txBox="1"/>
          <p:nvPr/>
        </p:nvSpPr>
        <p:spPr>
          <a:xfrm>
            <a:off x="0" y="6605373"/>
            <a:ext cx="914399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r>
              <a:rPr lang="ru-RU" sz="1050" i="1" dirty="0"/>
              <a:t>     </a:t>
            </a:r>
            <a:r>
              <a:rPr lang="ru-RU" sz="1050" b="1" i="1" dirty="0">
                <a:solidFill>
                  <a:srgbClr val="FF0000"/>
                </a:solidFill>
              </a:rPr>
              <a:t>Зачет</a:t>
            </a:r>
            <a:r>
              <a:rPr lang="ru-RU" sz="1050" i="1" dirty="0"/>
              <a:t> – по практическим заданиям  </a:t>
            </a:r>
            <a:r>
              <a:rPr lang="ru-RU" sz="1050" b="1" i="1" dirty="0" smtClean="0">
                <a:solidFill>
                  <a:srgbClr val="017514"/>
                </a:solidFill>
              </a:rPr>
              <a:t>Зачет</a:t>
            </a:r>
            <a:r>
              <a:rPr lang="ru-RU" sz="1050" i="1" dirty="0" smtClean="0"/>
              <a:t> </a:t>
            </a:r>
            <a:r>
              <a:rPr lang="ru-RU" sz="1050" i="1" dirty="0"/>
              <a:t>– по посещению занятий</a:t>
            </a:r>
            <a:endParaRPr lang="ru-RU" sz="1050" i="1" dirty="0">
              <a:solidFill>
                <a:schemeClr val="accent1"/>
              </a:solidFill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D56BC1A7-76EB-4CB6-B18C-9AFF5B5E48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602285"/>
              </p:ext>
            </p:extLst>
          </p:nvPr>
        </p:nvGraphicFramePr>
        <p:xfrm>
          <a:off x="331586" y="1184790"/>
          <a:ext cx="3780000" cy="3173055"/>
        </p:xfrm>
        <a:graphic>
          <a:graphicData uri="http://schemas.openxmlformats.org/drawingml/2006/table">
            <a:tbl>
              <a:tblPr/>
              <a:tblGrid>
                <a:gridCol w="349240">
                  <a:extLst>
                    <a:ext uri="{9D8B030D-6E8A-4147-A177-3AD203B41FA5}">
                      <a16:colId xmlns:a16="http://schemas.microsoft.com/office/drawing/2014/main" val="2511398594"/>
                    </a:ext>
                  </a:extLst>
                </a:gridCol>
                <a:gridCol w="2357379">
                  <a:extLst>
                    <a:ext uri="{9D8B030D-6E8A-4147-A177-3AD203B41FA5}">
                      <a16:colId xmlns:a16="http://schemas.microsoft.com/office/drawing/2014/main" val="3246747454"/>
                    </a:ext>
                  </a:extLst>
                </a:gridCol>
                <a:gridCol w="79129">
                  <a:extLst>
                    <a:ext uri="{9D8B030D-6E8A-4147-A177-3AD203B41FA5}">
                      <a16:colId xmlns:a16="http://schemas.microsoft.com/office/drawing/2014/main" val="1333822612"/>
                    </a:ext>
                  </a:extLst>
                </a:gridCol>
                <a:gridCol w="77493">
                  <a:extLst>
                    <a:ext uri="{9D8B030D-6E8A-4147-A177-3AD203B41FA5}">
                      <a16:colId xmlns:a16="http://schemas.microsoft.com/office/drawing/2014/main" val="175294881"/>
                    </a:ext>
                  </a:extLst>
                </a:gridCol>
                <a:gridCol w="916759">
                  <a:extLst>
                    <a:ext uri="{9D8B030D-6E8A-4147-A177-3AD203B41FA5}">
                      <a16:colId xmlns:a16="http://schemas.microsoft.com/office/drawing/2014/main" val="4048615435"/>
                    </a:ext>
                  </a:extLst>
                </a:gridCol>
              </a:tblGrid>
              <a:tr h="211537">
                <a:tc gridSpan="5">
                  <a:txBody>
                    <a:bodyPr/>
                    <a:lstStyle/>
                    <a:p>
                      <a:pPr algn="ctr" rtl="0" fontAlgn="b"/>
                      <a:r>
                        <a:rPr lang="ru-RU" sz="1200" b="1" dirty="0">
                          <a:effectLst/>
                        </a:rPr>
                        <a:t>ИКБ-61</a:t>
                      </a: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ru-RU" sz="1200" dirty="0">
                        <a:effectLst/>
                      </a:endParaRP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US" sz="1200" dirty="0">
                        <a:effectLst/>
                      </a:endParaRP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en-US" sz="1200" dirty="0">
                        <a:effectLst/>
                      </a:endParaRP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200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8635510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dirty="0">
                          <a:effectLst/>
                        </a:rPr>
                        <a:t>№</a:t>
                      </a: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dirty="0">
                          <a:effectLst/>
                        </a:rPr>
                        <a:t>ФИО</a:t>
                      </a: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1" dirty="0">
                        <a:effectLst/>
                      </a:endParaRP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200" b="1" dirty="0">
                        <a:effectLst/>
                      </a:endParaRP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6917628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dirty="0">
                          <a:effectLst/>
                        </a:rPr>
                        <a:t>1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dirty="0">
                          <a:effectLst/>
                        </a:rPr>
                        <a:t>Абаев Георгий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dirty="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 dirty="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1175968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dirty="0">
                          <a:effectLst/>
                        </a:rPr>
                        <a:t>2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dirty="0" err="1">
                          <a:effectLst/>
                        </a:rPr>
                        <a:t>Бардинова</a:t>
                      </a:r>
                      <a:r>
                        <a:rPr lang="ru-RU" sz="1200" dirty="0">
                          <a:effectLst/>
                        </a:rPr>
                        <a:t> Юлия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9118601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dirty="0">
                          <a:effectLst/>
                        </a:rPr>
                        <a:t>3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dirty="0">
                          <a:effectLst/>
                        </a:rPr>
                        <a:t>Гавришев Никита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9870974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dirty="0">
                          <a:effectLst/>
                        </a:rPr>
                        <a:t>4</a:t>
                      </a:r>
                    </a:p>
                  </a:txBody>
                  <a:tcPr marL="0" marR="0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dirty="0">
                          <a:effectLst/>
                        </a:rPr>
                        <a:t>Коптелова Валентина</a:t>
                      </a:r>
                    </a:p>
                  </a:txBody>
                  <a:tcPr marL="0" marR="0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778357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dirty="0">
                          <a:effectLst/>
                        </a:rPr>
                        <a:t>5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dirty="0">
                          <a:effectLst/>
                        </a:rPr>
                        <a:t>Кузнецов Станислав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5060611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dirty="0">
                          <a:effectLst/>
                        </a:rPr>
                        <a:t>6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dirty="0">
                          <a:effectLst/>
                        </a:rPr>
                        <a:t>Мелешко Иван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 dirty="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2580297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dirty="0">
                          <a:effectLst/>
                        </a:rPr>
                        <a:t>7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dirty="0">
                          <a:effectLst/>
                        </a:rPr>
                        <a:t>Москальчук Андрей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8376935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dirty="0">
                          <a:effectLst/>
                        </a:rPr>
                        <a:t>8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dirty="0" err="1">
                          <a:effectLst/>
                        </a:rPr>
                        <a:t>Судеревская</a:t>
                      </a:r>
                      <a:r>
                        <a:rPr lang="ru-RU" sz="1200" dirty="0">
                          <a:effectLst/>
                        </a:rPr>
                        <a:t> Розалия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dirty="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 dirty="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5351883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dirty="0">
                          <a:effectLst/>
                        </a:rPr>
                        <a:t>9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dirty="0" err="1">
                          <a:effectLst/>
                        </a:rPr>
                        <a:t>Шабаев</a:t>
                      </a:r>
                      <a:r>
                        <a:rPr lang="ru-RU" sz="1200" dirty="0">
                          <a:effectLst/>
                        </a:rPr>
                        <a:t> Сергей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691134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dirty="0">
                          <a:effectLst/>
                        </a:rPr>
                        <a:t>10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dirty="0" err="1">
                          <a:effectLst/>
                        </a:rPr>
                        <a:t>Ле</a:t>
                      </a:r>
                      <a:r>
                        <a:rPr lang="ru-RU" sz="1200" dirty="0">
                          <a:effectLst/>
                        </a:rPr>
                        <a:t> Нгуен Нам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6558854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dirty="0">
                          <a:effectLst/>
                        </a:rPr>
                        <a:t>11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dirty="0" err="1">
                          <a:effectLst/>
                        </a:rPr>
                        <a:t>Саидазимов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Бахриддинхужа</a:t>
                      </a:r>
                      <a:endParaRPr lang="ru-RU" sz="1200" dirty="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dirty="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6310636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dirty="0">
                          <a:effectLst/>
                        </a:rPr>
                        <a:t>12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Гладышева Полина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dirty="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1AF1E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</a:rPr>
                        <a:t>Зачет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1AF1E"/>
                        </a:solidFill>
                        <a:effectLst/>
                        <a:uLnTx/>
                        <a:uFillTx/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2991361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dirty="0">
                          <a:effectLst/>
                        </a:rPr>
                        <a:t>13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Сербо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Алексей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dirty="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1AF1E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1158882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30356CDE-820C-4C9E-8E53-58687A05DD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471457"/>
              </p:ext>
            </p:extLst>
          </p:nvPr>
        </p:nvGraphicFramePr>
        <p:xfrm>
          <a:off x="5018876" y="1052736"/>
          <a:ext cx="3780000" cy="2749981"/>
        </p:xfrm>
        <a:graphic>
          <a:graphicData uri="http://schemas.openxmlformats.org/drawingml/2006/table">
            <a:tbl>
              <a:tblPr/>
              <a:tblGrid>
                <a:gridCol w="349240">
                  <a:extLst>
                    <a:ext uri="{9D8B030D-6E8A-4147-A177-3AD203B41FA5}">
                      <a16:colId xmlns:a16="http://schemas.microsoft.com/office/drawing/2014/main" val="2511398594"/>
                    </a:ext>
                  </a:extLst>
                </a:gridCol>
                <a:gridCol w="2357379">
                  <a:extLst>
                    <a:ext uri="{9D8B030D-6E8A-4147-A177-3AD203B41FA5}">
                      <a16:colId xmlns:a16="http://schemas.microsoft.com/office/drawing/2014/main" val="3246747454"/>
                    </a:ext>
                  </a:extLst>
                </a:gridCol>
                <a:gridCol w="79129">
                  <a:extLst>
                    <a:ext uri="{9D8B030D-6E8A-4147-A177-3AD203B41FA5}">
                      <a16:colId xmlns:a16="http://schemas.microsoft.com/office/drawing/2014/main" val="1333822612"/>
                    </a:ext>
                  </a:extLst>
                </a:gridCol>
                <a:gridCol w="77493">
                  <a:extLst>
                    <a:ext uri="{9D8B030D-6E8A-4147-A177-3AD203B41FA5}">
                      <a16:colId xmlns:a16="http://schemas.microsoft.com/office/drawing/2014/main" val="175294881"/>
                    </a:ext>
                  </a:extLst>
                </a:gridCol>
                <a:gridCol w="916759">
                  <a:extLst>
                    <a:ext uri="{9D8B030D-6E8A-4147-A177-3AD203B41FA5}">
                      <a16:colId xmlns:a16="http://schemas.microsoft.com/office/drawing/2014/main" val="4048615435"/>
                    </a:ext>
                  </a:extLst>
                </a:gridCol>
              </a:tblGrid>
              <a:tr h="211537">
                <a:tc gridSpan="5">
                  <a:txBody>
                    <a:bodyPr/>
                    <a:lstStyle/>
                    <a:p>
                      <a:pPr algn="ctr" rtl="0" fontAlgn="b"/>
                      <a:r>
                        <a:rPr lang="ru-RU" sz="1200" b="1" dirty="0">
                          <a:effectLst/>
                        </a:rPr>
                        <a:t>ИКБ-62</a:t>
                      </a: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ru-RU" sz="1200" dirty="0">
                        <a:effectLst/>
                      </a:endParaRP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US" sz="1200" dirty="0">
                        <a:effectLst/>
                      </a:endParaRP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en-US" sz="1200" dirty="0">
                        <a:effectLst/>
                      </a:endParaRP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200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8635510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dirty="0">
                          <a:effectLst/>
                        </a:rPr>
                        <a:t>№</a:t>
                      </a: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dirty="0">
                          <a:effectLst/>
                        </a:rPr>
                        <a:t>ФИО</a:t>
                      </a: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1" dirty="0">
                        <a:effectLst/>
                      </a:endParaRP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200" b="1" dirty="0">
                        <a:effectLst/>
                      </a:endParaRP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6917628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dirty="0">
                          <a:effectLst/>
                        </a:rPr>
                        <a:t>1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Зузанов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Даниил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dirty="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1175968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dirty="0">
                          <a:effectLst/>
                        </a:rPr>
                        <a:t>2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dirty="0">
                          <a:effectLst/>
                        </a:rPr>
                        <a:t>Кузьменков Сергей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9118601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dirty="0">
                          <a:effectLst/>
                        </a:rPr>
                        <a:t>3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dirty="0">
                          <a:effectLst/>
                        </a:rPr>
                        <a:t>Липатова Марина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9870974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dirty="0">
                          <a:effectLst/>
                        </a:rPr>
                        <a:t>4</a:t>
                      </a:r>
                    </a:p>
                  </a:txBody>
                  <a:tcPr marL="0" marR="0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dirty="0">
                          <a:effectLst/>
                        </a:rPr>
                        <a:t>Марданов Ринат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778357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dirty="0">
                          <a:effectLst/>
                        </a:rPr>
                        <a:t>5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dirty="0">
                          <a:effectLst/>
                        </a:rPr>
                        <a:t>Нгуен </a:t>
                      </a:r>
                      <a:r>
                        <a:rPr lang="ru-RU" sz="1200" b="0" dirty="0" err="1">
                          <a:effectLst/>
                        </a:rPr>
                        <a:t>Тхи</a:t>
                      </a:r>
                      <a:r>
                        <a:rPr lang="ru-RU" sz="1200" b="0" dirty="0">
                          <a:effectLst/>
                        </a:rPr>
                        <a:t> </a:t>
                      </a:r>
                      <a:r>
                        <a:rPr lang="ru-RU" sz="1200" b="0" dirty="0" err="1">
                          <a:effectLst/>
                        </a:rPr>
                        <a:t>Тху</a:t>
                      </a:r>
                      <a:r>
                        <a:rPr lang="ru-RU" sz="1200" b="0" dirty="0">
                          <a:effectLst/>
                        </a:rPr>
                        <a:t> Ха</a:t>
                      </a:r>
                    </a:p>
                  </a:txBody>
                  <a:tcPr marL="0" marR="0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5060611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dirty="0">
                          <a:effectLst/>
                        </a:rPr>
                        <a:t>6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dirty="0">
                          <a:effectLst/>
                        </a:rPr>
                        <a:t>Орлов Дмитрий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 dirty="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2580297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dirty="0">
                          <a:effectLst/>
                        </a:rPr>
                        <a:t>7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dirty="0">
                          <a:effectLst/>
                        </a:rPr>
                        <a:t>Сивков Дмитрий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8376935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dirty="0">
                          <a:effectLst/>
                        </a:rPr>
                        <a:t>8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dirty="0">
                          <a:effectLst/>
                        </a:rPr>
                        <a:t>Стародубцев Иван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dirty="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 dirty="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5351883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dirty="0">
                          <a:effectLst/>
                        </a:rPr>
                        <a:t>9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dirty="0" err="1">
                          <a:effectLst/>
                        </a:rPr>
                        <a:t>Хусамов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Данис</a:t>
                      </a:r>
                      <a:endParaRPr lang="ru-RU" sz="1200" dirty="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691134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dirty="0">
                          <a:effectLst/>
                        </a:rPr>
                        <a:t>10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Абрамов Дмитрий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1AF1E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</a:rPr>
                        <a:t>Зачет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1AF1E"/>
                        </a:solidFill>
                        <a:effectLst/>
                        <a:uLnTx/>
                        <a:uFillTx/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6558854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dirty="0">
                          <a:effectLst/>
                        </a:rPr>
                        <a:t>11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Скворцов Роман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dirty="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1AF1E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6310636"/>
                  </a:ext>
                </a:extLst>
              </a:tr>
            </a:tbl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83376A95-8F32-48BF-8C16-3F570B7BA1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179468"/>
              </p:ext>
            </p:extLst>
          </p:nvPr>
        </p:nvGraphicFramePr>
        <p:xfrm>
          <a:off x="331586" y="4449168"/>
          <a:ext cx="3780000" cy="1903833"/>
        </p:xfrm>
        <a:graphic>
          <a:graphicData uri="http://schemas.openxmlformats.org/drawingml/2006/table">
            <a:tbl>
              <a:tblPr/>
              <a:tblGrid>
                <a:gridCol w="349240">
                  <a:extLst>
                    <a:ext uri="{9D8B030D-6E8A-4147-A177-3AD203B41FA5}">
                      <a16:colId xmlns:a16="http://schemas.microsoft.com/office/drawing/2014/main" val="2511398594"/>
                    </a:ext>
                  </a:extLst>
                </a:gridCol>
                <a:gridCol w="2357379">
                  <a:extLst>
                    <a:ext uri="{9D8B030D-6E8A-4147-A177-3AD203B41FA5}">
                      <a16:colId xmlns:a16="http://schemas.microsoft.com/office/drawing/2014/main" val="3246747454"/>
                    </a:ext>
                  </a:extLst>
                </a:gridCol>
                <a:gridCol w="79129">
                  <a:extLst>
                    <a:ext uri="{9D8B030D-6E8A-4147-A177-3AD203B41FA5}">
                      <a16:colId xmlns:a16="http://schemas.microsoft.com/office/drawing/2014/main" val="1333822612"/>
                    </a:ext>
                  </a:extLst>
                </a:gridCol>
                <a:gridCol w="77493">
                  <a:extLst>
                    <a:ext uri="{9D8B030D-6E8A-4147-A177-3AD203B41FA5}">
                      <a16:colId xmlns:a16="http://schemas.microsoft.com/office/drawing/2014/main" val="175294881"/>
                    </a:ext>
                  </a:extLst>
                </a:gridCol>
                <a:gridCol w="916759">
                  <a:extLst>
                    <a:ext uri="{9D8B030D-6E8A-4147-A177-3AD203B41FA5}">
                      <a16:colId xmlns:a16="http://schemas.microsoft.com/office/drawing/2014/main" val="4048615435"/>
                    </a:ext>
                  </a:extLst>
                </a:gridCol>
              </a:tblGrid>
              <a:tr h="211537">
                <a:tc gridSpan="5">
                  <a:txBody>
                    <a:bodyPr/>
                    <a:lstStyle/>
                    <a:p>
                      <a:pPr algn="ctr" rtl="0" fontAlgn="b"/>
                      <a:r>
                        <a:rPr lang="ru-RU" sz="1200" b="1" dirty="0">
                          <a:effectLst/>
                        </a:rPr>
                        <a:t>ИКБ-63</a:t>
                      </a: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ru-RU" sz="1200" dirty="0">
                        <a:effectLst/>
                      </a:endParaRP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US" sz="1200" dirty="0">
                        <a:effectLst/>
                      </a:endParaRP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en-US" sz="1200" dirty="0">
                        <a:effectLst/>
                      </a:endParaRP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200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8635510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dirty="0">
                          <a:effectLst/>
                        </a:rPr>
                        <a:t>№</a:t>
                      </a: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dirty="0">
                          <a:effectLst/>
                        </a:rPr>
                        <a:t>ФИО</a:t>
                      </a: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1" dirty="0">
                        <a:effectLst/>
                      </a:endParaRP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200" b="1" dirty="0">
                        <a:effectLst/>
                      </a:endParaRP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6917628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dirty="0">
                          <a:effectLst/>
                        </a:rPr>
                        <a:t>1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dirty="0">
                          <a:effectLst/>
                        </a:rPr>
                        <a:t>Громов Павел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dirty="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1175968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dirty="0">
                          <a:effectLst/>
                        </a:rPr>
                        <a:t>2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dirty="0">
                          <a:effectLst/>
                        </a:rPr>
                        <a:t>Ильин Ефим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9118601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dirty="0">
                          <a:effectLst/>
                        </a:rPr>
                        <a:t>3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dirty="0">
                          <a:effectLst/>
                        </a:rPr>
                        <a:t>Коротков Владислав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9870974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dirty="0">
                          <a:effectLst/>
                        </a:rPr>
                        <a:t>4</a:t>
                      </a:r>
                    </a:p>
                  </a:txBody>
                  <a:tcPr marL="0" marR="0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dirty="0">
                          <a:effectLst/>
                        </a:rPr>
                        <a:t>Лунин Владислав</a:t>
                      </a:r>
                    </a:p>
                  </a:txBody>
                  <a:tcPr marL="0" marR="0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778357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dirty="0">
                          <a:effectLst/>
                        </a:rPr>
                        <a:t>5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dirty="0">
                          <a:effectLst/>
                        </a:rPr>
                        <a:t>Никифорова Алена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5060611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dirty="0">
                          <a:effectLst/>
                        </a:rPr>
                        <a:t>6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Марциленко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Святослав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 dirty="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1AF1E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</a:rPr>
                        <a:t>Зачет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1AF1E"/>
                        </a:solidFill>
                        <a:effectLst/>
                        <a:uLnTx/>
                        <a:uFillTx/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2580297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dirty="0">
                          <a:effectLst/>
                        </a:rPr>
                        <a:t>7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Сыпало Ира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1AF1E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8376935"/>
                  </a:ext>
                </a:extLst>
              </a:tr>
            </a:tbl>
          </a:graphicData>
        </a:graphic>
      </p:graphicFrame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101DA3ED-59E8-4526-89EC-40E7EAF693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7442885"/>
              </p:ext>
            </p:extLst>
          </p:nvPr>
        </p:nvGraphicFramePr>
        <p:xfrm>
          <a:off x="5018484" y="3933056"/>
          <a:ext cx="3780000" cy="2115370"/>
        </p:xfrm>
        <a:graphic>
          <a:graphicData uri="http://schemas.openxmlformats.org/drawingml/2006/table">
            <a:tbl>
              <a:tblPr/>
              <a:tblGrid>
                <a:gridCol w="349240">
                  <a:extLst>
                    <a:ext uri="{9D8B030D-6E8A-4147-A177-3AD203B41FA5}">
                      <a16:colId xmlns:a16="http://schemas.microsoft.com/office/drawing/2014/main" val="2511398594"/>
                    </a:ext>
                  </a:extLst>
                </a:gridCol>
                <a:gridCol w="2357379">
                  <a:extLst>
                    <a:ext uri="{9D8B030D-6E8A-4147-A177-3AD203B41FA5}">
                      <a16:colId xmlns:a16="http://schemas.microsoft.com/office/drawing/2014/main" val="3246747454"/>
                    </a:ext>
                  </a:extLst>
                </a:gridCol>
                <a:gridCol w="79129">
                  <a:extLst>
                    <a:ext uri="{9D8B030D-6E8A-4147-A177-3AD203B41FA5}">
                      <a16:colId xmlns:a16="http://schemas.microsoft.com/office/drawing/2014/main" val="1333822612"/>
                    </a:ext>
                  </a:extLst>
                </a:gridCol>
                <a:gridCol w="77493">
                  <a:extLst>
                    <a:ext uri="{9D8B030D-6E8A-4147-A177-3AD203B41FA5}">
                      <a16:colId xmlns:a16="http://schemas.microsoft.com/office/drawing/2014/main" val="175294881"/>
                    </a:ext>
                  </a:extLst>
                </a:gridCol>
                <a:gridCol w="916759">
                  <a:extLst>
                    <a:ext uri="{9D8B030D-6E8A-4147-A177-3AD203B41FA5}">
                      <a16:colId xmlns:a16="http://schemas.microsoft.com/office/drawing/2014/main" val="4048615435"/>
                    </a:ext>
                  </a:extLst>
                </a:gridCol>
              </a:tblGrid>
              <a:tr h="211537">
                <a:tc gridSpan="5">
                  <a:txBody>
                    <a:bodyPr/>
                    <a:lstStyle/>
                    <a:p>
                      <a:pPr algn="ctr" rtl="0" fontAlgn="b"/>
                      <a:r>
                        <a:rPr lang="ru-RU" sz="1200" b="1" dirty="0">
                          <a:effectLst/>
                        </a:rPr>
                        <a:t>ИКБ-64</a:t>
                      </a: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ru-RU" sz="1200" dirty="0">
                        <a:effectLst/>
                      </a:endParaRP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US" sz="1200" dirty="0">
                        <a:effectLst/>
                      </a:endParaRP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en-US" sz="1200" dirty="0">
                        <a:effectLst/>
                      </a:endParaRP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200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8635510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dirty="0">
                          <a:effectLst/>
                        </a:rPr>
                        <a:t>№</a:t>
                      </a: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dirty="0">
                          <a:effectLst/>
                        </a:rPr>
                        <a:t>ФИО</a:t>
                      </a: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1" dirty="0">
                        <a:effectLst/>
                      </a:endParaRP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200" b="1" dirty="0">
                        <a:effectLst/>
                      </a:endParaRP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12216" marR="12216" marT="8144" marB="814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6917628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dirty="0">
                          <a:effectLst/>
                        </a:rPr>
                        <a:t>1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Быку Руслан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dirty="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1175968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dirty="0" smtClean="0">
                          <a:effectLst/>
                        </a:rPr>
                        <a:t>2</a:t>
                      </a:r>
                      <a:endParaRPr lang="ru-RU" sz="1200" dirty="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Голузина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Дарья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dirty="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8281686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dirty="0">
                          <a:effectLst/>
                        </a:rPr>
                        <a:t>3</a:t>
                      </a:r>
                      <a:endParaRPr lang="ru-RU" sz="1200" dirty="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Мадонов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Сергей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9118601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dirty="0">
                          <a:effectLst/>
                        </a:rPr>
                        <a:t>4</a:t>
                      </a:r>
                      <a:endParaRPr lang="ru-RU" sz="1200" dirty="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Савинова Светлана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9870974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dirty="0">
                          <a:effectLst/>
                        </a:rPr>
                        <a:t>5</a:t>
                      </a:r>
                      <a:endParaRPr lang="ru-RU" sz="1200" b="0" dirty="0">
                        <a:effectLst/>
                      </a:endParaRPr>
                    </a:p>
                  </a:txBody>
                  <a:tcPr marL="0" marR="0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Терентьев Денис</a:t>
                      </a:r>
                    </a:p>
                  </a:txBody>
                  <a:tcPr marL="0" marR="0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778357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dirty="0">
                          <a:effectLst/>
                        </a:rPr>
                        <a:t>6</a:t>
                      </a:r>
                      <a:endParaRPr lang="ru-RU" sz="1200" b="0" dirty="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Хворова Ирина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5060611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dirty="0">
                          <a:effectLst/>
                        </a:rPr>
                        <a:t>7</a:t>
                      </a:r>
                      <a:endParaRPr lang="ru-RU" sz="1200" dirty="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Волков Виктор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 dirty="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1AF1E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</a:rPr>
                        <a:t>Зачет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1AF1E"/>
                        </a:solidFill>
                        <a:effectLst/>
                        <a:uLnTx/>
                        <a:uFillTx/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2580297"/>
                  </a:ext>
                </a:extLst>
              </a:tr>
              <a:tr h="21153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dirty="0">
                          <a:effectLst/>
                        </a:rPr>
                        <a:t>8</a:t>
                      </a:r>
                      <a:endParaRPr lang="ru-RU" sz="1200" dirty="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Пузанов Иван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>
                        <a:effectLst/>
                      </a:endParaRP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1AF1E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</a:rPr>
                        <a:t>Зачет</a:t>
                      </a:r>
                    </a:p>
                  </a:txBody>
                  <a:tcPr marL="12216" marR="12216" marT="8144" marB="8144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8376935"/>
                  </a:ext>
                </a:extLst>
              </a:tr>
            </a:tbl>
          </a:graphicData>
        </a:graphic>
      </p:graphicFrame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6D0CC2F4-82F1-48D3-931A-41D852B1D5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2255692"/>
              </p:ext>
            </p:extLst>
          </p:nvPr>
        </p:nvGraphicFramePr>
        <p:xfrm>
          <a:off x="4932039" y="6353001"/>
          <a:ext cx="4211959" cy="647682"/>
        </p:xfrm>
        <a:graphic>
          <a:graphicData uri="http://schemas.openxmlformats.org/drawingml/2006/table">
            <a:tbl>
              <a:tblPr/>
              <a:tblGrid>
                <a:gridCol w="2100283">
                  <a:extLst>
                    <a:ext uri="{9D8B030D-6E8A-4147-A177-3AD203B41FA5}">
                      <a16:colId xmlns:a16="http://schemas.microsoft.com/office/drawing/2014/main" val="2866363062"/>
                    </a:ext>
                  </a:extLst>
                </a:gridCol>
                <a:gridCol w="527919">
                  <a:extLst>
                    <a:ext uri="{9D8B030D-6E8A-4147-A177-3AD203B41FA5}">
                      <a16:colId xmlns:a16="http://schemas.microsoft.com/office/drawing/2014/main" val="116033906"/>
                    </a:ext>
                  </a:extLst>
                </a:gridCol>
                <a:gridCol w="527919">
                  <a:extLst>
                    <a:ext uri="{9D8B030D-6E8A-4147-A177-3AD203B41FA5}">
                      <a16:colId xmlns:a16="http://schemas.microsoft.com/office/drawing/2014/main" val="166967552"/>
                    </a:ext>
                  </a:extLst>
                </a:gridCol>
                <a:gridCol w="527919">
                  <a:extLst>
                    <a:ext uri="{9D8B030D-6E8A-4147-A177-3AD203B41FA5}">
                      <a16:colId xmlns:a16="http://schemas.microsoft.com/office/drawing/2014/main" val="535602234"/>
                    </a:ext>
                  </a:extLst>
                </a:gridCol>
                <a:gridCol w="527919">
                  <a:extLst>
                    <a:ext uri="{9D8B030D-6E8A-4147-A177-3AD203B41FA5}">
                      <a16:colId xmlns:a16="http://schemas.microsoft.com/office/drawing/2014/main" val="3617744560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1" i="0" dirty="0">
                          <a:effectLst/>
                        </a:rPr>
                        <a:t>Группа ИКБ-</a:t>
                      </a:r>
                      <a:r>
                        <a:rPr lang="en-US" sz="1200" b="1" i="0" dirty="0">
                          <a:effectLst/>
                        </a:rPr>
                        <a:t>X</a:t>
                      </a:r>
                      <a:endParaRPr lang="ru-RU" sz="1200" b="1" i="0" dirty="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dirty="0">
                          <a:effectLst/>
                        </a:rPr>
                        <a:t>61</a:t>
                      </a:r>
                      <a:endParaRPr lang="en-US" sz="1200" b="1" i="0" dirty="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dirty="0">
                          <a:effectLst/>
                        </a:rPr>
                        <a:t>62</a:t>
                      </a:r>
                      <a:endParaRPr lang="en-US" sz="1200" b="1" i="0" dirty="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dirty="0">
                          <a:effectLst/>
                        </a:rPr>
                        <a:t>63</a:t>
                      </a:r>
                      <a:endParaRPr lang="en-US" sz="1200" b="1" i="0" dirty="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dirty="0">
                          <a:effectLst/>
                        </a:rPr>
                        <a:t>64</a:t>
                      </a:r>
                      <a:endParaRPr lang="en-US" sz="1200" b="1" i="0" dirty="0">
                        <a:effectLst/>
                      </a:endParaRP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92686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i="0" dirty="0">
                          <a:effectLst/>
                        </a:rPr>
                        <a:t>Количество </a:t>
                      </a:r>
                      <a:r>
                        <a:rPr lang="ru-RU" sz="1200" i="0" dirty="0" err="1">
                          <a:effectLst/>
                        </a:rPr>
                        <a:t>ЯзПр</a:t>
                      </a:r>
                      <a:r>
                        <a:rPr lang="ru-RU" sz="1200" i="0" dirty="0">
                          <a:effectLst/>
                        </a:rPr>
                        <a:t>.</a:t>
                      </a:r>
                      <a:r>
                        <a:rPr lang="en-US" sz="1200" i="0" dirty="0">
                          <a:effectLst/>
                        </a:rPr>
                        <a:t> (</a:t>
                      </a:r>
                      <a:r>
                        <a:rPr lang="ru-RU" sz="1200" i="0" dirty="0">
                          <a:effectLst/>
                        </a:rPr>
                        <a:t>опрос)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i="0" dirty="0">
                          <a:effectLst/>
                        </a:rPr>
                        <a:t>24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i="0" dirty="0">
                          <a:effectLst/>
                        </a:rPr>
                        <a:t>43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i="0" dirty="0">
                          <a:effectLst/>
                        </a:rPr>
                        <a:t>34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i="0" dirty="0">
                          <a:effectLst/>
                        </a:rPr>
                        <a:t>49</a:t>
                      </a:r>
                    </a:p>
                  </a:txBody>
                  <a:tcPr marL="22441" marR="22441" marT="14961" marB="1496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7305605"/>
                  </a:ext>
                </a:extLst>
              </a:tr>
            </a:tbl>
          </a:graphicData>
        </a:graphic>
      </p:graphicFrame>
      <p:sp>
        <p:nvSpPr>
          <p:cNvPr id="9" name="Пузырек для мыслей: облако 8">
            <a:extLst>
              <a:ext uri="{FF2B5EF4-FFF2-40B4-BE49-F238E27FC236}">
                <a16:creationId xmlns:a16="http://schemas.microsoft.com/office/drawing/2014/main" id="{267CD9B1-0A56-4D07-8C37-B3D6A5BCE70C}"/>
              </a:ext>
            </a:extLst>
          </p:cNvPr>
          <p:cNvSpPr/>
          <p:nvPr/>
        </p:nvSpPr>
        <p:spPr bwMode="auto">
          <a:xfrm rot="16200000">
            <a:off x="3451447" y="4942210"/>
            <a:ext cx="2217150" cy="604431"/>
          </a:xfrm>
          <a:prstGeom prst="cloudCallout">
            <a:avLst>
              <a:gd name="adj1" fmla="val -50050"/>
              <a:gd name="adj2" fmla="val 64704"/>
            </a:avLst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/>
              <a:t>Зависимость!!!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213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Text Box 4">
            <a:extLst>
              <a:ext uri="{FF2B5EF4-FFF2-40B4-BE49-F238E27FC236}">
                <a16:creationId xmlns:a16="http://schemas.microsoft.com/office/drawing/2014/main" id="{F2BDAA81-8857-4F6C-BE9B-13055BBDE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3038" y="5927725"/>
            <a:ext cx="30019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000" b="1">
                <a:solidFill>
                  <a:schemeClr val="bg1"/>
                </a:solidFill>
              </a:rPr>
              <a:t>www.themegallery.com</a:t>
            </a:r>
          </a:p>
        </p:txBody>
      </p:sp>
      <p:sp>
        <p:nvSpPr>
          <p:cNvPr id="104453" name="WordArt 5">
            <a:extLst>
              <a:ext uri="{FF2B5EF4-FFF2-40B4-BE49-F238E27FC236}">
                <a16:creationId xmlns:a16="http://schemas.microsoft.com/office/drawing/2014/main" id="{25FB12F3-7DAB-4711-A5C3-4C2A4FC0048A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1907704" y="4509120"/>
            <a:ext cx="5841937" cy="2160240"/>
          </a:xfrm>
          <a:prstGeom prst="rect">
            <a:avLst/>
          </a:prstGeom>
          <a:solidFill>
            <a:schemeClr val="bg1"/>
          </a:solidFill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3600" b="1" kern="10" dirty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53882" dir="2700000" algn="ctr" rotWithShape="0">
                    <a:schemeClr val="tx2">
                      <a:alpha val="50000"/>
                    </a:schemeClr>
                  </a:outerShdw>
                </a:effectLst>
                <a:cs typeface="Arial" panose="020B0604020202020204" pitchFamily="34" charset="0"/>
              </a:rPr>
              <a:t>Вопросы</a:t>
            </a:r>
          </a:p>
          <a:p>
            <a:endParaRPr lang="en-US" sz="36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hlink"/>
                  </a:gs>
                  <a:gs pos="100000">
                    <a:schemeClr val="accent1"/>
                  </a:gs>
                </a:gsLst>
                <a:lin ang="0" scaled="1"/>
              </a:gradFill>
              <a:effectLst>
                <a:outerShdw dist="53882" dir="2700000" algn="ctr" rotWithShape="0">
                  <a:schemeClr val="tx2">
                    <a:alpha val="50000"/>
                  </a:scheme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EED396FE-FC16-4CDE-A64A-DB4E65DE54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3276600"/>
            <a:ext cx="6324600" cy="381000"/>
          </a:xfrm>
        </p:spPr>
        <p:txBody>
          <a:bodyPr/>
          <a:lstStyle/>
          <a:p>
            <a:r>
              <a:rPr lang="ru-RU" dirty="0"/>
              <a:t>Защита программ и данных</a:t>
            </a:r>
            <a:endParaRPr lang="en-US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1614F42B-0951-4C86-AA32-402BCF96C99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52600" y="1800225"/>
            <a:ext cx="6923856" cy="1012825"/>
          </a:xfrm>
        </p:spPr>
        <p:txBody>
          <a:bodyPr/>
          <a:lstStyle/>
          <a:p>
            <a:r>
              <a:rPr lang="ru-RU" altLang="en-US" sz="2000" dirty="0"/>
              <a:t>Лекция 8.</a:t>
            </a:r>
            <a:br>
              <a:rPr lang="ru-RU" altLang="en-US" sz="2000" dirty="0"/>
            </a:br>
            <a:r>
              <a:rPr lang="en-US" altLang="en-US" sz="2000" dirty="0"/>
              <a:t>Post-Mortem</a:t>
            </a:r>
            <a:br>
              <a:rPr lang="en-US" altLang="en-US" sz="2000" dirty="0"/>
            </a:br>
            <a:r>
              <a:rPr lang="en-US" altLang="en-US" sz="2000" dirty="0"/>
              <a:t>(</a:t>
            </a:r>
            <a:r>
              <a:rPr lang="ru-RU" altLang="en-US" sz="2000" dirty="0"/>
              <a:t>Подведение итогов и зачет</a:t>
            </a:r>
            <a:r>
              <a:rPr lang="en-US" altLang="en-US" sz="2000" dirty="0"/>
              <a:t>)</a:t>
            </a:r>
            <a:endParaRPr lang="en-US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4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Text Box 4">
            <a:extLst>
              <a:ext uri="{FF2B5EF4-FFF2-40B4-BE49-F238E27FC236}">
                <a16:creationId xmlns:a16="http://schemas.microsoft.com/office/drawing/2014/main" id="{F2BDAA81-8857-4F6C-BE9B-13055BBDE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3038" y="5927725"/>
            <a:ext cx="30019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000" b="1">
                <a:solidFill>
                  <a:schemeClr val="bg1"/>
                </a:solidFill>
              </a:rPr>
              <a:t>www.themegallery.com</a:t>
            </a:r>
          </a:p>
        </p:txBody>
      </p:sp>
      <p:sp>
        <p:nvSpPr>
          <p:cNvPr id="104453" name="WordArt 5">
            <a:extLst>
              <a:ext uri="{FF2B5EF4-FFF2-40B4-BE49-F238E27FC236}">
                <a16:creationId xmlns:a16="http://schemas.microsoft.com/office/drawing/2014/main" id="{25FB12F3-7DAB-4711-A5C3-4C2A4FC0048A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1907704" y="4120414"/>
            <a:ext cx="5841937" cy="2160240"/>
          </a:xfrm>
          <a:prstGeom prst="rect">
            <a:avLst/>
          </a:prstGeom>
          <a:solidFill>
            <a:schemeClr val="bg1"/>
          </a:solidFill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3600" b="1" kern="10" dirty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53882" dir="2700000" algn="ctr" rotWithShape="0">
                    <a:schemeClr val="tx2">
                      <a:alpha val="50000"/>
                    </a:schemeClr>
                  </a:outerShdw>
                </a:effectLst>
                <a:cs typeface="Arial" panose="020B0604020202020204" pitchFamily="34" charset="0"/>
              </a:rPr>
              <a:t>Перерыв</a:t>
            </a:r>
          </a:p>
          <a:p>
            <a:r>
              <a:rPr lang="ru-RU" sz="3600" b="1" kern="10" dirty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53882" dir="2700000" algn="ctr" rotWithShape="0">
                    <a:schemeClr val="tx2">
                      <a:alpha val="50000"/>
                    </a:schemeClr>
                  </a:outerShdw>
                </a:effectLst>
                <a:cs typeface="Arial" panose="020B0604020202020204" pitchFamily="34" charset="0"/>
              </a:rPr>
              <a:t>5 минут</a:t>
            </a:r>
            <a:endParaRPr lang="en-US" sz="36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hlink"/>
                  </a:gs>
                  <a:gs pos="100000">
                    <a:schemeClr val="accent1"/>
                  </a:gs>
                </a:gsLst>
                <a:lin ang="0" scaled="1"/>
              </a:gradFill>
              <a:effectLst>
                <a:outerShdw dist="53882" dir="2700000" algn="ctr" rotWithShape="0">
                  <a:schemeClr val="tx2">
                    <a:alpha val="50000"/>
                  </a:scheme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EED396FE-FC16-4CDE-A64A-DB4E65DE54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3276600"/>
            <a:ext cx="6324600" cy="381000"/>
          </a:xfrm>
        </p:spPr>
        <p:txBody>
          <a:bodyPr/>
          <a:lstStyle/>
          <a:p>
            <a:r>
              <a:rPr lang="ru-RU" dirty="0"/>
              <a:t>Защита программ и данных</a:t>
            </a:r>
            <a:endParaRPr lang="en-US" dirty="0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E99531F1-999C-4639-B463-C7D7F29CB88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52600" y="1800225"/>
            <a:ext cx="6923856" cy="1012825"/>
          </a:xfrm>
        </p:spPr>
        <p:txBody>
          <a:bodyPr/>
          <a:lstStyle/>
          <a:p>
            <a:r>
              <a:rPr lang="ru-RU" altLang="en-US" sz="2000" dirty="0"/>
              <a:t>Лекция 8.</a:t>
            </a:r>
            <a:br>
              <a:rPr lang="ru-RU" altLang="en-US" sz="2000" dirty="0"/>
            </a:br>
            <a:r>
              <a:rPr lang="en-US" altLang="en-US" sz="2000" dirty="0"/>
              <a:t>Post-Mortem</a:t>
            </a:r>
            <a:br>
              <a:rPr lang="en-US" altLang="en-US" sz="2000" dirty="0"/>
            </a:br>
            <a:r>
              <a:rPr lang="en-US" altLang="en-US" sz="2000" dirty="0"/>
              <a:t>(</a:t>
            </a:r>
            <a:r>
              <a:rPr lang="ru-RU" altLang="en-US" sz="2000" dirty="0"/>
              <a:t>Подведение итогов и зачет</a:t>
            </a:r>
            <a:r>
              <a:rPr lang="en-US" altLang="en-US" sz="2000" dirty="0"/>
              <a:t>)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7735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4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ample">
  <a:themeElements>
    <a:clrScheme name="sample 1">
      <a:dk1>
        <a:srgbClr val="000000"/>
      </a:dk1>
      <a:lt1>
        <a:srgbClr val="FFFFFF"/>
      </a:lt1>
      <a:dk2>
        <a:srgbClr val="000798"/>
      </a:dk2>
      <a:lt2>
        <a:srgbClr val="B2B2B2"/>
      </a:lt2>
      <a:accent1>
        <a:srgbClr val="1B33E7"/>
      </a:accent1>
      <a:accent2>
        <a:srgbClr val="6699FF"/>
      </a:accent2>
      <a:accent3>
        <a:srgbClr val="FFFFFF"/>
      </a:accent3>
      <a:accent4>
        <a:srgbClr val="000000"/>
      </a:accent4>
      <a:accent5>
        <a:srgbClr val="ABADF1"/>
      </a:accent5>
      <a:accent6>
        <a:srgbClr val="5C8AE7"/>
      </a:accent6>
      <a:hlink>
        <a:srgbClr val="99CCFF"/>
      </a:hlink>
      <a:folHlink>
        <a:srgbClr val="3366CC"/>
      </a:folHlink>
    </a:clrScheme>
    <a:fontScheme name="sampl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ample 1">
        <a:dk1>
          <a:srgbClr val="000000"/>
        </a:dk1>
        <a:lt1>
          <a:srgbClr val="FFFFFF"/>
        </a:lt1>
        <a:dk2>
          <a:srgbClr val="000798"/>
        </a:dk2>
        <a:lt2>
          <a:srgbClr val="B2B2B2"/>
        </a:lt2>
        <a:accent1>
          <a:srgbClr val="1B33E7"/>
        </a:accent1>
        <a:accent2>
          <a:srgbClr val="6699FF"/>
        </a:accent2>
        <a:accent3>
          <a:srgbClr val="FFFFFF"/>
        </a:accent3>
        <a:accent4>
          <a:srgbClr val="000000"/>
        </a:accent4>
        <a:accent5>
          <a:srgbClr val="ABADF1"/>
        </a:accent5>
        <a:accent6>
          <a:srgbClr val="5C8AE7"/>
        </a:accent6>
        <a:hlink>
          <a:srgbClr val="99CCFF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000000"/>
        </a:dk1>
        <a:lt1>
          <a:srgbClr val="FFFFFF"/>
        </a:lt1>
        <a:dk2>
          <a:srgbClr val="094332"/>
        </a:dk2>
        <a:lt2>
          <a:srgbClr val="B2B2B2"/>
        </a:lt2>
        <a:accent1>
          <a:srgbClr val="0D6531"/>
        </a:accent1>
        <a:accent2>
          <a:srgbClr val="39AF6E"/>
        </a:accent2>
        <a:accent3>
          <a:srgbClr val="FFFFFF"/>
        </a:accent3>
        <a:accent4>
          <a:srgbClr val="000000"/>
        </a:accent4>
        <a:accent5>
          <a:srgbClr val="AAB8AD"/>
        </a:accent5>
        <a:accent6>
          <a:srgbClr val="339E63"/>
        </a:accent6>
        <a:hlink>
          <a:srgbClr val="93E1A0"/>
        </a:hlink>
        <a:folHlink>
          <a:srgbClr val="1D834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000000"/>
        </a:dk1>
        <a:lt1>
          <a:srgbClr val="FFFFFF"/>
        </a:lt1>
        <a:dk2>
          <a:srgbClr val="275CA3"/>
        </a:dk2>
        <a:lt2>
          <a:srgbClr val="C0C0C0"/>
        </a:lt2>
        <a:accent1>
          <a:srgbClr val="529EBC"/>
        </a:accent1>
        <a:accent2>
          <a:srgbClr val="55BEE3"/>
        </a:accent2>
        <a:accent3>
          <a:srgbClr val="FFFFFF"/>
        </a:accent3>
        <a:accent4>
          <a:srgbClr val="000000"/>
        </a:accent4>
        <a:accent5>
          <a:srgbClr val="B3CCDA"/>
        </a:accent5>
        <a:accent6>
          <a:srgbClr val="4CACCE"/>
        </a:accent6>
        <a:hlink>
          <a:srgbClr val="9FD4F1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Лекция 2</Template>
  <TotalTime>4184</TotalTime>
  <Words>893</Words>
  <Application>Microsoft Office PowerPoint</Application>
  <PresentationFormat>Экран (4:3)</PresentationFormat>
  <Paragraphs>413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Courier New</vt:lpstr>
      <vt:lpstr>Verdana</vt:lpstr>
      <vt:lpstr>Wingdings</vt:lpstr>
      <vt:lpstr>sample</vt:lpstr>
      <vt:lpstr>Лекция 8. Post-Mortem (Подведение итогов и зачет)</vt:lpstr>
      <vt:lpstr>Содержание</vt:lpstr>
      <vt:lpstr>Итоги опроса (на первой лекции) – Часть 1</vt:lpstr>
      <vt:lpstr>Итоги опроса (на первой лекции) – Часть 2</vt:lpstr>
      <vt:lpstr>Итоги опроса (на первой лекции) – Часть 3</vt:lpstr>
      <vt:lpstr>Итоги опроса (на первой лекции) – Часть 4</vt:lpstr>
      <vt:lpstr>Зачет автоматом (можно не проходить опрос)</vt:lpstr>
      <vt:lpstr>Лекция 8. Post-Mortem (Подведение итогов и зачет)</vt:lpstr>
      <vt:lpstr>Лекция 8. Post-Mortem (Подведение итогов и зачет)</vt:lpstr>
      <vt:lpstr>Проведение зачета (опроса)</vt:lpstr>
      <vt:lpstr>Лекция 8. Post-Mortem (Подведение итогов и зачет)</vt:lpstr>
    </vt:vector>
  </TitlesOfParts>
  <Company>Guilddesign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2. Жизненный цикл программного обеспечения</dc:title>
  <dc:creator>Константин Израилов</dc:creator>
  <cp:lastModifiedBy>User</cp:lastModifiedBy>
  <cp:revision>1298</cp:revision>
  <cp:lastPrinted>2018-09-30T12:22:21Z</cp:lastPrinted>
  <dcterms:created xsi:type="dcterms:W3CDTF">2018-09-16T12:13:40Z</dcterms:created>
  <dcterms:modified xsi:type="dcterms:W3CDTF">2018-12-24T10:40:29Z</dcterms:modified>
</cp:coreProperties>
</file>