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5"/>
  </p:notesMasterIdLst>
  <p:sldIdLst>
    <p:sldId id="256" r:id="rId2"/>
    <p:sldId id="338" r:id="rId3"/>
    <p:sldId id="339" r:id="rId4"/>
    <p:sldId id="340" r:id="rId5"/>
    <p:sldId id="341" r:id="rId6"/>
    <p:sldId id="342" r:id="rId7"/>
    <p:sldId id="343" r:id="rId8"/>
    <p:sldId id="344" r:id="rId9"/>
    <p:sldId id="345" r:id="rId10"/>
    <p:sldId id="346" r:id="rId11"/>
    <p:sldId id="347" r:id="rId12"/>
    <p:sldId id="348" r:id="rId13"/>
    <p:sldId id="349" r:id="rId14"/>
    <p:sldId id="357" r:id="rId15"/>
    <p:sldId id="358" r:id="rId16"/>
    <p:sldId id="359" r:id="rId17"/>
    <p:sldId id="350" r:id="rId18"/>
    <p:sldId id="351" r:id="rId19"/>
    <p:sldId id="352" r:id="rId20"/>
    <p:sldId id="353" r:id="rId21"/>
    <p:sldId id="354" r:id="rId22"/>
    <p:sldId id="355" r:id="rId23"/>
    <p:sldId id="356" r:id="rId24"/>
  </p:sldIdLst>
  <p:sldSz cx="9144000" cy="6858000" type="screen4x3"/>
  <p:notesSz cx="6858000" cy="91440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4D4D4D"/>
    <a:srgbClr val="B92D14"/>
    <a:srgbClr val="35759D"/>
    <a:srgbClr val="35B19D"/>
    <a:srgbClr val="20A6C6"/>
    <a:srgbClr val="DEDEDE"/>
    <a:srgbClr val="075EDF"/>
    <a:srgbClr val="0654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7304" autoAdjust="0"/>
    <p:restoredTop sz="95596" autoAdjust="0"/>
  </p:normalViewPr>
  <p:slideViewPr>
    <p:cSldViewPr>
      <p:cViewPr varScale="1">
        <p:scale>
          <a:sx n="96" d="100"/>
          <a:sy n="96" d="100"/>
        </p:scale>
        <p:origin x="240" y="176"/>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notesMaster" Target="notesMasters/notesMaster1.xml"/><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US" altLang="ru-RU"/>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ltLang="ru-RU"/>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ru-RU" smtClean="0"/>
              <a:t>Click to edit Master text styles</a:t>
            </a:r>
          </a:p>
          <a:p>
            <a:pPr lvl="1"/>
            <a:r>
              <a:rPr lang="en-US" altLang="ru-RU" smtClean="0"/>
              <a:t>Second level</a:t>
            </a:r>
          </a:p>
          <a:p>
            <a:pPr lvl="2"/>
            <a:r>
              <a:rPr lang="en-US" altLang="ru-RU" smtClean="0"/>
              <a:t>Third level</a:t>
            </a:r>
          </a:p>
          <a:p>
            <a:pPr lvl="3"/>
            <a:r>
              <a:rPr lang="en-US" altLang="ru-RU" smtClean="0"/>
              <a:t>Fourth level</a:t>
            </a:r>
          </a:p>
          <a:p>
            <a:pPr lvl="4"/>
            <a:r>
              <a:rPr lang="en-US" altLang="ru-RU"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US" altLang="ru-RU"/>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03EB824-4631-4E35-A7C6-06AAEDC85182}" type="slidenum">
              <a:rPr lang="en-US" altLang="ru-RU"/>
              <a:pPr/>
              <a:t>‹#›</a:t>
            </a:fld>
            <a:endParaRPr lang="en-US" altLang="ru-RU"/>
          </a:p>
        </p:txBody>
      </p:sp>
    </p:spTree>
    <p:extLst>
      <p:ext uri="{BB962C8B-B14F-4D97-AF65-F5344CB8AC3E}">
        <p14:creationId xmlns:p14="http://schemas.microsoft.com/office/powerpoint/2010/main" val="6294429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966BAD-32E8-4460-990B-84228300D833}" type="slidenum">
              <a:rPr lang="en-US" altLang="ru-RU"/>
              <a:pPr/>
              <a:t>1</a:t>
            </a:fld>
            <a:endParaRPr lang="en-US" altLang="ru-RU" dirty="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ltLang="ru-RU"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6B79AC-CAE6-43D7-A4A3-19300640D24E}" type="slidenum">
              <a:rPr lang="en-US" altLang="ru-RU"/>
              <a:pPr/>
              <a:t>10</a:t>
            </a:fld>
            <a:endParaRPr lang="en-US" altLang="ru-RU"/>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6B79AC-CAE6-43D7-A4A3-19300640D24E}" type="slidenum">
              <a:rPr lang="en-US" altLang="ru-RU"/>
              <a:pPr/>
              <a:t>11</a:t>
            </a:fld>
            <a:endParaRPr lang="en-US" altLang="ru-RU"/>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6B79AC-CAE6-43D7-A4A3-19300640D24E}" type="slidenum">
              <a:rPr lang="en-US" altLang="ru-RU"/>
              <a:pPr/>
              <a:t>12</a:t>
            </a:fld>
            <a:endParaRPr lang="en-US" altLang="ru-RU"/>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6B79AC-CAE6-43D7-A4A3-19300640D24E}" type="slidenum">
              <a:rPr lang="en-US" altLang="ru-RU"/>
              <a:pPr/>
              <a:t>13</a:t>
            </a:fld>
            <a:endParaRPr lang="en-US" altLang="ru-RU"/>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6B79AC-CAE6-43D7-A4A3-19300640D24E}" type="slidenum">
              <a:rPr lang="en-US" altLang="ru-RU"/>
              <a:pPr/>
              <a:t>14</a:t>
            </a:fld>
            <a:endParaRPr lang="en-US" altLang="ru-RU"/>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6B79AC-CAE6-43D7-A4A3-19300640D24E}" type="slidenum">
              <a:rPr lang="en-US" altLang="ru-RU"/>
              <a:pPr/>
              <a:t>15</a:t>
            </a:fld>
            <a:endParaRPr lang="en-US" altLang="ru-RU"/>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6B79AC-CAE6-43D7-A4A3-19300640D24E}" type="slidenum">
              <a:rPr lang="en-US" altLang="ru-RU"/>
              <a:pPr/>
              <a:t>16</a:t>
            </a:fld>
            <a:endParaRPr lang="en-US" altLang="ru-RU"/>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6B79AC-CAE6-43D7-A4A3-19300640D24E}" type="slidenum">
              <a:rPr lang="en-US" altLang="ru-RU"/>
              <a:pPr/>
              <a:t>17</a:t>
            </a:fld>
            <a:endParaRPr lang="en-US" altLang="ru-RU"/>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6B79AC-CAE6-43D7-A4A3-19300640D24E}" type="slidenum">
              <a:rPr lang="en-US" altLang="ru-RU"/>
              <a:pPr/>
              <a:t>18</a:t>
            </a:fld>
            <a:endParaRPr lang="en-US" altLang="ru-RU"/>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6B79AC-CAE6-43D7-A4A3-19300640D24E}" type="slidenum">
              <a:rPr lang="en-US" altLang="ru-RU"/>
              <a:pPr/>
              <a:t>19</a:t>
            </a:fld>
            <a:endParaRPr lang="en-US" altLang="ru-RU"/>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6B79AC-CAE6-43D7-A4A3-19300640D24E}" type="slidenum">
              <a:rPr lang="en-US" altLang="ru-RU"/>
              <a:pPr/>
              <a:t>2</a:t>
            </a:fld>
            <a:endParaRPr lang="en-US" altLang="ru-RU"/>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6B79AC-CAE6-43D7-A4A3-19300640D24E}" type="slidenum">
              <a:rPr lang="en-US" altLang="ru-RU"/>
              <a:pPr/>
              <a:t>20</a:t>
            </a:fld>
            <a:endParaRPr lang="en-US" altLang="ru-RU"/>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6B79AC-CAE6-43D7-A4A3-19300640D24E}" type="slidenum">
              <a:rPr lang="en-US" altLang="ru-RU"/>
              <a:pPr/>
              <a:t>21</a:t>
            </a:fld>
            <a:endParaRPr lang="en-US" altLang="ru-RU"/>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6B79AC-CAE6-43D7-A4A3-19300640D24E}" type="slidenum">
              <a:rPr lang="en-US" altLang="ru-RU"/>
              <a:pPr/>
              <a:t>22</a:t>
            </a:fld>
            <a:endParaRPr lang="en-US" altLang="ru-RU"/>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6B79AC-CAE6-43D7-A4A3-19300640D24E}" type="slidenum">
              <a:rPr lang="en-US" altLang="ru-RU"/>
              <a:pPr/>
              <a:t>23</a:t>
            </a:fld>
            <a:endParaRPr lang="en-US" altLang="ru-RU"/>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6B79AC-CAE6-43D7-A4A3-19300640D24E}" type="slidenum">
              <a:rPr lang="en-US" altLang="ru-RU"/>
              <a:pPr/>
              <a:t>3</a:t>
            </a:fld>
            <a:endParaRPr lang="en-US" altLang="ru-RU"/>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6B79AC-CAE6-43D7-A4A3-19300640D24E}" type="slidenum">
              <a:rPr lang="en-US" altLang="ru-RU"/>
              <a:pPr/>
              <a:t>4</a:t>
            </a:fld>
            <a:endParaRPr lang="en-US" altLang="ru-RU"/>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6B79AC-CAE6-43D7-A4A3-19300640D24E}" type="slidenum">
              <a:rPr lang="en-US" altLang="ru-RU"/>
              <a:pPr/>
              <a:t>5</a:t>
            </a:fld>
            <a:endParaRPr lang="en-US" altLang="ru-RU"/>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6B79AC-CAE6-43D7-A4A3-19300640D24E}" type="slidenum">
              <a:rPr lang="en-US" altLang="ru-RU"/>
              <a:pPr/>
              <a:t>6</a:t>
            </a:fld>
            <a:endParaRPr lang="en-US" altLang="ru-RU"/>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6B79AC-CAE6-43D7-A4A3-19300640D24E}" type="slidenum">
              <a:rPr lang="en-US" altLang="ru-RU"/>
              <a:pPr/>
              <a:t>7</a:t>
            </a:fld>
            <a:endParaRPr lang="en-US" altLang="ru-RU"/>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6B79AC-CAE6-43D7-A4A3-19300640D24E}" type="slidenum">
              <a:rPr lang="en-US" altLang="ru-RU"/>
              <a:pPr/>
              <a:t>8</a:t>
            </a:fld>
            <a:endParaRPr lang="en-US" altLang="ru-RU"/>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6B79AC-CAE6-43D7-A4A3-19300640D24E}" type="slidenum">
              <a:rPr lang="en-US" altLang="ru-RU"/>
              <a:pPr/>
              <a:t>9</a:t>
            </a:fld>
            <a:endParaRPr lang="en-US" altLang="ru-RU"/>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90600" y="5334000"/>
            <a:ext cx="7772400" cy="70485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algn="r">
              <a:defRPr sz="3600">
                <a:solidFill>
                  <a:schemeClr val="bg1"/>
                </a:solidFill>
              </a:defRPr>
            </a:lvl1pPr>
          </a:lstStyle>
          <a:p>
            <a:pPr lvl="0"/>
            <a:r>
              <a:rPr lang="ru-RU" altLang="ru-RU" noProof="0" smtClean="0"/>
              <a:t>Образец заголовка</a:t>
            </a:r>
            <a:endParaRPr lang="en-US" altLang="ru-RU" noProof="0" smtClean="0"/>
          </a:p>
        </p:txBody>
      </p:sp>
      <p:sp>
        <p:nvSpPr>
          <p:cNvPr id="3075" name="Rectangle 3"/>
          <p:cNvSpPr>
            <a:spLocks noGrp="1" noChangeArrowheads="1"/>
          </p:cNvSpPr>
          <p:nvPr>
            <p:ph type="subTitle" idx="1"/>
          </p:nvPr>
        </p:nvSpPr>
        <p:spPr>
          <a:xfrm>
            <a:off x="990600" y="5867400"/>
            <a:ext cx="7772400" cy="53340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marL="0" indent="0" algn="r">
              <a:buFontTx/>
              <a:buNone/>
              <a:defRPr sz="2400">
                <a:solidFill>
                  <a:schemeClr val="bg1"/>
                </a:solidFill>
              </a:defRPr>
            </a:lvl1pPr>
          </a:lstStyle>
          <a:p>
            <a:pPr lvl="0"/>
            <a:r>
              <a:rPr lang="ru-RU" altLang="ru-RU" noProof="0" smtClean="0"/>
              <a:t>Образец подзаголовка</a:t>
            </a:r>
            <a:endParaRPr lang="en-US" altLang="ru-RU" noProof="0" smtClean="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7865096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400800" y="1417638"/>
            <a:ext cx="1828800" cy="521176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914400" y="1417638"/>
            <a:ext cx="5334000" cy="52117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975940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2353578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Tree>
    <p:extLst>
      <p:ext uri="{BB962C8B-B14F-4D97-AF65-F5344CB8AC3E}">
        <p14:creationId xmlns:p14="http://schemas.microsoft.com/office/powerpoint/2010/main" val="12561501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9144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2438400"/>
            <a:ext cx="35814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3597530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p14="http://schemas.microsoft.com/office/powerpoint/2010/main" val="241780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Tree>
    <p:extLst>
      <p:ext uri="{BB962C8B-B14F-4D97-AF65-F5344CB8AC3E}">
        <p14:creationId xmlns:p14="http://schemas.microsoft.com/office/powerpoint/2010/main" val="1691032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7531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29677187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Tree>
    <p:extLst>
      <p:ext uri="{BB962C8B-B14F-4D97-AF65-F5344CB8AC3E}">
        <p14:creationId xmlns:p14="http://schemas.microsoft.com/office/powerpoint/2010/main" val="236821130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417638"/>
            <a:ext cx="7315200" cy="715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ru-RU" altLang="ru-RU" smtClean="0"/>
              <a:t>Образец заголовка</a:t>
            </a:r>
            <a:endParaRPr lang="en-US" altLang="ru-RU" smtClean="0"/>
          </a:p>
        </p:txBody>
      </p:sp>
      <p:sp>
        <p:nvSpPr>
          <p:cNvPr id="1027" name="Rectangle 3"/>
          <p:cNvSpPr>
            <a:spLocks noGrp="1" noChangeArrowheads="1"/>
          </p:cNvSpPr>
          <p:nvPr>
            <p:ph type="body" idx="1"/>
          </p:nvPr>
        </p:nvSpPr>
        <p:spPr bwMode="auto">
          <a:xfrm>
            <a:off x="914400" y="2438400"/>
            <a:ext cx="73152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gif"/><Relationship Id="rId5"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6.jpe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827584" y="-171400"/>
            <a:ext cx="7753672" cy="1772816"/>
          </a:xfrm>
          <a:extLs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p>
            <a:pPr algn="ctr"/>
            <a:r>
              <a:rPr lang="ru-RU" altLang="ru-RU" sz="4200" dirty="0">
                <a:solidFill>
                  <a:srgbClr val="000000"/>
                </a:solidFill>
                <a:latin typeface="Times New Roman" charset="0"/>
                <a:ea typeface="Times New Roman" charset="0"/>
                <a:cs typeface="Times New Roman" charset="0"/>
              </a:rPr>
              <a:t>Безопасность </a:t>
            </a:r>
            <a:r>
              <a:rPr lang="en-US" altLang="ru-RU" sz="4200">
                <a:solidFill>
                  <a:srgbClr val="000000"/>
                </a:solidFill>
                <a:latin typeface="Times New Roman" charset="0"/>
                <a:ea typeface="Times New Roman" charset="0"/>
                <a:cs typeface="Times New Roman" charset="0"/>
              </a:rPr>
              <a:t>AstraLinux</a:t>
            </a:r>
            <a:endParaRPr lang="ru-RU" altLang="ru-RU" sz="2000" dirty="0">
              <a:solidFill>
                <a:srgbClr val="000000"/>
              </a:solidFill>
              <a:latin typeface="Times New Roman" panose="02020603050405020304" pitchFamily="18" charset="0"/>
              <a:cs typeface="Times New Roman" panose="02020603050405020304" pitchFamily="18" charset="0"/>
            </a:endParaRPr>
          </a:p>
        </p:txBody>
      </p:sp>
      <p:sp>
        <p:nvSpPr>
          <p:cNvPr id="2056" name="Rectangle 8"/>
          <p:cNvSpPr>
            <a:spLocks noGrp="1" noChangeArrowheads="1"/>
          </p:cNvSpPr>
          <p:nvPr>
            <p:ph type="subTitle" idx="1"/>
          </p:nvPr>
        </p:nvSpPr>
        <p:spPr>
          <a:xfrm>
            <a:off x="1547664" y="1988840"/>
            <a:ext cx="6552728" cy="2088232"/>
          </a:xfrm>
          <a:extLst>
            <a:ext uri="{AF507438-7753-43E0-B8FC-AC1667EBCBE1}">
              <a14:hiddenEffects xmlns:a14="http://schemas.microsoft.com/office/drawing/2010/main">
                <a:effectLst>
                  <a:outerShdw dist="17961" dir="2700000" algn="ctr" rotWithShape="0">
                    <a:schemeClr val="bg2"/>
                  </a:outerShdw>
                </a:effectLst>
              </a14:hiddenEffects>
            </a:ext>
          </a:extLst>
        </p:spPr>
        <p:txBody>
          <a:bodyPr/>
          <a:lstStyle/>
          <a:p>
            <a:pPr algn="ctr">
              <a:lnSpc>
                <a:spcPct val="90000"/>
              </a:lnSpc>
            </a:pPr>
            <a:r>
              <a:rPr lang="ru-RU" altLang="ru-RU" sz="3200" dirty="0" smtClean="0">
                <a:solidFill>
                  <a:srgbClr val="000000"/>
                </a:solidFill>
                <a:latin typeface="Times New Roman" panose="02020603050405020304" pitchFamily="18" charset="0"/>
                <a:cs typeface="Times New Roman" panose="02020603050405020304" pitchFamily="18" charset="0"/>
              </a:rPr>
              <a:t>Лекция на тему</a:t>
            </a:r>
          </a:p>
          <a:p>
            <a:pPr algn="ctr">
              <a:lnSpc>
                <a:spcPct val="90000"/>
              </a:lnSpc>
            </a:pPr>
            <a:r>
              <a:rPr lang="ru-RU" altLang="ru-RU" sz="3200" dirty="0" smtClean="0">
                <a:solidFill>
                  <a:srgbClr val="000000"/>
                </a:solidFill>
                <a:latin typeface="Times New Roman" panose="02020603050405020304" pitchFamily="18" charset="0"/>
                <a:cs typeface="Times New Roman" panose="02020603050405020304" pitchFamily="18" charset="0"/>
              </a:rPr>
              <a:t>«Межсетевой экран </a:t>
            </a:r>
            <a:r>
              <a:rPr lang="en-US" altLang="ru-RU" sz="3200" dirty="0" smtClean="0">
                <a:solidFill>
                  <a:srgbClr val="000000"/>
                </a:solidFill>
                <a:latin typeface="Times New Roman" panose="02020603050405020304" pitchFamily="18" charset="0"/>
                <a:cs typeface="Times New Roman" panose="02020603050405020304" pitchFamily="18" charset="0"/>
              </a:rPr>
              <a:t>IPTABLES</a:t>
            </a:r>
            <a:r>
              <a:rPr lang="ru-RU" altLang="ru-RU" sz="3200" dirty="0" smtClean="0">
                <a:solidFill>
                  <a:srgbClr val="000000"/>
                </a:solidFill>
                <a:latin typeface="Times New Roman" panose="02020603050405020304" pitchFamily="18" charset="0"/>
                <a:cs typeface="Times New Roman" panose="02020603050405020304" pitchFamily="18" charset="0"/>
              </a:rPr>
              <a:t>»</a:t>
            </a:r>
            <a:endParaRPr lang="ru-RU" altLang="ru-RU" sz="2200" dirty="0">
              <a:solidFill>
                <a:schemeClr val="tx1">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2051720" y="1052736"/>
            <a:ext cx="7092280" cy="5760640"/>
          </a:xfrm>
        </p:spPr>
        <p:txBody>
          <a:bodyPr/>
          <a:lstStyle/>
          <a:p>
            <a:pPr marL="0" indent="0" algn="just">
              <a:buNone/>
            </a:pPr>
            <a:r>
              <a:rPr lang="en-US" sz="1800" b="1" i="1" dirty="0" smtClean="0">
                <a:solidFill>
                  <a:srgbClr val="000000"/>
                </a:solidFill>
                <a:latin typeface="Times New Roman" panose="02020603050405020304" pitchFamily="18" charset="0"/>
                <a:cs typeface="Times New Roman" panose="02020603050405020304" pitchFamily="18" charset="0"/>
              </a:rPr>
              <a:t>IPTABLES</a:t>
            </a:r>
            <a:r>
              <a:rPr lang="en-US" sz="1800" dirty="0" smtClean="0">
                <a:solidFill>
                  <a:srgbClr val="000000"/>
                </a:solidFill>
                <a:latin typeface="Times New Roman" panose="02020603050405020304" pitchFamily="18" charset="0"/>
                <a:cs typeface="Times New Roman" panose="02020603050405020304" pitchFamily="18" charset="0"/>
              </a:rPr>
              <a:t> </a:t>
            </a:r>
            <a:r>
              <a:rPr lang="ru-RU" sz="1800" dirty="0">
                <a:solidFill>
                  <a:srgbClr val="000000"/>
                </a:solidFill>
                <a:latin typeface="Times New Roman" panose="02020603050405020304" pitchFamily="18" charset="0"/>
                <a:cs typeface="Times New Roman" panose="02020603050405020304" pitchFamily="18" charset="0"/>
              </a:rPr>
              <a:t>содержит пять таблиц</a:t>
            </a:r>
            <a:r>
              <a:rPr lang="ru-RU" sz="1800" dirty="0" smtClean="0">
                <a:solidFill>
                  <a:srgbClr val="000000"/>
                </a:solidFill>
                <a:latin typeface="Times New Roman" panose="02020603050405020304" pitchFamily="18" charset="0"/>
                <a:cs typeface="Times New Roman" panose="02020603050405020304" pitchFamily="18" charset="0"/>
              </a:rPr>
              <a:t>:</a:t>
            </a:r>
            <a:endParaRPr lang="en-US" sz="1800" dirty="0" smtClean="0">
              <a:solidFill>
                <a:srgbClr val="000000"/>
              </a:solidFill>
              <a:latin typeface="Times New Roman" panose="02020603050405020304" pitchFamily="18" charset="0"/>
              <a:cs typeface="Times New Roman" panose="02020603050405020304" pitchFamily="18" charset="0"/>
            </a:endParaRPr>
          </a:p>
          <a:p>
            <a:pPr marL="0" indent="0" algn="just">
              <a:buNone/>
            </a:pPr>
            <a:endParaRPr lang="en-US" sz="1800" dirty="0" smtClean="0">
              <a:solidFill>
                <a:srgbClr val="000000"/>
              </a:solidFill>
              <a:latin typeface="Times New Roman" panose="02020603050405020304" pitchFamily="18" charset="0"/>
              <a:cs typeface="Times New Roman" panose="02020603050405020304" pitchFamily="18" charset="0"/>
            </a:endParaRPr>
          </a:p>
          <a:p>
            <a:pPr algn="just"/>
            <a:r>
              <a:rPr lang="ru-RU" sz="1800" b="1" i="1" dirty="0" err="1" smtClean="0">
                <a:solidFill>
                  <a:srgbClr val="000000"/>
                </a:solidFill>
                <a:latin typeface="Times New Roman" panose="02020603050405020304" pitchFamily="18" charset="0"/>
                <a:cs typeface="Times New Roman" panose="02020603050405020304" pitchFamily="18" charset="0"/>
              </a:rPr>
              <a:t>raw</a:t>
            </a:r>
            <a:r>
              <a:rPr lang="ru-RU" sz="1800" dirty="0" smtClean="0">
                <a:solidFill>
                  <a:srgbClr val="000000"/>
                </a:solidFill>
                <a:latin typeface="Times New Roman" panose="02020603050405020304" pitchFamily="18" charset="0"/>
                <a:cs typeface="Times New Roman" panose="02020603050405020304" pitchFamily="18" charset="0"/>
              </a:rPr>
              <a:t> </a:t>
            </a:r>
            <a:r>
              <a:rPr lang="ru-RU" sz="1800" dirty="0">
                <a:solidFill>
                  <a:srgbClr val="000000"/>
                </a:solidFill>
                <a:latin typeface="Times New Roman" panose="02020603050405020304" pitchFamily="18" charset="0"/>
                <a:cs typeface="Times New Roman" panose="02020603050405020304" pitchFamily="18" charset="0"/>
              </a:rPr>
              <a:t>– просматривается до передачи пакета системе определения </a:t>
            </a:r>
            <a:r>
              <a:rPr lang="ru-RU" sz="1800" dirty="0" smtClean="0">
                <a:solidFill>
                  <a:srgbClr val="000000"/>
                </a:solidFill>
                <a:latin typeface="Times New Roman" panose="02020603050405020304" pitchFamily="18" charset="0"/>
                <a:cs typeface="Times New Roman" panose="02020603050405020304" pitchFamily="18" charset="0"/>
              </a:rPr>
              <a:t>состояний.</a:t>
            </a:r>
            <a:endParaRPr lang="en-US" sz="1800" dirty="0" smtClean="0">
              <a:solidFill>
                <a:srgbClr val="000000"/>
              </a:solidFill>
              <a:latin typeface="Times New Roman" panose="02020603050405020304" pitchFamily="18" charset="0"/>
              <a:cs typeface="Times New Roman" panose="02020603050405020304" pitchFamily="18" charset="0"/>
            </a:endParaRPr>
          </a:p>
          <a:p>
            <a:pPr algn="just"/>
            <a:endParaRPr lang="ru-RU" sz="1800" dirty="0">
              <a:solidFill>
                <a:srgbClr val="000000"/>
              </a:solidFill>
              <a:latin typeface="Times New Roman" panose="02020603050405020304" pitchFamily="18" charset="0"/>
              <a:cs typeface="Times New Roman" panose="02020603050405020304" pitchFamily="18" charset="0"/>
            </a:endParaRPr>
          </a:p>
          <a:p>
            <a:pPr algn="just"/>
            <a:r>
              <a:rPr lang="ru-RU" sz="1800" b="1" i="1" dirty="0" err="1">
                <a:solidFill>
                  <a:srgbClr val="000000"/>
                </a:solidFill>
                <a:latin typeface="Times New Roman" panose="02020603050405020304" pitchFamily="18" charset="0"/>
                <a:cs typeface="Times New Roman" panose="02020603050405020304" pitchFamily="18" charset="0"/>
              </a:rPr>
              <a:t>filter</a:t>
            </a:r>
            <a:r>
              <a:rPr lang="ru-RU" sz="1800" dirty="0">
                <a:solidFill>
                  <a:srgbClr val="000000"/>
                </a:solidFill>
                <a:latin typeface="Times New Roman" panose="02020603050405020304" pitchFamily="18" charset="0"/>
                <a:cs typeface="Times New Roman" panose="02020603050405020304" pitchFamily="18" charset="0"/>
              </a:rPr>
              <a:t> – это таблица по умолчанию, в которой сосредоточены все действия типичные для межсетевых экранов</a:t>
            </a:r>
            <a:r>
              <a:rPr lang="ru-RU" sz="1800" dirty="0" smtClean="0">
                <a:solidFill>
                  <a:srgbClr val="000000"/>
                </a:solidFill>
                <a:latin typeface="Times New Roman" panose="02020603050405020304" pitchFamily="18" charset="0"/>
                <a:cs typeface="Times New Roman" panose="02020603050405020304" pitchFamily="18" charset="0"/>
              </a:rPr>
              <a:t>.</a:t>
            </a:r>
            <a:endParaRPr lang="en-US" sz="1800" dirty="0" smtClean="0">
              <a:solidFill>
                <a:srgbClr val="000000"/>
              </a:solidFill>
              <a:latin typeface="Times New Roman" panose="02020603050405020304" pitchFamily="18" charset="0"/>
              <a:cs typeface="Times New Roman" panose="02020603050405020304" pitchFamily="18" charset="0"/>
            </a:endParaRPr>
          </a:p>
          <a:p>
            <a:pPr algn="just"/>
            <a:endParaRPr lang="ru-RU" sz="1800" dirty="0">
              <a:solidFill>
                <a:srgbClr val="000000"/>
              </a:solidFill>
              <a:latin typeface="Times New Roman" panose="02020603050405020304" pitchFamily="18" charset="0"/>
              <a:cs typeface="Times New Roman" panose="02020603050405020304" pitchFamily="18" charset="0"/>
            </a:endParaRPr>
          </a:p>
          <a:p>
            <a:pPr algn="just"/>
            <a:r>
              <a:rPr lang="ru-RU" sz="1800" b="1" i="1" dirty="0" err="1">
                <a:solidFill>
                  <a:srgbClr val="000000"/>
                </a:solidFill>
                <a:latin typeface="Times New Roman" panose="02020603050405020304" pitchFamily="18" charset="0"/>
                <a:cs typeface="Times New Roman" panose="02020603050405020304" pitchFamily="18" charset="0"/>
              </a:rPr>
              <a:t>nat</a:t>
            </a:r>
            <a:r>
              <a:rPr lang="ru-RU" sz="1800" dirty="0">
                <a:solidFill>
                  <a:srgbClr val="000000"/>
                </a:solidFill>
                <a:latin typeface="Times New Roman" panose="02020603050405020304" pitchFamily="18" charset="0"/>
                <a:cs typeface="Times New Roman" panose="02020603050405020304" pitchFamily="18" charset="0"/>
              </a:rPr>
              <a:t> – </a:t>
            </a:r>
            <a:r>
              <a:rPr lang="ru-RU" sz="1800" dirty="0" smtClean="0">
                <a:solidFill>
                  <a:srgbClr val="000000"/>
                </a:solidFill>
                <a:latin typeface="Times New Roman" panose="02020603050405020304" pitchFamily="18" charset="0"/>
                <a:cs typeface="Times New Roman" panose="02020603050405020304" pitchFamily="18" charset="0"/>
              </a:rPr>
              <a:t>используется </a:t>
            </a:r>
            <a:r>
              <a:rPr lang="ru-RU" sz="1800" dirty="0">
                <a:solidFill>
                  <a:srgbClr val="000000"/>
                </a:solidFill>
                <a:latin typeface="Times New Roman" panose="02020603050405020304" pitchFamily="18" charset="0"/>
                <a:cs typeface="Times New Roman" panose="02020603050405020304" pitchFamily="18" charset="0"/>
              </a:rPr>
              <a:t>для преобразования сетевых адресов (например, проброс портов</a:t>
            </a:r>
            <a:r>
              <a:rPr lang="ru-RU" sz="1800" dirty="0" smtClean="0">
                <a:solidFill>
                  <a:srgbClr val="000000"/>
                </a:solidFill>
                <a:latin typeface="Times New Roman" panose="02020603050405020304" pitchFamily="18" charset="0"/>
                <a:cs typeface="Times New Roman" panose="02020603050405020304" pitchFamily="18" charset="0"/>
              </a:rPr>
              <a:t>).</a:t>
            </a:r>
            <a:endParaRPr lang="en-US" sz="1800" dirty="0" smtClean="0">
              <a:solidFill>
                <a:srgbClr val="000000"/>
              </a:solidFill>
              <a:latin typeface="Times New Roman" panose="02020603050405020304" pitchFamily="18" charset="0"/>
              <a:cs typeface="Times New Roman" panose="02020603050405020304" pitchFamily="18" charset="0"/>
            </a:endParaRPr>
          </a:p>
          <a:p>
            <a:pPr algn="just"/>
            <a:endParaRPr lang="ru-RU" sz="1800" dirty="0">
              <a:solidFill>
                <a:srgbClr val="000000"/>
              </a:solidFill>
              <a:latin typeface="Times New Roman" panose="02020603050405020304" pitchFamily="18" charset="0"/>
              <a:cs typeface="Times New Roman" panose="02020603050405020304" pitchFamily="18" charset="0"/>
            </a:endParaRPr>
          </a:p>
          <a:p>
            <a:pPr algn="just"/>
            <a:r>
              <a:rPr lang="ru-RU" sz="1800" b="1" i="1" dirty="0" err="1">
                <a:solidFill>
                  <a:srgbClr val="000000"/>
                </a:solidFill>
                <a:latin typeface="Times New Roman" panose="02020603050405020304" pitchFamily="18" charset="0"/>
                <a:cs typeface="Times New Roman" panose="02020603050405020304" pitchFamily="18" charset="0"/>
              </a:rPr>
              <a:t>mangle</a:t>
            </a:r>
            <a:r>
              <a:rPr lang="ru-RU" sz="1800" dirty="0">
                <a:solidFill>
                  <a:srgbClr val="000000"/>
                </a:solidFill>
                <a:latin typeface="Times New Roman" panose="02020603050405020304" pitchFamily="18" charset="0"/>
                <a:cs typeface="Times New Roman" panose="02020603050405020304" pitchFamily="18" charset="0"/>
              </a:rPr>
              <a:t> – </a:t>
            </a:r>
            <a:r>
              <a:rPr lang="ru-RU" sz="1800" dirty="0" smtClean="0">
                <a:solidFill>
                  <a:srgbClr val="000000"/>
                </a:solidFill>
                <a:latin typeface="Times New Roman" panose="02020603050405020304" pitchFamily="18" charset="0"/>
                <a:cs typeface="Times New Roman" panose="02020603050405020304" pitchFamily="18" charset="0"/>
              </a:rPr>
              <a:t>служит </a:t>
            </a:r>
            <a:r>
              <a:rPr lang="ru-RU" sz="1800" dirty="0">
                <a:solidFill>
                  <a:srgbClr val="000000"/>
                </a:solidFill>
                <a:latin typeface="Times New Roman" panose="02020603050405020304" pitchFamily="18" charset="0"/>
                <a:cs typeface="Times New Roman" panose="02020603050405020304" pitchFamily="18" charset="0"/>
              </a:rPr>
              <a:t>для специальных преобразований </a:t>
            </a:r>
            <a:r>
              <a:rPr lang="ru-RU" sz="1800" dirty="0" smtClean="0">
                <a:solidFill>
                  <a:srgbClr val="000000"/>
                </a:solidFill>
                <a:latin typeface="Times New Roman" panose="02020603050405020304" pitchFamily="18" charset="0"/>
                <a:cs typeface="Times New Roman" panose="02020603050405020304" pitchFamily="18" charset="0"/>
              </a:rPr>
              <a:t>пакетов.</a:t>
            </a:r>
            <a:endParaRPr lang="en-US" sz="1800" dirty="0" smtClean="0">
              <a:solidFill>
                <a:srgbClr val="000000"/>
              </a:solidFill>
              <a:latin typeface="Times New Roman" panose="02020603050405020304" pitchFamily="18" charset="0"/>
              <a:cs typeface="Times New Roman" panose="02020603050405020304" pitchFamily="18" charset="0"/>
            </a:endParaRPr>
          </a:p>
          <a:p>
            <a:pPr algn="just"/>
            <a:endParaRPr lang="ru-RU" sz="1800" dirty="0">
              <a:solidFill>
                <a:srgbClr val="000000"/>
              </a:solidFill>
              <a:latin typeface="Times New Roman" panose="02020603050405020304" pitchFamily="18" charset="0"/>
              <a:cs typeface="Times New Roman" panose="02020603050405020304" pitchFamily="18" charset="0"/>
            </a:endParaRPr>
          </a:p>
          <a:p>
            <a:pPr algn="just"/>
            <a:r>
              <a:rPr lang="ru-RU" sz="1800" b="1" i="1" dirty="0" err="1">
                <a:solidFill>
                  <a:srgbClr val="000000"/>
                </a:solidFill>
                <a:latin typeface="Times New Roman" panose="02020603050405020304" pitchFamily="18" charset="0"/>
                <a:cs typeface="Times New Roman" panose="02020603050405020304" pitchFamily="18" charset="0"/>
              </a:rPr>
              <a:t>security</a:t>
            </a:r>
            <a:r>
              <a:rPr lang="ru-RU" sz="1800" dirty="0">
                <a:solidFill>
                  <a:srgbClr val="000000"/>
                </a:solidFill>
                <a:latin typeface="Times New Roman" panose="02020603050405020304" pitchFamily="18" charset="0"/>
                <a:cs typeface="Times New Roman" panose="02020603050405020304" pitchFamily="18" charset="0"/>
              </a:rPr>
              <a:t> – </a:t>
            </a:r>
            <a:r>
              <a:rPr lang="ru-RU" sz="1800" dirty="0" smtClean="0">
                <a:solidFill>
                  <a:srgbClr val="000000"/>
                </a:solidFill>
                <a:latin typeface="Times New Roman" panose="02020603050405020304" pitchFamily="18" charset="0"/>
                <a:cs typeface="Times New Roman" panose="02020603050405020304" pitchFamily="18" charset="0"/>
              </a:rPr>
              <a:t>используется </a:t>
            </a:r>
            <a:r>
              <a:rPr lang="ru-RU" sz="1800" dirty="0">
                <a:solidFill>
                  <a:srgbClr val="000000"/>
                </a:solidFill>
                <a:latin typeface="Times New Roman" panose="02020603050405020304" pitchFamily="18" charset="0"/>
                <a:cs typeface="Times New Roman" panose="02020603050405020304" pitchFamily="18" charset="0"/>
              </a:rPr>
              <a:t>для контроля доступа (например, </a:t>
            </a:r>
            <a:r>
              <a:rPr lang="ru-RU" sz="1800" b="1" i="1" dirty="0" err="1" smtClean="0">
                <a:solidFill>
                  <a:srgbClr val="000000"/>
                </a:solidFill>
                <a:latin typeface="Times New Roman" panose="02020603050405020304" pitchFamily="18" charset="0"/>
                <a:cs typeface="Times New Roman" panose="02020603050405020304" pitchFamily="18" charset="0"/>
              </a:rPr>
              <a:t>SELinux</a:t>
            </a:r>
            <a:r>
              <a:rPr lang="ru-RU" sz="1800" dirty="0" smtClean="0">
                <a:solidFill>
                  <a:srgbClr val="000000"/>
                </a:solidFill>
                <a:latin typeface="Times New Roman" panose="02020603050405020304" pitchFamily="18" charset="0"/>
                <a:cs typeface="Times New Roman" panose="02020603050405020304" pitchFamily="18" charset="0"/>
              </a:rPr>
              <a:t>).</a:t>
            </a:r>
            <a:endParaRPr lang="en-US" sz="1800" dirty="0" smtClean="0">
              <a:solidFill>
                <a:srgbClr val="000000"/>
              </a:solidFill>
              <a:latin typeface="Times New Roman" panose="02020603050405020304" pitchFamily="18" charset="0"/>
              <a:cs typeface="Times New Roman" panose="02020603050405020304" pitchFamily="18" charset="0"/>
            </a:endParaRPr>
          </a:p>
          <a:p>
            <a:pPr algn="just"/>
            <a:endParaRPr lang="ru-RU" sz="1800" dirty="0">
              <a:solidFill>
                <a:srgbClr val="000000"/>
              </a:solidFill>
              <a:latin typeface="Times New Roman" panose="02020603050405020304" pitchFamily="18" charset="0"/>
              <a:cs typeface="Times New Roman" panose="02020603050405020304" pitchFamily="18" charset="0"/>
            </a:endParaRPr>
          </a:p>
          <a:p>
            <a:pPr marL="0" indent="0" algn="just">
              <a:buNone/>
            </a:pPr>
            <a:r>
              <a:rPr lang="ru-RU" sz="1800" dirty="0" smtClean="0">
                <a:solidFill>
                  <a:srgbClr val="000000"/>
                </a:solidFill>
                <a:latin typeface="Times New Roman" panose="02020603050405020304" pitchFamily="18" charset="0"/>
                <a:cs typeface="Times New Roman" panose="02020603050405020304" pitchFamily="18" charset="0"/>
              </a:rPr>
              <a:t>Чаще всего используются только </a:t>
            </a:r>
            <a:r>
              <a:rPr lang="ru-RU" sz="1800" dirty="0">
                <a:solidFill>
                  <a:srgbClr val="000000"/>
                </a:solidFill>
                <a:latin typeface="Times New Roman" panose="02020603050405020304" pitchFamily="18" charset="0"/>
                <a:cs typeface="Times New Roman" panose="02020603050405020304" pitchFamily="18" charset="0"/>
              </a:rPr>
              <a:t>две из них: </a:t>
            </a:r>
            <a:r>
              <a:rPr lang="ru-RU" sz="1800" b="1" i="1" dirty="0" err="1">
                <a:solidFill>
                  <a:srgbClr val="000000"/>
                </a:solidFill>
                <a:latin typeface="Times New Roman" panose="02020603050405020304" pitchFamily="18" charset="0"/>
                <a:cs typeface="Times New Roman" panose="02020603050405020304" pitchFamily="18" charset="0"/>
              </a:rPr>
              <a:t>filter</a:t>
            </a:r>
            <a:r>
              <a:rPr lang="ru-RU" sz="1800" dirty="0">
                <a:solidFill>
                  <a:srgbClr val="000000"/>
                </a:solidFill>
                <a:latin typeface="Times New Roman" panose="02020603050405020304" pitchFamily="18" charset="0"/>
                <a:cs typeface="Times New Roman" panose="02020603050405020304" pitchFamily="18" charset="0"/>
              </a:rPr>
              <a:t> и </a:t>
            </a:r>
            <a:r>
              <a:rPr lang="ru-RU" sz="1800" b="1" i="1" dirty="0" err="1">
                <a:solidFill>
                  <a:srgbClr val="000000"/>
                </a:solidFill>
                <a:latin typeface="Times New Roman" panose="02020603050405020304" pitchFamily="18" charset="0"/>
                <a:cs typeface="Times New Roman" panose="02020603050405020304" pitchFamily="18" charset="0"/>
              </a:rPr>
              <a:t>nat</a:t>
            </a:r>
            <a:r>
              <a:rPr lang="ru-RU" sz="1800" dirty="0">
                <a:solidFill>
                  <a:srgbClr val="000000"/>
                </a:solidFill>
                <a:latin typeface="Times New Roman" panose="02020603050405020304" pitchFamily="18" charset="0"/>
                <a:cs typeface="Times New Roman" panose="02020603050405020304" pitchFamily="18" charset="0"/>
              </a:rPr>
              <a:t>. </a:t>
            </a:r>
          </a:p>
        </p:txBody>
      </p:sp>
      <p:sp>
        <p:nvSpPr>
          <p:cNvPr id="8" name="Rectangle 2"/>
          <p:cNvSpPr txBox="1">
            <a:spLocks noChangeArrowheads="1"/>
          </p:cNvSpPr>
          <p:nvPr/>
        </p:nvSpPr>
        <p:spPr bwMode="auto">
          <a:xfrm>
            <a:off x="1833044" y="-2310"/>
            <a:ext cx="7078216"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ru-RU" altLang="ru-RU" sz="4000" kern="0" dirty="0">
                <a:solidFill>
                  <a:srgbClr val="000000"/>
                </a:solidFill>
                <a:latin typeface="Times New Roman" panose="02020603050405020304" pitchFamily="18" charset="0"/>
                <a:cs typeface="Times New Roman" panose="02020603050405020304" pitchFamily="18" charset="0"/>
              </a:rPr>
              <a:t>Таблицы</a:t>
            </a:r>
            <a:endParaRPr lang="en-US" altLang="ru-RU" sz="4000" kern="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31140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1833044" y="-2310"/>
            <a:ext cx="7078216"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ru-RU" altLang="ru-RU" sz="4000" kern="0" dirty="0">
                <a:solidFill>
                  <a:srgbClr val="000000"/>
                </a:solidFill>
                <a:latin typeface="Times New Roman" panose="02020603050405020304" pitchFamily="18" charset="0"/>
                <a:cs typeface="Times New Roman" panose="02020603050405020304" pitchFamily="18" charset="0"/>
              </a:rPr>
              <a:t>Таблицы</a:t>
            </a:r>
            <a:endParaRPr lang="en-US" altLang="ru-RU" sz="4000" kern="0" dirty="0">
              <a:solidFill>
                <a:srgbClr val="000000"/>
              </a:solidFill>
              <a:latin typeface="Times New Roman" panose="02020603050405020304" pitchFamily="18" charset="0"/>
              <a:cs typeface="Times New Roman" panose="02020603050405020304" pitchFamily="18" charset="0"/>
            </a:endParaRPr>
          </a:p>
        </p:txBody>
      </p:sp>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8648" y="1050426"/>
            <a:ext cx="6875336" cy="21253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65537" y="3717032"/>
            <a:ext cx="6852264" cy="24482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922712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1833044" y="-2310"/>
            <a:ext cx="7078216"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ru-RU" altLang="ru-RU" sz="4000" kern="0" dirty="0">
                <a:solidFill>
                  <a:srgbClr val="000000"/>
                </a:solidFill>
                <a:latin typeface="Times New Roman" panose="02020603050405020304" pitchFamily="18" charset="0"/>
                <a:cs typeface="Times New Roman" panose="02020603050405020304" pitchFamily="18" charset="0"/>
              </a:rPr>
              <a:t>Таблицы</a:t>
            </a:r>
            <a:endParaRPr lang="en-US" altLang="ru-RU" sz="4000" kern="0" dirty="0">
              <a:solidFill>
                <a:srgbClr val="000000"/>
              </a:solidFill>
              <a:latin typeface="Times New Roman" panose="02020603050405020304" pitchFamily="18" charset="0"/>
              <a:cs typeface="Times New Roman" panose="02020603050405020304" pitchFamily="18" charset="0"/>
            </a:endParaRPr>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73119" y="764704"/>
            <a:ext cx="6711649" cy="23134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49286" y="3140968"/>
            <a:ext cx="6714083" cy="35081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49947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1833044" y="-2310"/>
            <a:ext cx="7078216"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ru-RU" altLang="ru-RU" sz="4000" kern="0" dirty="0">
                <a:solidFill>
                  <a:srgbClr val="000000"/>
                </a:solidFill>
                <a:latin typeface="Times New Roman" panose="02020603050405020304" pitchFamily="18" charset="0"/>
                <a:cs typeface="Times New Roman" panose="02020603050405020304" pitchFamily="18" charset="0"/>
              </a:rPr>
              <a:t>Таблицы</a:t>
            </a:r>
            <a:endParaRPr lang="en-US" altLang="ru-RU" sz="4000" kern="0" dirty="0">
              <a:solidFill>
                <a:srgbClr val="000000"/>
              </a:solidFill>
              <a:latin typeface="Times New Roman" panose="02020603050405020304" pitchFamily="18" charset="0"/>
              <a:cs typeface="Times New Roman" panose="02020603050405020304" pitchFamily="18" charset="0"/>
            </a:endParaRPr>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24692" y="1844824"/>
            <a:ext cx="6681014" cy="2738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70118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2051720" y="1052736"/>
            <a:ext cx="7092280" cy="5760640"/>
          </a:xfrm>
        </p:spPr>
        <p:txBody>
          <a:bodyPr/>
          <a:lstStyle/>
          <a:p>
            <a:pPr marL="0" indent="0" algn="just">
              <a:buNone/>
            </a:pPr>
            <a:r>
              <a:rPr lang="ru-RU" sz="1800" dirty="0">
                <a:solidFill>
                  <a:srgbClr val="000000"/>
                </a:solidFill>
                <a:latin typeface="Times New Roman" panose="02020603050405020304" pitchFamily="18" charset="0"/>
                <a:cs typeface="Times New Roman" panose="02020603050405020304" pitchFamily="18" charset="0"/>
              </a:rPr>
              <a:t>В системе </a:t>
            </a:r>
            <a:r>
              <a:rPr lang="ru-RU" sz="1800" b="1" dirty="0" err="1">
                <a:solidFill>
                  <a:srgbClr val="000000"/>
                </a:solidFill>
                <a:latin typeface="Times New Roman" panose="02020603050405020304" pitchFamily="18" charset="0"/>
                <a:cs typeface="Times New Roman" panose="02020603050405020304" pitchFamily="18" charset="0"/>
              </a:rPr>
              <a:t>netfilter</a:t>
            </a:r>
            <a:r>
              <a:rPr lang="ru-RU" sz="1800" dirty="0">
                <a:solidFill>
                  <a:srgbClr val="000000"/>
                </a:solidFill>
                <a:latin typeface="Times New Roman" panose="02020603050405020304" pitchFamily="18" charset="0"/>
                <a:cs typeface="Times New Roman" panose="02020603050405020304" pitchFamily="18" charset="0"/>
              </a:rPr>
              <a:t>, каждый пакет проходящий через механизм определения состояний, может иметь одно из четырёх возможных состояний</a:t>
            </a:r>
            <a:r>
              <a:rPr lang="ru-RU" sz="1800" dirty="0" smtClean="0">
                <a:solidFill>
                  <a:srgbClr val="000000"/>
                </a:solidFill>
                <a:latin typeface="Times New Roman" panose="02020603050405020304" pitchFamily="18" charset="0"/>
                <a:cs typeface="Times New Roman" panose="02020603050405020304" pitchFamily="18" charset="0"/>
              </a:rPr>
              <a:t>:</a:t>
            </a:r>
            <a:endParaRPr lang="en-US" sz="1800" dirty="0" smtClean="0">
              <a:solidFill>
                <a:srgbClr val="000000"/>
              </a:solidFill>
              <a:latin typeface="Times New Roman" panose="02020603050405020304" pitchFamily="18" charset="0"/>
              <a:cs typeface="Times New Roman" panose="02020603050405020304" pitchFamily="18" charset="0"/>
            </a:endParaRPr>
          </a:p>
          <a:p>
            <a:pPr marL="0" indent="0" algn="just">
              <a:buNone/>
            </a:pPr>
            <a:endParaRPr lang="ru-RU" sz="1800" dirty="0">
              <a:solidFill>
                <a:srgbClr val="000000"/>
              </a:solidFill>
              <a:latin typeface="Times New Roman" panose="02020603050405020304" pitchFamily="18" charset="0"/>
              <a:cs typeface="Times New Roman" panose="02020603050405020304" pitchFamily="18" charset="0"/>
            </a:endParaRPr>
          </a:p>
          <a:p>
            <a:pPr algn="just"/>
            <a:r>
              <a:rPr lang="ru-RU" sz="1800" b="1" dirty="0">
                <a:solidFill>
                  <a:srgbClr val="000000"/>
                </a:solidFill>
                <a:latin typeface="Times New Roman" panose="02020603050405020304" pitchFamily="18" charset="0"/>
                <a:cs typeface="Times New Roman" panose="02020603050405020304" pitchFamily="18" charset="0"/>
              </a:rPr>
              <a:t>NEW</a:t>
            </a:r>
            <a:r>
              <a:rPr lang="ru-RU" sz="1800" dirty="0">
                <a:solidFill>
                  <a:srgbClr val="000000"/>
                </a:solidFill>
                <a:latin typeface="Times New Roman" panose="02020603050405020304" pitchFamily="18" charset="0"/>
                <a:cs typeface="Times New Roman" panose="02020603050405020304" pitchFamily="18" charset="0"/>
              </a:rPr>
              <a:t> — пакет открывает новый сеанс. Классический пример — пакет </a:t>
            </a:r>
            <a:r>
              <a:rPr lang="ru-RU" sz="1800" b="1" dirty="0">
                <a:solidFill>
                  <a:srgbClr val="000000"/>
                </a:solidFill>
                <a:latin typeface="Times New Roman" panose="02020603050405020304" pitchFamily="18" charset="0"/>
                <a:cs typeface="Times New Roman" panose="02020603050405020304" pitchFamily="18" charset="0"/>
              </a:rPr>
              <a:t>TCP</a:t>
            </a:r>
            <a:r>
              <a:rPr lang="ru-RU" sz="1800" dirty="0">
                <a:solidFill>
                  <a:srgbClr val="000000"/>
                </a:solidFill>
                <a:latin typeface="Times New Roman" panose="02020603050405020304" pitchFamily="18" charset="0"/>
                <a:cs typeface="Times New Roman" panose="02020603050405020304" pitchFamily="18" charset="0"/>
              </a:rPr>
              <a:t> с флагом </a:t>
            </a:r>
            <a:r>
              <a:rPr lang="ru-RU" sz="1800" b="1" dirty="0">
                <a:solidFill>
                  <a:srgbClr val="000000"/>
                </a:solidFill>
                <a:latin typeface="Times New Roman" panose="02020603050405020304" pitchFamily="18" charset="0"/>
                <a:cs typeface="Times New Roman" panose="02020603050405020304" pitchFamily="18" charset="0"/>
              </a:rPr>
              <a:t>SYN</a:t>
            </a:r>
            <a:r>
              <a:rPr lang="ru-RU" sz="1800" dirty="0" smtClean="0">
                <a:solidFill>
                  <a:srgbClr val="000000"/>
                </a:solidFill>
                <a:latin typeface="Times New Roman" panose="02020603050405020304" pitchFamily="18" charset="0"/>
                <a:cs typeface="Times New Roman" panose="02020603050405020304" pitchFamily="18" charset="0"/>
              </a:rPr>
              <a:t>.</a:t>
            </a:r>
            <a:endParaRPr lang="en-US" sz="1800" dirty="0" smtClean="0">
              <a:solidFill>
                <a:srgbClr val="000000"/>
              </a:solidFill>
              <a:latin typeface="Times New Roman" panose="02020603050405020304" pitchFamily="18" charset="0"/>
              <a:cs typeface="Times New Roman" panose="02020603050405020304" pitchFamily="18" charset="0"/>
            </a:endParaRPr>
          </a:p>
          <a:p>
            <a:pPr algn="just"/>
            <a:endParaRPr lang="ru-RU" sz="1800" dirty="0">
              <a:solidFill>
                <a:srgbClr val="000000"/>
              </a:solidFill>
              <a:latin typeface="Times New Roman" panose="02020603050405020304" pitchFamily="18" charset="0"/>
              <a:cs typeface="Times New Roman" panose="02020603050405020304" pitchFamily="18" charset="0"/>
            </a:endParaRPr>
          </a:p>
          <a:p>
            <a:pPr algn="just"/>
            <a:r>
              <a:rPr lang="ru-RU" sz="1800" b="1" dirty="0">
                <a:solidFill>
                  <a:srgbClr val="000000"/>
                </a:solidFill>
                <a:latin typeface="Times New Roman" panose="02020603050405020304" pitchFamily="18" charset="0"/>
                <a:cs typeface="Times New Roman" panose="02020603050405020304" pitchFamily="18" charset="0"/>
              </a:rPr>
              <a:t>ESTABLISHED</a:t>
            </a:r>
            <a:r>
              <a:rPr lang="ru-RU" sz="1800" dirty="0">
                <a:solidFill>
                  <a:srgbClr val="000000"/>
                </a:solidFill>
                <a:latin typeface="Times New Roman" panose="02020603050405020304" pitchFamily="18" charset="0"/>
                <a:cs typeface="Times New Roman" panose="02020603050405020304" pitchFamily="18" charset="0"/>
              </a:rPr>
              <a:t> — пакет является частью уже существующего сеанса</a:t>
            </a:r>
            <a:r>
              <a:rPr lang="ru-RU" sz="1800" dirty="0" smtClean="0">
                <a:solidFill>
                  <a:srgbClr val="000000"/>
                </a:solidFill>
                <a:latin typeface="Times New Roman" panose="02020603050405020304" pitchFamily="18" charset="0"/>
                <a:cs typeface="Times New Roman" panose="02020603050405020304" pitchFamily="18" charset="0"/>
              </a:rPr>
              <a:t>.</a:t>
            </a:r>
            <a:endParaRPr lang="en-US" sz="1800" dirty="0" smtClean="0">
              <a:solidFill>
                <a:srgbClr val="000000"/>
              </a:solidFill>
              <a:latin typeface="Times New Roman" panose="02020603050405020304" pitchFamily="18" charset="0"/>
              <a:cs typeface="Times New Roman" panose="02020603050405020304" pitchFamily="18" charset="0"/>
            </a:endParaRPr>
          </a:p>
          <a:p>
            <a:pPr algn="just"/>
            <a:endParaRPr lang="ru-RU" sz="1800" dirty="0">
              <a:solidFill>
                <a:srgbClr val="000000"/>
              </a:solidFill>
              <a:latin typeface="Times New Roman" panose="02020603050405020304" pitchFamily="18" charset="0"/>
              <a:cs typeface="Times New Roman" panose="02020603050405020304" pitchFamily="18" charset="0"/>
            </a:endParaRPr>
          </a:p>
          <a:p>
            <a:pPr algn="just"/>
            <a:r>
              <a:rPr lang="ru-RU" sz="1800" b="1" dirty="0">
                <a:solidFill>
                  <a:srgbClr val="000000"/>
                </a:solidFill>
                <a:latin typeface="Times New Roman" panose="02020603050405020304" pitchFamily="18" charset="0"/>
                <a:cs typeface="Times New Roman" panose="02020603050405020304" pitchFamily="18" charset="0"/>
              </a:rPr>
              <a:t>RELATED</a:t>
            </a:r>
            <a:r>
              <a:rPr lang="ru-RU" sz="1800" dirty="0">
                <a:solidFill>
                  <a:srgbClr val="000000"/>
                </a:solidFill>
                <a:latin typeface="Times New Roman" panose="02020603050405020304" pitchFamily="18" charset="0"/>
                <a:cs typeface="Times New Roman" panose="02020603050405020304" pitchFamily="18" charset="0"/>
              </a:rPr>
              <a:t> — пакет открывает новый сеанс, связанный с уже открытым сеансом. </a:t>
            </a:r>
            <a:endParaRPr lang="en-US" sz="1800" dirty="0" smtClean="0">
              <a:solidFill>
                <a:srgbClr val="000000"/>
              </a:solidFill>
              <a:latin typeface="Times New Roman" panose="02020603050405020304" pitchFamily="18" charset="0"/>
              <a:cs typeface="Times New Roman" panose="02020603050405020304" pitchFamily="18" charset="0"/>
            </a:endParaRPr>
          </a:p>
          <a:p>
            <a:pPr algn="just"/>
            <a:endParaRPr lang="ru-RU" sz="1800" dirty="0">
              <a:solidFill>
                <a:srgbClr val="000000"/>
              </a:solidFill>
              <a:latin typeface="Times New Roman" panose="02020603050405020304" pitchFamily="18" charset="0"/>
              <a:cs typeface="Times New Roman" panose="02020603050405020304" pitchFamily="18" charset="0"/>
            </a:endParaRPr>
          </a:p>
          <a:p>
            <a:pPr algn="just"/>
            <a:r>
              <a:rPr lang="ru-RU" sz="1800" b="1" dirty="0">
                <a:solidFill>
                  <a:srgbClr val="000000"/>
                </a:solidFill>
                <a:latin typeface="Times New Roman" panose="02020603050405020304" pitchFamily="18" charset="0"/>
                <a:cs typeface="Times New Roman" panose="02020603050405020304" pitchFamily="18" charset="0"/>
              </a:rPr>
              <a:t>INVALID</a:t>
            </a:r>
            <a:r>
              <a:rPr lang="ru-RU" sz="1800" dirty="0">
                <a:solidFill>
                  <a:srgbClr val="000000"/>
                </a:solidFill>
                <a:latin typeface="Times New Roman" panose="02020603050405020304" pitchFamily="18" charset="0"/>
                <a:cs typeface="Times New Roman" panose="02020603050405020304" pitchFamily="18" charset="0"/>
              </a:rPr>
              <a:t> — все прочие пакеты.</a:t>
            </a:r>
          </a:p>
        </p:txBody>
      </p:sp>
      <p:sp>
        <p:nvSpPr>
          <p:cNvPr id="8" name="Rectangle 2"/>
          <p:cNvSpPr txBox="1">
            <a:spLocks noChangeArrowheads="1"/>
          </p:cNvSpPr>
          <p:nvPr/>
        </p:nvSpPr>
        <p:spPr bwMode="auto">
          <a:xfrm>
            <a:off x="1833044" y="-2310"/>
            <a:ext cx="7078216"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ru-RU" altLang="ru-RU" sz="4000" kern="0" dirty="0">
                <a:solidFill>
                  <a:srgbClr val="000000"/>
                </a:solidFill>
                <a:latin typeface="Times New Roman" panose="02020603050405020304" pitchFamily="18" charset="0"/>
                <a:cs typeface="Times New Roman" panose="02020603050405020304" pitchFamily="18" charset="0"/>
              </a:rPr>
              <a:t>Состояния</a:t>
            </a:r>
            <a:endParaRPr lang="en-US" altLang="ru-RU" sz="4000" kern="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916202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2051720" y="1052736"/>
            <a:ext cx="7092280" cy="5760640"/>
          </a:xfrm>
        </p:spPr>
        <p:txBody>
          <a:bodyPr/>
          <a:lstStyle/>
          <a:p>
            <a:r>
              <a:rPr lang="ru-RU" sz="1600" b="1" dirty="0">
                <a:solidFill>
                  <a:srgbClr val="000000"/>
                </a:solidFill>
                <a:latin typeface="Times New Roman" panose="02020603050405020304" pitchFamily="18" charset="0"/>
                <a:cs typeface="Times New Roman" panose="02020603050405020304" pitchFamily="18" charset="0"/>
              </a:rPr>
              <a:t>ACCEPT (-j ACCEPT)</a:t>
            </a:r>
            <a:endParaRPr lang="ru-RU" sz="1600" dirty="0">
              <a:solidFill>
                <a:srgbClr val="000000"/>
              </a:solidFill>
              <a:latin typeface="Times New Roman" panose="02020603050405020304" pitchFamily="18" charset="0"/>
              <a:cs typeface="Times New Roman" panose="02020603050405020304" pitchFamily="18" charset="0"/>
            </a:endParaRPr>
          </a:p>
          <a:p>
            <a:pPr marL="0" indent="0">
              <a:buNone/>
            </a:pPr>
            <a:r>
              <a:rPr lang="ru-RU" sz="1600" dirty="0">
                <a:solidFill>
                  <a:srgbClr val="000000"/>
                </a:solidFill>
                <a:latin typeface="Times New Roman" panose="02020603050405020304" pitchFamily="18" charset="0"/>
                <a:cs typeface="Times New Roman" panose="02020603050405020304" pitchFamily="18" charset="0"/>
              </a:rPr>
              <a:t>   Пакет должен быть принят. Обработка пакета в этой цепочке прекращается и он передается следующей цепочке, где над ним может быть произведена дополнительная обработка</a:t>
            </a:r>
            <a:r>
              <a:rPr lang="ru-RU" sz="1600" dirty="0" smtClean="0">
                <a:solidFill>
                  <a:srgbClr val="000000"/>
                </a:solidFill>
                <a:latin typeface="Times New Roman" panose="02020603050405020304" pitchFamily="18" charset="0"/>
                <a:cs typeface="Times New Roman" panose="02020603050405020304" pitchFamily="18" charset="0"/>
              </a:rPr>
              <a:t>.</a:t>
            </a:r>
          </a:p>
          <a:p>
            <a:pPr marL="0" indent="0">
              <a:buNone/>
            </a:pPr>
            <a:endParaRPr lang="ru-RU" sz="1600" dirty="0">
              <a:solidFill>
                <a:srgbClr val="000000"/>
              </a:solidFill>
              <a:latin typeface="Times New Roman" panose="02020603050405020304" pitchFamily="18" charset="0"/>
              <a:cs typeface="Times New Roman" panose="02020603050405020304" pitchFamily="18" charset="0"/>
            </a:endParaRPr>
          </a:p>
          <a:p>
            <a:r>
              <a:rPr lang="ru-RU" sz="1600" b="1" dirty="0">
                <a:solidFill>
                  <a:srgbClr val="000000"/>
                </a:solidFill>
                <a:latin typeface="Times New Roman" panose="02020603050405020304" pitchFamily="18" charset="0"/>
                <a:cs typeface="Times New Roman" panose="02020603050405020304" pitchFamily="18" charset="0"/>
              </a:rPr>
              <a:t>DROP (-j DROP)</a:t>
            </a:r>
            <a:endParaRPr lang="ru-RU" sz="1600" dirty="0">
              <a:solidFill>
                <a:srgbClr val="000000"/>
              </a:solidFill>
              <a:latin typeface="Times New Roman" panose="02020603050405020304" pitchFamily="18" charset="0"/>
              <a:cs typeface="Times New Roman" panose="02020603050405020304" pitchFamily="18" charset="0"/>
            </a:endParaRPr>
          </a:p>
          <a:p>
            <a:pPr marL="0" indent="0">
              <a:buNone/>
            </a:pPr>
            <a:r>
              <a:rPr lang="ru-RU" sz="1600" dirty="0" smtClean="0">
                <a:solidFill>
                  <a:srgbClr val="000000"/>
                </a:solidFill>
                <a:latin typeface="Times New Roman" panose="02020603050405020304" pitchFamily="18" charset="0"/>
                <a:cs typeface="Times New Roman" panose="02020603050405020304" pitchFamily="18" charset="0"/>
              </a:rPr>
              <a:t>Пакет </a:t>
            </a:r>
            <a:r>
              <a:rPr lang="ru-RU" sz="1600" dirty="0">
                <a:solidFill>
                  <a:srgbClr val="000000"/>
                </a:solidFill>
                <a:latin typeface="Times New Roman" panose="02020603050405020304" pitchFamily="18" charset="0"/>
                <a:cs typeface="Times New Roman" panose="02020603050405020304" pitchFamily="18" charset="0"/>
              </a:rPr>
              <a:t>будет отброшен. Больше над пакетом никакой обработки не произво­дится, так как после этого действия пакет отбрасывается. Ни в какие другие цепочки после этого действия пакет не передается. Поэтому, если вы хотите протоколировать такие пакеты, то это нужно делать до этой обработки. Данная обработка может оставлять незакрытые сокеты на стороне сервера, поэтому его нужно применять с осторожностью</a:t>
            </a:r>
            <a:r>
              <a:rPr lang="ru-RU" sz="1600" dirty="0" smtClean="0">
                <a:solidFill>
                  <a:srgbClr val="000000"/>
                </a:solidFill>
                <a:latin typeface="Times New Roman" panose="02020603050405020304" pitchFamily="18" charset="0"/>
                <a:cs typeface="Times New Roman" panose="02020603050405020304" pitchFamily="18" charset="0"/>
              </a:rPr>
              <a:t>.</a:t>
            </a:r>
          </a:p>
          <a:p>
            <a:pPr marL="0" indent="0">
              <a:buNone/>
            </a:pPr>
            <a:endParaRPr lang="ru-RU" sz="1600" dirty="0">
              <a:solidFill>
                <a:srgbClr val="000000"/>
              </a:solidFill>
              <a:latin typeface="Times New Roman" panose="02020603050405020304" pitchFamily="18" charset="0"/>
              <a:cs typeface="Times New Roman" panose="02020603050405020304" pitchFamily="18" charset="0"/>
            </a:endParaRPr>
          </a:p>
          <a:p>
            <a:r>
              <a:rPr lang="ru-RU" sz="1600" b="1" dirty="0" smtClean="0">
                <a:solidFill>
                  <a:srgbClr val="000000"/>
                </a:solidFill>
                <a:latin typeface="Times New Roman" panose="02020603050405020304" pitchFamily="18" charset="0"/>
                <a:cs typeface="Times New Roman" panose="02020603050405020304" pitchFamily="18" charset="0"/>
              </a:rPr>
              <a:t>REJECT </a:t>
            </a:r>
            <a:r>
              <a:rPr lang="ru-RU" sz="1600" b="1" dirty="0">
                <a:solidFill>
                  <a:srgbClr val="000000"/>
                </a:solidFill>
                <a:latin typeface="Times New Roman" panose="02020603050405020304" pitchFamily="18" charset="0"/>
                <a:cs typeface="Times New Roman" panose="02020603050405020304" pitchFamily="18" charset="0"/>
              </a:rPr>
              <a:t>(-j REJECT)</a:t>
            </a:r>
            <a:endParaRPr lang="ru-RU" sz="1600" dirty="0">
              <a:solidFill>
                <a:srgbClr val="000000"/>
              </a:solidFill>
              <a:latin typeface="Times New Roman" panose="02020603050405020304" pitchFamily="18" charset="0"/>
              <a:cs typeface="Times New Roman" panose="02020603050405020304" pitchFamily="18" charset="0"/>
            </a:endParaRPr>
          </a:p>
          <a:p>
            <a:pPr marL="0" indent="0">
              <a:buNone/>
            </a:pPr>
            <a:r>
              <a:rPr lang="ru-RU" sz="1600" dirty="0" smtClean="0">
                <a:solidFill>
                  <a:srgbClr val="000000"/>
                </a:solidFill>
                <a:latin typeface="Times New Roman" panose="02020603050405020304" pitchFamily="18" charset="0"/>
                <a:cs typeface="Times New Roman" panose="02020603050405020304" pitchFamily="18" charset="0"/>
              </a:rPr>
              <a:t>Пакет </a:t>
            </a:r>
            <a:r>
              <a:rPr lang="ru-RU" sz="1600" dirty="0">
                <a:solidFill>
                  <a:srgbClr val="000000"/>
                </a:solidFill>
                <a:latin typeface="Times New Roman" panose="02020603050405020304" pitchFamily="18" charset="0"/>
                <a:cs typeface="Times New Roman" panose="02020603050405020304" pitchFamily="18" charset="0"/>
              </a:rPr>
              <a:t>отклоняется. В отличие от цели </a:t>
            </a:r>
            <a:r>
              <a:rPr lang="ru-RU" sz="1600" b="1" dirty="0">
                <a:solidFill>
                  <a:srgbClr val="000000"/>
                </a:solidFill>
                <a:latin typeface="Times New Roman" panose="02020603050405020304" pitchFamily="18" charset="0"/>
                <a:cs typeface="Times New Roman" panose="02020603050405020304" pitchFamily="18" charset="0"/>
              </a:rPr>
              <a:t>DROP</a:t>
            </a:r>
            <a:r>
              <a:rPr lang="ru-RU" sz="1600" dirty="0">
                <a:solidFill>
                  <a:srgbClr val="000000"/>
                </a:solidFill>
                <a:latin typeface="Times New Roman" panose="02020603050405020304" pitchFamily="18" charset="0"/>
                <a:cs typeface="Times New Roman" panose="02020603050405020304" pitchFamily="18" charset="0"/>
              </a:rPr>
              <a:t>, где пакет просто отбрасывается, в данном случае отправителю будет отправлено IСМР-сообщение "</a:t>
            </a:r>
            <a:r>
              <a:rPr lang="ru-RU" sz="1600" dirty="0" err="1">
                <a:solidFill>
                  <a:srgbClr val="000000"/>
                </a:solidFill>
                <a:latin typeface="Times New Roman" panose="02020603050405020304" pitchFamily="18" charset="0"/>
                <a:cs typeface="Times New Roman" panose="02020603050405020304" pitchFamily="18" charset="0"/>
              </a:rPr>
              <a:t>Port</a:t>
            </a:r>
            <a:r>
              <a:rPr lang="ru-RU" sz="1600" dirty="0">
                <a:solidFill>
                  <a:srgbClr val="000000"/>
                </a:solidFill>
                <a:latin typeface="Times New Roman" panose="02020603050405020304" pitchFamily="18" charset="0"/>
                <a:cs typeface="Times New Roman" panose="02020603050405020304" pitchFamily="18" charset="0"/>
              </a:rPr>
              <a:t> </a:t>
            </a:r>
            <a:r>
              <a:rPr lang="ru-RU" sz="1600" dirty="0" err="1">
                <a:solidFill>
                  <a:srgbClr val="000000"/>
                </a:solidFill>
                <a:latin typeface="Times New Roman" panose="02020603050405020304" pitchFamily="18" charset="0"/>
                <a:cs typeface="Times New Roman" panose="02020603050405020304" pitchFamily="18" charset="0"/>
              </a:rPr>
              <a:t>unreachable</a:t>
            </a:r>
            <a:r>
              <a:rPr lang="ru-RU" sz="1600" dirty="0">
                <a:solidFill>
                  <a:srgbClr val="000000"/>
                </a:solidFill>
                <a:latin typeface="Times New Roman" panose="02020603050405020304" pitchFamily="18" charset="0"/>
                <a:cs typeface="Times New Roman" panose="02020603050405020304" pitchFamily="18" charset="0"/>
              </a:rPr>
              <a:t>" («Порт недоступен»). С помощью опции</a:t>
            </a:r>
            <a:r>
              <a:rPr lang="ru-RU" sz="1600" b="1" dirty="0">
                <a:solidFill>
                  <a:srgbClr val="000000"/>
                </a:solidFill>
                <a:latin typeface="Times New Roman" panose="02020603050405020304" pitchFamily="18" charset="0"/>
                <a:cs typeface="Times New Roman" panose="02020603050405020304" pitchFamily="18" charset="0"/>
              </a:rPr>
              <a:t> --</a:t>
            </a:r>
            <a:r>
              <a:rPr lang="ru-RU" sz="1600" b="1" dirty="0" err="1">
                <a:solidFill>
                  <a:srgbClr val="000000"/>
                </a:solidFill>
                <a:latin typeface="Times New Roman" panose="02020603050405020304" pitchFamily="18" charset="0"/>
                <a:cs typeface="Times New Roman" panose="02020603050405020304" pitchFamily="18" charset="0"/>
              </a:rPr>
              <a:t>reject-with</a:t>
            </a:r>
            <a:r>
              <a:rPr lang="ru-RU" sz="1600" dirty="0">
                <a:solidFill>
                  <a:srgbClr val="000000"/>
                </a:solidFill>
                <a:latin typeface="Times New Roman" panose="02020603050405020304" pitchFamily="18" charset="0"/>
                <a:cs typeface="Times New Roman" panose="02020603050405020304" pitchFamily="18" charset="0"/>
              </a:rPr>
              <a:t> можно изменить тип ICMP-сообщения</a:t>
            </a:r>
          </a:p>
          <a:p>
            <a:pPr marL="0" indent="0" algn="just">
              <a:buNone/>
            </a:pPr>
            <a:endParaRPr lang="ru-RU" sz="1600" dirty="0">
              <a:solidFill>
                <a:srgbClr val="000000"/>
              </a:solidFill>
              <a:latin typeface="Times New Roman" panose="02020603050405020304" pitchFamily="18" charset="0"/>
              <a:cs typeface="Times New Roman" panose="02020603050405020304" pitchFamily="18" charset="0"/>
            </a:endParaRPr>
          </a:p>
        </p:txBody>
      </p:sp>
      <p:sp>
        <p:nvSpPr>
          <p:cNvPr id="8" name="Rectangle 2"/>
          <p:cNvSpPr txBox="1">
            <a:spLocks noChangeArrowheads="1"/>
          </p:cNvSpPr>
          <p:nvPr/>
        </p:nvSpPr>
        <p:spPr bwMode="auto">
          <a:xfrm>
            <a:off x="1833044" y="-2310"/>
            <a:ext cx="7078216"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ru-RU" altLang="ru-RU" sz="4000" kern="0" dirty="0" smtClean="0">
                <a:solidFill>
                  <a:srgbClr val="000000"/>
                </a:solidFill>
                <a:latin typeface="Times New Roman" panose="02020603050405020304" pitchFamily="18" charset="0"/>
                <a:cs typeface="Times New Roman" panose="02020603050405020304" pitchFamily="18" charset="0"/>
              </a:rPr>
              <a:t>Основные цели правил</a:t>
            </a:r>
            <a:endParaRPr lang="en-US" altLang="ru-RU" sz="4000" kern="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139449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2051720" y="1052736"/>
            <a:ext cx="7092280" cy="5760640"/>
          </a:xfrm>
        </p:spPr>
        <p:txBody>
          <a:bodyPr/>
          <a:lstStyle/>
          <a:p>
            <a:r>
              <a:rPr lang="en-US" sz="1800" b="1" dirty="0">
                <a:solidFill>
                  <a:srgbClr val="000000"/>
                </a:solidFill>
                <a:latin typeface="Times New Roman" panose="02020603050405020304" pitchFamily="18" charset="0"/>
                <a:cs typeface="Times New Roman" panose="02020603050405020304" pitchFamily="18" charset="0"/>
              </a:rPr>
              <a:t>SNAT </a:t>
            </a:r>
            <a:endParaRPr lang="ru-RU" sz="1800" b="1" dirty="0" smtClean="0">
              <a:solidFill>
                <a:srgbClr val="000000"/>
              </a:solidFill>
              <a:latin typeface="Times New Roman" panose="02020603050405020304" pitchFamily="18" charset="0"/>
              <a:cs typeface="Times New Roman" panose="02020603050405020304" pitchFamily="18" charset="0"/>
            </a:endParaRPr>
          </a:p>
          <a:p>
            <a:pPr marL="0" indent="0">
              <a:buNone/>
            </a:pPr>
            <a:r>
              <a:rPr lang="ru-RU" sz="1800" dirty="0" smtClean="0">
                <a:solidFill>
                  <a:srgbClr val="000000"/>
                </a:solidFill>
                <a:latin typeface="Times New Roman" panose="02020603050405020304" pitchFamily="18" charset="0"/>
                <a:cs typeface="Times New Roman" panose="02020603050405020304" pitchFamily="18" charset="0"/>
              </a:rPr>
              <a:t>имеет </a:t>
            </a:r>
            <a:r>
              <a:rPr lang="ru-RU" sz="1800" dirty="0">
                <a:solidFill>
                  <a:srgbClr val="000000"/>
                </a:solidFill>
                <a:latin typeface="Times New Roman" panose="02020603050405020304" pitchFamily="18" charset="0"/>
                <a:cs typeface="Times New Roman" panose="02020603050405020304" pitchFamily="18" charset="0"/>
              </a:rPr>
              <a:t>одну опцию --</a:t>
            </a:r>
            <a:r>
              <a:rPr lang="en-US" sz="1800" dirty="0">
                <a:solidFill>
                  <a:srgbClr val="000000"/>
                </a:solidFill>
                <a:latin typeface="Times New Roman" panose="02020603050405020304" pitchFamily="18" charset="0"/>
                <a:cs typeface="Times New Roman" panose="02020603050405020304" pitchFamily="18" charset="0"/>
              </a:rPr>
              <a:t>to-source, </a:t>
            </a:r>
            <a:r>
              <a:rPr lang="ru-RU" sz="1800" dirty="0">
                <a:solidFill>
                  <a:srgbClr val="000000"/>
                </a:solidFill>
                <a:latin typeface="Times New Roman" panose="02020603050405020304" pitchFamily="18" charset="0"/>
                <a:cs typeface="Times New Roman" panose="02020603050405020304" pitchFamily="18" charset="0"/>
              </a:rPr>
              <a:t>которая служит для указания адреса, </a:t>
            </a:r>
            <a:r>
              <a:rPr lang="ru-RU" sz="1800" dirty="0" err="1">
                <a:solidFill>
                  <a:srgbClr val="000000"/>
                </a:solidFill>
                <a:latin typeface="Times New Roman" panose="02020603050405020304" pitchFamily="18" charset="0"/>
                <a:cs typeface="Times New Roman" panose="02020603050405020304" pitchFamily="18" charset="0"/>
              </a:rPr>
              <a:t>присваемового</a:t>
            </a:r>
            <a:r>
              <a:rPr lang="ru-RU" sz="1800" dirty="0">
                <a:solidFill>
                  <a:srgbClr val="000000"/>
                </a:solidFill>
                <a:latin typeface="Times New Roman" panose="02020603050405020304" pitchFamily="18" charset="0"/>
                <a:cs typeface="Times New Roman" panose="02020603050405020304" pitchFamily="18" charset="0"/>
              </a:rPr>
              <a:t> пакету</a:t>
            </a:r>
            <a:r>
              <a:rPr lang="ru-RU" sz="1800" dirty="0" smtClean="0">
                <a:solidFill>
                  <a:srgbClr val="000000"/>
                </a:solidFill>
                <a:latin typeface="Times New Roman" panose="02020603050405020304" pitchFamily="18" charset="0"/>
                <a:cs typeface="Times New Roman" panose="02020603050405020304" pitchFamily="18" charset="0"/>
              </a:rPr>
              <a:t>.</a:t>
            </a:r>
          </a:p>
          <a:p>
            <a:pPr marL="0" indent="0">
              <a:buNone/>
            </a:pPr>
            <a:r>
              <a:rPr lang="ru-RU" sz="1800" dirty="0" smtClean="0">
                <a:solidFill>
                  <a:srgbClr val="000000"/>
                </a:solidFill>
                <a:latin typeface="Times New Roman" panose="02020603050405020304" pitchFamily="18" charset="0"/>
                <a:cs typeface="Times New Roman" panose="02020603050405020304" pitchFamily="18" charset="0"/>
              </a:rPr>
              <a:t> </a:t>
            </a:r>
          </a:p>
          <a:p>
            <a:pPr marL="0" indent="0">
              <a:buNone/>
            </a:pPr>
            <a:r>
              <a:rPr lang="en-US" sz="1600" i="1" dirty="0" err="1">
                <a:solidFill>
                  <a:srgbClr val="000000"/>
                </a:solidFill>
                <a:latin typeface="Times New Roman" panose="02020603050405020304" pitchFamily="18" charset="0"/>
                <a:cs typeface="Times New Roman" panose="02020603050405020304" pitchFamily="18" charset="0"/>
              </a:rPr>
              <a:t>iptables</a:t>
            </a:r>
            <a:r>
              <a:rPr lang="en-US" sz="1600" i="1" dirty="0">
                <a:solidFill>
                  <a:srgbClr val="000000"/>
                </a:solidFill>
                <a:latin typeface="Times New Roman" panose="02020603050405020304" pitchFamily="18" charset="0"/>
                <a:cs typeface="Times New Roman" panose="02020603050405020304" pitchFamily="18" charset="0"/>
              </a:rPr>
              <a:t> -t </a:t>
            </a:r>
            <a:r>
              <a:rPr lang="en-US" sz="1600" i="1" dirty="0" err="1">
                <a:solidFill>
                  <a:srgbClr val="000000"/>
                </a:solidFill>
                <a:latin typeface="Times New Roman" panose="02020603050405020304" pitchFamily="18" charset="0"/>
                <a:cs typeface="Times New Roman" panose="02020603050405020304" pitchFamily="18" charset="0"/>
              </a:rPr>
              <a:t>nat</a:t>
            </a:r>
            <a:r>
              <a:rPr lang="en-US" sz="1600" i="1" dirty="0">
                <a:solidFill>
                  <a:srgbClr val="000000"/>
                </a:solidFill>
                <a:latin typeface="Times New Roman" panose="02020603050405020304" pitchFamily="18" charset="0"/>
                <a:cs typeface="Times New Roman" panose="02020603050405020304" pitchFamily="18" charset="0"/>
              </a:rPr>
              <a:t> -A POSTROUTING -o eth0 -j SNAT --to-source </a:t>
            </a:r>
            <a:r>
              <a:rPr lang="en-US" sz="1600" i="1" dirty="0" smtClean="0">
                <a:solidFill>
                  <a:srgbClr val="000000"/>
                </a:solidFill>
                <a:latin typeface="Times New Roman" panose="02020603050405020304" pitchFamily="18" charset="0"/>
                <a:cs typeface="Times New Roman" panose="02020603050405020304" pitchFamily="18" charset="0"/>
              </a:rPr>
              <a:t>171.26.34.251</a:t>
            </a:r>
            <a:endParaRPr lang="ru-RU" sz="1600" i="1" dirty="0" smtClean="0">
              <a:solidFill>
                <a:srgbClr val="000000"/>
              </a:solidFill>
              <a:latin typeface="Times New Roman" panose="02020603050405020304" pitchFamily="18" charset="0"/>
              <a:cs typeface="Times New Roman" panose="02020603050405020304" pitchFamily="18" charset="0"/>
            </a:endParaRPr>
          </a:p>
          <a:p>
            <a:pPr marL="0" indent="0">
              <a:buNone/>
            </a:pPr>
            <a:endParaRPr lang="ru-RU" sz="1600" i="1" dirty="0" smtClean="0">
              <a:solidFill>
                <a:srgbClr val="000000"/>
              </a:solidFill>
              <a:latin typeface="Times New Roman" panose="02020603050405020304" pitchFamily="18" charset="0"/>
              <a:cs typeface="Times New Roman" panose="02020603050405020304" pitchFamily="18" charset="0"/>
            </a:endParaRPr>
          </a:p>
          <a:p>
            <a:r>
              <a:rPr lang="en-US" sz="1800" b="1" dirty="0" smtClean="0">
                <a:solidFill>
                  <a:srgbClr val="000000"/>
                </a:solidFill>
                <a:latin typeface="Times New Roman" panose="02020603050405020304" pitchFamily="18" charset="0"/>
                <a:cs typeface="Times New Roman" panose="02020603050405020304" pitchFamily="18" charset="0"/>
              </a:rPr>
              <a:t>DNAT </a:t>
            </a:r>
            <a:endParaRPr lang="ru-RU" sz="1800" b="1" dirty="0" smtClean="0">
              <a:solidFill>
                <a:srgbClr val="000000"/>
              </a:solidFill>
              <a:latin typeface="Times New Roman" panose="02020603050405020304" pitchFamily="18" charset="0"/>
              <a:cs typeface="Times New Roman" panose="02020603050405020304" pitchFamily="18" charset="0"/>
            </a:endParaRPr>
          </a:p>
          <a:p>
            <a:pPr marL="0" indent="0">
              <a:buNone/>
            </a:pPr>
            <a:r>
              <a:rPr lang="ru-RU" sz="1800" dirty="0" smtClean="0">
                <a:solidFill>
                  <a:srgbClr val="000000"/>
                </a:solidFill>
                <a:latin typeface="Times New Roman" panose="02020603050405020304" pitchFamily="18" charset="0"/>
                <a:cs typeface="Times New Roman" panose="02020603050405020304" pitchFamily="18" charset="0"/>
              </a:rPr>
              <a:t>также </a:t>
            </a:r>
            <a:r>
              <a:rPr lang="ru-RU" sz="1800" dirty="0">
                <a:solidFill>
                  <a:srgbClr val="000000"/>
                </a:solidFill>
                <a:latin typeface="Times New Roman" panose="02020603050405020304" pitchFamily="18" charset="0"/>
                <a:cs typeface="Times New Roman" panose="02020603050405020304" pitchFamily="18" charset="0"/>
              </a:rPr>
              <a:t>имеет одну опцию --</a:t>
            </a:r>
            <a:r>
              <a:rPr lang="en-US" sz="1800" dirty="0">
                <a:solidFill>
                  <a:srgbClr val="000000"/>
                </a:solidFill>
                <a:latin typeface="Times New Roman" panose="02020603050405020304" pitchFamily="18" charset="0"/>
                <a:cs typeface="Times New Roman" panose="02020603050405020304" pitchFamily="18" charset="0"/>
              </a:rPr>
              <a:t>to-destination, </a:t>
            </a:r>
            <a:r>
              <a:rPr lang="ru-RU" sz="1800" dirty="0">
                <a:solidFill>
                  <a:srgbClr val="000000"/>
                </a:solidFill>
                <a:latin typeface="Times New Roman" panose="02020603050405020304" pitchFamily="18" charset="0"/>
                <a:cs typeface="Times New Roman" panose="02020603050405020304" pitchFamily="18" charset="0"/>
              </a:rPr>
              <a:t>она задает </a:t>
            </a:r>
            <a:r>
              <a:rPr lang="en-US" sz="1800" dirty="0">
                <a:solidFill>
                  <a:srgbClr val="000000"/>
                </a:solidFill>
                <a:latin typeface="Times New Roman" panose="02020603050405020304" pitchFamily="18" charset="0"/>
                <a:cs typeface="Times New Roman" panose="02020603050405020304" pitchFamily="18" charset="0"/>
              </a:rPr>
              <a:t>IP </a:t>
            </a:r>
            <a:r>
              <a:rPr lang="ru-RU" sz="1800" dirty="0">
                <a:solidFill>
                  <a:srgbClr val="000000"/>
                </a:solidFill>
                <a:latin typeface="Times New Roman" panose="02020603050405020304" pitchFamily="18" charset="0"/>
                <a:cs typeface="Times New Roman" panose="02020603050405020304" pitchFamily="18" charset="0"/>
              </a:rPr>
              <a:t>адрес, который будет подставлен в заголовок пакета в качестве адреса места </a:t>
            </a:r>
            <a:r>
              <a:rPr lang="ru-RU" sz="1800" dirty="0" smtClean="0">
                <a:solidFill>
                  <a:srgbClr val="000000"/>
                </a:solidFill>
                <a:latin typeface="Times New Roman" panose="02020603050405020304" pitchFamily="18" charset="0"/>
                <a:cs typeface="Times New Roman" panose="02020603050405020304" pitchFamily="18" charset="0"/>
              </a:rPr>
              <a:t>назначения</a:t>
            </a:r>
            <a:r>
              <a:rPr lang="ru-RU" sz="1800" dirty="0">
                <a:solidFill>
                  <a:srgbClr val="000000"/>
                </a:solidFill>
                <a:latin typeface="Times New Roman" panose="02020603050405020304" pitchFamily="18" charset="0"/>
                <a:cs typeface="Times New Roman" panose="02020603050405020304" pitchFamily="18" charset="0"/>
              </a:rPr>
              <a:t>. </a:t>
            </a:r>
            <a:endParaRPr lang="ru-RU" sz="1800" dirty="0" smtClean="0">
              <a:solidFill>
                <a:srgbClr val="000000"/>
              </a:solidFill>
              <a:latin typeface="Times New Roman" panose="02020603050405020304" pitchFamily="18" charset="0"/>
              <a:cs typeface="Times New Roman" panose="02020603050405020304" pitchFamily="18" charset="0"/>
            </a:endParaRPr>
          </a:p>
          <a:p>
            <a:pPr marL="0" indent="0">
              <a:buNone/>
            </a:pPr>
            <a:endParaRPr lang="ru-RU" sz="1800" dirty="0">
              <a:solidFill>
                <a:srgbClr val="000000"/>
              </a:solidFill>
              <a:latin typeface="Times New Roman" panose="02020603050405020304" pitchFamily="18" charset="0"/>
              <a:cs typeface="Times New Roman" panose="02020603050405020304" pitchFamily="18" charset="0"/>
            </a:endParaRPr>
          </a:p>
          <a:p>
            <a:pPr marL="0" indent="0">
              <a:buNone/>
            </a:pPr>
            <a:r>
              <a:rPr lang="en-US" sz="1800" i="1" dirty="0" err="1">
                <a:solidFill>
                  <a:srgbClr val="000000"/>
                </a:solidFill>
                <a:latin typeface="Times New Roman" panose="02020603050405020304" pitchFamily="18" charset="0"/>
                <a:cs typeface="Times New Roman" panose="02020603050405020304" pitchFamily="18" charset="0"/>
              </a:rPr>
              <a:t>ip</a:t>
            </a:r>
            <a:r>
              <a:rPr lang="en-US" sz="1600" i="1" dirty="0" err="1">
                <a:solidFill>
                  <a:srgbClr val="000000"/>
                </a:solidFill>
                <a:latin typeface="Times New Roman" panose="02020603050405020304" pitchFamily="18" charset="0"/>
                <a:cs typeface="Times New Roman" panose="02020603050405020304" pitchFamily="18" charset="0"/>
              </a:rPr>
              <a:t>tables</a:t>
            </a:r>
            <a:r>
              <a:rPr lang="en-US" sz="1600" i="1" dirty="0">
                <a:solidFill>
                  <a:srgbClr val="000000"/>
                </a:solidFill>
                <a:latin typeface="Times New Roman" panose="02020603050405020304" pitchFamily="18" charset="0"/>
                <a:cs typeface="Times New Roman" panose="02020603050405020304" pitchFamily="18" charset="0"/>
              </a:rPr>
              <a:t> -t </a:t>
            </a:r>
            <a:r>
              <a:rPr lang="en-US" sz="1600" i="1" dirty="0" err="1">
                <a:solidFill>
                  <a:srgbClr val="000000"/>
                </a:solidFill>
                <a:latin typeface="Times New Roman" panose="02020603050405020304" pitchFamily="18" charset="0"/>
                <a:cs typeface="Times New Roman" panose="02020603050405020304" pitchFamily="18" charset="0"/>
              </a:rPr>
              <a:t>nat</a:t>
            </a:r>
            <a:r>
              <a:rPr lang="en-US" sz="1600" i="1" dirty="0">
                <a:solidFill>
                  <a:srgbClr val="000000"/>
                </a:solidFill>
                <a:latin typeface="Times New Roman" panose="02020603050405020304" pitchFamily="18" charset="0"/>
                <a:cs typeface="Times New Roman" panose="02020603050405020304" pitchFamily="18" charset="0"/>
              </a:rPr>
              <a:t> -A PREROUTING -d 65.45.73.17 -j DNAT --to-destination 192.168.1.1</a:t>
            </a:r>
            <a:endParaRPr lang="ru-RU" sz="1600" i="1" dirty="0">
              <a:solidFill>
                <a:srgbClr val="000000"/>
              </a:solidFill>
              <a:latin typeface="Times New Roman" panose="02020603050405020304" pitchFamily="18" charset="0"/>
              <a:cs typeface="Times New Roman" panose="02020603050405020304" pitchFamily="18" charset="0"/>
            </a:endParaRPr>
          </a:p>
        </p:txBody>
      </p:sp>
      <p:sp>
        <p:nvSpPr>
          <p:cNvPr id="8" name="Rectangle 2"/>
          <p:cNvSpPr txBox="1">
            <a:spLocks noChangeArrowheads="1"/>
          </p:cNvSpPr>
          <p:nvPr/>
        </p:nvSpPr>
        <p:spPr bwMode="auto">
          <a:xfrm>
            <a:off x="1833044" y="-2310"/>
            <a:ext cx="7078216"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ru-RU" altLang="ru-RU" sz="4000" kern="0" dirty="0" smtClean="0">
                <a:solidFill>
                  <a:srgbClr val="000000"/>
                </a:solidFill>
                <a:latin typeface="Times New Roman" panose="02020603050405020304" pitchFamily="18" charset="0"/>
                <a:cs typeface="Times New Roman" panose="02020603050405020304" pitchFamily="18" charset="0"/>
              </a:rPr>
              <a:t>Основные цели правил</a:t>
            </a:r>
            <a:endParaRPr lang="en-US" altLang="ru-RU" sz="4000" kern="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951002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1833044" y="-2310"/>
            <a:ext cx="7078216"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ru-RU" altLang="ru-RU" sz="4000" kern="0" dirty="0" smtClean="0">
                <a:solidFill>
                  <a:srgbClr val="000000"/>
                </a:solidFill>
                <a:latin typeface="Times New Roman" panose="02020603050405020304" pitchFamily="18" charset="0"/>
                <a:cs typeface="Times New Roman" panose="02020603050405020304" pitchFamily="18" charset="0"/>
              </a:rPr>
              <a:t>Алгоритм обработки</a:t>
            </a:r>
            <a:endParaRPr lang="en-US" altLang="ru-RU" sz="4000" kern="0" dirty="0">
              <a:solidFill>
                <a:srgbClr val="000000"/>
              </a:solidFill>
              <a:latin typeface="Times New Roman" panose="02020603050405020304" pitchFamily="18" charset="0"/>
              <a:cs typeface="Times New Roman" panose="02020603050405020304" pitchFamily="18" charset="0"/>
            </a:endParaRPr>
          </a:p>
        </p:txBody>
      </p:sp>
      <p:pic>
        <p:nvPicPr>
          <p:cNvPr id="6146" name="Picture 2" descr="https://upload.wikimedia.org/wikipedia/ru/a/ad/Netfilter-diagram-ru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1023651"/>
            <a:ext cx="4320480" cy="5769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24637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1833044" y="-2310"/>
            <a:ext cx="7078216"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ru-RU" altLang="ru-RU" sz="4000" kern="0" dirty="0" smtClean="0">
                <a:solidFill>
                  <a:srgbClr val="000000"/>
                </a:solidFill>
                <a:latin typeface="Times New Roman" panose="02020603050405020304" pitchFamily="18" charset="0"/>
                <a:cs typeface="Times New Roman" panose="02020603050405020304" pitchFamily="18" charset="0"/>
              </a:rPr>
              <a:t>Алгоритм обработки</a:t>
            </a:r>
            <a:endParaRPr lang="en-US" altLang="ru-RU" sz="4000" kern="0" dirty="0">
              <a:solidFill>
                <a:srgbClr val="000000"/>
              </a:solidFill>
              <a:latin typeface="Times New Roman" panose="02020603050405020304" pitchFamily="18" charset="0"/>
              <a:cs typeface="Times New Roman" panose="02020603050405020304" pitchFamily="18" charset="0"/>
            </a:endParaRPr>
          </a:p>
        </p:txBody>
      </p:sp>
      <p:pic>
        <p:nvPicPr>
          <p:cNvPr id="14338" name="Picture 2" descr="http://help.ubuntu.ru/_media/wiki/netfilter-packet-flow.png?cach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33044" y="1484784"/>
            <a:ext cx="7310956" cy="3759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00061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1833044" y="-2310"/>
            <a:ext cx="7078216"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ru-RU" altLang="ru-RU" sz="4000" kern="0" dirty="0" smtClean="0">
                <a:solidFill>
                  <a:srgbClr val="000000"/>
                </a:solidFill>
                <a:latin typeface="Times New Roman" panose="02020603050405020304" pitchFamily="18" charset="0"/>
                <a:cs typeface="Times New Roman" panose="02020603050405020304" pitchFamily="18" charset="0"/>
              </a:rPr>
              <a:t>Примеры правил</a:t>
            </a:r>
            <a:endParaRPr lang="en-US" altLang="ru-RU" sz="4000" kern="0" dirty="0">
              <a:solidFill>
                <a:srgbClr val="000000"/>
              </a:solidFill>
              <a:latin typeface="Times New Roman" panose="02020603050405020304" pitchFamily="18" charset="0"/>
              <a:cs typeface="Times New Roman" panose="02020603050405020304" pitchFamily="18" charset="0"/>
            </a:endParaRPr>
          </a:p>
        </p:txBody>
      </p:sp>
      <p:sp>
        <p:nvSpPr>
          <p:cNvPr id="6" name="Rectangle 3"/>
          <p:cNvSpPr txBox="1">
            <a:spLocks noChangeArrowheads="1"/>
          </p:cNvSpPr>
          <p:nvPr/>
        </p:nvSpPr>
        <p:spPr bwMode="auto">
          <a:xfrm>
            <a:off x="2051720" y="1052736"/>
            <a:ext cx="7092280"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FontTx/>
              <a:buNone/>
            </a:pPr>
            <a:r>
              <a:rPr lang="ru-RU" sz="1800" kern="0" dirty="0">
                <a:solidFill>
                  <a:srgbClr val="000000"/>
                </a:solidFill>
                <a:latin typeface="Times New Roman" panose="02020603050405020304" pitchFamily="18" charset="0"/>
                <a:cs typeface="Times New Roman" panose="02020603050405020304" pitchFamily="18" charset="0"/>
              </a:rPr>
              <a:t>Ниже приведены некоторые сравнительно часто используемые правила. </a:t>
            </a:r>
            <a:endParaRPr lang="ru-RU" sz="1800" kern="0" dirty="0" smtClean="0">
              <a:solidFill>
                <a:srgbClr val="000000"/>
              </a:solidFill>
              <a:latin typeface="Times New Roman" panose="02020603050405020304" pitchFamily="18" charset="0"/>
              <a:cs typeface="Times New Roman" panose="02020603050405020304" pitchFamily="18" charset="0"/>
            </a:endParaRPr>
          </a:p>
          <a:p>
            <a:pPr marL="0" indent="0" algn="just">
              <a:buFontTx/>
              <a:buNone/>
            </a:pPr>
            <a:endParaRPr lang="ru-RU" sz="1800" kern="0" dirty="0" smtClean="0">
              <a:solidFill>
                <a:srgbClr val="000000"/>
              </a:solidFill>
              <a:latin typeface="Times New Roman" panose="02020603050405020304" pitchFamily="18" charset="0"/>
              <a:cs typeface="Times New Roman" panose="02020603050405020304" pitchFamily="18" charset="0"/>
            </a:endParaRPr>
          </a:p>
          <a:p>
            <a:pPr marL="0" indent="0" algn="just">
              <a:buFontTx/>
              <a:buNone/>
            </a:pPr>
            <a:r>
              <a:rPr lang="ru-RU" sz="1800" b="1" kern="0" dirty="0" smtClean="0">
                <a:solidFill>
                  <a:srgbClr val="000000"/>
                </a:solidFill>
                <a:latin typeface="Times New Roman" panose="02020603050405020304" pitchFamily="18" charset="0"/>
                <a:cs typeface="Times New Roman" panose="02020603050405020304" pitchFamily="18" charset="0"/>
              </a:rPr>
              <a:t>Удалённый </a:t>
            </a:r>
            <a:r>
              <a:rPr lang="ru-RU" sz="1800" b="1" kern="0" dirty="0">
                <a:solidFill>
                  <a:srgbClr val="000000"/>
                </a:solidFill>
                <a:latin typeface="Times New Roman" panose="02020603050405020304" pitchFamily="18" charset="0"/>
                <a:cs typeface="Times New Roman" panose="02020603050405020304" pitchFamily="18" charset="0"/>
              </a:rPr>
              <a:t>доступ</a:t>
            </a:r>
          </a:p>
          <a:p>
            <a:pPr marL="0" indent="0" algn="just">
              <a:buFontTx/>
              <a:buNone/>
            </a:pPr>
            <a:endParaRPr lang="ru-RU" sz="1600" kern="0" dirty="0" smtClean="0">
              <a:solidFill>
                <a:srgbClr val="000000"/>
              </a:solidFill>
              <a:latin typeface="Times New Roman" panose="02020603050405020304" pitchFamily="18" charset="0"/>
              <a:cs typeface="Times New Roman" panose="02020603050405020304" pitchFamily="18" charset="0"/>
            </a:endParaRPr>
          </a:p>
          <a:p>
            <a:pPr marL="0" indent="0" algn="just">
              <a:buFontTx/>
              <a:buNone/>
            </a:pPr>
            <a:r>
              <a:rPr lang="ru-RU" sz="1600" b="1" kern="0" dirty="0" smtClean="0">
                <a:solidFill>
                  <a:srgbClr val="000000"/>
                </a:solidFill>
                <a:latin typeface="Times New Roman" panose="02020603050405020304" pitchFamily="18" charset="0"/>
                <a:cs typeface="Times New Roman" panose="02020603050405020304" pitchFamily="18" charset="0"/>
              </a:rPr>
              <a:t># </a:t>
            </a:r>
            <a:r>
              <a:rPr lang="en-US" sz="1600" b="1" kern="0" dirty="0" err="1">
                <a:solidFill>
                  <a:srgbClr val="000000"/>
                </a:solidFill>
                <a:latin typeface="Times New Roman" panose="02020603050405020304" pitchFamily="18" charset="0"/>
                <a:cs typeface="Times New Roman" panose="02020603050405020304" pitchFamily="18" charset="0"/>
              </a:rPr>
              <a:t>remote.ssh</a:t>
            </a:r>
            <a:endParaRPr lang="en-US" sz="1600" b="1" kern="0" dirty="0">
              <a:solidFill>
                <a:srgbClr val="000000"/>
              </a:solidFill>
              <a:latin typeface="Times New Roman" panose="02020603050405020304" pitchFamily="18" charset="0"/>
              <a:cs typeface="Times New Roman" panose="02020603050405020304" pitchFamily="18" charset="0"/>
            </a:endParaRPr>
          </a:p>
          <a:p>
            <a:pPr marL="0" indent="0" algn="just">
              <a:buFontTx/>
              <a:buNone/>
            </a:pPr>
            <a:endParaRPr lang="ru-RU" sz="1600" kern="0" dirty="0" smtClean="0">
              <a:solidFill>
                <a:srgbClr val="000000"/>
              </a:solidFill>
              <a:latin typeface="Times New Roman" panose="02020603050405020304" pitchFamily="18" charset="0"/>
              <a:cs typeface="Times New Roman" panose="02020603050405020304" pitchFamily="18" charset="0"/>
            </a:endParaRPr>
          </a:p>
          <a:p>
            <a:pPr marL="0" indent="0" algn="just">
              <a:buFontTx/>
              <a:buNone/>
            </a:pPr>
            <a:r>
              <a:rPr lang="en-US" sz="1600" i="1" kern="0" dirty="0" smtClean="0">
                <a:solidFill>
                  <a:srgbClr val="000000"/>
                </a:solidFill>
                <a:latin typeface="Times New Roman" panose="02020603050405020304" pitchFamily="18" charset="0"/>
                <a:cs typeface="Times New Roman" panose="02020603050405020304" pitchFamily="18" charset="0"/>
              </a:rPr>
              <a:t>-A </a:t>
            </a:r>
            <a:r>
              <a:rPr lang="en-US" sz="1600" i="1" kern="0" dirty="0">
                <a:solidFill>
                  <a:srgbClr val="000000"/>
                </a:solidFill>
                <a:latin typeface="Times New Roman" panose="02020603050405020304" pitchFamily="18" charset="0"/>
                <a:cs typeface="Times New Roman" panose="02020603050405020304" pitchFamily="18" charset="0"/>
              </a:rPr>
              <a:t>INPUT -p </a:t>
            </a:r>
            <a:r>
              <a:rPr lang="en-US" sz="1600" i="1" kern="0" dirty="0" err="1">
                <a:solidFill>
                  <a:srgbClr val="000000"/>
                </a:solidFill>
                <a:latin typeface="Times New Roman" panose="02020603050405020304" pitchFamily="18" charset="0"/>
                <a:cs typeface="Times New Roman" panose="02020603050405020304" pitchFamily="18" charset="0"/>
              </a:rPr>
              <a:t>tcp</a:t>
            </a:r>
            <a:r>
              <a:rPr lang="en-US" sz="1600" i="1" kern="0" dirty="0">
                <a:solidFill>
                  <a:srgbClr val="000000"/>
                </a:solidFill>
                <a:latin typeface="Times New Roman" panose="02020603050405020304" pitchFamily="18" charset="0"/>
                <a:cs typeface="Times New Roman" panose="02020603050405020304" pitchFamily="18" charset="0"/>
              </a:rPr>
              <a:t> -m </a:t>
            </a:r>
            <a:r>
              <a:rPr lang="en-US" sz="1600" i="1" kern="0" dirty="0" err="1">
                <a:solidFill>
                  <a:srgbClr val="000000"/>
                </a:solidFill>
                <a:latin typeface="Times New Roman" panose="02020603050405020304" pitchFamily="18" charset="0"/>
                <a:cs typeface="Times New Roman" panose="02020603050405020304" pitchFamily="18" charset="0"/>
              </a:rPr>
              <a:t>conntrack</a:t>
            </a:r>
            <a:r>
              <a:rPr lang="en-US" sz="1600" i="1" kern="0" dirty="0">
                <a:solidFill>
                  <a:srgbClr val="000000"/>
                </a:solidFill>
                <a:latin typeface="Times New Roman" panose="02020603050405020304" pitchFamily="18" charset="0"/>
                <a:cs typeface="Times New Roman" panose="02020603050405020304" pitchFamily="18" charset="0"/>
              </a:rPr>
              <a:t> --</a:t>
            </a:r>
            <a:r>
              <a:rPr lang="en-US" sz="1600" i="1" kern="0" dirty="0" err="1">
                <a:solidFill>
                  <a:srgbClr val="000000"/>
                </a:solidFill>
                <a:latin typeface="Times New Roman" panose="02020603050405020304" pitchFamily="18" charset="0"/>
                <a:cs typeface="Times New Roman" panose="02020603050405020304" pitchFamily="18" charset="0"/>
              </a:rPr>
              <a:t>ctstate</a:t>
            </a:r>
            <a:r>
              <a:rPr lang="en-US" sz="1600" i="1" kern="0" dirty="0">
                <a:solidFill>
                  <a:srgbClr val="000000"/>
                </a:solidFill>
                <a:latin typeface="Times New Roman" panose="02020603050405020304" pitchFamily="18" charset="0"/>
                <a:cs typeface="Times New Roman" panose="02020603050405020304" pitchFamily="18" charset="0"/>
              </a:rPr>
              <a:t> NEW -m </a:t>
            </a:r>
            <a:r>
              <a:rPr lang="en-US" sz="1600" i="1" kern="0" dirty="0" err="1">
                <a:solidFill>
                  <a:srgbClr val="000000"/>
                </a:solidFill>
                <a:latin typeface="Times New Roman" panose="02020603050405020304" pitchFamily="18" charset="0"/>
                <a:cs typeface="Times New Roman" panose="02020603050405020304" pitchFamily="18" charset="0"/>
              </a:rPr>
              <a:t>tcp</a:t>
            </a:r>
            <a:r>
              <a:rPr lang="en-US" sz="1600" i="1" kern="0" dirty="0">
                <a:solidFill>
                  <a:srgbClr val="000000"/>
                </a:solidFill>
                <a:latin typeface="Times New Roman" panose="02020603050405020304" pitchFamily="18" charset="0"/>
                <a:cs typeface="Times New Roman" panose="02020603050405020304" pitchFamily="18" charset="0"/>
              </a:rPr>
              <a:t> --</a:t>
            </a:r>
            <a:r>
              <a:rPr lang="en-US" sz="1600" i="1" kern="0" dirty="0" err="1">
                <a:solidFill>
                  <a:srgbClr val="000000"/>
                </a:solidFill>
                <a:latin typeface="Times New Roman" panose="02020603050405020304" pitchFamily="18" charset="0"/>
                <a:cs typeface="Times New Roman" panose="02020603050405020304" pitchFamily="18" charset="0"/>
              </a:rPr>
              <a:t>dport</a:t>
            </a:r>
            <a:r>
              <a:rPr lang="en-US" sz="1600" i="1" kern="0" dirty="0">
                <a:solidFill>
                  <a:srgbClr val="000000"/>
                </a:solidFill>
                <a:latin typeface="Times New Roman" panose="02020603050405020304" pitchFamily="18" charset="0"/>
                <a:cs typeface="Times New Roman" panose="02020603050405020304" pitchFamily="18" charset="0"/>
              </a:rPr>
              <a:t> 22 -j ACCEPT</a:t>
            </a:r>
          </a:p>
          <a:p>
            <a:pPr marL="0" indent="0" algn="just">
              <a:buFontTx/>
              <a:buNone/>
            </a:pPr>
            <a:endParaRPr lang="ru-RU" sz="1600" kern="0" dirty="0" smtClean="0">
              <a:solidFill>
                <a:srgbClr val="000000"/>
              </a:solidFill>
              <a:latin typeface="Times New Roman" panose="02020603050405020304" pitchFamily="18" charset="0"/>
              <a:cs typeface="Times New Roman" panose="02020603050405020304" pitchFamily="18" charset="0"/>
            </a:endParaRPr>
          </a:p>
          <a:p>
            <a:pPr marL="0" indent="0" algn="just">
              <a:buFontTx/>
              <a:buNone/>
            </a:pPr>
            <a:r>
              <a:rPr lang="en-US" sz="1600" b="1" kern="0" dirty="0" smtClean="0">
                <a:solidFill>
                  <a:srgbClr val="000000"/>
                </a:solidFill>
                <a:latin typeface="Times New Roman" panose="02020603050405020304" pitchFamily="18" charset="0"/>
                <a:cs typeface="Times New Roman" panose="02020603050405020304" pitchFamily="18" charset="0"/>
              </a:rPr>
              <a:t># </a:t>
            </a:r>
            <a:r>
              <a:rPr lang="en-US" sz="1600" b="1" kern="0" dirty="0">
                <a:solidFill>
                  <a:srgbClr val="000000"/>
                </a:solidFill>
                <a:latin typeface="Times New Roman" panose="02020603050405020304" pitchFamily="18" charset="0"/>
                <a:cs typeface="Times New Roman" panose="02020603050405020304" pitchFamily="18" charset="0"/>
              </a:rPr>
              <a:t>remote.rdp</a:t>
            </a:r>
          </a:p>
          <a:p>
            <a:pPr marL="0" indent="0" algn="just">
              <a:buFontTx/>
              <a:buNone/>
            </a:pPr>
            <a:endParaRPr lang="ru-RU" sz="1600" kern="0" dirty="0" smtClean="0">
              <a:solidFill>
                <a:srgbClr val="000000"/>
              </a:solidFill>
              <a:latin typeface="Times New Roman" panose="02020603050405020304" pitchFamily="18" charset="0"/>
              <a:cs typeface="Times New Roman" panose="02020603050405020304" pitchFamily="18" charset="0"/>
            </a:endParaRPr>
          </a:p>
          <a:p>
            <a:pPr marL="0" indent="0" algn="just">
              <a:buFontTx/>
              <a:buNone/>
            </a:pPr>
            <a:r>
              <a:rPr lang="en-US" sz="1600" i="1" kern="0" dirty="0" smtClean="0">
                <a:solidFill>
                  <a:srgbClr val="000000"/>
                </a:solidFill>
                <a:latin typeface="Times New Roman" panose="02020603050405020304" pitchFamily="18" charset="0"/>
                <a:cs typeface="Times New Roman" panose="02020603050405020304" pitchFamily="18" charset="0"/>
              </a:rPr>
              <a:t>-</a:t>
            </a:r>
            <a:r>
              <a:rPr lang="en-US" sz="1600" i="1" kern="0" dirty="0">
                <a:solidFill>
                  <a:srgbClr val="000000"/>
                </a:solidFill>
                <a:latin typeface="Times New Roman" panose="02020603050405020304" pitchFamily="18" charset="0"/>
                <a:cs typeface="Times New Roman" panose="02020603050405020304" pitchFamily="18" charset="0"/>
              </a:rPr>
              <a:t>A INPUT -p </a:t>
            </a:r>
            <a:r>
              <a:rPr lang="en-US" sz="1600" i="1" kern="0" dirty="0" err="1">
                <a:solidFill>
                  <a:srgbClr val="000000"/>
                </a:solidFill>
                <a:latin typeface="Times New Roman" panose="02020603050405020304" pitchFamily="18" charset="0"/>
                <a:cs typeface="Times New Roman" panose="02020603050405020304" pitchFamily="18" charset="0"/>
              </a:rPr>
              <a:t>tcp</a:t>
            </a:r>
            <a:r>
              <a:rPr lang="en-US" sz="1600" i="1" kern="0" dirty="0">
                <a:solidFill>
                  <a:srgbClr val="000000"/>
                </a:solidFill>
                <a:latin typeface="Times New Roman" panose="02020603050405020304" pitchFamily="18" charset="0"/>
                <a:cs typeface="Times New Roman" panose="02020603050405020304" pitchFamily="18" charset="0"/>
              </a:rPr>
              <a:t> -m </a:t>
            </a:r>
            <a:r>
              <a:rPr lang="en-US" sz="1600" i="1" kern="0" dirty="0" err="1">
                <a:solidFill>
                  <a:srgbClr val="000000"/>
                </a:solidFill>
                <a:latin typeface="Times New Roman" panose="02020603050405020304" pitchFamily="18" charset="0"/>
                <a:cs typeface="Times New Roman" panose="02020603050405020304" pitchFamily="18" charset="0"/>
              </a:rPr>
              <a:t>conntrack</a:t>
            </a:r>
            <a:r>
              <a:rPr lang="en-US" sz="1600" i="1" kern="0" dirty="0">
                <a:solidFill>
                  <a:srgbClr val="000000"/>
                </a:solidFill>
                <a:latin typeface="Times New Roman" panose="02020603050405020304" pitchFamily="18" charset="0"/>
                <a:cs typeface="Times New Roman" panose="02020603050405020304" pitchFamily="18" charset="0"/>
              </a:rPr>
              <a:t> --</a:t>
            </a:r>
            <a:r>
              <a:rPr lang="en-US" sz="1600" i="1" kern="0" dirty="0" err="1">
                <a:solidFill>
                  <a:srgbClr val="000000"/>
                </a:solidFill>
                <a:latin typeface="Times New Roman" panose="02020603050405020304" pitchFamily="18" charset="0"/>
                <a:cs typeface="Times New Roman" panose="02020603050405020304" pitchFamily="18" charset="0"/>
              </a:rPr>
              <a:t>ctstate</a:t>
            </a:r>
            <a:r>
              <a:rPr lang="en-US" sz="1600" i="1" kern="0" dirty="0">
                <a:solidFill>
                  <a:srgbClr val="000000"/>
                </a:solidFill>
                <a:latin typeface="Times New Roman" panose="02020603050405020304" pitchFamily="18" charset="0"/>
                <a:cs typeface="Times New Roman" panose="02020603050405020304" pitchFamily="18" charset="0"/>
              </a:rPr>
              <a:t> NEW -m </a:t>
            </a:r>
            <a:r>
              <a:rPr lang="en-US" sz="1600" i="1" kern="0" dirty="0" err="1">
                <a:solidFill>
                  <a:srgbClr val="000000"/>
                </a:solidFill>
                <a:latin typeface="Times New Roman" panose="02020603050405020304" pitchFamily="18" charset="0"/>
                <a:cs typeface="Times New Roman" panose="02020603050405020304" pitchFamily="18" charset="0"/>
              </a:rPr>
              <a:t>tcp</a:t>
            </a:r>
            <a:r>
              <a:rPr lang="en-US" sz="1600" i="1" kern="0" dirty="0">
                <a:solidFill>
                  <a:srgbClr val="000000"/>
                </a:solidFill>
                <a:latin typeface="Times New Roman" panose="02020603050405020304" pitchFamily="18" charset="0"/>
                <a:cs typeface="Times New Roman" panose="02020603050405020304" pitchFamily="18" charset="0"/>
              </a:rPr>
              <a:t> --</a:t>
            </a:r>
            <a:r>
              <a:rPr lang="en-US" sz="1600" i="1" kern="0" dirty="0" err="1">
                <a:solidFill>
                  <a:srgbClr val="000000"/>
                </a:solidFill>
                <a:latin typeface="Times New Roman" panose="02020603050405020304" pitchFamily="18" charset="0"/>
                <a:cs typeface="Times New Roman" panose="02020603050405020304" pitchFamily="18" charset="0"/>
              </a:rPr>
              <a:t>dport</a:t>
            </a:r>
            <a:r>
              <a:rPr lang="en-US" sz="1600" i="1" kern="0" dirty="0">
                <a:solidFill>
                  <a:srgbClr val="000000"/>
                </a:solidFill>
                <a:latin typeface="Times New Roman" panose="02020603050405020304" pitchFamily="18" charset="0"/>
                <a:cs typeface="Times New Roman" panose="02020603050405020304" pitchFamily="18" charset="0"/>
              </a:rPr>
              <a:t> 3389 -j ACCEPT</a:t>
            </a:r>
          </a:p>
          <a:p>
            <a:pPr marL="0" indent="0" algn="just">
              <a:buFontTx/>
              <a:buNone/>
            </a:pPr>
            <a:endParaRPr lang="ru-RU" sz="1600" kern="0" dirty="0" smtClean="0">
              <a:solidFill>
                <a:srgbClr val="000000"/>
              </a:solidFill>
              <a:latin typeface="Times New Roman" panose="02020603050405020304" pitchFamily="18" charset="0"/>
              <a:cs typeface="Times New Roman" panose="02020603050405020304" pitchFamily="18" charset="0"/>
            </a:endParaRPr>
          </a:p>
          <a:p>
            <a:pPr marL="0" indent="0" algn="just">
              <a:buFontTx/>
              <a:buNone/>
            </a:pPr>
            <a:r>
              <a:rPr lang="en-US" sz="1600" b="1" kern="0" dirty="0" smtClean="0">
                <a:solidFill>
                  <a:srgbClr val="000000"/>
                </a:solidFill>
                <a:latin typeface="Times New Roman" panose="02020603050405020304" pitchFamily="18" charset="0"/>
                <a:cs typeface="Times New Roman" panose="02020603050405020304" pitchFamily="18" charset="0"/>
              </a:rPr>
              <a:t># </a:t>
            </a:r>
            <a:r>
              <a:rPr lang="en-US" sz="1600" b="1" kern="0" dirty="0" err="1" smtClean="0">
                <a:solidFill>
                  <a:srgbClr val="000000"/>
                </a:solidFill>
                <a:latin typeface="Times New Roman" panose="02020603050405020304" pitchFamily="18" charset="0"/>
                <a:cs typeface="Times New Roman" panose="02020603050405020304" pitchFamily="18" charset="0"/>
              </a:rPr>
              <a:t>remote.vnc</a:t>
            </a:r>
            <a:endParaRPr lang="ru-RU" sz="1600" b="1" kern="0" dirty="0" smtClean="0">
              <a:solidFill>
                <a:srgbClr val="000000"/>
              </a:solidFill>
              <a:latin typeface="Times New Roman" panose="02020603050405020304" pitchFamily="18" charset="0"/>
              <a:cs typeface="Times New Roman" panose="02020603050405020304" pitchFamily="18" charset="0"/>
            </a:endParaRPr>
          </a:p>
          <a:p>
            <a:pPr marL="0" indent="0" algn="just">
              <a:buFontTx/>
              <a:buNone/>
            </a:pPr>
            <a:endParaRPr lang="en-US" sz="1600" kern="0" dirty="0">
              <a:solidFill>
                <a:srgbClr val="000000"/>
              </a:solidFill>
              <a:latin typeface="Times New Roman" panose="02020603050405020304" pitchFamily="18" charset="0"/>
              <a:cs typeface="Times New Roman" panose="02020603050405020304" pitchFamily="18" charset="0"/>
            </a:endParaRPr>
          </a:p>
          <a:p>
            <a:pPr marL="0" indent="0" algn="just">
              <a:buFontTx/>
              <a:buNone/>
            </a:pPr>
            <a:r>
              <a:rPr lang="en-US" sz="1600" i="1" kern="0" dirty="0">
                <a:solidFill>
                  <a:srgbClr val="000000"/>
                </a:solidFill>
                <a:latin typeface="Times New Roman" panose="02020603050405020304" pitchFamily="18" charset="0"/>
                <a:cs typeface="Times New Roman" panose="02020603050405020304" pitchFamily="18" charset="0"/>
              </a:rPr>
              <a:t>-A INPUT -p </a:t>
            </a:r>
            <a:r>
              <a:rPr lang="en-US" sz="1600" i="1" kern="0" dirty="0" err="1">
                <a:solidFill>
                  <a:srgbClr val="000000"/>
                </a:solidFill>
                <a:latin typeface="Times New Roman" panose="02020603050405020304" pitchFamily="18" charset="0"/>
                <a:cs typeface="Times New Roman" panose="02020603050405020304" pitchFamily="18" charset="0"/>
              </a:rPr>
              <a:t>tcp</a:t>
            </a:r>
            <a:r>
              <a:rPr lang="en-US" sz="1600" i="1" kern="0" dirty="0">
                <a:solidFill>
                  <a:srgbClr val="000000"/>
                </a:solidFill>
                <a:latin typeface="Times New Roman" panose="02020603050405020304" pitchFamily="18" charset="0"/>
                <a:cs typeface="Times New Roman" panose="02020603050405020304" pitchFamily="18" charset="0"/>
              </a:rPr>
              <a:t> -m </a:t>
            </a:r>
            <a:r>
              <a:rPr lang="en-US" sz="1600" i="1" kern="0" dirty="0" err="1">
                <a:solidFill>
                  <a:srgbClr val="000000"/>
                </a:solidFill>
                <a:latin typeface="Times New Roman" panose="02020603050405020304" pitchFamily="18" charset="0"/>
                <a:cs typeface="Times New Roman" panose="02020603050405020304" pitchFamily="18" charset="0"/>
              </a:rPr>
              <a:t>conntrack</a:t>
            </a:r>
            <a:r>
              <a:rPr lang="en-US" sz="1600" i="1" kern="0" dirty="0">
                <a:solidFill>
                  <a:srgbClr val="000000"/>
                </a:solidFill>
                <a:latin typeface="Times New Roman" panose="02020603050405020304" pitchFamily="18" charset="0"/>
                <a:cs typeface="Times New Roman" panose="02020603050405020304" pitchFamily="18" charset="0"/>
              </a:rPr>
              <a:t> --</a:t>
            </a:r>
            <a:r>
              <a:rPr lang="en-US" sz="1600" i="1" kern="0" dirty="0" err="1">
                <a:solidFill>
                  <a:srgbClr val="000000"/>
                </a:solidFill>
                <a:latin typeface="Times New Roman" panose="02020603050405020304" pitchFamily="18" charset="0"/>
                <a:cs typeface="Times New Roman" panose="02020603050405020304" pitchFamily="18" charset="0"/>
              </a:rPr>
              <a:t>ctstate</a:t>
            </a:r>
            <a:r>
              <a:rPr lang="en-US" sz="1600" i="1" kern="0" dirty="0">
                <a:solidFill>
                  <a:srgbClr val="000000"/>
                </a:solidFill>
                <a:latin typeface="Times New Roman" panose="02020603050405020304" pitchFamily="18" charset="0"/>
                <a:cs typeface="Times New Roman" panose="02020603050405020304" pitchFamily="18" charset="0"/>
              </a:rPr>
              <a:t> NEW -m </a:t>
            </a:r>
            <a:r>
              <a:rPr lang="en-US" sz="1600" i="1" kern="0" dirty="0" err="1">
                <a:solidFill>
                  <a:srgbClr val="000000"/>
                </a:solidFill>
                <a:latin typeface="Times New Roman" panose="02020603050405020304" pitchFamily="18" charset="0"/>
                <a:cs typeface="Times New Roman" panose="02020603050405020304" pitchFamily="18" charset="0"/>
              </a:rPr>
              <a:t>tcp</a:t>
            </a:r>
            <a:r>
              <a:rPr lang="en-US" sz="1600" i="1" kern="0" dirty="0">
                <a:solidFill>
                  <a:srgbClr val="000000"/>
                </a:solidFill>
                <a:latin typeface="Times New Roman" panose="02020603050405020304" pitchFamily="18" charset="0"/>
                <a:cs typeface="Times New Roman" panose="02020603050405020304" pitchFamily="18" charset="0"/>
              </a:rPr>
              <a:t> --</a:t>
            </a:r>
            <a:r>
              <a:rPr lang="en-US" sz="1600" i="1" kern="0" dirty="0" err="1">
                <a:solidFill>
                  <a:srgbClr val="000000"/>
                </a:solidFill>
                <a:latin typeface="Times New Roman" panose="02020603050405020304" pitchFamily="18" charset="0"/>
                <a:cs typeface="Times New Roman" panose="02020603050405020304" pitchFamily="18" charset="0"/>
              </a:rPr>
              <a:t>dport</a:t>
            </a:r>
            <a:r>
              <a:rPr lang="en-US" sz="1600" i="1" kern="0" dirty="0">
                <a:solidFill>
                  <a:srgbClr val="000000"/>
                </a:solidFill>
                <a:latin typeface="Times New Roman" panose="02020603050405020304" pitchFamily="18" charset="0"/>
                <a:cs typeface="Times New Roman" panose="02020603050405020304" pitchFamily="18" charset="0"/>
              </a:rPr>
              <a:t> 5900 -j ACCEPT</a:t>
            </a:r>
            <a:endParaRPr lang="ru-RU" sz="1600" i="1" kern="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62289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2051720" y="1052736"/>
            <a:ext cx="6984776" cy="5544616"/>
          </a:xfrm>
        </p:spPr>
        <p:txBody>
          <a:bodyPr/>
          <a:lstStyle/>
          <a:p>
            <a:pPr marL="0" indent="0" algn="just">
              <a:buNone/>
            </a:pPr>
            <a:r>
              <a:rPr lang="en-US" sz="2000" b="1" dirty="0" smtClean="0">
                <a:solidFill>
                  <a:srgbClr val="000000"/>
                </a:solidFill>
                <a:latin typeface="Times New Roman" panose="02020603050405020304" pitchFamily="18" charset="0"/>
                <a:cs typeface="Times New Roman" panose="02020603050405020304" pitchFamily="18" charset="0"/>
              </a:rPr>
              <a:t>	</a:t>
            </a:r>
            <a:r>
              <a:rPr lang="ru-RU" sz="2000" b="1" dirty="0" smtClean="0">
                <a:solidFill>
                  <a:srgbClr val="000000"/>
                </a:solidFill>
                <a:latin typeface="Times New Roman" panose="02020603050405020304" pitchFamily="18" charset="0"/>
                <a:cs typeface="Times New Roman" panose="02020603050405020304" pitchFamily="18" charset="0"/>
              </a:rPr>
              <a:t>Межсетевой </a:t>
            </a:r>
            <a:r>
              <a:rPr lang="ru-RU" sz="2000" b="1" dirty="0">
                <a:solidFill>
                  <a:srgbClr val="000000"/>
                </a:solidFill>
                <a:latin typeface="Times New Roman" panose="02020603050405020304" pitchFamily="18" charset="0"/>
                <a:cs typeface="Times New Roman" panose="02020603050405020304" pitchFamily="18" charset="0"/>
              </a:rPr>
              <a:t>экран</a:t>
            </a:r>
            <a:r>
              <a:rPr lang="ru-RU" sz="2000" dirty="0">
                <a:solidFill>
                  <a:srgbClr val="000000"/>
                </a:solidFill>
                <a:latin typeface="Times New Roman" panose="02020603050405020304" pitchFamily="18" charset="0"/>
                <a:cs typeface="Times New Roman" panose="02020603050405020304" pitchFamily="18" charset="0"/>
              </a:rPr>
              <a:t>  — комплекс аппаратных или программных средств, осуществляющий контроль и фильтрацию проходящих через него сетевых пакетов на различных уровнях модели OSI в соответствии с заданными правилами. </a:t>
            </a:r>
            <a:endParaRPr lang="en-US" sz="2000" dirty="0" smtClean="0">
              <a:solidFill>
                <a:srgbClr val="000000"/>
              </a:solidFill>
              <a:latin typeface="Times New Roman" panose="02020603050405020304" pitchFamily="18" charset="0"/>
              <a:cs typeface="Times New Roman" panose="02020603050405020304" pitchFamily="18" charset="0"/>
            </a:endParaRPr>
          </a:p>
          <a:p>
            <a:pPr marL="0" indent="0" algn="just">
              <a:buNone/>
            </a:pPr>
            <a:r>
              <a:rPr lang="en-US" sz="2000" dirty="0" smtClean="0">
                <a:solidFill>
                  <a:srgbClr val="000000"/>
                </a:solidFill>
                <a:latin typeface="Times New Roman" panose="02020603050405020304" pitchFamily="18" charset="0"/>
                <a:cs typeface="Times New Roman" panose="02020603050405020304" pitchFamily="18" charset="0"/>
              </a:rPr>
              <a:t>	</a:t>
            </a:r>
            <a:r>
              <a:rPr lang="ru-RU" sz="2000" dirty="0" smtClean="0">
                <a:solidFill>
                  <a:srgbClr val="000000"/>
                </a:solidFill>
                <a:latin typeface="Times New Roman" panose="02020603050405020304" pitchFamily="18" charset="0"/>
                <a:cs typeface="Times New Roman" panose="02020603050405020304" pitchFamily="18" charset="0"/>
              </a:rPr>
              <a:t>Основной </a:t>
            </a:r>
            <a:r>
              <a:rPr lang="ru-RU" sz="2000" dirty="0">
                <a:solidFill>
                  <a:srgbClr val="000000"/>
                </a:solidFill>
                <a:latin typeface="Times New Roman" panose="02020603050405020304" pitchFamily="18" charset="0"/>
                <a:cs typeface="Times New Roman" panose="02020603050405020304" pitchFamily="18" charset="0"/>
              </a:rPr>
              <a:t>задачей сетевого экрана является защита компьютерных сетей или отдельных узлов от несанкционированного доступа. Также сетевые экраны часто называют фильтрами, так как их основная задача — не пропускать (фильтровать) пакеты, не подходящие под критерии, определённые в </a:t>
            </a:r>
            <a:r>
              <a:rPr lang="ru-RU" sz="2000" dirty="0" smtClean="0">
                <a:solidFill>
                  <a:srgbClr val="000000"/>
                </a:solidFill>
                <a:latin typeface="Times New Roman" panose="02020603050405020304" pitchFamily="18" charset="0"/>
                <a:cs typeface="Times New Roman" panose="02020603050405020304" pitchFamily="18" charset="0"/>
              </a:rPr>
              <a:t>конфигурации.</a:t>
            </a:r>
            <a:r>
              <a:rPr lang="ru-RU" sz="2000" dirty="0">
                <a:solidFill>
                  <a:srgbClr val="000000"/>
                </a:solidFill>
                <a:latin typeface="Times New Roman" panose="02020603050405020304" pitchFamily="18" charset="0"/>
                <a:cs typeface="Times New Roman" panose="02020603050405020304" pitchFamily="18" charset="0"/>
              </a:rPr>
              <a:t/>
            </a:r>
            <a:br>
              <a:rPr lang="ru-RU" sz="2000" dirty="0">
                <a:solidFill>
                  <a:srgbClr val="000000"/>
                </a:solidFill>
                <a:latin typeface="Times New Roman" panose="02020603050405020304" pitchFamily="18" charset="0"/>
                <a:cs typeface="Times New Roman" panose="02020603050405020304" pitchFamily="18" charset="0"/>
              </a:rPr>
            </a:br>
            <a:endParaRPr lang="ru-RU" altLang="ru-RU" sz="2000" dirty="0" smtClean="0">
              <a:solidFill>
                <a:srgbClr val="000000"/>
              </a:solidFill>
              <a:latin typeface="Times New Roman" panose="02020603050405020304" pitchFamily="18" charset="0"/>
              <a:cs typeface="Times New Roman" panose="02020603050405020304" pitchFamily="18" charset="0"/>
            </a:endParaRPr>
          </a:p>
        </p:txBody>
      </p:sp>
      <p:sp>
        <p:nvSpPr>
          <p:cNvPr id="8" name="Rectangle 2"/>
          <p:cNvSpPr txBox="1">
            <a:spLocks noChangeArrowheads="1"/>
          </p:cNvSpPr>
          <p:nvPr/>
        </p:nvSpPr>
        <p:spPr bwMode="auto">
          <a:xfrm>
            <a:off x="1833044" y="-2310"/>
            <a:ext cx="7078216"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ru-RU" altLang="ru-RU" sz="4000" kern="0" dirty="0" smtClean="0">
                <a:solidFill>
                  <a:srgbClr val="000000"/>
                </a:solidFill>
                <a:latin typeface="Times New Roman" panose="02020603050405020304" pitchFamily="18" charset="0"/>
                <a:cs typeface="Times New Roman" panose="02020603050405020304" pitchFamily="18" charset="0"/>
              </a:rPr>
              <a:t>Что такое межсетевой экран</a:t>
            </a:r>
            <a:endParaRPr lang="en-US" altLang="ru-RU" sz="4000" kern="0" dirty="0">
              <a:solidFill>
                <a:srgbClr val="000000"/>
              </a:solidFill>
              <a:latin typeface="Times New Roman" panose="02020603050405020304" pitchFamily="18" charset="0"/>
              <a:cs typeface="Times New Roman" panose="02020603050405020304" pitchFamily="18" charset="0"/>
            </a:endParaRPr>
          </a:p>
        </p:txBody>
      </p:sp>
      <p:pic>
        <p:nvPicPr>
          <p:cNvPr id="2" name="Picture 2" descr="C:\Users\globoos\Documents\firewall.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4869160"/>
            <a:ext cx="3895725" cy="17526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globoos\Documents\Firewall.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69418" y="5000778"/>
            <a:ext cx="2915816" cy="16273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31546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1833044" y="-2310"/>
            <a:ext cx="7078216"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ru-RU" altLang="ru-RU" sz="4000" kern="0" dirty="0" smtClean="0">
                <a:solidFill>
                  <a:srgbClr val="000000"/>
                </a:solidFill>
                <a:latin typeface="Times New Roman" panose="02020603050405020304" pitchFamily="18" charset="0"/>
                <a:cs typeface="Times New Roman" panose="02020603050405020304" pitchFamily="18" charset="0"/>
              </a:rPr>
              <a:t>Примеры правил</a:t>
            </a:r>
            <a:endParaRPr lang="en-US" altLang="ru-RU" sz="4000" kern="0" dirty="0">
              <a:solidFill>
                <a:srgbClr val="000000"/>
              </a:solidFill>
              <a:latin typeface="Times New Roman" panose="02020603050405020304" pitchFamily="18" charset="0"/>
              <a:cs typeface="Times New Roman" panose="02020603050405020304" pitchFamily="18" charset="0"/>
            </a:endParaRPr>
          </a:p>
        </p:txBody>
      </p:sp>
      <p:sp>
        <p:nvSpPr>
          <p:cNvPr id="6" name="Rectangle 3"/>
          <p:cNvSpPr txBox="1">
            <a:spLocks noChangeArrowheads="1"/>
          </p:cNvSpPr>
          <p:nvPr/>
        </p:nvSpPr>
        <p:spPr bwMode="auto">
          <a:xfrm>
            <a:off x="2069671" y="908720"/>
            <a:ext cx="7092280"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FontTx/>
              <a:buNone/>
            </a:pPr>
            <a:r>
              <a:rPr lang="ru-RU" sz="1500" b="1" kern="0" dirty="0">
                <a:solidFill>
                  <a:srgbClr val="000000"/>
                </a:solidFill>
                <a:latin typeface="Times New Roman" panose="02020603050405020304" pitchFamily="18" charset="0"/>
                <a:cs typeface="Times New Roman" panose="02020603050405020304" pitchFamily="18" charset="0"/>
              </a:rPr>
              <a:t>Веб и файловые сервисы</a:t>
            </a:r>
          </a:p>
          <a:p>
            <a:pPr marL="0" indent="0" algn="just">
              <a:buFontTx/>
              <a:buNone/>
            </a:pPr>
            <a:endParaRPr lang="ru-RU" sz="1500" kern="0" dirty="0" smtClean="0">
              <a:solidFill>
                <a:srgbClr val="000000"/>
              </a:solidFill>
              <a:latin typeface="Times New Roman" panose="02020603050405020304" pitchFamily="18" charset="0"/>
              <a:cs typeface="Times New Roman" panose="02020603050405020304" pitchFamily="18" charset="0"/>
            </a:endParaRPr>
          </a:p>
          <a:p>
            <a:pPr marL="0" indent="0" algn="just">
              <a:buFontTx/>
              <a:buNone/>
            </a:pPr>
            <a:r>
              <a:rPr lang="ru-RU" sz="1500" b="1" kern="0" dirty="0" smtClean="0">
                <a:solidFill>
                  <a:srgbClr val="000000"/>
                </a:solidFill>
                <a:latin typeface="Times New Roman" panose="02020603050405020304" pitchFamily="18" charset="0"/>
                <a:cs typeface="Times New Roman" panose="02020603050405020304" pitchFamily="18" charset="0"/>
              </a:rPr>
              <a:t># </a:t>
            </a:r>
            <a:r>
              <a:rPr lang="en-US" sz="1500" b="1" kern="0" dirty="0" err="1">
                <a:solidFill>
                  <a:srgbClr val="000000"/>
                </a:solidFill>
                <a:latin typeface="Times New Roman" panose="02020603050405020304" pitchFamily="18" charset="0"/>
                <a:cs typeface="Times New Roman" panose="02020603050405020304" pitchFamily="18" charset="0"/>
              </a:rPr>
              <a:t>web.http</a:t>
            </a:r>
            <a:r>
              <a:rPr lang="en-US" sz="1500" b="1" kern="0" dirty="0">
                <a:solidFill>
                  <a:srgbClr val="000000"/>
                </a:solidFill>
                <a:latin typeface="Times New Roman" panose="02020603050405020304" pitchFamily="18" charset="0"/>
                <a:cs typeface="Times New Roman" panose="02020603050405020304" pitchFamily="18" charset="0"/>
              </a:rPr>
              <a:t>, </a:t>
            </a:r>
            <a:r>
              <a:rPr lang="en-US" sz="1500" b="1" kern="0" dirty="0" err="1">
                <a:solidFill>
                  <a:srgbClr val="000000"/>
                </a:solidFill>
                <a:latin typeface="Times New Roman" panose="02020603050405020304" pitchFamily="18" charset="0"/>
                <a:cs typeface="Times New Roman" panose="02020603050405020304" pitchFamily="18" charset="0"/>
              </a:rPr>
              <a:t>web.https</a:t>
            </a:r>
            <a:endParaRPr lang="en-US" sz="1500" b="1" kern="0" dirty="0">
              <a:solidFill>
                <a:srgbClr val="000000"/>
              </a:solidFill>
              <a:latin typeface="Times New Roman" panose="02020603050405020304" pitchFamily="18" charset="0"/>
              <a:cs typeface="Times New Roman" panose="02020603050405020304" pitchFamily="18" charset="0"/>
            </a:endParaRPr>
          </a:p>
          <a:p>
            <a:pPr marL="0" indent="0" algn="just">
              <a:buFontTx/>
              <a:buNone/>
            </a:pPr>
            <a:r>
              <a:rPr lang="en-US" sz="1500" i="1" kern="0" dirty="0">
                <a:solidFill>
                  <a:srgbClr val="000000"/>
                </a:solidFill>
                <a:latin typeface="Times New Roman" panose="02020603050405020304" pitchFamily="18" charset="0"/>
                <a:cs typeface="Times New Roman" panose="02020603050405020304" pitchFamily="18" charset="0"/>
              </a:rPr>
              <a:t>-A INPUT -p </a:t>
            </a:r>
            <a:r>
              <a:rPr lang="en-US" sz="1500" i="1" kern="0" dirty="0" err="1">
                <a:solidFill>
                  <a:srgbClr val="000000"/>
                </a:solidFill>
                <a:latin typeface="Times New Roman" panose="02020603050405020304" pitchFamily="18" charset="0"/>
                <a:cs typeface="Times New Roman" panose="02020603050405020304" pitchFamily="18" charset="0"/>
              </a:rPr>
              <a:t>tcp</a:t>
            </a:r>
            <a:r>
              <a:rPr lang="en-US" sz="1500" i="1" kern="0" dirty="0">
                <a:solidFill>
                  <a:srgbClr val="000000"/>
                </a:solidFill>
                <a:latin typeface="Times New Roman" panose="02020603050405020304" pitchFamily="18" charset="0"/>
                <a:cs typeface="Times New Roman" panose="02020603050405020304" pitchFamily="18" charset="0"/>
              </a:rPr>
              <a:t> -m </a:t>
            </a:r>
            <a:r>
              <a:rPr lang="en-US" sz="1500" i="1" kern="0" dirty="0" err="1">
                <a:solidFill>
                  <a:srgbClr val="000000"/>
                </a:solidFill>
                <a:latin typeface="Times New Roman" panose="02020603050405020304" pitchFamily="18" charset="0"/>
                <a:cs typeface="Times New Roman" panose="02020603050405020304" pitchFamily="18" charset="0"/>
              </a:rPr>
              <a:t>conntrack</a:t>
            </a:r>
            <a:r>
              <a:rPr lang="en-US" sz="1500" i="1" kern="0" dirty="0">
                <a:solidFill>
                  <a:srgbClr val="000000"/>
                </a:solidFill>
                <a:latin typeface="Times New Roman" panose="02020603050405020304" pitchFamily="18" charset="0"/>
                <a:cs typeface="Times New Roman" panose="02020603050405020304" pitchFamily="18" charset="0"/>
              </a:rPr>
              <a:t> --</a:t>
            </a:r>
            <a:r>
              <a:rPr lang="en-US" sz="1500" i="1" kern="0" dirty="0" err="1">
                <a:solidFill>
                  <a:srgbClr val="000000"/>
                </a:solidFill>
                <a:latin typeface="Times New Roman" panose="02020603050405020304" pitchFamily="18" charset="0"/>
                <a:cs typeface="Times New Roman" panose="02020603050405020304" pitchFamily="18" charset="0"/>
              </a:rPr>
              <a:t>ctstate</a:t>
            </a:r>
            <a:r>
              <a:rPr lang="en-US" sz="1500" i="1" kern="0" dirty="0">
                <a:solidFill>
                  <a:srgbClr val="000000"/>
                </a:solidFill>
                <a:latin typeface="Times New Roman" panose="02020603050405020304" pitchFamily="18" charset="0"/>
                <a:cs typeface="Times New Roman" panose="02020603050405020304" pitchFamily="18" charset="0"/>
              </a:rPr>
              <a:t> NEW -m multiport --</a:t>
            </a:r>
            <a:r>
              <a:rPr lang="en-US" sz="1500" i="1" kern="0" dirty="0" err="1">
                <a:solidFill>
                  <a:srgbClr val="000000"/>
                </a:solidFill>
                <a:latin typeface="Times New Roman" panose="02020603050405020304" pitchFamily="18" charset="0"/>
                <a:cs typeface="Times New Roman" panose="02020603050405020304" pitchFamily="18" charset="0"/>
              </a:rPr>
              <a:t>dports</a:t>
            </a:r>
            <a:r>
              <a:rPr lang="en-US" sz="1500" i="1" kern="0" dirty="0">
                <a:solidFill>
                  <a:srgbClr val="000000"/>
                </a:solidFill>
                <a:latin typeface="Times New Roman" panose="02020603050405020304" pitchFamily="18" charset="0"/>
                <a:cs typeface="Times New Roman" panose="02020603050405020304" pitchFamily="18" charset="0"/>
              </a:rPr>
              <a:t> 80,443 -j ACCEPT</a:t>
            </a:r>
          </a:p>
          <a:p>
            <a:pPr marL="0" indent="0" algn="just">
              <a:buFontTx/>
              <a:buNone/>
            </a:pPr>
            <a:r>
              <a:rPr lang="en-US" sz="1500" b="1" kern="0" dirty="0">
                <a:solidFill>
                  <a:srgbClr val="000000"/>
                </a:solidFill>
                <a:latin typeface="Times New Roman" panose="02020603050405020304" pitchFamily="18" charset="0"/>
                <a:cs typeface="Times New Roman" panose="02020603050405020304" pitchFamily="18" charset="0"/>
              </a:rPr>
              <a:t># </a:t>
            </a:r>
            <a:r>
              <a:rPr lang="en-US" sz="1500" b="1" kern="0" dirty="0" err="1">
                <a:solidFill>
                  <a:srgbClr val="000000"/>
                </a:solidFill>
                <a:latin typeface="Times New Roman" panose="02020603050405020304" pitchFamily="18" charset="0"/>
                <a:cs typeface="Times New Roman" panose="02020603050405020304" pitchFamily="18" charset="0"/>
              </a:rPr>
              <a:t>web.ftp</a:t>
            </a:r>
            <a:r>
              <a:rPr lang="en-US" sz="1500" b="1" kern="0" dirty="0">
                <a:solidFill>
                  <a:srgbClr val="000000"/>
                </a:solidFill>
                <a:latin typeface="Times New Roman" panose="02020603050405020304" pitchFamily="18" charset="0"/>
                <a:cs typeface="Times New Roman" panose="02020603050405020304" pitchFamily="18" charset="0"/>
              </a:rPr>
              <a:t> + </a:t>
            </a:r>
            <a:r>
              <a:rPr lang="ru-RU" sz="1500" b="1" kern="0" dirty="0">
                <a:solidFill>
                  <a:srgbClr val="000000"/>
                </a:solidFill>
                <a:latin typeface="Times New Roman" panose="02020603050405020304" pitchFamily="18" charset="0"/>
                <a:cs typeface="Times New Roman" panose="02020603050405020304" pitchFamily="18" charset="0"/>
              </a:rPr>
              <a:t>необходима загрузка модуля </a:t>
            </a:r>
            <a:r>
              <a:rPr lang="en-US" sz="1500" b="1" kern="0" dirty="0" err="1">
                <a:solidFill>
                  <a:srgbClr val="000000"/>
                </a:solidFill>
                <a:latin typeface="Times New Roman" panose="02020603050405020304" pitchFamily="18" charset="0"/>
                <a:cs typeface="Times New Roman" panose="02020603050405020304" pitchFamily="18" charset="0"/>
              </a:rPr>
              <a:t>nf_conntrack_ftp</a:t>
            </a:r>
            <a:endParaRPr lang="en-US" sz="1500" b="1" kern="0" dirty="0">
              <a:solidFill>
                <a:srgbClr val="000000"/>
              </a:solidFill>
              <a:latin typeface="Times New Roman" panose="02020603050405020304" pitchFamily="18" charset="0"/>
              <a:cs typeface="Times New Roman" panose="02020603050405020304" pitchFamily="18" charset="0"/>
            </a:endParaRPr>
          </a:p>
          <a:p>
            <a:pPr marL="0" indent="0" algn="just">
              <a:buFontTx/>
              <a:buNone/>
            </a:pPr>
            <a:r>
              <a:rPr lang="en-US" sz="1500" i="1" kern="0" dirty="0">
                <a:solidFill>
                  <a:srgbClr val="000000"/>
                </a:solidFill>
                <a:latin typeface="Times New Roman" panose="02020603050405020304" pitchFamily="18" charset="0"/>
                <a:cs typeface="Times New Roman" panose="02020603050405020304" pitchFamily="18" charset="0"/>
              </a:rPr>
              <a:t>-A INPUT -p </a:t>
            </a:r>
            <a:r>
              <a:rPr lang="en-US" sz="1500" i="1" kern="0" dirty="0" err="1">
                <a:solidFill>
                  <a:srgbClr val="000000"/>
                </a:solidFill>
                <a:latin typeface="Times New Roman" panose="02020603050405020304" pitchFamily="18" charset="0"/>
                <a:cs typeface="Times New Roman" panose="02020603050405020304" pitchFamily="18" charset="0"/>
              </a:rPr>
              <a:t>tcp</a:t>
            </a:r>
            <a:r>
              <a:rPr lang="en-US" sz="1500" i="1" kern="0" dirty="0">
                <a:solidFill>
                  <a:srgbClr val="000000"/>
                </a:solidFill>
                <a:latin typeface="Times New Roman" panose="02020603050405020304" pitchFamily="18" charset="0"/>
                <a:cs typeface="Times New Roman" panose="02020603050405020304" pitchFamily="18" charset="0"/>
              </a:rPr>
              <a:t> -m </a:t>
            </a:r>
            <a:r>
              <a:rPr lang="en-US" sz="1500" i="1" kern="0" dirty="0" err="1">
                <a:solidFill>
                  <a:srgbClr val="000000"/>
                </a:solidFill>
                <a:latin typeface="Times New Roman" panose="02020603050405020304" pitchFamily="18" charset="0"/>
                <a:cs typeface="Times New Roman" panose="02020603050405020304" pitchFamily="18" charset="0"/>
              </a:rPr>
              <a:t>conntrack</a:t>
            </a:r>
            <a:r>
              <a:rPr lang="en-US" sz="1500" i="1" kern="0" dirty="0">
                <a:solidFill>
                  <a:srgbClr val="000000"/>
                </a:solidFill>
                <a:latin typeface="Times New Roman" panose="02020603050405020304" pitchFamily="18" charset="0"/>
                <a:cs typeface="Times New Roman" panose="02020603050405020304" pitchFamily="18" charset="0"/>
              </a:rPr>
              <a:t> --</a:t>
            </a:r>
            <a:r>
              <a:rPr lang="en-US" sz="1500" i="1" kern="0" dirty="0" err="1">
                <a:solidFill>
                  <a:srgbClr val="000000"/>
                </a:solidFill>
                <a:latin typeface="Times New Roman" panose="02020603050405020304" pitchFamily="18" charset="0"/>
                <a:cs typeface="Times New Roman" panose="02020603050405020304" pitchFamily="18" charset="0"/>
              </a:rPr>
              <a:t>ctstate</a:t>
            </a:r>
            <a:r>
              <a:rPr lang="en-US" sz="1500" i="1" kern="0" dirty="0">
                <a:solidFill>
                  <a:srgbClr val="000000"/>
                </a:solidFill>
                <a:latin typeface="Times New Roman" panose="02020603050405020304" pitchFamily="18" charset="0"/>
                <a:cs typeface="Times New Roman" panose="02020603050405020304" pitchFamily="18" charset="0"/>
              </a:rPr>
              <a:t> NEW -m </a:t>
            </a:r>
            <a:r>
              <a:rPr lang="en-US" sz="1500" i="1" kern="0" dirty="0" err="1">
                <a:solidFill>
                  <a:srgbClr val="000000"/>
                </a:solidFill>
                <a:latin typeface="Times New Roman" panose="02020603050405020304" pitchFamily="18" charset="0"/>
                <a:cs typeface="Times New Roman" panose="02020603050405020304" pitchFamily="18" charset="0"/>
              </a:rPr>
              <a:t>tcp</a:t>
            </a:r>
            <a:r>
              <a:rPr lang="en-US" sz="1500" i="1" kern="0" dirty="0">
                <a:solidFill>
                  <a:srgbClr val="000000"/>
                </a:solidFill>
                <a:latin typeface="Times New Roman" panose="02020603050405020304" pitchFamily="18" charset="0"/>
                <a:cs typeface="Times New Roman" panose="02020603050405020304" pitchFamily="18" charset="0"/>
              </a:rPr>
              <a:t> --</a:t>
            </a:r>
            <a:r>
              <a:rPr lang="en-US" sz="1500" i="1" kern="0" dirty="0" err="1">
                <a:solidFill>
                  <a:srgbClr val="000000"/>
                </a:solidFill>
                <a:latin typeface="Times New Roman" panose="02020603050405020304" pitchFamily="18" charset="0"/>
                <a:cs typeface="Times New Roman" panose="02020603050405020304" pitchFamily="18" charset="0"/>
              </a:rPr>
              <a:t>dport</a:t>
            </a:r>
            <a:r>
              <a:rPr lang="en-US" sz="1500" i="1" kern="0" dirty="0">
                <a:solidFill>
                  <a:srgbClr val="000000"/>
                </a:solidFill>
                <a:latin typeface="Times New Roman" panose="02020603050405020304" pitchFamily="18" charset="0"/>
                <a:cs typeface="Times New Roman" panose="02020603050405020304" pitchFamily="18" charset="0"/>
              </a:rPr>
              <a:t> 21 -j ACCEPT</a:t>
            </a:r>
          </a:p>
          <a:p>
            <a:pPr marL="0" indent="0" algn="just">
              <a:buFontTx/>
              <a:buNone/>
            </a:pPr>
            <a:endParaRPr lang="ru-RU" sz="1500" b="1" kern="0" dirty="0" smtClean="0">
              <a:solidFill>
                <a:srgbClr val="000000"/>
              </a:solidFill>
              <a:latin typeface="Times New Roman" panose="02020603050405020304" pitchFamily="18" charset="0"/>
              <a:cs typeface="Times New Roman" panose="02020603050405020304" pitchFamily="18" charset="0"/>
            </a:endParaRPr>
          </a:p>
          <a:p>
            <a:pPr marL="0" indent="0" algn="just">
              <a:buFontTx/>
              <a:buNone/>
            </a:pPr>
            <a:r>
              <a:rPr lang="ru-RU" sz="1500" b="1" kern="0" dirty="0" smtClean="0">
                <a:solidFill>
                  <a:srgbClr val="000000"/>
                </a:solidFill>
                <a:latin typeface="Times New Roman" panose="02020603050405020304" pitchFamily="18" charset="0"/>
                <a:cs typeface="Times New Roman" panose="02020603050405020304" pitchFamily="18" charset="0"/>
              </a:rPr>
              <a:t>Почта </a:t>
            </a:r>
            <a:r>
              <a:rPr lang="ru-RU" sz="1500" b="1" kern="0" dirty="0">
                <a:solidFill>
                  <a:srgbClr val="000000"/>
                </a:solidFill>
                <a:latin typeface="Times New Roman" panose="02020603050405020304" pitchFamily="18" charset="0"/>
                <a:cs typeface="Times New Roman" panose="02020603050405020304" pitchFamily="18" charset="0"/>
              </a:rPr>
              <a:t>и мгновенные </a:t>
            </a:r>
            <a:r>
              <a:rPr lang="ru-RU" sz="1500" b="1" kern="0" dirty="0" smtClean="0">
                <a:solidFill>
                  <a:srgbClr val="000000"/>
                </a:solidFill>
                <a:latin typeface="Times New Roman" panose="02020603050405020304" pitchFamily="18" charset="0"/>
                <a:cs typeface="Times New Roman" panose="02020603050405020304" pitchFamily="18" charset="0"/>
              </a:rPr>
              <a:t>сообщения</a:t>
            </a:r>
          </a:p>
          <a:p>
            <a:pPr marL="0" indent="0" algn="just">
              <a:buFontTx/>
              <a:buNone/>
            </a:pPr>
            <a:endParaRPr lang="ru-RU" sz="1500" b="1" kern="0" dirty="0">
              <a:solidFill>
                <a:srgbClr val="000000"/>
              </a:solidFill>
              <a:latin typeface="Times New Roman" panose="02020603050405020304" pitchFamily="18" charset="0"/>
              <a:cs typeface="Times New Roman" panose="02020603050405020304" pitchFamily="18" charset="0"/>
            </a:endParaRPr>
          </a:p>
          <a:p>
            <a:pPr marL="0" indent="0" algn="just">
              <a:buFontTx/>
              <a:buNone/>
            </a:pPr>
            <a:r>
              <a:rPr lang="ru-RU" sz="1500" b="1" kern="0" dirty="0">
                <a:solidFill>
                  <a:srgbClr val="000000"/>
                </a:solidFill>
                <a:latin typeface="Times New Roman" panose="02020603050405020304" pitchFamily="18" charset="0"/>
                <a:cs typeface="Times New Roman" panose="02020603050405020304" pitchFamily="18" charset="0"/>
              </a:rPr>
              <a:t># </a:t>
            </a:r>
            <a:r>
              <a:rPr lang="en-US" sz="1500" b="1" kern="0" dirty="0">
                <a:solidFill>
                  <a:srgbClr val="000000"/>
                </a:solidFill>
                <a:latin typeface="Times New Roman" panose="02020603050405020304" pitchFamily="18" charset="0"/>
                <a:cs typeface="Times New Roman" panose="02020603050405020304" pitchFamily="18" charset="0"/>
              </a:rPr>
              <a:t>mail.pop3, mail.pop3s</a:t>
            </a:r>
          </a:p>
          <a:p>
            <a:pPr marL="0" indent="0" algn="just">
              <a:buFontTx/>
              <a:buNone/>
            </a:pPr>
            <a:r>
              <a:rPr lang="en-US" sz="1500" i="1" kern="0" dirty="0">
                <a:solidFill>
                  <a:srgbClr val="000000"/>
                </a:solidFill>
                <a:latin typeface="Times New Roman" panose="02020603050405020304" pitchFamily="18" charset="0"/>
                <a:cs typeface="Times New Roman" panose="02020603050405020304" pitchFamily="18" charset="0"/>
              </a:rPr>
              <a:t>-A INPUT -p </a:t>
            </a:r>
            <a:r>
              <a:rPr lang="en-US" sz="1500" i="1" kern="0" dirty="0" err="1">
                <a:solidFill>
                  <a:srgbClr val="000000"/>
                </a:solidFill>
                <a:latin typeface="Times New Roman" panose="02020603050405020304" pitchFamily="18" charset="0"/>
                <a:cs typeface="Times New Roman" panose="02020603050405020304" pitchFamily="18" charset="0"/>
              </a:rPr>
              <a:t>tcp</a:t>
            </a:r>
            <a:r>
              <a:rPr lang="en-US" sz="1500" i="1" kern="0" dirty="0">
                <a:solidFill>
                  <a:srgbClr val="000000"/>
                </a:solidFill>
                <a:latin typeface="Times New Roman" panose="02020603050405020304" pitchFamily="18" charset="0"/>
                <a:cs typeface="Times New Roman" panose="02020603050405020304" pitchFamily="18" charset="0"/>
              </a:rPr>
              <a:t> -m </a:t>
            </a:r>
            <a:r>
              <a:rPr lang="en-US" sz="1500" i="1" kern="0" dirty="0" err="1">
                <a:solidFill>
                  <a:srgbClr val="000000"/>
                </a:solidFill>
                <a:latin typeface="Times New Roman" panose="02020603050405020304" pitchFamily="18" charset="0"/>
                <a:cs typeface="Times New Roman" panose="02020603050405020304" pitchFamily="18" charset="0"/>
              </a:rPr>
              <a:t>conntrack</a:t>
            </a:r>
            <a:r>
              <a:rPr lang="en-US" sz="1500" i="1" kern="0" dirty="0">
                <a:solidFill>
                  <a:srgbClr val="000000"/>
                </a:solidFill>
                <a:latin typeface="Times New Roman" panose="02020603050405020304" pitchFamily="18" charset="0"/>
                <a:cs typeface="Times New Roman" panose="02020603050405020304" pitchFamily="18" charset="0"/>
              </a:rPr>
              <a:t> --</a:t>
            </a:r>
            <a:r>
              <a:rPr lang="en-US" sz="1500" i="1" kern="0" dirty="0" err="1">
                <a:solidFill>
                  <a:srgbClr val="000000"/>
                </a:solidFill>
                <a:latin typeface="Times New Roman" panose="02020603050405020304" pitchFamily="18" charset="0"/>
                <a:cs typeface="Times New Roman" panose="02020603050405020304" pitchFamily="18" charset="0"/>
              </a:rPr>
              <a:t>ctstate</a:t>
            </a:r>
            <a:r>
              <a:rPr lang="en-US" sz="1500" i="1" kern="0" dirty="0">
                <a:solidFill>
                  <a:srgbClr val="000000"/>
                </a:solidFill>
                <a:latin typeface="Times New Roman" panose="02020603050405020304" pitchFamily="18" charset="0"/>
                <a:cs typeface="Times New Roman" panose="02020603050405020304" pitchFamily="18" charset="0"/>
              </a:rPr>
              <a:t> NEW -m multiport --</a:t>
            </a:r>
            <a:r>
              <a:rPr lang="en-US" sz="1500" i="1" kern="0" dirty="0" err="1">
                <a:solidFill>
                  <a:srgbClr val="000000"/>
                </a:solidFill>
                <a:latin typeface="Times New Roman" panose="02020603050405020304" pitchFamily="18" charset="0"/>
                <a:cs typeface="Times New Roman" panose="02020603050405020304" pitchFamily="18" charset="0"/>
              </a:rPr>
              <a:t>dports</a:t>
            </a:r>
            <a:r>
              <a:rPr lang="en-US" sz="1500" i="1" kern="0" dirty="0">
                <a:solidFill>
                  <a:srgbClr val="000000"/>
                </a:solidFill>
                <a:latin typeface="Times New Roman" panose="02020603050405020304" pitchFamily="18" charset="0"/>
                <a:cs typeface="Times New Roman" panose="02020603050405020304" pitchFamily="18" charset="0"/>
              </a:rPr>
              <a:t> 110,995 -j ACCEPT</a:t>
            </a:r>
          </a:p>
          <a:p>
            <a:pPr marL="0" indent="0" algn="just">
              <a:buFontTx/>
              <a:buNone/>
            </a:pPr>
            <a:r>
              <a:rPr lang="en-US" sz="1500" b="1" kern="0" dirty="0">
                <a:solidFill>
                  <a:srgbClr val="000000"/>
                </a:solidFill>
                <a:latin typeface="Times New Roman" panose="02020603050405020304" pitchFamily="18" charset="0"/>
                <a:cs typeface="Times New Roman" panose="02020603050405020304" pitchFamily="18" charset="0"/>
              </a:rPr>
              <a:t># </a:t>
            </a:r>
            <a:r>
              <a:rPr lang="en-US" sz="1500" b="1" kern="0" dirty="0" err="1">
                <a:solidFill>
                  <a:srgbClr val="000000"/>
                </a:solidFill>
                <a:latin typeface="Times New Roman" panose="02020603050405020304" pitchFamily="18" charset="0"/>
                <a:cs typeface="Times New Roman" panose="02020603050405020304" pitchFamily="18" charset="0"/>
              </a:rPr>
              <a:t>mail.imap</a:t>
            </a:r>
            <a:r>
              <a:rPr lang="en-US" sz="1500" b="1" kern="0" dirty="0">
                <a:solidFill>
                  <a:srgbClr val="000000"/>
                </a:solidFill>
                <a:latin typeface="Times New Roman" panose="02020603050405020304" pitchFamily="18" charset="0"/>
                <a:cs typeface="Times New Roman" panose="02020603050405020304" pitchFamily="18" charset="0"/>
              </a:rPr>
              <a:t>, </a:t>
            </a:r>
            <a:r>
              <a:rPr lang="en-US" sz="1500" b="1" kern="0" dirty="0" err="1">
                <a:solidFill>
                  <a:srgbClr val="000000"/>
                </a:solidFill>
                <a:latin typeface="Times New Roman" panose="02020603050405020304" pitchFamily="18" charset="0"/>
                <a:cs typeface="Times New Roman" panose="02020603050405020304" pitchFamily="18" charset="0"/>
              </a:rPr>
              <a:t>mail.imaps</a:t>
            </a:r>
            <a:endParaRPr lang="en-US" sz="1500" b="1" kern="0" dirty="0">
              <a:solidFill>
                <a:srgbClr val="000000"/>
              </a:solidFill>
              <a:latin typeface="Times New Roman" panose="02020603050405020304" pitchFamily="18" charset="0"/>
              <a:cs typeface="Times New Roman" panose="02020603050405020304" pitchFamily="18" charset="0"/>
            </a:endParaRPr>
          </a:p>
          <a:p>
            <a:pPr marL="0" indent="0" algn="just">
              <a:buFontTx/>
              <a:buNone/>
            </a:pPr>
            <a:r>
              <a:rPr lang="en-US" sz="1500" i="1" kern="0" dirty="0">
                <a:solidFill>
                  <a:srgbClr val="000000"/>
                </a:solidFill>
                <a:latin typeface="Times New Roman" panose="02020603050405020304" pitchFamily="18" charset="0"/>
                <a:cs typeface="Times New Roman" panose="02020603050405020304" pitchFamily="18" charset="0"/>
              </a:rPr>
              <a:t>-A INPUT -p </a:t>
            </a:r>
            <a:r>
              <a:rPr lang="en-US" sz="1500" i="1" kern="0" dirty="0" err="1">
                <a:solidFill>
                  <a:srgbClr val="000000"/>
                </a:solidFill>
                <a:latin typeface="Times New Roman" panose="02020603050405020304" pitchFamily="18" charset="0"/>
                <a:cs typeface="Times New Roman" panose="02020603050405020304" pitchFamily="18" charset="0"/>
              </a:rPr>
              <a:t>tcp</a:t>
            </a:r>
            <a:r>
              <a:rPr lang="en-US" sz="1500" i="1" kern="0" dirty="0">
                <a:solidFill>
                  <a:srgbClr val="000000"/>
                </a:solidFill>
                <a:latin typeface="Times New Roman" panose="02020603050405020304" pitchFamily="18" charset="0"/>
                <a:cs typeface="Times New Roman" panose="02020603050405020304" pitchFamily="18" charset="0"/>
              </a:rPr>
              <a:t> -m </a:t>
            </a:r>
            <a:r>
              <a:rPr lang="en-US" sz="1500" i="1" kern="0" dirty="0" err="1">
                <a:solidFill>
                  <a:srgbClr val="000000"/>
                </a:solidFill>
                <a:latin typeface="Times New Roman" panose="02020603050405020304" pitchFamily="18" charset="0"/>
                <a:cs typeface="Times New Roman" panose="02020603050405020304" pitchFamily="18" charset="0"/>
              </a:rPr>
              <a:t>conntrack</a:t>
            </a:r>
            <a:r>
              <a:rPr lang="en-US" sz="1500" i="1" kern="0" dirty="0">
                <a:solidFill>
                  <a:srgbClr val="000000"/>
                </a:solidFill>
                <a:latin typeface="Times New Roman" panose="02020603050405020304" pitchFamily="18" charset="0"/>
                <a:cs typeface="Times New Roman" panose="02020603050405020304" pitchFamily="18" charset="0"/>
              </a:rPr>
              <a:t> --</a:t>
            </a:r>
            <a:r>
              <a:rPr lang="en-US" sz="1500" i="1" kern="0" dirty="0" err="1">
                <a:solidFill>
                  <a:srgbClr val="000000"/>
                </a:solidFill>
                <a:latin typeface="Times New Roman" panose="02020603050405020304" pitchFamily="18" charset="0"/>
                <a:cs typeface="Times New Roman" panose="02020603050405020304" pitchFamily="18" charset="0"/>
              </a:rPr>
              <a:t>ctstate</a:t>
            </a:r>
            <a:r>
              <a:rPr lang="en-US" sz="1500" i="1" kern="0" dirty="0">
                <a:solidFill>
                  <a:srgbClr val="000000"/>
                </a:solidFill>
                <a:latin typeface="Times New Roman" panose="02020603050405020304" pitchFamily="18" charset="0"/>
                <a:cs typeface="Times New Roman" panose="02020603050405020304" pitchFamily="18" charset="0"/>
              </a:rPr>
              <a:t> NEW -m multiport --</a:t>
            </a:r>
            <a:r>
              <a:rPr lang="en-US" sz="1500" i="1" kern="0" dirty="0" err="1">
                <a:solidFill>
                  <a:srgbClr val="000000"/>
                </a:solidFill>
                <a:latin typeface="Times New Roman" panose="02020603050405020304" pitchFamily="18" charset="0"/>
                <a:cs typeface="Times New Roman" panose="02020603050405020304" pitchFamily="18" charset="0"/>
              </a:rPr>
              <a:t>dports</a:t>
            </a:r>
            <a:r>
              <a:rPr lang="en-US" sz="1500" i="1" kern="0" dirty="0">
                <a:solidFill>
                  <a:srgbClr val="000000"/>
                </a:solidFill>
                <a:latin typeface="Times New Roman" panose="02020603050405020304" pitchFamily="18" charset="0"/>
                <a:cs typeface="Times New Roman" panose="02020603050405020304" pitchFamily="18" charset="0"/>
              </a:rPr>
              <a:t> 143,993 -j ACCEPT</a:t>
            </a:r>
          </a:p>
          <a:p>
            <a:pPr marL="0" indent="0" algn="just">
              <a:buFontTx/>
              <a:buNone/>
            </a:pPr>
            <a:r>
              <a:rPr lang="en-US" sz="1500" b="1" kern="0" dirty="0">
                <a:solidFill>
                  <a:srgbClr val="000000"/>
                </a:solidFill>
                <a:latin typeface="Times New Roman" panose="02020603050405020304" pitchFamily="18" charset="0"/>
                <a:cs typeface="Times New Roman" panose="02020603050405020304" pitchFamily="18" charset="0"/>
              </a:rPr>
              <a:t># </a:t>
            </a:r>
            <a:r>
              <a:rPr lang="en-US" sz="1500" b="1" kern="0" dirty="0" err="1">
                <a:solidFill>
                  <a:srgbClr val="000000"/>
                </a:solidFill>
                <a:latin typeface="Times New Roman" panose="02020603050405020304" pitchFamily="18" charset="0"/>
                <a:cs typeface="Times New Roman" panose="02020603050405020304" pitchFamily="18" charset="0"/>
              </a:rPr>
              <a:t>mail.smtp</a:t>
            </a:r>
            <a:r>
              <a:rPr lang="en-US" sz="1500" b="1" kern="0" dirty="0">
                <a:solidFill>
                  <a:srgbClr val="000000"/>
                </a:solidFill>
                <a:latin typeface="Times New Roman" panose="02020603050405020304" pitchFamily="18" charset="0"/>
                <a:cs typeface="Times New Roman" panose="02020603050405020304" pitchFamily="18" charset="0"/>
              </a:rPr>
              <a:t>, </a:t>
            </a:r>
            <a:r>
              <a:rPr lang="en-US" sz="1500" b="1" kern="0" dirty="0" err="1">
                <a:solidFill>
                  <a:srgbClr val="000000"/>
                </a:solidFill>
                <a:latin typeface="Times New Roman" panose="02020603050405020304" pitchFamily="18" charset="0"/>
                <a:cs typeface="Times New Roman" panose="02020603050405020304" pitchFamily="18" charset="0"/>
              </a:rPr>
              <a:t>mail.smtps</a:t>
            </a:r>
            <a:endParaRPr lang="en-US" sz="1500" b="1" kern="0" dirty="0">
              <a:solidFill>
                <a:srgbClr val="000000"/>
              </a:solidFill>
              <a:latin typeface="Times New Roman" panose="02020603050405020304" pitchFamily="18" charset="0"/>
              <a:cs typeface="Times New Roman" panose="02020603050405020304" pitchFamily="18" charset="0"/>
            </a:endParaRPr>
          </a:p>
          <a:p>
            <a:pPr marL="0" indent="0" algn="just">
              <a:buFontTx/>
              <a:buNone/>
            </a:pPr>
            <a:r>
              <a:rPr lang="en-US" sz="1500" i="1" kern="0" dirty="0">
                <a:solidFill>
                  <a:srgbClr val="000000"/>
                </a:solidFill>
                <a:latin typeface="Times New Roman" panose="02020603050405020304" pitchFamily="18" charset="0"/>
                <a:cs typeface="Times New Roman" panose="02020603050405020304" pitchFamily="18" charset="0"/>
              </a:rPr>
              <a:t>-A INPUT -p </a:t>
            </a:r>
            <a:r>
              <a:rPr lang="en-US" sz="1500" i="1" kern="0" dirty="0" err="1">
                <a:solidFill>
                  <a:srgbClr val="000000"/>
                </a:solidFill>
                <a:latin typeface="Times New Roman" panose="02020603050405020304" pitchFamily="18" charset="0"/>
                <a:cs typeface="Times New Roman" panose="02020603050405020304" pitchFamily="18" charset="0"/>
              </a:rPr>
              <a:t>tcp</a:t>
            </a:r>
            <a:r>
              <a:rPr lang="en-US" sz="1500" i="1" kern="0" dirty="0">
                <a:solidFill>
                  <a:srgbClr val="000000"/>
                </a:solidFill>
                <a:latin typeface="Times New Roman" panose="02020603050405020304" pitchFamily="18" charset="0"/>
                <a:cs typeface="Times New Roman" panose="02020603050405020304" pitchFamily="18" charset="0"/>
              </a:rPr>
              <a:t> -m </a:t>
            </a:r>
            <a:r>
              <a:rPr lang="en-US" sz="1500" i="1" kern="0" dirty="0" err="1">
                <a:solidFill>
                  <a:srgbClr val="000000"/>
                </a:solidFill>
                <a:latin typeface="Times New Roman" panose="02020603050405020304" pitchFamily="18" charset="0"/>
                <a:cs typeface="Times New Roman" panose="02020603050405020304" pitchFamily="18" charset="0"/>
              </a:rPr>
              <a:t>conntrack</a:t>
            </a:r>
            <a:r>
              <a:rPr lang="en-US" sz="1500" i="1" kern="0" dirty="0">
                <a:solidFill>
                  <a:srgbClr val="000000"/>
                </a:solidFill>
                <a:latin typeface="Times New Roman" panose="02020603050405020304" pitchFamily="18" charset="0"/>
                <a:cs typeface="Times New Roman" panose="02020603050405020304" pitchFamily="18" charset="0"/>
              </a:rPr>
              <a:t> --</a:t>
            </a:r>
            <a:r>
              <a:rPr lang="en-US" sz="1500" i="1" kern="0" dirty="0" err="1">
                <a:solidFill>
                  <a:srgbClr val="000000"/>
                </a:solidFill>
                <a:latin typeface="Times New Roman" panose="02020603050405020304" pitchFamily="18" charset="0"/>
                <a:cs typeface="Times New Roman" panose="02020603050405020304" pitchFamily="18" charset="0"/>
              </a:rPr>
              <a:t>ctstate</a:t>
            </a:r>
            <a:r>
              <a:rPr lang="en-US" sz="1500" i="1" kern="0" dirty="0">
                <a:solidFill>
                  <a:srgbClr val="000000"/>
                </a:solidFill>
                <a:latin typeface="Times New Roman" panose="02020603050405020304" pitchFamily="18" charset="0"/>
                <a:cs typeface="Times New Roman" panose="02020603050405020304" pitchFamily="18" charset="0"/>
              </a:rPr>
              <a:t> NEW -m multiport --</a:t>
            </a:r>
            <a:r>
              <a:rPr lang="en-US" sz="1500" i="1" kern="0" dirty="0" err="1">
                <a:solidFill>
                  <a:srgbClr val="000000"/>
                </a:solidFill>
                <a:latin typeface="Times New Roman" panose="02020603050405020304" pitchFamily="18" charset="0"/>
                <a:cs typeface="Times New Roman" panose="02020603050405020304" pitchFamily="18" charset="0"/>
              </a:rPr>
              <a:t>dports</a:t>
            </a:r>
            <a:r>
              <a:rPr lang="en-US" sz="1500" i="1" kern="0" dirty="0">
                <a:solidFill>
                  <a:srgbClr val="000000"/>
                </a:solidFill>
                <a:latin typeface="Times New Roman" panose="02020603050405020304" pitchFamily="18" charset="0"/>
                <a:cs typeface="Times New Roman" panose="02020603050405020304" pitchFamily="18" charset="0"/>
              </a:rPr>
              <a:t> 25,465 -j ACCEPT</a:t>
            </a:r>
          </a:p>
          <a:p>
            <a:pPr marL="0" indent="0" algn="just">
              <a:buFontTx/>
              <a:buNone/>
            </a:pPr>
            <a:r>
              <a:rPr lang="en-US" sz="1500" b="1" kern="0" dirty="0">
                <a:solidFill>
                  <a:srgbClr val="000000"/>
                </a:solidFill>
                <a:latin typeface="Times New Roman" panose="02020603050405020304" pitchFamily="18" charset="0"/>
                <a:cs typeface="Times New Roman" panose="02020603050405020304" pitchFamily="18" charset="0"/>
              </a:rPr>
              <a:t># </a:t>
            </a:r>
            <a:r>
              <a:rPr lang="en-US" sz="1500" b="1" kern="0" dirty="0" err="1">
                <a:solidFill>
                  <a:srgbClr val="000000"/>
                </a:solidFill>
                <a:latin typeface="Times New Roman" panose="02020603050405020304" pitchFamily="18" charset="0"/>
                <a:cs typeface="Times New Roman" panose="02020603050405020304" pitchFamily="18" charset="0"/>
              </a:rPr>
              <a:t>im.xmpp</a:t>
            </a:r>
            <a:endParaRPr lang="en-US" sz="1500" b="1" kern="0" dirty="0">
              <a:solidFill>
                <a:srgbClr val="000000"/>
              </a:solidFill>
              <a:latin typeface="Times New Roman" panose="02020603050405020304" pitchFamily="18" charset="0"/>
              <a:cs typeface="Times New Roman" panose="02020603050405020304" pitchFamily="18" charset="0"/>
            </a:endParaRPr>
          </a:p>
          <a:p>
            <a:pPr marL="0" indent="0" algn="just">
              <a:buFontTx/>
              <a:buNone/>
            </a:pPr>
            <a:r>
              <a:rPr lang="en-US" sz="1500" i="1" kern="0" dirty="0">
                <a:solidFill>
                  <a:srgbClr val="000000"/>
                </a:solidFill>
                <a:latin typeface="Times New Roman" panose="02020603050405020304" pitchFamily="18" charset="0"/>
                <a:cs typeface="Times New Roman" panose="02020603050405020304" pitchFamily="18" charset="0"/>
              </a:rPr>
              <a:t>-A INPUT -p </a:t>
            </a:r>
            <a:r>
              <a:rPr lang="en-US" sz="1500" i="1" kern="0" dirty="0" err="1">
                <a:solidFill>
                  <a:srgbClr val="000000"/>
                </a:solidFill>
                <a:latin typeface="Times New Roman" panose="02020603050405020304" pitchFamily="18" charset="0"/>
                <a:cs typeface="Times New Roman" panose="02020603050405020304" pitchFamily="18" charset="0"/>
              </a:rPr>
              <a:t>tcp</a:t>
            </a:r>
            <a:r>
              <a:rPr lang="en-US" sz="1500" i="1" kern="0" dirty="0">
                <a:solidFill>
                  <a:srgbClr val="000000"/>
                </a:solidFill>
                <a:latin typeface="Times New Roman" panose="02020603050405020304" pitchFamily="18" charset="0"/>
                <a:cs typeface="Times New Roman" panose="02020603050405020304" pitchFamily="18" charset="0"/>
              </a:rPr>
              <a:t> -m </a:t>
            </a:r>
            <a:r>
              <a:rPr lang="en-US" sz="1500" i="1" kern="0" dirty="0" err="1">
                <a:solidFill>
                  <a:srgbClr val="000000"/>
                </a:solidFill>
                <a:latin typeface="Times New Roman" panose="02020603050405020304" pitchFamily="18" charset="0"/>
                <a:cs typeface="Times New Roman" panose="02020603050405020304" pitchFamily="18" charset="0"/>
              </a:rPr>
              <a:t>conntrack</a:t>
            </a:r>
            <a:r>
              <a:rPr lang="en-US" sz="1500" i="1" kern="0" dirty="0">
                <a:solidFill>
                  <a:srgbClr val="000000"/>
                </a:solidFill>
                <a:latin typeface="Times New Roman" panose="02020603050405020304" pitchFamily="18" charset="0"/>
                <a:cs typeface="Times New Roman" panose="02020603050405020304" pitchFamily="18" charset="0"/>
              </a:rPr>
              <a:t> --</a:t>
            </a:r>
            <a:r>
              <a:rPr lang="en-US" sz="1500" i="1" kern="0" dirty="0" err="1">
                <a:solidFill>
                  <a:srgbClr val="000000"/>
                </a:solidFill>
                <a:latin typeface="Times New Roman" panose="02020603050405020304" pitchFamily="18" charset="0"/>
                <a:cs typeface="Times New Roman" panose="02020603050405020304" pitchFamily="18" charset="0"/>
              </a:rPr>
              <a:t>ctstate</a:t>
            </a:r>
            <a:r>
              <a:rPr lang="en-US" sz="1500" i="1" kern="0" dirty="0">
                <a:solidFill>
                  <a:srgbClr val="000000"/>
                </a:solidFill>
                <a:latin typeface="Times New Roman" panose="02020603050405020304" pitchFamily="18" charset="0"/>
                <a:cs typeface="Times New Roman" panose="02020603050405020304" pitchFamily="18" charset="0"/>
              </a:rPr>
              <a:t> NEW -m multiport --</a:t>
            </a:r>
            <a:r>
              <a:rPr lang="en-US" sz="1500" i="1" kern="0" dirty="0" err="1">
                <a:solidFill>
                  <a:srgbClr val="000000"/>
                </a:solidFill>
                <a:latin typeface="Times New Roman" panose="02020603050405020304" pitchFamily="18" charset="0"/>
                <a:cs typeface="Times New Roman" panose="02020603050405020304" pitchFamily="18" charset="0"/>
              </a:rPr>
              <a:t>dports</a:t>
            </a:r>
            <a:r>
              <a:rPr lang="en-US" sz="1500" i="1" kern="0" dirty="0">
                <a:solidFill>
                  <a:srgbClr val="000000"/>
                </a:solidFill>
                <a:latin typeface="Times New Roman" panose="02020603050405020304" pitchFamily="18" charset="0"/>
                <a:cs typeface="Times New Roman" panose="02020603050405020304" pitchFamily="18" charset="0"/>
              </a:rPr>
              <a:t> 5222,5223  -j ACCEPT</a:t>
            </a:r>
          </a:p>
          <a:p>
            <a:pPr marL="0" indent="0" algn="just">
              <a:buFontTx/>
              <a:buNone/>
            </a:pPr>
            <a:r>
              <a:rPr lang="en-US" sz="1500" b="1" kern="0" dirty="0">
                <a:solidFill>
                  <a:srgbClr val="000000"/>
                </a:solidFill>
                <a:latin typeface="Times New Roman" panose="02020603050405020304" pitchFamily="18" charset="0"/>
                <a:cs typeface="Times New Roman" panose="02020603050405020304" pitchFamily="18" charset="0"/>
              </a:rPr>
              <a:t># </a:t>
            </a:r>
            <a:r>
              <a:rPr lang="en-US" sz="1500" b="1" kern="0" dirty="0" err="1">
                <a:solidFill>
                  <a:srgbClr val="000000"/>
                </a:solidFill>
                <a:latin typeface="Times New Roman" panose="02020603050405020304" pitchFamily="18" charset="0"/>
                <a:cs typeface="Times New Roman" panose="02020603050405020304" pitchFamily="18" charset="0"/>
              </a:rPr>
              <a:t>im.icq.oscar</a:t>
            </a:r>
            <a:endParaRPr lang="en-US" sz="1500" b="1" kern="0" dirty="0">
              <a:solidFill>
                <a:srgbClr val="000000"/>
              </a:solidFill>
              <a:latin typeface="Times New Roman" panose="02020603050405020304" pitchFamily="18" charset="0"/>
              <a:cs typeface="Times New Roman" panose="02020603050405020304" pitchFamily="18" charset="0"/>
            </a:endParaRPr>
          </a:p>
          <a:p>
            <a:pPr marL="0" indent="0" algn="just">
              <a:buFontTx/>
              <a:buNone/>
            </a:pPr>
            <a:r>
              <a:rPr lang="en-US" sz="1500" i="1" kern="0" dirty="0">
                <a:solidFill>
                  <a:srgbClr val="000000"/>
                </a:solidFill>
                <a:latin typeface="Times New Roman" panose="02020603050405020304" pitchFamily="18" charset="0"/>
                <a:cs typeface="Times New Roman" panose="02020603050405020304" pitchFamily="18" charset="0"/>
              </a:rPr>
              <a:t>-A INPUT -p </a:t>
            </a:r>
            <a:r>
              <a:rPr lang="en-US" sz="1500" i="1" kern="0" dirty="0" err="1">
                <a:solidFill>
                  <a:srgbClr val="000000"/>
                </a:solidFill>
                <a:latin typeface="Times New Roman" panose="02020603050405020304" pitchFamily="18" charset="0"/>
                <a:cs typeface="Times New Roman" panose="02020603050405020304" pitchFamily="18" charset="0"/>
              </a:rPr>
              <a:t>tcp</a:t>
            </a:r>
            <a:r>
              <a:rPr lang="en-US" sz="1500" i="1" kern="0" dirty="0">
                <a:solidFill>
                  <a:srgbClr val="000000"/>
                </a:solidFill>
                <a:latin typeface="Times New Roman" panose="02020603050405020304" pitchFamily="18" charset="0"/>
                <a:cs typeface="Times New Roman" panose="02020603050405020304" pitchFamily="18" charset="0"/>
              </a:rPr>
              <a:t> -m </a:t>
            </a:r>
            <a:r>
              <a:rPr lang="en-US" sz="1500" i="1" kern="0" dirty="0" err="1">
                <a:solidFill>
                  <a:srgbClr val="000000"/>
                </a:solidFill>
                <a:latin typeface="Times New Roman" panose="02020603050405020304" pitchFamily="18" charset="0"/>
                <a:cs typeface="Times New Roman" panose="02020603050405020304" pitchFamily="18" charset="0"/>
              </a:rPr>
              <a:t>conntrack</a:t>
            </a:r>
            <a:r>
              <a:rPr lang="en-US" sz="1500" i="1" kern="0" dirty="0">
                <a:solidFill>
                  <a:srgbClr val="000000"/>
                </a:solidFill>
                <a:latin typeface="Times New Roman" panose="02020603050405020304" pitchFamily="18" charset="0"/>
                <a:cs typeface="Times New Roman" panose="02020603050405020304" pitchFamily="18" charset="0"/>
              </a:rPr>
              <a:t> --</a:t>
            </a:r>
            <a:r>
              <a:rPr lang="en-US" sz="1500" i="1" kern="0" dirty="0" err="1">
                <a:solidFill>
                  <a:srgbClr val="000000"/>
                </a:solidFill>
                <a:latin typeface="Times New Roman" panose="02020603050405020304" pitchFamily="18" charset="0"/>
                <a:cs typeface="Times New Roman" panose="02020603050405020304" pitchFamily="18" charset="0"/>
              </a:rPr>
              <a:t>ctstate</a:t>
            </a:r>
            <a:r>
              <a:rPr lang="en-US" sz="1500" i="1" kern="0" dirty="0">
                <a:solidFill>
                  <a:srgbClr val="000000"/>
                </a:solidFill>
                <a:latin typeface="Times New Roman" panose="02020603050405020304" pitchFamily="18" charset="0"/>
                <a:cs typeface="Times New Roman" panose="02020603050405020304" pitchFamily="18" charset="0"/>
              </a:rPr>
              <a:t> NEW -m </a:t>
            </a:r>
            <a:r>
              <a:rPr lang="en-US" sz="1500" i="1" kern="0" dirty="0" err="1">
                <a:solidFill>
                  <a:srgbClr val="000000"/>
                </a:solidFill>
                <a:latin typeface="Times New Roman" panose="02020603050405020304" pitchFamily="18" charset="0"/>
                <a:cs typeface="Times New Roman" panose="02020603050405020304" pitchFamily="18" charset="0"/>
              </a:rPr>
              <a:t>tcp</a:t>
            </a:r>
            <a:r>
              <a:rPr lang="en-US" sz="1500" i="1" kern="0" dirty="0">
                <a:solidFill>
                  <a:srgbClr val="000000"/>
                </a:solidFill>
                <a:latin typeface="Times New Roman" panose="02020603050405020304" pitchFamily="18" charset="0"/>
                <a:cs typeface="Times New Roman" panose="02020603050405020304" pitchFamily="18" charset="0"/>
              </a:rPr>
              <a:t> --</a:t>
            </a:r>
            <a:r>
              <a:rPr lang="en-US" sz="1500" i="1" kern="0" dirty="0" err="1">
                <a:solidFill>
                  <a:srgbClr val="000000"/>
                </a:solidFill>
                <a:latin typeface="Times New Roman" panose="02020603050405020304" pitchFamily="18" charset="0"/>
                <a:cs typeface="Times New Roman" panose="02020603050405020304" pitchFamily="18" charset="0"/>
              </a:rPr>
              <a:t>dport</a:t>
            </a:r>
            <a:r>
              <a:rPr lang="en-US" sz="1500" i="1" kern="0" dirty="0">
                <a:solidFill>
                  <a:srgbClr val="000000"/>
                </a:solidFill>
                <a:latin typeface="Times New Roman" panose="02020603050405020304" pitchFamily="18" charset="0"/>
                <a:cs typeface="Times New Roman" panose="02020603050405020304" pitchFamily="18" charset="0"/>
              </a:rPr>
              <a:t> 5190 -j ACCEPT</a:t>
            </a:r>
            <a:endParaRPr lang="ru-RU" sz="1500" i="1" kern="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934566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1833044" y="-2310"/>
            <a:ext cx="7078216"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ru-RU" altLang="ru-RU" sz="4000" kern="0" dirty="0" smtClean="0">
                <a:solidFill>
                  <a:srgbClr val="000000"/>
                </a:solidFill>
                <a:latin typeface="Times New Roman" panose="02020603050405020304" pitchFamily="18" charset="0"/>
                <a:cs typeface="Times New Roman" panose="02020603050405020304" pitchFamily="18" charset="0"/>
              </a:rPr>
              <a:t>Примеры правил</a:t>
            </a:r>
            <a:endParaRPr lang="en-US" altLang="ru-RU" sz="4000" kern="0" dirty="0">
              <a:solidFill>
                <a:srgbClr val="000000"/>
              </a:solidFill>
              <a:latin typeface="Times New Roman" panose="02020603050405020304" pitchFamily="18" charset="0"/>
              <a:cs typeface="Times New Roman" panose="02020603050405020304" pitchFamily="18" charset="0"/>
            </a:endParaRPr>
          </a:p>
        </p:txBody>
      </p:sp>
      <p:sp>
        <p:nvSpPr>
          <p:cNvPr id="6" name="Rectangle 3"/>
          <p:cNvSpPr txBox="1">
            <a:spLocks noChangeArrowheads="1"/>
          </p:cNvSpPr>
          <p:nvPr/>
        </p:nvSpPr>
        <p:spPr bwMode="auto">
          <a:xfrm>
            <a:off x="1981385" y="1015182"/>
            <a:ext cx="7092280"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FontTx/>
              <a:buNone/>
            </a:pPr>
            <a:r>
              <a:rPr lang="ru-RU" sz="1400" b="1" kern="0" dirty="0">
                <a:solidFill>
                  <a:srgbClr val="000000"/>
                </a:solidFill>
                <a:latin typeface="Times New Roman" panose="02020603050405020304" pitchFamily="18" charset="0"/>
                <a:cs typeface="Times New Roman" panose="02020603050405020304" pitchFamily="18" charset="0"/>
              </a:rPr>
              <a:t>Сетевые </a:t>
            </a:r>
            <a:r>
              <a:rPr lang="ru-RU" sz="1400" b="1" kern="0" dirty="0" smtClean="0">
                <a:solidFill>
                  <a:srgbClr val="000000"/>
                </a:solidFill>
                <a:latin typeface="Times New Roman" panose="02020603050405020304" pitchFamily="18" charset="0"/>
                <a:cs typeface="Times New Roman" panose="02020603050405020304" pitchFamily="18" charset="0"/>
              </a:rPr>
              <a:t>службы</a:t>
            </a:r>
          </a:p>
          <a:p>
            <a:pPr marL="0" indent="0" algn="just">
              <a:buFontTx/>
              <a:buNone/>
            </a:pPr>
            <a:endParaRPr lang="ru-RU" sz="1400" b="1" kern="0" dirty="0" smtClean="0">
              <a:solidFill>
                <a:srgbClr val="000000"/>
              </a:solidFill>
              <a:latin typeface="Times New Roman" panose="02020603050405020304" pitchFamily="18" charset="0"/>
              <a:cs typeface="Times New Roman" panose="02020603050405020304" pitchFamily="18" charset="0"/>
            </a:endParaRPr>
          </a:p>
          <a:p>
            <a:pPr marL="0" indent="0" algn="just">
              <a:buFontTx/>
              <a:buNone/>
            </a:pPr>
            <a:r>
              <a:rPr lang="en-US" sz="1400" b="1" kern="0" dirty="0">
                <a:solidFill>
                  <a:srgbClr val="000000"/>
                </a:solidFill>
                <a:latin typeface="Times New Roman" panose="02020603050405020304" pitchFamily="18" charset="0"/>
                <a:cs typeface="Times New Roman" panose="02020603050405020304" pitchFamily="18" charset="0"/>
              </a:rPr>
              <a:t># </a:t>
            </a:r>
            <a:r>
              <a:rPr lang="en-US" sz="1400" b="1" kern="0" dirty="0" err="1">
                <a:solidFill>
                  <a:srgbClr val="000000"/>
                </a:solidFill>
                <a:latin typeface="Times New Roman" panose="02020603050405020304" pitchFamily="18" charset="0"/>
                <a:cs typeface="Times New Roman" panose="02020603050405020304" pitchFamily="18" charset="0"/>
              </a:rPr>
              <a:t>network.openvpn.vpn</a:t>
            </a:r>
            <a:endParaRPr lang="en-US" sz="1400" b="1" kern="0" dirty="0">
              <a:solidFill>
                <a:srgbClr val="000000"/>
              </a:solidFill>
              <a:latin typeface="Times New Roman" panose="02020603050405020304" pitchFamily="18" charset="0"/>
              <a:cs typeface="Times New Roman" panose="02020603050405020304" pitchFamily="18" charset="0"/>
            </a:endParaRPr>
          </a:p>
          <a:p>
            <a:pPr marL="0" indent="0" algn="just">
              <a:buFontTx/>
              <a:buNone/>
            </a:pPr>
            <a:r>
              <a:rPr lang="en-US" sz="1400" i="1" kern="0" dirty="0">
                <a:solidFill>
                  <a:srgbClr val="000000"/>
                </a:solidFill>
                <a:latin typeface="Times New Roman" panose="02020603050405020304" pitchFamily="18" charset="0"/>
                <a:cs typeface="Times New Roman" panose="02020603050405020304" pitchFamily="18" charset="0"/>
              </a:rPr>
              <a:t>-A INPUT -p </a:t>
            </a:r>
            <a:r>
              <a:rPr lang="en-US" sz="1400" i="1" kern="0" dirty="0" err="1">
                <a:solidFill>
                  <a:srgbClr val="000000"/>
                </a:solidFill>
                <a:latin typeface="Times New Roman" panose="02020603050405020304" pitchFamily="18" charset="0"/>
                <a:cs typeface="Times New Roman" panose="02020603050405020304" pitchFamily="18" charset="0"/>
              </a:rPr>
              <a:t>udp</a:t>
            </a:r>
            <a:r>
              <a:rPr lang="en-US" sz="1400" i="1" kern="0" dirty="0">
                <a:solidFill>
                  <a:srgbClr val="000000"/>
                </a:solidFill>
                <a:latin typeface="Times New Roman" panose="02020603050405020304" pitchFamily="18" charset="0"/>
                <a:cs typeface="Times New Roman" panose="02020603050405020304" pitchFamily="18" charset="0"/>
              </a:rPr>
              <a:t> -m </a:t>
            </a:r>
            <a:r>
              <a:rPr lang="en-US" sz="1400" i="1" kern="0" dirty="0" err="1">
                <a:solidFill>
                  <a:srgbClr val="000000"/>
                </a:solidFill>
                <a:latin typeface="Times New Roman" panose="02020603050405020304" pitchFamily="18" charset="0"/>
                <a:cs typeface="Times New Roman" panose="02020603050405020304" pitchFamily="18" charset="0"/>
              </a:rPr>
              <a:t>conntrack</a:t>
            </a:r>
            <a:r>
              <a:rPr lang="en-US" sz="1400" i="1" kern="0" dirty="0">
                <a:solidFill>
                  <a:srgbClr val="000000"/>
                </a:solidFill>
                <a:latin typeface="Times New Roman" panose="02020603050405020304" pitchFamily="18" charset="0"/>
                <a:cs typeface="Times New Roman" panose="02020603050405020304" pitchFamily="18" charset="0"/>
              </a:rPr>
              <a:t> --</a:t>
            </a:r>
            <a:r>
              <a:rPr lang="en-US" sz="1400" i="1" kern="0" dirty="0" err="1">
                <a:solidFill>
                  <a:srgbClr val="000000"/>
                </a:solidFill>
                <a:latin typeface="Times New Roman" panose="02020603050405020304" pitchFamily="18" charset="0"/>
                <a:cs typeface="Times New Roman" panose="02020603050405020304" pitchFamily="18" charset="0"/>
              </a:rPr>
              <a:t>ctstate</a:t>
            </a:r>
            <a:r>
              <a:rPr lang="en-US" sz="1400" i="1" kern="0" dirty="0">
                <a:solidFill>
                  <a:srgbClr val="000000"/>
                </a:solidFill>
                <a:latin typeface="Times New Roman" panose="02020603050405020304" pitchFamily="18" charset="0"/>
                <a:cs typeface="Times New Roman" panose="02020603050405020304" pitchFamily="18" charset="0"/>
              </a:rPr>
              <a:t> NEW -m </a:t>
            </a:r>
            <a:r>
              <a:rPr lang="en-US" sz="1400" i="1" kern="0" dirty="0" err="1">
                <a:solidFill>
                  <a:srgbClr val="000000"/>
                </a:solidFill>
                <a:latin typeface="Times New Roman" panose="02020603050405020304" pitchFamily="18" charset="0"/>
                <a:cs typeface="Times New Roman" panose="02020603050405020304" pitchFamily="18" charset="0"/>
              </a:rPr>
              <a:t>udp</a:t>
            </a:r>
            <a:r>
              <a:rPr lang="en-US" sz="1400" i="1" kern="0" dirty="0">
                <a:solidFill>
                  <a:srgbClr val="000000"/>
                </a:solidFill>
                <a:latin typeface="Times New Roman" panose="02020603050405020304" pitchFamily="18" charset="0"/>
                <a:cs typeface="Times New Roman" panose="02020603050405020304" pitchFamily="18" charset="0"/>
              </a:rPr>
              <a:t> --</a:t>
            </a:r>
            <a:r>
              <a:rPr lang="en-US" sz="1400" i="1" kern="0" dirty="0" err="1">
                <a:solidFill>
                  <a:srgbClr val="000000"/>
                </a:solidFill>
                <a:latin typeface="Times New Roman" panose="02020603050405020304" pitchFamily="18" charset="0"/>
                <a:cs typeface="Times New Roman" panose="02020603050405020304" pitchFamily="18" charset="0"/>
              </a:rPr>
              <a:t>dport</a:t>
            </a:r>
            <a:r>
              <a:rPr lang="en-US" sz="1400" i="1" kern="0" dirty="0">
                <a:solidFill>
                  <a:srgbClr val="000000"/>
                </a:solidFill>
                <a:latin typeface="Times New Roman" panose="02020603050405020304" pitchFamily="18" charset="0"/>
                <a:cs typeface="Times New Roman" panose="02020603050405020304" pitchFamily="18" charset="0"/>
              </a:rPr>
              <a:t> 1194 -j ACCEPT</a:t>
            </a:r>
          </a:p>
          <a:p>
            <a:pPr marL="0" indent="0" algn="just">
              <a:buFontTx/>
              <a:buNone/>
            </a:pPr>
            <a:r>
              <a:rPr lang="en-US" sz="1400" b="1" kern="0" dirty="0">
                <a:solidFill>
                  <a:srgbClr val="000000"/>
                </a:solidFill>
                <a:latin typeface="Times New Roman" panose="02020603050405020304" pitchFamily="18" charset="0"/>
                <a:cs typeface="Times New Roman" panose="02020603050405020304" pitchFamily="18" charset="0"/>
              </a:rPr>
              <a:t># </a:t>
            </a:r>
            <a:r>
              <a:rPr lang="en-US" sz="1400" b="1" kern="0" dirty="0" err="1">
                <a:solidFill>
                  <a:srgbClr val="000000"/>
                </a:solidFill>
                <a:latin typeface="Times New Roman" panose="02020603050405020304" pitchFamily="18" charset="0"/>
                <a:cs typeface="Times New Roman" panose="02020603050405020304" pitchFamily="18" charset="0"/>
              </a:rPr>
              <a:t>network.squid.proxy</a:t>
            </a:r>
            <a:endParaRPr lang="en-US" sz="1400" b="1" kern="0" dirty="0">
              <a:solidFill>
                <a:srgbClr val="000000"/>
              </a:solidFill>
              <a:latin typeface="Times New Roman" panose="02020603050405020304" pitchFamily="18" charset="0"/>
              <a:cs typeface="Times New Roman" panose="02020603050405020304" pitchFamily="18" charset="0"/>
            </a:endParaRPr>
          </a:p>
          <a:p>
            <a:pPr marL="0" indent="0" algn="just">
              <a:buFontTx/>
              <a:buNone/>
            </a:pPr>
            <a:r>
              <a:rPr lang="en-US" sz="1400" i="1" kern="0" dirty="0">
                <a:solidFill>
                  <a:srgbClr val="000000"/>
                </a:solidFill>
                <a:latin typeface="Times New Roman" panose="02020603050405020304" pitchFamily="18" charset="0"/>
                <a:cs typeface="Times New Roman" panose="02020603050405020304" pitchFamily="18" charset="0"/>
              </a:rPr>
              <a:t>-A INPUT -p </a:t>
            </a:r>
            <a:r>
              <a:rPr lang="en-US" sz="1400" i="1" kern="0" dirty="0" err="1">
                <a:solidFill>
                  <a:srgbClr val="000000"/>
                </a:solidFill>
                <a:latin typeface="Times New Roman" panose="02020603050405020304" pitchFamily="18" charset="0"/>
                <a:cs typeface="Times New Roman" panose="02020603050405020304" pitchFamily="18" charset="0"/>
              </a:rPr>
              <a:t>udp</a:t>
            </a:r>
            <a:r>
              <a:rPr lang="en-US" sz="1400" i="1" kern="0" dirty="0">
                <a:solidFill>
                  <a:srgbClr val="000000"/>
                </a:solidFill>
                <a:latin typeface="Times New Roman" panose="02020603050405020304" pitchFamily="18" charset="0"/>
                <a:cs typeface="Times New Roman" panose="02020603050405020304" pitchFamily="18" charset="0"/>
              </a:rPr>
              <a:t> -m </a:t>
            </a:r>
            <a:r>
              <a:rPr lang="en-US" sz="1400" i="1" kern="0" dirty="0" err="1">
                <a:solidFill>
                  <a:srgbClr val="000000"/>
                </a:solidFill>
                <a:latin typeface="Times New Roman" panose="02020603050405020304" pitchFamily="18" charset="0"/>
                <a:cs typeface="Times New Roman" panose="02020603050405020304" pitchFamily="18" charset="0"/>
              </a:rPr>
              <a:t>conntrack</a:t>
            </a:r>
            <a:r>
              <a:rPr lang="en-US" sz="1400" i="1" kern="0" dirty="0">
                <a:solidFill>
                  <a:srgbClr val="000000"/>
                </a:solidFill>
                <a:latin typeface="Times New Roman" panose="02020603050405020304" pitchFamily="18" charset="0"/>
                <a:cs typeface="Times New Roman" panose="02020603050405020304" pitchFamily="18" charset="0"/>
              </a:rPr>
              <a:t> --</a:t>
            </a:r>
            <a:r>
              <a:rPr lang="en-US" sz="1400" i="1" kern="0" dirty="0" err="1">
                <a:solidFill>
                  <a:srgbClr val="000000"/>
                </a:solidFill>
                <a:latin typeface="Times New Roman" panose="02020603050405020304" pitchFamily="18" charset="0"/>
                <a:cs typeface="Times New Roman" panose="02020603050405020304" pitchFamily="18" charset="0"/>
              </a:rPr>
              <a:t>ctstate</a:t>
            </a:r>
            <a:r>
              <a:rPr lang="en-US" sz="1400" i="1" kern="0" dirty="0">
                <a:solidFill>
                  <a:srgbClr val="000000"/>
                </a:solidFill>
                <a:latin typeface="Times New Roman" panose="02020603050405020304" pitchFamily="18" charset="0"/>
                <a:cs typeface="Times New Roman" panose="02020603050405020304" pitchFamily="18" charset="0"/>
              </a:rPr>
              <a:t> NEW -m </a:t>
            </a:r>
            <a:r>
              <a:rPr lang="en-US" sz="1400" i="1" kern="0" dirty="0" err="1">
                <a:solidFill>
                  <a:srgbClr val="000000"/>
                </a:solidFill>
                <a:latin typeface="Times New Roman" panose="02020603050405020304" pitchFamily="18" charset="0"/>
                <a:cs typeface="Times New Roman" panose="02020603050405020304" pitchFamily="18" charset="0"/>
              </a:rPr>
              <a:t>udp</a:t>
            </a:r>
            <a:r>
              <a:rPr lang="en-US" sz="1400" i="1" kern="0" dirty="0">
                <a:solidFill>
                  <a:srgbClr val="000000"/>
                </a:solidFill>
                <a:latin typeface="Times New Roman" panose="02020603050405020304" pitchFamily="18" charset="0"/>
                <a:cs typeface="Times New Roman" panose="02020603050405020304" pitchFamily="18" charset="0"/>
              </a:rPr>
              <a:t> --</a:t>
            </a:r>
            <a:r>
              <a:rPr lang="en-US" sz="1400" i="1" kern="0" dirty="0" err="1">
                <a:solidFill>
                  <a:srgbClr val="000000"/>
                </a:solidFill>
                <a:latin typeface="Times New Roman" panose="02020603050405020304" pitchFamily="18" charset="0"/>
                <a:cs typeface="Times New Roman" panose="02020603050405020304" pitchFamily="18" charset="0"/>
              </a:rPr>
              <a:t>dport</a:t>
            </a:r>
            <a:r>
              <a:rPr lang="en-US" sz="1400" i="1" kern="0" dirty="0">
                <a:solidFill>
                  <a:srgbClr val="000000"/>
                </a:solidFill>
                <a:latin typeface="Times New Roman" panose="02020603050405020304" pitchFamily="18" charset="0"/>
                <a:cs typeface="Times New Roman" panose="02020603050405020304" pitchFamily="18" charset="0"/>
              </a:rPr>
              <a:t> 3128 -j ACCEPT</a:t>
            </a:r>
          </a:p>
          <a:p>
            <a:pPr marL="0" indent="0" algn="just">
              <a:buFontTx/>
              <a:buNone/>
            </a:pPr>
            <a:r>
              <a:rPr lang="en-US" sz="1400" b="1" kern="0" dirty="0">
                <a:solidFill>
                  <a:srgbClr val="000000"/>
                </a:solidFill>
                <a:latin typeface="Times New Roman" panose="02020603050405020304" pitchFamily="18" charset="0"/>
                <a:cs typeface="Times New Roman" panose="02020603050405020304" pitchFamily="18" charset="0"/>
              </a:rPr>
              <a:t># </a:t>
            </a:r>
            <a:r>
              <a:rPr lang="en-US" sz="1400" b="1" kern="0" dirty="0" err="1">
                <a:solidFill>
                  <a:srgbClr val="000000"/>
                </a:solidFill>
                <a:latin typeface="Times New Roman" panose="02020603050405020304" pitchFamily="18" charset="0"/>
                <a:cs typeface="Times New Roman" panose="02020603050405020304" pitchFamily="18" charset="0"/>
              </a:rPr>
              <a:t>network.dns</a:t>
            </a:r>
            <a:endParaRPr lang="en-US" sz="1400" b="1" kern="0" dirty="0">
              <a:solidFill>
                <a:srgbClr val="000000"/>
              </a:solidFill>
              <a:latin typeface="Times New Roman" panose="02020603050405020304" pitchFamily="18" charset="0"/>
              <a:cs typeface="Times New Roman" panose="02020603050405020304" pitchFamily="18" charset="0"/>
            </a:endParaRPr>
          </a:p>
          <a:p>
            <a:pPr marL="0" indent="0" algn="just">
              <a:buFontTx/>
              <a:buNone/>
            </a:pPr>
            <a:r>
              <a:rPr lang="en-US" sz="1400" i="1" kern="0" dirty="0">
                <a:solidFill>
                  <a:srgbClr val="000000"/>
                </a:solidFill>
                <a:latin typeface="Times New Roman" panose="02020603050405020304" pitchFamily="18" charset="0"/>
                <a:cs typeface="Times New Roman" panose="02020603050405020304" pitchFamily="18" charset="0"/>
              </a:rPr>
              <a:t>-A INPUT -p </a:t>
            </a:r>
            <a:r>
              <a:rPr lang="en-US" sz="1400" i="1" kern="0" dirty="0" err="1">
                <a:solidFill>
                  <a:srgbClr val="000000"/>
                </a:solidFill>
                <a:latin typeface="Times New Roman" panose="02020603050405020304" pitchFamily="18" charset="0"/>
                <a:cs typeface="Times New Roman" panose="02020603050405020304" pitchFamily="18" charset="0"/>
              </a:rPr>
              <a:t>tcp</a:t>
            </a:r>
            <a:r>
              <a:rPr lang="en-US" sz="1400" i="1" kern="0" dirty="0">
                <a:solidFill>
                  <a:srgbClr val="000000"/>
                </a:solidFill>
                <a:latin typeface="Times New Roman" panose="02020603050405020304" pitchFamily="18" charset="0"/>
                <a:cs typeface="Times New Roman" panose="02020603050405020304" pitchFamily="18" charset="0"/>
              </a:rPr>
              <a:t> -m </a:t>
            </a:r>
            <a:r>
              <a:rPr lang="en-US" sz="1400" i="1" kern="0" dirty="0" err="1">
                <a:solidFill>
                  <a:srgbClr val="000000"/>
                </a:solidFill>
                <a:latin typeface="Times New Roman" panose="02020603050405020304" pitchFamily="18" charset="0"/>
                <a:cs typeface="Times New Roman" panose="02020603050405020304" pitchFamily="18" charset="0"/>
              </a:rPr>
              <a:t>conntrack</a:t>
            </a:r>
            <a:r>
              <a:rPr lang="en-US" sz="1400" i="1" kern="0" dirty="0">
                <a:solidFill>
                  <a:srgbClr val="000000"/>
                </a:solidFill>
                <a:latin typeface="Times New Roman" panose="02020603050405020304" pitchFamily="18" charset="0"/>
                <a:cs typeface="Times New Roman" panose="02020603050405020304" pitchFamily="18" charset="0"/>
              </a:rPr>
              <a:t> --</a:t>
            </a:r>
            <a:r>
              <a:rPr lang="en-US" sz="1400" i="1" kern="0" dirty="0" err="1">
                <a:solidFill>
                  <a:srgbClr val="000000"/>
                </a:solidFill>
                <a:latin typeface="Times New Roman" panose="02020603050405020304" pitchFamily="18" charset="0"/>
                <a:cs typeface="Times New Roman" panose="02020603050405020304" pitchFamily="18" charset="0"/>
              </a:rPr>
              <a:t>ctstate</a:t>
            </a:r>
            <a:r>
              <a:rPr lang="en-US" sz="1400" i="1" kern="0" dirty="0">
                <a:solidFill>
                  <a:srgbClr val="000000"/>
                </a:solidFill>
                <a:latin typeface="Times New Roman" panose="02020603050405020304" pitchFamily="18" charset="0"/>
                <a:cs typeface="Times New Roman" panose="02020603050405020304" pitchFamily="18" charset="0"/>
              </a:rPr>
              <a:t> NEW -m </a:t>
            </a:r>
            <a:r>
              <a:rPr lang="en-US" sz="1400" i="1" kern="0" dirty="0" err="1">
                <a:solidFill>
                  <a:srgbClr val="000000"/>
                </a:solidFill>
                <a:latin typeface="Times New Roman" panose="02020603050405020304" pitchFamily="18" charset="0"/>
                <a:cs typeface="Times New Roman" panose="02020603050405020304" pitchFamily="18" charset="0"/>
              </a:rPr>
              <a:t>tcp</a:t>
            </a:r>
            <a:r>
              <a:rPr lang="en-US" sz="1400" i="1" kern="0" dirty="0">
                <a:solidFill>
                  <a:srgbClr val="000000"/>
                </a:solidFill>
                <a:latin typeface="Times New Roman" panose="02020603050405020304" pitchFamily="18" charset="0"/>
                <a:cs typeface="Times New Roman" panose="02020603050405020304" pitchFamily="18" charset="0"/>
              </a:rPr>
              <a:t> --</a:t>
            </a:r>
            <a:r>
              <a:rPr lang="en-US" sz="1400" i="1" kern="0" dirty="0" err="1">
                <a:solidFill>
                  <a:srgbClr val="000000"/>
                </a:solidFill>
                <a:latin typeface="Times New Roman" panose="02020603050405020304" pitchFamily="18" charset="0"/>
                <a:cs typeface="Times New Roman" panose="02020603050405020304" pitchFamily="18" charset="0"/>
              </a:rPr>
              <a:t>dport</a:t>
            </a:r>
            <a:r>
              <a:rPr lang="en-US" sz="1400" i="1" kern="0" dirty="0">
                <a:solidFill>
                  <a:srgbClr val="000000"/>
                </a:solidFill>
                <a:latin typeface="Times New Roman" panose="02020603050405020304" pitchFamily="18" charset="0"/>
                <a:cs typeface="Times New Roman" panose="02020603050405020304" pitchFamily="18" charset="0"/>
              </a:rPr>
              <a:t> 53 -j ACCEPT</a:t>
            </a:r>
          </a:p>
          <a:p>
            <a:pPr marL="0" indent="0" algn="just">
              <a:buFontTx/>
              <a:buNone/>
            </a:pPr>
            <a:r>
              <a:rPr lang="en-US" sz="1400" i="1" kern="0" dirty="0">
                <a:solidFill>
                  <a:srgbClr val="000000"/>
                </a:solidFill>
                <a:latin typeface="Times New Roman" panose="02020603050405020304" pitchFamily="18" charset="0"/>
                <a:cs typeface="Times New Roman" panose="02020603050405020304" pitchFamily="18" charset="0"/>
              </a:rPr>
              <a:t>-A INPUT -p </a:t>
            </a:r>
            <a:r>
              <a:rPr lang="en-US" sz="1400" i="1" kern="0" dirty="0" err="1">
                <a:solidFill>
                  <a:srgbClr val="000000"/>
                </a:solidFill>
                <a:latin typeface="Times New Roman" panose="02020603050405020304" pitchFamily="18" charset="0"/>
                <a:cs typeface="Times New Roman" panose="02020603050405020304" pitchFamily="18" charset="0"/>
              </a:rPr>
              <a:t>udp</a:t>
            </a:r>
            <a:r>
              <a:rPr lang="en-US" sz="1400" i="1" kern="0" dirty="0">
                <a:solidFill>
                  <a:srgbClr val="000000"/>
                </a:solidFill>
                <a:latin typeface="Times New Roman" panose="02020603050405020304" pitchFamily="18" charset="0"/>
                <a:cs typeface="Times New Roman" panose="02020603050405020304" pitchFamily="18" charset="0"/>
              </a:rPr>
              <a:t> -m </a:t>
            </a:r>
            <a:r>
              <a:rPr lang="en-US" sz="1400" i="1" kern="0" dirty="0" err="1">
                <a:solidFill>
                  <a:srgbClr val="000000"/>
                </a:solidFill>
                <a:latin typeface="Times New Roman" panose="02020603050405020304" pitchFamily="18" charset="0"/>
                <a:cs typeface="Times New Roman" panose="02020603050405020304" pitchFamily="18" charset="0"/>
              </a:rPr>
              <a:t>conntrack</a:t>
            </a:r>
            <a:r>
              <a:rPr lang="en-US" sz="1400" i="1" kern="0" dirty="0">
                <a:solidFill>
                  <a:srgbClr val="000000"/>
                </a:solidFill>
                <a:latin typeface="Times New Roman" panose="02020603050405020304" pitchFamily="18" charset="0"/>
                <a:cs typeface="Times New Roman" panose="02020603050405020304" pitchFamily="18" charset="0"/>
              </a:rPr>
              <a:t> --</a:t>
            </a:r>
            <a:r>
              <a:rPr lang="en-US" sz="1400" i="1" kern="0" dirty="0" err="1">
                <a:solidFill>
                  <a:srgbClr val="000000"/>
                </a:solidFill>
                <a:latin typeface="Times New Roman" panose="02020603050405020304" pitchFamily="18" charset="0"/>
                <a:cs typeface="Times New Roman" panose="02020603050405020304" pitchFamily="18" charset="0"/>
              </a:rPr>
              <a:t>ctstate</a:t>
            </a:r>
            <a:r>
              <a:rPr lang="en-US" sz="1400" i="1" kern="0" dirty="0">
                <a:solidFill>
                  <a:srgbClr val="000000"/>
                </a:solidFill>
                <a:latin typeface="Times New Roman" panose="02020603050405020304" pitchFamily="18" charset="0"/>
                <a:cs typeface="Times New Roman" panose="02020603050405020304" pitchFamily="18" charset="0"/>
              </a:rPr>
              <a:t> NEW -m </a:t>
            </a:r>
            <a:r>
              <a:rPr lang="en-US" sz="1400" i="1" kern="0" dirty="0" err="1">
                <a:solidFill>
                  <a:srgbClr val="000000"/>
                </a:solidFill>
                <a:latin typeface="Times New Roman" panose="02020603050405020304" pitchFamily="18" charset="0"/>
                <a:cs typeface="Times New Roman" panose="02020603050405020304" pitchFamily="18" charset="0"/>
              </a:rPr>
              <a:t>udp</a:t>
            </a:r>
            <a:r>
              <a:rPr lang="en-US" sz="1400" i="1" kern="0" dirty="0">
                <a:solidFill>
                  <a:srgbClr val="000000"/>
                </a:solidFill>
                <a:latin typeface="Times New Roman" panose="02020603050405020304" pitchFamily="18" charset="0"/>
                <a:cs typeface="Times New Roman" panose="02020603050405020304" pitchFamily="18" charset="0"/>
              </a:rPr>
              <a:t> --</a:t>
            </a:r>
            <a:r>
              <a:rPr lang="en-US" sz="1400" i="1" kern="0" dirty="0" err="1">
                <a:solidFill>
                  <a:srgbClr val="000000"/>
                </a:solidFill>
                <a:latin typeface="Times New Roman" panose="02020603050405020304" pitchFamily="18" charset="0"/>
                <a:cs typeface="Times New Roman" panose="02020603050405020304" pitchFamily="18" charset="0"/>
              </a:rPr>
              <a:t>dport</a:t>
            </a:r>
            <a:r>
              <a:rPr lang="en-US" sz="1400" i="1" kern="0" dirty="0">
                <a:solidFill>
                  <a:srgbClr val="000000"/>
                </a:solidFill>
                <a:latin typeface="Times New Roman" panose="02020603050405020304" pitchFamily="18" charset="0"/>
                <a:cs typeface="Times New Roman" panose="02020603050405020304" pitchFamily="18" charset="0"/>
              </a:rPr>
              <a:t> 53 -j ACCEPT</a:t>
            </a:r>
          </a:p>
          <a:p>
            <a:pPr marL="0" indent="0" algn="just">
              <a:buFontTx/>
              <a:buNone/>
            </a:pPr>
            <a:r>
              <a:rPr lang="en-US" sz="1400" b="1" kern="0" dirty="0">
                <a:solidFill>
                  <a:srgbClr val="000000"/>
                </a:solidFill>
                <a:latin typeface="Times New Roman" panose="02020603050405020304" pitchFamily="18" charset="0"/>
                <a:cs typeface="Times New Roman" panose="02020603050405020304" pitchFamily="18" charset="0"/>
              </a:rPr>
              <a:t># </a:t>
            </a:r>
            <a:r>
              <a:rPr lang="en-US" sz="1400" b="1" kern="0" dirty="0" err="1">
                <a:solidFill>
                  <a:srgbClr val="000000"/>
                </a:solidFill>
                <a:latin typeface="Times New Roman" panose="02020603050405020304" pitchFamily="18" charset="0"/>
                <a:cs typeface="Times New Roman" panose="02020603050405020304" pitchFamily="18" charset="0"/>
              </a:rPr>
              <a:t>network.ntp</a:t>
            </a:r>
            <a:endParaRPr lang="en-US" sz="1400" b="1" kern="0" dirty="0">
              <a:solidFill>
                <a:srgbClr val="000000"/>
              </a:solidFill>
              <a:latin typeface="Times New Roman" panose="02020603050405020304" pitchFamily="18" charset="0"/>
              <a:cs typeface="Times New Roman" panose="02020603050405020304" pitchFamily="18" charset="0"/>
            </a:endParaRPr>
          </a:p>
          <a:p>
            <a:pPr marL="0" indent="0" algn="just">
              <a:buFontTx/>
              <a:buNone/>
            </a:pPr>
            <a:r>
              <a:rPr lang="en-US" sz="1400" i="1" kern="0" dirty="0">
                <a:solidFill>
                  <a:srgbClr val="000000"/>
                </a:solidFill>
                <a:latin typeface="Times New Roman" panose="02020603050405020304" pitchFamily="18" charset="0"/>
                <a:cs typeface="Times New Roman" panose="02020603050405020304" pitchFamily="18" charset="0"/>
              </a:rPr>
              <a:t>-A INPUT -p </a:t>
            </a:r>
            <a:r>
              <a:rPr lang="en-US" sz="1400" i="1" kern="0" dirty="0" err="1">
                <a:solidFill>
                  <a:srgbClr val="000000"/>
                </a:solidFill>
                <a:latin typeface="Times New Roman" panose="02020603050405020304" pitchFamily="18" charset="0"/>
                <a:cs typeface="Times New Roman" panose="02020603050405020304" pitchFamily="18" charset="0"/>
              </a:rPr>
              <a:t>udp</a:t>
            </a:r>
            <a:r>
              <a:rPr lang="en-US" sz="1400" i="1" kern="0" dirty="0">
                <a:solidFill>
                  <a:srgbClr val="000000"/>
                </a:solidFill>
                <a:latin typeface="Times New Roman" panose="02020603050405020304" pitchFamily="18" charset="0"/>
                <a:cs typeface="Times New Roman" panose="02020603050405020304" pitchFamily="18" charset="0"/>
              </a:rPr>
              <a:t> -m </a:t>
            </a:r>
            <a:r>
              <a:rPr lang="en-US" sz="1400" i="1" kern="0" dirty="0" err="1">
                <a:solidFill>
                  <a:srgbClr val="000000"/>
                </a:solidFill>
                <a:latin typeface="Times New Roman" panose="02020603050405020304" pitchFamily="18" charset="0"/>
                <a:cs typeface="Times New Roman" panose="02020603050405020304" pitchFamily="18" charset="0"/>
              </a:rPr>
              <a:t>conntrack</a:t>
            </a:r>
            <a:r>
              <a:rPr lang="en-US" sz="1400" i="1" kern="0" dirty="0">
                <a:solidFill>
                  <a:srgbClr val="000000"/>
                </a:solidFill>
                <a:latin typeface="Times New Roman" panose="02020603050405020304" pitchFamily="18" charset="0"/>
                <a:cs typeface="Times New Roman" panose="02020603050405020304" pitchFamily="18" charset="0"/>
              </a:rPr>
              <a:t> --</a:t>
            </a:r>
            <a:r>
              <a:rPr lang="en-US" sz="1400" i="1" kern="0" dirty="0" err="1">
                <a:solidFill>
                  <a:srgbClr val="000000"/>
                </a:solidFill>
                <a:latin typeface="Times New Roman" panose="02020603050405020304" pitchFamily="18" charset="0"/>
                <a:cs typeface="Times New Roman" panose="02020603050405020304" pitchFamily="18" charset="0"/>
              </a:rPr>
              <a:t>ctstate</a:t>
            </a:r>
            <a:r>
              <a:rPr lang="en-US" sz="1400" i="1" kern="0" dirty="0">
                <a:solidFill>
                  <a:srgbClr val="000000"/>
                </a:solidFill>
                <a:latin typeface="Times New Roman" panose="02020603050405020304" pitchFamily="18" charset="0"/>
                <a:cs typeface="Times New Roman" panose="02020603050405020304" pitchFamily="18" charset="0"/>
              </a:rPr>
              <a:t> NEW -m </a:t>
            </a:r>
            <a:r>
              <a:rPr lang="en-US" sz="1400" i="1" kern="0" dirty="0" err="1">
                <a:solidFill>
                  <a:srgbClr val="000000"/>
                </a:solidFill>
                <a:latin typeface="Times New Roman" panose="02020603050405020304" pitchFamily="18" charset="0"/>
                <a:cs typeface="Times New Roman" panose="02020603050405020304" pitchFamily="18" charset="0"/>
              </a:rPr>
              <a:t>udp</a:t>
            </a:r>
            <a:r>
              <a:rPr lang="en-US" sz="1400" i="1" kern="0" dirty="0">
                <a:solidFill>
                  <a:srgbClr val="000000"/>
                </a:solidFill>
                <a:latin typeface="Times New Roman" panose="02020603050405020304" pitchFamily="18" charset="0"/>
                <a:cs typeface="Times New Roman" panose="02020603050405020304" pitchFamily="18" charset="0"/>
              </a:rPr>
              <a:t> --</a:t>
            </a:r>
            <a:r>
              <a:rPr lang="en-US" sz="1400" i="1" kern="0" dirty="0" err="1">
                <a:solidFill>
                  <a:srgbClr val="000000"/>
                </a:solidFill>
                <a:latin typeface="Times New Roman" panose="02020603050405020304" pitchFamily="18" charset="0"/>
                <a:cs typeface="Times New Roman" panose="02020603050405020304" pitchFamily="18" charset="0"/>
              </a:rPr>
              <a:t>dport</a:t>
            </a:r>
            <a:r>
              <a:rPr lang="en-US" sz="1400" i="1" kern="0" dirty="0">
                <a:solidFill>
                  <a:srgbClr val="000000"/>
                </a:solidFill>
                <a:latin typeface="Times New Roman" panose="02020603050405020304" pitchFamily="18" charset="0"/>
                <a:cs typeface="Times New Roman" panose="02020603050405020304" pitchFamily="18" charset="0"/>
              </a:rPr>
              <a:t> 123 -j ACCEPT</a:t>
            </a:r>
          </a:p>
          <a:p>
            <a:pPr marL="0" indent="0" algn="just">
              <a:buFontTx/>
              <a:buNone/>
            </a:pPr>
            <a:r>
              <a:rPr lang="en-US" sz="1400" b="1" kern="0" dirty="0">
                <a:solidFill>
                  <a:srgbClr val="000000"/>
                </a:solidFill>
                <a:latin typeface="Times New Roman" panose="02020603050405020304" pitchFamily="18" charset="0"/>
                <a:cs typeface="Times New Roman" panose="02020603050405020304" pitchFamily="18" charset="0"/>
              </a:rPr>
              <a:t># </a:t>
            </a:r>
            <a:r>
              <a:rPr lang="en-US" sz="1400" b="1" kern="0" dirty="0" err="1">
                <a:solidFill>
                  <a:srgbClr val="000000"/>
                </a:solidFill>
                <a:latin typeface="Times New Roman" panose="02020603050405020304" pitchFamily="18" charset="0"/>
                <a:cs typeface="Times New Roman" panose="02020603050405020304" pitchFamily="18" charset="0"/>
              </a:rPr>
              <a:t>network.tftp</a:t>
            </a:r>
            <a:r>
              <a:rPr lang="en-US" sz="1400" b="1" kern="0" dirty="0">
                <a:solidFill>
                  <a:srgbClr val="000000"/>
                </a:solidFill>
                <a:latin typeface="Times New Roman" panose="02020603050405020304" pitchFamily="18" charset="0"/>
                <a:cs typeface="Times New Roman" panose="02020603050405020304" pitchFamily="18" charset="0"/>
              </a:rPr>
              <a:t> + </a:t>
            </a:r>
            <a:r>
              <a:rPr lang="ru-RU" sz="1400" b="1" kern="0" dirty="0">
                <a:solidFill>
                  <a:srgbClr val="000000"/>
                </a:solidFill>
                <a:latin typeface="Times New Roman" panose="02020603050405020304" pitchFamily="18" charset="0"/>
                <a:cs typeface="Times New Roman" panose="02020603050405020304" pitchFamily="18" charset="0"/>
              </a:rPr>
              <a:t>необходима загрузка модуля </a:t>
            </a:r>
            <a:r>
              <a:rPr lang="en-US" sz="1400" b="1" kern="0" dirty="0" err="1">
                <a:solidFill>
                  <a:srgbClr val="000000"/>
                </a:solidFill>
                <a:latin typeface="Times New Roman" panose="02020603050405020304" pitchFamily="18" charset="0"/>
                <a:cs typeface="Times New Roman" panose="02020603050405020304" pitchFamily="18" charset="0"/>
              </a:rPr>
              <a:t>nf_conntrack_tftp</a:t>
            </a:r>
            <a:endParaRPr lang="en-US" sz="1400" b="1" kern="0" dirty="0">
              <a:solidFill>
                <a:srgbClr val="000000"/>
              </a:solidFill>
              <a:latin typeface="Times New Roman" panose="02020603050405020304" pitchFamily="18" charset="0"/>
              <a:cs typeface="Times New Roman" panose="02020603050405020304" pitchFamily="18" charset="0"/>
            </a:endParaRPr>
          </a:p>
          <a:p>
            <a:pPr marL="0" indent="0" algn="just">
              <a:buFontTx/>
              <a:buNone/>
            </a:pPr>
            <a:r>
              <a:rPr lang="en-US" sz="1400" i="1" kern="0" dirty="0">
                <a:solidFill>
                  <a:srgbClr val="000000"/>
                </a:solidFill>
                <a:latin typeface="Times New Roman" panose="02020603050405020304" pitchFamily="18" charset="0"/>
                <a:cs typeface="Times New Roman" panose="02020603050405020304" pitchFamily="18" charset="0"/>
              </a:rPr>
              <a:t>-A INPUT -p </a:t>
            </a:r>
            <a:r>
              <a:rPr lang="en-US" sz="1400" i="1" kern="0" dirty="0" err="1">
                <a:solidFill>
                  <a:srgbClr val="000000"/>
                </a:solidFill>
                <a:latin typeface="Times New Roman" panose="02020603050405020304" pitchFamily="18" charset="0"/>
                <a:cs typeface="Times New Roman" panose="02020603050405020304" pitchFamily="18" charset="0"/>
              </a:rPr>
              <a:t>udp</a:t>
            </a:r>
            <a:r>
              <a:rPr lang="en-US" sz="1400" i="1" kern="0" dirty="0">
                <a:solidFill>
                  <a:srgbClr val="000000"/>
                </a:solidFill>
                <a:latin typeface="Times New Roman" panose="02020603050405020304" pitchFamily="18" charset="0"/>
                <a:cs typeface="Times New Roman" panose="02020603050405020304" pitchFamily="18" charset="0"/>
              </a:rPr>
              <a:t> -m </a:t>
            </a:r>
            <a:r>
              <a:rPr lang="en-US" sz="1400" i="1" kern="0" dirty="0" err="1">
                <a:solidFill>
                  <a:srgbClr val="000000"/>
                </a:solidFill>
                <a:latin typeface="Times New Roman" panose="02020603050405020304" pitchFamily="18" charset="0"/>
                <a:cs typeface="Times New Roman" panose="02020603050405020304" pitchFamily="18" charset="0"/>
              </a:rPr>
              <a:t>conntrack</a:t>
            </a:r>
            <a:r>
              <a:rPr lang="en-US" sz="1400" i="1" kern="0" dirty="0">
                <a:solidFill>
                  <a:srgbClr val="000000"/>
                </a:solidFill>
                <a:latin typeface="Times New Roman" panose="02020603050405020304" pitchFamily="18" charset="0"/>
                <a:cs typeface="Times New Roman" panose="02020603050405020304" pitchFamily="18" charset="0"/>
              </a:rPr>
              <a:t> --</a:t>
            </a:r>
            <a:r>
              <a:rPr lang="en-US" sz="1400" i="1" kern="0" dirty="0" err="1">
                <a:solidFill>
                  <a:srgbClr val="000000"/>
                </a:solidFill>
                <a:latin typeface="Times New Roman" panose="02020603050405020304" pitchFamily="18" charset="0"/>
                <a:cs typeface="Times New Roman" panose="02020603050405020304" pitchFamily="18" charset="0"/>
              </a:rPr>
              <a:t>ctstate</a:t>
            </a:r>
            <a:r>
              <a:rPr lang="en-US" sz="1400" i="1" kern="0" dirty="0">
                <a:solidFill>
                  <a:srgbClr val="000000"/>
                </a:solidFill>
                <a:latin typeface="Times New Roman" panose="02020603050405020304" pitchFamily="18" charset="0"/>
                <a:cs typeface="Times New Roman" panose="02020603050405020304" pitchFamily="18" charset="0"/>
              </a:rPr>
              <a:t> NEW -m </a:t>
            </a:r>
            <a:r>
              <a:rPr lang="en-US" sz="1400" i="1" kern="0" dirty="0" err="1">
                <a:solidFill>
                  <a:srgbClr val="000000"/>
                </a:solidFill>
                <a:latin typeface="Times New Roman" panose="02020603050405020304" pitchFamily="18" charset="0"/>
                <a:cs typeface="Times New Roman" panose="02020603050405020304" pitchFamily="18" charset="0"/>
              </a:rPr>
              <a:t>udp</a:t>
            </a:r>
            <a:r>
              <a:rPr lang="en-US" sz="1400" i="1" kern="0" dirty="0">
                <a:solidFill>
                  <a:srgbClr val="000000"/>
                </a:solidFill>
                <a:latin typeface="Times New Roman" panose="02020603050405020304" pitchFamily="18" charset="0"/>
                <a:cs typeface="Times New Roman" panose="02020603050405020304" pitchFamily="18" charset="0"/>
              </a:rPr>
              <a:t> --</a:t>
            </a:r>
            <a:r>
              <a:rPr lang="en-US" sz="1400" i="1" kern="0" dirty="0" err="1">
                <a:solidFill>
                  <a:srgbClr val="000000"/>
                </a:solidFill>
                <a:latin typeface="Times New Roman" panose="02020603050405020304" pitchFamily="18" charset="0"/>
                <a:cs typeface="Times New Roman" panose="02020603050405020304" pitchFamily="18" charset="0"/>
              </a:rPr>
              <a:t>dport</a:t>
            </a:r>
            <a:r>
              <a:rPr lang="en-US" sz="1400" i="1" kern="0" dirty="0">
                <a:solidFill>
                  <a:srgbClr val="000000"/>
                </a:solidFill>
                <a:latin typeface="Times New Roman" panose="02020603050405020304" pitchFamily="18" charset="0"/>
                <a:cs typeface="Times New Roman" panose="02020603050405020304" pitchFamily="18" charset="0"/>
              </a:rPr>
              <a:t> 69 -j ACCEPT</a:t>
            </a:r>
          </a:p>
          <a:p>
            <a:pPr marL="0" indent="0" algn="just">
              <a:buFontTx/>
              <a:buNone/>
            </a:pPr>
            <a:r>
              <a:rPr lang="en-US" sz="1400" b="1" kern="0" dirty="0">
                <a:solidFill>
                  <a:srgbClr val="000000"/>
                </a:solidFill>
                <a:latin typeface="Times New Roman" panose="02020603050405020304" pitchFamily="18" charset="0"/>
                <a:cs typeface="Times New Roman" panose="02020603050405020304" pitchFamily="18" charset="0"/>
              </a:rPr>
              <a:t># </a:t>
            </a:r>
            <a:r>
              <a:rPr lang="en-US" sz="1400" b="1" kern="0" dirty="0" err="1">
                <a:solidFill>
                  <a:srgbClr val="000000"/>
                </a:solidFill>
                <a:latin typeface="Times New Roman" panose="02020603050405020304" pitchFamily="18" charset="0"/>
                <a:cs typeface="Times New Roman" panose="02020603050405020304" pitchFamily="18" charset="0"/>
              </a:rPr>
              <a:t>network.dhserver.dhcp.discover</a:t>
            </a:r>
            <a:r>
              <a:rPr lang="en-US" sz="1400" b="1" kern="0" dirty="0">
                <a:solidFill>
                  <a:srgbClr val="000000"/>
                </a:solidFill>
                <a:latin typeface="Times New Roman" panose="02020603050405020304" pitchFamily="18" charset="0"/>
                <a:cs typeface="Times New Roman" panose="02020603050405020304" pitchFamily="18" charset="0"/>
              </a:rPr>
              <a:t>-request</a:t>
            </a:r>
          </a:p>
          <a:p>
            <a:pPr marL="0" indent="0" algn="just">
              <a:buFontTx/>
              <a:buNone/>
            </a:pPr>
            <a:r>
              <a:rPr lang="en-US" sz="1400" i="1" kern="0" dirty="0">
                <a:solidFill>
                  <a:srgbClr val="000000"/>
                </a:solidFill>
                <a:latin typeface="Times New Roman" panose="02020603050405020304" pitchFamily="18" charset="0"/>
                <a:cs typeface="Times New Roman" panose="02020603050405020304" pitchFamily="18" charset="0"/>
              </a:rPr>
              <a:t>-A INPUT -p </a:t>
            </a:r>
            <a:r>
              <a:rPr lang="en-US" sz="1400" i="1" kern="0" dirty="0" err="1">
                <a:solidFill>
                  <a:srgbClr val="000000"/>
                </a:solidFill>
                <a:latin typeface="Times New Roman" panose="02020603050405020304" pitchFamily="18" charset="0"/>
                <a:cs typeface="Times New Roman" panose="02020603050405020304" pitchFamily="18" charset="0"/>
              </a:rPr>
              <a:t>udp</a:t>
            </a:r>
            <a:r>
              <a:rPr lang="en-US" sz="1400" i="1" kern="0" dirty="0">
                <a:solidFill>
                  <a:srgbClr val="000000"/>
                </a:solidFill>
                <a:latin typeface="Times New Roman" panose="02020603050405020304" pitchFamily="18" charset="0"/>
                <a:cs typeface="Times New Roman" panose="02020603050405020304" pitchFamily="18" charset="0"/>
              </a:rPr>
              <a:t> -m </a:t>
            </a:r>
            <a:r>
              <a:rPr lang="en-US" sz="1400" i="1" kern="0" dirty="0" err="1">
                <a:solidFill>
                  <a:srgbClr val="000000"/>
                </a:solidFill>
                <a:latin typeface="Times New Roman" panose="02020603050405020304" pitchFamily="18" charset="0"/>
                <a:cs typeface="Times New Roman" panose="02020603050405020304" pitchFamily="18" charset="0"/>
              </a:rPr>
              <a:t>conntrack</a:t>
            </a:r>
            <a:r>
              <a:rPr lang="en-US" sz="1400" i="1" kern="0" dirty="0">
                <a:solidFill>
                  <a:srgbClr val="000000"/>
                </a:solidFill>
                <a:latin typeface="Times New Roman" panose="02020603050405020304" pitchFamily="18" charset="0"/>
                <a:cs typeface="Times New Roman" panose="02020603050405020304" pitchFamily="18" charset="0"/>
              </a:rPr>
              <a:t> --</a:t>
            </a:r>
            <a:r>
              <a:rPr lang="en-US" sz="1400" i="1" kern="0" dirty="0" err="1">
                <a:solidFill>
                  <a:srgbClr val="000000"/>
                </a:solidFill>
                <a:latin typeface="Times New Roman" panose="02020603050405020304" pitchFamily="18" charset="0"/>
                <a:cs typeface="Times New Roman" panose="02020603050405020304" pitchFamily="18" charset="0"/>
              </a:rPr>
              <a:t>ctstate</a:t>
            </a:r>
            <a:r>
              <a:rPr lang="en-US" sz="1400" i="1" kern="0" dirty="0">
                <a:solidFill>
                  <a:srgbClr val="000000"/>
                </a:solidFill>
                <a:latin typeface="Times New Roman" panose="02020603050405020304" pitchFamily="18" charset="0"/>
                <a:cs typeface="Times New Roman" panose="02020603050405020304" pitchFamily="18" charset="0"/>
              </a:rPr>
              <a:t> NEW -m </a:t>
            </a:r>
            <a:r>
              <a:rPr lang="en-US" sz="1400" i="1" kern="0" dirty="0" err="1">
                <a:solidFill>
                  <a:srgbClr val="000000"/>
                </a:solidFill>
                <a:latin typeface="Times New Roman" panose="02020603050405020304" pitchFamily="18" charset="0"/>
                <a:cs typeface="Times New Roman" panose="02020603050405020304" pitchFamily="18" charset="0"/>
              </a:rPr>
              <a:t>udp</a:t>
            </a:r>
            <a:r>
              <a:rPr lang="en-US" sz="1400" i="1" kern="0" dirty="0">
                <a:solidFill>
                  <a:srgbClr val="000000"/>
                </a:solidFill>
                <a:latin typeface="Times New Roman" panose="02020603050405020304" pitchFamily="18" charset="0"/>
                <a:cs typeface="Times New Roman" panose="02020603050405020304" pitchFamily="18" charset="0"/>
              </a:rPr>
              <a:t> --sport 68 --</a:t>
            </a:r>
            <a:r>
              <a:rPr lang="en-US" sz="1400" i="1" kern="0" dirty="0" err="1">
                <a:solidFill>
                  <a:srgbClr val="000000"/>
                </a:solidFill>
                <a:latin typeface="Times New Roman" panose="02020603050405020304" pitchFamily="18" charset="0"/>
                <a:cs typeface="Times New Roman" panose="02020603050405020304" pitchFamily="18" charset="0"/>
              </a:rPr>
              <a:t>dport</a:t>
            </a:r>
            <a:r>
              <a:rPr lang="en-US" sz="1400" i="1" kern="0" dirty="0">
                <a:solidFill>
                  <a:srgbClr val="000000"/>
                </a:solidFill>
                <a:latin typeface="Times New Roman" panose="02020603050405020304" pitchFamily="18" charset="0"/>
                <a:cs typeface="Times New Roman" panose="02020603050405020304" pitchFamily="18" charset="0"/>
              </a:rPr>
              <a:t> 67 -j ACCEPT</a:t>
            </a:r>
          </a:p>
          <a:p>
            <a:pPr marL="0" indent="0" algn="just">
              <a:buFontTx/>
              <a:buNone/>
            </a:pPr>
            <a:r>
              <a:rPr lang="en-US" sz="1400" b="1" kern="0" dirty="0">
                <a:solidFill>
                  <a:srgbClr val="000000"/>
                </a:solidFill>
                <a:latin typeface="Times New Roman" panose="02020603050405020304" pitchFamily="18" charset="0"/>
                <a:cs typeface="Times New Roman" panose="02020603050405020304" pitchFamily="18" charset="0"/>
              </a:rPr>
              <a:t># </a:t>
            </a:r>
            <a:r>
              <a:rPr lang="en-US" sz="1400" b="1" kern="0" dirty="0" err="1">
                <a:solidFill>
                  <a:srgbClr val="000000"/>
                </a:solidFill>
                <a:latin typeface="Times New Roman" panose="02020603050405020304" pitchFamily="18" charset="0"/>
                <a:cs typeface="Times New Roman" panose="02020603050405020304" pitchFamily="18" charset="0"/>
              </a:rPr>
              <a:t>network.dhclient.dhcp.discover</a:t>
            </a:r>
            <a:r>
              <a:rPr lang="en-US" sz="1400" b="1" kern="0" dirty="0">
                <a:solidFill>
                  <a:srgbClr val="000000"/>
                </a:solidFill>
                <a:latin typeface="Times New Roman" panose="02020603050405020304" pitchFamily="18" charset="0"/>
                <a:cs typeface="Times New Roman" panose="02020603050405020304" pitchFamily="18" charset="0"/>
              </a:rPr>
              <a:t>-request</a:t>
            </a:r>
          </a:p>
          <a:p>
            <a:pPr marL="0" indent="0" algn="just">
              <a:buFontTx/>
              <a:buNone/>
            </a:pPr>
            <a:r>
              <a:rPr lang="en-US" sz="1400" i="1" kern="0" dirty="0" smtClean="0">
                <a:solidFill>
                  <a:srgbClr val="000000"/>
                </a:solidFill>
                <a:latin typeface="Times New Roman" panose="02020603050405020304" pitchFamily="18" charset="0"/>
                <a:cs typeface="Times New Roman" panose="02020603050405020304" pitchFamily="18" charset="0"/>
              </a:rPr>
              <a:t>-</a:t>
            </a:r>
            <a:r>
              <a:rPr lang="en-US" sz="1400" i="1" kern="0" dirty="0">
                <a:solidFill>
                  <a:srgbClr val="000000"/>
                </a:solidFill>
                <a:latin typeface="Times New Roman" panose="02020603050405020304" pitchFamily="18" charset="0"/>
                <a:cs typeface="Times New Roman" panose="02020603050405020304" pitchFamily="18" charset="0"/>
              </a:rPr>
              <a:t>A OUTPUT -p </a:t>
            </a:r>
            <a:r>
              <a:rPr lang="en-US" sz="1400" i="1" kern="0" dirty="0" err="1">
                <a:solidFill>
                  <a:srgbClr val="000000"/>
                </a:solidFill>
                <a:latin typeface="Times New Roman" panose="02020603050405020304" pitchFamily="18" charset="0"/>
                <a:cs typeface="Times New Roman" panose="02020603050405020304" pitchFamily="18" charset="0"/>
              </a:rPr>
              <a:t>udp</a:t>
            </a:r>
            <a:r>
              <a:rPr lang="en-US" sz="1400" i="1" kern="0" dirty="0">
                <a:solidFill>
                  <a:srgbClr val="000000"/>
                </a:solidFill>
                <a:latin typeface="Times New Roman" panose="02020603050405020304" pitchFamily="18" charset="0"/>
                <a:cs typeface="Times New Roman" panose="02020603050405020304" pitchFamily="18" charset="0"/>
              </a:rPr>
              <a:t> -m </a:t>
            </a:r>
            <a:r>
              <a:rPr lang="en-US" sz="1400" i="1" kern="0" dirty="0" err="1">
                <a:solidFill>
                  <a:srgbClr val="000000"/>
                </a:solidFill>
                <a:latin typeface="Times New Roman" panose="02020603050405020304" pitchFamily="18" charset="0"/>
                <a:cs typeface="Times New Roman" panose="02020603050405020304" pitchFamily="18" charset="0"/>
              </a:rPr>
              <a:t>conntrack</a:t>
            </a:r>
            <a:r>
              <a:rPr lang="en-US" sz="1400" i="1" kern="0" dirty="0">
                <a:solidFill>
                  <a:srgbClr val="000000"/>
                </a:solidFill>
                <a:latin typeface="Times New Roman" panose="02020603050405020304" pitchFamily="18" charset="0"/>
                <a:cs typeface="Times New Roman" panose="02020603050405020304" pitchFamily="18" charset="0"/>
              </a:rPr>
              <a:t> --</a:t>
            </a:r>
            <a:r>
              <a:rPr lang="en-US" sz="1400" i="1" kern="0" dirty="0" err="1">
                <a:solidFill>
                  <a:srgbClr val="000000"/>
                </a:solidFill>
                <a:latin typeface="Times New Roman" panose="02020603050405020304" pitchFamily="18" charset="0"/>
                <a:cs typeface="Times New Roman" panose="02020603050405020304" pitchFamily="18" charset="0"/>
              </a:rPr>
              <a:t>ctstate</a:t>
            </a:r>
            <a:r>
              <a:rPr lang="en-US" sz="1400" i="1" kern="0" dirty="0">
                <a:solidFill>
                  <a:srgbClr val="000000"/>
                </a:solidFill>
                <a:latin typeface="Times New Roman" panose="02020603050405020304" pitchFamily="18" charset="0"/>
                <a:cs typeface="Times New Roman" panose="02020603050405020304" pitchFamily="18" charset="0"/>
              </a:rPr>
              <a:t> NEW -m </a:t>
            </a:r>
            <a:r>
              <a:rPr lang="en-US" sz="1400" i="1" kern="0" dirty="0" err="1">
                <a:solidFill>
                  <a:srgbClr val="000000"/>
                </a:solidFill>
                <a:latin typeface="Times New Roman" panose="02020603050405020304" pitchFamily="18" charset="0"/>
                <a:cs typeface="Times New Roman" panose="02020603050405020304" pitchFamily="18" charset="0"/>
              </a:rPr>
              <a:t>udp</a:t>
            </a:r>
            <a:r>
              <a:rPr lang="en-US" sz="1400" i="1" kern="0" dirty="0">
                <a:solidFill>
                  <a:srgbClr val="000000"/>
                </a:solidFill>
                <a:latin typeface="Times New Roman" panose="02020603050405020304" pitchFamily="18" charset="0"/>
                <a:cs typeface="Times New Roman" panose="02020603050405020304" pitchFamily="18" charset="0"/>
              </a:rPr>
              <a:t> --sport 68 --</a:t>
            </a:r>
            <a:r>
              <a:rPr lang="en-US" sz="1400" i="1" kern="0" dirty="0" err="1">
                <a:solidFill>
                  <a:srgbClr val="000000"/>
                </a:solidFill>
                <a:latin typeface="Times New Roman" panose="02020603050405020304" pitchFamily="18" charset="0"/>
                <a:cs typeface="Times New Roman" panose="02020603050405020304" pitchFamily="18" charset="0"/>
              </a:rPr>
              <a:t>dport</a:t>
            </a:r>
            <a:r>
              <a:rPr lang="en-US" sz="1400" i="1" kern="0" dirty="0">
                <a:solidFill>
                  <a:srgbClr val="000000"/>
                </a:solidFill>
                <a:latin typeface="Times New Roman" panose="02020603050405020304" pitchFamily="18" charset="0"/>
                <a:cs typeface="Times New Roman" panose="02020603050405020304" pitchFamily="18" charset="0"/>
              </a:rPr>
              <a:t> 67 -j ACCEPT</a:t>
            </a:r>
          </a:p>
          <a:p>
            <a:pPr marL="0" indent="0" algn="just">
              <a:buFontTx/>
              <a:buNone/>
            </a:pPr>
            <a:r>
              <a:rPr lang="en-US" sz="1400" b="1" kern="0" dirty="0">
                <a:solidFill>
                  <a:srgbClr val="000000"/>
                </a:solidFill>
                <a:latin typeface="Times New Roman" panose="02020603050405020304" pitchFamily="18" charset="0"/>
                <a:cs typeface="Times New Roman" panose="02020603050405020304" pitchFamily="18" charset="0"/>
              </a:rPr>
              <a:t># </a:t>
            </a:r>
            <a:r>
              <a:rPr lang="en-US" sz="1400" b="1" kern="0" dirty="0" err="1">
                <a:solidFill>
                  <a:srgbClr val="000000"/>
                </a:solidFill>
                <a:latin typeface="Times New Roman" panose="02020603050405020304" pitchFamily="18" charset="0"/>
                <a:cs typeface="Times New Roman" panose="02020603050405020304" pitchFamily="18" charset="0"/>
              </a:rPr>
              <a:t>network.dhserver.dhcp.offer-ack</a:t>
            </a:r>
            <a:endParaRPr lang="en-US" sz="1400" b="1" kern="0" dirty="0">
              <a:solidFill>
                <a:srgbClr val="000000"/>
              </a:solidFill>
              <a:latin typeface="Times New Roman" panose="02020603050405020304" pitchFamily="18" charset="0"/>
              <a:cs typeface="Times New Roman" panose="02020603050405020304" pitchFamily="18" charset="0"/>
            </a:endParaRPr>
          </a:p>
          <a:p>
            <a:pPr marL="0" indent="0" algn="just">
              <a:buFontTx/>
              <a:buNone/>
            </a:pPr>
            <a:r>
              <a:rPr lang="en-US" sz="1400" i="1" kern="0" dirty="0" smtClean="0">
                <a:solidFill>
                  <a:srgbClr val="000000"/>
                </a:solidFill>
                <a:latin typeface="Times New Roman" panose="02020603050405020304" pitchFamily="18" charset="0"/>
                <a:cs typeface="Times New Roman" panose="02020603050405020304" pitchFamily="18" charset="0"/>
              </a:rPr>
              <a:t>-</a:t>
            </a:r>
            <a:r>
              <a:rPr lang="en-US" sz="1400" i="1" kern="0" dirty="0">
                <a:solidFill>
                  <a:srgbClr val="000000"/>
                </a:solidFill>
                <a:latin typeface="Times New Roman" panose="02020603050405020304" pitchFamily="18" charset="0"/>
                <a:cs typeface="Times New Roman" panose="02020603050405020304" pitchFamily="18" charset="0"/>
              </a:rPr>
              <a:t>A OUTPUT -p </a:t>
            </a:r>
            <a:r>
              <a:rPr lang="en-US" sz="1400" i="1" kern="0" dirty="0" err="1">
                <a:solidFill>
                  <a:srgbClr val="000000"/>
                </a:solidFill>
                <a:latin typeface="Times New Roman" panose="02020603050405020304" pitchFamily="18" charset="0"/>
                <a:cs typeface="Times New Roman" panose="02020603050405020304" pitchFamily="18" charset="0"/>
              </a:rPr>
              <a:t>udp</a:t>
            </a:r>
            <a:r>
              <a:rPr lang="en-US" sz="1400" i="1" kern="0" dirty="0">
                <a:solidFill>
                  <a:srgbClr val="000000"/>
                </a:solidFill>
                <a:latin typeface="Times New Roman" panose="02020603050405020304" pitchFamily="18" charset="0"/>
                <a:cs typeface="Times New Roman" panose="02020603050405020304" pitchFamily="18" charset="0"/>
              </a:rPr>
              <a:t> -m </a:t>
            </a:r>
            <a:r>
              <a:rPr lang="en-US" sz="1400" i="1" kern="0" dirty="0" err="1">
                <a:solidFill>
                  <a:srgbClr val="000000"/>
                </a:solidFill>
                <a:latin typeface="Times New Roman" panose="02020603050405020304" pitchFamily="18" charset="0"/>
                <a:cs typeface="Times New Roman" panose="02020603050405020304" pitchFamily="18" charset="0"/>
              </a:rPr>
              <a:t>conntrack</a:t>
            </a:r>
            <a:r>
              <a:rPr lang="en-US" sz="1400" i="1" kern="0" dirty="0">
                <a:solidFill>
                  <a:srgbClr val="000000"/>
                </a:solidFill>
                <a:latin typeface="Times New Roman" panose="02020603050405020304" pitchFamily="18" charset="0"/>
                <a:cs typeface="Times New Roman" panose="02020603050405020304" pitchFamily="18" charset="0"/>
              </a:rPr>
              <a:t> --</a:t>
            </a:r>
            <a:r>
              <a:rPr lang="en-US" sz="1400" i="1" kern="0" dirty="0" err="1">
                <a:solidFill>
                  <a:srgbClr val="000000"/>
                </a:solidFill>
                <a:latin typeface="Times New Roman" panose="02020603050405020304" pitchFamily="18" charset="0"/>
                <a:cs typeface="Times New Roman" panose="02020603050405020304" pitchFamily="18" charset="0"/>
              </a:rPr>
              <a:t>ctstate</a:t>
            </a:r>
            <a:r>
              <a:rPr lang="en-US" sz="1400" i="1" kern="0" dirty="0">
                <a:solidFill>
                  <a:srgbClr val="000000"/>
                </a:solidFill>
                <a:latin typeface="Times New Roman" panose="02020603050405020304" pitchFamily="18" charset="0"/>
                <a:cs typeface="Times New Roman" panose="02020603050405020304" pitchFamily="18" charset="0"/>
              </a:rPr>
              <a:t> NEW -m </a:t>
            </a:r>
            <a:r>
              <a:rPr lang="en-US" sz="1400" i="1" kern="0" dirty="0" err="1">
                <a:solidFill>
                  <a:srgbClr val="000000"/>
                </a:solidFill>
                <a:latin typeface="Times New Roman" panose="02020603050405020304" pitchFamily="18" charset="0"/>
                <a:cs typeface="Times New Roman" panose="02020603050405020304" pitchFamily="18" charset="0"/>
              </a:rPr>
              <a:t>udp</a:t>
            </a:r>
            <a:r>
              <a:rPr lang="en-US" sz="1400" i="1" kern="0" dirty="0">
                <a:solidFill>
                  <a:srgbClr val="000000"/>
                </a:solidFill>
                <a:latin typeface="Times New Roman" panose="02020603050405020304" pitchFamily="18" charset="0"/>
                <a:cs typeface="Times New Roman" panose="02020603050405020304" pitchFamily="18" charset="0"/>
              </a:rPr>
              <a:t> --sport 67 --</a:t>
            </a:r>
            <a:r>
              <a:rPr lang="en-US" sz="1400" i="1" kern="0" dirty="0" err="1">
                <a:solidFill>
                  <a:srgbClr val="000000"/>
                </a:solidFill>
                <a:latin typeface="Times New Roman" panose="02020603050405020304" pitchFamily="18" charset="0"/>
                <a:cs typeface="Times New Roman" panose="02020603050405020304" pitchFamily="18" charset="0"/>
              </a:rPr>
              <a:t>dport</a:t>
            </a:r>
            <a:r>
              <a:rPr lang="en-US" sz="1400" i="1" kern="0" dirty="0">
                <a:solidFill>
                  <a:srgbClr val="000000"/>
                </a:solidFill>
                <a:latin typeface="Times New Roman" panose="02020603050405020304" pitchFamily="18" charset="0"/>
                <a:cs typeface="Times New Roman" panose="02020603050405020304" pitchFamily="18" charset="0"/>
              </a:rPr>
              <a:t> 68 -j ACCEPT</a:t>
            </a:r>
            <a:endParaRPr lang="ru-RU" sz="1400" i="1" kern="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2279074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1833044" y="-2310"/>
            <a:ext cx="7078216"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ru-RU" altLang="ru-RU" sz="4000" kern="0" dirty="0" smtClean="0">
                <a:solidFill>
                  <a:srgbClr val="000000"/>
                </a:solidFill>
                <a:latin typeface="Times New Roman" panose="02020603050405020304" pitchFamily="18" charset="0"/>
                <a:cs typeface="Times New Roman" panose="02020603050405020304" pitchFamily="18" charset="0"/>
              </a:rPr>
              <a:t>Примеры правил</a:t>
            </a:r>
            <a:endParaRPr lang="en-US" altLang="ru-RU" sz="4000" kern="0" dirty="0">
              <a:solidFill>
                <a:srgbClr val="000000"/>
              </a:solidFill>
              <a:latin typeface="Times New Roman" panose="02020603050405020304" pitchFamily="18" charset="0"/>
              <a:cs typeface="Times New Roman" panose="02020603050405020304" pitchFamily="18" charset="0"/>
            </a:endParaRPr>
          </a:p>
        </p:txBody>
      </p:sp>
      <p:sp>
        <p:nvSpPr>
          <p:cNvPr id="6" name="Rectangle 3"/>
          <p:cNvSpPr txBox="1">
            <a:spLocks noChangeArrowheads="1"/>
          </p:cNvSpPr>
          <p:nvPr/>
        </p:nvSpPr>
        <p:spPr bwMode="auto">
          <a:xfrm>
            <a:off x="1981385" y="1015182"/>
            <a:ext cx="7092280"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FontTx/>
              <a:buNone/>
            </a:pPr>
            <a:endParaRPr lang="ru-RU" sz="1400" i="1" kern="0" dirty="0" smtClean="0">
              <a:solidFill>
                <a:srgbClr val="000000"/>
              </a:solidFill>
              <a:latin typeface="Times New Roman" panose="02020603050405020304" pitchFamily="18" charset="0"/>
              <a:cs typeface="Times New Roman" panose="02020603050405020304" pitchFamily="18" charset="0"/>
            </a:endParaRPr>
          </a:p>
        </p:txBody>
      </p:sp>
      <p:pic>
        <p:nvPicPr>
          <p:cNvPr id="1536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9007" y="1916832"/>
            <a:ext cx="7127382" cy="28826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910943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 name="Rectangle 2"/>
          <p:cNvSpPr txBox="1">
            <a:spLocks noChangeArrowheads="1"/>
          </p:cNvSpPr>
          <p:nvPr/>
        </p:nvSpPr>
        <p:spPr bwMode="auto">
          <a:xfrm>
            <a:off x="1833044" y="-2310"/>
            <a:ext cx="7078216"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ru-RU" altLang="ru-RU" sz="4000" kern="0" dirty="0" smtClean="0">
                <a:solidFill>
                  <a:srgbClr val="000000"/>
                </a:solidFill>
                <a:latin typeface="Times New Roman" panose="02020603050405020304" pitchFamily="18" charset="0"/>
                <a:cs typeface="Times New Roman" panose="02020603050405020304" pitchFamily="18" charset="0"/>
              </a:rPr>
              <a:t>Примеры правил</a:t>
            </a:r>
            <a:endParaRPr lang="en-US" altLang="ru-RU" sz="4000" kern="0" dirty="0">
              <a:solidFill>
                <a:srgbClr val="000000"/>
              </a:solidFill>
              <a:latin typeface="Times New Roman" panose="02020603050405020304" pitchFamily="18" charset="0"/>
              <a:cs typeface="Times New Roman" panose="02020603050405020304" pitchFamily="18" charset="0"/>
            </a:endParaRPr>
          </a:p>
        </p:txBody>
      </p:sp>
      <p:sp>
        <p:nvSpPr>
          <p:cNvPr id="6" name="Rectangle 3"/>
          <p:cNvSpPr txBox="1">
            <a:spLocks noChangeArrowheads="1"/>
          </p:cNvSpPr>
          <p:nvPr/>
        </p:nvSpPr>
        <p:spPr bwMode="auto">
          <a:xfrm>
            <a:off x="1954458" y="1015182"/>
            <a:ext cx="7092280"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lgn="just">
              <a:buNone/>
            </a:pPr>
            <a:r>
              <a:rPr lang="en-US" sz="1600" b="1" kern="0" dirty="0">
                <a:solidFill>
                  <a:srgbClr val="000000"/>
                </a:solidFill>
                <a:latin typeface="Times New Roman" panose="02020603050405020304" pitchFamily="18" charset="0"/>
                <a:cs typeface="Times New Roman" panose="02020603050405020304" pitchFamily="18" charset="0"/>
              </a:rPr>
              <a:t># </a:t>
            </a:r>
            <a:r>
              <a:rPr lang="ru-RU" sz="1600" b="1" kern="0" dirty="0">
                <a:solidFill>
                  <a:srgbClr val="000000"/>
                </a:solidFill>
                <a:latin typeface="Times New Roman" panose="02020603050405020304" pitchFamily="18" charset="0"/>
                <a:cs typeface="Times New Roman" panose="02020603050405020304" pitchFamily="18" charset="0"/>
              </a:rPr>
              <a:t>Очищаем все цепочки таблицы </a:t>
            </a:r>
            <a:r>
              <a:rPr lang="en-US" sz="1600" b="1" kern="0" dirty="0">
                <a:solidFill>
                  <a:srgbClr val="000000"/>
                </a:solidFill>
                <a:latin typeface="Times New Roman" panose="02020603050405020304" pitchFamily="18" charset="0"/>
                <a:cs typeface="Times New Roman" panose="02020603050405020304" pitchFamily="18" charset="0"/>
              </a:rPr>
              <a:t>filter</a:t>
            </a:r>
          </a:p>
          <a:p>
            <a:pPr marL="0" indent="0" algn="just">
              <a:buFontTx/>
              <a:buNone/>
            </a:pPr>
            <a:r>
              <a:rPr lang="en-US" sz="1600" i="1" kern="0" dirty="0" err="1" smtClean="0">
                <a:solidFill>
                  <a:srgbClr val="000000"/>
                </a:solidFill>
                <a:latin typeface="Times New Roman" panose="02020603050405020304" pitchFamily="18" charset="0"/>
                <a:cs typeface="Times New Roman" panose="02020603050405020304" pitchFamily="18" charset="0"/>
              </a:rPr>
              <a:t>iptables</a:t>
            </a:r>
            <a:r>
              <a:rPr lang="en-US" sz="1600" i="1" kern="0" dirty="0" smtClean="0">
                <a:solidFill>
                  <a:srgbClr val="000000"/>
                </a:solidFill>
                <a:latin typeface="Times New Roman" panose="02020603050405020304" pitchFamily="18" charset="0"/>
                <a:cs typeface="Times New Roman" panose="02020603050405020304" pitchFamily="18" charset="0"/>
              </a:rPr>
              <a:t> </a:t>
            </a:r>
            <a:r>
              <a:rPr lang="en-US" sz="1600" i="1" kern="0" dirty="0">
                <a:solidFill>
                  <a:srgbClr val="000000"/>
                </a:solidFill>
                <a:latin typeface="Times New Roman" panose="02020603050405020304" pitchFamily="18" charset="0"/>
                <a:cs typeface="Times New Roman" panose="02020603050405020304" pitchFamily="18" charset="0"/>
              </a:rPr>
              <a:t>-F </a:t>
            </a:r>
            <a:endParaRPr lang="en-US" sz="1600" i="1" kern="0" dirty="0" smtClean="0">
              <a:solidFill>
                <a:srgbClr val="000000"/>
              </a:solidFill>
              <a:latin typeface="Times New Roman" panose="02020603050405020304" pitchFamily="18" charset="0"/>
              <a:cs typeface="Times New Roman" panose="02020603050405020304" pitchFamily="18" charset="0"/>
            </a:endParaRPr>
          </a:p>
          <a:p>
            <a:pPr marL="0" indent="0" algn="just">
              <a:buFontTx/>
              <a:buNone/>
            </a:pPr>
            <a:endParaRPr lang="en-US" sz="1600" kern="0" dirty="0" smtClean="0">
              <a:solidFill>
                <a:srgbClr val="000000"/>
              </a:solidFill>
              <a:latin typeface="Times New Roman" panose="02020603050405020304" pitchFamily="18" charset="0"/>
              <a:cs typeface="Times New Roman" panose="02020603050405020304" pitchFamily="18" charset="0"/>
            </a:endParaRPr>
          </a:p>
          <a:p>
            <a:pPr marL="0" indent="0" algn="just">
              <a:buFontTx/>
              <a:buNone/>
            </a:pPr>
            <a:r>
              <a:rPr lang="en-US" sz="1600" b="1" kern="0" dirty="0" smtClean="0">
                <a:solidFill>
                  <a:srgbClr val="000000"/>
                </a:solidFill>
                <a:latin typeface="Times New Roman" panose="02020603050405020304" pitchFamily="18" charset="0"/>
                <a:cs typeface="Times New Roman" panose="02020603050405020304" pitchFamily="18" charset="0"/>
              </a:rPr>
              <a:t># </a:t>
            </a:r>
            <a:r>
              <a:rPr lang="ru-RU" sz="1600" b="1" kern="0" dirty="0">
                <a:solidFill>
                  <a:srgbClr val="000000"/>
                </a:solidFill>
                <a:latin typeface="Times New Roman" panose="02020603050405020304" pitchFamily="18" charset="0"/>
                <a:cs typeface="Times New Roman" panose="02020603050405020304" pitchFamily="18" charset="0"/>
              </a:rPr>
              <a:t>В качестве действия по умолчанию устанавливаем</a:t>
            </a:r>
            <a:endParaRPr lang="en-US" sz="1600" b="1" kern="0" dirty="0" smtClean="0">
              <a:solidFill>
                <a:srgbClr val="000000"/>
              </a:solidFill>
              <a:latin typeface="Times New Roman" panose="02020603050405020304" pitchFamily="18" charset="0"/>
              <a:cs typeface="Times New Roman" panose="02020603050405020304" pitchFamily="18" charset="0"/>
            </a:endParaRPr>
          </a:p>
          <a:p>
            <a:pPr marL="0" indent="0" algn="just">
              <a:buFontTx/>
              <a:buNone/>
            </a:pPr>
            <a:r>
              <a:rPr lang="en-US" sz="1600" i="1" kern="0" dirty="0" err="1" smtClean="0">
                <a:solidFill>
                  <a:srgbClr val="000000"/>
                </a:solidFill>
                <a:latin typeface="Times New Roman" panose="02020603050405020304" pitchFamily="18" charset="0"/>
                <a:cs typeface="Times New Roman" panose="02020603050405020304" pitchFamily="18" charset="0"/>
              </a:rPr>
              <a:t>iptables</a:t>
            </a:r>
            <a:r>
              <a:rPr lang="en-US" sz="1600" i="1" kern="0" dirty="0" smtClean="0">
                <a:solidFill>
                  <a:srgbClr val="000000"/>
                </a:solidFill>
                <a:latin typeface="Times New Roman" panose="02020603050405020304" pitchFamily="18" charset="0"/>
                <a:cs typeface="Times New Roman" panose="02020603050405020304" pitchFamily="18" charset="0"/>
              </a:rPr>
              <a:t> -P INPUT DROP</a:t>
            </a:r>
          </a:p>
          <a:p>
            <a:pPr marL="0" indent="0" algn="just">
              <a:buFontTx/>
              <a:buNone/>
            </a:pPr>
            <a:r>
              <a:rPr lang="en-US" sz="1600" i="1" kern="0" dirty="0" err="1" smtClean="0">
                <a:solidFill>
                  <a:srgbClr val="000000"/>
                </a:solidFill>
                <a:latin typeface="Times New Roman" panose="02020603050405020304" pitchFamily="18" charset="0"/>
                <a:cs typeface="Times New Roman" panose="02020603050405020304" pitchFamily="18" charset="0"/>
              </a:rPr>
              <a:t>iptables</a:t>
            </a:r>
            <a:r>
              <a:rPr lang="en-US" sz="1600" i="1" kern="0" dirty="0" smtClean="0">
                <a:solidFill>
                  <a:srgbClr val="000000"/>
                </a:solidFill>
                <a:latin typeface="Times New Roman" panose="02020603050405020304" pitchFamily="18" charset="0"/>
                <a:cs typeface="Times New Roman" panose="02020603050405020304" pitchFamily="18" charset="0"/>
              </a:rPr>
              <a:t> </a:t>
            </a:r>
            <a:r>
              <a:rPr lang="en-US" sz="1600" i="1" kern="0" dirty="0">
                <a:solidFill>
                  <a:srgbClr val="000000"/>
                </a:solidFill>
                <a:latin typeface="Times New Roman" panose="02020603050405020304" pitchFamily="18" charset="0"/>
                <a:cs typeface="Times New Roman" panose="02020603050405020304" pitchFamily="18" charset="0"/>
              </a:rPr>
              <a:t>-P OUTPUT </a:t>
            </a:r>
            <a:r>
              <a:rPr lang="en-US" sz="1600" i="1" kern="0" dirty="0" smtClean="0">
                <a:solidFill>
                  <a:srgbClr val="000000"/>
                </a:solidFill>
                <a:latin typeface="Times New Roman" panose="02020603050405020304" pitchFamily="18" charset="0"/>
                <a:cs typeface="Times New Roman" panose="02020603050405020304" pitchFamily="18" charset="0"/>
              </a:rPr>
              <a:t>ACCEPT</a:t>
            </a:r>
          </a:p>
          <a:p>
            <a:pPr marL="0" indent="0" algn="just">
              <a:buFontTx/>
              <a:buNone/>
            </a:pPr>
            <a:endParaRPr lang="en-US" sz="1600" i="1" kern="0" dirty="0" smtClean="0">
              <a:solidFill>
                <a:srgbClr val="000000"/>
              </a:solidFill>
              <a:latin typeface="Times New Roman" panose="02020603050405020304" pitchFamily="18" charset="0"/>
              <a:cs typeface="Times New Roman" panose="02020603050405020304" pitchFamily="18" charset="0"/>
            </a:endParaRPr>
          </a:p>
          <a:p>
            <a:pPr marL="0" indent="0" algn="just">
              <a:buFontTx/>
              <a:buNone/>
            </a:pPr>
            <a:r>
              <a:rPr lang="en-US" sz="1600" b="1" kern="0" dirty="0" smtClean="0">
                <a:solidFill>
                  <a:srgbClr val="000000"/>
                </a:solidFill>
                <a:latin typeface="Times New Roman" panose="02020603050405020304" pitchFamily="18" charset="0"/>
                <a:cs typeface="Times New Roman" panose="02020603050405020304" pitchFamily="18" charset="0"/>
              </a:rPr>
              <a:t>#</a:t>
            </a:r>
            <a:r>
              <a:rPr lang="ru-RU" sz="1600" b="1" kern="0" dirty="0" smtClean="0">
                <a:solidFill>
                  <a:srgbClr val="000000"/>
                </a:solidFill>
                <a:latin typeface="Times New Roman" panose="02020603050405020304" pitchFamily="18" charset="0"/>
                <a:cs typeface="Times New Roman" panose="02020603050405020304" pitchFamily="18" charset="0"/>
              </a:rPr>
              <a:t> Удалить правило из цепочки</a:t>
            </a:r>
          </a:p>
          <a:p>
            <a:pPr marL="0" indent="0" algn="just">
              <a:buFontTx/>
              <a:buNone/>
            </a:pPr>
            <a:r>
              <a:rPr lang="en-US" sz="1600" i="1" kern="0" dirty="0" err="1" smtClean="0">
                <a:solidFill>
                  <a:srgbClr val="000000"/>
                </a:solidFill>
                <a:latin typeface="Times New Roman" panose="02020603050405020304" pitchFamily="18" charset="0"/>
                <a:cs typeface="Times New Roman" panose="02020603050405020304" pitchFamily="18" charset="0"/>
              </a:rPr>
              <a:t>iptables</a:t>
            </a:r>
            <a:r>
              <a:rPr lang="en-US" sz="1600" i="1" kern="0" dirty="0" smtClean="0">
                <a:solidFill>
                  <a:srgbClr val="000000"/>
                </a:solidFill>
                <a:latin typeface="Times New Roman" panose="02020603050405020304" pitchFamily="18" charset="0"/>
                <a:cs typeface="Times New Roman" panose="02020603050405020304" pitchFamily="18" charset="0"/>
              </a:rPr>
              <a:t> –D INPUT 2</a:t>
            </a:r>
            <a:endParaRPr lang="ru-RU" sz="1600" i="1" kern="0" dirty="0" smtClean="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74314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2051720" y="1052736"/>
            <a:ext cx="6984776" cy="5544616"/>
          </a:xfrm>
        </p:spPr>
        <p:txBody>
          <a:bodyPr/>
          <a:lstStyle/>
          <a:p>
            <a:pPr marL="0" indent="0" algn="just">
              <a:buNone/>
            </a:pPr>
            <a:r>
              <a:rPr lang="en-US" altLang="ru-RU" sz="2400" b="1" i="1" dirty="0" smtClean="0">
                <a:solidFill>
                  <a:srgbClr val="000000"/>
                </a:solidFill>
                <a:latin typeface="Times New Roman" panose="02020603050405020304" pitchFamily="18" charset="0"/>
                <a:cs typeface="Times New Roman" panose="02020603050405020304" pitchFamily="18" charset="0"/>
              </a:rPr>
              <a:t>	</a:t>
            </a:r>
            <a:r>
              <a:rPr lang="ru-RU" altLang="ru-RU" sz="2400" b="1" i="1" dirty="0" err="1" smtClean="0">
                <a:solidFill>
                  <a:srgbClr val="000000"/>
                </a:solidFill>
                <a:latin typeface="Times New Roman" panose="02020603050405020304" pitchFamily="18" charset="0"/>
                <a:cs typeface="Times New Roman" panose="02020603050405020304" pitchFamily="18" charset="0"/>
              </a:rPr>
              <a:t>Iptables</a:t>
            </a:r>
            <a:r>
              <a:rPr lang="ru-RU" altLang="ru-RU" sz="2400" dirty="0" smtClean="0">
                <a:solidFill>
                  <a:srgbClr val="000000"/>
                </a:solidFill>
                <a:latin typeface="Times New Roman" panose="02020603050405020304" pitchFamily="18" charset="0"/>
                <a:cs typeface="Times New Roman" panose="02020603050405020304" pitchFamily="18" charset="0"/>
              </a:rPr>
              <a:t> </a:t>
            </a:r>
            <a:r>
              <a:rPr lang="ru-RU" altLang="ru-RU" sz="2400" dirty="0">
                <a:solidFill>
                  <a:srgbClr val="000000"/>
                </a:solidFill>
                <a:latin typeface="Times New Roman" panose="02020603050405020304" pitchFamily="18" charset="0"/>
                <a:cs typeface="Times New Roman" panose="02020603050405020304" pitchFamily="18" charset="0"/>
              </a:rPr>
              <a:t>— утилита командной строки, является стандартным интерфейсом управления работой межсетевого экрана (брандмауэра) </a:t>
            </a:r>
            <a:r>
              <a:rPr lang="ru-RU" altLang="ru-RU" sz="2400" b="1" i="1" dirty="0" err="1">
                <a:solidFill>
                  <a:srgbClr val="000000"/>
                </a:solidFill>
                <a:latin typeface="Times New Roman" panose="02020603050405020304" pitchFamily="18" charset="0"/>
                <a:cs typeface="Times New Roman" panose="02020603050405020304" pitchFamily="18" charset="0"/>
              </a:rPr>
              <a:t>Netfilter</a:t>
            </a:r>
            <a:r>
              <a:rPr lang="ru-RU" altLang="ru-RU" sz="2400" dirty="0">
                <a:solidFill>
                  <a:srgbClr val="000000"/>
                </a:solidFill>
                <a:latin typeface="Times New Roman" panose="02020603050405020304" pitchFamily="18" charset="0"/>
                <a:cs typeface="Times New Roman" panose="02020603050405020304" pitchFamily="18" charset="0"/>
              </a:rPr>
              <a:t> для ядер </a:t>
            </a:r>
            <a:r>
              <a:rPr lang="ru-RU" altLang="ru-RU" sz="2400" b="1" i="1" dirty="0" err="1">
                <a:solidFill>
                  <a:srgbClr val="000000"/>
                </a:solidFill>
                <a:latin typeface="Times New Roman" panose="02020603050405020304" pitchFamily="18" charset="0"/>
                <a:cs typeface="Times New Roman" panose="02020603050405020304" pitchFamily="18" charset="0"/>
              </a:rPr>
              <a:t>Linux</a:t>
            </a:r>
            <a:r>
              <a:rPr lang="ru-RU" altLang="ru-RU" sz="2400" dirty="0">
                <a:solidFill>
                  <a:srgbClr val="000000"/>
                </a:solidFill>
                <a:latin typeface="Times New Roman" panose="02020603050405020304" pitchFamily="18" charset="0"/>
                <a:cs typeface="Times New Roman" panose="02020603050405020304" pitchFamily="18" charset="0"/>
              </a:rPr>
              <a:t>, начиная с версии 2.4. </a:t>
            </a:r>
            <a:endParaRPr lang="en-US" altLang="ru-RU" sz="2400" dirty="0" smtClean="0">
              <a:solidFill>
                <a:srgbClr val="000000"/>
              </a:solidFill>
              <a:latin typeface="Times New Roman" panose="02020603050405020304" pitchFamily="18" charset="0"/>
              <a:cs typeface="Times New Roman" panose="02020603050405020304" pitchFamily="18" charset="0"/>
            </a:endParaRPr>
          </a:p>
          <a:p>
            <a:pPr marL="0" indent="0" algn="just">
              <a:buNone/>
            </a:pPr>
            <a:r>
              <a:rPr lang="en-US"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smtClean="0">
                <a:solidFill>
                  <a:srgbClr val="000000"/>
                </a:solidFill>
                <a:latin typeface="Times New Roman" panose="02020603050405020304" pitchFamily="18" charset="0"/>
                <a:cs typeface="Times New Roman" panose="02020603050405020304" pitchFamily="18" charset="0"/>
              </a:rPr>
              <a:t>С </a:t>
            </a:r>
            <a:r>
              <a:rPr lang="ru-RU" altLang="ru-RU" sz="2400" dirty="0">
                <a:solidFill>
                  <a:srgbClr val="000000"/>
                </a:solidFill>
                <a:latin typeface="Times New Roman" panose="02020603050405020304" pitchFamily="18" charset="0"/>
                <a:cs typeface="Times New Roman" panose="02020603050405020304" pitchFamily="18" charset="0"/>
              </a:rPr>
              <a:t>её помощью администраторы создают и изменяют правила, управляющие фильтрацией и перенаправлением пакетов. Для работы с семейством протоколов </a:t>
            </a:r>
            <a:r>
              <a:rPr lang="ru-RU" altLang="ru-RU" sz="2400" b="1" i="1" dirty="0">
                <a:solidFill>
                  <a:srgbClr val="000000"/>
                </a:solidFill>
                <a:latin typeface="Times New Roman" panose="02020603050405020304" pitchFamily="18" charset="0"/>
                <a:cs typeface="Times New Roman" panose="02020603050405020304" pitchFamily="18" charset="0"/>
              </a:rPr>
              <a:t>IPv6</a:t>
            </a:r>
            <a:r>
              <a:rPr lang="ru-RU" altLang="ru-RU" sz="2400" dirty="0">
                <a:solidFill>
                  <a:srgbClr val="000000"/>
                </a:solidFill>
                <a:latin typeface="Times New Roman" panose="02020603050405020304" pitchFamily="18" charset="0"/>
                <a:cs typeface="Times New Roman" panose="02020603050405020304" pitchFamily="18" charset="0"/>
              </a:rPr>
              <a:t> существует отдельная версия утилиты — </a:t>
            </a:r>
            <a:r>
              <a:rPr lang="ru-RU" altLang="ru-RU" sz="2400" b="1" i="1" dirty="0">
                <a:solidFill>
                  <a:srgbClr val="000000"/>
                </a:solidFill>
                <a:latin typeface="Times New Roman" panose="02020603050405020304" pitchFamily="18" charset="0"/>
                <a:cs typeface="Times New Roman" panose="02020603050405020304" pitchFamily="18" charset="0"/>
              </a:rPr>
              <a:t>Ip6tables</a:t>
            </a:r>
            <a:r>
              <a:rPr lang="ru-RU" altLang="ru-RU" sz="2400" dirty="0">
                <a:solidFill>
                  <a:srgbClr val="000000"/>
                </a:solidFill>
                <a:latin typeface="Times New Roman" panose="02020603050405020304" pitchFamily="18" charset="0"/>
                <a:cs typeface="Times New Roman" panose="02020603050405020304" pitchFamily="18" charset="0"/>
              </a:rPr>
              <a:t>. Для использования утилиты </a:t>
            </a:r>
            <a:r>
              <a:rPr lang="ru-RU" altLang="ru-RU" sz="2400" b="1" i="1" dirty="0" err="1">
                <a:solidFill>
                  <a:srgbClr val="000000"/>
                </a:solidFill>
                <a:latin typeface="Times New Roman" panose="02020603050405020304" pitchFamily="18" charset="0"/>
                <a:cs typeface="Times New Roman" panose="02020603050405020304" pitchFamily="18" charset="0"/>
              </a:rPr>
              <a:t>Iptables</a:t>
            </a:r>
            <a:r>
              <a:rPr lang="ru-RU" altLang="ru-RU" sz="2400" dirty="0">
                <a:solidFill>
                  <a:srgbClr val="000000"/>
                </a:solidFill>
                <a:latin typeface="Times New Roman" panose="02020603050405020304" pitchFamily="18" charset="0"/>
                <a:cs typeface="Times New Roman" panose="02020603050405020304" pitchFamily="18" charset="0"/>
              </a:rPr>
              <a:t> требуются привилегии </a:t>
            </a:r>
            <a:r>
              <a:rPr lang="ru-RU" altLang="ru-RU" sz="2400" dirty="0" err="1">
                <a:solidFill>
                  <a:srgbClr val="000000"/>
                </a:solidFill>
                <a:latin typeface="Times New Roman" panose="02020603050405020304" pitchFamily="18" charset="0"/>
                <a:cs typeface="Times New Roman" panose="02020603050405020304" pitchFamily="18" charset="0"/>
              </a:rPr>
              <a:t>суперпользователя</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b="1" i="1" dirty="0" err="1">
                <a:solidFill>
                  <a:srgbClr val="000000"/>
                </a:solidFill>
                <a:latin typeface="Times New Roman" panose="02020603050405020304" pitchFamily="18" charset="0"/>
                <a:cs typeface="Times New Roman" panose="02020603050405020304" pitchFamily="18" charset="0"/>
              </a:rPr>
              <a:t>root</a:t>
            </a:r>
            <a:r>
              <a:rPr lang="ru-RU" altLang="ru-RU" sz="2400" dirty="0">
                <a:solidFill>
                  <a:srgbClr val="000000"/>
                </a:solidFill>
                <a:latin typeface="Times New Roman" panose="02020603050405020304" pitchFamily="18" charset="0"/>
                <a:cs typeface="Times New Roman" panose="02020603050405020304" pitchFamily="18" charset="0"/>
              </a:rPr>
              <a:t>).</a:t>
            </a:r>
            <a:endParaRPr lang="ru-RU" altLang="ru-RU" sz="2400" dirty="0" smtClean="0">
              <a:solidFill>
                <a:srgbClr val="000000"/>
              </a:solidFill>
              <a:latin typeface="Times New Roman" panose="02020603050405020304" pitchFamily="18" charset="0"/>
              <a:cs typeface="Times New Roman" panose="02020603050405020304" pitchFamily="18" charset="0"/>
            </a:endParaRPr>
          </a:p>
        </p:txBody>
      </p:sp>
      <p:sp>
        <p:nvSpPr>
          <p:cNvPr id="8" name="Rectangle 2"/>
          <p:cNvSpPr txBox="1">
            <a:spLocks noChangeArrowheads="1"/>
          </p:cNvSpPr>
          <p:nvPr/>
        </p:nvSpPr>
        <p:spPr bwMode="auto">
          <a:xfrm>
            <a:off x="1833044" y="-2310"/>
            <a:ext cx="7078216"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altLang="ru-RU" sz="4000" kern="0" dirty="0" err="1" smtClean="0">
                <a:solidFill>
                  <a:srgbClr val="000000"/>
                </a:solidFill>
                <a:latin typeface="Times New Roman" panose="02020603050405020304" pitchFamily="18" charset="0"/>
                <a:cs typeface="Times New Roman" panose="02020603050405020304" pitchFamily="18" charset="0"/>
              </a:rPr>
              <a:t>NetFilter</a:t>
            </a:r>
            <a:endParaRPr lang="en-US" altLang="ru-RU" sz="4000" kern="0" dirty="0">
              <a:solidFill>
                <a:srgbClr val="000000"/>
              </a:solidFill>
              <a:latin typeface="Times New Roman" panose="02020603050405020304" pitchFamily="18" charset="0"/>
              <a:cs typeface="Times New Roman" panose="02020603050405020304" pitchFamily="18" charset="0"/>
            </a:endParaRPr>
          </a:p>
        </p:txBody>
      </p:sp>
      <p:pic>
        <p:nvPicPr>
          <p:cNvPr id="2050" name="Picture 2" descr="C:\Users\globoos\Documents\Kak-nastroit-Iptables-v-CentO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936" y="5391634"/>
            <a:ext cx="2402632" cy="1285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038433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2051720" y="1052736"/>
            <a:ext cx="6984776" cy="5544616"/>
          </a:xfrm>
        </p:spPr>
        <p:txBody>
          <a:bodyPr/>
          <a:lstStyle/>
          <a:p>
            <a:pPr marL="0" indent="0" algn="just">
              <a:buNone/>
            </a:pPr>
            <a:r>
              <a:rPr lang="en-US" altLang="ru-RU" sz="2400" b="1" i="1" dirty="0" smtClean="0">
                <a:solidFill>
                  <a:srgbClr val="000000"/>
                </a:solidFill>
                <a:latin typeface="Times New Roman" panose="02020603050405020304" pitchFamily="18" charset="0"/>
                <a:cs typeface="Times New Roman" panose="02020603050405020304" pitchFamily="18" charset="0"/>
              </a:rPr>
              <a:t>	</a:t>
            </a:r>
            <a:r>
              <a:rPr lang="ru-RU" altLang="ru-RU" sz="2400" b="1" i="1" dirty="0" err="1" smtClean="0">
                <a:solidFill>
                  <a:srgbClr val="000000"/>
                </a:solidFill>
                <a:latin typeface="Times New Roman" panose="02020603050405020304" pitchFamily="18" charset="0"/>
                <a:cs typeface="Times New Roman" panose="02020603050405020304" pitchFamily="18" charset="0"/>
              </a:rPr>
              <a:t>Iptables</a:t>
            </a:r>
            <a:r>
              <a:rPr lang="ru-RU" altLang="ru-RU" sz="2400" dirty="0" smtClean="0">
                <a:solidFill>
                  <a:srgbClr val="000000"/>
                </a:solidFill>
                <a:latin typeface="Times New Roman" panose="02020603050405020304" pitchFamily="18" charset="0"/>
                <a:cs typeface="Times New Roman" panose="02020603050405020304" pitchFamily="18" charset="0"/>
              </a:rPr>
              <a:t> </a:t>
            </a:r>
            <a:r>
              <a:rPr lang="ru-RU" altLang="ru-RU" sz="2400" dirty="0">
                <a:solidFill>
                  <a:srgbClr val="000000"/>
                </a:solidFill>
                <a:latin typeface="Times New Roman" panose="02020603050405020304" pitchFamily="18" charset="0"/>
                <a:cs typeface="Times New Roman" panose="02020603050405020304" pitchFamily="18" charset="0"/>
              </a:rPr>
              <a:t>— утилита командной строки, является стандартным интерфейсом управления работой межсетевого экрана (брандмауэра) </a:t>
            </a:r>
            <a:r>
              <a:rPr lang="ru-RU" altLang="ru-RU" sz="2400" b="1" i="1" dirty="0" err="1">
                <a:solidFill>
                  <a:srgbClr val="000000"/>
                </a:solidFill>
                <a:latin typeface="Times New Roman" panose="02020603050405020304" pitchFamily="18" charset="0"/>
                <a:cs typeface="Times New Roman" panose="02020603050405020304" pitchFamily="18" charset="0"/>
              </a:rPr>
              <a:t>Netfilter</a:t>
            </a:r>
            <a:r>
              <a:rPr lang="ru-RU" altLang="ru-RU" sz="2400" dirty="0">
                <a:solidFill>
                  <a:srgbClr val="000000"/>
                </a:solidFill>
                <a:latin typeface="Times New Roman" panose="02020603050405020304" pitchFamily="18" charset="0"/>
                <a:cs typeface="Times New Roman" panose="02020603050405020304" pitchFamily="18" charset="0"/>
              </a:rPr>
              <a:t> для ядер </a:t>
            </a:r>
            <a:r>
              <a:rPr lang="ru-RU" altLang="ru-RU" sz="2400" b="1" i="1" dirty="0" err="1">
                <a:solidFill>
                  <a:srgbClr val="000000"/>
                </a:solidFill>
                <a:latin typeface="Times New Roman" panose="02020603050405020304" pitchFamily="18" charset="0"/>
                <a:cs typeface="Times New Roman" panose="02020603050405020304" pitchFamily="18" charset="0"/>
              </a:rPr>
              <a:t>Linux</a:t>
            </a:r>
            <a:r>
              <a:rPr lang="ru-RU" altLang="ru-RU" sz="2400" dirty="0">
                <a:solidFill>
                  <a:srgbClr val="000000"/>
                </a:solidFill>
                <a:latin typeface="Times New Roman" panose="02020603050405020304" pitchFamily="18" charset="0"/>
                <a:cs typeface="Times New Roman" panose="02020603050405020304" pitchFamily="18" charset="0"/>
              </a:rPr>
              <a:t>, начиная с версии 2.4. </a:t>
            </a:r>
            <a:endParaRPr lang="en-US" altLang="ru-RU" sz="2400" dirty="0" smtClean="0">
              <a:solidFill>
                <a:srgbClr val="000000"/>
              </a:solidFill>
              <a:latin typeface="Times New Roman" panose="02020603050405020304" pitchFamily="18" charset="0"/>
              <a:cs typeface="Times New Roman" panose="02020603050405020304" pitchFamily="18" charset="0"/>
            </a:endParaRPr>
          </a:p>
          <a:p>
            <a:pPr marL="0" indent="0" algn="just">
              <a:buNone/>
            </a:pPr>
            <a:r>
              <a:rPr lang="en-US"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smtClean="0">
                <a:solidFill>
                  <a:srgbClr val="000000"/>
                </a:solidFill>
                <a:latin typeface="Times New Roman" panose="02020603050405020304" pitchFamily="18" charset="0"/>
                <a:cs typeface="Times New Roman" panose="02020603050405020304" pitchFamily="18" charset="0"/>
              </a:rPr>
              <a:t>С </a:t>
            </a:r>
            <a:r>
              <a:rPr lang="ru-RU" altLang="ru-RU" sz="2400" dirty="0">
                <a:solidFill>
                  <a:srgbClr val="000000"/>
                </a:solidFill>
                <a:latin typeface="Times New Roman" panose="02020603050405020304" pitchFamily="18" charset="0"/>
                <a:cs typeface="Times New Roman" panose="02020603050405020304" pitchFamily="18" charset="0"/>
              </a:rPr>
              <a:t>её помощью администраторы создают и изменяют правила, управляющие фильтрацией и перенаправлением пакетов. Для работы с семейством протоколов </a:t>
            </a:r>
            <a:r>
              <a:rPr lang="ru-RU" altLang="ru-RU" sz="2400" b="1" i="1" dirty="0">
                <a:solidFill>
                  <a:srgbClr val="000000"/>
                </a:solidFill>
                <a:latin typeface="Times New Roman" panose="02020603050405020304" pitchFamily="18" charset="0"/>
                <a:cs typeface="Times New Roman" panose="02020603050405020304" pitchFamily="18" charset="0"/>
              </a:rPr>
              <a:t>IPv6</a:t>
            </a:r>
            <a:r>
              <a:rPr lang="ru-RU" altLang="ru-RU" sz="2400" dirty="0">
                <a:solidFill>
                  <a:srgbClr val="000000"/>
                </a:solidFill>
                <a:latin typeface="Times New Roman" panose="02020603050405020304" pitchFamily="18" charset="0"/>
                <a:cs typeface="Times New Roman" panose="02020603050405020304" pitchFamily="18" charset="0"/>
              </a:rPr>
              <a:t> существует отдельная версия утилиты — </a:t>
            </a:r>
            <a:r>
              <a:rPr lang="ru-RU" altLang="ru-RU" sz="2400" b="1" i="1" dirty="0">
                <a:solidFill>
                  <a:srgbClr val="000000"/>
                </a:solidFill>
                <a:latin typeface="Times New Roman" panose="02020603050405020304" pitchFamily="18" charset="0"/>
                <a:cs typeface="Times New Roman" panose="02020603050405020304" pitchFamily="18" charset="0"/>
              </a:rPr>
              <a:t>Ip6tables</a:t>
            </a:r>
            <a:r>
              <a:rPr lang="ru-RU" altLang="ru-RU" sz="2400" dirty="0">
                <a:solidFill>
                  <a:srgbClr val="000000"/>
                </a:solidFill>
                <a:latin typeface="Times New Roman" panose="02020603050405020304" pitchFamily="18" charset="0"/>
                <a:cs typeface="Times New Roman" panose="02020603050405020304" pitchFamily="18" charset="0"/>
              </a:rPr>
              <a:t>. Для использования утилиты </a:t>
            </a:r>
            <a:r>
              <a:rPr lang="ru-RU" altLang="ru-RU" sz="2400" b="1" i="1" dirty="0" err="1">
                <a:solidFill>
                  <a:srgbClr val="000000"/>
                </a:solidFill>
                <a:latin typeface="Times New Roman" panose="02020603050405020304" pitchFamily="18" charset="0"/>
                <a:cs typeface="Times New Roman" panose="02020603050405020304" pitchFamily="18" charset="0"/>
              </a:rPr>
              <a:t>Iptables</a:t>
            </a:r>
            <a:r>
              <a:rPr lang="ru-RU" altLang="ru-RU" sz="2400" dirty="0">
                <a:solidFill>
                  <a:srgbClr val="000000"/>
                </a:solidFill>
                <a:latin typeface="Times New Roman" panose="02020603050405020304" pitchFamily="18" charset="0"/>
                <a:cs typeface="Times New Roman" panose="02020603050405020304" pitchFamily="18" charset="0"/>
              </a:rPr>
              <a:t> требуются привилегии </a:t>
            </a:r>
            <a:r>
              <a:rPr lang="ru-RU" altLang="ru-RU" sz="2400" dirty="0" err="1">
                <a:solidFill>
                  <a:srgbClr val="000000"/>
                </a:solidFill>
                <a:latin typeface="Times New Roman" panose="02020603050405020304" pitchFamily="18" charset="0"/>
                <a:cs typeface="Times New Roman" panose="02020603050405020304" pitchFamily="18" charset="0"/>
              </a:rPr>
              <a:t>суперпользователя</a:t>
            </a:r>
            <a:r>
              <a:rPr lang="ru-RU" altLang="ru-RU" sz="2400" dirty="0">
                <a:solidFill>
                  <a:srgbClr val="000000"/>
                </a:solidFill>
                <a:latin typeface="Times New Roman" panose="02020603050405020304" pitchFamily="18" charset="0"/>
                <a:cs typeface="Times New Roman" panose="02020603050405020304" pitchFamily="18" charset="0"/>
              </a:rPr>
              <a:t> (</a:t>
            </a:r>
            <a:r>
              <a:rPr lang="ru-RU" altLang="ru-RU" sz="2400" b="1" i="1" dirty="0" err="1">
                <a:solidFill>
                  <a:srgbClr val="000000"/>
                </a:solidFill>
                <a:latin typeface="Times New Roman" panose="02020603050405020304" pitchFamily="18" charset="0"/>
                <a:cs typeface="Times New Roman" panose="02020603050405020304" pitchFamily="18" charset="0"/>
              </a:rPr>
              <a:t>root</a:t>
            </a:r>
            <a:r>
              <a:rPr lang="ru-RU" altLang="ru-RU" sz="2400" dirty="0">
                <a:solidFill>
                  <a:srgbClr val="000000"/>
                </a:solidFill>
                <a:latin typeface="Times New Roman" panose="02020603050405020304" pitchFamily="18" charset="0"/>
                <a:cs typeface="Times New Roman" panose="02020603050405020304" pitchFamily="18" charset="0"/>
              </a:rPr>
              <a:t>).</a:t>
            </a:r>
            <a:endParaRPr lang="ru-RU" altLang="ru-RU" sz="2400" dirty="0" smtClean="0">
              <a:solidFill>
                <a:srgbClr val="000000"/>
              </a:solidFill>
              <a:latin typeface="Times New Roman" panose="02020603050405020304" pitchFamily="18" charset="0"/>
              <a:cs typeface="Times New Roman" panose="02020603050405020304" pitchFamily="18" charset="0"/>
            </a:endParaRPr>
          </a:p>
        </p:txBody>
      </p:sp>
      <p:sp>
        <p:nvSpPr>
          <p:cNvPr id="8" name="Rectangle 2"/>
          <p:cNvSpPr txBox="1">
            <a:spLocks noChangeArrowheads="1"/>
          </p:cNvSpPr>
          <p:nvPr/>
        </p:nvSpPr>
        <p:spPr bwMode="auto">
          <a:xfrm>
            <a:off x="1833044" y="-2310"/>
            <a:ext cx="7078216"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en-US" altLang="ru-RU" sz="4000" kern="0" dirty="0" err="1" smtClean="0">
                <a:solidFill>
                  <a:srgbClr val="000000"/>
                </a:solidFill>
                <a:latin typeface="Times New Roman" panose="02020603050405020304" pitchFamily="18" charset="0"/>
                <a:cs typeface="Times New Roman" panose="02020603050405020304" pitchFamily="18" charset="0"/>
              </a:rPr>
              <a:t>NetFilter</a:t>
            </a:r>
            <a:endParaRPr lang="en-US" altLang="ru-RU" sz="4000" kern="0" dirty="0">
              <a:solidFill>
                <a:srgbClr val="000000"/>
              </a:solidFill>
              <a:latin typeface="Times New Roman" panose="02020603050405020304" pitchFamily="18" charset="0"/>
              <a:cs typeface="Times New Roman" panose="02020603050405020304" pitchFamily="18" charset="0"/>
            </a:endParaRPr>
          </a:p>
        </p:txBody>
      </p:sp>
      <p:pic>
        <p:nvPicPr>
          <p:cNvPr id="2050" name="Picture 2" descr="C:\Users\globoos\Documents\Kak-nastroit-Iptables-v-CentO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5936" y="5391634"/>
            <a:ext cx="2402632" cy="1285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5835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2051720" y="1052736"/>
            <a:ext cx="6984776" cy="5544616"/>
          </a:xfrm>
        </p:spPr>
        <p:txBody>
          <a:bodyPr/>
          <a:lstStyle/>
          <a:p>
            <a:pPr marL="0" indent="0" algn="just">
              <a:buNone/>
            </a:pPr>
            <a:r>
              <a:rPr lang="ru-RU" altLang="ru-RU" sz="2400" dirty="0">
                <a:solidFill>
                  <a:srgbClr val="000000"/>
                </a:solidFill>
                <a:latin typeface="Times New Roman" panose="02020603050405020304" pitchFamily="18" charset="0"/>
                <a:cs typeface="Times New Roman" panose="02020603050405020304" pitchFamily="18" charset="0"/>
              </a:rPr>
              <a:t>Ключевыми понятиями </a:t>
            </a:r>
            <a:r>
              <a:rPr lang="en-US" altLang="ru-RU" sz="2400" b="1" i="1" dirty="0" err="1">
                <a:solidFill>
                  <a:srgbClr val="000000"/>
                </a:solidFill>
                <a:latin typeface="Times New Roman" panose="02020603050405020304" pitchFamily="18" charset="0"/>
                <a:cs typeface="Times New Roman" panose="02020603050405020304" pitchFamily="18" charset="0"/>
              </a:rPr>
              <a:t>iptables</a:t>
            </a:r>
            <a:r>
              <a:rPr lang="en-US" altLang="ru-RU" sz="2400" dirty="0">
                <a:solidFill>
                  <a:srgbClr val="000000"/>
                </a:solidFill>
                <a:latin typeface="Times New Roman" panose="02020603050405020304" pitchFamily="18" charset="0"/>
                <a:cs typeface="Times New Roman" panose="02020603050405020304" pitchFamily="18" charset="0"/>
              </a:rPr>
              <a:t> </a:t>
            </a:r>
            <a:r>
              <a:rPr lang="ru-RU" altLang="ru-RU" sz="2400" dirty="0">
                <a:solidFill>
                  <a:srgbClr val="000000"/>
                </a:solidFill>
                <a:latin typeface="Times New Roman" panose="02020603050405020304" pitchFamily="18" charset="0"/>
                <a:cs typeface="Times New Roman" panose="02020603050405020304" pitchFamily="18" charset="0"/>
              </a:rPr>
              <a:t>являются</a:t>
            </a:r>
            <a:r>
              <a:rPr lang="ru-RU" altLang="ru-RU" sz="2400" dirty="0" smtClean="0">
                <a:solidFill>
                  <a:srgbClr val="000000"/>
                </a:solidFill>
                <a:latin typeface="Times New Roman" panose="02020603050405020304" pitchFamily="18" charset="0"/>
                <a:cs typeface="Times New Roman" panose="02020603050405020304" pitchFamily="18" charset="0"/>
              </a:rPr>
              <a:t>:</a:t>
            </a:r>
            <a:endParaRPr lang="en-US" altLang="ru-RU" sz="2400" dirty="0" smtClean="0">
              <a:solidFill>
                <a:srgbClr val="000000"/>
              </a:solidFill>
              <a:latin typeface="Times New Roman" panose="02020603050405020304" pitchFamily="18" charset="0"/>
              <a:cs typeface="Times New Roman" panose="02020603050405020304" pitchFamily="18" charset="0"/>
            </a:endParaRPr>
          </a:p>
          <a:p>
            <a:pPr algn="just"/>
            <a:endParaRPr lang="en-US" sz="2400" dirty="0" smtClean="0">
              <a:solidFill>
                <a:srgbClr val="000000"/>
              </a:solidFill>
              <a:latin typeface="Times New Roman" panose="02020603050405020304" pitchFamily="18" charset="0"/>
              <a:cs typeface="Times New Roman" panose="02020603050405020304" pitchFamily="18" charset="0"/>
            </a:endParaRPr>
          </a:p>
          <a:p>
            <a:pPr algn="just"/>
            <a:r>
              <a:rPr lang="ru-RU" sz="2400" dirty="0" smtClean="0">
                <a:solidFill>
                  <a:srgbClr val="000000"/>
                </a:solidFill>
                <a:latin typeface="Times New Roman" panose="02020603050405020304" pitchFamily="18" charset="0"/>
                <a:cs typeface="Times New Roman" panose="02020603050405020304" pitchFamily="18" charset="0"/>
              </a:rPr>
              <a:t>Правило</a:t>
            </a:r>
            <a:endParaRPr lang="en-US" sz="2400" dirty="0" smtClean="0">
              <a:solidFill>
                <a:srgbClr val="000000"/>
              </a:solidFill>
              <a:latin typeface="Times New Roman" panose="02020603050405020304" pitchFamily="18" charset="0"/>
              <a:cs typeface="Times New Roman" panose="02020603050405020304" pitchFamily="18" charset="0"/>
            </a:endParaRPr>
          </a:p>
          <a:p>
            <a:pPr algn="just"/>
            <a:endParaRPr lang="en-US" sz="2400" dirty="0" smtClean="0">
              <a:solidFill>
                <a:srgbClr val="000000"/>
              </a:solidFill>
              <a:latin typeface="Times New Roman" panose="02020603050405020304" pitchFamily="18" charset="0"/>
              <a:cs typeface="Times New Roman" panose="02020603050405020304" pitchFamily="18" charset="0"/>
            </a:endParaRPr>
          </a:p>
          <a:p>
            <a:pPr algn="just"/>
            <a:r>
              <a:rPr lang="ru-RU" sz="2400" dirty="0" smtClean="0">
                <a:solidFill>
                  <a:srgbClr val="000000"/>
                </a:solidFill>
                <a:latin typeface="Times New Roman" panose="02020603050405020304" pitchFamily="18" charset="0"/>
                <a:cs typeface="Times New Roman" panose="02020603050405020304" pitchFamily="18" charset="0"/>
              </a:rPr>
              <a:t>Цепочка</a:t>
            </a:r>
            <a:endParaRPr lang="en-US" sz="2400" dirty="0" smtClean="0">
              <a:solidFill>
                <a:srgbClr val="000000"/>
              </a:solidFill>
              <a:latin typeface="Times New Roman" panose="02020603050405020304" pitchFamily="18" charset="0"/>
              <a:cs typeface="Times New Roman" panose="02020603050405020304" pitchFamily="18" charset="0"/>
            </a:endParaRPr>
          </a:p>
          <a:p>
            <a:pPr algn="just"/>
            <a:endParaRPr lang="en-US" sz="2400" dirty="0" smtClean="0">
              <a:solidFill>
                <a:srgbClr val="000000"/>
              </a:solidFill>
              <a:latin typeface="Times New Roman" panose="02020603050405020304" pitchFamily="18" charset="0"/>
              <a:cs typeface="Times New Roman" panose="02020603050405020304" pitchFamily="18" charset="0"/>
            </a:endParaRPr>
          </a:p>
          <a:p>
            <a:pPr algn="just"/>
            <a:r>
              <a:rPr lang="ru-RU" altLang="ru-RU" sz="2400" dirty="0">
                <a:solidFill>
                  <a:srgbClr val="000000"/>
                </a:solidFill>
                <a:latin typeface="Times New Roman" panose="02020603050405020304" pitchFamily="18" charset="0"/>
                <a:cs typeface="Times New Roman" panose="02020603050405020304" pitchFamily="18" charset="0"/>
              </a:rPr>
              <a:t>Таблица</a:t>
            </a:r>
            <a:endParaRPr lang="ru-RU" altLang="ru-RU" sz="2400" dirty="0" smtClean="0">
              <a:solidFill>
                <a:srgbClr val="000000"/>
              </a:solidFill>
              <a:latin typeface="Times New Roman" panose="02020603050405020304" pitchFamily="18" charset="0"/>
              <a:cs typeface="Times New Roman" panose="02020603050405020304" pitchFamily="18" charset="0"/>
            </a:endParaRPr>
          </a:p>
        </p:txBody>
      </p:sp>
      <p:sp>
        <p:nvSpPr>
          <p:cNvPr id="8" name="Rectangle 2"/>
          <p:cNvSpPr txBox="1">
            <a:spLocks noChangeArrowheads="1"/>
          </p:cNvSpPr>
          <p:nvPr/>
        </p:nvSpPr>
        <p:spPr bwMode="auto">
          <a:xfrm>
            <a:off x="1833044" y="-2310"/>
            <a:ext cx="7078216"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ru-RU" altLang="ru-RU" sz="4000" kern="0" dirty="0">
                <a:solidFill>
                  <a:srgbClr val="000000"/>
                </a:solidFill>
                <a:latin typeface="Times New Roman" panose="02020603050405020304" pitchFamily="18" charset="0"/>
                <a:cs typeface="Times New Roman" panose="02020603050405020304" pitchFamily="18" charset="0"/>
              </a:rPr>
              <a:t>Основные понятия</a:t>
            </a:r>
            <a:endParaRPr lang="en-US" altLang="ru-RU" sz="4000" kern="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91745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2051720" y="1052736"/>
            <a:ext cx="6984776" cy="5544616"/>
          </a:xfrm>
        </p:spPr>
        <p:txBody>
          <a:bodyPr/>
          <a:lstStyle/>
          <a:p>
            <a:pPr marL="0" indent="0">
              <a:buNone/>
            </a:pPr>
            <a:r>
              <a:rPr lang="ru-RU" sz="1800" b="1" dirty="0" smtClean="0">
                <a:solidFill>
                  <a:srgbClr val="000000"/>
                </a:solidFill>
                <a:latin typeface="Times New Roman" panose="02020603050405020304" pitchFamily="18" charset="0"/>
                <a:cs typeface="Times New Roman" panose="02020603050405020304" pitchFamily="18" charset="0"/>
              </a:rPr>
              <a:t>Правило </a:t>
            </a:r>
            <a:r>
              <a:rPr lang="ru-RU" sz="1800" dirty="0">
                <a:solidFill>
                  <a:srgbClr val="000000"/>
                </a:solidFill>
                <a:latin typeface="Times New Roman" panose="02020603050405020304" pitchFamily="18" charset="0"/>
                <a:cs typeface="Times New Roman" panose="02020603050405020304" pitchFamily="18" charset="0"/>
              </a:rPr>
              <a:t>— состоит из критерия, действия и счетчика. Если пакет соответствует критерию, к нему применяется действие, и он учитывается счетчиком</a:t>
            </a:r>
            <a:r>
              <a:rPr lang="ru-RU" sz="1800" dirty="0" smtClean="0">
                <a:solidFill>
                  <a:srgbClr val="000000"/>
                </a:solidFill>
                <a:latin typeface="Times New Roman" panose="02020603050405020304" pitchFamily="18" charset="0"/>
                <a:cs typeface="Times New Roman" panose="02020603050405020304" pitchFamily="18" charset="0"/>
              </a:rPr>
              <a:t>.</a:t>
            </a:r>
          </a:p>
          <a:p>
            <a:pPr marL="0" indent="0">
              <a:buNone/>
            </a:pPr>
            <a:endParaRPr lang="ru-RU" sz="1800" dirty="0">
              <a:solidFill>
                <a:srgbClr val="000000"/>
              </a:solidFill>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ru-RU" sz="1800" b="1" dirty="0">
                <a:solidFill>
                  <a:srgbClr val="000000"/>
                </a:solidFill>
                <a:latin typeface="Times New Roman" panose="02020603050405020304" pitchFamily="18" charset="0"/>
                <a:cs typeface="Times New Roman" panose="02020603050405020304" pitchFamily="18" charset="0"/>
              </a:rPr>
              <a:t>Критерий</a:t>
            </a:r>
            <a:r>
              <a:rPr lang="ru-RU" sz="1800" dirty="0">
                <a:solidFill>
                  <a:srgbClr val="000000"/>
                </a:solidFill>
                <a:latin typeface="Times New Roman" panose="02020603050405020304" pitchFamily="18" charset="0"/>
                <a:cs typeface="Times New Roman" panose="02020603050405020304" pitchFamily="18" charset="0"/>
              </a:rPr>
              <a:t> — логическое выражение, анализирующее свойства пакета и/или соединения и определяющее, подпадает ли данный конкретный пакет под действие текущего правила. Критерии соединяются логическим «И</a:t>
            </a:r>
            <a:r>
              <a:rPr lang="ru-RU" sz="1800" dirty="0" smtClean="0">
                <a:solidFill>
                  <a:srgbClr val="000000"/>
                </a:solidFill>
                <a:latin typeface="Times New Roman" panose="02020603050405020304" pitchFamily="18" charset="0"/>
                <a:cs typeface="Times New Roman" panose="02020603050405020304" pitchFamily="18" charset="0"/>
              </a:rPr>
              <a:t>».</a:t>
            </a:r>
          </a:p>
          <a:p>
            <a:pPr lvl="1">
              <a:buFont typeface="Arial" panose="020B0604020202020204" pitchFamily="34" charset="0"/>
              <a:buChar char="•"/>
            </a:pPr>
            <a:endParaRPr lang="ru-RU" sz="1800" dirty="0">
              <a:solidFill>
                <a:srgbClr val="000000"/>
              </a:solidFill>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ru-RU" sz="1800" b="1" dirty="0">
                <a:solidFill>
                  <a:srgbClr val="000000"/>
                </a:solidFill>
                <a:latin typeface="Times New Roman" panose="02020603050405020304" pitchFamily="18" charset="0"/>
                <a:cs typeface="Times New Roman" panose="02020603050405020304" pitchFamily="18" charset="0"/>
              </a:rPr>
              <a:t>Действие</a:t>
            </a:r>
            <a:r>
              <a:rPr lang="ru-RU" sz="1800" dirty="0">
                <a:solidFill>
                  <a:srgbClr val="000000"/>
                </a:solidFill>
                <a:latin typeface="Times New Roman" panose="02020603050405020304" pitchFamily="18" charset="0"/>
                <a:cs typeface="Times New Roman" panose="02020603050405020304" pitchFamily="18" charset="0"/>
              </a:rPr>
              <a:t> — описание действия, которое нужно проделать с пакетом и/или соединением в том случае, если они подпадают под действие этого правила. О действиях более подробно будет рассказано ниже</a:t>
            </a:r>
            <a:r>
              <a:rPr lang="ru-RU" sz="1800" dirty="0" smtClean="0">
                <a:solidFill>
                  <a:srgbClr val="000000"/>
                </a:solidFill>
                <a:latin typeface="Times New Roman" panose="02020603050405020304" pitchFamily="18" charset="0"/>
                <a:cs typeface="Times New Roman" panose="02020603050405020304" pitchFamily="18" charset="0"/>
              </a:rPr>
              <a:t>.</a:t>
            </a:r>
          </a:p>
          <a:p>
            <a:pPr lvl="1">
              <a:buFont typeface="Arial" panose="020B0604020202020204" pitchFamily="34" charset="0"/>
              <a:buChar char="•"/>
            </a:pPr>
            <a:endParaRPr lang="ru-RU" sz="1800" dirty="0">
              <a:solidFill>
                <a:srgbClr val="000000"/>
              </a:solidFill>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ru-RU" sz="1800" b="1" dirty="0">
                <a:solidFill>
                  <a:srgbClr val="000000"/>
                </a:solidFill>
                <a:latin typeface="Times New Roman" panose="02020603050405020304" pitchFamily="18" charset="0"/>
                <a:cs typeface="Times New Roman" panose="02020603050405020304" pitchFamily="18" charset="0"/>
              </a:rPr>
              <a:t>Счетчик</a:t>
            </a:r>
            <a:r>
              <a:rPr lang="ru-RU" sz="1800" dirty="0">
                <a:solidFill>
                  <a:srgbClr val="000000"/>
                </a:solidFill>
                <a:latin typeface="Times New Roman" panose="02020603050405020304" pitchFamily="18" charset="0"/>
                <a:cs typeface="Times New Roman" panose="02020603050405020304" pitchFamily="18" charset="0"/>
              </a:rPr>
              <a:t> — компонент правила, обеспечивающий учет количества пакетов, которые попали под критерий данного правила. Также счетчик учитывает суммарный объем таких пакетов в байтах.</a:t>
            </a:r>
          </a:p>
        </p:txBody>
      </p:sp>
      <p:sp>
        <p:nvSpPr>
          <p:cNvPr id="8" name="Rectangle 2"/>
          <p:cNvSpPr txBox="1">
            <a:spLocks noChangeArrowheads="1"/>
          </p:cNvSpPr>
          <p:nvPr/>
        </p:nvSpPr>
        <p:spPr bwMode="auto">
          <a:xfrm>
            <a:off x="1833044" y="-2310"/>
            <a:ext cx="7078216"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ru-RU" altLang="ru-RU" sz="4000" kern="0" dirty="0">
                <a:solidFill>
                  <a:srgbClr val="000000"/>
                </a:solidFill>
                <a:latin typeface="Times New Roman" panose="02020603050405020304" pitchFamily="18" charset="0"/>
                <a:cs typeface="Times New Roman" panose="02020603050405020304" pitchFamily="18" charset="0"/>
              </a:rPr>
              <a:t>Основные понятия</a:t>
            </a:r>
            <a:endParaRPr lang="en-US" altLang="ru-RU" sz="4000" kern="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940349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2051720" y="1052736"/>
            <a:ext cx="6984776" cy="5544616"/>
          </a:xfrm>
        </p:spPr>
        <p:txBody>
          <a:bodyPr/>
          <a:lstStyle/>
          <a:p>
            <a:pPr marL="0" indent="0">
              <a:buNone/>
            </a:pPr>
            <a:r>
              <a:rPr lang="ru-RU" sz="2000" b="1" dirty="0">
                <a:solidFill>
                  <a:srgbClr val="000000"/>
                </a:solidFill>
                <a:latin typeface="Times New Roman" panose="02020603050405020304" pitchFamily="18" charset="0"/>
                <a:cs typeface="Times New Roman" panose="02020603050405020304" pitchFamily="18" charset="0"/>
              </a:rPr>
              <a:t>Цепочка </a:t>
            </a:r>
            <a:r>
              <a:rPr lang="ru-RU" sz="2000" dirty="0">
                <a:solidFill>
                  <a:srgbClr val="000000"/>
                </a:solidFill>
                <a:latin typeface="Times New Roman" panose="02020603050405020304" pitchFamily="18" charset="0"/>
                <a:cs typeface="Times New Roman" panose="02020603050405020304" pitchFamily="18" charset="0"/>
              </a:rPr>
              <a:t>— упорядоченная последовательность правил. </a:t>
            </a:r>
            <a:endParaRPr lang="ru-RU" sz="2000" dirty="0" smtClean="0">
              <a:solidFill>
                <a:srgbClr val="000000"/>
              </a:solidFill>
              <a:latin typeface="Times New Roman" panose="02020603050405020304" pitchFamily="18" charset="0"/>
              <a:cs typeface="Times New Roman" panose="02020603050405020304" pitchFamily="18" charset="0"/>
            </a:endParaRPr>
          </a:p>
          <a:p>
            <a:endParaRPr lang="ru-RU" sz="1800" b="1" dirty="0" smtClean="0">
              <a:solidFill>
                <a:srgbClr val="000000"/>
              </a:solidFill>
              <a:latin typeface="Times New Roman" panose="02020603050405020304" pitchFamily="18" charset="0"/>
              <a:cs typeface="Times New Roman" panose="02020603050405020304" pitchFamily="18" charset="0"/>
            </a:endParaRPr>
          </a:p>
          <a:p>
            <a:endParaRPr lang="ru-RU" sz="1800" b="1" dirty="0" smtClean="0">
              <a:solidFill>
                <a:srgbClr val="000000"/>
              </a:solidFill>
              <a:latin typeface="Times New Roman" panose="02020603050405020304" pitchFamily="18" charset="0"/>
              <a:cs typeface="Times New Roman" panose="02020603050405020304" pitchFamily="18" charset="0"/>
            </a:endParaRPr>
          </a:p>
          <a:p>
            <a:r>
              <a:rPr lang="ru-RU" sz="1800" b="1" dirty="0" smtClean="0">
                <a:solidFill>
                  <a:srgbClr val="000000"/>
                </a:solidFill>
                <a:latin typeface="Times New Roman" panose="02020603050405020304" pitchFamily="18" charset="0"/>
                <a:cs typeface="Times New Roman" panose="02020603050405020304" pitchFamily="18" charset="0"/>
              </a:rPr>
              <a:t>Базовая </a:t>
            </a:r>
            <a:r>
              <a:rPr lang="ru-RU" sz="1800" b="1" dirty="0">
                <a:solidFill>
                  <a:srgbClr val="000000"/>
                </a:solidFill>
                <a:latin typeface="Times New Roman" panose="02020603050405020304" pitchFamily="18" charset="0"/>
                <a:cs typeface="Times New Roman" panose="02020603050405020304" pitchFamily="18" charset="0"/>
              </a:rPr>
              <a:t>цепочка</a:t>
            </a:r>
            <a:r>
              <a:rPr lang="ru-RU" sz="1800" dirty="0">
                <a:solidFill>
                  <a:srgbClr val="000000"/>
                </a:solidFill>
                <a:latin typeface="Times New Roman" panose="02020603050405020304" pitchFamily="18" charset="0"/>
                <a:cs typeface="Times New Roman" panose="02020603050405020304" pitchFamily="18" charset="0"/>
              </a:rPr>
              <a:t> — цепочка, создаваемая по умолчанию при инициализации таблицы. </a:t>
            </a:r>
            <a:r>
              <a:rPr lang="ru-RU" sz="1800" dirty="0" smtClean="0">
                <a:solidFill>
                  <a:srgbClr val="000000"/>
                </a:solidFill>
                <a:latin typeface="Times New Roman" panose="02020603050405020304" pitchFamily="18" charset="0"/>
                <a:cs typeface="Times New Roman" panose="02020603050405020304" pitchFamily="18" charset="0"/>
              </a:rPr>
              <a:t>Имена </a:t>
            </a:r>
            <a:r>
              <a:rPr lang="ru-RU" sz="1800" dirty="0">
                <a:solidFill>
                  <a:srgbClr val="000000"/>
                </a:solidFill>
                <a:latin typeface="Times New Roman" panose="02020603050405020304" pitchFamily="18" charset="0"/>
                <a:cs typeface="Times New Roman" panose="02020603050405020304" pitchFamily="18" charset="0"/>
              </a:rPr>
              <a:t>базовых цепочек всегда записываются в верхнем регистре (</a:t>
            </a:r>
            <a:r>
              <a:rPr lang="ru-RU" sz="1800" b="1" i="1" dirty="0">
                <a:solidFill>
                  <a:srgbClr val="000000"/>
                </a:solidFill>
                <a:latin typeface="Times New Roman" panose="02020603050405020304" pitchFamily="18" charset="0"/>
                <a:cs typeface="Times New Roman" panose="02020603050405020304" pitchFamily="18" charset="0"/>
              </a:rPr>
              <a:t>PREROUTING, INPUT, FORWARD, OUTPUT, POSTROUTING</a:t>
            </a:r>
            <a:r>
              <a:rPr lang="ru-RU" sz="1800" dirty="0" smtClean="0">
                <a:solidFill>
                  <a:srgbClr val="000000"/>
                </a:solidFill>
                <a:latin typeface="Times New Roman" panose="02020603050405020304" pitchFamily="18" charset="0"/>
                <a:cs typeface="Times New Roman" panose="02020603050405020304" pitchFamily="18" charset="0"/>
              </a:rPr>
              <a:t>).</a:t>
            </a:r>
          </a:p>
          <a:p>
            <a:endParaRPr lang="ru-RU" sz="1800" dirty="0" smtClean="0">
              <a:solidFill>
                <a:srgbClr val="000000"/>
              </a:solidFill>
              <a:latin typeface="Times New Roman" panose="02020603050405020304" pitchFamily="18" charset="0"/>
              <a:cs typeface="Times New Roman" panose="02020603050405020304" pitchFamily="18" charset="0"/>
            </a:endParaRPr>
          </a:p>
          <a:p>
            <a:endParaRPr lang="ru-RU" sz="1800" dirty="0" smtClean="0">
              <a:solidFill>
                <a:srgbClr val="000000"/>
              </a:solidFill>
              <a:latin typeface="Times New Roman" panose="02020603050405020304" pitchFamily="18" charset="0"/>
              <a:cs typeface="Times New Roman" panose="02020603050405020304" pitchFamily="18" charset="0"/>
            </a:endParaRPr>
          </a:p>
          <a:p>
            <a:r>
              <a:rPr lang="ru-RU" sz="1800" b="1" dirty="0" smtClean="0">
                <a:solidFill>
                  <a:srgbClr val="000000"/>
                </a:solidFill>
                <a:latin typeface="Times New Roman" panose="02020603050405020304" pitchFamily="18" charset="0"/>
                <a:cs typeface="Times New Roman" panose="02020603050405020304" pitchFamily="18" charset="0"/>
              </a:rPr>
              <a:t>Пользовательская </a:t>
            </a:r>
            <a:r>
              <a:rPr lang="ru-RU" sz="1800" b="1" dirty="0">
                <a:solidFill>
                  <a:srgbClr val="000000"/>
                </a:solidFill>
                <a:latin typeface="Times New Roman" panose="02020603050405020304" pitchFamily="18" charset="0"/>
                <a:cs typeface="Times New Roman" panose="02020603050405020304" pitchFamily="18" charset="0"/>
              </a:rPr>
              <a:t>цепочка </a:t>
            </a:r>
            <a:r>
              <a:rPr lang="ru-RU" sz="1800" dirty="0">
                <a:solidFill>
                  <a:srgbClr val="000000"/>
                </a:solidFill>
                <a:latin typeface="Times New Roman" panose="02020603050405020304" pitchFamily="18" charset="0"/>
                <a:cs typeface="Times New Roman" panose="02020603050405020304" pitchFamily="18" charset="0"/>
              </a:rPr>
              <a:t>— цепочка, созданная пользователем. Может использоваться только в пределах своей таблицы. Рекомендуется не использовать для таких цепочек имена в верхнем регистре, чтобы избежать путаницы с базовыми цепочками и встроенными действиями.</a:t>
            </a:r>
          </a:p>
        </p:txBody>
      </p:sp>
      <p:sp>
        <p:nvSpPr>
          <p:cNvPr id="8" name="Rectangle 2"/>
          <p:cNvSpPr txBox="1">
            <a:spLocks noChangeArrowheads="1"/>
          </p:cNvSpPr>
          <p:nvPr/>
        </p:nvSpPr>
        <p:spPr bwMode="auto">
          <a:xfrm>
            <a:off x="1833044" y="-2310"/>
            <a:ext cx="7078216"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ru-RU" altLang="ru-RU" sz="4000" kern="0" dirty="0">
                <a:solidFill>
                  <a:srgbClr val="000000"/>
                </a:solidFill>
                <a:latin typeface="Times New Roman" panose="02020603050405020304" pitchFamily="18" charset="0"/>
                <a:cs typeface="Times New Roman" panose="02020603050405020304" pitchFamily="18" charset="0"/>
              </a:rPr>
              <a:t>Основные понятия</a:t>
            </a:r>
            <a:endParaRPr lang="en-US" altLang="ru-RU" sz="4000" kern="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425787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2051720" y="1052736"/>
            <a:ext cx="6984776" cy="5544616"/>
          </a:xfrm>
        </p:spPr>
        <p:txBody>
          <a:bodyPr/>
          <a:lstStyle/>
          <a:p>
            <a:pPr marL="0" indent="0" algn="just">
              <a:buNone/>
            </a:pPr>
            <a:r>
              <a:rPr lang="ru-RU" sz="2000" b="1" dirty="0">
                <a:solidFill>
                  <a:srgbClr val="000000"/>
                </a:solidFill>
                <a:latin typeface="Times New Roman" panose="02020603050405020304" pitchFamily="18" charset="0"/>
                <a:cs typeface="Times New Roman" panose="02020603050405020304" pitchFamily="18" charset="0"/>
              </a:rPr>
              <a:t>Таблица</a:t>
            </a:r>
            <a:r>
              <a:rPr lang="ru-RU" sz="2000" dirty="0">
                <a:solidFill>
                  <a:srgbClr val="000000"/>
                </a:solidFill>
                <a:latin typeface="Times New Roman" panose="02020603050405020304" pitchFamily="18" charset="0"/>
                <a:cs typeface="Times New Roman" panose="02020603050405020304" pitchFamily="18" charset="0"/>
              </a:rPr>
              <a:t> — совокупность базовых и пользовательских цепочек, объединенных общим функциональным назначением. </a:t>
            </a:r>
            <a:endParaRPr lang="ru-RU" sz="2000" dirty="0" smtClean="0">
              <a:solidFill>
                <a:srgbClr val="000000"/>
              </a:solidFill>
              <a:latin typeface="Times New Roman" panose="02020603050405020304" pitchFamily="18" charset="0"/>
              <a:cs typeface="Times New Roman" panose="02020603050405020304" pitchFamily="18" charset="0"/>
            </a:endParaRPr>
          </a:p>
          <a:p>
            <a:pPr marL="0" indent="0" algn="just">
              <a:buNone/>
            </a:pPr>
            <a:endParaRPr lang="ru-RU" sz="2000" dirty="0">
              <a:solidFill>
                <a:srgbClr val="000000"/>
              </a:solidFill>
              <a:latin typeface="Times New Roman" panose="02020603050405020304" pitchFamily="18" charset="0"/>
              <a:cs typeface="Times New Roman" panose="02020603050405020304" pitchFamily="18" charset="0"/>
            </a:endParaRPr>
          </a:p>
          <a:p>
            <a:pPr marL="0" indent="0" algn="just">
              <a:buNone/>
            </a:pPr>
            <a:r>
              <a:rPr lang="ru-RU" sz="2000" dirty="0" smtClean="0">
                <a:solidFill>
                  <a:srgbClr val="000000"/>
                </a:solidFill>
                <a:latin typeface="Times New Roman" panose="02020603050405020304" pitchFamily="18" charset="0"/>
                <a:cs typeface="Times New Roman" panose="02020603050405020304" pitchFamily="18" charset="0"/>
              </a:rPr>
              <a:t>Имена </a:t>
            </a:r>
            <a:r>
              <a:rPr lang="ru-RU" sz="2000" dirty="0">
                <a:solidFill>
                  <a:srgbClr val="000000"/>
                </a:solidFill>
                <a:latin typeface="Times New Roman" panose="02020603050405020304" pitchFamily="18" charset="0"/>
                <a:cs typeface="Times New Roman" panose="02020603050405020304" pitchFamily="18" charset="0"/>
              </a:rPr>
              <a:t>таблиц (как и модулей критериев) записываются в нижнем регистре, так как в принципе не могут конфликтовать с именами пользовательских цепочек. </a:t>
            </a:r>
            <a:endParaRPr lang="ru-RU" sz="2000" dirty="0" smtClean="0">
              <a:solidFill>
                <a:srgbClr val="000000"/>
              </a:solidFill>
              <a:latin typeface="Times New Roman" panose="02020603050405020304" pitchFamily="18" charset="0"/>
              <a:cs typeface="Times New Roman" panose="02020603050405020304" pitchFamily="18" charset="0"/>
            </a:endParaRPr>
          </a:p>
          <a:p>
            <a:pPr marL="0" indent="0" algn="just">
              <a:buNone/>
            </a:pPr>
            <a:endParaRPr lang="ru-RU" sz="2000" dirty="0">
              <a:solidFill>
                <a:srgbClr val="000000"/>
              </a:solidFill>
              <a:latin typeface="Times New Roman" panose="02020603050405020304" pitchFamily="18" charset="0"/>
              <a:cs typeface="Times New Roman" panose="02020603050405020304" pitchFamily="18" charset="0"/>
            </a:endParaRPr>
          </a:p>
          <a:p>
            <a:pPr marL="0" indent="0" algn="just">
              <a:buNone/>
            </a:pPr>
            <a:r>
              <a:rPr lang="ru-RU" sz="2000" dirty="0" smtClean="0">
                <a:solidFill>
                  <a:srgbClr val="000000"/>
                </a:solidFill>
                <a:latin typeface="Times New Roman" panose="02020603050405020304" pitchFamily="18" charset="0"/>
                <a:cs typeface="Times New Roman" panose="02020603050405020304" pitchFamily="18" charset="0"/>
              </a:rPr>
              <a:t>При </a:t>
            </a:r>
            <a:r>
              <a:rPr lang="ru-RU" sz="2000" dirty="0">
                <a:solidFill>
                  <a:srgbClr val="000000"/>
                </a:solidFill>
                <a:latin typeface="Times New Roman" panose="02020603050405020304" pitchFamily="18" charset="0"/>
                <a:cs typeface="Times New Roman" panose="02020603050405020304" pitchFamily="18" charset="0"/>
              </a:rPr>
              <a:t>вызове команды </a:t>
            </a:r>
            <a:r>
              <a:rPr lang="ru-RU" sz="2000" b="1" i="1" dirty="0" err="1">
                <a:solidFill>
                  <a:srgbClr val="000000"/>
                </a:solidFill>
                <a:latin typeface="Times New Roman" panose="02020603050405020304" pitchFamily="18" charset="0"/>
                <a:cs typeface="Times New Roman" panose="02020603050405020304" pitchFamily="18" charset="0"/>
              </a:rPr>
              <a:t>iptables</a:t>
            </a:r>
            <a:r>
              <a:rPr lang="ru-RU" sz="2000" dirty="0">
                <a:solidFill>
                  <a:srgbClr val="000000"/>
                </a:solidFill>
                <a:latin typeface="Times New Roman" panose="02020603050405020304" pitchFamily="18" charset="0"/>
                <a:cs typeface="Times New Roman" panose="02020603050405020304" pitchFamily="18" charset="0"/>
              </a:rPr>
              <a:t> таблица указывается в </a:t>
            </a:r>
            <a:r>
              <a:rPr lang="ru-RU" sz="2000" dirty="0" smtClean="0">
                <a:solidFill>
                  <a:srgbClr val="000000"/>
                </a:solidFill>
                <a:latin typeface="Times New Roman" panose="02020603050405020304" pitchFamily="18" charset="0"/>
                <a:cs typeface="Times New Roman" panose="02020603050405020304" pitchFamily="18" charset="0"/>
              </a:rPr>
              <a:t>формате</a:t>
            </a:r>
          </a:p>
          <a:p>
            <a:pPr marL="0" indent="0" algn="just">
              <a:buNone/>
            </a:pPr>
            <a:r>
              <a:rPr lang="ru-RU" sz="2000" dirty="0" smtClean="0">
                <a:solidFill>
                  <a:srgbClr val="000000"/>
                </a:solidFill>
                <a:latin typeface="Times New Roman" panose="02020603050405020304" pitchFamily="18" charset="0"/>
                <a:cs typeface="Times New Roman" panose="02020603050405020304" pitchFamily="18" charset="0"/>
              </a:rPr>
              <a:t> -t </a:t>
            </a:r>
            <a:r>
              <a:rPr lang="ru-RU" sz="2000" dirty="0" err="1">
                <a:solidFill>
                  <a:srgbClr val="000000"/>
                </a:solidFill>
                <a:latin typeface="Times New Roman" panose="02020603050405020304" pitchFamily="18" charset="0"/>
                <a:cs typeface="Times New Roman" panose="02020603050405020304" pitchFamily="18" charset="0"/>
              </a:rPr>
              <a:t>имя_таблицы</a:t>
            </a:r>
            <a:r>
              <a:rPr lang="ru-RU" sz="2000" dirty="0" smtClean="0">
                <a:solidFill>
                  <a:srgbClr val="000000"/>
                </a:solidFill>
                <a:latin typeface="Times New Roman" panose="02020603050405020304" pitchFamily="18" charset="0"/>
                <a:cs typeface="Times New Roman" panose="02020603050405020304" pitchFamily="18" charset="0"/>
              </a:rPr>
              <a:t>.</a:t>
            </a:r>
          </a:p>
          <a:p>
            <a:pPr marL="0" indent="0" algn="just">
              <a:buNone/>
            </a:pPr>
            <a:endParaRPr lang="ru-RU" sz="2000" dirty="0">
              <a:solidFill>
                <a:srgbClr val="000000"/>
              </a:solidFill>
              <a:latin typeface="Times New Roman" panose="02020603050405020304" pitchFamily="18" charset="0"/>
              <a:cs typeface="Times New Roman" panose="02020603050405020304" pitchFamily="18" charset="0"/>
            </a:endParaRPr>
          </a:p>
          <a:p>
            <a:pPr marL="0" indent="0" algn="just">
              <a:buNone/>
            </a:pPr>
            <a:r>
              <a:rPr lang="ru-RU" sz="2000" dirty="0" smtClean="0">
                <a:solidFill>
                  <a:srgbClr val="000000"/>
                </a:solidFill>
                <a:latin typeface="Times New Roman" panose="02020603050405020304" pitchFamily="18" charset="0"/>
                <a:cs typeface="Times New Roman" panose="02020603050405020304" pitchFamily="18" charset="0"/>
              </a:rPr>
              <a:t> </a:t>
            </a:r>
            <a:r>
              <a:rPr lang="ru-RU" sz="2000" dirty="0">
                <a:solidFill>
                  <a:srgbClr val="000000"/>
                </a:solidFill>
                <a:latin typeface="Times New Roman" panose="02020603050405020304" pitchFamily="18" charset="0"/>
                <a:cs typeface="Times New Roman" panose="02020603050405020304" pitchFamily="18" charset="0"/>
              </a:rPr>
              <a:t>При отсутствии явного указания, используется таблица </a:t>
            </a:r>
            <a:r>
              <a:rPr lang="ru-RU" sz="2000" b="1" i="1" dirty="0" err="1">
                <a:solidFill>
                  <a:srgbClr val="000000"/>
                </a:solidFill>
                <a:latin typeface="Times New Roman" panose="02020603050405020304" pitchFamily="18" charset="0"/>
                <a:cs typeface="Times New Roman" panose="02020603050405020304" pitchFamily="18" charset="0"/>
              </a:rPr>
              <a:t>filter</a:t>
            </a:r>
            <a:r>
              <a:rPr lang="ru-RU" sz="2000" dirty="0">
                <a:solidFill>
                  <a:srgbClr val="000000"/>
                </a:solidFill>
                <a:latin typeface="Times New Roman" panose="02020603050405020304" pitchFamily="18" charset="0"/>
                <a:cs typeface="Times New Roman" panose="02020603050405020304" pitchFamily="18" charset="0"/>
              </a:rPr>
              <a:t>.</a:t>
            </a:r>
            <a:endParaRPr lang="ru-RU" sz="1800" dirty="0">
              <a:solidFill>
                <a:srgbClr val="000000"/>
              </a:solidFill>
              <a:latin typeface="Times New Roman" panose="02020603050405020304" pitchFamily="18" charset="0"/>
              <a:cs typeface="Times New Roman" panose="02020603050405020304" pitchFamily="18" charset="0"/>
            </a:endParaRPr>
          </a:p>
        </p:txBody>
      </p:sp>
      <p:sp>
        <p:nvSpPr>
          <p:cNvPr id="8" name="Rectangle 2"/>
          <p:cNvSpPr txBox="1">
            <a:spLocks noChangeArrowheads="1"/>
          </p:cNvSpPr>
          <p:nvPr/>
        </p:nvSpPr>
        <p:spPr bwMode="auto">
          <a:xfrm>
            <a:off x="1833044" y="-2310"/>
            <a:ext cx="7078216"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ru-RU" altLang="ru-RU" sz="4000" kern="0" dirty="0">
                <a:solidFill>
                  <a:srgbClr val="000000"/>
                </a:solidFill>
                <a:latin typeface="Times New Roman" panose="02020603050405020304" pitchFamily="18" charset="0"/>
                <a:cs typeface="Times New Roman" panose="02020603050405020304" pitchFamily="18" charset="0"/>
              </a:rPr>
              <a:t>Основные понятия</a:t>
            </a:r>
            <a:endParaRPr lang="en-US" altLang="ru-RU" sz="4000" kern="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25927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2051720" y="1052736"/>
            <a:ext cx="7092280" cy="5760640"/>
          </a:xfrm>
        </p:spPr>
        <p:txBody>
          <a:bodyPr/>
          <a:lstStyle/>
          <a:p>
            <a:pPr marL="0" indent="0" algn="just">
              <a:buNone/>
            </a:pPr>
            <a:r>
              <a:rPr lang="ru-RU" sz="1800" dirty="0">
                <a:solidFill>
                  <a:srgbClr val="000000"/>
                </a:solidFill>
                <a:latin typeface="Times New Roman" panose="02020603050405020304" pitchFamily="18" charset="0"/>
                <a:cs typeface="Times New Roman" panose="02020603050405020304" pitchFamily="18" charset="0"/>
              </a:rPr>
              <a:t>Существует 5 типов стандартных цепочек, встроенных в систему</a:t>
            </a:r>
            <a:r>
              <a:rPr lang="ru-RU" sz="1800" dirty="0" smtClean="0">
                <a:solidFill>
                  <a:srgbClr val="000000"/>
                </a:solidFill>
                <a:latin typeface="Times New Roman" panose="02020603050405020304" pitchFamily="18" charset="0"/>
                <a:cs typeface="Times New Roman" panose="02020603050405020304" pitchFamily="18" charset="0"/>
              </a:rPr>
              <a:t>:</a:t>
            </a:r>
            <a:endParaRPr lang="en-US" sz="1800" dirty="0" smtClean="0">
              <a:solidFill>
                <a:srgbClr val="000000"/>
              </a:solidFill>
              <a:latin typeface="Times New Roman" panose="02020603050405020304" pitchFamily="18" charset="0"/>
              <a:cs typeface="Times New Roman" panose="02020603050405020304" pitchFamily="18" charset="0"/>
            </a:endParaRPr>
          </a:p>
          <a:p>
            <a:pPr marL="0" indent="0" algn="just">
              <a:buNone/>
            </a:pPr>
            <a:endParaRPr lang="ru-RU" sz="1800" dirty="0">
              <a:solidFill>
                <a:srgbClr val="000000"/>
              </a:solidFill>
              <a:latin typeface="Times New Roman" panose="02020603050405020304" pitchFamily="18" charset="0"/>
              <a:cs typeface="Times New Roman" panose="02020603050405020304" pitchFamily="18" charset="0"/>
            </a:endParaRPr>
          </a:p>
          <a:p>
            <a:pPr algn="just"/>
            <a:r>
              <a:rPr lang="ru-RU" sz="1800" b="1" i="1" dirty="0">
                <a:solidFill>
                  <a:srgbClr val="000000"/>
                </a:solidFill>
                <a:latin typeface="Times New Roman" panose="02020603050405020304" pitchFamily="18" charset="0"/>
                <a:cs typeface="Times New Roman" panose="02020603050405020304" pitchFamily="18" charset="0"/>
              </a:rPr>
              <a:t>PREROUTING</a:t>
            </a:r>
            <a:r>
              <a:rPr lang="ru-RU" sz="1800" dirty="0">
                <a:solidFill>
                  <a:srgbClr val="000000"/>
                </a:solidFill>
                <a:latin typeface="Times New Roman" panose="02020603050405020304" pitchFamily="18" charset="0"/>
                <a:cs typeface="Times New Roman" panose="02020603050405020304" pitchFamily="18" charset="0"/>
              </a:rPr>
              <a:t> — для изначальной обработки входящих пакетов</a:t>
            </a:r>
            <a:r>
              <a:rPr lang="ru-RU" sz="1800" dirty="0" smtClean="0">
                <a:solidFill>
                  <a:srgbClr val="000000"/>
                </a:solidFill>
                <a:latin typeface="Times New Roman" panose="02020603050405020304" pitchFamily="18" charset="0"/>
                <a:cs typeface="Times New Roman" panose="02020603050405020304" pitchFamily="18" charset="0"/>
              </a:rPr>
              <a:t>.</a:t>
            </a:r>
            <a:endParaRPr lang="en-US" sz="1800" dirty="0" smtClean="0">
              <a:solidFill>
                <a:srgbClr val="000000"/>
              </a:solidFill>
              <a:latin typeface="Times New Roman" panose="02020603050405020304" pitchFamily="18" charset="0"/>
              <a:cs typeface="Times New Roman" panose="02020603050405020304" pitchFamily="18" charset="0"/>
            </a:endParaRPr>
          </a:p>
          <a:p>
            <a:pPr algn="just"/>
            <a:endParaRPr lang="ru-RU" sz="1800" dirty="0">
              <a:solidFill>
                <a:srgbClr val="000000"/>
              </a:solidFill>
              <a:latin typeface="Times New Roman" panose="02020603050405020304" pitchFamily="18" charset="0"/>
              <a:cs typeface="Times New Roman" panose="02020603050405020304" pitchFamily="18" charset="0"/>
            </a:endParaRPr>
          </a:p>
          <a:p>
            <a:pPr algn="just"/>
            <a:r>
              <a:rPr lang="ru-RU" sz="1800" b="1" i="1" dirty="0">
                <a:solidFill>
                  <a:srgbClr val="000000"/>
                </a:solidFill>
                <a:latin typeface="Times New Roman" panose="02020603050405020304" pitchFamily="18" charset="0"/>
                <a:cs typeface="Times New Roman" panose="02020603050405020304" pitchFamily="18" charset="0"/>
              </a:rPr>
              <a:t>INPUT</a:t>
            </a:r>
            <a:r>
              <a:rPr lang="ru-RU" sz="1800" dirty="0">
                <a:solidFill>
                  <a:srgbClr val="000000"/>
                </a:solidFill>
                <a:latin typeface="Times New Roman" panose="02020603050405020304" pitchFamily="18" charset="0"/>
                <a:cs typeface="Times New Roman" panose="02020603050405020304" pitchFamily="18" charset="0"/>
              </a:rPr>
              <a:t> — для входящих пакетов адресованных непосредственно локальному процессу (клиенту или серверу</a:t>
            </a:r>
            <a:r>
              <a:rPr lang="ru-RU" sz="1800" dirty="0" smtClean="0">
                <a:solidFill>
                  <a:srgbClr val="000000"/>
                </a:solidFill>
                <a:latin typeface="Times New Roman" panose="02020603050405020304" pitchFamily="18" charset="0"/>
                <a:cs typeface="Times New Roman" panose="02020603050405020304" pitchFamily="18" charset="0"/>
              </a:rPr>
              <a:t>).</a:t>
            </a:r>
            <a:endParaRPr lang="en-US" sz="1800" dirty="0" smtClean="0">
              <a:solidFill>
                <a:srgbClr val="000000"/>
              </a:solidFill>
              <a:latin typeface="Times New Roman" panose="02020603050405020304" pitchFamily="18" charset="0"/>
              <a:cs typeface="Times New Roman" panose="02020603050405020304" pitchFamily="18" charset="0"/>
            </a:endParaRPr>
          </a:p>
          <a:p>
            <a:pPr algn="just"/>
            <a:endParaRPr lang="ru-RU" sz="1800" dirty="0">
              <a:solidFill>
                <a:srgbClr val="000000"/>
              </a:solidFill>
              <a:latin typeface="Times New Roman" panose="02020603050405020304" pitchFamily="18" charset="0"/>
              <a:cs typeface="Times New Roman" panose="02020603050405020304" pitchFamily="18" charset="0"/>
            </a:endParaRPr>
          </a:p>
          <a:p>
            <a:pPr algn="just"/>
            <a:r>
              <a:rPr lang="ru-RU" sz="1800" b="1" i="1" dirty="0">
                <a:solidFill>
                  <a:srgbClr val="000000"/>
                </a:solidFill>
                <a:latin typeface="Times New Roman" panose="02020603050405020304" pitchFamily="18" charset="0"/>
                <a:cs typeface="Times New Roman" panose="02020603050405020304" pitchFamily="18" charset="0"/>
              </a:rPr>
              <a:t>FORWARD</a:t>
            </a:r>
            <a:r>
              <a:rPr lang="ru-RU" sz="1800" dirty="0">
                <a:solidFill>
                  <a:srgbClr val="000000"/>
                </a:solidFill>
                <a:latin typeface="Times New Roman" panose="02020603050405020304" pitchFamily="18" charset="0"/>
                <a:cs typeface="Times New Roman" panose="02020603050405020304" pitchFamily="18" charset="0"/>
              </a:rPr>
              <a:t> — для входящих пакетов перенаправленных на </a:t>
            </a:r>
            <a:r>
              <a:rPr lang="ru-RU" sz="1800" dirty="0" smtClean="0">
                <a:solidFill>
                  <a:srgbClr val="000000"/>
                </a:solidFill>
                <a:latin typeface="Times New Roman" panose="02020603050405020304" pitchFamily="18" charset="0"/>
                <a:cs typeface="Times New Roman" panose="02020603050405020304" pitchFamily="18" charset="0"/>
              </a:rPr>
              <a:t>выход</a:t>
            </a:r>
            <a:r>
              <a:rPr lang="en-US" sz="1800" dirty="0">
                <a:solidFill>
                  <a:srgbClr val="000000"/>
                </a:solidFill>
                <a:latin typeface="Times New Roman" panose="02020603050405020304" pitchFamily="18" charset="0"/>
                <a:cs typeface="Times New Roman" panose="02020603050405020304" pitchFamily="18" charset="0"/>
              </a:rPr>
              <a:t>.</a:t>
            </a:r>
            <a:endParaRPr lang="en-US" sz="1800" dirty="0" smtClean="0">
              <a:solidFill>
                <a:srgbClr val="000000"/>
              </a:solidFill>
              <a:latin typeface="Times New Roman" panose="02020603050405020304" pitchFamily="18" charset="0"/>
              <a:cs typeface="Times New Roman" panose="02020603050405020304" pitchFamily="18" charset="0"/>
            </a:endParaRPr>
          </a:p>
          <a:p>
            <a:pPr algn="just"/>
            <a:endParaRPr lang="en-US" sz="1800" dirty="0" smtClean="0">
              <a:solidFill>
                <a:srgbClr val="000000"/>
              </a:solidFill>
              <a:latin typeface="Times New Roman" panose="02020603050405020304" pitchFamily="18" charset="0"/>
              <a:cs typeface="Times New Roman" panose="02020603050405020304" pitchFamily="18" charset="0"/>
            </a:endParaRPr>
          </a:p>
          <a:p>
            <a:pPr algn="just"/>
            <a:r>
              <a:rPr lang="ru-RU" sz="1800" b="1" i="1" dirty="0" smtClean="0">
                <a:solidFill>
                  <a:srgbClr val="000000"/>
                </a:solidFill>
                <a:latin typeface="Times New Roman" panose="02020603050405020304" pitchFamily="18" charset="0"/>
                <a:cs typeface="Times New Roman" panose="02020603050405020304" pitchFamily="18" charset="0"/>
              </a:rPr>
              <a:t>OUTPUT </a:t>
            </a:r>
            <a:r>
              <a:rPr lang="ru-RU" sz="1800" dirty="0">
                <a:solidFill>
                  <a:srgbClr val="000000"/>
                </a:solidFill>
                <a:latin typeface="Times New Roman" panose="02020603050405020304" pitchFamily="18" charset="0"/>
                <a:cs typeface="Times New Roman" panose="02020603050405020304" pitchFamily="18" charset="0"/>
              </a:rPr>
              <a:t>— для пакетов генерируемых локальными процессами</a:t>
            </a:r>
            <a:r>
              <a:rPr lang="ru-RU" sz="1800" dirty="0" smtClean="0">
                <a:solidFill>
                  <a:srgbClr val="000000"/>
                </a:solidFill>
                <a:latin typeface="Times New Roman" panose="02020603050405020304" pitchFamily="18" charset="0"/>
                <a:cs typeface="Times New Roman" panose="02020603050405020304" pitchFamily="18" charset="0"/>
              </a:rPr>
              <a:t>.</a:t>
            </a:r>
            <a:endParaRPr lang="en-US" sz="1800" dirty="0" smtClean="0">
              <a:solidFill>
                <a:srgbClr val="000000"/>
              </a:solidFill>
              <a:latin typeface="Times New Roman" panose="02020603050405020304" pitchFamily="18" charset="0"/>
              <a:cs typeface="Times New Roman" panose="02020603050405020304" pitchFamily="18" charset="0"/>
            </a:endParaRPr>
          </a:p>
          <a:p>
            <a:pPr algn="just"/>
            <a:endParaRPr lang="ru-RU" sz="1800" dirty="0">
              <a:solidFill>
                <a:srgbClr val="000000"/>
              </a:solidFill>
              <a:latin typeface="Times New Roman" panose="02020603050405020304" pitchFamily="18" charset="0"/>
              <a:cs typeface="Times New Roman" panose="02020603050405020304" pitchFamily="18" charset="0"/>
            </a:endParaRPr>
          </a:p>
          <a:p>
            <a:pPr algn="just"/>
            <a:r>
              <a:rPr lang="ru-RU" sz="1800" b="1" i="1" dirty="0">
                <a:solidFill>
                  <a:srgbClr val="000000"/>
                </a:solidFill>
                <a:latin typeface="Times New Roman" panose="02020603050405020304" pitchFamily="18" charset="0"/>
                <a:cs typeface="Times New Roman" panose="02020603050405020304" pitchFamily="18" charset="0"/>
              </a:rPr>
              <a:t>POSTROUTING</a:t>
            </a:r>
            <a:r>
              <a:rPr lang="ru-RU" sz="1800" dirty="0">
                <a:solidFill>
                  <a:srgbClr val="000000"/>
                </a:solidFill>
                <a:latin typeface="Times New Roman" panose="02020603050405020304" pitchFamily="18" charset="0"/>
                <a:cs typeface="Times New Roman" panose="02020603050405020304" pitchFamily="18" charset="0"/>
              </a:rPr>
              <a:t> — для окончательной обработки исходящих пакетов</a:t>
            </a:r>
            <a:r>
              <a:rPr lang="ru-RU" sz="1800" dirty="0" smtClean="0">
                <a:solidFill>
                  <a:srgbClr val="000000"/>
                </a:solidFill>
                <a:latin typeface="Times New Roman" panose="02020603050405020304" pitchFamily="18" charset="0"/>
                <a:cs typeface="Times New Roman" panose="02020603050405020304" pitchFamily="18" charset="0"/>
              </a:rPr>
              <a:t>.</a:t>
            </a:r>
            <a:endParaRPr lang="en-US" sz="1800" dirty="0" smtClean="0">
              <a:solidFill>
                <a:srgbClr val="000000"/>
              </a:solidFill>
              <a:latin typeface="Times New Roman" panose="02020603050405020304" pitchFamily="18" charset="0"/>
              <a:cs typeface="Times New Roman" panose="02020603050405020304" pitchFamily="18" charset="0"/>
            </a:endParaRPr>
          </a:p>
          <a:p>
            <a:pPr algn="just"/>
            <a:endParaRPr lang="ru-RU" sz="1800" dirty="0">
              <a:solidFill>
                <a:srgbClr val="000000"/>
              </a:solidFill>
              <a:latin typeface="Times New Roman" panose="02020603050405020304" pitchFamily="18" charset="0"/>
              <a:cs typeface="Times New Roman" panose="02020603050405020304" pitchFamily="18" charset="0"/>
            </a:endParaRPr>
          </a:p>
          <a:p>
            <a:pPr marL="0" indent="0" algn="just">
              <a:buNone/>
            </a:pPr>
            <a:r>
              <a:rPr lang="ru-RU" sz="1800" dirty="0">
                <a:solidFill>
                  <a:srgbClr val="000000"/>
                </a:solidFill>
                <a:latin typeface="Times New Roman" panose="02020603050405020304" pitchFamily="18" charset="0"/>
                <a:cs typeface="Times New Roman" panose="02020603050405020304" pitchFamily="18" charset="0"/>
              </a:rPr>
              <a:t>Также можно создавать и уничтожать собственные цепочки при помощи утилиты </a:t>
            </a:r>
            <a:r>
              <a:rPr lang="ru-RU" sz="1800" b="1" i="1" dirty="0" err="1">
                <a:solidFill>
                  <a:srgbClr val="000000"/>
                </a:solidFill>
                <a:latin typeface="Times New Roman" panose="02020603050405020304" pitchFamily="18" charset="0"/>
                <a:cs typeface="Times New Roman" panose="02020603050405020304" pitchFamily="18" charset="0"/>
              </a:rPr>
              <a:t>iptables</a:t>
            </a:r>
            <a:r>
              <a:rPr lang="ru-RU" sz="1800" dirty="0">
                <a:solidFill>
                  <a:srgbClr val="000000"/>
                </a:solidFill>
                <a:latin typeface="Times New Roman" panose="02020603050405020304" pitchFamily="18" charset="0"/>
                <a:cs typeface="Times New Roman" panose="02020603050405020304" pitchFamily="18" charset="0"/>
              </a:rPr>
              <a:t>.</a:t>
            </a:r>
          </a:p>
        </p:txBody>
      </p:sp>
      <p:sp>
        <p:nvSpPr>
          <p:cNvPr id="8" name="Rectangle 2"/>
          <p:cNvSpPr txBox="1">
            <a:spLocks noChangeArrowheads="1"/>
          </p:cNvSpPr>
          <p:nvPr/>
        </p:nvSpPr>
        <p:spPr bwMode="auto">
          <a:xfrm>
            <a:off x="1833044" y="-2310"/>
            <a:ext cx="7078216" cy="1052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a:r>
              <a:rPr lang="ru-RU" altLang="ru-RU" sz="4000" kern="0" dirty="0">
                <a:solidFill>
                  <a:srgbClr val="000000"/>
                </a:solidFill>
                <a:latin typeface="Times New Roman" panose="02020603050405020304" pitchFamily="18" charset="0"/>
                <a:cs typeface="Times New Roman" panose="02020603050405020304" pitchFamily="18" charset="0"/>
              </a:rPr>
              <a:t>Цепочки</a:t>
            </a:r>
            <a:endParaRPr lang="en-US" altLang="ru-RU" sz="4000" kern="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626754"/>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
  <a:themeElements>
    <a:clrScheme name="">
      <a:dk1>
        <a:srgbClr val="4D4D4D"/>
      </a:dk1>
      <a:lt1>
        <a:srgbClr val="FFFFFF"/>
      </a:lt1>
      <a:dk2>
        <a:srgbClr val="4D4D4D"/>
      </a:dk2>
      <a:lt2>
        <a:srgbClr val="163F96"/>
      </a:lt2>
      <a:accent1>
        <a:srgbClr val="065BDB"/>
      </a:accent1>
      <a:accent2>
        <a:srgbClr val="0090F6"/>
      </a:accent2>
      <a:accent3>
        <a:srgbClr val="FFFFFF"/>
      </a:accent3>
      <a:accent4>
        <a:srgbClr val="404040"/>
      </a:accent4>
      <a:accent5>
        <a:srgbClr val="AAB5EA"/>
      </a:accent5>
      <a:accent6>
        <a:srgbClr val="0082DF"/>
      </a:accent6>
      <a:hlink>
        <a:srgbClr val="4FD9FF"/>
      </a:hlink>
      <a:folHlink>
        <a:srgbClr val="D5D5D5"/>
      </a:folHlink>
    </a:clrScheme>
    <a:fontScheme name="powerpoint-template-24">
      <a:majorFont>
        <a:latin typeface="Microsoft Sans Serif"/>
        <a:ea typeface=""/>
        <a:cs typeface=""/>
      </a:majorFont>
      <a:minorFont>
        <a:latin typeface="Microsoft Sans Serif"/>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ru-RU"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ru-RU"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BB2A32"/>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AE6310"/>
        </a:lt2>
        <a:accent1>
          <a:srgbClr val="E79613"/>
        </a:accent1>
        <a:accent2>
          <a:srgbClr val="E1720D"/>
        </a:accent2>
        <a:accent3>
          <a:srgbClr val="FFFFFF"/>
        </a:accent3>
        <a:accent4>
          <a:srgbClr val="404040"/>
        </a:accent4>
        <a:accent5>
          <a:srgbClr val="F1C9AA"/>
        </a:accent5>
        <a:accent6>
          <a:srgbClr val="CC670B"/>
        </a:accent6>
        <a:hlink>
          <a:srgbClr val="C6470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AF5612"/>
        </a:lt2>
        <a:accent1>
          <a:srgbClr val="CB882F"/>
        </a:accent1>
        <a:accent2>
          <a:srgbClr val="E7C432"/>
        </a:accent2>
        <a:accent3>
          <a:srgbClr val="FFFFFF"/>
        </a:accent3>
        <a:accent4>
          <a:srgbClr val="404040"/>
        </a:accent4>
        <a:accent5>
          <a:srgbClr val="E2C3AD"/>
        </a:accent5>
        <a:accent6>
          <a:srgbClr val="D1B12C"/>
        </a:accent6>
        <a:hlink>
          <a:srgbClr val="EECA34"/>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9A5E40"/>
        </a:lt2>
        <a:accent1>
          <a:srgbClr val="AE7750"/>
        </a:accent1>
        <a:accent2>
          <a:srgbClr val="C08D60"/>
        </a:accent2>
        <a:accent3>
          <a:srgbClr val="FFFFFF"/>
        </a:accent3>
        <a:accent4>
          <a:srgbClr val="404040"/>
        </a:accent4>
        <a:accent5>
          <a:srgbClr val="D3BDB3"/>
        </a:accent5>
        <a:accent6>
          <a:srgbClr val="AE7F56"/>
        </a:accent6>
        <a:hlink>
          <a:srgbClr val="CCA47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D1BB77"/>
        </a:lt2>
        <a:accent1>
          <a:srgbClr val="DBBA87"/>
        </a:accent1>
        <a:accent2>
          <a:srgbClr val="E0B265"/>
        </a:accent2>
        <a:accent3>
          <a:srgbClr val="FFFFFF"/>
        </a:accent3>
        <a:accent4>
          <a:srgbClr val="404040"/>
        </a:accent4>
        <a:accent5>
          <a:srgbClr val="EAD9C3"/>
        </a:accent5>
        <a:accent6>
          <a:srgbClr val="CBA15B"/>
        </a:accent6>
        <a:hlink>
          <a:srgbClr val="E9C27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2">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3">
        <a:dk1>
          <a:srgbClr val="4D4D4D"/>
        </a:dk1>
        <a:lt1>
          <a:srgbClr val="FFFFFF"/>
        </a:lt1>
        <a:dk2>
          <a:srgbClr val="4D4D4D"/>
        </a:dk2>
        <a:lt2>
          <a:srgbClr val="45762A"/>
        </a:lt2>
        <a:accent1>
          <a:srgbClr val="42934C"/>
        </a:accent1>
        <a:accent2>
          <a:srgbClr val="34B66A"/>
        </a:accent2>
        <a:accent3>
          <a:srgbClr val="FFFFFF"/>
        </a:accent3>
        <a:accent4>
          <a:srgbClr val="404040"/>
        </a:accent4>
        <a:accent5>
          <a:srgbClr val="B0C8B2"/>
        </a:accent5>
        <a:accent6>
          <a:srgbClr val="2EA55F"/>
        </a:accent6>
        <a:hlink>
          <a:srgbClr val="34C8D1"/>
        </a:hlink>
        <a:folHlink>
          <a:srgbClr val="D3D3D3"/>
        </a:folHlink>
      </a:clrScheme>
      <a:clrMap bg1="lt1" tx1="dk1" bg2="lt2" tx2="dk2" accent1="accent1" accent2="accent2" accent3="accent3" accent4="accent4" accent5="accent5" accent6="accent6" hlink="hlink" folHlink="folHlink"/>
    </a:extraClrScheme>
    <a:extraClrScheme>
      <a:clrScheme name="powerpoint-template-24 14">
        <a:dk1>
          <a:srgbClr val="FFFFFF"/>
        </a:dk1>
        <a:lt1>
          <a:srgbClr val="FFFFFF"/>
        </a:lt1>
        <a:dk2>
          <a:srgbClr val="FFFFFF"/>
        </a:dk2>
        <a:lt2>
          <a:srgbClr val="45762A"/>
        </a:lt2>
        <a:accent1>
          <a:srgbClr val="42934C"/>
        </a:accent1>
        <a:accent2>
          <a:srgbClr val="34B66A"/>
        </a:accent2>
        <a:accent3>
          <a:srgbClr val="FFFFFF"/>
        </a:accent3>
        <a:accent4>
          <a:srgbClr val="DADADA"/>
        </a:accent4>
        <a:accent5>
          <a:srgbClr val="B0C8B2"/>
        </a:accent5>
        <a:accent6>
          <a:srgbClr val="2EA55F"/>
        </a:accent6>
        <a:hlink>
          <a:srgbClr val="34C8D1"/>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5">
        <a:dk1>
          <a:srgbClr val="FFFFFF"/>
        </a:dk1>
        <a:lt1>
          <a:srgbClr val="FFFFFF"/>
        </a:lt1>
        <a:dk2>
          <a:srgbClr val="FFFFFF"/>
        </a:dk2>
        <a:lt2>
          <a:srgbClr val="55A6FE"/>
        </a:lt2>
        <a:accent1>
          <a:srgbClr val="71BBFF"/>
        </a:accent1>
        <a:accent2>
          <a:srgbClr val="74CCFF"/>
        </a:accent2>
        <a:accent3>
          <a:srgbClr val="FFFFFF"/>
        </a:accent3>
        <a:accent4>
          <a:srgbClr val="DADADA"/>
        </a:accent4>
        <a:accent5>
          <a:srgbClr val="BBDAFF"/>
        </a:accent5>
        <a:accent6>
          <a:srgbClr val="68B9E7"/>
        </a:accent6>
        <a:hlink>
          <a:srgbClr val="94D8FF"/>
        </a:hlink>
        <a:folHlink>
          <a:srgbClr val="FFFFFF"/>
        </a:folHlink>
      </a:clrScheme>
      <a:clrMap bg1="lt1" tx1="dk1" bg2="lt2" tx2="dk2" accent1="accent1" accent2="accent2" accent3="accent3" accent4="accent4" accent5="accent5" accent6="accent6" hlink="hlink" folHlink="folHlink"/>
    </a:extraClrScheme>
    <a:extraClrScheme>
      <a:clrScheme name="powerpoint-template-24 16">
        <a:dk1>
          <a:srgbClr val="FFFFFF"/>
        </a:dk1>
        <a:lt1>
          <a:srgbClr val="FFFFFF"/>
        </a:lt1>
        <a:dk2>
          <a:srgbClr val="FFFFFF"/>
        </a:dk2>
        <a:lt2>
          <a:srgbClr val="4BA1FF"/>
        </a:lt2>
        <a:accent1>
          <a:srgbClr val="5DB2FF"/>
        </a:accent1>
        <a:accent2>
          <a:srgbClr val="65C8FF"/>
        </a:accent2>
        <a:accent3>
          <a:srgbClr val="FFFFFF"/>
        </a:accent3>
        <a:accent4>
          <a:srgbClr val="DADADA"/>
        </a:accent4>
        <a:accent5>
          <a:srgbClr val="B6D5FF"/>
        </a:accent5>
        <a:accent6>
          <a:srgbClr val="5BB5E7"/>
        </a:accent6>
        <a:hlink>
          <a:srgbClr val="87E1FF"/>
        </a:hlink>
        <a:folHlink>
          <a:srgbClr val="FFFF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747</TotalTime>
  <Words>1135</Words>
  <Application>Microsoft Macintosh PowerPoint</Application>
  <PresentationFormat>Экран (4:3)</PresentationFormat>
  <Paragraphs>197</Paragraphs>
  <Slides>23</Slides>
  <Notes>23</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23</vt:i4>
      </vt:variant>
    </vt:vector>
  </HeadingPairs>
  <TitlesOfParts>
    <vt:vector size="27" baseType="lpstr">
      <vt:lpstr>Microsoft Sans Serif</vt:lpstr>
      <vt:lpstr>Times New Roman</vt:lpstr>
      <vt:lpstr>Arial</vt:lpstr>
      <vt:lpstr>powerpoint-template</vt:lpstr>
      <vt:lpstr>Безопасность AstraLinux</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Защищенные операционные системы</dc:title>
  <dc:creator>globoos</dc:creator>
  <cp:lastModifiedBy>пользователь Microsoft Office</cp:lastModifiedBy>
  <cp:revision>69</cp:revision>
  <dcterms:created xsi:type="dcterms:W3CDTF">2015-02-09T17:03:17Z</dcterms:created>
  <dcterms:modified xsi:type="dcterms:W3CDTF">2018-11-23T13:35:49Z</dcterms:modified>
</cp:coreProperties>
</file>