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2"/>
  </p:notesMasterIdLst>
  <p:sldIdLst>
    <p:sldId id="256" r:id="rId2"/>
    <p:sldId id="339" r:id="rId3"/>
    <p:sldId id="338" r:id="rId4"/>
    <p:sldId id="340" r:id="rId5"/>
    <p:sldId id="341" r:id="rId6"/>
    <p:sldId id="342" r:id="rId7"/>
    <p:sldId id="343" r:id="rId8"/>
    <p:sldId id="344" r:id="rId9"/>
    <p:sldId id="345" r:id="rId10"/>
    <p:sldId id="346" r:id="rId11"/>
    <p:sldId id="351" r:id="rId12"/>
    <p:sldId id="353" r:id="rId13"/>
    <p:sldId id="347" r:id="rId14"/>
    <p:sldId id="360" r:id="rId15"/>
    <p:sldId id="348" r:id="rId16"/>
    <p:sldId id="361" r:id="rId17"/>
    <p:sldId id="350" r:id="rId18"/>
    <p:sldId id="349" r:id="rId19"/>
    <p:sldId id="354" r:id="rId20"/>
    <p:sldId id="355" r:id="rId21"/>
    <p:sldId id="356" r:id="rId22"/>
    <p:sldId id="357" r:id="rId23"/>
    <p:sldId id="358" r:id="rId24"/>
    <p:sldId id="359" r:id="rId25"/>
    <p:sldId id="362" r:id="rId26"/>
    <p:sldId id="363" r:id="rId27"/>
    <p:sldId id="364" r:id="rId28"/>
    <p:sldId id="365" r:id="rId29"/>
    <p:sldId id="366" r:id="rId30"/>
    <p:sldId id="367" r:id="rId3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4D4D4D"/>
    <a:srgbClr val="B92D14"/>
    <a:srgbClr val="35759D"/>
    <a:srgbClr val="35B19D"/>
    <a:srgbClr val="20A6C6"/>
    <a:srgbClr val="DEDEDE"/>
    <a:srgbClr val="075EDF"/>
    <a:srgbClr val="0654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45" autoAdjust="0"/>
    <p:restoredTop sz="95596" autoAdjust="0"/>
  </p:normalViewPr>
  <p:slideViewPr>
    <p:cSldViewPr>
      <p:cViewPr varScale="1">
        <p:scale>
          <a:sx n="96" d="100"/>
          <a:sy n="96" d="100"/>
        </p:scale>
        <p:origin x="159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03EB824-4631-4E35-A7C6-06AAEDC8518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294429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966BAD-32E8-4460-990B-84228300D833}" type="slidenum">
              <a:rPr lang="en-US" altLang="ru-RU"/>
              <a:pPr/>
              <a:t>1</a:t>
            </a:fld>
            <a:endParaRPr lang="en-US" altLang="ru-RU" dirty="0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6B79AC-CAE6-43D7-A4A3-19300640D24E}" type="slidenum">
              <a:rPr lang="en-US" altLang="ru-RU"/>
              <a:pPr/>
              <a:t>10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6B79AC-CAE6-43D7-A4A3-19300640D24E}" type="slidenum">
              <a:rPr lang="en-US" altLang="ru-RU"/>
              <a:pPr/>
              <a:t>11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6B79AC-CAE6-43D7-A4A3-19300640D24E}" type="slidenum">
              <a:rPr lang="en-US" altLang="ru-RU"/>
              <a:pPr/>
              <a:t>12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6B79AC-CAE6-43D7-A4A3-19300640D24E}" type="slidenum">
              <a:rPr lang="en-US" altLang="ru-RU"/>
              <a:pPr/>
              <a:t>13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6B79AC-CAE6-43D7-A4A3-19300640D24E}" type="slidenum">
              <a:rPr lang="en-US" altLang="ru-RU"/>
              <a:pPr/>
              <a:t>14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6B79AC-CAE6-43D7-A4A3-19300640D24E}" type="slidenum">
              <a:rPr lang="en-US" altLang="ru-RU"/>
              <a:pPr/>
              <a:t>15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6B79AC-CAE6-43D7-A4A3-19300640D24E}" type="slidenum">
              <a:rPr lang="en-US" altLang="ru-RU"/>
              <a:pPr/>
              <a:t>16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6B79AC-CAE6-43D7-A4A3-19300640D24E}" type="slidenum">
              <a:rPr lang="en-US" altLang="ru-RU"/>
              <a:pPr/>
              <a:t>17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6B79AC-CAE6-43D7-A4A3-19300640D24E}" type="slidenum">
              <a:rPr lang="en-US" altLang="ru-RU"/>
              <a:pPr/>
              <a:t>18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6B79AC-CAE6-43D7-A4A3-19300640D24E}" type="slidenum">
              <a:rPr lang="en-US" altLang="ru-RU"/>
              <a:pPr/>
              <a:t>19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6B79AC-CAE6-43D7-A4A3-19300640D24E}" type="slidenum">
              <a:rPr lang="en-US" altLang="ru-RU"/>
              <a:pPr/>
              <a:t>2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6B79AC-CAE6-43D7-A4A3-19300640D24E}" type="slidenum">
              <a:rPr lang="en-US" altLang="ru-RU"/>
              <a:pPr/>
              <a:t>20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6B79AC-CAE6-43D7-A4A3-19300640D24E}" type="slidenum">
              <a:rPr lang="en-US" altLang="ru-RU"/>
              <a:pPr/>
              <a:t>21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6B79AC-CAE6-43D7-A4A3-19300640D24E}" type="slidenum">
              <a:rPr lang="en-US" altLang="ru-RU"/>
              <a:pPr/>
              <a:t>22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6B79AC-CAE6-43D7-A4A3-19300640D24E}" type="slidenum">
              <a:rPr lang="en-US" altLang="ru-RU"/>
              <a:pPr/>
              <a:t>23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6B79AC-CAE6-43D7-A4A3-19300640D24E}" type="slidenum">
              <a:rPr lang="en-US" altLang="ru-RU"/>
              <a:pPr/>
              <a:t>24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6B79AC-CAE6-43D7-A4A3-19300640D24E}" type="slidenum">
              <a:rPr lang="en-US" altLang="ru-RU"/>
              <a:pPr/>
              <a:t>25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6B79AC-CAE6-43D7-A4A3-19300640D24E}" type="slidenum">
              <a:rPr lang="en-US" altLang="ru-RU"/>
              <a:pPr/>
              <a:t>26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6B79AC-CAE6-43D7-A4A3-19300640D24E}" type="slidenum">
              <a:rPr lang="en-US" altLang="ru-RU"/>
              <a:pPr/>
              <a:t>27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6B79AC-CAE6-43D7-A4A3-19300640D24E}" type="slidenum">
              <a:rPr lang="en-US" altLang="ru-RU"/>
              <a:pPr/>
              <a:t>28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6B79AC-CAE6-43D7-A4A3-19300640D24E}" type="slidenum">
              <a:rPr lang="en-US" altLang="ru-RU"/>
              <a:pPr/>
              <a:t>29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6B79AC-CAE6-43D7-A4A3-19300640D24E}" type="slidenum">
              <a:rPr lang="en-US" altLang="ru-RU"/>
              <a:pPr/>
              <a:t>3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6B79AC-CAE6-43D7-A4A3-19300640D24E}" type="slidenum">
              <a:rPr lang="en-US" altLang="ru-RU"/>
              <a:pPr/>
              <a:t>30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6B79AC-CAE6-43D7-A4A3-19300640D24E}" type="slidenum">
              <a:rPr lang="en-US" altLang="ru-RU"/>
              <a:pPr/>
              <a:t>4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6B79AC-CAE6-43D7-A4A3-19300640D24E}" type="slidenum">
              <a:rPr lang="en-US" altLang="ru-RU"/>
              <a:pPr/>
              <a:t>5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6B79AC-CAE6-43D7-A4A3-19300640D24E}" type="slidenum">
              <a:rPr lang="en-US" altLang="ru-RU"/>
              <a:pPr/>
              <a:t>6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6B79AC-CAE6-43D7-A4A3-19300640D24E}" type="slidenum">
              <a:rPr lang="en-US" altLang="ru-RU"/>
              <a:pPr/>
              <a:t>7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6B79AC-CAE6-43D7-A4A3-19300640D24E}" type="slidenum">
              <a:rPr lang="en-US" altLang="ru-RU"/>
              <a:pPr/>
              <a:t>8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6B79AC-CAE6-43D7-A4A3-19300640D24E}" type="slidenum">
              <a:rPr lang="en-US" altLang="ru-RU"/>
              <a:pPr/>
              <a:t>9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509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940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357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56150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530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80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032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7531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67718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68211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827584" y="-171400"/>
            <a:ext cx="7753672" cy="1772816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42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Безопасность </a:t>
            </a:r>
            <a:r>
              <a:rPr lang="en-US" altLang="ru-RU" sz="42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AstraLinux</a:t>
            </a:r>
            <a:endParaRPr lang="ru-RU" alt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547664" y="1988840"/>
            <a:ext cx="6552728" cy="2088232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alt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на тему</a:t>
            </a:r>
          </a:p>
          <a:p>
            <a:pPr algn="ctr">
              <a:lnSpc>
                <a:spcPct val="90000"/>
              </a:lnSpc>
            </a:pPr>
            <a:r>
              <a:rPr lang="ru-RU" alt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«Установка и удаление пакетов»</a:t>
            </a:r>
            <a:endParaRPr lang="ru-RU" altLang="ru-RU" sz="22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833044" y="-2310"/>
            <a:ext cx="7078216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altLang="ru-RU" sz="4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Конфигурация пакета</a:t>
            </a:r>
            <a:endParaRPr lang="en-US" altLang="ru-RU" sz="40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024" y="980728"/>
            <a:ext cx="6876256" cy="235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023" y="3789040"/>
            <a:ext cx="6876257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611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833044" y="-2310"/>
            <a:ext cx="7078216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altLang="ru-RU" sz="4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Дерево зависимостей</a:t>
            </a:r>
            <a:endParaRPr lang="en-US" altLang="ru-RU" sz="40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https://codeyarns.files.wordpress.com/2013/03/20130313-debtre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060848"/>
            <a:ext cx="6972300" cy="3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88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833044" y="-2310"/>
            <a:ext cx="7078216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altLang="ru-RU" sz="4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Дерево зависимостей</a:t>
            </a:r>
            <a:endParaRPr lang="en-US" altLang="ru-RU" sz="40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s://jmtd.net/log/archfs_build_dependencies/befor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875" y="2132856"/>
            <a:ext cx="6850385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0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833044" y="-2310"/>
            <a:ext cx="7078216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altLang="ru-RU" sz="4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Компиляция пакета</a:t>
            </a:r>
            <a:endParaRPr lang="en-US" altLang="ru-RU" sz="40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051720" y="1044239"/>
            <a:ext cx="6984776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</a:pPr>
            <a:endParaRPr lang="en-US" altLang="ru-RU" sz="2400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Tx/>
              <a:buNone/>
            </a:pPr>
            <a:r>
              <a:rPr lang="ru-RU" altLang="ru-RU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</a:t>
            </a:r>
            <a:endParaRPr lang="ru-RU" altLang="ru-RU" sz="24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Tx/>
              <a:buNone/>
            </a:pPr>
            <a:endParaRPr lang="ru-RU" altLang="ru-RU" sz="2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компиляции могут быть </a:t>
            </a:r>
            <a:r>
              <a:rPr lang="ru-RU" alt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ошибки</a:t>
            </a:r>
            <a:r>
              <a:rPr lang="en-US" alt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компиляции мы получаем готовый исполняемый </a:t>
            </a:r>
            <a:r>
              <a:rPr lang="ru-RU" alt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файл.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887" y="3717032"/>
            <a:ext cx="6670441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260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833044" y="-2310"/>
            <a:ext cx="7078216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altLang="ru-RU" sz="4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Компиляция пакета</a:t>
            </a:r>
            <a:endParaRPr lang="en-US" altLang="ru-RU" sz="40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051720" y="1044239"/>
            <a:ext cx="6984776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</a:pPr>
            <a:endParaRPr lang="en-US" altLang="ru-RU" sz="2400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9" y="1050780"/>
            <a:ext cx="6882197" cy="540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190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833044" y="-2310"/>
            <a:ext cx="7078216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altLang="ru-RU" sz="4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пакета</a:t>
            </a:r>
            <a:endParaRPr lang="en-US" altLang="ru-RU" sz="40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926484" y="1050426"/>
            <a:ext cx="6984776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</a:pPr>
            <a:endParaRPr lang="ru-RU" altLang="ru-RU" sz="2400" b="1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Tx/>
              <a:buNone/>
            </a:pPr>
            <a:r>
              <a:rPr lang="ru-RU" altLang="ru-RU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</a:t>
            </a:r>
            <a:r>
              <a:rPr lang="ru-RU" altLang="ru-RU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install</a:t>
            </a:r>
            <a:endParaRPr lang="ru-RU" altLang="ru-RU" sz="2400" b="1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Tx/>
              <a:buNone/>
            </a:pPr>
            <a:endParaRPr lang="ru-RU" altLang="ru-RU" sz="24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приложения требует </a:t>
            </a:r>
            <a:r>
              <a:rPr lang="ru-RU" alt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инсталляции.</a:t>
            </a:r>
            <a:endParaRPr lang="ru-RU" altLang="ru-RU" sz="2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Понадобятся права </a:t>
            </a:r>
            <a:r>
              <a:rPr lang="ru-RU" alt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администратора.</a:t>
            </a:r>
            <a:endParaRPr lang="ru-RU" altLang="ru-RU" sz="24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Tx/>
              <a:buNone/>
            </a:pPr>
            <a:endParaRPr lang="ru-RU" altLang="ru-RU" sz="24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816" y="3366120"/>
            <a:ext cx="6048672" cy="3333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087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833044" y="-2310"/>
            <a:ext cx="7078216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altLang="ru-RU" sz="4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пакета</a:t>
            </a:r>
            <a:endParaRPr lang="en-US" altLang="ru-RU" sz="40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926484" y="1050426"/>
            <a:ext cx="6984776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</a:pPr>
            <a:endParaRPr lang="ru-RU" altLang="ru-RU" sz="2400" b="1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43" y="1032779"/>
            <a:ext cx="6918969" cy="5402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510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833044" y="-2310"/>
            <a:ext cx="7078216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altLang="ru-RU" sz="4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Достоинства и недостатки</a:t>
            </a:r>
            <a:endParaRPr lang="en-US" altLang="ru-RU" sz="40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926484" y="1050426"/>
            <a:ext cx="6984776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</a:pPr>
            <a:endParaRPr lang="ru-RU" altLang="ru-RU" sz="2400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Tx/>
              <a:buNone/>
            </a:pPr>
            <a:r>
              <a:rPr lang="ru-RU" altLang="ru-RU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Достоинства:</a:t>
            </a:r>
          </a:p>
          <a:p>
            <a:pPr algn="just"/>
            <a:r>
              <a:rPr lang="ru-RU" alt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 исходного кода программы под свои нужды.</a:t>
            </a:r>
          </a:p>
          <a:p>
            <a:pPr algn="just"/>
            <a:r>
              <a:rPr lang="ru-RU" alt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машинного кода при компиляции.</a:t>
            </a:r>
          </a:p>
          <a:p>
            <a:pPr marL="0" indent="0" algn="just">
              <a:buFontTx/>
              <a:buNone/>
            </a:pPr>
            <a:endParaRPr lang="ru-RU" altLang="ru-RU" sz="2400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Tx/>
              <a:buNone/>
            </a:pPr>
            <a:r>
              <a:rPr lang="ru-RU" altLang="ru-RU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Недостатки:</a:t>
            </a:r>
            <a:endParaRPr lang="ru-RU" altLang="ru-RU" sz="24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Требуются знания в языках программирования.</a:t>
            </a:r>
          </a:p>
          <a:p>
            <a:pPr algn="just"/>
            <a:r>
              <a:rPr lang="ru-RU" alt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Сложность при множественной зависимости пакетов.</a:t>
            </a:r>
            <a:endParaRPr lang="ru-RU" altLang="ru-RU" sz="2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Длительность установки.</a:t>
            </a:r>
            <a:endParaRPr lang="ru-RU" altLang="ru-RU" sz="24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Tx/>
              <a:buNone/>
            </a:pPr>
            <a:endParaRPr lang="ru-RU" altLang="ru-RU" sz="24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33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833044" y="-2310"/>
            <a:ext cx="7078216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altLang="ru-RU" sz="4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готовых пакетов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926484" y="1050426"/>
            <a:ext cx="6984776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</a:pPr>
            <a:endParaRPr lang="ru-RU" altLang="ru-RU" sz="2400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Tx/>
              <a:buNone/>
            </a:pPr>
            <a:r>
              <a:rPr lang="ru-RU" alt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Две </a:t>
            </a:r>
            <a:r>
              <a:rPr lang="ru-RU" alt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самые распространенные системы установки программного </a:t>
            </a:r>
            <a:r>
              <a:rPr lang="ru-RU" alt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обеспечения:</a:t>
            </a:r>
          </a:p>
          <a:p>
            <a:pPr algn="just"/>
            <a:r>
              <a:rPr lang="ru-RU" altLang="ru-RU" sz="24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Debian</a:t>
            </a:r>
            <a:r>
              <a:rPr lang="ru-RU" alt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всех ее производных, в том числе и в </a:t>
            </a:r>
            <a:r>
              <a:rPr lang="ru-RU" altLang="ru-RU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Ubuntu</a:t>
            </a:r>
            <a:r>
              <a:rPr lang="ru-RU" alt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altLang="ru-RU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deb</a:t>
            </a:r>
            <a:r>
              <a:rPr lang="ru-RU" alt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altLang="ru-RU" sz="24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RedHat</a:t>
            </a:r>
            <a:r>
              <a:rPr lang="ru-RU" alt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используемая в </a:t>
            </a:r>
            <a:r>
              <a:rPr lang="ru-RU" altLang="ru-RU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ru-RU" alt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Hat</a:t>
            </a:r>
            <a:r>
              <a:rPr lang="ru-RU" alt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всех основанных на ней дистрибутивов — </a:t>
            </a:r>
            <a:r>
              <a:rPr lang="ru-RU" altLang="ru-RU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rpm</a:t>
            </a:r>
            <a:r>
              <a:rPr lang="ru-RU" alt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alt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Оба файла и </a:t>
            </a:r>
            <a:r>
              <a:rPr lang="en-US" altLang="ru-RU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altLang="ru-RU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eb</a:t>
            </a:r>
            <a:r>
              <a:rPr lang="ru-RU" alt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altLang="ru-RU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altLang="ru-RU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</a:t>
            </a:r>
            <a:r>
              <a:rPr lang="ru-RU" altLang="ru-RU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это всего лишь архивы, созданные с помощью утилиты </a:t>
            </a:r>
            <a:r>
              <a:rPr lang="ru-RU" altLang="ru-RU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ru-RU" alt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2400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Программы.</a:t>
            </a:r>
          </a:p>
          <a:p>
            <a:pPr algn="just"/>
            <a:r>
              <a:rPr lang="ru-RU" alt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alt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сполняемые файлы.</a:t>
            </a:r>
          </a:p>
          <a:p>
            <a:pPr algn="just"/>
            <a:r>
              <a:rPr lang="ru-RU" alt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Библиотеки.</a:t>
            </a:r>
          </a:p>
          <a:p>
            <a:pPr algn="just"/>
            <a:r>
              <a:rPr lang="ru-RU" alt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Файлы </a:t>
            </a:r>
            <a:r>
              <a:rPr lang="ru-RU" alt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конфигурации. </a:t>
            </a:r>
          </a:p>
        </p:txBody>
      </p:sp>
    </p:spTree>
    <p:extLst>
      <p:ext uri="{BB962C8B-B14F-4D97-AF65-F5344CB8AC3E}">
        <p14:creationId xmlns:p14="http://schemas.microsoft.com/office/powerpoint/2010/main" val="341050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833044" y="-2310"/>
            <a:ext cx="7078216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de-DE" altLang="ru-RU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RPM </a:t>
            </a:r>
            <a:endParaRPr lang="ru-RU" altLang="ru-RU" sz="3200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altLang="ru-RU" sz="3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de-DE" altLang="ru-RU" sz="32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Hat Package Manager</a:t>
            </a:r>
            <a:endParaRPr lang="ru-RU" altLang="ru-RU" sz="32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926484" y="1196752"/>
            <a:ext cx="6984776" cy="5398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</a:pPr>
            <a:r>
              <a:rPr lang="ru-RU" altLang="ru-RU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altLang="ru-RU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lang="en-US" altLang="ru-RU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rpm</a:t>
            </a:r>
            <a:r>
              <a:rPr lang="ru-RU" altLang="ru-RU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ru-RU" sz="2800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Tx/>
              <a:buNone/>
            </a:pPr>
            <a:endParaRPr lang="ru-RU" altLang="ru-RU" sz="28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Автоматическое разрешение зависимостей в большинстве случаев </a:t>
            </a:r>
            <a:r>
              <a:rPr lang="ru-RU" alt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корректно</a:t>
            </a:r>
            <a:r>
              <a:rPr lang="en-US" alt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Файл архива имеет специальный </a:t>
            </a:r>
            <a:r>
              <a:rPr lang="ru-RU" alt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формат</a:t>
            </a:r>
            <a:r>
              <a:rPr lang="en-US" alt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поддерживается реализация зависимостей с выбором </a:t>
            </a:r>
            <a:r>
              <a:rPr lang="ru-RU" alt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зависимости </a:t>
            </a:r>
            <a:r>
              <a:rPr lang="ru-RU" alt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пакет1 или </a:t>
            </a:r>
            <a:r>
              <a:rPr lang="ru-RU" alt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пакет2</a:t>
            </a:r>
            <a:r>
              <a:rPr lang="en-US" alt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поддерживаются рекомендованные </a:t>
            </a:r>
            <a:r>
              <a:rPr lang="ru-RU" alt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пакеты</a:t>
            </a:r>
            <a:r>
              <a:rPr lang="en-US" alt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настроить зависимость от файла, а не </a:t>
            </a:r>
            <a:r>
              <a:rPr lang="ru-RU" alt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пакета</a:t>
            </a:r>
            <a:r>
              <a:rPr lang="en-US" alt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47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1720" y="1052736"/>
            <a:ext cx="6984776" cy="5544616"/>
          </a:xfrm>
        </p:spPr>
        <p:txBody>
          <a:bodyPr/>
          <a:lstStyle/>
          <a:p>
            <a:pPr marL="0" indent="0" algn="just">
              <a:buNone/>
            </a:pP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операционных системах семейства </a:t>
            </a:r>
            <a:r>
              <a:rPr lang="en-US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GNU/Linux 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три основных способа установки:</a:t>
            </a:r>
          </a:p>
          <a:p>
            <a:pPr marL="0" indent="0" algn="just">
              <a:buNone/>
            </a:pPr>
            <a:endParaRPr lang="ru-RU" alt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исходных кодов</a:t>
            </a:r>
          </a:p>
          <a:p>
            <a:pPr algn="just"/>
            <a:endParaRPr lang="ru-RU" alt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готовых пакетов</a:t>
            </a:r>
          </a:p>
          <a:p>
            <a:pPr algn="just"/>
            <a:endParaRPr lang="ru-RU" alt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менеджер пакетов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833044" y="-2310"/>
            <a:ext cx="7078216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altLang="ru-RU" sz="4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установки программ</a:t>
            </a:r>
            <a:endParaRPr lang="en-US" altLang="ru-RU" sz="40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:\Downloads\sudo_apt-get_upgra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463" y="4908411"/>
            <a:ext cx="3084781" cy="172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zerolab.net/wp-content/uploads/2008/09/wine11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4908411"/>
            <a:ext cx="2871193" cy="169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38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833044" y="-2310"/>
            <a:ext cx="7078216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de-DE" altLang="ru-RU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RPM </a:t>
            </a:r>
            <a:endParaRPr lang="ru-RU" altLang="ru-RU" sz="3200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altLang="ru-RU" sz="3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de-DE" altLang="ru-RU" sz="32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Hat Package Manager</a:t>
            </a:r>
            <a:endParaRPr lang="ru-RU" altLang="ru-RU" sz="32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926484" y="1196752"/>
            <a:ext cx="6984776" cy="5398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</a:pPr>
            <a:r>
              <a:rPr lang="ru-RU" altLang="ru-RU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altLang="ru-RU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lang="en-US" altLang="ru-RU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rpm</a:t>
            </a:r>
            <a:r>
              <a:rPr lang="ru-RU" altLang="ru-RU" sz="28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ru-RU" sz="2800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Tx/>
              <a:buNone/>
            </a:pPr>
            <a:endParaRPr lang="ru-RU" altLang="ru-RU" sz="28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данные об установленных пакетах хранятся в базе данных поэтому при надобности можно проверить контрольные </a:t>
            </a:r>
            <a:r>
              <a:rPr lang="ru-RU" alt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суммы.</a:t>
            </a:r>
            <a:endParaRPr lang="en-US" altLang="ru-RU" sz="2400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Поддерживаются </a:t>
            </a:r>
            <a:r>
              <a:rPr lang="ru-RU" alt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сценарии как до, так и после установки </a:t>
            </a:r>
            <a:r>
              <a:rPr lang="ru-RU" alt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</a:t>
            </a:r>
            <a:r>
              <a:rPr lang="en-US" alt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Поддерживается формат SRPM, который содержит в себе исходники программы все </a:t>
            </a:r>
            <a:r>
              <a:rPr lang="ru-RU" altLang="ru-RU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патчи</a:t>
            </a:r>
            <a:r>
              <a:rPr lang="ru-RU" alt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инструкции по сборке, позволяющие собрать программу из исходников на локальной машине.</a:t>
            </a:r>
          </a:p>
          <a:p>
            <a:pPr algn="just"/>
            <a:r>
              <a:rPr lang="ru-RU" alt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Отличная поддержка </a:t>
            </a:r>
            <a:r>
              <a:rPr lang="ru-RU" altLang="ru-RU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Multilib</a:t>
            </a:r>
            <a:r>
              <a:rPr lang="ru-RU" alt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пакетов</a:t>
            </a:r>
            <a:r>
              <a:rPr lang="en-US" alt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400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7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833044" y="-2310"/>
            <a:ext cx="7078216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de-DE" altLang="ru-RU" sz="32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DEB</a:t>
            </a:r>
          </a:p>
          <a:p>
            <a:pPr algn="ctr"/>
            <a:r>
              <a:rPr lang="de-DE" altLang="ru-RU" sz="32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Debian </a:t>
            </a:r>
            <a:r>
              <a:rPr lang="de-DE" altLang="ru-RU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de-DE" altLang="ru-RU" sz="32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ackage Manager</a:t>
            </a:r>
            <a:endParaRPr lang="ru-RU" altLang="ru-RU" sz="32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926484" y="1196752"/>
            <a:ext cx="6984776" cy="5398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</a:pPr>
            <a:r>
              <a:rPr lang="ru-RU" alt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особенности </a:t>
            </a:r>
            <a:r>
              <a:rPr lang="ru-RU" altLang="ru-RU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deb</a:t>
            </a:r>
            <a:r>
              <a:rPr lang="ru-RU" alt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FontTx/>
              <a:buNone/>
            </a:pPr>
            <a:endParaRPr lang="ru-RU" altLang="ru-RU" sz="2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Файл пакета — обычный </a:t>
            </a:r>
            <a:r>
              <a:rPr lang="ru-RU" alt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архив.</a:t>
            </a:r>
            <a:endParaRPr lang="ru-RU" altLang="ru-RU" sz="2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приоритетов для пакетов различной </a:t>
            </a:r>
            <a:r>
              <a:rPr lang="ru-RU" alt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важности.</a:t>
            </a:r>
            <a:endParaRPr lang="ru-RU" altLang="ru-RU" sz="2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рекомендованных </a:t>
            </a:r>
            <a:r>
              <a:rPr lang="ru-RU" alt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пакетов.</a:t>
            </a:r>
            <a:endParaRPr lang="ru-RU" altLang="ru-RU" sz="2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поддерживаются файловые </a:t>
            </a:r>
            <a:r>
              <a:rPr lang="ru-RU" alt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зависимости.</a:t>
            </a:r>
            <a:endParaRPr lang="ru-RU" altLang="ru-RU" sz="2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поддерживается технология </a:t>
            </a:r>
            <a:r>
              <a:rPr lang="ru-RU" altLang="ru-RU" sz="24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Delta</a:t>
            </a:r>
            <a:r>
              <a:rPr lang="ru-RU" alt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экономии трафика</a:t>
            </a:r>
            <a:r>
              <a:rPr lang="en-US" alt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400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13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833044" y="-2310"/>
            <a:ext cx="7078216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altLang="ru-RU" sz="32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Команды</a:t>
            </a:r>
            <a:endParaRPr lang="ru-RU" altLang="ru-RU" sz="32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926484" y="1196752"/>
            <a:ext cx="6984776" cy="5398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</a:pPr>
            <a:r>
              <a:rPr lang="ru-RU" alt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пакета:</a:t>
            </a:r>
          </a:p>
          <a:p>
            <a:pPr marL="0" indent="0" algn="just">
              <a:buFontTx/>
              <a:buNone/>
            </a:pPr>
            <a:r>
              <a:rPr lang="ru-RU" altLang="ru-RU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sudo</a:t>
            </a:r>
            <a:r>
              <a:rPr lang="en-US" altLang="ru-RU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rpm -</a:t>
            </a:r>
            <a:r>
              <a:rPr lang="en-US" altLang="ru-RU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ru-RU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пакет.</a:t>
            </a:r>
            <a:r>
              <a:rPr lang="en-US" altLang="ru-RU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rpm</a:t>
            </a:r>
          </a:p>
          <a:p>
            <a:pPr marL="0" indent="0" algn="just">
              <a:buFontTx/>
              <a:buNone/>
            </a:pPr>
            <a:r>
              <a:rPr lang="en-US" altLang="ru-RU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sudo</a:t>
            </a:r>
            <a:r>
              <a:rPr lang="en-US" altLang="ru-RU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dpkg</a:t>
            </a:r>
            <a:r>
              <a:rPr lang="en-US" altLang="ru-RU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altLang="ru-RU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ru-RU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пакет.</a:t>
            </a:r>
            <a:r>
              <a:rPr lang="en-US" altLang="ru-RU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deb</a:t>
            </a:r>
          </a:p>
          <a:p>
            <a:pPr marL="0" indent="0" algn="just">
              <a:buFontTx/>
              <a:buNone/>
            </a:pPr>
            <a:endParaRPr lang="ru-RU" altLang="ru-RU" sz="2400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Tx/>
              <a:buNone/>
            </a:pPr>
            <a:r>
              <a:rPr lang="ru-RU" alt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</a:t>
            </a:r>
            <a:r>
              <a:rPr lang="ru-RU" alt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пакета:</a:t>
            </a:r>
          </a:p>
          <a:p>
            <a:pPr marL="0" indent="0" algn="just">
              <a:buFontTx/>
              <a:buNone/>
            </a:pPr>
            <a:r>
              <a:rPr lang="ru-RU" alt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sudo</a:t>
            </a:r>
            <a:r>
              <a:rPr lang="en-US" altLang="ru-RU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rpm -</a:t>
            </a:r>
            <a:r>
              <a:rPr lang="en-US" altLang="ru-RU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ru-RU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пакет.</a:t>
            </a:r>
            <a:r>
              <a:rPr lang="en-US" altLang="ru-RU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rpm</a:t>
            </a:r>
          </a:p>
          <a:p>
            <a:pPr marL="0" indent="0" algn="just">
              <a:buFontTx/>
              <a:buNone/>
            </a:pPr>
            <a:r>
              <a:rPr lang="en-US" altLang="ru-RU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sudo</a:t>
            </a:r>
            <a:r>
              <a:rPr lang="en-US" altLang="ru-RU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dpkg</a:t>
            </a:r>
            <a:r>
              <a:rPr lang="en-US" altLang="ru-RU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altLang="ru-RU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ru-RU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пакет.</a:t>
            </a:r>
            <a:r>
              <a:rPr lang="en-US" altLang="ru-RU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deb</a:t>
            </a:r>
          </a:p>
          <a:p>
            <a:pPr marL="0" indent="0" algn="just">
              <a:buFontTx/>
              <a:buNone/>
            </a:pPr>
            <a:endParaRPr lang="ru-RU" altLang="ru-RU" sz="2400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Tx/>
              <a:buNone/>
            </a:pPr>
            <a:r>
              <a:rPr lang="ru-RU" alt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Удалить </a:t>
            </a:r>
            <a:r>
              <a:rPr lang="ru-RU" alt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установленный пакет:</a:t>
            </a:r>
          </a:p>
          <a:p>
            <a:pPr marL="0" indent="0" algn="just">
              <a:buFontTx/>
              <a:buNone/>
            </a:pPr>
            <a:r>
              <a:rPr lang="en-US" altLang="ru-RU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sudo</a:t>
            </a:r>
            <a:r>
              <a:rPr lang="en-US" altLang="ru-RU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rpm -e </a:t>
            </a:r>
            <a:r>
              <a:rPr lang="ru-RU" altLang="ru-RU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пакет.</a:t>
            </a:r>
            <a:r>
              <a:rPr lang="en-US" altLang="ru-RU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rpm</a:t>
            </a:r>
          </a:p>
          <a:p>
            <a:pPr marL="0" indent="0" algn="just">
              <a:buFontTx/>
              <a:buNone/>
            </a:pPr>
            <a:r>
              <a:rPr lang="en-US" altLang="ru-RU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sudo</a:t>
            </a:r>
            <a:r>
              <a:rPr lang="en-US" altLang="ru-RU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dpkg</a:t>
            </a:r>
            <a:r>
              <a:rPr lang="en-US" altLang="ru-RU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-r </a:t>
            </a:r>
            <a:r>
              <a:rPr lang="ru-RU" altLang="ru-RU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пакет.</a:t>
            </a:r>
            <a:r>
              <a:rPr lang="en-US" altLang="ru-RU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deb</a:t>
            </a:r>
            <a:endParaRPr lang="ru-RU" altLang="ru-RU" sz="2400" b="1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3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833044" y="-2310"/>
            <a:ext cx="7078216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altLang="ru-RU" sz="32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Команды</a:t>
            </a:r>
            <a:endParaRPr lang="ru-RU" altLang="ru-RU" sz="32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926484" y="1196752"/>
            <a:ext cx="6984776" cy="5398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</a:pPr>
            <a:r>
              <a:rPr lang="ru-RU" alt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список установленных пакетов:</a:t>
            </a:r>
          </a:p>
          <a:p>
            <a:pPr marL="0" indent="0" algn="just">
              <a:buFontTx/>
              <a:buNone/>
            </a:pPr>
            <a:r>
              <a:rPr lang="en-US" altLang="ru-RU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sudo</a:t>
            </a:r>
            <a:r>
              <a:rPr lang="en-US" altLang="ru-RU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rpm -</a:t>
            </a:r>
            <a:r>
              <a:rPr lang="en-US" altLang="ru-RU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</a:t>
            </a:r>
            <a:endParaRPr lang="en-US" altLang="ru-RU" sz="24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Tx/>
              <a:buNone/>
            </a:pPr>
            <a:r>
              <a:rPr lang="en-US" altLang="ru-RU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sudo</a:t>
            </a:r>
            <a:r>
              <a:rPr lang="en-US" altLang="ru-RU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dpkg</a:t>
            </a:r>
            <a:r>
              <a:rPr lang="en-US" altLang="ru-RU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-l</a:t>
            </a:r>
          </a:p>
          <a:p>
            <a:pPr marL="0" indent="0" algn="just">
              <a:buFontTx/>
              <a:buNone/>
            </a:pPr>
            <a:endParaRPr lang="ru-RU" altLang="ru-RU" sz="2400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Tx/>
              <a:buNone/>
            </a:pPr>
            <a:r>
              <a:rPr lang="ru-RU" alt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</a:t>
            </a:r>
            <a:r>
              <a:rPr lang="ru-RU" alt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файлы установленного пакета:</a:t>
            </a:r>
          </a:p>
          <a:p>
            <a:pPr marL="0" indent="0" algn="just">
              <a:buFontTx/>
              <a:buNone/>
            </a:pPr>
            <a:r>
              <a:rPr lang="en-US" altLang="ru-RU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sudo</a:t>
            </a:r>
            <a:r>
              <a:rPr lang="en-US" altLang="ru-RU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rpm -</a:t>
            </a:r>
            <a:r>
              <a:rPr lang="en-US" altLang="ru-RU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ql</a:t>
            </a:r>
            <a:r>
              <a:rPr lang="en-US" altLang="ru-RU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пакет</a:t>
            </a:r>
          </a:p>
          <a:p>
            <a:pPr marL="0" indent="0" algn="just">
              <a:buFontTx/>
              <a:buNone/>
            </a:pPr>
            <a:r>
              <a:rPr lang="en-US" altLang="ru-RU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sudo</a:t>
            </a:r>
            <a:r>
              <a:rPr lang="en-US" altLang="ru-RU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dpkg</a:t>
            </a:r>
            <a:r>
              <a:rPr lang="en-US" altLang="ru-RU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-L </a:t>
            </a:r>
            <a:r>
              <a:rPr lang="ru-RU" altLang="ru-RU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пакет</a:t>
            </a:r>
          </a:p>
          <a:p>
            <a:pPr marL="0" indent="0" algn="just">
              <a:buFontTx/>
              <a:buNone/>
            </a:pPr>
            <a:endParaRPr lang="ru-RU" altLang="ru-RU" sz="2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Tx/>
              <a:buNone/>
            </a:pPr>
            <a:r>
              <a:rPr lang="ru-RU" alt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Посмотреть информацию о пакете:</a:t>
            </a:r>
          </a:p>
          <a:p>
            <a:pPr marL="0" indent="0" algn="just">
              <a:buFontTx/>
              <a:buNone/>
            </a:pPr>
            <a:r>
              <a:rPr lang="en-US" altLang="ru-RU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sudo</a:t>
            </a:r>
            <a:r>
              <a:rPr lang="en-US" altLang="ru-RU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rpm -qi </a:t>
            </a:r>
            <a:r>
              <a:rPr lang="ru-RU" altLang="ru-RU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пакет</a:t>
            </a:r>
          </a:p>
          <a:p>
            <a:pPr marL="0" indent="0" algn="just">
              <a:buFontTx/>
              <a:buNone/>
            </a:pPr>
            <a:r>
              <a:rPr lang="en-US" altLang="ru-RU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sudo</a:t>
            </a:r>
            <a:r>
              <a:rPr lang="en-US" altLang="ru-RU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dpkg</a:t>
            </a:r>
            <a:r>
              <a:rPr lang="en-US" altLang="ru-RU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-p </a:t>
            </a:r>
            <a:r>
              <a:rPr lang="ru-RU" altLang="ru-RU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пакет</a:t>
            </a:r>
            <a:endParaRPr lang="ru-RU" altLang="ru-RU" sz="2400" b="1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4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833044" y="-2310"/>
            <a:ext cx="7078216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altLang="ru-RU" sz="32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Команды</a:t>
            </a:r>
            <a:endParaRPr lang="ru-RU" altLang="ru-RU" sz="32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926484" y="1196752"/>
            <a:ext cx="6984776" cy="5398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</a:pPr>
            <a:r>
              <a:rPr lang="ru-RU" alt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информацию о файле пакета:</a:t>
            </a:r>
          </a:p>
          <a:p>
            <a:pPr marL="0" indent="0" algn="just">
              <a:buFontTx/>
              <a:buNone/>
            </a:pPr>
            <a:r>
              <a:rPr lang="en-US" altLang="ru-RU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sudo</a:t>
            </a:r>
            <a:r>
              <a:rPr lang="en-US" altLang="ru-RU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rpm -</a:t>
            </a:r>
            <a:r>
              <a:rPr lang="en-US" altLang="ru-RU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qpi</a:t>
            </a:r>
            <a:r>
              <a:rPr lang="en-US" altLang="ru-RU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файл.</a:t>
            </a:r>
            <a:r>
              <a:rPr lang="en-US" altLang="ru-RU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rpm</a:t>
            </a:r>
          </a:p>
          <a:p>
            <a:pPr marL="0" indent="0" algn="just">
              <a:buFontTx/>
              <a:buNone/>
            </a:pPr>
            <a:r>
              <a:rPr lang="en-US" altLang="ru-RU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sudo</a:t>
            </a:r>
            <a:r>
              <a:rPr lang="en-US" altLang="ru-RU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dpkg</a:t>
            </a:r>
            <a:r>
              <a:rPr lang="en-US" altLang="ru-RU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-l </a:t>
            </a:r>
            <a:r>
              <a:rPr lang="ru-RU" altLang="ru-RU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файл.</a:t>
            </a:r>
            <a:r>
              <a:rPr lang="en-US" altLang="ru-RU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deb</a:t>
            </a:r>
          </a:p>
          <a:p>
            <a:pPr marL="0" indent="0" algn="just">
              <a:buFontTx/>
              <a:buNone/>
            </a:pPr>
            <a:endParaRPr lang="ru-RU" altLang="ru-RU" sz="2400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Tx/>
              <a:buNone/>
            </a:pPr>
            <a:r>
              <a:rPr lang="ru-RU" alt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</a:t>
            </a:r>
            <a:r>
              <a:rPr lang="ru-RU" alt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файлов в пакете:</a:t>
            </a:r>
          </a:p>
          <a:p>
            <a:pPr marL="0" indent="0" algn="just">
              <a:buFontTx/>
              <a:buNone/>
            </a:pPr>
            <a:r>
              <a:rPr lang="en-US" altLang="ru-RU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sudo</a:t>
            </a:r>
            <a:r>
              <a:rPr lang="en-US" altLang="ru-RU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rpm -</a:t>
            </a:r>
            <a:r>
              <a:rPr lang="en-US" altLang="ru-RU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qpl</a:t>
            </a:r>
            <a:r>
              <a:rPr lang="en-US" altLang="ru-RU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файл.</a:t>
            </a:r>
            <a:r>
              <a:rPr lang="en-US" altLang="ru-RU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rpm</a:t>
            </a:r>
          </a:p>
          <a:p>
            <a:pPr marL="0" indent="0" algn="just">
              <a:buFontTx/>
              <a:buNone/>
            </a:pPr>
            <a:r>
              <a:rPr lang="en-US" altLang="ru-RU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sudo</a:t>
            </a:r>
            <a:r>
              <a:rPr lang="en-US" altLang="ru-RU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dpkg</a:t>
            </a:r>
            <a:r>
              <a:rPr lang="en-US" altLang="ru-RU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-l </a:t>
            </a:r>
            <a:r>
              <a:rPr lang="ru-RU" altLang="ru-RU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файл.</a:t>
            </a:r>
            <a:r>
              <a:rPr lang="en-US" altLang="ru-RU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deb</a:t>
            </a:r>
          </a:p>
          <a:p>
            <a:pPr marL="0" indent="0" algn="just">
              <a:buFontTx/>
              <a:buNone/>
            </a:pPr>
            <a:endParaRPr lang="ru-RU" altLang="ru-RU" sz="2400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Tx/>
              <a:buNone/>
            </a:pPr>
            <a:r>
              <a:rPr lang="ru-RU" alt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</a:t>
            </a:r>
            <a:r>
              <a:rPr lang="ru-RU" alt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пакет:</a:t>
            </a:r>
          </a:p>
          <a:p>
            <a:pPr marL="0" indent="0" algn="just">
              <a:buFontTx/>
              <a:buNone/>
            </a:pPr>
            <a:r>
              <a:rPr lang="en-US" altLang="ru-RU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sudo</a:t>
            </a:r>
            <a:r>
              <a:rPr lang="en-US" altLang="ru-RU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rpm -V </a:t>
            </a:r>
            <a:r>
              <a:rPr lang="ru-RU" altLang="ru-RU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пакет</a:t>
            </a:r>
          </a:p>
          <a:p>
            <a:pPr marL="0" indent="0" algn="just">
              <a:buFontTx/>
              <a:buNone/>
            </a:pPr>
            <a:r>
              <a:rPr lang="ru-RU" alt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</a:t>
            </a:r>
            <a:r>
              <a:rPr lang="ru-RU" alt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установленные пакеты:</a:t>
            </a:r>
          </a:p>
          <a:p>
            <a:pPr marL="0" indent="0" algn="just">
              <a:buFontTx/>
              <a:buNone/>
            </a:pPr>
            <a:r>
              <a:rPr lang="en-US" altLang="ru-RU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sudo</a:t>
            </a:r>
            <a:r>
              <a:rPr lang="en-US" altLang="ru-RU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rpm -</a:t>
            </a:r>
            <a:r>
              <a:rPr lang="en-US" altLang="ru-RU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endParaRPr lang="ru-RU" altLang="ru-RU" sz="2400" b="1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66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833044" y="-2310"/>
            <a:ext cx="7078216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altLang="ru-RU" sz="4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Достоинства и недостатки</a:t>
            </a:r>
            <a:endParaRPr lang="en-US" altLang="ru-RU" sz="40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926484" y="1050426"/>
            <a:ext cx="6984776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</a:pPr>
            <a:endParaRPr lang="ru-RU" altLang="ru-RU" sz="2400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Tx/>
              <a:buNone/>
            </a:pPr>
            <a:r>
              <a:rPr lang="ru-RU" altLang="ru-RU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Достоинства:</a:t>
            </a:r>
          </a:p>
          <a:p>
            <a:pPr algn="just"/>
            <a:r>
              <a:rPr lang="ru-RU" alt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проблем связанных с компиляцией.</a:t>
            </a:r>
          </a:p>
          <a:p>
            <a:pPr algn="just"/>
            <a:r>
              <a:rPr lang="ru-RU" alt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Удобный формат установки.</a:t>
            </a:r>
          </a:p>
          <a:p>
            <a:pPr marL="0" indent="0" algn="just">
              <a:buFontTx/>
              <a:buNone/>
            </a:pPr>
            <a:endParaRPr lang="ru-RU" altLang="ru-RU" sz="2400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Tx/>
              <a:buNone/>
            </a:pPr>
            <a:r>
              <a:rPr lang="ru-RU" altLang="ru-RU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Недостатки:</a:t>
            </a:r>
            <a:endParaRPr lang="ru-RU" altLang="ru-RU" sz="24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Сложность при множественной зависимости пакетов.</a:t>
            </a:r>
            <a:endParaRPr lang="en-US" altLang="ru-RU" sz="2400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Взаимное не поддержка различных систем пакетов.</a:t>
            </a:r>
            <a:endParaRPr lang="ru-RU" altLang="ru-RU" sz="2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altLang="ru-RU" sz="24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Tx/>
              <a:buNone/>
            </a:pPr>
            <a:endParaRPr lang="ru-RU" altLang="ru-RU" sz="24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81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833044" y="-2310"/>
            <a:ext cx="7078216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altLang="ru-RU" sz="32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Менеджер пакетов</a:t>
            </a:r>
            <a:endParaRPr lang="ru-RU" altLang="ru-RU" sz="32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926484" y="1196752"/>
            <a:ext cx="6984776" cy="5398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</a:pPr>
            <a:r>
              <a:rPr lang="ru-RU" alt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установки </a:t>
            </a:r>
            <a:r>
              <a:rPr lang="ru-RU" alt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программного обеспечения, </a:t>
            </a:r>
            <a:r>
              <a:rPr lang="ru-RU" alt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обновления, обработки </a:t>
            </a:r>
            <a:r>
              <a:rPr lang="ru-RU" alt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зависимостей, </a:t>
            </a:r>
            <a:r>
              <a:rPr lang="ru-RU" alt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удаления программ существуют следующие менеджеры:</a:t>
            </a:r>
          </a:p>
          <a:p>
            <a:pPr algn="just"/>
            <a:r>
              <a:rPr lang="en-US" alt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DPKG</a:t>
            </a:r>
          </a:p>
          <a:p>
            <a:pPr lvl="1" algn="just"/>
            <a:r>
              <a:rPr lang="en-US" altLang="ru-RU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APT </a:t>
            </a:r>
            <a:r>
              <a:rPr lang="en-US" altLang="ru-RU" sz="2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(Advanced packaging tool)</a:t>
            </a:r>
            <a:endParaRPr lang="en-US" altLang="ru-RU" sz="20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altLang="ru-RU" sz="2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Aptitude</a:t>
            </a:r>
          </a:p>
          <a:p>
            <a:pPr algn="just"/>
            <a:r>
              <a:rPr lang="en-US" alt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RPM</a:t>
            </a:r>
          </a:p>
          <a:p>
            <a:pPr lvl="1" algn="just"/>
            <a:r>
              <a:rPr lang="en-US" altLang="ru-RU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YUM </a:t>
            </a:r>
            <a:r>
              <a:rPr lang="en-US" altLang="ru-RU" sz="2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20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Yellowdog</a:t>
            </a:r>
            <a:r>
              <a:rPr lang="en-US" altLang="ru-RU" sz="2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updater, modified)</a:t>
            </a:r>
            <a:endParaRPr lang="en-US" altLang="ru-RU" sz="20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altLang="ru-RU" sz="2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DNF (</a:t>
            </a:r>
            <a:r>
              <a:rPr lang="ru-RU" altLang="ru-RU" sz="2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Улучшенный </a:t>
            </a:r>
            <a:r>
              <a:rPr lang="en-US" altLang="ru-RU" sz="2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yum)</a:t>
            </a:r>
            <a:endParaRPr lang="en-US" altLang="ru-RU" sz="20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altLang="ru-RU" sz="2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Pacman (</a:t>
            </a:r>
            <a:r>
              <a:rPr lang="ru-RU" altLang="ru-RU" sz="2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Менеджер пакетов </a:t>
            </a:r>
            <a:r>
              <a:rPr lang="en-US" altLang="ru-RU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ru-RU" sz="2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rch Linux)</a:t>
            </a:r>
            <a:endParaRPr lang="en-US" altLang="ru-RU" sz="20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ru-RU" sz="24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Zypper</a:t>
            </a:r>
            <a:r>
              <a:rPr lang="en-US" alt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Пакетный менеджер </a:t>
            </a:r>
            <a:r>
              <a:rPr lang="en-US" altLang="ru-RU" sz="24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Opensuse</a:t>
            </a:r>
            <a:r>
              <a:rPr lang="en-US" alt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ru-RU" sz="2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Portage (</a:t>
            </a:r>
            <a:r>
              <a:rPr lang="ru-RU" alt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Пакетный менеджер </a:t>
            </a:r>
            <a:r>
              <a:rPr lang="en-US" alt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Gentoo)</a:t>
            </a:r>
            <a:endParaRPr lang="ru-RU" altLang="ru-RU" sz="2400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26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833044" y="-2310"/>
            <a:ext cx="7078216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altLang="ru-RU" sz="32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управления пакетами </a:t>
            </a:r>
            <a:r>
              <a:rPr lang="en-US" altLang="ru-RU" sz="32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Debian</a:t>
            </a:r>
            <a:endParaRPr lang="ru-RU" altLang="ru-RU" sz="32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926484" y="1196752"/>
            <a:ext cx="6984776" cy="5398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</a:pPr>
            <a:endParaRPr lang="en-US" altLang="ru-RU" sz="2400" b="1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Tx/>
              <a:buNone/>
            </a:pPr>
            <a:r>
              <a:rPr lang="ru-RU" altLang="ru-RU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apt</a:t>
            </a:r>
            <a:endParaRPr lang="ru-RU" altLang="ru-RU" sz="2400" b="1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Tx/>
              <a:buNone/>
            </a:pPr>
            <a:r>
              <a:rPr lang="ru-RU" altLang="ru-RU" sz="2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</a:t>
            </a:r>
            <a:r>
              <a:rPr lang="ru-RU" altLang="ru-RU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популярный, мощный инструмент командной строки с открытым исходным кодом для управления пакетами, который намного увеличивает возможности </a:t>
            </a:r>
            <a:r>
              <a:rPr lang="ru-RU" altLang="ru-RU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dpkg</a:t>
            </a:r>
            <a:r>
              <a:rPr lang="ru-RU" altLang="ru-RU" sz="2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2000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Tx/>
              <a:buNone/>
            </a:pPr>
            <a:r>
              <a:rPr lang="ru-RU" altLang="ru-RU" sz="2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 </a:t>
            </a:r>
            <a:r>
              <a:rPr lang="ru-RU" altLang="ru-RU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утилита используется в </a:t>
            </a:r>
            <a:r>
              <a:rPr lang="ru-RU" altLang="ru-RU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Debian</a:t>
            </a:r>
            <a:r>
              <a:rPr lang="ru-RU" altLang="ru-RU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его производных, таких как </a:t>
            </a:r>
            <a:r>
              <a:rPr lang="ru-RU" altLang="ru-RU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Ubuntu</a:t>
            </a:r>
            <a:r>
              <a:rPr lang="ru-RU" altLang="ru-RU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Linux</a:t>
            </a:r>
            <a:r>
              <a:rPr lang="ru-RU" altLang="ru-RU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Mint</a:t>
            </a:r>
            <a:r>
              <a:rPr lang="ru-RU" altLang="ru-RU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FontTx/>
              <a:buNone/>
            </a:pPr>
            <a:endParaRPr lang="ru-RU" altLang="ru-RU" sz="20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Tx/>
              <a:buNone/>
            </a:pPr>
            <a:r>
              <a:rPr lang="ru-RU" altLang="ru-RU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aptitude</a:t>
            </a:r>
            <a:endParaRPr lang="ru-RU" altLang="ru-RU" sz="2400" b="1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Tx/>
              <a:buNone/>
            </a:pPr>
            <a:r>
              <a:rPr lang="ru-RU" altLang="ru-RU" sz="2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altLang="ru-RU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еще одна популярная утилита командной строки для управления пакетами в </a:t>
            </a:r>
            <a:r>
              <a:rPr lang="ru-RU" altLang="ru-RU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Debian</a:t>
            </a:r>
            <a:r>
              <a:rPr lang="ru-RU" altLang="ru-RU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Она работает аналогично </a:t>
            </a:r>
            <a:r>
              <a:rPr lang="ru-RU" altLang="ru-RU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Apt</a:t>
            </a:r>
            <a:r>
              <a:rPr lang="ru-RU" altLang="ru-RU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но между ними есть некоторые различия. Первоначально он был разработан для </a:t>
            </a:r>
            <a:r>
              <a:rPr lang="ru-RU" altLang="ru-RU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Debian</a:t>
            </a:r>
            <a:r>
              <a:rPr lang="ru-RU" altLang="ru-RU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но сейчас может применяться и в </a:t>
            </a:r>
            <a:r>
              <a:rPr lang="ru-RU" altLang="ru-RU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ru-RU" altLang="ru-RU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Hat</a:t>
            </a:r>
            <a:r>
              <a:rPr lang="ru-RU" altLang="ru-RU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дистрибутивах.</a:t>
            </a:r>
            <a:endParaRPr lang="ru-RU" altLang="ru-RU" sz="2000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00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833044" y="-2310"/>
            <a:ext cx="7078216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en-US" altLang="ru-RU" sz="32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 Hat Package Manager</a:t>
            </a:r>
            <a:endParaRPr lang="ru-RU" altLang="ru-RU" sz="32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926484" y="1196752"/>
            <a:ext cx="6984776" cy="5398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</a:pPr>
            <a:endParaRPr lang="en-US" altLang="ru-RU" sz="2400" b="1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Tx/>
              <a:buNone/>
            </a:pPr>
            <a:r>
              <a:rPr lang="ru-RU" altLang="ru-RU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yum</a:t>
            </a:r>
            <a:endParaRPr lang="ru-RU" altLang="ru-RU" sz="2400" b="1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Tx/>
              <a:buNone/>
            </a:pPr>
            <a:r>
              <a:rPr lang="ru-RU" altLang="ru-RU" sz="2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altLang="ru-RU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популярный менеджер пакетов </a:t>
            </a:r>
            <a:r>
              <a:rPr lang="ru-RU" altLang="ru-RU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linux</a:t>
            </a:r>
            <a:r>
              <a:rPr lang="ru-RU" altLang="ru-RU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открытым исходным кодом для командной строки. Он используется для управления пакетами в дистрибутиве </a:t>
            </a:r>
            <a:r>
              <a:rPr lang="ru-RU" altLang="ru-RU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ru-RU" altLang="ru-RU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Hat</a:t>
            </a:r>
            <a:r>
              <a:rPr lang="ru-RU" altLang="ru-RU" sz="2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ru-RU" sz="2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 </a:t>
            </a:r>
            <a:r>
              <a:rPr lang="ru-RU" altLang="ru-RU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Python</a:t>
            </a:r>
            <a:r>
              <a:rPr lang="ru-RU" altLang="ru-RU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endParaRPr lang="ru-RU" altLang="ru-RU" sz="2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Tx/>
              <a:buNone/>
            </a:pPr>
            <a:endParaRPr lang="en-US" altLang="ru-RU" sz="2400" b="1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Tx/>
              <a:buNone/>
            </a:pPr>
            <a:r>
              <a:rPr lang="ru-RU" altLang="ru-RU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dnf</a:t>
            </a:r>
            <a:endParaRPr lang="en-US" altLang="ru-RU" sz="2400" b="1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Tx/>
              <a:buNone/>
            </a:pPr>
            <a:r>
              <a:rPr lang="ru-RU" altLang="ru-RU" sz="2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altLang="ru-RU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пакетный менеджер </a:t>
            </a:r>
            <a:r>
              <a:rPr lang="ru-RU" altLang="ru-RU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linux</a:t>
            </a:r>
            <a:r>
              <a:rPr lang="ru-RU" altLang="ru-RU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используемый в дистрибутиве </a:t>
            </a:r>
            <a:r>
              <a:rPr lang="ru-RU" altLang="ru-RU" sz="2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Fedora</a:t>
            </a:r>
            <a:r>
              <a:rPr lang="ru-RU" altLang="ru-RU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начиная с версии 18. Он представляет из себя следующее поколение YUM</a:t>
            </a:r>
            <a:r>
              <a:rPr lang="ru-RU" altLang="ru-RU" sz="2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2000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Tx/>
              <a:buNone/>
            </a:pPr>
            <a:endParaRPr lang="ru-RU" altLang="ru-RU" sz="1800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32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833044" y="-2310"/>
            <a:ext cx="7078216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en-US" altLang="ru-RU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Yellowdog</a:t>
            </a:r>
            <a:r>
              <a:rPr lang="en-US" altLang="ru-RU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updater, modified</a:t>
            </a:r>
            <a:endParaRPr lang="ru-RU" altLang="ru-RU" sz="32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926484" y="1196752"/>
            <a:ext cx="6984776" cy="5398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</a:pPr>
            <a:r>
              <a:rPr lang="ru-RU" alt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шаблон команд для работы с </a:t>
            </a:r>
            <a:r>
              <a:rPr lang="en-US" alt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altLang="ru-RU" sz="24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</a:t>
            </a:r>
            <a:r>
              <a:rPr lang="ru-RU" alt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FontTx/>
              <a:buNone/>
            </a:pPr>
            <a:r>
              <a:rPr lang="ru-RU" altLang="ru-RU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yum</a:t>
            </a:r>
            <a:r>
              <a:rPr lang="ru-RU" altLang="ru-RU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[параметр] [команда] [</a:t>
            </a:r>
            <a:r>
              <a:rPr lang="ru-RU" altLang="ru-RU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имяпакета</a:t>
            </a:r>
            <a:r>
              <a:rPr lang="ru-RU" altLang="ru-RU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en-US" altLang="ru-RU" sz="2400" b="1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Tx/>
              <a:buNone/>
            </a:pPr>
            <a:endParaRPr lang="en-US" altLang="ru-RU" sz="2400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Tx/>
              <a:buNone/>
            </a:pPr>
            <a:r>
              <a:rPr lang="ru-RU" alt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</a:t>
            </a:r>
            <a:r>
              <a:rPr lang="ru-RU" alt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пакета из </a:t>
            </a:r>
            <a:r>
              <a:rPr lang="ru-RU" altLang="ru-RU" sz="24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репозитория</a:t>
            </a:r>
            <a:r>
              <a:rPr lang="en-US" alt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FontTx/>
              <a:buNone/>
            </a:pPr>
            <a:r>
              <a:rPr lang="en-US" altLang="ru-RU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yum install </a:t>
            </a:r>
            <a:r>
              <a:rPr lang="en-US" altLang="ru-RU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packagename</a:t>
            </a:r>
            <a:endParaRPr lang="en-US" altLang="ru-RU" sz="2400" b="1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Tx/>
              <a:buNone/>
            </a:pPr>
            <a:r>
              <a:rPr lang="ru-RU" alt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пакета из файла .</a:t>
            </a:r>
            <a:r>
              <a:rPr lang="ru-RU" altLang="ru-RU" sz="24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rpm</a:t>
            </a:r>
            <a:r>
              <a:rPr lang="en-US" alt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FontTx/>
              <a:buNone/>
            </a:pPr>
            <a:r>
              <a:rPr lang="en-US" altLang="ru-RU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yum install </a:t>
            </a:r>
            <a:r>
              <a:rPr lang="en-US" altLang="ru-RU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package.rpm</a:t>
            </a:r>
            <a:endParaRPr lang="en-US" altLang="ru-RU" sz="2400" b="1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Tx/>
              <a:buNone/>
            </a:pPr>
            <a:r>
              <a:rPr lang="ru-RU" alt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Удаление </a:t>
            </a:r>
            <a:r>
              <a:rPr lang="ru-RU" alt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пакета</a:t>
            </a:r>
            <a:r>
              <a:rPr lang="en-US" alt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FontTx/>
              <a:buNone/>
            </a:pPr>
            <a:r>
              <a:rPr lang="en-US" altLang="ru-RU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yum remove </a:t>
            </a:r>
            <a:r>
              <a:rPr lang="en-US" altLang="ru-RU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packagename</a:t>
            </a:r>
            <a:endParaRPr lang="en-US" altLang="ru-RU" sz="2400" b="1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Tx/>
              <a:buNone/>
            </a:pPr>
            <a:r>
              <a:rPr lang="ru-RU" alt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 пакета в </a:t>
            </a:r>
            <a:r>
              <a:rPr lang="ru-RU" altLang="ru-RU" sz="24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репозиториях</a:t>
            </a:r>
            <a:r>
              <a:rPr lang="en-US" alt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FontTx/>
              <a:buNone/>
            </a:pPr>
            <a:r>
              <a:rPr lang="en-US" altLang="ru-RU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yum search </a:t>
            </a:r>
            <a:r>
              <a:rPr lang="en-US" altLang="ru-RU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vpn</a:t>
            </a:r>
            <a:endParaRPr lang="ru-RU" altLang="ru-RU" sz="2400" b="1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833044" y="-2310"/>
            <a:ext cx="7078216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altLang="ru-RU" sz="4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исходных кодов</a:t>
            </a:r>
          </a:p>
        </p:txBody>
      </p:sp>
      <p:sp>
        <p:nvSpPr>
          <p:cNvPr id="2" name="Скругленный прямоугольник 1"/>
          <p:cNvSpPr/>
          <p:nvPr/>
        </p:nvSpPr>
        <p:spPr bwMode="auto">
          <a:xfrm>
            <a:off x="3563888" y="1050426"/>
            <a:ext cx="3096344" cy="936104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Скачивание</a:t>
            </a: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3563888" y="2204864"/>
            <a:ext cx="3096344" cy="936104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Распаковка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3563888" y="3336571"/>
            <a:ext cx="3096344" cy="936104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Конфигурация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3563888" y="4496794"/>
            <a:ext cx="3096344" cy="936104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Компиляция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3563888" y="5651232"/>
            <a:ext cx="3096344" cy="936104"/>
          </a:xfrm>
          <a:prstGeom prst="round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 bwMode="auto">
          <a:xfrm>
            <a:off x="4968044" y="5432898"/>
            <a:ext cx="288032" cy="218334"/>
          </a:xfrm>
          <a:prstGeom prst="downArrow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Стрелка вниз 16"/>
          <p:cNvSpPr/>
          <p:nvPr/>
        </p:nvSpPr>
        <p:spPr bwMode="auto">
          <a:xfrm>
            <a:off x="4968044" y="3118237"/>
            <a:ext cx="288032" cy="218334"/>
          </a:xfrm>
          <a:prstGeom prst="downArrow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Стрелка вниз 17"/>
          <p:cNvSpPr/>
          <p:nvPr/>
        </p:nvSpPr>
        <p:spPr bwMode="auto">
          <a:xfrm>
            <a:off x="4968044" y="4278460"/>
            <a:ext cx="288032" cy="218334"/>
          </a:xfrm>
          <a:prstGeom prst="downArrow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Стрелка вниз 18"/>
          <p:cNvSpPr/>
          <p:nvPr/>
        </p:nvSpPr>
        <p:spPr bwMode="auto">
          <a:xfrm>
            <a:off x="5004048" y="1986530"/>
            <a:ext cx="288032" cy="218334"/>
          </a:xfrm>
          <a:prstGeom prst="downArrow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15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833044" y="-2310"/>
            <a:ext cx="7078216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en-US" altLang="ru-RU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Advanced packaging tool</a:t>
            </a:r>
            <a:endParaRPr lang="ru-RU" altLang="ru-RU" sz="32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926484" y="1196752"/>
            <a:ext cx="6984776" cy="5398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FontTx/>
              <a:buNone/>
            </a:pPr>
            <a:r>
              <a:rPr lang="ru-RU" alt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шаблон команд для работы с </a:t>
            </a:r>
            <a:r>
              <a:rPr lang="en-US" alt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apt</a:t>
            </a:r>
            <a:r>
              <a:rPr lang="ru-RU" alt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altLang="ru-RU" sz="24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Tx/>
              <a:buNone/>
            </a:pPr>
            <a:r>
              <a:rPr lang="en-US" altLang="ru-RU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apt-[</a:t>
            </a:r>
            <a:r>
              <a:rPr lang="ru-RU" altLang="ru-RU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</a:t>
            </a:r>
            <a:r>
              <a:rPr lang="en-US" altLang="ru-RU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altLang="ru-RU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[параметр] [команда] [</a:t>
            </a:r>
            <a:r>
              <a:rPr lang="ru-RU" altLang="ru-RU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имяпакета</a:t>
            </a:r>
            <a:r>
              <a:rPr lang="ru-RU" altLang="ru-RU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en-US" altLang="ru-RU" sz="2400" b="1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Tx/>
              <a:buNone/>
            </a:pPr>
            <a:endParaRPr lang="en-US" altLang="ru-RU" sz="2400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Tx/>
              <a:buNone/>
            </a:pPr>
            <a:r>
              <a:rPr lang="ru-RU" alt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</a:t>
            </a:r>
            <a:r>
              <a:rPr lang="ru-RU" alt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пакета из </a:t>
            </a:r>
            <a:r>
              <a:rPr lang="ru-RU" altLang="ru-RU" sz="24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репозитория</a:t>
            </a:r>
            <a:r>
              <a:rPr lang="en-US" alt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FontTx/>
              <a:buNone/>
            </a:pPr>
            <a:r>
              <a:rPr lang="en-US" altLang="ru-RU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apt-get install </a:t>
            </a:r>
            <a:r>
              <a:rPr lang="en-US" altLang="ru-RU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packagename</a:t>
            </a:r>
            <a:endParaRPr lang="en-US" altLang="ru-RU" sz="2400" b="1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Tx/>
              <a:buNone/>
            </a:pPr>
            <a:r>
              <a:rPr lang="ru-RU" alt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Удаление пакета</a:t>
            </a:r>
            <a:r>
              <a:rPr lang="en-US" alt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FontTx/>
              <a:buNone/>
            </a:pPr>
            <a:r>
              <a:rPr lang="en-US" altLang="ru-RU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apt-get remove </a:t>
            </a:r>
            <a:r>
              <a:rPr lang="en-US" altLang="ru-RU" sz="24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packagename</a:t>
            </a:r>
            <a:endParaRPr lang="en-US" altLang="ru-RU" sz="2400" b="1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Tx/>
              <a:buNone/>
            </a:pPr>
            <a:r>
              <a:rPr lang="ru-RU" alt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 пакета в </a:t>
            </a:r>
            <a:r>
              <a:rPr lang="ru-RU" altLang="ru-RU" sz="2400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репозиториях</a:t>
            </a:r>
            <a:r>
              <a:rPr lang="en-US" altLang="ru-RU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FontTx/>
              <a:buNone/>
            </a:pPr>
            <a:r>
              <a:rPr lang="en-US" altLang="ru-RU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apt-cache search </a:t>
            </a:r>
            <a:r>
              <a:rPr lang="en-US" altLang="ru-RU" sz="24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mysql</a:t>
            </a:r>
            <a:endParaRPr lang="ru-RU" altLang="ru-RU" sz="2400" b="1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80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1720" y="1052736"/>
            <a:ext cx="6984776" cy="5544616"/>
          </a:xfrm>
        </p:spPr>
        <p:txBody>
          <a:bodyPr/>
          <a:lstStyle/>
          <a:p>
            <a:pPr marL="0" indent="0" algn="just">
              <a:buNone/>
            </a:pPr>
            <a:r>
              <a:rPr lang="en-US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</a:t>
            </a:r>
            <a:r>
              <a:rPr lang="en-US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распространенная утилита для работы с архивами.</a:t>
            </a:r>
          </a:p>
          <a:p>
            <a:pPr marL="0" indent="0" algn="just">
              <a:buNone/>
            </a:pPr>
            <a:endParaRPr lang="ru-RU" alt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gzip</a:t>
            </a:r>
            <a:r>
              <a:rPr lang="en-US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.tar.gz, .</a:t>
            </a:r>
            <a:r>
              <a:rPr lang="en-US" alt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tgz</a:t>
            </a:r>
            <a:endParaRPr lang="ru-RU" alt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bzip2</a:t>
            </a:r>
            <a:r>
              <a:rPr lang="en-US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.tar.bz2, .tar.bzip2, .tbz2, .tb2, .</a:t>
            </a:r>
            <a:r>
              <a:rPr lang="en-US" alt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tbz</a:t>
            </a:r>
            <a:endParaRPr lang="ru-RU" alt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compress</a:t>
            </a:r>
            <a:r>
              <a:rPr lang="en-US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.</a:t>
            </a:r>
            <a:r>
              <a:rPr lang="en-US" alt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tar.Z</a:t>
            </a:r>
            <a:r>
              <a:rPr lang="en-US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.</a:t>
            </a:r>
            <a:r>
              <a:rPr lang="en-US" alt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taz</a:t>
            </a:r>
            <a:endParaRPr lang="en-US" alt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LZMA</a:t>
            </a:r>
            <a:r>
              <a:rPr lang="en-US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.</a:t>
            </a:r>
            <a:r>
              <a:rPr lang="en-US" alt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tar.lzma</a:t>
            </a:r>
            <a:endParaRPr lang="en-US" alt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XZ</a:t>
            </a:r>
            <a:r>
              <a:rPr lang="en-US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.</a:t>
            </a:r>
            <a:r>
              <a:rPr lang="en-US" alt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tar.xz</a:t>
            </a:r>
            <a:r>
              <a:rPr lang="en-US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.</a:t>
            </a:r>
            <a:r>
              <a:rPr lang="en-US" alt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txz</a:t>
            </a:r>
            <a:endParaRPr lang="en-US" alt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lzop</a:t>
            </a:r>
            <a:r>
              <a:rPr lang="en-US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.</a:t>
            </a:r>
            <a:r>
              <a:rPr lang="en-US" alt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tar.lzo</a:t>
            </a:r>
            <a:r>
              <a:rPr lang="en-US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.</a:t>
            </a:r>
            <a:r>
              <a:rPr lang="en-US" alt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tzo</a:t>
            </a:r>
            <a:endParaRPr lang="en-US" alt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lzip</a:t>
            </a:r>
            <a:r>
              <a:rPr lang="en-US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.</a:t>
            </a:r>
            <a:r>
              <a:rPr lang="en-US" alt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tar.lz</a:t>
            </a:r>
            <a:r>
              <a:rPr lang="en-US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.</a:t>
            </a:r>
            <a:r>
              <a:rPr lang="en-US" alt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tlz</a:t>
            </a:r>
            <a:endParaRPr lang="ru-RU" alt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alt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833044" y="-2310"/>
            <a:ext cx="7078216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altLang="ru-RU" sz="4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архивами</a:t>
            </a:r>
            <a:endParaRPr lang="en-US" altLang="ru-RU" sz="40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43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1720" y="1052736"/>
            <a:ext cx="6984776" cy="5544616"/>
          </a:xfrm>
        </p:spPr>
        <p:txBody>
          <a:bodyPr/>
          <a:lstStyle/>
          <a:p>
            <a:pPr marL="0" indent="0" algn="just">
              <a:buNone/>
            </a:pPr>
            <a:r>
              <a:rPr lang="en-US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</a:t>
            </a:r>
            <a:r>
              <a:rPr lang="en-US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[-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опции] &lt;имя файла </a:t>
            </a:r>
            <a:r>
              <a:rPr lang="en-US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tar&gt; [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файлы]</a:t>
            </a:r>
            <a:endParaRPr lang="ru-RU" alt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опции:</a:t>
            </a:r>
          </a:p>
          <a:p>
            <a:pPr algn="just"/>
            <a:r>
              <a:rPr lang="ru-RU" alt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alt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архив;</a:t>
            </a:r>
          </a:p>
          <a:p>
            <a:pPr algn="just"/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добавить файлы в конец существующего архива;</a:t>
            </a:r>
          </a:p>
          <a:p>
            <a:pPr algn="just"/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извлечь файлы из архива;</a:t>
            </a:r>
          </a:p>
          <a:p>
            <a:pPr algn="just"/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указать имя архива;</a:t>
            </a:r>
          </a:p>
          <a:p>
            <a:pPr algn="just"/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ru-RU" alt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en-US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жать/распаковать архив дополнительно при помощи </a:t>
            </a:r>
            <a:r>
              <a:rPr lang="en-US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bzip2;</a:t>
            </a:r>
          </a:p>
          <a:p>
            <a:pPr algn="just"/>
            <a:r>
              <a:rPr lang="en-US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сжать/распаковать архив дополнительно при помощи </a:t>
            </a:r>
            <a:r>
              <a:rPr lang="en-US" alt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gzip</a:t>
            </a:r>
            <a:r>
              <a:rPr lang="en-US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en-US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выводить список обработанных файлов.</a:t>
            </a:r>
            <a:endParaRPr lang="ru-RU" alt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833044" y="-2310"/>
            <a:ext cx="7078216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altLang="ru-RU" sz="4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архивами</a:t>
            </a:r>
            <a:endParaRPr lang="en-US" altLang="ru-RU" sz="40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20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1720" y="1044239"/>
            <a:ext cx="6984776" cy="5544616"/>
          </a:xfrm>
        </p:spPr>
        <p:txBody>
          <a:bodyPr/>
          <a:lstStyle/>
          <a:p>
            <a:pPr marL="0" indent="0" algn="just">
              <a:buNone/>
            </a:pP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без сжатия</a:t>
            </a:r>
            <a:r>
              <a:rPr lang="en-US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файла или каталога </a:t>
            </a:r>
            <a:r>
              <a:rPr lang="en-US" alt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r>
              <a:rPr lang="en-US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alt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 </a:t>
            </a:r>
            <a:r>
              <a:rPr lang="en-US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cvf</a:t>
            </a:r>
            <a:r>
              <a:rPr lang="en-US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test.tar test</a:t>
            </a:r>
          </a:p>
          <a:p>
            <a:pPr marL="0" indent="0" algn="just">
              <a:buNone/>
            </a:pP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сжатием из 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файла или каталога </a:t>
            </a:r>
            <a:r>
              <a:rPr lang="en-US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r>
              <a:rPr lang="en-US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en-US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 -</a:t>
            </a:r>
            <a:r>
              <a:rPr lang="en-US" alt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czvf</a:t>
            </a:r>
            <a:r>
              <a:rPr lang="en-US" alt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test.tar.gz test</a:t>
            </a:r>
            <a:endParaRPr lang="ru-RU" altLang="ru-RU" sz="24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 -</a:t>
            </a:r>
            <a:r>
              <a:rPr lang="en-US" alt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vf</a:t>
            </a:r>
            <a:r>
              <a:rPr lang="en-US" alt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test.tar.bz2 </a:t>
            </a:r>
            <a:r>
              <a:rPr lang="en-US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endParaRPr lang="ru-RU" altLang="ru-RU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 -</a:t>
            </a:r>
            <a:r>
              <a:rPr lang="en-US" alt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cJvf</a:t>
            </a:r>
            <a:r>
              <a:rPr lang="en-US" alt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test.tar.xz</a:t>
            </a:r>
            <a:r>
              <a:rPr lang="en-US" alt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</a:t>
            </a:r>
            <a:endParaRPr lang="ru-RU" altLang="ru-RU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alt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Извлечение 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содержимого 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текущий каталог:</a:t>
            </a:r>
          </a:p>
          <a:p>
            <a:pPr marL="0" indent="0" algn="just">
              <a:buNone/>
            </a:pPr>
            <a:r>
              <a:rPr lang="en-US" alt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 -</a:t>
            </a:r>
            <a:r>
              <a:rPr lang="en-US" alt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xvf</a:t>
            </a:r>
            <a:r>
              <a:rPr lang="en-US" alt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test.tar</a:t>
            </a:r>
          </a:p>
          <a:p>
            <a:pPr marL="0" indent="0" algn="just">
              <a:buNone/>
            </a:pPr>
            <a:r>
              <a:rPr lang="en-US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 </a:t>
            </a:r>
            <a:r>
              <a:rPr lang="en-US" alt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xzvf</a:t>
            </a:r>
            <a:r>
              <a:rPr lang="en-US" alt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test.tar.gz</a:t>
            </a:r>
            <a:endParaRPr lang="ru-RU" altLang="ru-RU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 </a:t>
            </a:r>
            <a:r>
              <a:rPr lang="en-US" alt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xjvf</a:t>
            </a:r>
            <a:r>
              <a:rPr lang="en-US" alt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test.tar.bz2</a:t>
            </a:r>
            <a:endParaRPr lang="ru-RU" altLang="ru-RU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 </a:t>
            </a:r>
            <a:r>
              <a:rPr lang="en-US" alt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xJvf</a:t>
            </a:r>
            <a:r>
              <a:rPr lang="en-US" alt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test.tar.xz</a:t>
            </a:r>
            <a:endParaRPr lang="ru-RU" altLang="ru-RU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altLang="ru-RU" sz="24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833044" y="-2310"/>
            <a:ext cx="7078216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altLang="ru-RU" sz="4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архивами</a:t>
            </a:r>
            <a:endParaRPr lang="en-US" altLang="ru-RU" sz="40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16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1720" y="1044239"/>
            <a:ext cx="6984776" cy="5544616"/>
          </a:xfrm>
        </p:spPr>
        <p:txBody>
          <a:bodyPr/>
          <a:lstStyle/>
          <a:p>
            <a:pPr marL="0" indent="0" algn="just">
              <a:buNone/>
            </a:pP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Смотрим 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о конфигурировании приложения:</a:t>
            </a:r>
          </a:p>
          <a:p>
            <a:pPr marL="0" indent="0" algn="just">
              <a:buNone/>
            </a:pPr>
            <a:endParaRPr lang="ru-RU" altLang="ru-RU" sz="24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alt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</a:t>
            </a:r>
            <a:r>
              <a:rPr lang="ru-RU" alt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configure</a:t>
            </a: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--</a:t>
            </a:r>
            <a:r>
              <a:rPr lang="ru-RU" alt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help</a:t>
            </a:r>
            <a:endParaRPr lang="ru-RU" altLang="ru-RU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alt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Смотрим 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 и решаем с какими параметрами надо конфигурировать</a:t>
            </a: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altLang="ru-RU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alt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</a:t>
            </a:r>
            <a:r>
              <a:rPr lang="ru-RU" alt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configure</a:t>
            </a: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(аргументы)</a:t>
            </a:r>
          </a:p>
          <a:p>
            <a:pPr marL="0" indent="0" algn="just">
              <a:buNone/>
            </a:pP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эту команду выполнить без аргументов — будет стандартная конфигурация.</a:t>
            </a:r>
          </a:p>
          <a:p>
            <a:pPr marL="0" indent="0" algn="just">
              <a:buNone/>
            </a:pPr>
            <a:r>
              <a:rPr lang="ru-RU" alt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ходе конфигурации могут быть ошибки — обычно недостаток модулей.</a:t>
            </a:r>
            <a:endParaRPr lang="ru-RU" alt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833044" y="-2310"/>
            <a:ext cx="7078216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altLang="ru-RU" sz="4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Конфигурация пакета</a:t>
            </a:r>
            <a:endParaRPr lang="en-US" altLang="ru-RU" sz="40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06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833044" y="-2310"/>
            <a:ext cx="7078216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altLang="ru-RU" sz="4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Конфигурация пакета</a:t>
            </a:r>
            <a:endParaRPr lang="en-US" altLang="ru-RU" sz="40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175" y="1050426"/>
            <a:ext cx="6667937" cy="5498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145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833044" y="-2310"/>
            <a:ext cx="7078216" cy="105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ru-RU" altLang="ru-RU" sz="4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Конфигурация пакета</a:t>
            </a:r>
            <a:endParaRPr lang="en-US" altLang="ru-RU" sz="40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359" y="1058286"/>
            <a:ext cx="6742284" cy="5467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568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">
  <a:themeElements>
    <a:clrScheme name="">
      <a:dk1>
        <a:srgbClr val="4D4D4D"/>
      </a:dk1>
      <a:lt1>
        <a:srgbClr val="FFFFFF"/>
      </a:lt1>
      <a:dk2>
        <a:srgbClr val="4D4D4D"/>
      </a:dk2>
      <a:lt2>
        <a:srgbClr val="163F96"/>
      </a:lt2>
      <a:accent1>
        <a:srgbClr val="065BDB"/>
      </a:accent1>
      <a:accent2>
        <a:srgbClr val="0090F6"/>
      </a:accent2>
      <a:accent3>
        <a:srgbClr val="FFFFFF"/>
      </a:accent3>
      <a:accent4>
        <a:srgbClr val="404040"/>
      </a:accent4>
      <a:accent5>
        <a:srgbClr val="AAB5EA"/>
      </a:accent5>
      <a:accent6>
        <a:srgbClr val="0082DF"/>
      </a:accent6>
      <a:hlink>
        <a:srgbClr val="4FD9FF"/>
      </a:hlink>
      <a:folHlink>
        <a:srgbClr val="D5D5D5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803</TotalTime>
  <Words>1116</Words>
  <Application>Microsoft Macintosh PowerPoint</Application>
  <PresentationFormat>Экран (4:3)</PresentationFormat>
  <Paragraphs>249</Paragraphs>
  <Slides>30</Slides>
  <Notes>30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Microsoft Sans Serif</vt:lpstr>
      <vt:lpstr>Times New Roman</vt:lpstr>
      <vt:lpstr>Arial</vt:lpstr>
      <vt:lpstr>powerpoint-template</vt:lpstr>
      <vt:lpstr>Безопасность AstraLinux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Защищенные операционные системы</dc:title>
  <dc:creator>globoos</dc:creator>
  <cp:lastModifiedBy>пользователь Microsoft Office</cp:lastModifiedBy>
  <cp:revision>81</cp:revision>
  <dcterms:created xsi:type="dcterms:W3CDTF">2015-02-09T17:03:17Z</dcterms:created>
  <dcterms:modified xsi:type="dcterms:W3CDTF">2018-11-23T13:35:26Z</dcterms:modified>
</cp:coreProperties>
</file>