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2"/>
  </p:notesMasterIdLst>
  <p:sldIdLst>
    <p:sldId id="256" r:id="rId2"/>
    <p:sldId id="279" r:id="rId3"/>
    <p:sldId id="310" r:id="rId4"/>
    <p:sldId id="328" r:id="rId5"/>
    <p:sldId id="312" r:id="rId6"/>
    <p:sldId id="313" r:id="rId7"/>
    <p:sldId id="327" r:id="rId8"/>
    <p:sldId id="336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D4D4D"/>
    <a:srgbClr val="B92D14"/>
    <a:srgbClr val="35759D"/>
    <a:srgbClr val="35B19D"/>
    <a:srgbClr val="20A6C6"/>
    <a:srgbClr val="DEDEDE"/>
    <a:srgbClr val="075EDF"/>
    <a:srgbClr val="065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73" autoAdjust="0"/>
    <p:restoredTop sz="95596" autoAdjust="0"/>
  </p:normalViewPr>
  <p:slideViewPr>
    <p:cSldViewPr>
      <p:cViewPr varScale="1">
        <p:scale>
          <a:sx n="96" d="100"/>
          <a:sy n="96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3EB824-4631-4E35-A7C6-06AAEDC8518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29442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66BAD-32E8-4460-990B-84228300D833}" type="slidenum">
              <a:rPr lang="en-US" altLang="ru-RU"/>
              <a:pPr/>
              <a:t>1</a:t>
            </a:fld>
            <a:endParaRPr lang="en-US" altLang="ru-RU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25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26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27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28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29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30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0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94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35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5615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3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8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03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53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6771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6821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584" y="-171400"/>
            <a:ext cx="7753672" cy="1772816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4200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Безопасность </a:t>
            </a:r>
            <a:r>
              <a:rPr lang="en-US" altLang="ru-RU" sz="420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AstraLinux</a:t>
            </a:r>
            <a:endParaRPr lang="ru-RU" alt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1988840"/>
            <a:ext cx="6552728" cy="208823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на тему</a:t>
            </a:r>
          </a:p>
          <a:p>
            <a:pPr algn="ctr">
              <a:lnSpc>
                <a:spcPct val="90000"/>
              </a:lnSpc>
            </a:pP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«Язык командного интерпретатора </a:t>
            </a:r>
            <a:r>
              <a:rPr lang="en-US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</a:t>
            </a: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2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616624"/>
          </a:xfrm>
        </p:spPr>
        <p:txBody>
          <a:bodyPr/>
          <a:lstStyle/>
          <a:p>
            <a:pPr marL="0" indent="0" algn="just">
              <a:buNone/>
            </a:pP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#!/bin/bash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 "[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Универсальный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просмоторщик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Укажите имя файла: ";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File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"$File" in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*.jpg|*.gif|*.</a:t>
            </a:r>
            <a:r>
              <a:rPr lang="en-US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png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eog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File;;</a:t>
            </a: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*.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evince $File   ;;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*.txt)       less $File   ;;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*.html)      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firefox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$File   ;;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/*)      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 это страшные файлы."   ;;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 ладно, ладно - не такой уж и универсальный."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тип файлов мне не знаком. Не знаю, чем его просмотреть."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;;</a:t>
            </a:r>
          </a:p>
          <a:p>
            <a:pPr marL="0" indent="0" algn="just">
              <a:buNone/>
            </a:pP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esac</a:t>
            </a: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19456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вариантов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</a:p>
        </p:txBody>
      </p:sp>
    </p:spTree>
    <p:extLst>
      <p:ext uri="{BB962C8B-B14F-4D97-AF65-F5344CB8AC3E}">
        <p14:creationId xmlns:p14="http://schemas.microsoft.com/office/powerpoint/2010/main" val="361074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616624"/>
          </a:xfrm>
        </p:spPr>
        <p:txBody>
          <a:bodyPr/>
          <a:lstStyle/>
          <a:p>
            <a:pPr marL="0" indent="0" algn="just">
              <a:buNone/>
            </a:pP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-q Bash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 содержит, как минимум, одно слово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Bash."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</a:p>
          <a:p>
            <a:pPr marL="0" indent="0" algn="just">
              <a:buNone/>
            </a:pP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огда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располагаются в одной строке, то конструкции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должны завершаться точкой с запятой. Например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[ $? –ne 0 ]; then echo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“Error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*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if*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внутри первого *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if*."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if [[ $comparison = "integer" ]]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then (( a &lt; b ))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else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[[ $a &lt; $b ]]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fi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echo '$a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$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19456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Условный оператор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</a:p>
        </p:txBody>
      </p:sp>
    </p:spTree>
    <p:extLst>
      <p:ext uri="{BB962C8B-B14F-4D97-AF65-F5344CB8AC3E}">
        <p14:creationId xmlns:p14="http://schemas.microsoft.com/office/powerpoint/2010/main" val="130826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1584176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оператора:</a:t>
            </a: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цикла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2703016"/>
            <a:ext cx="32484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переменная [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шаблон]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список команд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список1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список2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2703016"/>
            <a:ext cx="34751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список1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список2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переменная [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шаблон]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список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9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значительно отличается от цикла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языках программирования, как C или PHP. Поэтому если вы программируете на C, вам нужно будет привыкнуть к этим отличиям, чтобы не путаться.</a:t>
            </a: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подстановки шаблона получается список слов. При каждой итерации переменная принимает каждое последующее значение этого списка, и выполняются команды, стоящие между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Итерации прекращаются по исчерпании слов в списке. 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 in Mon Tue Wed Thu Fri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“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$day”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{1..10};</a:t>
            </a:r>
          </a:p>
          <a:p>
            <a:pPr marL="0" indent="0" algn="just">
              <a:buNone/>
            </a:pP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 algn="just">
              <a:buNone/>
            </a:pP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echo "$</a:t>
            </a:r>
            <a:r>
              <a:rPr lang="en-US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indent="0" algn="just">
              <a:buNone/>
            </a:pPr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</a:p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конструкции [</a:t>
            </a:r>
            <a:r>
              <a:rPr lang="ru-RU" alt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шаблон] эквивалентно записи </a:t>
            </a:r>
            <a:r>
              <a:rPr lang="ru-RU" alt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$@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</p:txBody>
      </p:sp>
    </p:spTree>
    <p:extLst>
      <p:ext uri="{BB962C8B-B14F-4D97-AF65-F5344CB8AC3E}">
        <p14:creationId xmlns:p14="http://schemas.microsoft.com/office/powerpoint/2010/main" val="340998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значительно отличается от цикла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языках программирования, как C или PHP. Поэтому если вы программируете на C, вам нужно будет привыкнуть к этим отличиям, чтобы не путаться.</a:t>
            </a: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подстановки шаблона получается список слов. При каждой итерации переменная принимает каждое последующее значение этого списка, и выполняются команды, стоящие между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Итерации прекращаются по исчерпании слов в списке. 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 in Mon Tue Wed Thu Fri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“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$day”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 in Mon Tue Wed Thu Fri; do echo “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$day”; done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288506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Сперва 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выполняется список1. Если он завершается успешно, т. е. возвращает нулевой код, управление переходит списку2. Итерации продолжаются до тех пор, пока результат выполнения списка1 не станет ненулевым. 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COUNTER=0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[[ $COUNTER -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10 ]]; do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echo The counter is $COUNTER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let COUNTER=COUNTER+1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413332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Сперва выполняется список1. Если он завершается неуспешно, то есть с ненулевым кодом возврата, управление переходит списку2. Итерации продолжаются до тех пор, пока результат выполнения списка1 не станет нулевым. 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i=10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[ $i –lt 0 ]; do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$i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i=$(($i-1))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done; echo 'end'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</a:p>
        </p:txBody>
      </p:sp>
    </p:spTree>
    <p:extLst>
      <p:ext uri="{BB962C8B-B14F-4D97-AF65-F5344CB8AC3E}">
        <p14:creationId xmlns:p14="http://schemas.microsoft.com/office/powerpoint/2010/main" val="96595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подстановки шаблона получается список слов. К этим словам оператор добавляет порядковые номера и выводит весь набор в стандартный поток ошибок. Отсутствие конструкции [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шаблон] эквивалентно записи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$@.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полезен для создания нумерованных меню.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файл для просмотра:"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file in ~/temp/* Quit;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[ -f $file ]; then cat $file;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 break;</a:t>
            </a:r>
          </a:p>
          <a:p>
            <a:pPr marL="0" indent="0" algn="just">
              <a:buNone/>
            </a:pPr>
            <a:r>
              <a:rPr lang="pt-BR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</a:p>
          <a:p>
            <a:pPr marL="0" indent="0" algn="just">
              <a:buNone/>
            </a:pPr>
            <a:r>
              <a:rPr lang="pt-BR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</a:p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endParaRPr lang="pt-BR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файл для просмотра:</a:t>
            </a:r>
          </a:p>
          <a:p>
            <a:pPr marL="0" indent="0" algn="just">
              <a:buNone/>
            </a:pP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/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home/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istergul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/temp/file.txt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/home/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istergul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/temp/proto.txt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/home/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istergul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/temp/readme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Quit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-231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цикла </a:t>
            </a:r>
            <a:r>
              <a:rPr lang="en-US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108315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908720"/>
            <a:ext cx="6984776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выражения 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(англ. </a:t>
            </a:r>
            <a:r>
              <a:rPr lang="ru-RU" alt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expressions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формальный язык поиска и осуществления манипуляций с подстроками в тексте, основанный на использовании метасимволов.</a:t>
            </a:r>
          </a:p>
          <a:p>
            <a:pPr marL="0" indent="0" algn="just">
              <a:buNone/>
            </a:pPr>
            <a:endParaRPr lang="ru-RU" alt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выражения используются некоторыми текстовыми редакторами и утилитами для поиска и подстановки текста.</a:t>
            </a:r>
          </a:p>
          <a:p>
            <a:pPr marL="0" indent="0" algn="just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при помощи регулярных выражений можно задать шаблоны, позволяющие: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все последовательности символов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«кот»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любом контексте, как то: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«кот», «котлета», «терракотовый»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отдельно стоящее слово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«кот»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заменить его на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«кошка»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слово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«кот»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которому предшествует слово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«персидский»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чеширский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убрать из текста все предложения, в которых упоминается слово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кошка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выражения позволяют задавать и гораздо более сложные шаблоны поиска или замены.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3044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</a:t>
            </a:r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90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Метасимволы регулярных выражений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75873"/>
              </p:ext>
            </p:extLst>
          </p:nvPr>
        </p:nvGraphicFramePr>
        <p:xfrm>
          <a:off x="1907704" y="955135"/>
          <a:ext cx="7200800" cy="5841624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1512168"/>
                <a:gridCol w="5688632"/>
              </a:tblGrid>
              <a:tr h="27884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</a:t>
                      </a:r>
                    </a:p>
                  </a:txBody>
                  <a:tcPr marL="41910" marR="41910" marT="20955" marB="20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Действие</a:t>
                      </a:r>
                    </a:p>
                  </a:txBody>
                  <a:tcPr marL="41910" marR="41910" marT="20955" marB="20955" anchor="ctr"/>
                </a:tc>
              </a:tr>
              <a:tr h="4033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любому одиночному символу.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необязателен и может присутствовать не более одного раза.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может присутствовать ноль или большее число раз.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может присутствовать один или большее число раз.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4033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{N}</a:t>
                      </a:r>
                      <a:endParaRPr lang="en-US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присутствует ровно N раз.</a:t>
                      </a:r>
                      <a:endParaRPr lang="ru-RU" sz="1600" b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{N,}</a:t>
                      </a:r>
                      <a:endParaRPr lang="en-US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может присутствовать N или большее число раз.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{N,M}</a:t>
                      </a:r>
                      <a:endParaRPr lang="en-US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Предыдущий элемент может присутствовать по крайней мере N раз, но не более M раз.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7547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помощью этого символа задается диапазон, если это не первый и не последний элемент в списке и не завершающее значение диапазона.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  <a:tr h="109477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в начале строки ввода (т. е. указывает начало строки ввода — </a:t>
                      </a:r>
                      <a:r>
                        <a:rPr lang="ru-RU" sz="16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прим.пер</a:t>
                      </a: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.); также представляет символы, не попадающий в диапазон, указанный в списке.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0" marR="41910" marT="20955" marB="2095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4753" y="908720"/>
            <a:ext cx="6934200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Скрипт 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простой список команд, записанный в файл. Командный процессор должен знать, что он должен этот файл обработать, а не просто прочесть его содержимое. Для этого служит специальная конструкция, называемая </a:t>
            </a:r>
            <a:r>
              <a:rPr lang="ru-RU" alt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shebang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(англ.): #!. Символ # задаёт комментарий, но в данном случае </a:t>
            </a:r>
            <a:r>
              <a:rPr lang="ru-RU" alt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shebang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означает, что после этого спецсимвола находится путь к интерпретатору для исполнения </a:t>
            </a: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сценария.</a:t>
            </a:r>
          </a:p>
          <a:p>
            <a:pPr algn="just"/>
            <a:r>
              <a:rPr lang="en-US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</a:t>
            </a:r>
            <a:r>
              <a:rPr lang="en-US" altLang="ru-RU" sz="18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bin/bash</a:t>
            </a:r>
            <a:endParaRPr lang="ru-RU" altLang="ru-RU" sz="18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18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alt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чтобы скрипт стал исполняемым, могут быть использованы следующие команды</a:t>
            </a: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alt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chmod</a:t>
            </a:r>
            <a:r>
              <a:rPr lang="ru-RU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alt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rx</a:t>
            </a:r>
            <a:r>
              <a:rPr lang="ru-RU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scriptname</a:t>
            </a:r>
            <a:r>
              <a:rPr lang="ru-RU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altLang="ru-RU" sz="18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chmod</a:t>
            </a:r>
            <a:r>
              <a:rPr lang="ru-RU" altLang="ru-RU" sz="18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u+rx</a:t>
            </a:r>
            <a:r>
              <a:rPr lang="ru-RU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scriptname</a:t>
            </a:r>
            <a:endParaRPr lang="ru-RU" altLang="ru-RU" sz="18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запуска скрипта используются следующие команды:</a:t>
            </a:r>
            <a:endParaRPr lang="en-US" altLang="ru-RU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</a:t>
            </a:r>
            <a:r>
              <a:rPr lang="en-US" altLang="ru-RU" sz="1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scriptname</a:t>
            </a:r>
            <a:endParaRPr lang="en-US" altLang="ru-RU" sz="18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 </a:t>
            </a:r>
            <a:r>
              <a:rPr lang="en-US" altLang="ru-RU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scriptname</a:t>
            </a:r>
            <a:endParaRPr lang="ru-RU" altLang="ru-RU" sz="18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ru-RU" sz="18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5696" y="-12475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en-US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Bash-</a:t>
            </a:r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скрипт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Метасимволы регулярных выражений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922094"/>
              </p:ext>
            </p:extLst>
          </p:nvPr>
        </p:nvGraphicFramePr>
        <p:xfrm>
          <a:off x="1907704" y="955135"/>
          <a:ext cx="7200800" cy="318135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1512168"/>
                <a:gridCol w="5688632"/>
              </a:tblGrid>
              <a:tr h="27884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</a:t>
                      </a:r>
                    </a:p>
                  </a:txBody>
                  <a:tcPr marL="41910" marR="41910" marT="20955" marB="2095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Действие</a:t>
                      </a:r>
                    </a:p>
                  </a:txBody>
                  <a:tcPr marL="41910" marR="41910" marT="20955" marB="20955" anchor="ctr"/>
                </a:tc>
              </a:tr>
              <a:tr h="40333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в конце строки ввода (т. е. указывает конец строки ввода —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прим.пер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на границе слова (т. е. в начале или конце слова, указывает на границу слова —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прим.пер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.).</a:t>
                      </a:r>
                    </a:p>
                  </a:txBody>
                  <a:tcPr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не на границе слова (т. е. указывает не на границу слова — прим пер.)</a:t>
                      </a:r>
                    </a:p>
                  </a:txBody>
                  <a:tcPr/>
                </a:tc>
              </a:tr>
              <a:tr h="576198">
                <a:tc>
                  <a:txBody>
                    <a:bodyPr/>
                    <a:lstStyle/>
                    <a:p>
                      <a:pPr algn="ctr"/>
                      <a:r>
                        <a:rPr lang="ru-RU" sz="16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в начале слова (т. е. указывает начало слова —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прим.пер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/>
                </a:tc>
              </a:tr>
              <a:tr h="40333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пустой строке в конце слов слова (т. е. указывает конец слова —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прим.пер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35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Символьные классы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120722"/>
              </p:ext>
            </p:extLst>
          </p:nvPr>
        </p:nvGraphicFramePr>
        <p:xfrm>
          <a:off x="1984883" y="908720"/>
          <a:ext cx="6840759" cy="5328592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2280253"/>
                <a:gridCol w="2280253"/>
                <a:gridCol w="2280253"/>
              </a:tblGrid>
              <a:tr h="41206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Символ</a:t>
                      </a:r>
                      <a:endParaRPr lang="ru-RU" sz="20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596" marR="80596" marT="40298" marB="402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Эквивалент</a:t>
                      </a:r>
                    </a:p>
                  </a:txBody>
                  <a:tcPr marL="80596" marR="80596" marT="40298" marB="4029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</a:t>
                      </a:r>
                    </a:p>
                  </a:txBody>
                  <a:tcPr marL="80596" marR="80596" marT="40298" marB="40298" anchor="ctr"/>
                </a:tc>
              </a:tr>
              <a:tr h="3794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\d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[0-9]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Цифровой символ</a:t>
                      </a:r>
                    </a:p>
                  </a:txBody>
                  <a:tcPr marL="80596" marR="80596" marT="40298" marB="40298"/>
                </a:tc>
              </a:tr>
              <a:tr h="6727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\D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[^0-9]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Нецифровой символ</a:t>
                      </a:r>
                    </a:p>
                  </a:txBody>
                  <a:tcPr marL="80596" marR="80596" marT="40298" marB="40298"/>
                </a:tc>
              </a:tr>
              <a:tr h="3794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\s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 \f\n\r\t\v]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Пробельный символ</a:t>
                      </a:r>
                    </a:p>
                  </a:txBody>
                  <a:tcPr marL="80596" marR="80596" marT="40298" marB="40298"/>
                </a:tc>
              </a:tr>
              <a:tr h="67277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\S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[^ \f\n\r\t\v]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Непробельный символ</a:t>
                      </a:r>
                    </a:p>
                  </a:txBody>
                  <a:tcPr marL="80596" marR="80596" marT="40298" marB="40298"/>
                </a:tc>
              </a:tr>
              <a:tr h="1259372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\w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[[:word:]]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Буквенный или цифровой символ или знак подчёркивания</a:t>
                      </a:r>
                    </a:p>
                  </a:txBody>
                  <a:tcPr marL="80596" marR="80596" marT="40298" marB="40298"/>
                </a:tc>
              </a:tr>
              <a:tr h="1552671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\W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[^[:word:]]</a:t>
                      </a:r>
                    </a:p>
                  </a:txBody>
                  <a:tcPr marL="80596" marR="80596" marT="40298" marB="40298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символ, кроме буквенного или цифрового символа или знака подчёркивания</a:t>
                      </a:r>
                    </a:p>
                  </a:txBody>
                  <a:tcPr marL="80596" marR="80596" marT="40298" marB="4029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0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Квантификация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868938"/>
              </p:ext>
            </p:extLst>
          </p:nvPr>
        </p:nvGraphicFramePr>
        <p:xfrm>
          <a:off x="1979712" y="908720"/>
          <a:ext cx="6964660" cy="540060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1741165"/>
                <a:gridCol w="1741165"/>
                <a:gridCol w="1741165"/>
                <a:gridCol w="1741165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повторений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</a:t>
                      </a:r>
                    </a:p>
                  </a:txBody>
                  <a:tcPr anchor="ctr"/>
                </a:tc>
              </a:tr>
              <a:tr h="6172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Ровно 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 </a:t>
                      </a:r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{3}r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colouuur</a:t>
                      </a: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m,n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 m до n включительно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{2,4}r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colouuuur</a:t>
                      </a:r>
                      <a:endParaRPr lang="en-US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430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{m,}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 </a:t>
                      </a:r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colou{2,}r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т. д.</a:t>
                      </a: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{,n}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 </a:t>
                      </a:r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colou{,3}r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color,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colouur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en-US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colouuur</a:t>
                      </a:r>
                      <a:endParaRPr lang="en-US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02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Экранирование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символов в регулярном выражении представляют сами себя за исключением специальных </a:t>
            </a:r>
            <a:r>
              <a:rPr lang="ru-RU" alt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символов:</a:t>
            </a:r>
          </a:p>
          <a:p>
            <a:pPr marL="0" indent="0" algn="ctr">
              <a:buFontTx/>
              <a:buNone/>
            </a:pPr>
            <a:r>
              <a:rPr lang="ru-RU" altLang="ru-RU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] \ / ^ $ . | ? * + ( ) { }, </a:t>
            </a:r>
            <a:endParaRPr lang="ru-RU" altLang="ru-RU" b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ru-RU" alt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экранированы символом </a:t>
            </a:r>
            <a:r>
              <a:rPr lang="ru-RU" altLang="ru-RU" sz="1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(обратная косая черта) для представления самих себя в качестве символов текста</a:t>
            </a:r>
            <a:r>
              <a:rPr lang="ru-RU" alt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FontTx/>
              <a:buNone/>
            </a:pPr>
            <a:r>
              <a:rPr lang="ru-RU" alt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экранировать целую последовательность символов, заключив её между \Q и \E</a:t>
            </a:r>
            <a:r>
              <a:rPr lang="ru-RU" alt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FontTx/>
              <a:buNone/>
            </a:pPr>
            <a:endParaRPr lang="ru-RU" sz="1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396811"/>
              </p:ext>
            </p:extLst>
          </p:nvPr>
        </p:nvGraphicFramePr>
        <p:xfrm>
          <a:off x="2223691" y="4005064"/>
          <a:ext cx="6496746" cy="182880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3248373"/>
                <a:gridCol w="3248373"/>
              </a:tblGrid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</a:t>
                      </a: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a\.?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 </a:t>
                      </a:r>
                      <a:r>
                        <a:rPr lang="ru-RU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 </a:t>
                      </a:r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a\\\\b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a\\b</a:t>
                      </a: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a\[F\]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a[F]</a:t>
                      </a: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\Q+-*/\E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+-*/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79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en-US" sz="2400" b="1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root@600-01# 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yf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/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/group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sys:x:3:root,bin,adm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tty:x:5: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mail:x:12:mail,postfix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ftp:x:50: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nobody:x:99: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floppy:x:19: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xfs:x:43: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nfsnobody:x:65534: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postfix:x:89:</a:t>
            </a:r>
            <a:endParaRPr lang="ru-RU" sz="2400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4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en-US" sz="2400" b="1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root@600-01# </a:t>
            </a:r>
            <a:r>
              <a:rPr lang="nl-NL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grep ^root /etc/passwd</a:t>
            </a:r>
          </a:p>
          <a:p>
            <a:pPr marL="0" indent="0" algn="just">
              <a:buFontTx/>
              <a:buNone/>
            </a:pPr>
            <a:r>
              <a:rPr lang="nl-NL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root:x:0:0:root:/root:/</a:t>
            </a:r>
            <a:r>
              <a:rPr lang="nl-NL" sz="24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bin/bash</a:t>
            </a:r>
          </a:p>
          <a:p>
            <a:pPr marL="0" indent="0" algn="just">
              <a:buFontTx/>
              <a:buNone/>
            </a:pPr>
            <a:endParaRPr lang="nl-NL" sz="2400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root@600-01# </a:t>
            </a:r>
            <a:r>
              <a:rPr lang="en-US" sz="2400" b="1" i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sz="2400" b="1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:$ /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passwd</a:t>
            </a:r>
            <a:endParaRPr lang="en-US" sz="2400" b="1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news:x:9:13:news:/</a:t>
            </a:r>
            <a:r>
              <a:rPr lang="en-US" sz="2400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/spool/news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FontTx/>
              <a:buNone/>
            </a:pP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root@600-01# </a:t>
            </a:r>
            <a:r>
              <a:rPr lang="en-US" sz="2400" b="1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'\&lt;c...h\&gt;' /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/share/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dict</a:t>
            </a:r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/words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catch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clash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cloth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coach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couch</a:t>
            </a:r>
          </a:p>
          <a:p>
            <a:pPr marL="0" indent="0" algn="just">
              <a:buFontTx/>
              <a:buNone/>
            </a:pPr>
            <a:r>
              <a:rPr lang="en-US" sz="24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cough</a:t>
            </a:r>
          </a:p>
          <a:p>
            <a:pPr marL="0" indent="0" algn="just">
              <a:buFontTx/>
              <a:buNone/>
            </a:pPr>
            <a:r>
              <a:rPr lang="en-US" sz="24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crash</a:t>
            </a:r>
            <a:endParaRPr lang="en-US" sz="2400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Утилита </a:t>
            </a:r>
            <a:r>
              <a:rPr lang="en-US" altLang="ru-RU" sz="3200" b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endParaRPr lang="en-US" altLang="ru-RU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ru-RU" sz="1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неинтерактивный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строчный редактор. Он принимает текст либо с устройства </a:t>
            </a:r>
            <a:r>
              <a:rPr lang="ru-RU" sz="1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stdin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либо из текстового файла, выполняет некоторые операции над строками и затем выводит результат на устройство </a:t>
            </a:r>
            <a:r>
              <a:rPr lang="ru-RU" sz="1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stdout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в файл. Как правило, в сценариях, </a:t>
            </a:r>
            <a:r>
              <a:rPr lang="ru-RU" sz="1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ru-RU" sz="1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в конвейерной обработке данных, совместно с другими командами и утилитами</a:t>
            </a:r>
            <a:r>
              <a:rPr lang="ru-RU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endParaRPr lang="en-US" sz="1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762378"/>
              </p:ext>
            </p:extLst>
          </p:nvPr>
        </p:nvGraphicFramePr>
        <p:xfrm>
          <a:off x="2123726" y="2708920"/>
          <a:ext cx="6820644" cy="3985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0322"/>
                <a:gridCol w="3410322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Операция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Описание</a:t>
                      </a:r>
                    </a:p>
                  </a:txBody>
                  <a:tcPr/>
                </a:tc>
              </a:tr>
              <a:tr h="282312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8d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8-ю строку.</a:t>
                      </a:r>
                      <a:endParaRPr lang="ru-RU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/^$/d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все пустые строки.</a:t>
                      </a:r>
                      <a:endParaRPr lang="ru-RU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1,/^$/d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все строки до первой пустой строки, включительно.</a:t>
                      </a:r>
                      <a:endParaRPr lang="ru-RU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656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/Jones/p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Вывести строки, содержащие "</a:t>
                      </a:r>
                      <a:r>
                        <a:rPr lang="ru-RU" sz="11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Jones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 (с ключом -n).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s/Windows/Linux/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каждой строке, заменить первое встретившееся слово "Windows" на слово "Linux".</a:t>
                      </a:r>
                      <a:endParaRPr lang="ru-RU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s/BSOD/stability/g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каждой строке, заменить все встретившиеся слова "BSOD" на "</a:t>
                      </a:r>
                      <a:r>
                        <a:rPr lang="ru-RU" sz="11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stability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4424">
                <a:tc>
                  <a:txBody>
                    <a:bodyPr/>
                    <a:lstStyle/>
                    <a:p>
                      <a:pPr algn="l"/>
                      <a:r>
                        <a:rPr lang="en-US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 *$//</a:t>
                      </a:r>
                      <a:endParaRPr lang="en-US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все пробелы в конце каждой строки.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s/00*/0/g</a:t>
                      </a:r>
                      <a:endParaRPr lang="en-US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Заменить все последовательности ведущих нулей одним символом "0".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3056">
                <a:tc>
                  <a:txBody>
                    <a:bodyPr/>
                    <a:lstStyle/>
                    <a:p>
                      <a:pPr algn="l"/>
                      <a:r>
                        <a:rPr lang="en-US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/GUI/d</a:t>
                      </a:r>
                      <a:endParaRPr lang="en-US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все строки, содержащие "GUI".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s/GUI//g</a:t>
                      </a:r>
                      <a:endParaRPr lang="en-US" sz="11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Удалить все найденные "GUI", оставляя остальную часть строки без изменений.</a:t>
                      </a: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3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Утилита </a:t>
            </a:r>
            <a:r>
              <a:rPr lang="en-US" altLang="ru-RU" sz="3200" b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endParaRPr lang="en-US" altLang="ru-RU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полноценный язык обработки текстовой информации с синтаксисом, напоминающим синтаксис языка 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 обладает довольно широким набором возможностей, однако, мы рассмотрим лишь некоторые из них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употребимые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сценариях командной оболочки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endParaRPr lang="en-US" sz="1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сценариев командной оболочки, код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"строгие" (одиночные) кавычки и фигурные скобки.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'{print $3}' $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Выводит содержимое 3-го поля из файла $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filename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stdout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'{print $1 $5 $6}' $filename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Выводит содержимое 1-го, 5-го и 6-го полей из файла $</a:t>
            </a:r>
            <a:r>
              <a:rPr lang="en-US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filename.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42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ценарий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-обертка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!/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простой сценарий удаляет пустые строки из текстового файла.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-e /^$/d "$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1“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 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'-e' -- означает команду "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editing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(правка), за которой следуют необязательные параметры.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'^'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с начала строки, '$' -- до ее конца.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'd' -- команда "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(удалить).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45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всех пользователей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endParaRPr lang="en-US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bin/bash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PASSWORD_FILE=/</a:t>
            </a:r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passwd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n=1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name in 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'BEGIN{FS=":"}{print $1}' &lt; "$PASSWORD_FILE" 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"Пользователь #$n = $</a:t>
            </a:r>
            <a:r>
              <a:rPr lang="pt-B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name“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"n += 1" </a:t>
            </a:r>
            <a:endParaRPr lang="pt-B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 0</a:t>
            </a:r>
            <a:endParaRPr lang="en-US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3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08720"/>
            <a:ext cx="6934200" cy="5832648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посмотреть переменные окружения, определённые в системе в данный момент, можно дать команду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</a:p>
          <a:p>
            <a:r>
              <a:rPr lang="en-US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eclare</a:t>
            </a:r>
          </a:p>
          <a:p>
            <a:pPr marL="0" indent="0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задать собственную переменную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окружения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ИмяПеременной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&gt;=&lt;Значение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</a:p>
          <a:p>
            <a:pPr marL="0" indent="0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дальнейшем к значению этой переменной можно обратиться, указав символ «$» перед именем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переменной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$</a:t>
            </a:r>
            <a:r>
              <a:rPr lang="en-US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переменная была доступна другим программам, запущенным внутри командного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интерпретатора, необходима команда:</a:t>
            </a:r>
          </a:p>
          <a:p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&lt;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ИмяПеременной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&lt;</a:t>
            </a:r>
            <a:r>
              <a:rPr lang="ru-RU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ИмяПеременной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&gt;=&lt;Значение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r>
              <a:rPr lang="en-US" alt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</a:t>
            </a: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CONFIG_PATH=/</a:t>
            </a:r>
            <a:r>
              <a:rPr lang="en-US" altLang="ru-RU" sz="1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altLang="ru-RU" sz="1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"Value: $CONFIG_PATH"</a:t>
            </a:r>
          </a:p>
          <a:p>
            <a:pPr marL="0" indent="0">
              <a:buNone/>
            </a:pP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Value: /</a:t>
            </a:r>
            <a:r>
              <a:rPr lang="en-US" altLang="ru-RU" sz="1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altLang="ru-RU" sz="1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1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$CONFIG_PATH </a:t>
            </a:r>
          </a:p>
          <a:p>
            <a:pPr marL="0" indent="0">
              <a:buNone/>
            </a:pPr>
            <a:r>
              <a:rPr lang="en-US" altLang="ru-RU" sz="1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pwd</a:t>
            </a:r>
            <a:endParaRPr lang="en-US" altLang="ru-RU" sz="1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ru-RU" sz="1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altLang="ru-RU" sz="1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5696" y="-12475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</a:t>
            </a:r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окружения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01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66155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32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en-US" altLang="ru-RU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79676" y="911813"/>
            <a:ext cx="698477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всех пользователей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endParaRPr lang="en-US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000" smtClean="0">
                <a:solidFill>
                  <a:srgbClr val="000000"/>
                </a:solidFill>
              </a:rPr>
              <a:t>Пользователь </a:t>
            </a:r>
            <a:r>
              <a:rPr lang="ru-RU" sz="2000" dirty="0">
                <a:solidFill>
                  <a:srgbClr val="000000"/>
                </a:solidFill>
              </a:rPr>
              <a:t>#1 = </a:t>
            </a:r>
            <a:r>
              <a:rPr lang="ru-RU" sz="2000" dirty="0" err="1" smtClean="0">
                <a:solidFill>
                  <a:srgbClr val="000000"/>
                </a:solidFill>
              </a:rPr>
              <a:t>root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</a:rPr>
              <a:t>Пользователь </a:t>
            </a:r>
            <a:r>
              <a:rPr lang="ru-RU" sz="2000" dirty="0">
                <a:solidFill>
                  <a:srgbClr val="000000"/>
                </a:solidFill>
              </a:rPr>
              <a:t>#2 = </a:t>
            </a:r>
            <a:r>
              <a:rPr lang="ru-RU" sz="2000" dirty="0" err="1" smtClean="0">
                <a:solidFill>
                  <a:srgbClr val="000000"/>
                </a:solidFill>
              </a:rPr>
              <a:t>bin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</a:rPr>
              <a:t>Пользователь </a:t>
            </a:r>
            <a:r>
              <a:rPr lang="ru-RU" sz="2000" dirty="0">
                <a:solidFill>
                  <a:srgbClr val="000000"/>
                </a:solidFill>
              </a:rPr>
              <a:t>#3 = </a:t>
            </a:r>
            <a:r>
              <a:rPr lang="ru-RU" sz="2000" dirty="0" err="1" smtClean="0">
                <a:solidFill>
                  <a:srgbClr val="000000"/>
                </a:solidFill>
              </a:rPr>
              <a:t>daemon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</a:rPr>
              <a:t>...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</a:rPr>
              <a:t>Пользователь </a:t>
            </a:r>
            <a:r>
              <a:rPr lang="ru-RU" sz="2000" dirty="0">
                <a:solidFill>
                  <a:srgbClr val="000000"/>
                </a:solidFill>
              </a:rPr>
              <a:t>#30 = </a:t>
            </a:r>
            <a:r>
              <a:rPr lang="ru-RU" sz="2000" dirty="0" err="1">
                <a:solidFill>
                  <a:srgbClr val="000000"/>
                </a:solidFill>
              </a:rPr>
              <a:t>bozo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0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1124744"/>
            <a:ext cx="7078216" cy="5616624"/>
          </a:xfrm>
        </p:spPr>
        <p:txBody>
          <a:bodyPr/>
          <a:lstStyle/>
          <a:p>
            <a:pPr marL="0" indent="0">
              <a:buNone/>
            </a:pPr>
            <a:endParaRPr lang="en-US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5696" y="-12475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бщесистемные </a:t>
            </a:r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окружения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34123"/>
              </p:ext>
            </p:extLst>
          </p:nvPr>
        </p:nvGraphicFramePr>
        <p:xfrm>
          <a:off x="1835696" y="1340769"/>
          <a:ext cx="7082120" cy="44969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5536"/>
                <a:gridCol w="5256584"/>
              </a:tblGrid>
              <a:tr h="237503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Переменная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BASH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VERSION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Версия командного интерпретатора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Bash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6968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HISTFILE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Файл, в котором хранится история выполненных команд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HISTFILESIZE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команд, хранимых в файле истории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Домашний каталог текущего пользователя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6968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HOSTTYPE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Архитектура компьютера, на котором работает система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OSTYPE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операционной системы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PATH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Список путей для поиска исполняемых файлов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92216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Определяет формат приглашения командного интерпретатора. Может содержать специальные символы, например:</a:t>
                      </a:r>
                    </a:p>
                    <a:p>
                      <a:pPr indent="25209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текущая дата, \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текущее время, \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имя пользователя, \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текущий рабочий каталог, \$ – символ «#»для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root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«$» для остальных пользователей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RANDOM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Случайное число в диапазоне от 0 до 32767.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7581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SHELL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Путь к исполняемому файлу текущего командного интерпретатора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8483"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используемого терминала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11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08720"/>
            <a:ext cx="6934200" cy="5832648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BASH реализованы только одномерные массивы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Индексами 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быть:</a:t>
            </a:r>
          </a:p>
          <a:p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целочисленные значения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 массива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способ:</a:t>
            </a:r>
          </a:p>
          <a:p>
            <a:pPr marL="400050" lvl="1" indent="0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array[11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]=23</a:t>
            </a:r>
          </a:p>
          <a:p>
            <a:pPr marL="400050" lvl="1" indent="0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rray[13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]=37</a:t>
            </a:r>
          </a:p>
          <a:p>
            <a:pPr marL="400050" lvl="1" indent="0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array[51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UFOs</a:t>
            </a:r>
          </a:p>
          <a:p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ru-RU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 ноль один два три четыре 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ru-RU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ray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=([17]=семнадцать [21]=</a:t>
            </a:r>
            <a:r>
              <a:rPr lang="ru-RU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двадцать_один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Массивы не требуют, чтобы последовательность элементов в массиве была непрерывной</a:t>
            </a: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ячейкам массива:</a:t>
            </a:r>
            <a:endParaRPr lang="en-US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${area[11]}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5696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Массивы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31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4752" y="908720"/>
            <a:ext cx="7211743" cy="5832648"/>
          </a:xfrm>
        </p:spPr>
        <p:txBody>
          <a:bodyPr/>
          <a:lstStyle/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#!/bin/bash </a:t>
            </a:r>
            <a:endParaRPr lang="en-US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 скрипта — \$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аргумент: \$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аргумент: \${2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Семнадцатый аргумент: \${17</a:t>
            </a: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аргументов: \$#"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19874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аргументов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84973"/>
              </p:ext>
            </p:extLst>
          </p:nvPr>
        </p:nvGraphicFramePr>
        <p:xfrm>
          <a:off x="2092389" y="1073675"/>
          <a:ext cx="6840855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499"/>
                <a:gridCol w="5369356"/>
              </a:tblGrid>
              <a:tr h="0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Переменная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2095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$$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процесса текущего командного интерпретатора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$#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аргументов, переданных скрипту в командной строке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-й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агрумент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командной строки ($0 соответствует имени самого скрипта, $1-$9 – параметры командной строки с 1-го по 9-й)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$*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аргументы командной строки (при заключении в кавычки  "$*" соответствует "$1 $2 $3 …")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$@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аргументы командной строки (при заключении в кавычки "$@" соответствует "$1" "$2" "$3"…)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$?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возврата последней выполненной команды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9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2852936"/>
            <a:ext cx="6984776" cy="381642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a=2+3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$a</a:t>
            </a: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b=2*1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$b</a:t>
            </a: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c=5**3</a:t>
            </a:r>
          </a:p>
          <a:p>
            <a:pPr marL="0" indent="0" algn="just">
              <a:buNone/>
            </a:pP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</a:t>
            </a:r>
            <a:endParaRPr lang="en-US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d=5%3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$d</a:t>
            </a:r>
          </a:p>
          <a:p>
            <a:pPr marL="0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19874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Арифметические </a:t>
            </a:r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450739"/>
              </p:ext>
            </p:extLst>
          </p:nvPr>
        </p:nvGraphicFramePr>
        <p:xfrm>
          <a:off x="2092389" y="1073675"/>
          <a:ext cx="6840855" cy="1706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499"/>
                <a:gridCol w="5369356"/>
              </a:tblGrid>
              <a:tr h="0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сложение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вычитание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умножение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деление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**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возведение в степень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деление по модулю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9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19874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сравнения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765017"/>
              </p:ext>
            </p:extLst>
          </p:nvPr>
        </p:nvGraphicFramePr>
        <p:xfrm>
          <a:off x="2092389" y="1073675"/>
          <a:ext cx="6840855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499"/>
                <a:gridCol w="5369356"/>
              </a:tblGrid>
              <a:tr h="0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eq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ne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gt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ge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больше или 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lt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-le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или 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сравнение строк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85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=/==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!=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равно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&lt;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меньше, в смысле величины ASCII-кодов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&gt;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больше, в смысле величины ASCII-кодов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строка "пустая", т.е. имеет нулевую длину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-n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строка не "пустая"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051720" y="4653136"/>
            <a:ext cx="230425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ru-RU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en-US" altLang="ru-RU" sz="1600" i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"$a" -</a:t>
            </a:r>
            <a:r>
              <a:rPr lang="en-US" altLang="ru-RU" sz="1600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</a:t>
            </a: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"$b" </a:t>
            </a: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Tx/>
              <a:buNone/>
            </a:pP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[ "$a" -</a:t>
            </a:r>
            <a:r>
              <a:rPr lang="en-US" altLang="ru-RU" sz="1600" i="1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</a:t>
            </a: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"$b" </a:t>
            </a: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Tx/>
              <a:buNone/>
            </a:pPr>
            <a:endParaRPr lang="en-US" altLang="ru-RU" sz="1600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(("$a" &lt;= "$b</a:t>
            </a: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"))</a:t>
            </a:r>
          </a:p>
          <a:p>
            <a:pPr marL="0" indent="0" algn="just">
              <a:buFontTx/>
              <a:buNone/>
            </a:pP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(("$a" &gt; "$b"))</a:t>
            </a:r>
            <a:endParaRPr lang="ru-RU" altLang="ru-RU" sz="1600" i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932040" y="4581128"/>
            <a:ext cx="4211960" cy="223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endParaRPr lang="en-US" altLang="ru-RU" sz="1600" i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ru-RU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[[ $a == z* ]] </a:t>
            </a:r>
            <a:endParaRPr lang="en-US" altLang="ru-RU" sz="1600" i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ru-RU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истина, если $a начинается с символа "z" (сравнение по шаблону)</a:t>
            </a:r>
            <a:endParaRPr lang="en-US" altLang="ru-RU" sz="1600" i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</a:pP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[[ </a:t>
            </a: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$a == "z*" </a:t>
            </a: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</a:p>
          <a:p>
            <a:pPr marL="0" indent="0" algn="just">
              <a:buFontTx/>
              <a:buNone/>
            </a:pPr>
            <a:r>
              <a:rPr lang="ru-RU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истина, если $a равна z*</a:t>
            </a:r>
          </a:p>
          <a:p>
            <a:pPr marL="0" indent="0" algn="just">
              <a:buFontTx/>
              <a:buNone/>
            </a:pPr>
            <a:r>
              <a:rPr lang="en-US" altLang="ru-RU" sz="16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en-US" alt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 "$string1" ]</a:t>
            </a:r>
          </a:p>
        </p:txBody>
      </p:sp>
    </p:spTree>
    <p:extLst>
      <p:ext uri="{BB962C8B-B14F-4D97-AF65-F5344CB8AC3E}">
        <p14:creationId xmlns:p14="http://schemas.microsoft.com/office/powerpoint/2010/main" val="703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052736"/>
            <a:ext cx="6984776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два основных оператора:</a:t>
            </a: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вариантов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Условный оператор </a:t>
            </a:r>
            <a:r>
              <a:rPr lang="en-US" alt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</a:p>
          <a:p>
            <a:pPr algn="just"/>
            <a:endParaRPr lang="ru-RU" alt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en-US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case:</a:t>
            </a:r>
          </a:p>
          <a:p>
            <a:pPr marL="400050" lvl="1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шаблон1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список1;;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шаблон2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шаблон3) список2;;</a:t>
            </a:r>
          </a:p>
          <a:p>
            <a:pPr marL="400050" lvl="1" indent="0" algn="just">
              <a:buNone/>
            </a:pP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ru-RU" sz="16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</a:t>
            </a: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algn="just">
              <a:buNone/>
            </a:pPr>
            <a:endParaRPr lang="ru-RU" altLang="ru-RU" sz="1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синтаксис оператора </a:t>
            </a:r>
            <a:r>
              <a:rPr lang="en-US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if:</a:t>
            </a:r>
          </a:p>
          <a:p>
            <a:pPr marL="400050" lvl="1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список1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список2</a:t>
            </a:r>
            <a:endParaRPr lang="ru-RU" alt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список3 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список4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400050" lvl="1" indent="0" algn="just">
              <a:buNone/>
            </a:pPr>
            <a:r>
              <a:rPr lang="ru-RU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список5</a:t>
            </a:r>
            <a:r>
              <a:rPr lang="ru-RU" alt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400050" lvl="1" indent="0" algn="just">
              <a:buNone/>
            </a:pPr>
            <a:r>
              <a:rPr lang="en-US" alt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19874" y="0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ru-RU" altLang="ru-RU" sz="40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</a:t>
            </a:r>
            <a:r>
              <a:rPr lang="ru-RU" altLang="ru-RU" sz="4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</a:t>
            </a:r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8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4D4D4D"/>
      </a:dk1>
      <a:lt1>
        <a:srgbClr val="FFFFFF"/>
      </a:lt1>
      <a:dk2>
        <a:srgbClr val="4D4D4D"/>
      </a:dk2>
      <a:lt2>
        <a:srgbClr val="163F96"/>
      </a:lt2>
      <a:accent1>
        <a:srgbClr val="065BDB"/>
      </a:accent1>
      <a:accent2>
        <a:srgbClr val="0090F6"/>
      </a:accent2>
      <a:accent3>
        <a:srgbClr val="FFFFFF"/>
      </a:accent3>
      <a:accent4>
        <a:srgbClr val="404040"/>
      </a:accent4>
      <a:accent5>
        <a:srgbClr val="AAB5EA"/>
      </a:accent5>
      <a:accent6>
        <a:srgbClr val="0082DF"/>
      </a:accent6>
      <a:hlink>
        <a:srgbClr val="4FD9FF"/>
      </a:hlink>
      <a:folHlink>
        <a:srgbClr val="D5D5D5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627</TotalTime>
  <Words>2448</Words>
  <Application>Microsoft Macintosh PowerPoint</Application>
  <PresentationFormat>Экран (4:3)</PresentationFormat>
  <Paragraphs>548</Paragraphs>
  <Slides>30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Microsoft Sans Serif</vt:lpstr>
      <vt:lpstr>Times New Roman</vt:lpstr>
      <vt:lpstr>Arial</vt:lpstr>
      <vt:lpstr>powerpoint-template</vt:lpstr>
      <vt:lpstr>Безопасность AstraLinux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Защищенные операционные системы</dc:title>
  <dc:creator>globoos</dc:creator>
  <cp:lastModifiedBy>пользователь Microsoft Office</cp:lastModifiedBy>
  <cp:revision>59</cp:revision>
  <dcterms:created xsi:type="dcterms:W3CDTF">2015-02-09T17:03:17Z</dcterms:created>
  <dcterms:modified xsi:type="dcterms:W3CDTF">2018-11-23T13:35:08Z</dcterms:modified>
</cp:coreProperties>
</file>