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9" r:id="rId3"/>
    <p:sldId id="310" r:id="rId4"/>
    <p:sldId id="312" r:id="rId5"/>
    <p:sldId id="313" r:id="rId6"/>
    <p:sldId id="314" r:id="rId7"/>
    <p:sldId id="315" r:id="rId8"/>
    <p:sldId id="316" r:id="rId9"/>
    <p:sldId id="317" r:id="rId10"/>
    <p:sldId id="280" r:id="rId11"/>
    <p:sldId id="311" r:id="rId12"/>
    <p:sldId id="318" r:id="rId13"/>
    <p:sldId id="319" r:id="rId14"/>
    <p:sldId id="320" r:id="rId15"/>
    <p:sldId id="321" r:id="rId16"/>
    <p:sldId id="322" r:id="rId17"/>
    <p:sldId id="323" r:id="rId18"/>
    <p:sldId id="324" r:id="rId19"/>
    <p:sldId id="325" r:id="rId20"/>
    <p:sldId id="326" r:id="rId21"/>
    <p:sldId id="327" r:id="rId2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D4D4D"/>
    <a:srgbClr val="B92D14"/>
    <a:srgbClr val="35759D"/>
    <a:srgbClr val="35B19D"/>
    <a:srgbClr val="20A6C6"/>
    <a:srgbClr val="DEDEDE"/>
    <a:srgbClr val="075EDF"/>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2" autoAdjust="0"/>
    <p:restoredTop sz="95596" autoAdjust="0"/>
  </p:normalViewPr>
  <p:slideViewPr>
    <p:cSldViewPr>
      <p:cViewPr varScale="1">
        <p:scale>
          <a:sx n="96" d="100"/>
          <a:sy n="96" d="100"/>
        </p:scale>
        <p:origin x="1864" y="17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ru-RU"/>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ru-RU"/>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ru-RU"/>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03EB824-4631-4E35-A7C6-06AAEDC85182}" type="slidenum">
              <a:rPr lang="en-US" altLang="ru-RU"/>
              <a:pPr/>
              <a:t>‹#›</a:t>
            </a:fld>
            <a:endParaRPr lang="en-US" altLang="ru-RU"/>
          </a:p>
        </p:txBody>
      </p:sp>
    </p:spTree>
    <p:extLst>
      <p:ext uri="{BB962C8B-B14F-4D97-AF65-F5344CB8AC3E}">
        <p14:creationId xmlns:p14="http://schemas.microsoft.com/office/powerpoint/2010/main" val="629442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66BAD-32E8-4460-990B-84228300D833}" type="slidenum">
              <a:rPr lang="en-US" altLang="ru-RU"/>
              <a:pPr/>
              <a:t>1</a:t>
            </a:fld>
            <a:endParaRPr lang="en-US" altLang="ru-RU"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10</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11</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12</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13</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14</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15</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16</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17</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18</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19</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2</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20</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21</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3</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4</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5</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6</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7</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8</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6B79AC-CAE6-43D7-A4A3-19300640D24E}" type="slidenum">
              <a:rPr lang="en-US" altLang="ru-RU"/>
              <a:pPr/>
              <a:t>9</a:t>
            </a:fld>
            <a:endParaRPr lang="en-US" altLang="ru-RU"/>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ru-RU" altLang="ru-RU" noProof="0" smtClean="0"/>
              <a:t>Образец заголовка</a:t>
            </a:r>
            <a:endParaRPr lang="en-US" altLang="ru-RU" noProof="0" smtClean="0"/>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ru-RU" altLang="ru-RU" noProof="0" smtClean="0"/>
              <a:t>Образец подзаголовка</a:t>
            </a:r>
            <a:endParaRPr lang="en-US" altLang="ru-RU"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786509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00800" y="1417638"/>
            <a:ext cx="1828800" cy="52117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914400" y="1417638"/>
            <a:ext cx="5334000" cy="52117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97594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235357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125615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9144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2438400"/>
            <a:ext cx="35814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597530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4178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69103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753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967718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23682113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827584" y="-171400"/>
            <a:ext cx="7753672" cy="1772816"/>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pPr algn="ctr"/>
            <a:r>
              <a:rPr lang="ru-RU" altLang="ru-RU" sz="4200" dirty="0">
                <a:solidFill>
                  <a:srgbClr val="000000"/>
                </a:solidFill>
                <a:latin typeface="Times New Roman" charset="0"/>
                <a:ea typeface="Times New Roman" charset="0"/>
                <a:cs typeface="Times New Roman" charset="0"/>
              </a:rPr>
              <a:t>Безопасность </a:t>
            </a:r>
            <a:r>
              <a:rPr lang="en-US" altLang="ru-RU" sz="4200">
                <a:solidFill>
                  <a:srgbClr val="000000"/>
                </a:solidFill>
                <a:latin typeface="Times New Roman" charset="0"/>
                <a:ea typeface="Times New Roman" charset="0"/>
                <a:cs typeface="Times New Roman" charset="0"/>
              </a:rPr>
              <a:t>AstraLinux</a:t>
            </a:r>
            <a:endParaRPr lang="ru-RU" altLang="ru-RU" sz="2000" dirty="0">
              <a:solidFill>
                <a:srgbClr val="000000"/>
              </a:solidFill>
              <a:latin typeface="Times New Roman" panose="02020603050405020304" pitchFamily="18" charset="0"/>
              <a:cs typeface="Times New Roman" panose="02020603050405020304" pitchFamily="18" charset="0"/>
            </a:endParaRPr>
          </a:p>
        </p:txBody>
      </p:sp>
      <p:sp>
        <p:nvSpPr>
          <p:cNvPr id="2056" name="Rectangle 8"/>
          <p:cNvSpPr>
            <a:spLocks noGrp="1" noChangeArrowheads="1"/>
          </p:cNvSpPr>
          <p:nvPr>
            <p:ph type="subTitle" idx="1"/>
          </p:nvPr>
        </p:nvSpPr>
        <p:spPr>
          <a:xfrm>
            <a:off x="1547664" y="1988840"/>
            <a:ext cx="6552728" cy="2088232"/>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pPr algn="ctr">
              <a:lnSpc>
                <a:spcPct val="90000"/>
              </a:lnSpc>
            </a:pPr>
            <a:r>
              <a:rPr lang="ru-RU" altLang="ru-RU" sz="3200" dirty="0" smtClean="0">
                <a:solidFill>
                  <a:srgbClr val="000000"/>
                </a:solidFill>
                <a:latin typeface="Times New Roman" panose="02020603050405020304" pitchFamily="18" charset="0"/>
                <a:cs typeface="Times New Roman" panose="02020603050405020304" pitchFamily="18" charset="0"/>
              </a:rPr>
              <a:t>Лекция на тему</a:t>
            </a:r>
          </a:p>
          <a:p>
            <a:pPr algn="ctr">
              <a:lnSpc>
                <a:spcPct val="90000"/>
              </a:lnSpc>
            </a:pPr>
            <a:r>
              <a:rPr lang="ru-RU" altLang="ru-RU" sz="3200" dirty="0">
                <a:solidFill>
                  <a:srgbClr val="000000"/>
                </a:solidFill>
                <a:latin typeface="Times New Roman" panose="02020603050405020304" pitchFamily="18" charset="0"/>
                <a:cs typeface="Times New Roman" panose="02020603050405020304" pitchFamily="18" charset="0"/>
              </a:rPr>
              <a:t>«Основные команды </a:t>
            </a:r>
            <a:r>
              <a:rPr lang="en-US" altLang="ru-RU" sz="3200" dirty="0">
                <a:solidFill>
                  <a:srgbClr val="000000"/>
                </a:solidFill>
                <a:latin typeface="Times New Roman" panose="02020603050405020304" pitchFamily="18" charset="0"/>
                <a:cs typeface="Times New Roman" panose="02020603050405020304" pitchFamily="18" charset="0"/>
              </a:rPr>
              <a:t>GNU/Linux</a:t>
            </a:r>
            <a:r>
              <a:rPr lang="ru-RU" altLang="ru-RU" sz="3200" dirty="0" smtClean="0">
                <a:solidFill>
                  <a:srgbClr val="000000"/>
                </a:solidFill>
                <a:latin typeface="Times New Roman" panose="02020603050405020304" pitchFamily="18" charset="0"/>
                <a:cs typeface="Times New Roman" panose="02020603050405020304" pitchFamily="18" charset="0"/>
              </a:rPr>
              <a:t>»</a:t>
            </a:r>
            <a:endParaRPr lang="ru-RU" altLang="ru-RU" sz="2200" dirty="0">
              <a:solidFill>
                <a:schemeClr val="tx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35696" y="0"/>
            <a:ext cx="7078216" cy="908720"/>
          </a:xfrm>
        </p:spPr>
        <p:txBody>
          <a:bodyPr/>
          <a:lstStyle/>
          <a:p>
            <a:pPr algn="ctr"/>
            <a:r>
              <a:rPr lang="en-US" altLang="ru-RU" sz="4000" i="1" dirty="0">
                <a:solidFill>
                  <a:srgbClr val="000000"/>
                </a:solidFill>
                <a:latin typeface="Times New Roman" panose="02020603050405020304" pitchFamily="18" charset="0"/>
                <a:cs typeface="Times New Roman" panose="02020603050405020304" pitchFamily="18" charset="0"/>
              </a:rPr>
              <a:t>GNU Bourne-Again </a:t>
            </a:r>
            <a:r>
              <a:rPr lang="en-US" altLang="ru-RU" sz="4000" i="1" dirty="0" err="1">
                <a:solidFill>
                  <a:srgbClr val="000000"/>
                </a:solidFill>
                <a:latin typeface="Times New Roman" panose="02020603050405020304" pitchFamily="18" charset="0"/>
                <a:cs typeface="Times New Roman" panose="02020603050405020304" pitchFamily="18" charset="0"/>
              </a:rPr>
              <a:t>SHell</a:t>
            </a:r>
            <a:endParaRPr lang="en-US" altLang="ru-RU" sz="4000" i="1" dirty="0">
              <a:solidFill>
                <a:srgbClr val="000000"/>
              </a:solidFill>
              <a:latin typeface="Times New Roman" panose="02020603050405020304" pitchFamily="18" charset="0"/>
              <a:cs typeface="Times New Roman" panose="02020603050405020304" pitchFamily="18" charset="0"/>
            </a:endParaRPr>
          </a:p>
        </p:txBody>
      </p:sp>
      <p:sp>
        <p:nvSpPr>
          <p:cNvPr id="60419" name="Rectangle 3"/>
          <p:cNvSpPr>
            <a:spLocks noGrp="1" noChangeArrowheads="1"/>
          </p:cNvSpPr>
          <p:nvPr>
            <p:ph type="body" idx="1"/>
          </p:nvPr>
        </p:nvSpPr>
        <p:spPr>
          <a:xfrm>
            <a:off x="1979712" y="836712"/>
            <a:ext cx="6874718" cy="5616624"/>
          </a:xfrm>
        </p:spPr>
        <p:txBody>
          <a:bodyPr/>
          <a:lstStyle/>
          <a:p>
            <a:pPr>
              <a:lnSpc>
                <a:spcPct val="80000"/>
              </a:lnSpc>
            </a:pPr>
            <a:endParaRPr lang="en-US" altLang="ko-KR" sz="1800" dirty="0" smtClean="0">
              <a:solidFill>
                <a:srgbClr val="000000"/>
              </a:solidFill>
              <a:latin typeface="Times New Roman" panose="02020603050405020304" pitchFamily="18" charset="0"/>
              <a:ea typeface="굴림" charset="-127"/>
              <a:cs typeface="Times New Roman" panose="02020603050405020304" pitchFamily="18" charset="0"/>
            </a:endParaRPr>
          </a:p>
          <a:p>
            <a:pPr>
              <a:lnSpc>
                <a:spcPct val="80000"/>
              </a:lnSpc>
            </a:pPr>
            <a:endParaRPr lang="en-US" altLang="ru-RU" sz="1800" dirty="0">
              <a:solidFill>
                <a:srgbClr val="4D4D4D"/>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077033090"/>
              </p:ext>
            </p:extLst>
          </p:nvPr>
        </p:nvGraphicFramePr>
        <p:xfrm>
          <a:off x="1979712" y="836711"/>
          <a:ext cx="7056784" cy="5872229"/>
        </p:xfrm>
        <a:graphic>
          <a:graphicData uri="http://schemas.openxmlformats.org/drawingml/2006/table">
            <a:tbl>
              <a:tblPr/>
              <a:tblGrid>
                <a:gridCol w="2592288"/>
                <a:gridCol w="4464496"/>
              </a:tblGrid>
              <a:tr h="231007">
                <a:tc gridSpan="2">
                  <a:txBody>
                    <a:bodyPr/>
                    <a:lstStyle/>
                    <a:p>
                      <a:pPr algn="ctr"/>
                      <a:r>
                        <a:rPr lang="ru-RU" sz="1400" dirty="0">
                          <a:solidFill>
                            <a:srgbClr val="000000"/>
                          </a:solidFill>
                          <a:effectLst/>
                          <a:latin typeface="Times New Roman" panose="02020603050405020304" pitchFamily="18" charset="0"/>
                          <a:cs typeface="Times New Roman" panose="02020603050405020304" pitchFamily="18" charset="0"/>
                        </a:rPr>
                        <a:t>Ввод-вывод</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ru-RU"/>
                    </a:p>
                  </a:txBody>
                  <a:tcPr/>
                </a:tc>
              </a:tr>
              <a:tr h="577518">
                <a:tc>
                  <a:txBody>
                    <a:bodyPr/>
                    <a:lstStyle/>
                    <a:p>
                      <a:r>
                        <a:rPr lang="en-US" sz="1400" u="none" strike="noStrike" dirty="0" smtClean="0">
                          <a:solidFill>
                            <a:srgbClr val="000000"/>
                          </a:solidFill>
                          <a:effectLst/>
                          <a:latin typeface="Times New Roman" panose="02020603050405020304" pitchFamily="18" charset="0"/>
                          <a:cs typeface="Times New Roman" panose="02020603050405020304" pitchFamily="18" charset="0"/>
                        </a:rPr>
                        <a:t>echo</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выводит выражение или содержимое переменной (на </a:t>
                      </a:r>
                      <a:r>
                        <a:rPr lang="ru-RU" sz="1400" i="1" dirty="0" err="1">
                          <a:solidFill>
                            <a:srgbClr val="000000"/>
                          </a:solidFill>
                          <a:effectLst/>
                          <a:latin typeface="Times New Roman" panose="02020603050405020304" pitchFamily="18" charset="0"/>
                          <a:cs typeface="Times New Roman" panose="02020603050405020304" pitchFamily="18" charset="0"/>
                        </a:rPr>
                        <a:t>stdout</a:t>
                      </a:r>
                      <a:r>
                        <a:rPr lang="ru-RU" sz="1400" dirty="0">
                          <a:solidFill>
                            <a:srgbClr val="000000"/>
                          </a:solidFill>
                          <a:effectLst/>
                          <a:latin typeface="Times New Roman" panose="02020603050405020304" pitchFamily="18" charset="0"/>
                          <a:cs typeface="Times New Roman" panose="02020603050405020304" pitchFamily="18" charset="0"/>
                        </a:rPr>
                        <a:t>)</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77518">
                <a:tc>
                  <a:txBody>
                    <a:bodyPr/>
                    <a:lstStyle/>
                    <a:p>
                      <a:r>
                        <a:rPr lang="en-US" sz="1400" u="none" strike="noStrike" dirty="0" err="1" smtClean="0">
                          <a:solidFill>
                            <a:srgbClr val="000000"/>
                          </a:solidFill>
                          <a:effectLst/>
                          <a:latin typeface="Times New Roman" panose="02020603050405020304" pitchFamily="18" charset="0"/>
                          <a:cs typeface="Times New Roman" panose="02020603050405020304" pitchFamily="18" charset="0"/>
                        </a:rPr>
                        <a:t>printf</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a:solidFill>
                            <a:srgbClr val="000000"/>
                          </a:solidFill>
                          <a:effectLst/>
                          <a:latin typeface="Times New Roman" panose="02020603050405020304" pitchFamily="18" charset="0"/>
                          <a:cs typeface="Times New Roman" panose="02020603050405020304" pitchFamily="18" charset="0"/>
                        </a:rPr>
                        <a:t>команда форматированного вывода, расширенный вариант команды echo</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750773">
                <a:tc>
                  <a:txBody>
                    <a:bodyPr/>
                    <a:lstStyle/>
                    <a:p>
                      <a:r>
                        <a:rPr lang="en-US" sz="1400" dirty="0" smtClean="0">
                          <a:solidFill>
                            <a:srgbClr val="000000"/>
                          </a:solidFill>
                          <a:effectLst/>
                          <a:latin typeface="Times New Roman" panose="02020603050405020304" pitchFamily="18" charset="0"/>
                          <a:cs typeface="Times New Roman" panose="02020603050405020304" pitchFamily="18" charset="0"/>
                        </a:rPr>
                        <a:t>read</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a:solidFill>
                            <a:srgbClr val="000000"/>
                          </a:solidFill>
                          <a:effectLst/>
                          <a:latin typeface="Times New Roman" panose="02020603050405020304" pitchFamily="18" charset="0"/>
                          <a:cs typeface="Times New Roman" panose="02020603050405020304" pitchFamily="18" charset="0"/>
                        </a:rPr>
                        <a:t>«читает» значение переменной со стандартного ввода (</a:t>
                      </a:r>
                      <a:r>
                        <a:rPr lang="ru-RU" sz="1400" i="1">
                          <a:solidFill>
                            <a:srgbClr val="000000"/>
                          </a:solidFill>
                          <a:effectLst/>
                          <a:latin typeface="Times New Roman" panose="02020603050405020304" pitchFamily="18" charset="0"/>
                          <a:cs typeface="Times New Roman" panose="02020603050405020304" pitchFamily="18" charset="0"/>
                        </a:rPr>
                        <a:t>stdin</a:t>
                      </a:r>
                      <a:r>
                        <a:rPr lang="ru-RU" sz="1400">
                          <a:solidFill>
                            <a:srgbClr val="000000"/>
                          </a:solidFill>
                          <a:effectLst/>
                          <a:latin typeface="Times New Roman" panose="02020603050405020304" pitchFamily="18" charset="0"/>
                          <a:cs typeface="Times New Roman" panose="02020603050405020304" pitchFamily="18" charset="0"/>
                        </a:rPr>
                        <a:t>), в интерактивном режиме это клавиатура</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31007">
                <a:tc gridSpan="2">
                  <a:txBody>
                    <a:bodyPr/>
                    <a:lstStyle/>
                    <a:p>
                      <a:pPr algn="ctr"/>
                      <a:r>
                        <a:rPr lang="ru-RU" sz="1400" dirty="0">
                          <a:solidFill>
                            <a:srgbClr val="000000"/>
                          </a:solidFill>
                          <a:effectLst/>
                          <a:latin typeface="Times New Roman" panose="02020603050405020304" pitchFamily="18" charset="0"/>
                          <a:cs typeface="Times New Roman" panose="02020603050405020304" pitchFamily="18" charset="0"/>
                        </a:rPr>
                        <a:t>Файловая система</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ru-RU"/>
                    </a:p>
                  </a:txBody>
                  <a:tcPr/>
                </a:tc>
              </a:tr>
              <a:tr h="231007">
                <a:tc>
                  <a:txBody>
                    <a:bodyPr/>
                    <a:lstStyle/>
                    <a:p>
                      <a:r>
                        <a:rPr lang="en-US" sz="1400" dirty="0" smtClean="0">
                          <a:solidFill>
                            <a:srgbClr val="000000"/>
                          </a:solidFill>
                          <a:effectLst/>
                          <a:latin typeface="Times New Roman" panose="02020603050405020304" pitchFamily="18" charset="0"/>
                          <a:cs typeface="Times New Roman" panose="02020603050405020304" pitchFamily="18" charset="0"/>
                        </a:rPr>
                        <a:t>cd</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изменяет текущий каталог</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77518">
                <a:tc>
                  <a:txBody>
                    <a:bodyPr/>
                    <a:lstStyle/>
                    <a:p>
                      <a:r>
                        <a:rPr lang="en-US" sz="1400" u="none" strike="noStrike" dirty="0" err="1" smtClean="0">
                          <a:solidFill>
                            <a:srgbClr val="000000"/>
                          </a:solidFill>
                          <a:effectLst/>
                          <a:latin typeface="Times New Roman" panose="02020603050405020304" pitchFamily="18" charset="0"/>
                          <a:cs typeface="Times New Roman" panose="02020603050405020304" pitchFamily="18" charset="0"/>
                        </a:rPr>
                        <a:t>pwd</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выводит название текущего рабочего каталога (от </a:t>
                      </a:r>
                      <a:r>
                        <a:rPr lang="ru-RU" sz="1400" u="none" strike="noStrike" dirty="0" smtClean="0">
                          <a:solidFill>
                            <a:srgbClr val="000000"/>
                          </a:solidFill>
                          <a:effectLst/>
                          <a:latin typeface="Times New Roman" panose="02020603050405020304" pitchFamily="18" charset="0"/>
                          <a:cs typeface="Times New Roman" panose="02020603050405020304" pitchFamily="18" charset="0"/>
                        </a:rPr>
                        <a:t>англ.</a:t>
                      </a:r>
                      <a:r>
                        <a:rPr lang="ru-RU" sz="1400" dirty="0">
                          <a:solidFill>
                            <a:srgbClr val="000000"/>
                          </a:solidFill>
                          <a:effectLst/>
                          <a:latin typeface="Times New Roman" panose="02020603050405020304" pitchFamily="18" charset="0"/>
                          <a:cs typeface="Times New Roman" panose="02020603050405020304" pitchFamily="18" charset="0"/>
                        </a:rPr>
                        <a:t> </a:t>
                      </a:r>
                      <a:r>
                        <a:rPr lang="ru-RU" sz="1400" i="1" dirty="0" err="1">
                          <a:solidFill>
                            <a:srgbClr val="000000"/>
                          </a:solidFill>
                          <a:effectLst/>
                          <a:latin typeface="Times New Roman" panose="02020603050405020304" pitchFamily="18" charset="0"/>
                          <a:cs typeface="Times New Roman" panose="02020603050405020304" pitchFamily="18" charset="0"/>
                        </a:rPr>
                        <a:t>print</a:t>
                      </a:r>
                      <a:r>
                        <a:rPr lang="ru-RU" sz="1400" i="1" dirty="0">
                          <a:solidFill>
                            <a:srgbClr val="000000"/>
                          </a:solidFill>
                          <a:effectLst/>
                          <a:latin typeface="Times New Roman" panose="02020603050405020304" pitchFamily="18" charset="0"/>
                          <a:cs typeface="Times New Roman" panose="02020603050405020304" pitchFamily="18" charset="0"/>
                        </a:rPr>
                        <a:t> </a:t>
                      </a:r>
                      <a:r>
                        <a:rPr lang="ru-RU" sz="1400" i="1" dirty="0" err="1">
                          <a:solidFill>
                            <a:srgbClr val="000000"/>
                          </a:solidFill>
                          <a:effectLst/>
                          <a:latin typeface="Times New Roman" panose="02020603050405020304" pitchFamily="18" charset="0"/>
                          <a:cs typeface="Times New Roman" panose="02020603050405020304" pitchFamily="18" charset="0"/>
                        </a:rPr>
                        <a:t>working</a:t>
                      </a:r>
                      <a:r>
                        <a:rPr lang="ru-RU" sz="1400" i="1" dirty="0">
                          <a:solidFill>
                            <a:srgbClr val="000000"/>
                          </a:solidFill>
                          <a:effectLst/>
                          <a:latin typeface="Times New Roman" panose="02020603050405020304" pitchFamily="18" charset="0"/>
                          <a:cs typeface="Times New Roman" panose="02020603050405020304" pitchFamily="18" charset="0"/>
                        </a:rPr>
                        <a:t> </a:t>
                      </a:r>
                      <a:r>
                        <a:rPr lang="ru-RU" sz="1400" i="1" dirty="0" err="1">
                          <a:solidFill>
                            <a:srgbClr val="000000"/>
                          </a:solidFill>
                          <a:effectLst/>
                          <a:latin typeface="Times New Roman" panose="02020603050405020304" pitchFamily="18" charset="0"/>
                          <a:cs typeface="Times New Roman" panose="02020603050405020304" pitchFamily="18" charset="0"/>
                        </a:rPr>
                        <a:t>directory</a:t>
                      </a:r>
                      <a:r>
                        <a:rPr lang="ru-RU" sz="1400" dirty="0">
                          <a:solidFill>
                            <a:srgbClr val="000000"/>
                          </a:solidFill>
                          <a:effectLst/>
                          <a:latin typeface="Times New Roman" panose="02020603050405020304" pitchFamily="18" charset="0"/>
                          <a:cs typeface="Times New Roman" panose="02020603050405020304" pitchFamily="18" charset="0"/>
                        </a:rPr>
                        <a:t>)</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31007">
                <a:tc gridSpan="2">
                  <a:txBody>
                    <a:bodyPr/>
                    <a:lstStyle/>
                    <a:p>
                      <a:pPr algn="ctr"/>
                      <a:r>
                        <a:rPr lang="ru-RU" sz="1400" dirty="0">
                          <a:solidFill>
                            <a:srgbClr val="000000"/>
                          </a:solidFill>
                          <a:effectLst/>
                          <a:latin typeface="Times New Roman" panose="02020603050405020304" pitchFamily="18" charset="0"/>
                          <a:cs typeface="Times New Roman" panose="02020603050405020304" pitchFamily="18" charset="0"/>
                        </a:rPr>
                        <a:t>Действия над переменными</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ru-RU"/>
                    </a:p>
                  </a:txBody>
                  <a:tcPr/>
                </a:tc>
              </a:tr>
              <a:tr h="404262">
                <a:tc>
                  <a:txBody>
                    <a:bodyPr/>
                    <a:lstStyle/>
                    <a:p>
                      <a:r>
                        <a:rPr lang="en-US" sz="1400" dirty="0">
                          <a:solidFill>
                            <a:srgbClr val="000000"/>
                          </a:solidFill>
                          <a:effectLst/>
                          <a:latin typeface="Times New Roman" panose="02020603050405020304" pitchFamily="18" charset="0"/>
                          <a:cs typeface="Times New Roman" panose="02020603050405020304" pitchFamily="18" charset="0"/>
                        </a:rPr>
                        <a:t>let</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производит арифметические операции над переменными</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04262">
                <a:tc>
                  <a:txBody>
                    <a:bodyPr/>
                    <a:lstStyle/>
                    <a:p>
                      <a:r>
                        <a:rPr lang="en-US" sz="1400">
                          <a:solidFill>
                            <a:srgbClr val="000000"/>
                          </a:solidFill>
                          <a:effectLst/>
                          <a:latin typeface="Times New Roman" panose="02020603050405020304" pitchFamily="18" charset="0"/>
                          <a:cs typeface="Times New Roman" panose="02020603050405020304" pitchFamily="18" charset="0"/>
                        </a:rPr>
                        <a:t>eval</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транслирует список аргументов из списка в команды</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04262">
                <a:tc>
                  <a:txBody>
                    <a:bodyPr/>
                    <a:lstStyle/>
                    <a:p>
                      <a:r>
                        <a:rPr lang="en-US" sz="1400">
                          <a:solidFill>
                            <a:srgbClr val="000000"/>
                          </a:solidFill>
                          <a:effectLst/>
                          <a:latin typeface="Times New Roman" panose="02020603050405020304" pitchFamily="18" charset="0"/>
                          <a:cs typeface="Times New Roman" panose="02020603050405020304" pitchFamily="18" charset="0"/>
                        </a:rPr>
                        <a:t>set</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изменяет значения внутренних переменных скрипта</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77518">
                <a:tc>
                  <a:txBody>
                    <a:bodyPr/>
                    <a:lstStyle/>
                    <a:p>
                      <a:r>
                        <a:rPr lang="en-US" sz="1400" u="none" strike="noStrike" dirty="0">
                          <a:solidFill>
                            <a:srgbClr val="000000"/>
                          </a:solidFill>
                          <a:effectLst/>
                          <a:latin typeface="Times New Roman" panose="02020603050405020304" pitchFamily="18" charset="0"/>
                          <a:cs typeface="Times New Roman" panose="02020603050405020304" pitchFamily="18" charset="0"/>
                        </a:rPr>
                        <a:t>unset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удаляет переменную (фактически устанавливает её значение в </a:t>
                      </a:r>
                      <a:r>
                        <a:rPr lang="ru-RU" sz="1400" i="1" dirty="0" err="1">
                          <a:solidFill>
                            <a:srgbClr val="000000"/>
                          </a:solidFill>
                          <a:effectLst/>
                          <a:latin typeface="Times New Roman" panose="02020603050405020304" pitchFamily="18" charset="0"/>
                          <a:cs typeface="Times New Roman" panose="02020603050405020304" pitchFamily="18" charset="0"/>
                        </a:rPr>
                        <a:t>null</a:t>
                      </a:r>
                      <a:r>
                        <a:rPr lang="ru-RU" sz="1400" dirty="0">
                          <a:solidFill>
                            <a:srgbClr val="000000"/>
                          </a:solidFill>
                          <a:effectLst/>
                          <a:latin typeface="Times New Roman" panose="02020603050405020304" pitchFamily="18" charset="0"/>
                          <a:cs typeface="Times New Roman" panose="02020603050405020304" pitchFamily="18" charset="0"/>
                        </a:rPr>
                        <a:t>)</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577518">
                <a:tc>
                  <a:txBody>
                    <a:bodyPr/>
                    <a:lstStyle/>
                    <a:p>
                      <a:r>
                        <a:rPr lang="en-US" sz="1400" u="none" strike="noStrike" dirty="0">
                          <a:solidFill>
                            <a:srgbClr val="000000"/>
                          </a:solidFill>
                          <a:effectLst/>
                          <a:latin typeface="Times New Roman" panose="02020603050405020304" pitchFamily="18" charset="0"/>
                          <a:cs typeface="Times New Roman" panose="02020603050405020304" pitchFamily="18" charset="0"/>
                        </a:rPr>
                        <a:t>export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экспортирует переменную, делая её доступной дочерним процессам</a:t>
                      </a:r>
                    </a:p>
                  </a:txBody>
                  <a:tcPr marL="41910" marR="41910" marT="20955" marB="20955"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4265714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835696" y="0"/>
            <a:ext cx="7078216" cy="908720"/>
          </a:xfrm>
        </p:spPr>
        <p:txBody>
          <a:bodyPr/>
          <a:lstStyle/>
          <a:p>
            <a:pPr algn="ctr"/>
            <a:r>
              <a:rPr lang="en-US" altLang="ru-RU" sz="4000" i="1" dirty="0">
                <a:solidFill>
                  <a:srgbClr val="000000"/>
                </a:solidFill>
                <a:latin typeface="Times New Roman" panose="02020603050405020304" pitchFamily="18" charset="0"/>
                <a:cs typeface="Times New Roman" panose="02020603050405020304" pitchFamily="18" charset="0"/>
              </a:rPr>
              <a:t>GNU Bourne-Again </a:t>
            </a:r>
            <a:r>
              <a:rPr lang="en-US" altLang="ru-RU" sz="4000" i="1" dirty="0" err="1">
                <a:solidFill>
                  <a:srgbClr val="000000"/>
                </a:solidFill>
                <a:latin typeface="Times New Roman" panose="02020603050405020304" pitchFamily="18" charset="0"/>
                <a:cs typeface="Times New Roman" panose="02020603050405020304" pitchFamily="18" charset="0"/>
              </a:rPr>
              <a:t>SHell</a:t>
            </a:r>
            <a:endParaRPr lang="en-US" altLang="ru-RU" sz="4000" i="1" dirty="0">
              <a:solidFill>
                <a:srgbClr val="000000"/>
              </a:solidFill>
              <a:latin typeface="Times New Roman" panose="02020603050405020304" pitchFamily="18" charset="0"/>
              <a:cs typeface="Times New Roman" panose="02020603050405020304" pitchFamily="18" charset="0"/>
            </a:endParaRPr>
          </a:p>
        </p:txBody>
      </p:sp>
      <p:sp>
        <p:nvSpPr>
          <p:cNvPr id="60419" name="Rectangle 3"/>
          <p:cNvSpPr>
            <a:spLocks noGrp="1" noChangeArrowheads="1"/>
          </p:cNvSpPr>
          <p:nvPr>
            <p:ph type="body" idx="1"/>
          </p:nvPr>
        </p:nvSpPr>
        <p:spPr>
          <a:xfrm>
            <a:off x="1979712" y="836712"/>
            <a:ext cx="6874718" cy="5616624"/>
          </a:xfrm>
        </p:spPr>
        <p:txBody>
          <a:bodyPr/>
          <a:lstStyle/>
          <a:p>
            <a:pPr>
              <a:lnSpc>
                <a:spcPct val="80000"/>
              </a:lnSpc>
            </a:pPr>
            <a:endParaRPr lang="en-US" altLang="ko-KR" sz="1800" dirty="0" smtClean="0">
              <a:solidFill>
                <a:srgbClr val="000000"/>
              </a:solidFill>
              <a:latin typeface="Times New Roman" panose="02020603050405020304" pitchFamily="18" charset="0"/>
              <a:ea typeface="굴림" charset="-127"/>
              <a:cs typeface="Times New Roman" panose="02020603050405020304" pitchFamily="18" charset="0"/>
            </a:endParaRPr>
          </a:p>
          <a:p>
            <a:pPr>
              <a:lnSpc>
                <a:spcPct val="80000"/>
              </a:lnSpc>
            </a:pPr>
            <a:endParaRPr lang="en-US" altLang="ru-RU" sz="1800" dirty="0">
              <a:solidFill>
                <a:srgbClr val="4D4D4D"/>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64692645"/>
              </p:ext>
            </p:extLst>
          </p:nvPr>
        </p:nvGraphicFramePr>
        <p:xfrm>
          <a:off x="1907704" y="836712"/>
          <a:ext cx="7128792" cy="5792688"/>
        </p:xfrm>
        <a:graphic>
          <a:graphicData uri="http://schemas.openxmlformats.org/drawingml/2006/table">
            <a:tbl>
              <a:tblPr/>
              <a:tblGrid>
                <a:gridCol w="2664296"/>
                <a:gridCol w="4464496"/>
              </a:tblGrid>
              <a:tr h="460782">
                <a:tc>
                  <a:txBody>
                    <a:bodyPr/>
                    <a:lstStyle/>
                    <a:p>
                      <a:r>
                        <a:rPr lang="en-US" sz="1400" dirty="0">
                          <a:solidFill>
                            <a:srgbClr val="000000"/>
                          </a:solidFill>
                          <a:effectLst/>
                          <a:latin typeface="Times New Roman" panose="02020603050405020304" pitchFamily="18" charset="0"/>
                          <a:cs typeface="Times New Roman" panose="02020603050405020304" pitchFamily="18" charset="0"/>
                        </a:rPr>
                        <a:t>declare, typeset</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a:solidFill>
                            <a:srgbClr val="000000"/>
                          </a:solidFill>
                          <a:effectLst/>
                          <a:latin typeface="Times New Roman" panose="02020603050405020304" pitchFamily="18" charset="0"/>
                          <a:cs typeface="Times New Roman" panose="02020603050405020304" pitchFamily="18" charset="0"/>
                        </a:rPr>
                        <a:t>задают и/или накладывают ограничения на переменные</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8260">
                <a:tc>
                  <a:txBody>
                    <a:bodyPr/>
                    <a:lstStyle/>
                    <a:p>
                      <a:r>
                        <a:rPr lang="en-US" sz="1400" dirty="0" err="1">
                          <a:solidFill>
                            <a:srgbClr val="000000"/>
                          </a:solidFill>
                          <a:effectLst/>
                          <a:latin typeface="Times New Roman" panose="02020603050405020304" pitchFamily="18" charset="0"/>
                          <a:cs typeface="Times New Roman" panose="02020603050405020304" pitchFamily="18" charset="0"/>
                        </a:rPr>
                        <a:t>getopts</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a:solidFill>
                            <a:srgbClr val="000000"/>
                          </a:solidFill>
                          <a:effectLst/>
                          <a:latin typeface="Times New Roman" panose="02020603050405020304" pitchFamily="18" charset="0"/>
                          <a:cs typeface="Times New Roman" panose="02020603050405020304" pitchFamily="18" charset="0"/>
                        </a:rPr>
                        <a:t>используется для разбора аргументов, передаваемых скрипту из командной строки</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3304">
                <a:tc gridSpan="2">
                  <a:txBody>
                    <a:bodyPr/>
                    <a:lstStyle/>
                    <a:p>
                      <a:pPr algn="ctr"/>
                      <a:r>
                        <a:rPr lang="ru-RU" sz="1400" dirty="0">
                          <a:solidFill>
                            <a:srgbClr val="000000"/>
                          </a:solidFill>
                          <a:effectLst/>
                          <a:latin typeface="Times New Roman" panose="02020603050405020304" pitchFamily="18" charset="0"/>
                          <a:cs typeface="Times New Roman" panose="02020603050405020304" pitchFamily="18" charset="0"/>
                        </a:rPr>
                        <a:t>Управление сценарием</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ru-RU"/>
                    </a:p>
                  </a:txBody>
                  <a:tcPr/>
                </a:tc>
              </a:tr>
              <a:tr h="263304">
                <a:tc>
                  <a:txBody>
                    <a:bodyPr/>
                    <a:lstStyle/>
                    <a:p>
                      <a:r>
                        <a:rPr lang="en-US" sz="1400" dirty="0">
                          <a:solidFill>
                            <a:srgbClr val="000000"/>
                          </a:solidFill>
                          <a:effectLst/>
                          <a:latin typeface="Times New Roman" panose="02020603050405020304" pitchFamily="18" charset="0"/>
                          <a:cs typeface="Times New Roman" panose="02020603050405020304" pitchFamily="18" charset="0"/>
                        </a:rPr>
                        <a:t>source, . (</a:t>
                      </a:r>
                      <a:r>
                        <a:rPr lang="ru-RU" sz="1400" dirty="0">
                          <a:solidFill>
                            <a:srgbClr val="000000"/>
                          </a:solidFill>
                          <a:effectLst/>
                          <a:latin typeface="Times New Roman" panose="02020603050405020304" pitchFamily="18" charset="0"/>
                          <a:cs typeface="Times New Roman" panose="02020603050405020304" pitchFamily="18" charset="0"/>
                        </a:rPr>
                        <a:t>точка)</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запуск указанного сценария</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60782">
                <a:tc>
                  <a:txBody>
                    <a:bodyPr/>
                    <a:lstStyle/>
                    <a:p>
                      <a:r>
                        <a:rPr lang="en-US" sz="1400" u="none" strike="noStrike" dirty="0">
                          <a:solidFill>
                            <a:srgbClr val="000000"/>
                          </a:solidFill>
                          <a:effectLst/>
                          <a:latin typeface="Times New Roman" panose="02020603050405020304" pitchFamily="18" charset="0"/>
                          <a:cs typeface="Times New Roman" panose="02020603050405020304" pitchFamily="18" charset="0"/>
                        </a:rPr>
                        <a:t>exit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безусловное завершение работы сценария</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8260">
                <a:tc>
                  <a:txBody>
                    <a:bodyPr/>
                    <a:lstStyle/>
                    <a:p>
                      <a:r>
                        <a:rPr lang="en-US" sz="1400">
                          <a:solidFill>
                            <a:srgbClr val="000000"/>
                          </a:solidFill>
                          <a:effectLst/>
                          <a:latin typeface="Times New Roman" panose="02020603050405020304" pitchFamily="18" charset="0"/>
                          <a:cs typeface="Times New Roman" panose="02020603050405020304" pitchFamily="18" charset="0"/>
                        </a:rPr>
                        <a:t>exec</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заменяет текущий процесс новым, запускаемым командой </a:t>
                      </a:r>
                      <a:r>
                        <a:rPr lang="ru-RU" sz="1400" dirty="0" err="1">
                          <a:solidFill>
                            <a:srgbClr val="000000"/>
                          </a:solidFill>
                          <a:effectLst/>
                          <a:latin typeface="Times New Roman" panose="02020603050405020304" pitchFamily="18" charset="0"/>
                          <a:cs typeface="Times New Roman" panose="02020603050405020304" pitchFamily="18" charset="0"/>
                        </a:rPr>
                        <a:t>exec</a:t>
                      </a:r>
                      <a:endParaRPr lang="ru-RU"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460782">
                <a:tc>
                  <a:txBody>
                    <a:bodyPr/>
                    <a:lstStyle/>
                    <a:p>
                      <a:r>
                        <a:rPr lang="en-US" sz="1400">
                          <a:solidFill>
                            <a:srgbClr val="000000"/>
                          </a:solidFill>
                          <a:effectLst/>
                          <a:latin typeface="Times New Roman" panose="02020603050405020304" pitchFamily="18" charset="0"/>
                          <a:cs typeface="Times New Roman" panose="02020603050405020304" pitchFamily="18" charset="0"/>
                        </a:rPr>
                        <a:t>shopt</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позволяет изменять ключи (опции) оболочки на лету</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3304">
                <a:tc gridSpan="2">
                  <a:txBody>
                    <a:bodyPr/>
                    <a:lstStyle/>
                    <a:p>
                      <a:pPr algn="ctr"/>
                      <a:r>
                        <a:rPr lang="ru-RU" sz="1400" dirty="0">
                          <a:solidFill>
                            <a:srgbClr val="000000"/>
                          </a:solidFill>
                          <a:effectLst/>
                          <a:latin typeface="Times New Roman" panose="02020603050405020304" pitchFamily="18" charset="0"/>
                          <a:cs typeface="Times New Roman" panose="02020603050405020304" pitchFamily="18" charset="0"/>
                        </a:rPr>
                        <a:t>Команды</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hMerge="1">
                  <a:txBody>
                    <a:bodyPr/>
                    <a:lstStyle/>
                    <a:p>
                      <a:endParaRPr lang="ru-RU"/>
                    </a:p>
                  </a:txBody>
                  <a:tcPr/>
                </a:tc>
              </a:tr>
              <a:tr h="460782">
                <a:tc>
                  <a:txBody>
                    <a:bodyPr/>
                    <a:lstStyle/>
                    <a:p>
                      <a:r>
                        <a:rPr lang="en-US" sz="1400" u="none" strike="noStrike" dirty="0">
                          <a:solidFill>
                            <a:srgbClr val="000000"/>
                          </a:solidFill>
                          <a:effectLst/>
                          <a:latin typeface="Times New Roman" panose="02020603050405020304" pitchFamily="18" charset="0"/>
                          <a:cs typeface="Times New Roman" panose="02020603050405020304" pitchFamily="18" charset="0"/>
                        </a:rPr>
                        <a:t>true</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возвращает код завершения ноль (успешное завершение)</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8260">
                <a:tc>
                  <a:txBody>
                    <a:bodyPr/>
                    <a:lstStyle/>
                    <a:p>
                      <a:r>
                        <a:rPr lang="en-US" sz="1400" u="none" strike="noStrike" dirty="0">
                          <a:solidFill>
                            <a:srgbClr val="000000"/>
                          </a:solidFill>
                          <a:effectLst/>
                          <a:latin typeface="Times New Roman" panose="02020603050405020304" pitchFamily="18" charset="0"/>
                          <a:cs typeface="Times New Roman" panose="02020603050405020304" pitchFamily="18" charset="0"/>
                        </a:rPr>
                        <a:t>false</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возвращает код завершения, который свидетельствует о неудаче</a:t>
                      </a: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3304">
                <a:tc>
                  <a:txBody>
                    <a:bodyPr/>
                    <a:lstStyle/>
                    <a:p>
                      <a:r>
                        <a:rPr lang="en-US" sz="1400">
                          <a:solidFill>
                            <a:srgbClr val="000000"/>
                          </a:solidFill>
                          <a:effectLst/>
                          <a:latin typeface="Times New Roman" panose="02020603050405020304" pitchFamily="18" charset="0"/>
                          <a:cs typeface="Times New Roman" panose="02020603050405020304" pitchFamily="18" charset="0"/>
                        </a:rPr>
                        <a:t>type </a:t>
                      </a:r>
                      <a:r>
                        <a:rPr lang="en-US" sz="1400" i="1">
                          <a:solidFill>
                            <a:srgbClr val="000000"/>
                          </a:solidFill>
                          <a:effectLst/>
                          <a:latin typeface="Times New Roman" panose="02020603050405020304" pitchFamily="18" charset="0"/>
                          <a:cs typeface="Times New Roman" panose="02020603050405020304" pitchFamily="18" charset="0"/>
                        </a:rPr>
                        <a:t>prog</a:t>
                      </a:r>
                      <a:endParaRPr lang="en-US" sz="140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выводит полный путь к </a:t>
                      </a:r>
                      <a:r>
                        <a:rPr lang="ru-RU" sz="1400" i="1" dirty="0" err="1">
                          <a:solidFill>
                            <a:srgbClr val="000000"/>
                          </a:solidFill>
                          <a:effectLst/>
                          <a:latin typeface="Times New Roman" panose="02020603050405020304" pitchFamily="18" charset="0"/>
                          <a:cs typeface="Times New Roman" panose="02020603050405020304" pitchFamily="18" charset="0"/>
                        </a:rPr>
                        <a:t>prog</a:t>
                      </a:r>
                      <a:endParaRPr lang="ru-RU"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263304">
                <a:tc>
                  <a:txBody>
                    <a:bodyPr/>
                    <a:lstStyle/>
                    <a:p>
                      <a:r>
                        <a:rPr lang="en-US" sz="1400">
                          <a:solidFill>
                            <a:srgbClr val="000000"/>
                          </a:solidFill>
                          <a:effectLst/>
                          <a:latin typeface="Times New Roman" panose="02020603050405020304" pitchFamily="18" charset="0"/>
                          <a:cs typeface="Times New Roman" panose="02020603050405020304" pitchFamily="18" charset="0"/>
                        </a:rPr>
                        <a:t>hash </a:t>
                      </a:r>
                      <a:r>
                        <a:rPr lang="en-US" sz="1400" i="1">
                          <a:solidFill>
                            <a:srgbClr val="000000"/>
                          </a:solidFill>
                          <a:effectLst/>
                          <a:latin typeface="Times New Roman" panose="02020603050405020304" pitchFamily="18" charset="0"/>
                          <a:cs typeface="Times New Roman" panose="02020603050405020304" pitchFamily="18" charset="0"/>
                        </a:rPr>
                        <a:t>prog</a:t>
                      </a:r>
                      <a:endParaRPr lang="en-US" sz="140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запоминает путь к </a:t>
                      </a:r>
                      <a:r>
                        <a:rPr lang="en-US" sz="1400" i="1" dirty="0" err="1">
                          <a:solidFill>
                            <a:srgbClr val="000000"/>
                          </a:solidFill>
                          <a:effectLst/>
                          <a:latin typeface="Times New Roman" panose="02020603050405020304" pitchFamily="18" charset="0"/>
                          <a:cs typeface="Times New Roman" panose="02020603050405020304" pitchFamily="18" charset="0"/>
                        </a:rPr>
                        <a:t>prog</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r h="658260">
                <a:tc>
                  <a:txBody>
                    <a:bodyPr/>
                    <a:lstStyle/>
                    <a:p>
                      <a:r>
                        <a:rPr lang="en-US" sz="1400">
                          <a:solidFill>
                            <a:srgbClr val="000000"/>
                          </a:solidFill>
                          <a:effectLst/>
                          <a:latin typeface="Times New Roman" panose="02020603050405020304" pitchFamily="18" charset="0"/>
                          <a:cs typeface="Times New Roman" panose="02020603050405020304" pitchFamily="18" charset="0"/>
                        </a:rPr>
                        <a:t>help </a:t>
                      </a:r>
                      <a:r>
                        <a:rPr lang="en-US" sz="1400" i="1">
                          <a:solidFill>
                            <a:srgbClr val="000000"/>
                          </a:solidFill>
                          <a:effectLst/>
                          <a:latin typeface="Times New Roman" panose="02020603050405020304" pitchFamily="18" charset="0"/>
                          <a:cs typeface="Times New Roman" panose="02020603050405020304" pitchFamily="18" charset="0"/>
                        </a:rPr>
                        <a:t>COMMAND</a:t>
                      </a:r>
                      <a:endParaRPr lang="en-US" sz="140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r>
                        <a:rPr lang="ru-RU" sz="1400" dirty="0">
                          <a:solidFill>
                            <a:srgbClr val="000000"/>
                          </a:solidFill>
                          <a:effectLst/>
                          <a:latin typeface="Times New Roman" panose="02020603050405020304" pitchFamily="18" charset="0"/>
                          <a:cs typeface="Times New Roman" panose="02020603050405020304" pitchFamily="18" charset="0"/>
                        </a:rPr>
                        <a:t>выводит краткую справку по использованию внутренней команды </a:t>
                      </a:r>
                      <a:r>
                        <a:rPr lang="ru-RU" sz="1400" i="1" dirty="0">
                          <a:solidFill>
                            <a:srgbClr val="000000"/>
                          </a:solidFill>
                          <a:effectLst/>
                          <a:latin typeface="Times New Roman" panose="02020603050405020304" pitchFamily="18" charset="0"/>
                          <a:cs typeface="Times New Roman" panose="02020603050405020304" pitchFamily="18" charset="0"/>
                        </a:rPr>
                        <a:t>COMMAND</a:t>
                      </a:r>
                      <a:endParaRPr lang="ru-RU" sz="1400" dirty="0">
                        <a:solidFill>
                          <a:srgbClr val="000000"/>
                        </a:solidFill>
                        <a:effectLst/>
                        <a:latin typeface="Times New Roman" panose="02020603050405020304" pitchFamily="18" charset="0"/>
                        <a:cs typeface="Times New Roman" panose="02020603050405020304" pitchFamily="18" charset="0"/>
                      </a:endParaRPr>
                    </a:p>
                  </a:txBody>
                  <a:tcPr marL="47625" marR="47625" marT="23813" marB="23813"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992054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algn="just"/>
            <a:endParaRPr lang="ru-RU" altLang="ru-RU" sz="1600" b="1"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who</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smtClean="0">
                <a:solidFill>
                  <a:srgbClr val="000000"/>
                </a:solidFill>
                <a:latin typeface="Times New Roman" panose="02020603050405020304" pitchFamily="18" charset="0"/>
                <a:cs typeface="Times New Roman" panose="02020603050405020304" pitchFamily="18" charset="0"/>
              </a:rPr>
              <a:t>whoami</a:t>
            </a:r>
            <a:r>
              <a:rPr lang="en-US" altLang="ru-RU" sz="1600" b="1" dirty="0">
                <a:solidFill>
                  <a:srgbClr val="000000"/>
                </a:solidFill>
                <a:latin typeface="Times New Roman" panose="02020603050405020304" pitchFamily="18" charset="0"/>
                <a:cs typeface="Times New Roman" panose="02020603050405020304" pitchFamily="18" charset="0"/>
              </a:rPr>
              <a:t>,</a:t>
            </a:r>
            <a:r>
              <a:rPr lang="en-US"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пользователь </a:t>
            </a:r>
            <a:r>
              <a:rPr lang="ru-RU" altLang="ru-RU" sz="1600" dirty="0">
                <a:solidFill>
                  <a:srgbClr val="000000"/>
                </a:solidFill>
                <a:latin typeface="Times New Roman" panose="02020603050405020304" pitchFamily="18" charset="0"/>
                <a:cs typeface="Times New Roman" panose="02020603050405020304" pitchFamily="18" charset="0"/>
              </a:rPr>
              <a:t>всегда может получить информацию о том, с каким правами он работает, при помощи команды </a:t>
            </a:r>
            <a:r>
              <a:rPr lang="ru-RU" altLang="ru-RU" sz="1600" dirty="0" err="1" smtClean="0">
                <a:solidFill>
                  <a:srgbClr val="000000"/>
                </a:solidFill>
                <a:latin typeface="Times New Roman" panose="02020603050405020304" pitchFamily="18" charset="0"/>
                <a:cs typeface="Times New Roman" panose="02020603050405020304" pitchFamily="18" charset="0"/>
              </a:rPr>
              <a:t>whoami</a:t>
            </a:r>
            <a:r>
              <a:rPr lang="en-US" altLang="ru-RU" sz="1600" dirty="0" smtClean="0">
                <a:solidFill>
                  <a:srgbClr val="000000"/>
                </a:solidFill>
                <a:latin typeface="Times New Roman" panose="02020603050405020304" pitchFamily="18" charset="0"/>
                <a:cs typeface="Times New Roman" panose="02020603050405020304" pitchFamily="18" charset="0"/>
              </a:rPr>
              <a:t>.</a:t>
            </a: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who</a:t>
            </a:r>
            <a:r>
              <a:rPr lang="ru-RU" altLang="ru-RU" sz="1600" dirty="0">
                <a:solidFill>
                  <a:srgbClr val="000000"/>
                </a:solidFill>
                <a:latin typeface="Times New Roman" panose="02020603050405020304" pitchFamily="18" charset="0"/>
                <a:cs typeface="Times New Roman" panose="02020603050405020304" pitchFamily="18" charset="0"/>
              </a:rPr>
              <a:t>, отображающей также время регистрации пользователя в системе, информацию о терминале за которым работает </a:t>
            </a:r>
            <a:r>
              <a:rPr lang="ru-RU" altLang="ru-RU" sz="1600" dirty="0" smtClean="0">
                <a:solidFill>
                  <a:srgbClr val="000000"/>
                </a:solidFill>
                <a:latin typeface="Times New Roman" panose="02020603050405020304" pitchFamily="18" charset="0"/>
                <a:cs typeface="Times New Roman" panose="02020603050405020304" pitchFamily="18" charset="0"/>
              </a:rPr>
              <a:t>пользователь</a:t>
            </a:r>
            <a:r>
              <a:rPr lang="en-US" altLang="ru-RU" sz="1600" dirty="0" smtClean="0">
                <a:solidFill>
                  <a:srgbClr val="000000"/>
                </a:solidFill>
                <a:latin typeface="Times New Roman" panose="02020603050405020304" pitchFamily="18" charset="0"/>
                <a:cs typeface="Times New Roman" panose="02020603050405020304" pitchFamily="18" charset="0"/>
              </a:rPr>
              <a:t>.</a:t>
            </a: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en-US" altLang="ru-RU" sz="1600" b="1" dirty="0" smtClean="0">
                <a:solidFill>
                  <a:srgbClr val="000000"/>
                </a:solidFill>
                <a:latin typeface="Times New Roman" panose="02020603050405020304" pitchFamily="18" charset="0"/>
                <a:cs typeface="Times New Roman" panose="02020603050405020304" pitchFamily="18" charset="0"/>
              </a:rPr>
              <a:t>groups</a:t>
            </a:r>
            <a:r>
              <a:rPr lang="ru-RU" altLang="ru-RU" sz="1600" dirty="0" smtClean="0">
                <a:solidFill>
                  <a:srgbClr val="000000"/>
                </a:solidFill>
                <a:latin typeface="Times New Roman" panose="02020603050405020304" pitchFamily="18" charset="0"/>
                <a:cs typeface="Times New Roman" panose="02020603050405020304" pitchFamily="18" charset="0"/>
              </a:rPr>
              <a:t>, команда </a:t>
            </a:r>
            <a:r>
              <a:rPr lang="ru-RU" altLang="ru-RU" sz="1600" dirty="0" err="1">
                <a:solidFill>
                  <a:srgbClr val="000000"/>
                </a:solidFill>
                <a:latin typeface="Times New Roman" panose="02020603050405020304" pitchFamily="18" charset="0"/>
                <a:cs typeface="Times New Roman" panose="02020603050405020304" pitchFamily="18" charset="0"/>
              </a:rPr>
              <a:t>groups</a:t>
            </a:r>
            <a:r>
              <a:rPr lang="ru-RU" altLang="ru-RU" sz="1600" dirty="0">
                <a:solidFill>
                  <a:srgbClr val="000000"/>
                </a:solidFill>
                <a:latin typeface="Times New Roman" panose="02020603050405020304" pitchFamily="18" charset="0"/>
                <a:cs typeface="Times New Roman" panose="02020603050405020304" pitchFamily="18" charset="0"/>
              </a:rPr>
              <a:t> позволяет получить информацию о группах, в которые входит пользователь (если имя пользователя не указано, то подразумевается текущий пользователь</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uname</a:t>
            </a:r>
            <a:r>
              <a:rPr lang="ru-RU" altLang="ru-RU" sz="1600" dirty="0" smtClean="0">
                <a:solidFill>
                  <a:srgbClr val="000000"/>
                </a:solidFill>
                <a:latin typeface="Times New Roman" panose="02020603050405020304" pitchFamily="18" charset="0"/>
                <a:cs typeface="Times New Roman" panose="02020603050405020304" pitchFamily="18" charset="0"/>
              </a:rPr>
              <a:t>, для того чтобы получить краткую информацию о системе, в которой работает пользователь, можно выполнить команду </a:t>
            </a:r>
            <a:r>
              <a:rPr lang="ru-RU" altLang="ru-RU" sz="1600" dirty="0" err="1" smtClean="0">
                <a:solidFill>
                  <a:srgbClr val="000000"/>
                </a:solidFill>
                <a:latin typeface="Times New Roman" panose="02020603050405020304" pitchFamily="18" charset="0"/>
                <a:cs typeface="Times New Roman" panose="02020603050405020304" pitchFamily="18" charset="0"/>
              </a:rPr>
              <a:t>uname</a:t>
            </a:r>
            <a:r>
              <a:rPr lang="ru-RU" altLang="ru-RU" sz="1600" dirty="0" smtClean="0">
                <a:solidFill>
                  <a:srgbClr val="000000"/>
                </a:solidFill>
                <a:latin typeface="Times New Roman" panose="02020603050405020304" pitchFamily="18" charset="0"/>
                <a:cs typeface="Times New Roman" panose="02020603050405020304" pitchFamily="18" charset="0"/>
              </a:rPr>
              <a:t> (опция –a выводит все возможные значения – имя компьютера, название и релиз ядра, время сборки ядра, архитектуру системы…):</a:t>
            </a: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marL="400050" lvl="1" indent="0" algn="just">
              <a:buNone/>
            </a:pPr>
            <a:r>
              <a:rPr lang="ru-RU" altLang="ru-RU" sz="1200" dirty="0" smtClean="0">
                <a:solidFill>
                  <a:srgbClr val="000000"/>
                </a:solidFill>
                <a:latin typeface="Times New Roman" panose="02020603050405020304" pitchFamily="18" charset="0"/>
                <a:cs typeface="Times New Roman" panose="02020603050405020304" pitchFamily="18" charset="0"/>
              </a:rPr>
              <a:t>[</a:t>
            </a:r>
            <a:r>
              <a:rPr lang="ru-RU" altLang="ru-RU" sz="1200" dirty="0" err="1">
                <a:solidFill>
                  <a:srgbClr val="000000"/>
                </a:solidFill>
                <a:latin typeface="Times New Roman" panose="02020603050405020304" pitchFamily="18" charset="0"/>
                <a:cs typeface="Times New Roman" panose="02020603050405020304" pitchFamily="18" charset="0"/>
              </a:rPr>
              <a:t>root@centos</a:t>
            </a:r>
            <a:r>
              <a:rPr lang="ru-RU" altLang="ru-RU" sz="1200" dirty="0">
                <a:solidFill>
                  <a:srgbClr val="000000"/>
                </a:solidFill>
                <a:latin typeface="Times New Roman" panose="02020603050405020304" pitchFamily="18" charset="0"/>
                <a:cs typeface="Times New Roman" panose="02020603050405020304" pitchFamily="18" charset="0"/>
              </a:rPr>
              <a:t> ~]# </a:t>
            </a:r>
            <a:r>
              <a:rPr lang="ru-RU" altLang="ru-RU" sz="1200" dirty="0" err="1">
                <a:solidFill>
                  <a:srgbClr val="000000"/>
                </a:solidFill>
                <a:latin typeface="Times New Roman" panose="02020603050405020304" pitchFamily="18" charset="0"/>
                <a:cs typeface="Times New Roman" panose="02020603050405020304" pitchFamily="18" charset="0"/>
              </a:rPr>
              <a:t>uname</a:t>
            </a:r>
            <a:r>
              <a:rPr lang="ru-RU" altLang="ru-RU" sz="1200" dirty="0">
                <a:solidFill>
                  <a:srgbClr val="000000"/>
                </a:solidFill>
                <a:latin typeface="Times New Roman" panose="02020603050405020304" pitchFamily="18" charset="0"/>
                <a:cs typeface="Times New Roman" panose="02020603050405020304" pitchFamily="18" charset="0"/>
              </a:rPr>
              <a:t> -a</a:t>
            </a:r>
          </a:p>
          <a:p>
            <a:pPr marL="400050" lvl="1" indent="0" algn="just">
              <a:buNone/>
            </a:pPr>
            <a:r>
              <a:rPr lang="ru-RU" altLang="ru-RU" sz="1200" dirty="0" err="1">
                <a:solidFill>
                  <a:srgbClr val="000000"/>
                </a:solidFill>
                <a:latin typeface="Times New Roman" panose="02020603050405020304" pitchFamily="18" charset="0"/>
                <a:cs typeface="Times New Roman" panose="02020603050405020304" pitchFamily="18" charset="0"/>
              </a:rPr>
              <a:t>Linux</a:t>
            </a:r>
            <a:r>
              <a:rPr lang="ru-RU" altLang="ru-RU" sz="1200" dirty="0">
                <a:solidFill>
                  <a:srgbClr val="000000"/>
                </a:solidFill>
                <a:latin typeface="Times New Roman" panose="02020603050405020304" pitchFamily="18" charset="0"/>
                <a:cs typeface="Times New Roman" panose="02020603050405020304" pitchFamily="18" charset="0"/>
              </a:rPr>
              <a:t> centos.ipap.ru 2.6.18-92.1.18.el5 #1 SMP </a:t>
            </a:r>
            <a:r>
              <a:rPr lang="ru-RU" altLang="ru-RU" sz="1200" dirty="0" err="1">
                <a:solidFill>
                  <a:srgbClr val="000000"/>
                </a:solidFill>
                <a:latin typeface="Times New Roman" panose="02020603050405020304" pitchFamily="18" charset="0"/>
                <a:cs typeface="Times New Roman" panose="02020603050405020304" pitchFamily="18" charset="0"/>
              </a:rPr>
              <a:t>Wed</a:t>
            </a:r>
            <a:r>
              <a:rPr lang="ru-RU" altLang="ru-RU" sz="1200" dirty="0">
                <a:solidFill>
                  <a:srgbClr val="000000"/>
                </a:solidFill>
                <a:latin typeface="Times New Roman" panose="02020603050405020304" pitchFamily="18" charset="0"/>
                <a:cs typeface="Times New Roman" panose="02020603050405020304" pitchFamily="18" charset="0"/>
              </a:rPr>
              <a:t> </a:t>
            </a:r>
            <a:r>
              <a:rPr lang="ru-RU" altLang="ru-RU" sz="1200" dirty="0" err="1">
                <a:solidFill>
                  <a:srgbClr val="000000"/>
                </a:solidFill>
                <a:latin typeface="Times New Roman" panose="02020603050405020304" pitchFamily="18" charset="0"/>
                <a:cs typeface="Times New Roman" panose="02020603050405020304" pitchFamily="18" charset="0"/>
              </a:rPr>
              <a:t>Nov</a:t>
            </a:r>
            <a:r>
              <a:rPr lang="ru-RU" altLang="ru-RU" sz="1200" dirty="0">
                <a:solidFill>
                  <a:srgbClr val="000000"/>
                </a:solidFill>
                <a:latin typeface="Times New Roman" panose="02020603050405020304" pitchFamily="18" charset="0"/>
                <a:cs typeface="Times New Roman" panose="02020603050405020304" pitchFamily="18" charset="0"/>
              </a:rPr>
              <a:t> 12 09:30:27 EST 2008 i686 </a:t>
            </a:r>
            <a:r>
              <a:rPr lang="ru-RU" altLang="ru-RU" sz="1200" dirty="0" err="1">
                <a:solidFill>
                  <a:srgbClr val="000000"/>
                </a:solidFill>
                <a:latin typeface="Times New Roman" panose="02020603050405020304" pitchFamily="18" charset="0"/>
                <a:cs typeface="Times New Roman" panose="02020603050405020304" pitchFamily="18" charset="0"/>
              </a:rPr>
              <a:t>i686</a:t>
            </a:r>
            <a:r>
              <a:rPr lang="ru-RU" altLang="ru-RU" sz="1200" dirty="0">
                <a:solidFill>
                  <a:srgbClr val="000000"/>
                </a:solidFill>
                <a:latin typeface="Times New Roman" panose="02020603050405020304" pitchFamily="18" charset="0"/>
                <a:cs typeface="Times New Roman" panose="02020603050405020304" pitchFamily="18" charset="0"/>
              </a:rPr>
              <a:t> i386 GNU/</a:t>
            </a:r>
            <a:r>
              <a:rPr lang="ru-RU" altLang="ru-RU" sz="1200" dirty="0" err="1">
                <a:solidFill>
                  <a:srgbClr val="000000"/>
                </a:solidFill>
                <a:latin typeface="Times New Roman" panose="02020603050405020304" pitchFamily="18" charset="0"/>
                <a:cs typeface="Times New Roman" panose="02020603050405020304" pitchFamily="18" charset="0"/>
              </a:rPr>
              <a:t>Linux</a:t>
            </a:r>
            <a:endParaRPr lang="ru-RU" altLang="ru-RU" sz="12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Получение </a:t>
            </a:r>
            <a:r>
              <a:rPr lang="ru-RU" altLang="ru-RU" sz="4000" kern="0" dirty="0">
                <a:solidFill>
                  <a:srgbClr val="000000"/>
                </a:solidFill>
                <a:latin typeface="Times New Roman" panose="02020603050405020304" pitchFamily="18" charset="0"/>
                <a:cs typeface="Times New Roman" panose="02020603050405020304" pitchFamily="18" charset="0"/>
              </a:rPr>
              <a:t>информации о пользователе и системе</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337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algn="just"/>
            <a:endParaRPr lang="ru-RU" altLang="ru-RU" sz="1600" b="1"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cat</a:t>
            </a:r>
            <a:r>
              <a:rPr lang="ru-RU" altLang="ru-RU" sz="1600" dirty="0" smtClean="0">
                <a:solidFill>
                  <a:srgbClr val="000000"/>
                </a:solidFill>
                <a:latin typeface="Times New Roman" panose="02020603050405020304" pitchFamily="18" charset="0"/>
                <a:cs typeface="Times New Roman" panose="02020603050405020304" pitchFamily="18" charset="0"/>
              </a:rPr>
              <a:t> Программа </a:t>
            </a:r>
            <a:r>
              <a:rPr lang="ru-RU" altLang="ru-RU" sz="1600" dirty="0" err="1">
                <a:solidFill>
                  <a:srgbClr val="000000"/>
                </a:solidFill>
                <a:latin typeface="Times New Roman" panose="02020603050405020304" pitchFamily="18" charset="0"/>
                <a:cs typeface="Times New Roman" panose="02020603050405020304" pitchFamily="18" charset="0"/>
              </a:rPr>
              <a:t>cat</a:t>
            </a:r>
            <a:r>
              <a:rPr lang="ru-RU" altLang="ru-RU" sz="1600" dirty="0">
                <a:solidFill>
                  <a:srgbClr val="000000"/>
                </a:solidFill>
                <a:latin typeface="Times New Roman" panose="02020603050405020304" pitchFamily="18" charset="0"/>
                <a:cs typeface="Times New Roman" panose="02020603050405020304" pitchFamily="18" charset="0"/>
              </a:rPr>
              <a:t> служит для конкатенации (объединения) файлов. Служит для вывода содержимого одного или нескольких файлов в стандартный поток вывода (на экран</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more</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smtClean="0">
                <a:solidFill>
                  <a:srgbClr val="000000"/>
                </a:solidFill>
                <a:latin typeface="Times New Roman" panose="02020603050405020304" pitchFamily="18" charset="0"/>
                <a:cs typeface="Times New Roman" panose="02020603050405020304" pitchFamily="18" charset="0"/>
              </a:rPr>
              <a:t>less</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Программы </a:t>
            </a:r>
            <a:r>
              <a:rPr lang="ru-RU" altLang="ru-RU" sz="1600" dirty="0" err="1">
                <a:solidFill>
                  <a:srgbClr val="000000"/>
                </a:solidFill>
                <a:latin typeface="Times New Roman" panose="02020603050405020304" pitchFamily="18" charset="0"/>
                <a:cs typeface="Times New Roman" panose="02020603050405020304" pitchFamily="18" charset="0"/>
              </a:rPr>
              <a:t>more</a:t>
            </a:r>
            <a:r>
              <a:rPr lang="ru-RU" altLang="ru-RU" sz="1600" dirty="0">
                <a:solidFill>
                  <a:srgbClr val="000000"/>
                </a:solidFill>
                <a:latin typeface="Times New Roman" panose="02020603050405020304" pitchFamily="18" charset="0"/>
                <a:cs typeface="Times New Roman" panose="02020603050405020304" pitchFamily="18" charset="0"/>
              </a:rPr>
              <a:t> и </a:t>
            </a:r>
            <a:r>
              <a:rPr lang="ru-RU" altLang="ru-RU" sz="1600" dirty="0" err="1">
                <a:solidFill>
                  <a:srgbClr val="000000"/>
                </a:solidFill>
                <a:latin typeface="Times New Roman" panose="02020603050405020304" pitchFamily="18" charset="0"/>
                <a:cs typeface="Times New Roman" panose="02020603050405020304" pitchFamily="18" charset="0"/>
              </a:rPr>
              <a:t>less</a:t>
            </a:r>
            <a:r>
              <a:rPr lang="ru-RU" altLang="ru-RU" sz="1600" dirty="0">
                <a:solidFill>
                  <a:srgbClr val="000000"/>
                </a:solidFill>
                <a:latin typeface="Times New Roman" panose="02020603050405020304" pitchFamily="18" charset="0"/>
                <a:cs typeface="Times New Roman" panose="02020603050405020304" pitchFamily="18" charset="0"/>
              </a:rPr>
              <a:t> являются, так называемыми, пейджерами. Они служат для обеспечения просмотра больших текстовых файлов, обеспечивая разбиение текста на страницы</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tee</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 </a:t>
            </a:r>
            <a:r>
              <a:rPr lang="ru-RU" altLang="ru-RU" sz="1600" dirty="0" err="1">
                <a:solidFill>
                  <a:srgbClr val="000000"/>
                </a:solidFill>
                <a:latin typeface="Times New Roman" panose="02020603050405020304" pitchFamily="18" charset="0"/>
                <a:cs typeface="Times New Roman" panose="02020603050405020304" pitchFamily="18" charset="0"/>
              </a:rPr>
              <a:t>tee</a:t>
            </a:r>
            <a:r>
              <a:rPr lang="ru-RU" altLang="ru-RU" sz="1600" dirty="0">
                <a:solidFill>
                  <a:srgbClr val="000000"/>
                </a:solidFill>
                <a:latin typeface="Times New Roman" panose="02020603050405020304" pitchFamily="18" charset="0"/>
                <a:cs typeface="Times New Roman" panose="02020603050405020304" pitchFamily="18" charset="0"/>
              </a:rPr>
              <a:t> позволяет распараллеливать вывод информации. Она берёт информацию со стандартного потока ввода и выводит её в стандартный поток вывода (на экран) и в файлы, указанные в качестве параметров</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grep</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Регулярные </a:t>
            </a:r>
            <a:r>
              <a:rPr lang="ru-RU" altLang="ru-RU" sz="1600" dirty="0">
                <a:solidFill>
                  <a:srgbClr val="000000"/>
                </a:solidFill>
                <a:latin typeface="Times New Roman" panose="02020603050405020304" pitchFamily="18" charset="0"/>
                <a:cs typeface="Times New Roman" panose="02020603050405020304" pitchFamily="18" charset="0"/>
              </a:rPr>
              <a:t>выражения (</a:t>
            </a:r>
            <a:r>
              <a:rPr lang="ru-RU" altLang="ru-RU" sz="1600" dirty="0" err="1">
                <a:solidFill>
                  <a:srgbClr val="000000"/>
                </a:solidFill>
                <a:latin typeface="Times New Roman" panose="02020603050405020304" pitchFamily="18" charset="0"/>
                <a:cs typeface="Times New Roman" panose="02020603050405020304" pitchFamily="18" charset="0"/>
              </a:rPr>
              <a:t>regular</a:t>
            </a:r>
            <a:r>
              <a:rPr lang="ru-RU" altLang="ru-RU" sz="1600" dirty="0">
                <a:solidFill>
                  <a:srgbClr val="000000"/>
                </a:solidFill>
                <a:latin typeface="Times New Roman" panose="02020603050405020304" pitchFamily="18" charset="0"/>
                <a:cs typeface="Times New Roman" panose="02020603050405020304" pitchFamily="18" charset="0"/>
              </a:rPr>
              <a:t> </a:t>
            </a:r>
            <a:r>
              <a:rPr lang="ru-RU" altLang="ru-RU" sz="1600" dirty="0" err="1">
                <a:solidFill>
                  <a:srgbClr val="000000"/>
                </a:solidFill>
                <a:latin typeface="Times New Roman" panose="02020603050405020304" pitchFamily="18" charset="0"/>
                <a:cs typeface="Times New Roman" panose="02020603050405020304" pitchFamily="18" charset="0"/>
              </a:rPr>
              <a:t>expressions</a:t>
            </a:r>
            <a:r>
              <a:rPr lang="ru-RU" altLang="ru-RU" sz="1600" dirty="0">
                <a:solidFill>
                  <a:srgbClr val="000000"/>
                </a:solidFill>
                <a:latin typeface="Times New Roman" panose="02020603050405020304" pitchFamily="18" charset="0"/>
                <a:cs typeface="Times New Roman" panose="02020603050405020304" pitchFamily="18" charset="0"/>
              </a:rPr>
              <a:t>) представляют собой способ описания текстовой строки или шаблона, обеспечивающий возможность реализации поиска и замены текстовой информации на основе гибких критериев</a:t>
            </a: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Обработка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потоков с помощью фильтров</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505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algn="just"/>
            <a:endParaRPr lang="ru-RU" altLang="ru-RU" sz="1600" b="1"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pwd</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 </a:t>
            </a:r>
            <a:r>
              <a:rPr lang="ru-RU" altLang="ru-RU" sz="1600" dirty="0" err="1">
                <a:solidFill>
                  <a:srgbClr val="000000"/>
                </a:solidFill>
                <a:latin typeface="Times New Roman" panose="02020603050405020304" pitchFamily="18" charset="0"/>
                <a:cs typeface="Times New Roman" panose="02020603050405020304" pitchFamily="18" charset="0"/>
              </a:rPr>
              <a:t>pwd</a:t>
            </a:r>
            <a:r>
              <a:rPr lang="ru-RU" altLang="ru-RU" sz="1600" dirty="0">
                <a:solidFill>
                  <a:srgbClr val="000000"/>
                </a:solidFill>
                <a:latin typeface="Times New Roman" panose="02020603050405020304" pitchFamily="18" charset="0"/>
                <a:cs typeface="Times New Roman" panose="02020603050405020304" pitchFamily="18" charset="0"/>
              </a:rPr>
              <a:t> выводит информацию о текущем каталоге, в котором в данный момент находится пользователь</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cd</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 </a:t>
            </a:r>
            <a:r>
              <a:rPr lang="ru-RU" altLang="ru-RU" sz="1600" dirty="0" err="1">
                <a:solidFill>
                  <a:srgbClr val="000000"/>
                </a:solidFill>
                <a:latin typeface="Times New Roman" panose="02020603050405020304" pitchFamily="18" charset="0"/>
                <a:cs typeface="Times New Roman" panose="02020603050405020304" pitchFamily="18" charset="0"/>
              </a:rPr>
              <a:t>cd</a:t>
            </a:r>
            <a:r>
              <a:rPr lang="ru-RU" altLang="ru-RU" sz="1600" dirty="0">
                <a:solidFill>
                  <a:srgbClr val="000000"/>
                </a:solidFill>
                <a:latin typeface="Times New Roman" panose="02020603050405020304" pitchFamily="18" charset="0"/>
                <a:cs typeface="Times New Roman" panose="02020603050405020304" pitchFamily="18" charset="0"/>
              </a:rPr>
              <a:t> служит для перемещения по файловой системе (т.е. смены текущего каталога). Если команда задана без параметров, то осуществляется переход в домашний каталог </a:t>
            </a:r>
            <a:r>
              <a:rPr lang="ru-RU" altLang="ru-RU" sz="1600" dirty="0" smtClean="0">
                <a:solidFill>
                  <a:srgbClr val="000000"/>
                </a:solidFill>
                <a:latin typeface="Times New Roman" panose="02020603050405020304" pitchFamily="18" charset="0"/>
                <a:cs typeface="Times New Roman" panose="02020603050405020304" pitchFamily="18" charset="0"/>
              </a:rPr>
              <a:t>пользователя.</a:t>
            </a: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ls</a:t>
            </a:r>
            <a:r>
              <a:rPr lang="ru-RU" altLang="ru-RU" sz="1600" dirty="0" smtClean="0">
                <a:solidFill>
                  <a:srgbClr val="000000"/>
                </a:solidFill>
                <a:latin typeface="Times New Roman" panose="02020603050405020304" pitchFamily="18" charset="0"/>
                <a:cs typeface="Times New Roman" panose="02020603050405020304" pitchFamily="18" charset="0"/>
              </a:rPr>
              <a:t> Команда </a:t>
            </a:r>
            <a:r>
              <a:rPr lang="ru-RU" altLang="ru-RU" sz="1600" dirty="0" err="1">
                <a:solidFill>
                  <a:srgbClr val="000000"/>
                </a:solidFill>
                <a:latin typeface="Times New Roman" panose="02020603050405020304" pitchFamily="18" charset="0"/>
                <a:cs typeface="Times New Roman" panose="02020603050405020304" pitchFamily="18" charset="0"/>
              </a:rPr>
              <a:t>ls</a:t>
            </a:r>
            <a:r>
              <a:rPr lang="ru-RU" altLang="ru-RU" sz="1600" dirty="0">
                <a:solidFill>
                  <a:srgbClr val="000000"/>
                </a:solidFill>
                <a:latin typeface="Times New Roman" panose="02020603050405020304" pitchFamily="18" charset="0"/>
                <a:cs typeface="Times New Roman" panose="02020603050405020304" pitchFamily="18" charset="0"/>
              </a:rPr>
              <a:t> обеспечивает для вывода оглавления каталога. Если в качестве параметра не указан каталог, то выводится оглавление текущего каталога</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cp</a:t>
            </a:r>
            <a:r>
              <a:rPr lang="ru-RU" altLang="ru-RU" sz="1600" dirty="0" smtClean="0">
                <a:solidFill>
                  <a:srgbClr val="000000"/>
                </a:solidFill>
                <a:latin typeface="Times New Roman" panose="02020603050405020304" pitchFamily="18" charset="0"/>
                <a:cs typeface="Times New Roman" panose="02020603050405020304" pitchFamily="18" charset="0"/>
              </a:rPr>
              <a:t> С </a:t>
            </a:r>
            <a:r>
              <a:rPr lang="ru-RU" altLang="ru-RU" sz="1600" dirty="0">
                <a:solidFill>
                  <a:srgbClr val="000000"/>
                </a:solidFill>
                <a:latin typeface="Times New Roman" panose="02020603050405020304" pitchFamily="18" charset="0"/>
                <a:cs typeface="Times New Roman" panose="02020603050405020304" pitchFamily="18" charset="0"/>
              </a:rPr>
              <a:t>помощью команды </a:t>
            </a:r>
            <a:r>
              <a:rPr lang="ru-RU" altLang="ru-RU" sz="1600" dirty="0" err="1">
                <a:solidFill>
                  <a:srgbClr val="000000"/>
                </a:solidFill>
                <a:latin typeface="Times New Roman" panose="02020603050405020304" pitchFamily="18" charset="0"/>
                <a:cs typeface="Times New Roman" panose="02020603050405020304" pitchFamily="18" charset="0"/>
              </a:rPr>
              <a:t>cp</a:t>
            </a:r>
            <a:r>
              <a:rPr lang="ru-RU" altLang="ru-RU" sz="1600" dirty="0">
                <a:solidFill>
                  <a:srgbClr val="000000"/>
                </a:solidFill>
                <a:latin typeface="Times New Roman" panose="02020603050405020304" pitchFamily="18" charset="0"/>
                <a:cs typeface="Times New Roman" panose="02020603050405020304" pitchFamily="18" charset="0"/>
              </a:rPr>
              <a:t> можно производить копирование файлов</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mv</a:t>
            </a:r>
            <a:r>
              <a:rPr lang="ru-RU" altLang="ru-RU" sz="1600" dirty="0" smtClean="0">
                <a:solidFill>
                  <a:srgbClr val="000000"/>
                </a:solidFill>
                <a:latin typeface="Times New Roman" panose="02020603050405020304" pitchFamily="18" charset="0"/>
                <a:cs typeface="Times New Roman" panose="02020603050405020304" pitchFamily="18" charset="0"/>
              </a:rPr>
              <a:t> Команда </a:t>
            </a:r>
            <a:r>
              <a:rPr lang="ru-RU" altLang="ru-RU" sz="1600" dirty="0" err="1">
                <a:solidFill>
                  <a:srgbClr val="000000"/>
                </a:solidFill>
                <a:latin typeface="Times New Roman" panose="02020603050405020304" pitchFamily="18" charset="0"/>
                <a:cs typeface="Times New Roman" panose="02020603050405020304" pitchFamily="18" charset="0"/>
              </a:rPr>
              <a:t>mv</a:t>
            </a:r>
            <a:r>
              <a:rPr lang="ru-RU" altLang="ru-RU" sz="1600" dirty="0">
                <a:solidFill>
                  <a:srgbClr val="000000"/>
                </a:solidFill>
                <a:latin typeface="Times New Roman" panose="02020603050405020304" pitchFamily="18" charset="0"/>
                <a:cs typeface="Times New Roman" panose="02020603050405020304" pitchFamily="18" charset="0"/>
              </a:rPr>
              <a:t> используется аналогично команде </a:t>
            </a:r>
            <a:r>
              <a:rPr lang="ru-RU" altLang="ru-RU" sz="1600" dirty="0" err="1">
                <a:solidFill>
                  <a:srgbClr val="000000"/>
                </a:solidFill>
                <a:latin typeface="Times New Roman" panose="02020603050405020304" pitchFamily="18" charset="0"/>
                <a:cs typeface="Times New Roman" panose="02020603050405020304" pitchFamily="18" charset="0"/>
              </a:rPr>
              <a:t>cp</a:t>
            </a:r>
            <a:r>
              <a:rPr lang="ru-RU" altLang="ru-RU" sz="1600" dirty="0">
                <a:solidFill>
                  <a:srgbClr val="000000"/>
                </a:solidFill>
                <a:latin typeface="Times New Roman" panose="02020603050405020304" pitchFamily="18" charset="0"/>
                <a:cs typeface="Times New Roman" panose="02020603050405020304" pitchFamily="18" charset="0"/>
              </a:rPr>
              <a:t>, но служит не для копирования, а для перемещения </a:t>
            </a:r>
            <a:r>
              <a:rPr lang="ru-RU" altLang="ru-RU" sz="1600" dirty="0" smtClean="0">
                <a:solidFill>
                  <a:srgbClr val="000000"/>
                </a:solidFill>
                <a:latin typeface="Times New Roman" panose="02020603050405020304" pitchFamily="18" charset="0"/>
                <a:cs typeface="Times New Roman" panose="02020603050405020304" pitchFamily="18" charset="0"/>
              </a:rPr>
              <a:t>файлов.</a:t>
            </a: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rm</a:t>
            </a:r>
            <a:r>
              <a:rPr lang="ru-RU" altLang="ru-RU" sz="1600" dirty="0" smtClean="0">
                <a:solidFill>
                  <a:srgbClr val="000000"/>
                </a:solidFill>
                <a:latin typeface="Times New Roman" panose="02020603050405020304" pitchFamily="18" charset="0"/>
                <a:cs typeface="Times New Roman" panose="02020603050405020304" pitchFamily="18" charset="0"/>
              </a:rPr>
              <a:t> Удалить файлы и каталоги можно с помощью команды </a:t>
            </a:r>
            <a:r>
              <a:rPr lang="ru-RU" altLang="ru-RU" sz="1600" dirty="0" err="1" smtClean="0">
                <a:solidFill>
                  <a:srgbClr val="000000"/>
                </a:solidFill>
                <a:latin typeface="Times New Roman" panose="02020603050405020304" pitchFamily="18" charset="0"/>
                <a:cs typeface="Times New Roman" panose="02020603050405020304" pitchFamily="18" charset="0"/>
              </a:rPr>
              <a:t>rm</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b="1" dirty="0" err="1">
                <a:solidFill>
                  <a:srgbClr val="000000"/>
                </a:solidFill>
                <a:latin typeface="Times New Roman" panose="02020603050405020304" pitchFamily="18" charset="0"/>
                <a:cs typeface="Times New Roman" panose="02020603050405020304" pitchFamily="18" charset="0"/>
              </a:rPr>
              <a:t>mkdir</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smtClean="0">
                <a:solidFill>
                  <a:srgbClr val="000000"/>
                </a:solidFill>
                <a:latin typeface="Times New Roman" panose="02020603050405020304" pitchFamily="18" charset="0"/>
                <a:cs typeface="Times New Roman" panose="02020603050405020304" pitchFamily="18" charset="0"/>
              </a:rPr>
              <a:t>rmdir</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Создать </a:t>
            </a:r>
            <a:r>
              <a:rPr lang="ru-RU" altLang="ru-RU" sz="1600" dirty="0">
                <a:solidFill>
                  <a:srgbClr val="000000"/>
                </a:solidFill>
                <a:latin typeface="Times New Roman" panose="02020603050405020304" pitchFamily="18" charset="0"/>
                <a:cs typeface="Times New Roman" panose="02020603050405020304" pitchFamily="18" charset="0"/>
              </a:rPr>
              <a:t>и удалить каталог в файловой системе можно при помощи команд </a:t>
            </a:r>
            <a:r>
              <a:rPr lang="ru-RU" altLang="ru-RU" sz="1600" dirty="0" err="1">
                <a:solidFill>
                  <a:srgbClr val="000000"/>
                </a:solidFill>
                <a:latin typeface="Times New Roman" panose="02020603050405020304" pitchFamily="18" charset="0"/>
                <a:cs typeface="Times New Roman" panose="02020603050405020304" pitchFamily="18" charset="0"/>
              </a:rPr>
              <a:t>mkdir</a:t>
            </a:r>
            <a:r>
              <a:rPr lang="ru-RU" altLang="ru-RU" sz="1600" dirty="0">
                <a:solidFill>
                  <a:srgbClr val="000000"/>
                </a:solidFill>
                <a:latin typeface="Times New Roman" panose="02020603050405020304" pitchFamily="18" charset="0"/>
                <a:cs typeface="Times New Roman" panose="02020603050405020304" pitchFamily="18" charset="0"/>
              </a:rPr>
              <a:t> и </a:t>
            </a:r>
            <a:r>
              <a:rPr lang="ru-RU" altLang="ru-RU" sz="1600" dirty="0" err="1">
                <a:solidFill>
                  <a:srgbClr val="000000"/>
                </a:solidFill>
                <a:latin typeface="Times New Roman" panose="02020603050405020304" pitchFamily="18" charset="0"/>
                <a:cs typeface="Times New Roman" panose="02020603050405020304" pitchFamily="18" charset="0"/>
              </a:rPr>
              <a:t>rmdir</a:t>
            </a:r>
            <a:r>
              <a:rPr lang="ru-RU" altLang="ru-RU" sz="1600" dirty="0">
                <a:solidFill>
                  <a:srgbClr val="000000"/>
                </a:solidFill>
                <a:latin typeface="Times New Roman" panose="02020603050405020304" pitchFamily="18" charset="0"/>
                <a:cs typeface="Times New Roman" panose="02020603050405020304" pitchFamily="18" charset="0"/>
              </a:rPr>
              <a:t> соответственно. </a:t>
            </a: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en-US" altLang="ru-RU" sz="1600" b="1" dirty="0" err="1" smtClean="0">
                <a:solidFill>
                  <a:srgbClr val="000000"/>
                </a:solidFill>
                <a:latin typeface="Times New Roman" panose="02020603050405020304" pitchFamily="18" charset="0"/>
                <a:cs typeface="Times New Roman" panose="02020603050405020304" pitchFamily="18" charset="0"/>
              </a:rPr>
              <a:t>df</a:t>
            </a:r>
            <a:r>
              <a:rPr lang="ru-RU" altLang="ru-RU" sz="1600" dirty="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Выводит </a:t>
            </a:r>
            <a:r>
              <a:rPr lang="ru-RU" altLang="ru-RU" sz="1600" dirty="0">
                <a:solidFill>
                  <a:srgbClr val="000000"/>
                </a:solidFill>
                <a:latin typeface="Times New Roman" panose="02020603050405020304" pitchFamily="18" charset="0"/>
                <a:cs typeface="Times New Roman" panose="02020603050405020304" pitchFamily="18" charset="0"/>
              </a:rPr>
              <a:t>информацию о количестве свободного и занятого пространства на каждой из смонтированных файловых систем</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du</a:t>
            </a:r>
            <a:r>
              <a:rPr lang="ru-RU" altLang="ru-RU" sz="1600" dirty="0" smtClean="0">
                <a:solidFill>
                  <a:srgbClr val="000000"/>
                </a:solidFill>
                <a:latin typeface="Times New Roman" panose="02020603050405020304" pitchFamily="18" charset="0"/>
                <a:cs typeface="Times New Roman" panose="02020603050405020304" pitchFamily="18" charset="0"/>
              </a:rPr>
              <a:t> Служит </a:t>
            </a:r>
            <a:r>
              <a:rPr lang="ru-RU" altLang="ru-RU" sz="1600" dirty="0">
                <a:solidFill>
                  <a:srgbClr val="000000"/>
                </a:solidFill>
                <a:latin typeface="Times New Roman" panose="02020603050405020304" pitchFamily="18" charset="0"/>
                <a:cs typeface="Times New Roman" panose="02020603050405020304" pitchFamily="18" charset="0"/>
              </a:rPr>
              <a:t>для вывода информации о месте, занимаемом на диске конкретным каталогом или каталогами. </a:t>
            </a:r>
            <a:endParaRPr lang="ru-RU" altLang="ru-RU" sz="1600"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Команды </a:t>
            </a:r>
            <a:r>
              <a:rPr lang="ru-RU" altLang="ru-RU" sz="4000" kern="0" dirty="0">
                <a:solidFill>
                  <a:srgbClr val="000000"/>
                </a:solidFill>
                <a:latin typeface="Times New Roman" panose="02020603050405020304" pitchFamily="18" charset="0"/>
                <a:cs typeface="Times New Roman" panose="02020603050405020304" pitchFamily="18" charset="0"/>
              </a:rPr>
              <a:t>для работы с файлами и </a:t>
            </a:r>
            <a:r>
              <a:rPr lang="ru-RU" altLang="ru-RU" sz="4000" kern="0" dirty="0" smtClean="0">
                <a:solidFill>
                  <a:srgbClr val="000000"/>
                </a:solidFill>
                <a:latin typeface="Times New Roman" panose="02020603050405020304" pitchFamily="18" charset="0"/>
                <a:cs typeface="Times New Roman" panose="02020603050405020304" pitchFamily="18" charset="0"/>
              </a:rPr>
              <a:t>каталогами</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427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algn="just"/>
            <a:endParaRPr lang="ru-RU" altLang="ru-RU" sz="1600" b="1"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ps</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 </a:t>
            </a:r>
            <a:r>
              <a:rPr lang="ru-RU" altLang="ru-RU" sz="1600" dirty="0" err="1">
                <a:solidFill>
                  <a:srgbClr val="000000"/>
                </a:solidFill>
                <a:latin typeface="Times New Roman" panose="02020603050405020304" pitchFamily="18" charset="0"/>
                <a:cs typeface="Times New Roman" panose="02020603050405020304" pitchFamily="18" charset="0"/>
              </a:rPr>
              <a:t>ps</a:t>
            </a:r>
            <a:r>
              <a:rPr lang="ru-RU" altLang="ru-RU" sz="1600" dirty="0">
                <a:solidFill>
                  <a:srgbClr val="000000"/>
                </a:solidFill>
                <a:latin typeface="Times New Roman" panose="02020603050405020304" pitchFamily="18" charset="0"/>
                <a:cs typeface="Times New Roman" panose="02020603050405020304" pitchFamily="18" charset="0"/>
              </a:rPr>
              <a:t> отображает различную информацию о статусе процесса. Принимает ноль или более номеров PID в качестве аргументов и отображает статус соответствующих процессов</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pidof</a:t>
            </a:r>
            <a:r>
              <a:rPr lang="ru-RU" altLang="ru-RU" sz="1600" dirty="0" smtClean="0">
                <a:solidFill>
                  <a:srgbClr val="000000"/>
                </a:solidFill>
                <a:latin typeface="Times New Roman" panose="02020603050405020304" pitchFamily="18" charset="0"/>
                <a:cs typeface="Times New Roman" panose="02020603050405020304" pitchFamily="18" charset="0"/>
              </a:rPr>
              <a:t> Если </a:t>
            </a:r>
            <a:r>
              <a:rPr lang="ru-RU" altLang="ru-RU" sz="1600" dirty="0">
                <a:solidFill>
                  <a:srgbClr val="000000"/>
                </a:solidFill>
                <a:latin typeface="Times New Roman" panose="02020603050405020304" pitchFamily="18" charset="0"/>
                <a:cs typeface="Times New Roman" panose="02020603050405020304" pitchFamily="18" charset="0"/>
              </a:rPr>
              <a:t>нужно узнать ID процесса, зная его имя, то необязательно использовать команду </a:t>
            </a:r>
            <a:r>
              <a:rPr lang="ru-RU" altLang="ru-RU" sz="1600" dirty="0" err="1">
                <a:solidFill>
                  <a:srgbClr val="000000"/>
                </a:solidFill>
                <a:latin typeface="Times New Roman" panose="02020603050405020304" pitchFamily="18" charset="0"/>
                <a:cs typeface="Times New Roman" panose="02020603050405020304" pitchFamily="18" charset="0"/>
              </a:rPr>
              <a:t>ps</a:t>
            </a:r>
            <a:r>
              <a:rPr lang="ru-RU" altLang="ru-RU" sz="1600" dirty="0">
                <a:solidFill>
                  <a:srgbClr val="000000"/>
                </a:solidFill>
                <a:latin typeface="Times New Roman" panose="02020603050405020304" pitchFamily="18" charset="0"/>
                <a:cs typeface="Times New Roman" panose="02020603050405020304" pitchFamily="18" charset="0"/>
              </a:rPr>
              <a:t> в сочетании с </a:t>
            </a:r>
            <a:r>
              <a:rPr lang="ru-RU" altLang="ru-RU" sz="1600" dirty="0" err="1">
                <a:solidFill>
                  <a:srgbClr val="000000"/>
                </a:solidFill>
                <a:latin typeface="Times New Roman" panose="02020603050405020304" pitchFamily="18" charset="0"/>
                <a:cs typeface="Times New Roman" panose="02020603050405020304" pitchFamily="18" charset="0"/>
              </a:rPr>
              <a:t>grep</a:t>
            </a:r>
            <a:r>
              <a:rPr lang="ru-RU" altLang="ru-RU" sz="1600" dirty="0">
                <a:solidFill>
                  <a:srgbClr val="000000"/>
                </a:solidFill>
                <a:latin typeface="Times New Roman" panose="02020603050405020304" pitchFamily="18" charset="0"/>
                <a:cs typeface="Times New Roman" panose="02020603050405020304" pitchFamily="18" charset="0"/>
              </a:rPr>
              <a:t>. Можно воспользоваться командой </a:t>
            </a:r>
            <a:r>
              <a:rPr lang="ru-RU" altLang="ru-RU" sz="1600" dirty="0" err="1" smtClean="0">
                <a:solidFill>
                  <a:srgbClr val="000000"/>
                </a:solidFill>
                <a:latin typeface="Times New Roman" panose="02020603050405020304" pitchFamily="18" charset="0"/>
                <a:cs typeface="Times New Roman" panose="02020603050405020304" pitchFamily="18" charset="0"/>
              </a:rPr>
              <a:t>pidof</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top</a:t>
            </a:r>
            <a:r>
              <a:rPr lang="ru-RU" altLang="ru-RU" sz="1600" dirty="0" smtClean="0">
                <a:solidFill>
                  <a:srgbClr val="000000"/>
                </a:solidFill>
                <a:latin typeface="Times New Roman" panose="02020603050405020304" pitchFamily="18" charset="0"/>
                <a:cs typeface="Times New Roman" panose="02020603050405020304" pitchFamily="18" charset="0"/>
              </a:rPr>
              <a:t> Команда </a:t>
            </a:r>
            <a:r>
              <a:rPr lang="ru-RU" altLang="ru-RU" sz="1600" dirty="0" err="1">
                <a:solidFill>
                  <a:srgbClr val="000000"/>
                </a:solidFill>
                <a:latin typeface="Times New Roman" panose="02020603050405020304" pitchFamily="18" charset="0"/>
                <a:cs typeface="Times New Roman" panose="02020603050405020304" pitchFamily="18" charset="0"/>
              </a:rPr>
              <a:t>ps</a:t>
            </a:r>
            <a:r>
              <a:rPr lang="ru-RU" altLang="ru-RU" sz="1600" dirty="0">
                <a:solidFill>
                  <a:srgbClr val="000000"/>
                </a:solidFill>
                <a:latin typeface="Times New Roman" panose="02020603050405020304" pitchFamily="18" charset="0"/>
                <a:cs typeface="Times New Roman" panose="02020603050405020304" pitchFamily="18" charset="0"/>
              </a:rPr>
              <a:t>, позволяет посмотреть «мгновенный снимок» состояния процессов. В отличие от неё, программа </a:t>
            </a:r>
            <a:r>
              <a:rPr lang="ru-RU" altLang="ru-RU" sz="1600" dirty="0" err="1">
                <a:solidFill>
                  <a:srgbClr val="000000"/>
                </a:solidFill>
                <a:latin typeface="Times New Roman" panose="02020603050405020304" pitchFamily="18" charset="0"/>
                <a:cs typeface="Times New Roman" panose="02020603050405020304" pitchFamily="18" charset="0"/>
              </a:rPr>
              <a:t>top</a:t>
            </a:r>
            <a:r>
              <a:rPr lang="ru-RU" altLang="ru-RU" sz="1600" dirty="0">
                <a:solidFill>
                  <a:srgbClr val="000000"/>
                </a:solidFill>
                <a:latin typeface="Times New Roman" panose="02020603050405020304" pitchFamily="18" charset="0"/>
                <a:cs typeface="Times New Roman" panose="02020603050405020304" pitchFamily="18" charset="0"/>
              </a:rPr>
              <a:t> позволяет интерактивно наблюдать за работающими процессами, следить за загрузкой процессора, состоянием памяти  и т.п</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err="1" smtClean="0">
                <a:solidFill>
                  <a:srgbClr val="000000"/>
                </a:solidFill>
                <a:latin typeface="Times New Roman" panose="02020603050405020304" pitchFamily="18" charset="0"/>
                <a:cs typeface="Times New Roman" panose="02020603050405020304" pitchFamily="18" charset="0"/>
              </a:rPr>
              <a:t>kill</a:t>
            </a:r>
            <a:r>
              <a:rPr lang="ru-RU" altLang="ru-RU" sz="1600" dirty="0" smtClean="0">
                <a:solidFill>
                  <a:srgbClr val="000000"/>
                </a:solidFill>
                <a:latin typeface="Times New Roman" panose="02020603050405020304" pitchFamily="18" charset="0"/>
                <a:cs typeface="Times New Roman" panose="02020603050405020304" pitchFamily="18" charset="0"/>
              </a:rPr>
              <a:t> Несмотря </a:t>
            </a:r>
            <a:r>
              <a:rPr lang="ru-RU" altLang="ru-RU" sz="1600" dirty="0">
                <a:solidFill>
                  <a:srgbClr val="000000"/>
                </a:solidFill>
                <a:latin typeface="Times New Roman" panose="02020603050405020304" pitchFamily="18" charset="0"/>
                <a:cs typeface="Times New Roman" panose="02020603050405020304" pitchFamily="18" charset="0"/>
              </a:rPr>
              <a:t>на своё страшное название, программа </a:t>
            </a:r>
            <a:r>
              <a:rPr lang="ru-RU" altLang="ru-RU" sz="1600" dirty="0" err="1">
                <a:solidFill>
                  <a:srgbClr val="000000"/>
                </a:solidFill>
                <a:latin typeface="Times New Roman" panose="02020603050405020304" pitchFamily="18" charset="0"/>
                <a:cs typeface="Times New Roman" panose="02020603050405020304" pitchFamily="18" charset="0"/>
              </a:rPr>
              <a:t>kill</a:t>
            </a:r>
            <a:r>
              <a:rPr lang="ru-RU" altLang="ru-RU" sz="1600" dirty="0">
                <a:solidFill>
                  <a:srgbClr val="000000"/>
                </a:solidFill>
                <a:latin typeface="Times New Roman" panose="02020603050405020304" pitchFamily="18" charset="0"/>
                <a:cs typeface="Times New Roman" panose="02020603050405020304" pitchFamily="18" charset="0"/>
              </a:rPr>
              <a:t> служит для того, чтобы послать процессу тот или иной сигнал. При получении сигнала процесс может либо перехватить сигнал (и выполнить или не выполнить те или иные действия), либо передать его обработчику по </a:t>
            </a:r>
            <a:r>
              <a:rPr lang="ru-RU" altLang="ru-RU" sz="1600" dirty="0" smtClean="0">
                <a:solidFill>
                  <a:srgbClr val="000000"/>
                </a:solidFill>
                <a:latin typeface="Times New Roman" panose="02020603050405020304" pitchFamily="18" charset="0"/>
                <a:cs typeface="Times New Roman" panose="02020603050405020304" pitchFamily="18" charset="0"/>
              </a:rPr>
              <a:t>умолчанию.</a:t>
            </a:r>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Управление </a:t>
            </a:r>
            <a:r>
              <a:rPr lang="ru-RU" altLang="ru-RU" sz="4000" kern="0" dirty="0">
                <a:solidFill>
                  <a:srgbClr val="000000"/>
                </a:solidFill>
                <a:latin typeface="Times New Roman" panose="02020603050405020304" pitchFamily="18" charset="0"/>
                <a:cs typeface="Times New Roman" panose="02020603050405020304" pitchFamily="18" charset="0"/>
              </a:rPr>
              <a:t>процессами</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267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7344817" cy="5760640"/>
          </a:xfrm>
        </p:spPr>
        <p:txBody>
          <a:bodyPr/>
          <a:lstStyle/>
          <a:p>
            <a:pPr marL="0" indent="0" algn="just">
              <a:buNone/>
            </a:pPr>
            <a:r>
              <a:rPr lang="ru-RU" altLang="ru-RU" sz="1600" b="1" dirty="0">
                <a:solidFill>
                  <a:srgbClr val="000000"/>
                </a:solidFill>
                <a:latin typeface="Times New Roman" panose="02020603050405020304" pitchFamily="18" charset="0"/>
                <a:cs typeface="Times New Roman" panose="02020603050405020304" pitchFamily="18" charset="0"/>
              </a:rPr>
              <a:t>Редактор </a:t>
            </a:r>
            <a:r>
              <a:rPr lang="ru-RU" altLang="ru-RU" sz="1600" b="1" dirty="0" err="1" smtClean="0">
                <a:solidFill>
                  <a:srgbClr val="000000"/>
                </a:solidFill>
                <a:latin typeface="Times New Roman" panose="02020603050405020304" pitchFamily="18" charset="0"/>
                <a:cs typeface="Times New Roman" panose="02020603050405020304" pitchFamily="18" charset="0"/>
              </a:rPr>
              <a:t>vi</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en-US" altLang="ru-RU" sz="1600" b="1" dirty="0" smtClean="0">
                <a:solidFill>
                  <a:srgbClr val="000000"/>
                </a:solidFill>
                <a:latin typeface="Times New Roman" panose="02020603050405020304" pitchFamily="18" charset="0"/>
                <a:cs typeface="Times New Roman" panose="02020603050405020304" pitchFamily="18" charset="0"/>
              </a:rPr>
              <a:t>vim.</a:t>
            </a:r>
            <a:endParaRPr lang="en-US" altLang="ru-RU" sz="1600" b="1" dirty="0">
              <a:solidFill>
                <a:srgbClr val="000000"/>
              </a:solidFill>
              <a:latin typeface="Times New Roman" panose="02020603050405020304" pitchFamily="18" charset="0"/>
              <a:cs typeface="Times New Roman" panose="02020603050405020304" pitchFamily="18" charset="0"/>
            </a:endParaRPr>
          </a:p>
          <a:p>
            <a:pPr algn="just"/>
            <a:endParaRPr lang="ru-RU" altLang="ru-RU" sz="1600" b="1"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Редактирование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файлов. </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4634259"/>
              </p:ext>
            </p:extLst>
          </p:nvPr>
        </p:nvGraphicFramePr>
        <p:xfrm>
          <a:off x="1907704" y="1484784"/>
          <a:ext cx="7128792" cy="5295194"/>
        </p:xfrm>
        <a:graphic>
          <a:graphicData uri="http://schemas.openxmlformats.org/drawingml/2006/table">
            <a:tbl>
              <a:tblPr>
                <a:tableStyleId>{5C22544A-7EE6-4342-B048-85BDC9FD1C3A}</a:tableStyleId>
              </a:tblPr>
              <a:tblGrid>
                <a:gridCol w="1833248"/>
                <a:gridCol w="5295544"/>
              </a:tblGrid>
              <a:tr h="148586">
                <a:tc>
                  <a:txBody>
                    <a:bodyPr/>
                    <a:lstStyle/>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Команда</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Описание</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148586">
                <a:tc gridSpan="2">
                  <a:txBody>
                    <a:bodyPr/>
                    <a:lstStyle/>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Командный режим</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hMerge="1">
                  <a:txBody>
                    <a:bodyPr/>
                    <a:lstStyle/>
                    <a:p>
                      <a:endParaRPr lang="ru-RU"/>
                    </a:p>
                  </a:txBody>
                  <a:tcPr/>
                </a:tc>
              </a:tr>
              <a:tr h="297171">
                <a:tc>
                  <a:txBody>
                    <a:bodyPr/>
                    <a:lstStyle/>
                    <a:p>
                      <a:pPr algn="ctr">
                        <a:spcAft>
                          <a:spcPts val="0"/>
                        </a:spcAft>
                      </a:pPr>
                      <a:r>
                        <a:rPr lang="en-US" sz="1000" b="1" dirty="0">
                          <a:solidFill>
                            <a:srgbClr val="000000"/>
                          </a:solidFill>
                          <a:effectLst/>
                          <a:latin typeface="Times New Roman" panose="02020603050405020304" pitchFamily="18" charset="0"/>
                          <a:cs typeface="Times New Roman" panose="02020603050405020304" pitchFamily="18" charset="0"/>
                        </a:rPr>
                        <a:t>h / j / k / l</a:t>
                      </a:r>
                      <a:endParaRPr lang="ru-RU" sz="1000" b="1" dirty="0">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en-US"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перемещение влево/вниз/вверх/вправо</a:t>
                      </a:r>
                    </a:p>
                    <a:p>
                      <a:pPr algn="just">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dirty="0">
                          <a:solidFill>
                            <a:srgbClr val="000000"/>
                          </a:solidFill>
                          <a:effectLst/>
                          <a:latin typeface="Times New Roman" panose="02020603050405020304" pitchFamily="18" charset="0"/>
                          <a:cs typeface="Times New Roman" panose="02020603050405020304" pitchFamily="18" charset="0"/>
                        </a:rPr>
                        <a:t>Ctrl-B / Ctrl-F</a:t>
                      </a:r>
                      <a:endParaRPr lang="ru-RU" sz="1000" b="1" dirty="0">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en-US"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листать на страницу вверх/вниз</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i</a:t>
                      </a:r>
                      <a:r>
                        <a:rPr lang="ru-RU" sz="1000" b="1">
                          <a:solidFill>
                            <a:srgbClr val="000000"/>
                          </a:solidFill>
                          <a:effectLst/>
                          <a:latin typeface="Times New Roman" panose="02020603050405020304" pitchFamily="18" charset="0"/>
                          <a:cs typeface="Times New Roman" panose="02020603050405020304" pitchFamily="18" charset="0"/>
                        </a:rPr>
                        <a:t> / </a:t>
                      </a:r>
                      <a:r>
                        <a:rPr lang="en-US" sz="1000" b="1">
                          <a:solidFill>
                            <a:srgbClr val="000000"/>
                          </a:solidFill>
                          <a:effectLst/>
                          <a:latin typeface="Times New Roman" panose="02020603050405020304" pitchFamily="18" charset="0"/>
                          <a:cs typeface="Times New Roman" panose="02020603050405020304" pitchFamily="18" charset="0"/>
                        </a:rPr>
                        <a:t>I</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вставка символов на месте курсора/с начала строки</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a</a:t>
                      </a:r>
                      <a:r>
                        <a:rPr lang="ru-RU" sz="1000" b="1">
                          <a:solidFill>
                            <a:srgbClr val="000000"/>
                          </a:solidFill>
                          <a:effectLst/>
                          <a:latin typeface="Times New Roman" panose="02020603050405020304" pitchFamily="18" charset="0"/>
                          <a:cs typeface="Times New Roman" panose="02020603050405020304" pitchFamily="18" charset="0"/>
                        </a:rPr>
                        <a:t> / </a:t>
                      </a:r>
                      <a:r>
                        <a:rPr lang="en-US" sz="1000" b="1">
                          <a:solidFill>
                            <a:srgbClr val="000000"/>
                          </a:solidFill>
                          <a:effectLst/>
                          <a:latin typeface="Times New Roman" panose="02020603050405020304" pitchFamily="18" charset="0"/>
                          <a:cs typeface="Times New Roman" panose="02020603050405020304" pitchFamily="18" charset="0"/>
                        </a:rPr>
                        <a:t>A</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добавление символов </a:t>
                      </a:r>
                      <a:r>
                        <a:rPr lang="ru-RU" sz="1000" b="1" dirty="0" err="1">
                          <a:solidFill>
                            <a:srgbClr val="000000"/>
                          </a:solidFill>
                          <a:effectLst/>
                          <a:latin typeface="Times New Roman" panose="02020603050405020304" pitchFamily="18" charset="0"/>
                          <a:cs typeface="Times New Roman" panose="02020603050405020304" pitchFamily="18" charset="0"/>
                        </a:rPr>
                        <a:t>посе</a:t>
                      </a:r>
                      <a:r>
                        <a:rPr lang="ru-RU" sz="1000" b="1" dirty="0">
                          <a:solidFill>
                            <a:srgbClr val="000000"/>
                          </a:solidFill>
                          <a:effectLst/>
                          <a:latin typeface="Times New Roman" panose="02020603050405020304" pitchFamily="18" charset="0"/>
                          <a:cs typeface="Times New Roman" panose="02020603050405020304" pitchFamily="18" charset="0"/>
                        </a:rPr>
                        <a:t> курсора/в конце строки</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r</a:t>
                      </a:r>
                      <a:r>
                        <a:rPr lang="ru-RU" sz="1000" b="1">
                          <a:solidFill>
                            <a:srgbClr val="000000"/>
                          </a:solidFill>
                          <a:effectLst/>
                          <a:latin typeface="Times New Roman" panose="02020603050405020304" pitchFamily="18" charset="0"/>
                          <a:cs typeface="Times New Roman" panose="02020603050405020304" pitchFamily="18" charset="0"/>
                        </a:rPr>
                        <a:t> / </a:t>
                      </a:r>
                      <a:r>
                        <a:rPr lang="en-US" sz="1000" b="1">
                          <a:solidFill>
                            <a:srgbClr val="000000"/>
                          </a:solidFill>
                          <a:effectLst/>
                          <a:latin typeface="Times New Roman" panose="02020603050405020304" pitchFamily="18" charset="0"/>
                          <a:cs typeface="Times New Roman" panose="02020603050405020304" pitchFamily="18" charset="0"/>
                        </a:rPr>
                        <a:t>R</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замена одного символа/переход в режим замены</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o</a:t>
                      </a:r>
                      <a:r>
                        <a:rPr lang="ru-RU" sz="1000" b="1">
                          <a:solidFill>
                            <a:srgbClr val="000000"/>
                          </a:solidFill>
                          <a:effectLst/>
                          <a:latin typeface="Times New Roman" panose="02020603050405020304" pitchFamily="18" charset="0"/>
                          <a:cs typeface="Times New Roman" panose="02020603050405020304" pitchFamily="18" charset="0"/>
                        </a:rPr>
                        <a:t> / </a:t>
                      </a:r>
                      <a:r>
                        <a:rPr lang="en-US" sz="1000" b="1">
                          <a:solidFill>
                            <a:srgbClr val="000000"/>
                          </a:solidFill>
                          <a:effectLst/>
                          <a:latin typeface="Times New Roman" panose="02020603050405020304" pitchFamily="18" charset="0"/>
                          <a:cs typeface="Times New Roman" panose="02020603050405020304" pitchFamily="18" charset="0"/>
                        </a:rPr>
                        <a:t>O</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вставка новой строки</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после/перед текущей</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x</a:t>
                      </a:r>
                      <a:r>
                        <a:rPr lang="ru-RU" sz="1000" b="1">
                          <a:solidFill>
                            <a:srgbClr val="000000"/>
                          </a:solidFill>
                          <a:effectLst/>
                          <a:latin typeface="Times New Roman" panose="02020603050405020304" pitchFamily="18" charset="0"/>
                          <a:cs typeface="Times New Roman" panose="02020603050405020304" pitchFamily="18" charset="0"/>
                        </a:rPr>
                        <a:t> / </a:t>
                      </a:r>
                      <a:r>
                        <a:rPr lang="en-US" sz="1000" b="1">
                          <a:solidFill>
                            <a:srgbClr val="000000"/>
                          </a:solidFill>
                          <a:effectLst/>
                          <a:latin typeface="Times New Roman" panose="02020603050405020304" pitchFamily="18" charset="0"/>
                          <a:cs typeface="Times New Roman" panose="02020603050405020304" pitchFamily="18" charset="0"/>
                        </a:rPr>
                        <a:t>X</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удаление символа под курсором/слева от курсора</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dd</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удаление текущей строки</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u</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отмена последнего действия</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a:t>
                      </a: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повтор последнего действия</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Ctrl</a:t>
                      </a:r>
                      <a:r>
                        <a:rPr lang="ru-RU" sz="1000" b="1">
                          <a:solidFill>
                            <a:srgbClr val="000000"/>
                          </a:solidFill>
                          <a:effectLst/>
                          <a:latin typeface="Times New Roman" panose="02020603050405020304" pitchFamily="18" charset="0"/>
                          <a:cs typeface="Times New Roman" panose="02020603050405020304" pitchFamily="18" charset="0"/>
                        </a:rPr>
                        <a:t>-</a:t>
                      </a:r>
                      <a:r>
                        <a:rPr lang="en-US" sz="1000" b="1">
                          <a:solidFill>
                            <a:srgbClr val="000000"/>
                          </a:solidFill>
                          <a:effectLst/>
                          <a:latin typeface="Times New Roman" panose="02020603050405020304" pitchFamily="18" charset="0"/>
                          <a:cs typeface="Times New Roman" panose="02020603050405020304" pitchFamily="18" charset="0"/>
                        </a:rPr>
                        <a:t>G</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информация о текущем состоянии файла</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148586">
                <a:tc gridSpan="2">
                  <a:txBody>
                    <a:bodyPr/>
                    <a:lstStyle/>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Копирование текста</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hMerge="1">
                  <a:txBody>
                    <a:bodyPr/>
                    <a:lstStyle/>
                    <a:p>
                      <a:endParaRPr lang="ru-RU"/>
                    </a:p>
                  </a:txBody>
                  <a:tcPr/>
                </a:tc>
              </a:tr>
              <a:tr h="437797">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v</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переход в режим выделения (выделение осуществляется перемещением курсора)</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y</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скопировать выделенное</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297171">
                <a:tc>
                  <a:txBody>
                    <a:bodyPr/>
                    <a:lstStyle/>
                    <a:p>
                      <a:pPr algn="ctr">
                        <a:spcAft>
                          <a:spcPts val="0"/>
                        </a:spcAft>
                      </a:pPr>
                      <a:r>
                        <a:rPr lang="en-US" sz="1000" b="1">
                          <a:solidFill>
                            <a:srgbClr val="000000"/>
                          </a:solidFill>
                          <a:effectLst/>
                          <a:latin typeface="Times New Roman" panose="02020603050405020304" pitchFamily="18" charset="0"/>
                          <a:cs typeface="Times New Roman" panose="02020603050405020304" pitchFamily="18" charset="0"/>
                        </a:rPr>
                        <a:t>d</a:t>
                      </a:r>
                      <a:endParaRPr lang="ru-RU" sz="1000" b="1">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a:solidFill>
                            <a:srgbClr val="000000"/>
                          </a:solidFill>
                          <a:effectLst/>
                          <a:latin typeface="Times New Roman" panose="02020603050405020304" pitchFamily="18" charset="0"/>
                          <a:cs typeface="Times New Roman" panose="02020603050405020304" pitchFamily="18" charset="0"/>
                        </a:rPr>
                        <a:t> </a:t>
                      </a:r>
                      <a:endParaRPr lang="ru-RU" sz="1000" b="1">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вырезать выделенное</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437797">
                <a:tc>
                  <a:txBody>
                    <a:bodyPr/>
                    <a:lstStyle/>
                    <a:p>
                      <a:pPr algn="ctr">
                        <a:spcAft>
                          <a:spcPts val="0"/>
                        </a:spcAft>
                      </a:pPr>
                      <a:r>
                        <a:rPr lang="en-US" sz="1000" b="1" dirty="0">
                          <a:solidFill>
                            <a:srgbClr val="000000"/>
                          </a:solidFill>
                          <a:effectLst/>
                          <a:latin typeface="Times New Roman" panose="02020603050405020304" pitchFamily="18" charset="0"/>
                          <a:cs typeface="Times New Roman" panose="02020603050405020304" pitchFamily="18" charset="0"/>
                        </a:rPr>
                        <a:t>p</a:t>
                      </a:r>
                      <a:r>
                        <a:rPr lang="ru-RU" sz="1000" b="1" dirty="0">
                          <a:solidFill>
                            <a:srgbClr val="000000"/>
                          </a:solidFill>
                          <a:effectLst/>
                          <a:latin typeface="Times New Roman" panose="02020603050405020304" pitchFamily="18" charset="0"/>
                          <a:cs typeface="Times New Roman" panose="02020603050405020304" pitchFamily="18" charset="0"/>
                        </a:rPr>
                        <a:t> / </a:t>
                      </a:r>
                      <a:r>
                        <a:rPr lang="en-US" sz="1000" b="1" dirty="0">
                          <a:solidFill>
                            <a:srgbClr val="000000"/>
                          </a:solidFill>
                          <a:effectLst/>
                          <a:latin typeface="Times New Roman" panose="02020603050405020304" pitchFamily="18" charset="0"/>
                          <a:cs typeface="Times New Roman" panose="02020603050405020304" pitchFamily="18" charset="0"/>
                        </a:rPr>
                        <a:t>P</a:t>
                      </a:r>
                      <a:endParaRPr lang="ru-RU" sz="1000" b="1" dirty="0">
                        <a:solidFill>
                          <a:srgbClr val="000000"/>
                        </a:solidFill>
                        <a:effectLst/>
                        <a:latin typeface="Times New Roman" panose="02020603050405020304" pitchFamily="18" charset="0"/>
                        <a:cs typeface="Times New Roman" panose="02020603050405020304" pitchFamily="18" charset="0"/>
                      </a:endParaRPr>
                    </a:p>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вставка предварительно вырезанного или </a:t>
                      </a:r>
                      <a:r>
                        <a:rPr lang="ru-RU" sz="1000" b="1" dirty="0" err="1">
                          <a:solidFill>
                            <a:srgbClr val="000000"/>
                          </a:solidFill>
                          <a:effectLst/>
                          <a:latin typeface="Times New Roman" panose="02020603050405020304" pitchFamily="18" charset="0"/>
                          <a:cs typeface="Times New Roman" panose="02020603050405020304" pitchFamily="18" charset="0"/>
                        </a:rPr>
                        <a:t>скопированнного</a:t>
                      </a:r>
                      <a:r>
                        <a:rPr lang="ru-RU" sz="1000" b="1" dirty="0">
                          <a:solidFill>
                            <a:srgbClr val="000000"/>
                          </a:solidFill>
                          <a:effectLst/>
                          <a:latin typeface="Times New Roman" panose="02020603050405020304" pitchFamily="18" charset="0"/>
                          <a:cs typeface="Times New Roman" panose="02020603050405020304" pitchFamily="18" charset="0"/>
                        </a:rPr>
                        <a:t> текста после/перед курсором</a:t>
                      </a:r>
                    </a:p>
                    <a:p>
                      <a:pPr algn="just">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bl>
          </a:graphicData>
        </a:graphic>
      </p:graphicFrame>
    </p:spTree>
    <p:extLst>
      <p:ext uri="{BB962C8B-B14F-4D97-AF65-F5344CB8AC3E}">
        <p14:creationId xmlns:p14="http://schemas.microsoft.com/office/powerpoint/2010/main" val="2993012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7344817" cy="5760640"/>
          </a:xfrm>
        </p:spPr>
        <p:txBody>
          <a:bodyPr/>
          <a:lstStyle/>
          <a:p>
            <a:pPr algn="just"/>
            <a:endParaRPr lang="ru-RU" altLang="ru-RU" sz="1600" b="1"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Редактирование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файлов. </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429353716"/>
              </p:ext>
            </p:extLst>
          </p:nvPr>
        </p:nvGraphicFramePr>
        <p:xfrm>
          <a:off x="1907704" y="1484784"/>
          <a:ext cx="7128792" cy="5199464"/>
        </p:xfrm>
        <a:graphic>
          <a:graphicData uri="http://schemas.openxmlformats.org/drawingml/2006/table">
            <a:tbl>
              <a:tblPr>
                <a:tableStyleId>{5C22544A-7EE6-4342-B048-85BDC9FD1C3A}</a:tableStyleId>
              </a:tblPr>
              <a:tblGrid>
                <a:gridCol w="1833248"/>
                <a:gridCol w="5295544"/>
              </a:tblGrid>
              <a:tr h="148586">
                <a:tc>
                  <a:txBody>
                    <a:bodyPr/>
                    <a:lstStyle/>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Команда</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c>
                  <a:txBody>
                    <a:bodyPr/>
                    <a:lstStyle/>
                    <a:p>
                      <a:pPr algn="ctr">
                        <a:spcAft>
                          <a:spcPts val="0"/>
                        </a:spcAft>
                      </a:pPr>
                      <a:r>
                        <a:rPr lang="ru-RU" sz="1000" b="1" dirty="0">
                          <a:solidFill>
                            <a:srgbClr val="000000"/>
                          </a:solidFill>
                          <a:effectLst/>
                          <a:latin typeface="Times New Roman" panose="02020603050405020304" pitchFamily="18" charset="0"/>
                          <a:cs typeface="Times New Roman" panose="02020603050405020304" pitchFamily="18" charset="0"/>
                        </a:rPr>
                        <a:t>Описание</a:t>
                      </a:r>
                      <a:endParaRPr lang="ru-RU" sz="1000" b="1" dirty="0">
                        <a:solidFill>
                          <a:srgbClr val="000000"/>
                        </a:solidFill>
                        <a:effectLst/>
                        <a:latin typeface="Times New Roman" panose="02020603050405020304" pitchFamily="18" charset="0"/>
                        <a:ea typeface="Times New Roman"/>
                        <a:cs typeface="Times New Roman" panose="02020603050405020304" pitchFamily="18" charset="0"/>
                      </a:endParaRPr>
                    </a:p>
                  </a:txBody>
                  <a:tcPr marL="38489" marR="38489" marT="0" marB="0"/>
                </a:tc>
              </a:tr>
              <a:tr h="148586">
                <a:tc gridSpan="2">
                  <a:txBody>
                    <a:bodyPr/>
                    <a:lstStyle/>
                    <a:p>
                      <a:pPr algn="ctr">
                        <a:spcAft>
                          <a:spcPts val="0"/>
                        </a:spcAft>
                      </a:pPr>
                      <a:r>
                        <a:rPr lang="ru-RU" sz="1000" b="1" dirty="0">
                          <a:solidFill>
                            <a:srgbClr val="000000"/>
                          </a:solidFill>
                          <a:effectLst/>
                          <a:latin typeface="Times New Roman"/>
                          <a:ea typeface="Times New Roman"/>
                        </a:rPr>
                        <a:t>Режим управления файлами</a:t>
                      </a:r>
                    </a:p>
                  </a:txBody>
                  <a:tcPr marL="68580" marR="68580" marT="0" marB="0"/>
                </a:tc>
                <a:tc hMerge="1">
                  <a:txBody>
                    <a:bodyPr/>
                    <a:lstStyle/>
                    <a:p>
                      <a:endParaRPr lang="ru-RU"/>
                    </a:p>
                  </a:txBody>
                  <a:tcPr/>
                </a:tc>
              </a:tr>
              <a:tr h="148586">
                <a:tc>
                  <a:txBody>
                    <a:bodyPr/>
                    <a:lstStyle/>
                    <a:p>
                      <a:pPr algn="ctr">
                        <a:spcAft>
                          <a:spcPts val="0"/>
                        </a:spcAft>
                      </a:pPr>
                      <a:r>
                        <a:rPr lang="ru-RU" sz="1000" b="1" dirty="0">
                          <a:solidFill>
                            <a:srgbClr val="000000"/>
                          </a:solidFill>
                          <a:effectLst/>
                          <a:latin typeface="Times New Roman"/>
                          <a:ea typeface="Times New Roman"/>
                        </a:rPr>
                        <a:t>:</a:t>
                      </a:r>
                      <a:r>
                        <a:rPr lang="en-US" sz="1000" b="1" dirty="0">
                          <a:solidFill>
                            <a:srgbClr val="000000"/>
                          </a:solidFill>
                          <a:effectLst/>
                          <a:latin typeface="Times New Roman"/>
                          <a:ea typeface="Times New Roman"/>
                        </a:rPr>
                        <a:t>help</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a:solidFill>
                            <a:srgbClr val="000000"/>
                          </a:solidFill>
                          <a:effectLst/>
                          <a:latin typeface="Times New Roman"/>
                          <a:ea typeface="Times New Roman"/>
                        </a:rPr>
                        <a:t>Получить подробную справку по использованию редактора</a:t>
                      </a:r>
                    </a:p>
                  </a:txBody>
                  <a:tcPr marL="68580" marR="68580" marT="0" marB="0"/>
                </a:tc>
              </a:tr>
              <a:tr h="297171">
                <a:tc>
                  <a:txBody>
                    <a:bodyPr/>
                    <a:lstStyle/>
                    <a:p>
                      <a:pPr algn="ctr">
                        <a:spcAft>
                          <a:spcPts val="0"/>
                        </a:spcAft>
                      </a:pPr>
                      <a:r>
                        <a:rPr lang="ru-RU" sz="1000" b="1" dirty="0">
                          <a:solidFill>
                            <a:srgbClr val="000000"/>
                          </a:solidFill>
                          <a:effectLst/>
                          <a:latin typeface="Times New Roman"/>
                          <a:ea typeface="Times New Roman"/>
                        </a:rPr>
                        <a:t>:</a:t>
                      </a:r>
                      <a:r>
                        <a:rPr lang="en-US" sz="1000" b="1" dirty="0">
                          <a:solidFill>
                            <a:srgbClr val="000000"/>
                          </a:solidFill>
                          <a:effectLst/>
                          <a:latin typeface="Times New Roman"/>
                          <a:ea typeface="Times New Roman"/>
                        </a:rPr>
                        <a:t>e filename</a:t>
                      </a:r>
                      <a:endParaRPr lang="ru-RU" sz="1000" b="1" dirty="0">
                        <a:solidFill>
                          <a:srgbClr val="000000"/>
                        </a:solidFill>
                        <a:effectLst/>
                        <a:latin typeface="Times New Roman"/>
                        <a:ea typeface="Times New Roman"/>
                      </a:endParaRPr>
                    </a:p>
                    <a:p>
                      <a:pPr algn="ctr">
                        <a:spcAft>
                          <a:spcPts val="0"/>
                        </a:spcAft>
                      </a:pP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загрузить файл в редактор для редактирования</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46112">
                <a:tc>
                  <a:txBody>
                    <a:bodyPr/>
                    <a:lstStyle/>
                    <a:p>
                      <a:pPr algn="ctr">
                        <a:spcAft>
                          <a:spcPts val="0"/>
                        </a:spcAft>
                      </a:pPr>
                      <a:r>
                        <a:rPr lang="ru-RU" sz="1000" b="1" dirty="0">
                          <a:solidFill>
                            <a:srgbClr val="000000"/>
                          </a:solidFill>
                          <a:effectLst/>
                          <a:latin typeface="Times New Roman"/>
                          <a:ea typeface="Times New Roman"/>
                        </a:rPr>
                        <a:t>:</a:t>
                      </a:r>
                      <a:r>
                        <a:rPr lang="en-US" sz="1000" b="1" dirty="0">
                          <a:solidFill>
                            <a:srgbClr val="000000"/>
                          </a:solidFill>
                          <a:effectLst/>
                          <a:latin typeface="Times New Roman"/>
                          <a:ea typeface="Times New Roman"/>
                        </a:rPr>
                        <a:t>q</a:t>
                      </a:r>
                      <a:endParaRPr lang="ru-RU" sz="1000" b="1" dirty="0">
                        <a:solidFill>
                          <a:srgbClr val="000000"/>
                        </a:solidFill>
                        <a:effectLst/>
                        <a:latin typeface="Times New Roman"/>
                        <a:ea typeface="Times New Roman"/>
                      </a:endParaRPr>
                    </a:p>
                    <a:p>
                      <a:pPr algn="ctr">
                        <a:spcAft>
                          <a:spcPts val="0"/>
                        </a:spcAft>
                      </a:pP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выход из </a:t>
                      </a:r>
                      <a:r>
                        <a:rPr lang="ru-RU" sz="1000" b="1" dirty="0" smtClean="0">
                          <a:solidFill>
                            <a:srgbClr val="000000"/>
                          </a:solidFill>
                          <a:effectLst/>
                          <a:latin typeface="Times New Roman"/>
                          <a:ea typeface="Times New Roman"/>
                        </a:rPr>
                        <a:t>редактора</a:t>
                      </a:r>
                      <a:r>
                        <a:rPr lang="ru-RU" sz="1000" b="1" dirty="0">
                          <a:solidFill>
                            <a:srgbClr val="000000"/>
                          </a:solidFill>
                          <a:effectLst/>
                          <a:latin typeface="Times New Roman"/>
                          <a:ea typeface="Times New Roman"/>
                        </a:rPr>
                        <a:t> </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97171">
                <a:tc>
                  <a:txBody>
                    <a:bodyPr/>
                    <a:lstStyle/>
                    <a:p>
                      <a:pPr algn="ctr">
                        <a:spcAft>
                          <a:spcPts val="0"/>
                        </a:spcAft>
                      </a:pPr>
                      <a:r>
                        <a:rPr lang="ru-RU" sz="1000" b="1" dirty="0">
                          <a:solidFill>
                            <a:srgbClr val="000000"/>
                          </a:solidFill>
                          <a:effectLst/>
                          <a:latin typeface="Times New Roman"/>
                          <a:ea typeface="Times New Roman"/>
                        </a:rPr>
                        <a:t>:</a:t>
                      </a:r>
                      <a:r>
                        <a:rPr lang="en-US" sz="1000" b="1" dirty="0">
                          <a:solidFill>
                            <a:srgbClr val="000000"/>
                          </a:solidFill>
                          <a:effectLst/>
                          <a:latin typeface="Times New Roman"/>
                          <a:ea typeface="Times New Roman"/>
                        </a:rPr>
                        <a:t>q</a:t>
                      </a:r>
                      <a:r>
                        <a:rPr lang="ru-RU" sz="1000" b="1" dirty="0">
                          <a:solidFill>
                            <a:srgbClr val="000000"/>
                          </a:solidFill>
                          <a:effectLst/>
                          <a:latin typeface="Times New Roman"/>
                          <a:ea typeface="Times New Roman"/>
                        </a:rPr>
                        <a:t>!</a:t>
                      </a:r>
                    </a:p>
                    <a:p>
                      <a:pPr algn="ctr">
                        <a:spcAft>
                          <a:spcPts val="0"/>
                        </a:spcAft>
                      </a:pP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выход  из редактора с отменой всех сделанных </a:t>
                      </a:r>
                      <a:r>
                        <a:rPr lang="ru-RU" sz="1000" b="1" dirty="0" smtClean="0">
                          <a:solidFill>
                            <a:srgbClr val="000000"/>
                          </a:solidFill>
                          <a:effectLst/>
                          <a:latin typeface="Times New Roman"/>
                          <a:ea typeface="Times New Roman"/>
                        </a:rPr>
                        <a:t>изменений</a:t>
                      </a:r>
                      <a:r>
                        <a:rPr lang="ru-RU" sz="1000" b="1" dirty="0">
                          <a:solidFill>
                            <a:srgbClr val="000000"/>
                          </a:solidFill>
                          <a:effectLst/>
                          <a:latin typeface="Times New Roman"/>
                          <a:ea typeface="Times New Roman"/>
                        </a:rPr>
                        <a:t> </a:t>
                      </a:r>
                    </a:p>
                  </a:txBody>
                  <a:tcPr marL="68580" marR="68580" marT="0" marB="0"/>
                </a:tc>
              </a:tr>
              <a:tr h="297171">
                <a:tc>
                  <a:txBody>
                    <a:bodyPr/>
                    <a:lstStyle/>
                    <a:p>
                      <a:pPr algn="ctr">
                        <a:spcAft>
                          <a:spcPts val="0"/>
                        </a:spcAft>
                      </a:pPr>
                      <a:r>
                        <a:rPr lang="ru-RU" sz="1000" b="1" dirty="0">
                          <a:solidFill>
                            <a:srgbClr val="000000"/>
                          </a:solidFill>
                          <a:effectLst/>
                          <a:latin typeface="Times New Roman"/>
                          <a:ea typeface="Arial Unicode MS"/>
                        </a:rPr>
                        <a:t> </a:t>
                      </a:r>
                      <a:r>
                        <a:rPr lang="ru-RU" sz="1000" b="1" dirty="0" smtClean="0">
                          <a:solidFill>
                            <a:srgbClr val="000000"/>
                          </a:solidFill>
                          <a:effectLst/>
                          <a:latin typeface="Times New Roman"/>
                          <a:ea typeface="Times New Roman"/>
                        </a:rPr>
                        <a:t>:</a:t>
                      </a:r>
                      <a:r>
                        <a:rPr lang="en-US" sz="1000" b="1" dirty="0" smtClean="0">
                          <a:solidFill>
                            <a:srgbClr val="000000"/>
                          </a:solidFill>
                          <a:effectLst/>
                          <a:latin typeface="Times New Roman"/>
                          <a:ea typeface="Times New Roman"/>
                        </a:rPr>
                        <a:t>w</a:t>
                      </a: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сохранить текущий </a:t>
                      </a:r>
                      <a:r>
                        <a:rPr lang="ru-RU" sz="1000" b="1" dirty="0" smtClean="0">
                          <a:solidFill>
                            <a:srgbClr val="000000"/>
                          </a:solidFill>
                          <a:effectLst/>
                          <a:latin typeface="Times New Roman"/>
                          <a:ea typeface="Times New Roman"/>
                        </a:rPr>
                        <a:t>файл</a:t>
                      </a:r>
                      <a:endParaRPr lang="ru-RU" sz="1000" b="1" dirty="0">
                        <a:solidFill>
                          <a:srgbClr val="000000"/>
                        </a:solidFill>
                        <a:effectLst/>
                        <a:latin typeface="Times New Roman"/>
                        <a:ea typeface="Times New Roman"/>
                      </a:endParaRPr>
                    </a:p>
                  </a:txBody>
                  <a:tcPr marL="68580" marR="68580" marT="0" marB="0"/>
                </a:tc>
              </a:tr>
              <a:tr h="297171">
                <a:tc>
                  <a:txBody>
                    <a:bodyPr/>
                    <a:lstStyle/>
                    <a:p>
                      <a:pPr algn="ctr">
                        <a:spcAft>
                          <a:spcPts val="0"/>
                        </a:spcAft>
                      </a:pPr>
                      <a:r>
                        <a:rPr lang="ru-RU" sz="1000" b="1" dirty="0" smtClean="0">
                          <a:solidFill>
                            <a:srgbClr val="000000"/>
                          </a:solidFill>
                          <a:effectLst/>
                          <a:latin typeface="Times New Roman"/>
                          <a:ea typeface="Times New Roman"/>
                        </a:rPr>
                        <a:t>:</a:t>
                      </a:r>
                      <a:r>
                        <a:rPr lang="en-US" sz="1000" b="1" dirty="0">
                          <a:solidFill>
                            <a:srgbClr val="000000"/>
                          </a:solidFill>
                          <a:effectLst/>
                          <a:latin typeface="Times New Roman"/>
                          <a:ea typeface="Times New Roman"/>
                        </a:rPr>
                        <a:t>w filename</a:t>
                      </a:r>
                      <a:endParaRPr lang="ru-RU" sz="1000" b="1" dirty="0">
                        <a:solidFill>
                          <a:srgbClr val="000000"/>
                        </a:solidFill>
                        <a:effectLst/>
                        <a:latin typeface="Times New Roman"/>
                        <a:ea typeface="Times New Roman"/>
                      </a:endParaRPr>
                    </a:p>
                    <a:p>
                      <a:pPr algn="ctr">
                        <a:spcAft>
                          <a:spcPts val="0"/>
                        </a:spcAft>
                      </a:pP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сохранить текущий файл под новым именем</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97171">
                <a:tc>
                  <a:txBody>
                    <a:bodyPr/>
                    <a:lstStyle/>
                    <a:p>
                      <a:pPr algn="ctr">
                        <a:spcAft>
                          <a:spcPts val="0"/>
                        </a:spcAft>
                      </a:pPr>
                      <a:r>
                        <a:rPr lang="ru-RU" sz="1000" b="1" dirty="0" smtClean="0">
                          <a:solidFill>
                            <a:srgbClr val="000000"/>
                          </a:solidFill>
                          <a:effectLst/>
                          <a:latin typeface="Times New Roman"/>
                          <a:ea typeface="Times New Roman"/>
                        </a:rPr>
                        <a:t>:</a:t>
                      </a:r>
                      <a:r>
                        <a:rPr lang="en-US" sz="1000" b="1" dirty="0" err="1">
                          <a:solidFill>
                            <a:srgbClr val="000000"/>
                          </a:solidFill>
                          <a:effectLst/>
                          <a:latin typeface="Times New Roman"/>
                          <a:ea typeface="Times New Roman"/>
                        </a:rPr>
                        <a:t>wq</a:t>
                      </a:r>
                      <a:endParaRPr lang="ru-RU" sz="1000" b="1" dirty="0">
                        <a:solidFill>
                          <a:srgbClr val="000000"/>
                        </a:solidFill>
                        <a:effectLst/>
                        <a:latin typeface="Times New Roman"/>
                        <a:ea typeface="Times New Roman"/>
                      </a:endParaRPr>
                    </a:p>
                    <a:p>
                      <a:pPr algn="ctr">
                        <a:spcAft>
                          <a:spcPts val="0"/>
                        </a:spcAft>
                      </a:pP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выход из редактора с записью </a:t>
                      </a:r>
                      <a:r>
                        <a:rPr lang="ru-RU" sz="1000" b="1" dirty="0" smtClean="0">
                          <a:solidFill>
                            <a:srgbClr val="000000"/>
                          </a:solidFill>
                          <a:effectLst/>
                          <a:latin typeface="Times New Roman"/>
                          <a:ea typeface="Times New Roman"/>
                        </a:rPr>
                        <a:t>изменений</a:t>
                      </a:r>
                      <a:r>
                        <a:rPr lang="ru-RU" sz="1000" b="1" dirty="0">
                          <a:solidFill>
                            <a:srgbClr val="000000"/>
                          </a:solidFill>
                          <a:effectLst/>
                          <a:latin typeface="Times New Roman"/>
                          <a:ea typeface="Times New Roman"/>
                        </a:rPr>
                        <a:t> </a:t>
                      </a:r>
                    </a:p>
                  </a:txBody>
                  <a:tcPr marL="68580" marR="68580" marT="0" marB="0"/>
                </a:tc>
              </a:tr>
              <a:tr h="297171">
                <a:tc>
                  <a:txBody>
                    <a:bodyPr/>
                    <a:lstStyle/>
                    <a:p>
                      <a:pPr algn="ctr">
                        <a:spcAft>
                          <a:spcPts val="0"/>
                        </a:spcAft>
                      </a:pPr>
                      <a:r>
                        <a:rPr lang="ru-RU" sz="1000" b="1" dirty="0">
                          <a:solidFill>
                            <a:srgbClr val="000000"/>
                          </a:solidFill>
                          <a:effectLst/>
                          <a:latin typeface="Times New Roman"/>
                          <a:ea typeface="Arial Unicode MS"/>
                        </a:rPr>
                        <a:t> </a:t>
                      </a:r>
                      <a:r>
                        <a:rPr lang="ru-RU" sz="1000" b="1" dirty="0" smtClean="0">
                          <a:solidFill>
                            <a:srgbClr val="000000"/>
                          </a:solidFill>
                          <a:effectLst/>
                          <a:latin typeface="Times New Roman"/>
                          <a:ea typeface="Times New Roman"/>
                        </a:rPr>
                        <a:t>:</a:t>
                      </a:r>
                      <a:r>
                        <a:rPr lang="en-US" sz="1000" b="1" dirty="0">
                          <a:solidFill>
                            <a:srgbClr val="000000"/>
                          </a:solidFill>
                          <a:effectLst/>
                          <a:latin typeface="Times New Roman"/>
                          <a:ea typeface="Times New Roman"/>
                        </a:rPr>
                        <a:t>r filename</a:t>
                      </a:r>
                      <a:endParaRPr lang="ru-RU" sz="1000" b="1" dirty="0">
                        <a:solidFill>
                          <a:srgbClr val="000000"/>
                        </a:solidFill>
                        <a:effectLst/>
                        <a:latin typeface="Times New Roman"/>
                        <a:ea typeface="Times New Roman"/>
                      </a:endParaRPr>
                    </a:p>
                    <a:p>
                      <a:pPr algn="ctr">
                        <a:spcAft>
                          <a:spcPts val="0"/>
                        </a:spcAft>
                      </a:pPr>
                      <a:r>
                        <a:rPr lang="ru-RU" sz="1000" b="1" dirty="0">
                          <a:solidFill>
                            <a:srgbClr val="000000"/>
                          </a:solidFill>
                          <a:effectLst/>
                          <a:latin typeface="Times New Roman"/>
                          <a:ea typeface="Times New Roman"/>
                        </a:rPr>
                        <a:t> </a:t>
                      </a: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вставить текст из файла</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97171">
                <a:tc>
                  <a:txBody>
                    <a:bodyPr/>
                    <a:lstStyle/>
                    <a:p>
                      <a:pPr algn="ctr">
                        <a:spcAft>
                          <a:spcPts val="0"/>
                        </a:spcAft>
                      </a:pPr>
                      <a:r>
                        <a:rPr lang="en-US" sz="1000" b="1" dirty="0" smtClean="0">
                          <a:solidFill>
                            <a:srgbClr val="000000"/>
                          </a:solidFill>
                          <a:effectLst/>
                          <a:latin typeface="Times New Roman"/>
                          <a:ea typeface="Times New Roman"/>
                        </a:rPr>
                        <a:t>:</a:t>
                      </a:r>
                      <a:r>
                        <a:rPr lang="en-US" sz="1000" b="1" dirty="0">
                          <a:solidFill>
                            <a:srgbClr val="000000"/>
                          </a:solidFill>
                          <a:effectLst/>
                          <a:latin typeface="Times New Roman"/>
                          <a:ea typeface="Times New Roman"/>
                        </a:rPr>
                        <a:t>set nu / :set </a:t>
                      </a:r>
                      <a:r>
                        <a:rPr lang="en-US" sz="1000" b="1" dirty="0" err="1">
                          <a:solidFill>
                            <a:srgbClr val="000000"/>
                          </a:solidFill>
                          <a:effectLst/>
                          <a:latin typeface="Times New Roman"/>
                          <a:ea typeface="Times New Roman"/>
                        </a:rPr>
                        <a:t>nonu</a:t>
                      </a:r>
                      <a:endParaRPr lang="ru-RU" sz="1000" b="1" dirty="0">
                        <a:solidFill>
                          <a:srgbClr val="000000"/>
                        </a:solidFill>
                        <a:effectLst/>
                        <a:latin typeface="Times New Roman"/>
                        <a:ea typeface="Times New Roman"/>
                      </a:endParaRPr>
                    </a:p>
                    <a:p>
                      <a:pPr algn="ctr">
                        <a:spcAft>
                          <a:spcPts val="0"/>
                        </a:spcAft>
                      </a:pPr>
                      <a:r>
                        <a:rPr lang="en-US" sz="1000" b="1" dirty="0">
                          <a:solidFill>
                            <a:srgbClr val="000000"/>
                          </a:solidFill>
                          <a:effectLst/>
                          <a:latin typeface="Times New Roman"/>
                          <a:ea typeface="Times New Roman"/>
                        </a:rPr>
                        <a:t> </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включить / выключить нумерацию строк в файле</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97171">
                <a:tc gridSpan="2">
                  <a:txBody>
                    <a:bodyPr/>
                    <a:lstStyle/>
                    <a:p>
                      <a:pPr algn="ctr">
                        <a:spcAft>
                          <a:spcPts val="0"/>
                        </a:spcAft>
                      </a:pPr>
                      <a:r>
                        <a:rPr lang="ru-RU" sz="1000" b="1" dirty="0">
                          <a:solidFill>
                            <a:srgbClr val="000000"/>
                          </a:solidFill>
                          <a:effectLst/>
                          <a:latin typeface="Times New Roman"/>
                          <a:ea typeface="Times New Roman"/>
                        </a:rPr>
                        <a:t>Замена текста</a:t>
                      </a:r>
                    </a:p>
                  </a:txBody>
                  <a:tcPr marL="68580" marR="68580" marT="0" marB="0"/>
                </a:tc>
                <a:tc hMerge="1">
                  <a:txBody>
                    <a:bodyPr/>
                    <a:lstStyle/>
                    <a:p>
                      <a:endParaRPr lang="ru-RU"/>
                    </a:p>
                  </a:txBody>
                  <a:tcPr/>
                </a:tc>
              </a:tr>
              <a:tr h="297171">
                <a:tc>
                  <a:txBody>
                    <a:bodyPr/>
                    <a:lstStyle/>
                    <a:p>
                      <a:pPr algn="ctr">
                        <a:spcAft>
                          <a:spcPts val="0"/>
                        </a:spcAft>
                      </a:pPr>
                      <a:r>
                        <a:rPr lang="en-US" sz="1000" b="1" dirty="0">
                          <a:solidFill>
                            <a:srgbClr val="000000"/>
                          </a:solidFill>
                          <a:effectLst/>
                          <a:latin typeface="Times New Roman"/>
                          <a:ea typeface="Times New Roman"/>
                        </a:rPr>
                        <a:t>:s/find/replace/</a:t>
                      </a:r>
                      <a:endParaRPr lang="ru-RU" sz="1000" b="1" dirty="0">
                        <a:solidFill>
                          <a:srgbClr val="000000"/>
                        </a:solidFill>
                        <a:effectLst/>
                        <a:latin typeface="Times New Roman"/>
                        <a:ea typeface="Times New Roman"/>
                      </a:endParaRPr>
                    </a:p>
                    <a:p>
                      <a:pPr algn="ctr">
                        <a:spcAft>
                          <a:spcPts val="0"/>
                        </a:spcAft>
                      </a:pPr>
                      <a:r>
                        <a:rPr lang="en-US" sz="1000" b="1" dirty="0">
                          <a:solidFill>
                            <a:srgbClr val="000000"/>
                          </a:solidFill>
                          <a:effectLst/>
                          <a:latin typeface="Times New Roman"/>
                          <a:ea typeface="Arial Unicode MS"/>
                        </a:rPr>
                        <a:t> </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заменить одно вхождение «</a:t>
                      </a:r>
                      <a:r>
                        <a:rPr lang="en-US" sz="1000" b="1" dirty="0">
                          <a:solidFill>
                            <a:srgbClr val="000000"/>
                          </a:solidFill>
                          <a:effectLst/>
                          <a:latin typeface="Times New Roman"/>
                          <a:ea typeface="Times New Roman"/>
                        </a:rPr>
                        <a:t>find</a:t>
                      </a:r>
                      <a:r>
                        <a:rPr lang="ru-RU" sz="1000" b="1" dirty="0">
                          <a:solidFill>
                            <a:srgbClr val="000000"/>
                          </a:solidFill>
                          <a:effectLst/>
                          <a:latin typeface="Times New Roman"/>
                          <a:ea typeface="Times New Roman"/>
                        </a:rPr>
                        <a:t>» в строке на «</a:t>
                      </a:r>
                      <a:r>
                        <a:rPr lang="en-US" sz="1000" b="1" dirty="0">
                          <a:solidFill>
                            <a:srgbClr val="000000"/>
                          </a:solidFill>
                          <a:effectLst/>
                          <a:latin typeface="Times New Roman"/>
                          <a:ea typeface="Times New Roman"/>
                        </a:rPr>
                        <a:t>replace</a:t>
                      </a:r>
                      <a:r>
                        <a:rPr lang="ru-RU" sz="1000" b="1" dirty="0">
                          <a:solidFill>
                            <a:srgbClr val="000000"/>
                          </a:solidFill>
                          <a:effectLst/>
                          <a:latin typeface="Times New Roman"/>
                          <a:ea typeface="Times New Roman"/>
                        </a:rPr>
                        <a:t>»</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97171">
                <a:tc>
                  <a:txBody>
                    <a:bodyPr/>
                    <a:lstStyle/>
                    <a:p>
                      <a:pPr algn="ctr">
                        <a:spcAft>
                          <a:spcPts val="0"/>
                        </a:spcAft>
                      </a:pPr>
                      <a:r>
                        <a:rPr lang="ru-RU" sz="1000" b="1" dirty="0">
                          <a:solidFill>
                            <a:srgbClr val="000000"/>
                          </a:solidFill>
                          <a:effectLst/>
                          <a:latin typeface="Times New Roman"/>
                          <a:ea typeface="Arial Unicode MS"/>
                        </a:rPr>
                        <a:t> </a:t>
                      </a:r>
                      <a:r>
                        <a:rPr lang="en-US" sz="1000" b="1" dirty="0" smtClean="0">
                          <a:solidFill>
                            <a:srgbClr val="000000"/>
                          </a:solidFill>
                          <a:effectLst/>
                          <a:latin typeface="Times New Roman"/>
                          <a:ea typeface="Times New Roman"/>
                        </a:rPr>
                        <a:t>:</a:t>
                      </a:r>
                      <a:r>
                        <a:rPr lang="en-US" sz="1000" b="1" dirty="0">
                          <a:solidFill>
                            <a:srgbClr val="000000"/>
                          </a:solidFill>
                          <a:effectLst/>
                          <a:latin typeface="Times New Roman"/>
                          <a:ea typeface="Times New Roman"/>
                        </a:rPr>
                        <a:t>s/find/replace/g</a:t>
                      </a:r>
                      <a:endParaRPr lang="ru-RU" sz="1000" b="1" dirty="0">
                        <a:solidFill>
                          <a:srgbClr val="000000"/>
                        </a:solidFill>
                        <a:effectLst/>
                        <a:latin typeface="Times New Roman"/>
                        <a:ea typeface="Times New Roman"/>
                      </a:endParaRPr>
                    </a:p>
                    <a:p>
                      <a:pPr algn="ctr">
                        <a:spcAft>
                          <a:spcPts val="0"/>
                        </a:spcAft>
                      </a:pPr>
                      <a:r>
                        <a:rPr lang="en-US" sz="1000" b="1" dirty="0">
                          <a:solidFill>
                            <a:srgbClr val="000000"/>
                          </a:solidFill>
                          <a:effectLst/>
                          <a:latin typeface="Times New Roman"/>
                          <a:ea typeface="Arial Unicode MS"/>
                        </a:rPr>
                        <a:t> </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заменить все вхождения «</a:t>
                      </a:r>
                      <a:r>
                        <a:rPr lang="en-US" sz="1000" b="1" dirty="0">
                          <a:solidFill>
                            <a:srgbClr val="000000"/>
                          </a:solidFill>
                          <a:effectLst/>
                          <a:latin typeface="Times New Roman"/>
                          <a:ea typeface="Times New Roman"/>
                        </a:rPr>
                        <a:t>find</a:t>
                      </a:r>
                      <a:r>
                        <a:rPr lang="ru-RU" sz="1000" b="1" dirty="0">
                          <a:solidFill>
                            <a:srgbClr val="000000"/>
                          </a:solidFill>
                          <a:effectLst/>
                          <a:latin typeface="Times New Roman"/>
                          <a:ea typeface="Times New Roman"/>
                        </a:rPr>
                        <a:t>» в строке на «</a:t>
                      </a:r>
                      <a:r>
                        <a:rPr lang="en-US" sz="1000" b="1" dirty="0">
                          <a:solidFill>
                            <a:srgbClr val="000000"/>
                          </a:solidFill>
                          <a:effectLst/>
                          <a:latin typeface="Times New Roman"/>
                          <a:ea typeface="Times New Roman"/>
                        </a:rPr>
                        <a:t>replace</a:t>
                      </a:r>
                      <a:r>
                        <a:rPr lang="ru-RU" sz="1000" b="1" dirty="0">
                          <a:solidFill>
                            <a:srgbClr val="000000"/>
                          </a:solidFill>
                          <a:effectLst/>
                          <a:latin typeface="Times New Roman"/>
                          <a:ea typeface="Times New Roman"/>
                        </a:rPr>
                        <a:t>»</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148586">
                <a:tc>
                  <a:txBody>
                    <a:bodyPr/>
                    <a:lstStyle/>
                    <a:p>
                      <a:pPr algn="ctr">
                        <a:spcAft>
                          <a:spcPts val="0"/>
                        </a:spcAft>
                      </a:pPr>
                      <a:r>
                        <a:rPr lang="ru-RU" sz="1000" b="1" dirty="0">
                          <a:solidFill>
                            <a:srgbClr val="000000"/>
                          </a:solidFill>
                          <a:effectLst/>
                          <a:latin typeface="Times New Roman"/>
                          <a:ea typeface="Arial Unicode MS"/>
                        </a:rPr>
                        <a:t> </a:t>
                      </a:r>
                      <a:r>
                        <a:rPr lang="en-US" sz="1000" b="1" dirty="0" smtClean="0">
                          <a:solidFill>
                            <a:srgbClr val="000000"/>
                          </a:solidFill>
                          <a:effectLst/>
                          <a:latin typeface="Times New Roman"/>
                          <a:ea typeface="Times New Roman"/>
                        </a:rPr>
                        <a:t>:%</a:t>
                      </a:r>
                      <a:r>
                        <a:rPr lang="en-US" sz="1000" b="1" dirty="0">
                          <a:solidFill>
                            <a:srgbClr val="000000"/>
                          </a:solidFill>
                          <a:effectLst/>
                          <a:latin typeface="Times New Roman"/>
                          <a:ea typeface="Times New Roman"/>
                        </a:rPr>
                        <a:t>s/find/replace/g</a:t>
                      </a:r>
                      <a:endParaRPr lang="ru-RU" sz="1000" b="1" dirty="0">
                        <a:solidFill>
                          <a:srgbClr val="000000"/>
                        </a:solidFill>
                        <a:effectLst/>
                        <a:latin typeface="Times New Roman"/>
                        <a:ea typeface="Times New Roman"/>
                      </a:endParaRPr>
                    </a:p>
                    <a:p>
                      <a:pPr algn="ctr">
                        <a:spcAft>
                          <a:spcPts val="0"/>
                        </a:spcAft>
                      </a:pPr>
                      <a:r>
                        <a:rPr lang="en-US" sz="1000" b="1" dirty="0">
                          <a:solidFill>
                            <a:srgbClr val="000000"/>
                          </a:solidFill>
                          <a:effectLst/>
                          <a:latin typeface="Times New Roman"/>
                          <a:ea typeface="Arial Unicode MS"/>
                        </a:rPr>
                        <a:t> </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заменить все вхождения «</a:t>
                      </a:r>
                      <a:r>
                        <a:rPr lang="en-US" sz="1000" b="1" dirty="0">
                          <a:solidFill>
                            <a:srgbClr val="000000"/>
                          </a:solidFill>
                          <a:effectLst/>
                          <a:latin typeface="Times New Roman"/>
                          <a:ea typeface="Times New Roman"/>
                        </a:rPr>
                        <a:t>find</a:t>
                      </a:r>
                      <a:r>
                        <a:rPr lang="ru-RU" sz="1000" b="1" dirty="0">
                          <a:solidFill>
                            <a:srgbClr val="000000"/>
                          </a:solidFill>
                          <a:effectLst/>
                          <a:latin typeface="Times New Roman"/>
                          <a:ea typeface="Times New Roman"/>
                        </a:rPr>
                        <a:t>» в файле на «</a:t>
                      </a:r>
                      <a:r>
                        <a:rPr lang="en-US" sz="1000" b="1" dirty="0">
                          <a:solidFill>
                            <a:srgbClr val="000000"/>
                          </a:solidFill>
                          <a:effectLst/>
                          <a:latin typeface="Times New Roman"/>
                          <a:ea typeface="Times New Roman"/>
                        </a:rPr>
                        <a:t>replace</a:t>
                      </a:r>
                      <a:r>
                        <a:rPr lang="ru-RU" sz="1000" b="1" dirty="0">
                          <a:solidFill>
                            <a:srgbClr val="000000"/>
                          </a:solidFill>
                          <a:effectLst/>
                          <a:latin typeface="Times New Roman"/>
                          <a:ea typeface="Times New Roman"/>
                        </a:rPr>
                        <a:t>»</a:t>
                      </a:r>
                    </a:p>
                    <a:p>
                      <a:pPr algn="just">
                        <a:spcAft>
                          <a:spcPts val="0"/>
                        </a:spcAft>
                      </a:pPr>
                      <a:r>
                        <a:rPr lang="ru-RU" sz="1000" b="1" dirty="0">
                          <a:solidFill>
                            <a:srgbClr val="000000"/>
                          </a:solidFill>
                          <a:effectLst/>
                          <a:latin typeface="Times New Roman"/>
                          <a:ea typeface="Times New Roman"/>
                        </a:rPr>
                        <a:t> </a:t>
                      </a:r>
                    </a:p>
                  </a:txBody>
                  <a:tcPr marL="68580" marR="68580" marT="0" marB="0"/>
                </a:tc>
              </a:tr>
              <a:tr h="204170">
                <a:tc>
                  <a:txBody>
                    <a:bodyPr/>
                    <a:lstStyle/>
                    <a:p>
                      <a:pPr algn="ctr">
                        <a:spcAft>
                          <a:spcPts val="0"/>
                        </a:spcAft>
                      </a:pPr>
                      <a:r>
                        <a:rPr lang="en-US" sz="1000" b="1" dirty="0">
                          <a:solidFill>
                            <a:srgbClr val="000000"/>
                          </a:solidFill>
                          <a:effectLst/>
                          <a:latin typeface="Times New Roman"/>
                          <a:ea typeface="Times New Roman"/>
                        </a:rPr>
                        <a:t>:%</a:t>
                      </a:r>
                      <a:r>
                        <a:rPr lang="en-US" sz="1000" b="1" dirty="0" smtClean="0">
                          <a:solidFill>
                            <a:srgbClr val="000000"/>
                          </a:solidFill>
                          <a:effectLst/>
                          <a:latin typeface="Times New Roman"/>
                          <a:ea typeface="Times New Roman"/>
                        </a:rPr>
                        <a:t>s/find/replace/</a:t>
                      </a:r>
                      <a:r>
                        <a:rPr lang="en-US" sz="1000" b="1" dirty="0" err="1" smtClean="0">
                          <a:solidFill>
                            <a:srgbClr val="000000"/>
                          </a:solidFill>
                          <a:effectLst/>
                          <a:latin typeface="Times New Roman"/>
                          <a:ea typeface="Times New Roman"/>
                        </a:rPr>
                        <a:t>gc</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то же, что и предыдущее, но с подтверждением замены</a:t>
                      </a:r>
                    </a:p>
                  </a:txBody>
                  <a:tcPr marL="68580" marR="68580" marT="0" marB="0"/>
                </a:tc>
              </a:tr>
              <a:tr h="160784">
                <a:tc gridSpan="2">
                  <a:txBody>
                    <a:bodyPr/>
                    <a:lstStyle/>
                    <a:p>
                      <a:pPr algn="ctr">
                        <a:spcAft>
                          <a:spcPts val="0"/>
                        </a:spcAft>
                      </a:pPr>
                      <a:r>
                        <a:rPr lang="ru-RU" sz="1000" b="1" dirty="0">
                          <a:solidFill>
                            <a:srgbClr val="000000"/>
                          </a:solidFill>
                          <a:effectLst/>
                          <a:latin typeface="Times New Roman"/>
                          <a:ea typeface="Times New Roman"/>
                        </a:rPr>
                        <a:t>Поиск текста</a:t>
                      </a:r>
                    </a:p>
                  </a:txBody>
                  <a:tcPr marL="68580" marR="68580" marT="0" marB="0"/>
                </a:tc>
                <a:tc hMerge="1">
                  <a:txBody>
                    <a:bodyPr/>
                    <a:lstStyle/>
                    <a:p>
                      <a:endParaRPr lang="ru-RU"/>
                    </a:p>
                  </a:txBody>
                  <a:tcPr/>
                </a:tc>
              </a:tr>
              <a:tr h="297171">
                <a:tc>
                  <a:txBody>
                    <a:bodyPr/>
                    <a:lstStyle/>
                    <a:p>
                      <a:pPr algn="ctr">
                        <a:spcAft>
                          <a:spcPts val="0"/>
                        </a:spcAft>
                      </a:pPr>
                      <a:r>
                        <a:rPr lang="ru-RU" sz="1000" b="1" dirty="0">
                          <a:solidFill>
                            <a:srgbClr val="000000"/>
                          </a:solidFill>
                          <a:effectLst/>
                          <a:latin typeface="Times New Roman"/>
                          <a:ea typeface="Times New Roman"/>
                        </a:rPr>
                        <a:t>/</a:t>
                      </a:r>
                      <a:r>
                        <a:rPr lang="en-US" sz="1000" b="1" dirty="0" smtClean="0">
                          <a:solidFill>
                            <a:srgbClr val="000000"/>
                          </a:solidFill>
                          <a:effectLst/>
                          <a:latin typeface="Times New Roman"/>
                          <a:ea typeface="Times New Roman"/>
                        </a:rPr>
                        <a:t>text</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поиск текста в </a:t>
                      </a:r>
                      <a:r>
                        <a:rPr lang="ru-RU" sz="1000" b="1" dirty="0" smtClean="0">
                          <a:solidFill>
                            <a:srgbClr val="000000"/>
                          </a:solidFill>
                          <a:effectLst/>
                          <a:latin typeface="Times New Roman"/>
                          <a:ea typeface="Times New Roman"/>
                        </a:rPr>
                        <a:t>файле</a:t>
                      </a:r>
                      <a:endParaRPr lang="ru-RU" sz="1000" b="1" dirty="0">
                        <a:solidFill>
                          <a:srgbClr val="000000"/>
                        </a:solidFill>
                        <a:effectLst/>
                        <a:latin typeface="Times New Roman"/>
                        <a:ea typeface="Times New Roman"/>
                      </a:endParaRPr>
                    </a:p>
                  </a:txBody>
                  <a:tcPr marL="68580" marR="68580" marT="0" marB="0"/>
                </a:tc>
              </a:tr>
              <a:tr h="437797">
                <a:tc>
                  <a:txBody>
                    <a:bodyPr/>
                    <a:lstStyle/>
                    <a:p>
                      <a:pPr algn="ctr">
                        <a:spcAft>
                          <a:spcPts val="0"/>
                        </a:spcAft>
                      </a:pPr>
                      <a:r>
                        <a:rPr lang="en-US" sz="1000" b="1" dirty="0">
                          <a:solidFill>
                            <a:srgbClr val="000000"/>
                          </a:solidFill>
                          <a:effectLst/>
                          <a:latin typeface="Times New Roman"/>
                          <a:ea typeface="Times New Roman"/>
                        </a:rPr>
                        <a:t>n</a:t>
                      </a:r>
                      <a:r>
                        <a:rPr lang="ru-RU" sz="1000" b="1" dirty="0">
                          <a:solidFill>
                            <a:srgbClr val="000000"/>
                          </a:solidFill>
                          <a:effectLst/>
                          <a:latin typeface="Times New Roman"/>
                          <a:ea typeface="Times New Roman"/>
                        </a:rPr>
                        <a:t> / </a:t>
                      </a:r>
                      <a:r>
                        <a:rPr lang="en-US" sz="1000" b="1" dirty="0" smtClean="0">
                          <a:solidFill>
                            <a:srgbClr val="000000"/>
                          </a:solidFill>
                          <a:effectLst/>
                          <a:latin typeface="Times New Roman"/>
                          <a:ea typeface="Times New Roman"/>
                        </a:rPr>
                        <a:t>N</a:t>
                      </a:r>
                      <a:endParaRPr lang="ru-RU" sz="1000" b="1" dirty="0">
                        <a:solidFill>
                          <a:srgbClr val="000000"/>
                        </a:solidFill>
                        <a:effectLst/>
                        <a:latin typeface="Times New Roman"/>
                        <a:ea typeface="Times New Roman"/>
                      </a:endParaRPr>
                    </a:p>
                  </a:txBody>
                  <a:tcPr marL="68580" marR="68580" marT="0" marB="0"/>
                </a:tc>
                <a:tc>
                  <a:txBody>
                    <a:bodyPr/>
                    <a:lstStyle/>
                    <a:p>
                      <a:pPr algn="just">
                        <a:spcAft>
                          <a:spcPts val="0"/>
                        </a:spcAft>
                      </a:pPr>
                      <a:r>
                        <a:rPr lang="ru-RU" sz="1000" b="1" dirty="0">
                          <a:solidFill>
                            <a:srgbClr val="000000"/>
                          </a:solidFill>
                          <a:effectLst/>
                          <a:latin typeface="Times New Roman"/>
                          <a:ea typeface="Times New Roman"/>
                        </a:rPr>
                        <a:t>повторить поиск </a:t>
                      </a:r>
                      <a:r>
                        <a:rPr lang="ru-RU" sz="1000" b="1" dirty="0" smtClean="0">
                          <a:solidFill>
                            <a:srgbClr val="000000"/>
                          </a:solidFill>
                          <a:effectLst/>
                          <a:latin typeface="Times New Roman"/>
                          <a:ea typeface="Times New Roman"/>
                        </a:rPr>
                        <a:t>вперёд/назад </a:t>
                      </a:r>
                      <a:r>
                        <a:rPr lang="ru-RU" sz="1000" b="1" dirty="0">
                          <a:solidFill>
                            <a:srgbClr val="000000"/>
                          </a:solidFill>
                          <a:effectLst/>
                          <a:latin typeface="Times New Roman"/>
                          <a:ea typeface="Times New Roman"/>
                        </a:rPr>
                        <a:t>по тексту</a:t>
                      </a:r>
                    </a:p>
                  </a:txBody>
                  <a:tcPr marL="68580" marR="68580" marT="0" marB="0"/>
                </a:tc>
              </a:tr>
            </a:tbl>
          </a:graphicData>
        </a:graphic>
      </p:graphicFrame>
    </p:spTree>
    <p:extLst>
      <p:ext uri="{BB962C8B-B14F-4D97-AF65-F5344CB8AC3E}">
        <p14:creationId xmlns:p14="http://schemas.microsoft.com/office/powerpoint/2010/main" val="354601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7344817" cy="5760640"/>
          </a:xfrm>
        </p:spPr>
        <p:txBody>
          <a:bodyPr/>
          <a:lstStyle/>
          <a:p>
            <a:pPr marL="0" indent="0" algn="just">
              <a:buNone/>
            </a:pPr>
            <a:r>
              <a:rPr lang="ru-RU" altLang="ru-RU" sz="1600" b="1" dirty="0" smtClean="0">
                <a:solidFill>
                  <a:srgbClr val="000000"/>
                </a:solidFill>
                <a:latin typeface="Times New Roman" panose="02020603050405020304" pitchFamily="18" charset="0"/>
                <a:cs typeface="Times New Roman" panose="02020603050405020304" pitchFamily="18" charset="0"/>
              </a:rPr>
              <a:t>Редактор </a:t>
            </a:r>
            <a:r>
              <a:rPr lang="en-US" altLang="ru-RU" sz="1600" b="1" dirty="0" err="1" smtClean="0">
                <a:solidFill>
                  <a:srgbClr val="000000"/>
                </a:solidFill>
                <a:latin typeface="Times New Roman" panose="02020603050405020304" pitchFamily="18" charset="0"/>
                <a:cs typeface="Times New Roman" panose="02020603050405020304" pitchFamily="18" charset="0"/>
              </a:rPr>
              <a:t>nano</a:t>
            </a:r>
            <a:r>
              <a:rPr lang="en-US" altLang="ru-RU" sz="1600" b="1"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Ctrl+G</a:t>
            </a:r>
            <a:r>
              <a:rPr lang="ru-RU" altLang="ru-RU" sz="1600" dirty="0">
                <a:solidFill>
                  <a:srgbClr val="000000"/>
                </a:solidFill>
                <a:latin typeface="Times New Roman" panose="02020603050405020304" pitchFamily="18" charset="0"/>
                <a:cs typeface="Times New Roman" panose="02020603050405020304" pitchFamily="18" charset="0"/>
              </a:rPr>
              <a:t> или F1 - Показать эту справку</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Ctrl+X</a:t>
            </a:r>
            <a:r>
              <a:rPr lang="ru-RU" altLang="ru-RU" sz="1600" dirty="0">
                <a:solidFill>
                  <a:srgbClr val="000000"/>
                </a:solidFill>
                <a:latin typeface="Times New Roman" panose="02020603050405020304" pitchFamily="18" charset="0"/>
                <a:cs typeface="Times New Roman" panose="02020603050405020304" pitchFamily="18" charset="0"/>
              </a:rPr>
              <a:t> или F2 - Закрыть текущий буфер / Выйти из </a:t>
            </a:r>
            <a:r>
              <a:rPr lang="ru-RU" altLang="ru-RU" sz="1600" dirty="0" err="1">
                <a:solidFill>
                  <a:srgbClr val="000000"/>
                </a:solidFill>
                <a:latin typeface="Times New Roman" panose="02020603050405020304" pitchFamily="18" charset="0"/>
                <a:cs typeface="Times New Roman" panose="02020603050405020304" pitchFamily="18" charset="0"/>
              </a:rPr>
              <a:t>nano</a:t>
            </a:r>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Ctrl+O</a:t>
            </a:r>
            <a:r>
              <a:rPr lang="ru-RU" altLang="ru-RU" sz="1600" dirty="0">
                <a:solidFill>
                  <a:srgbClr val="000000"/>
                </a:solidFill>
                <a:latin typeface="Times New Roman" panose="02020603050405020304" pitchFamily="18" charset="0"/>
                <a:cs typeface="Times New Roman" panose="02020603050405020304" pitchFamily="18" charset="0"/>
              </a:rPr>
              <a:t> или F3 - Записать текущий файл на диск</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Ctrl+J</a:t>
            </a:r>
            <a:r>
              <a:rPr lang="ru-RU" altLang="ru-RU" sz="1600" dirty="0">
                <a:solidFill>
                  <a:srgbClr val="000000"/>
                </a:solidFill>
                <a:latin typeface="Times New Roman" panose="02020603050405020304" pitchFamily="18" charset="0"/>
                <a:cs typeface="Times New Roman" panose="02020603050405020304" pitchFamily="18" charset="0"/>
              </a:rPr>
              <a:t> или F4 - Выровнять текущий абзац</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Ctrl+R</a:t>
            </a:r>
            <a:r>
              <a:rPr lang="ru-RU" altLang="ru-RU" sz="1600" dirty="0">
                <a:solidFill>
                  <a:srgbClr val="000000"/>
                </a:solidFill>
                <a:latin typeface="Times New Roman" panose="02020603050405020304" pitchFamily="18" charset="0"/>
                <a:cs typeface="Times New Roman" panose="02020603050405020304" pitchFamily="18" charset="0"/>
              </a:rPr>
              <a:t> или F5 - Вставить другой файл в текущий</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Ctrl+W</a:t>
            </a:r>
            <a:r>
              <a:rPr lang="ru-RU" altLang="ru-RU" sz="1600" dirty="0">
                <a:solidFill>
                  <a:srgbClr val="000000"/>
                </a:solidFill>
                <a:latin typeface="Times New Roman" panose="02020603050405020304" pitchFamily="18" charset="0"/>
                <a:cs typeface="Times New Roman" panose="02020603050405020304" pitchFamily="18" charset="0"/>
              </a:rPr>
              <a:t> или F6 - Искать текст или регулярное выражение</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Ctrl+Y</a:t>
            </a:r>
            <a:r>
              <a:rPr lang="ru-RU" altLang="ru-RU" sz="1600" dirty="0">
                <a:solidFill>
                  <a:srgbClr val="000000"/>
                </a:solidFill>
                <a:latin typeface="Times New Roman" panose="02020603050405020304" pitchFamily="18" charset="0"/>
                <a:cs typeface="Times New Roman" panose="02020603050405020304" pitchFamily="18" charset="0"/>
              </a:rPr>
              <a:t> или F7 - Перейти на предыдущий экран</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Ctrl+V</a:t>
            </a:r>
            <a:r>
              <a:rPr lang="ru-RU" altLang="ru-RU" sz="1600" dirty="0">
                <a:solidFill>
                  <a:srgbClr val="000000"/>
                </a:solidFill>
                <a:latin typeface="Times New Roman" panose="02020603050405020304" pitchFamily="18" charset="0"/>
                <a:cs typeface="Times New Roman" panose="02020603050405020304" pitchFamily="18" charset="0"/>
              </a:rPr>
              <a:t> или F8 - Перейти на следующий экран</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Ctrl+K</a:t>
            </a:r>
            <a:r>
              <a:rPr lang="ru-RU" altLang="ru-RU" sz="1600" dirty="0">
                <a:solidFill>
                  <a:srgbClr val="000000"/>
                </a:solidFill>
                <a:latin typeface="Times New Roman" panose="02020603050405020304" pitchFamily="18" charset="0"/>
                <a:cs typeface="Times New Roman" panose="02020603050405020304" pitchFamily="18" charset="0"/>
              </a:rPr>
              <a:t> или F9 - Вырезать текущую строку и сохранить её в буфере обмена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Ctrl+U</a:t>
            </a:r>
            <a:r>
              <a:rPr lang="ru-RU" altLang="ru-RU" sz="1600" dirty="0">
                <a:solidFill>
                  <a:srgbClr val="000000"/>
                </a:solidFill>
                <a:latin typeface="Times New Roman" panose="02020603050405020304" pitchFamily="18" charset="0"/>
                <a:cs typeface="Times New Roman" panose="02020603050405020304" pitchFamily="18" charset="0"/>
              </a:rPr>
              <a:t> или F10 - Вставить содержимое буфера обмена в текущую строку</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Ctrl+C</a:t>
            </a:r>
            <a:r>
              <a:rPr lang="ru-RU" altLang="ru-RU" sz="1600" dirty="0">
                <a:solidFill>
                  <a:srgbClr val="000000"/>
                </a:solidFill>
                <a:latin typeface="Times New Roman" panose="02020603050405020304" pitchFamily="18" charset="0"/>
                <a:cs typeface="Times New Roman" panose="02020603050405020304" pitchFamily="18" charset="0"/>
              </a:rPr>
              <a:t> или F11 - Показать положение курсора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Ctrl+T</a:t>
            </a:r>
            <a:r>
              <a:rPr lang="ru-RU" altLang="ru-RU" sz="1600" dirty="0">
                <a:solidFill>
                  <a:srgbClr val="000000"/>
                </a:solidFill>
                <a:latin typeface="Times New Roman" panose="02020603050405020304" pitchFamily="18" charset="0"/>
                <a:cs typeface="Times New Roman" panose="02020603050405020304" pitchFamily="18" charset="0"/>
              </a:rPr>
              <a:t> или F12 - Проверить орфографию, если доступно</a:t>
            </a:r>
          </a:p>
          <a:p>
            <a:pPr algn="just"/>
            <a:r>
              <a:rPr lang="ru-RU" altLang="ru-RU" sz="1600" dirty="0">
                <a:solidFill>
                  <a:srgbClr val="000000"/>
                </a:solidFill>
                <a:latin typeface="Times New Roman" panose="02020603050405020304" pitchFamily="18" charset="0"/>
                <a:cs typeface="Times New Roman" panose="02020603050405020304" pitchFamily="18" charset="0"/>
              </a:rPr>
              <a:t>m+\ или m+| - На первую строку файла</a:t>
            </a:r>
          </a:p>
          <a:p>
            <a:pPr algn="just"/>
            <a:r>
              <a:rPr lang="ru-RU" altLang="ru-RU" sz="1600" dirty="0">
                <a:solidFill>
                  <a:srgbClr val="000000"/>
                </a:solidFill>
                <a:latin typeface="Times New Roman" panose="02020603050405020304" pitchFamily="18" charset="0"/>
                <a:cs typeface="Times New Roman" panose="02020603050405020304" pitchFamily="18" charset="0"/>
              </a:rPr>
              <a:t>m+/ или m+? - На последнюю строку файла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a:t>
            </a:r>
            <a:r>
              <a:rPr lang="ru-RU" altLang="ru-RU" sz="1600" dirty="0">
                <a:solidFill>
                  <a:srgbClr val="000000"/>
                </a:solidFill>
                <a:latin typeface="Times New Roman" panose="02020603050405020304" pitchFamily="18" charset="0"/>
                <a:cs typeface="Times New Roman" panose="02020603050405020304" pitchFamily="18" charset="0"/>
              </a:rPr>
              <a:t>+_ или </a:t>
            </a:r>
            <a:r>
              <a:rPr lang="ru-RU" altLang="ru-RU" sz="1600" dirty="0" err="1">
                <a:solidFill>
                  <a:srgbClr val="000000"/>
                </a:solidFill>
                <a:latin typeface="Times New Roman" panose="02020603050405020304" pitchFamily="18" charset="0"/>
                <a:cs typeface="Times New Roman" panose="02020603050405020304" pitchFamily="18" charset="0"/>
              </a:rPr>
              <a:t>m+G</a:t>
            </a:r>
            <a:r>
              <a:rPr lang="ru-RU" altLang="ru-RU" sz="1600" dirty="0">
                <a:solidFill>
                  <a:srgbClr val="000000"/>
                </a:solidFill>
                <a:latin typeface="Times New Roman" panose="02020603050405020304" pitchFamily="18" charset="0"/>
                <a:cs typeface="Times New Roman" panose="02020603050405020304" pitchFamily="18" charset="0"/>
              </a:rPr>
              <a:t> - Перейти на указанный номер строки и ряд</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a:t>
            </a:r>
            <a:r>
              <a:rPr lang="ru-RU" altLang="ru-RU" sz="1600" dirty="0">
                <a:solidFill>
                  <a:srgbClr val="000000"/>
                </a:solidFill>
                <a:latin typeface="Times New Roman" panose="02020603050405020304" pitchFamily="18" charset="0"/>
                <a:cs typeface="Times New Roman" panose="02020603050405020304" pitchFamily="18" charset="0"/>
              </a:rPr>
              <a:t>+\ или </a:t>
            </a:r>
            <a:r>
              <a:rPr lang="ru-RU" altLang="ru-RU" sz="1600" dirty="0" err="1">
                <a:solidFill>
                  <a:srgbClr val="000000"/>
                </a:solidFill>
                <a:latin typeface="Times New Roman" panose="02020603050405020304" pitchFamily="18" charset="0"/>
                <a:cs typeface="Times New Roman" panose="02020603050405020304" pitchFamily="18" charset="0"/>
              </a:rPr>
              <a:t>m+R</a:t>
            </a:r>
            <a:r>
              <a:rPr lang="ru-RU" altLang="ru-RU" sz="1600" dirty="0">
                <a:solidFill>
                  <a:srgbClr val="000000"/>
                </a:solidFill>
                <a:latin typeface="Times New Roman" panose="02020603050405020304" pitchFamily="18" charset="0"/>
                <a:cs typeface="Times New Roman" panose="02020603050405020304" pitchFamily="18" charset="0"/>
              </a:rPr>
              <a:t> - Заменить текст или регулярное выражение</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a:t>
            </a:r>
            <a:r>
              <a:rPr lang="ru-RU" altLang="ru-RU" sz="1600" dirty="0">
                <a:solidFill>
                  <a:srgbClr val="000000"/>
                </a:solidFill>
                <a:latin typeface="Times New Roman" panose="02020603050405020304" pitchFamily="18" charset="0"/>
                <a:cs typeface="Times New Roman" panose="02020603050405020304" pitchFamily="18" charset="0"/>
              </a:rPr>
              <a:t>+^ или </a:t>
            </a:r>
            <a:r>
              <a:rPr lang="ru-RU" altLang="ru-RU" sz="1600" dirty="0" err="1">
                <a:solidFill>
                  <a:srgbClr val="000000"/>
                </a:solidFill>
                <a:latin typeface="Times New Roman" panose="02020603050405020304" pitchFamily="18" charset="0"/>
                <a:cs typeface="Times New Roman" panose="02020603050405020304" pitchFamily="18" charset="0"/>
              </a:rPr>
              <a:t>m+Alt</a:t>
            </a:r>
            <a:r>
              <a:rPr lang="ru-RU" altLang="ru-RU" sz="1600" dirty="0">
                <a:solidFill>
                  <a:srgbClr val="000000"/>
                </a:solidFill>
                <a:latin typeface="Times New Roman" panose="02020603050405020304" pitchFamily="18" charset="0"/>
                <a:cs typeface="Times New Roman" panose="02020603050405020304" pitchFamily="18" charset="0"/>
              </a:rPr>
              <a:t> - Отметить текст в текущей позиции курсора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m+W</a:t>
            </a:r>
            <a:r>
              <a:rPr lang="ru-RU" altLang="ru-RU" sz="1600" dirty="0">
                <a:solidFill>
                  <a:srgbClr val="000000"/>
                </a:solidFill>
                <a:latin typeface="Times New Roman" panose="02020603050405020304" pitchFamily="18" charset="0"/>
                <a:cs typeface="Times New Roman" panose="02020603050405020304" pitchFamily="18" charset="0"/>
              </a:rPr>
              <a:t> - Повторить последний </a:t>
            </a:r>
            <a:r>
              <a:rPr lang="ru-RU" altLang="ru-RU" sz="1600" dirty="0" smtClean="0">
                <a:solidFill>
                  <a:srgbClr val="000000"/>
                </a:solidFill>
                <a:latin typeface="Times New Roman" panose="02020603050405020304" pitchFamily="18" charset="0"/>
                <a:cs typeface="Times New Roman" panose="02020603050405020304" pitchFamily="18" charset="0"/>
              </a:rPr>
              <a:t>поиск</a:t>
            </a:r>
            <a:endParaRPr lang="ru-RU"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Редактирование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файлов. </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510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7344817" cy="5760640"/>
          </a:xfrm>
        </p:spPr>
        <p:txBody>
          <a:bodyPr/>
          <a:lstStyle/>
          <a:p>
            <a:pPr algn="just"/>
            <a:r>
              <a:rPr lang="ru-RU" altLang="ru-RU" sz="1600" dirty="0" smtClean="0">
                <a:solidFill>
                  <a:srgbClr val="000000"/>
                </a:solidFill>
                <a:latin typeface="Times New Roman" panose="02020603050405020304" pitchFamily="18" charset="0"/>
                <a:cs typeface="Times New Roman" panose="02020603050405020304" pitchFamily="18" charset="0"/>
              </a:rPr>
              <a:t>m</a:t>
            </a:r>
            <a:r>
              <a:rPr lang="ru-RU" altLang="ru-RU" sz="1600" dirty="0">
                <a:solidFill>
                  <a:srgbClr val="000000"/>
                </a:solidFill>
                <a:latin typeface="Times New Roman" panose="02020603050405020304" pitchFamily="18" charset="0"/>
                <a:cs typeface="Times New Roman" panose="02020603050405020304" pitchFamily="18" charset="0"/>
              </a:rPr>
              <a:t>+^ или m+6 - Копировать текущую строку и сохранить ее в буфере обмена</a:t>
            </a:r>
          </a:p>
          <a:p>
            <a:pPr algn="just"/>
            <a:r>
              <a:rPr lang="ru-RU" altLang="ru-RU" sz="1600" dirty="0">
                <a:solidFill>
                  <a:srgbClr val="000000"/>
                </a:solidFill>
                <a:latin typeface="Times New Roman" panose="02020603050405020304" pitchFamily="18" charset="0"/>
                <a:cs typeface="Times New Roman" panose="02020603050405020304" pitchFamily="18" charset="0"/>
              </a:rPr>
              <a:t>m+} - Увеличить отступ строки</a:t>
            </a:r>
          </a:p>
          <a:p>
            <a:pPr algn="just"/>
            <a:r>
              <a:rPr lang="ru-RU" altLang="ru-RU" sz="1600" dirty="0">
                <a:solidFill>
                  <a:srgbClr val="000000"/>
                </a:solidFill>
                <a:latin typeface="Times New Roman" panose="02020603050405020304" pitchFamily="18" charset="0"/>
                <a:cs typeface="Times New Roman" panose="02020603050405020304" pitchFamily="18" charset="0"/>
              </a:rPr>
              <a:t>m+{ - Уменьшить отступ строки</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Ctrl+F</a:t>
            </a:r>
            <a:r>
              <a:rPr lang="ru-RU" altLang="ru-RU" sz="1600" dirty="0">
                <a:solidFill>
                  <a:srgbClr val="000000"/>
                </a:solidFill>
                <a:latin typeface="Times New Roman" panose="02020603050405020304" pitchFamily="18" charset="0"/>
                <a:cs typeface="Times New Roman" panose="02020603050405020304" pitchFamily="18" charset="0"/>
              </a:rPr>
              <a:t> - Вперёд на один символ</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Ctrl+B</a:t>
            </a:r>
            <a:r>
              <a:rPr lang="ru-RU" altLang="ru-RU" sz="1600" dirty="0">
                <a:solidFill>
                  <a:srgbClr val="000000"/>
                </a:solidFill>
                <a:latin typeface="Times New Roman" panose="02020603050405020304" pitchFamily="18" charset="0"/>
                <a:cs typeface="Times New Roman" panose="02020603050405020304" pitchFamily="18" charset="0"/>
              </a:rPr>
              <a:t> - Назад на один символ</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Ctrl+Space</a:t>
            </a:r>
            <a:r>
              <a:rPr lang="ru-RU" altLang="ru-RU" sz="1600" dirty="0">
                <a:solidFill>
                  <a:srgbClr val="000000"/>
                </a:solidFill>
                <a:latin typeface="Times New Roman" panose="02020603050405020304" pitchFamily="18" charset="0"/>
                <a:cs typeface="Times New Roman" panose="02020603050405020304" pitchFamily="18" charset="0"/>
              </a:rPr>
              <a:t> - Вперёд на одно слово</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m+Space</a:t>
            </a:r>
            <a:r>
              <a:rPr lang="ru-RU" altLang="ru-RU" sz="1600" dirty="0">
                <a:solidFill>
                  <a:srgbClr val="000000"/>
                </a:solidFill>
                <a:latin typeface="Times New Roman" panose="02020603050405020304" pitchFamily="18" charset="0"/>
                <a:cs typeface="Times New Roman" panose="02020603050405020304" pitchFamily="18" charset="0"/>
              </a:rPr>
              <a:t> - Назад на одно слово</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Ctrl+P</a:t>
            </a:r>
            <a:r>
              <a:rPr lang="ru-RU" altLang="ru-RU" sz="1600" dirty="0">
                <a:solidFill>
                  <a:srgbClr val="000000"/>
                </a:solidFill>
                <a:latin typeface="Times New Roman" panose="02020603050405020304" pitchFamily="18" charset="0"/>
                <a:cs typeface="Times New Roman" panose="02020603050405020304" pitchFamily="18" charset="0"/>
              </a:rPr>
              <a:t> - На предыдущую строку</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Ctrl+N</a:t>
            </a:r>
            <a:r>
              <a:rPr lang="ru-RU" altLang="ru-RU" sz="1600" dirty="0">
                <a:solidFill>
                  <a:srgbClr val="000000"/>
                </a:solidFill>
                <a:latin typeface="Times New Roman" panose="02020603050405020304" pitchFamily="18" charset="0"/>
                <a:cs typeface="Times New Roman" panose="02020603050405020304" pitchFamily="18" charset="0"/>
              </a:rPr>
              <a:t> - На следующую строку</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Ctrl+Alt</a:t>
            </a:r>
            <a:r>
              <a:rPr lang="ru-RU" altLang="ru-RU" sz="1600" dirty="0">
                <a:solidFill>
                  <a:srgbClr val="000000"/>
                </a:solidFill>
                <a:latin typeface="Times New Roman" panose="02020603050405020304" pitchFamily="18" charset="0"/>
                <a:cs typeface="Times New Roman" panose="02020603050405020304" pitchFamily="18" charset="0"/>
              </a:rPr>
              <a:t> - На начало текущей строки</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Ctrl+E</a:t>
            </a:r>
            <a:r>
              <a:rPr lang="ru-RU" altLang="ru-RU" sz="1600" dirty="0">
                <a:solidFill>
                  <a:srgbClr val="000000"/>
                </a:solidFill>
                <a:latin typeface="Times New Roman" panose="02020603050405020304" pitchFamily="18" charset="0"/>
                <a:cs typeface="Times New Roman" panose="02020603050405020304" pitchFamily="18" charset="0"/>
              </a:rPr>
              <a:t> - В конец текущей строки</a:t>
            </a:r>
          </a:p>
          <a:p>
            <a:pPr algn="just"/>
            <a:r>
              <a:rPr lang="ru-RU" altLang="ru-RU" sz="1600" dirty="0">
                <a:solidFill>
                  <a:srgbClr val="000000"/>
                </a:solidFill>
                <a:latin typeface="Times New Roman" panose="02020603050405020304" pitchFamily="18" charset="0"/>
                <a:cs typeface="Times New Roman" panose="02020603050405020304" pitchFamily="18" charset="0"/>
              </a:rPr>
              <a:t>m+( или m+9 - На начало текущего абзаца; потом следующего абзаца</a:t>
            </a:r>
          </a:p>
          <a:p>
            <a:pPr algn="just"/>
            <a:r>
              <a:rPr lang="ru-RU" altLang="ru-RU" sz="1600" dirty="0">
                <a:solidFill>
                  <a:srgbClr val="000000"/>
                </a:solidFill>
                <a:latin typeface="Times New Roman" panose="02020603050405020304" pitchFamily="18" charset="0"/>
                <a:cs typeface="Times New Roman" panose="02020603050405020304" pitchFamily="18" charset="0"/>
              </a:rPr>
              <a:t>m+) или m+0 - В конец текущего абзаца; потом следующего абзаца</a:t>
            </a:r>
          </a:p>
          <a:p>
            <a:pPr algn="just"/>
            <a:r>
              <a:rPr lang="ru-RU" altLang="ru-RU" sz="1600" dirty="0">
                <a:solidFill>
                  <a:srgbClr val="000000"/>
                </a:solidFill>
                <a:latin typeface="Times New Roman" panose="02020603050405020304" pitchFamily="18" charset="0"/>
                <a:cs typeface="Times New Roman" panose="02020603050405020304" pitchFamily="18" charset="0"/>
              </a:rPr>
              <a:t>m+] - На соответствующую скобку</a:t>
            </a:r>
          </a:p>
          <a:p>
            <a:pPr algn="just"/>
            <a:r>
              <a:rPr lang="ru-RU" altLang="ru-RU" sz="1600" dirty="0">
                <a:solidFill>
                  <a:srgbClr val="000000"/>
                </a:solidFill>
                <a:latin typeface="Times New Roman" panose="02020603050405020304" pitchFamily="18" charset="0"/>
                <a:cs typeface="Times New Roman" panose="02020603050405020304" pitchFamily="18" charset="0"/>
              </a:rPr>
              <a:t>m+− или m+_ - Прокрутить одну строку вверх, не перемещая курсор</a:t>
            </a:r>
          </a:p>
          <a:p>
            <a:pPr algn="just"/>
            <a:r>
              <a:rPr lang="ru-RU" altLang="ru-RU" sz="1600" dirty="0">
                <a:solidFill>
                  <a:srgbClr val="000000"/>
                </a:solidFill>
                <a:latin typeface="Times New Roman" panose="02020603050405020304" pitchFamily="18" charset="0"/>
                <a:cs typeface="Times New Roman" panose="02020603050405020304" pitchFamily="18" charset="0"/>
              </a:rPr>
              <a:t>m++ или m+= - Прокрутить одну строку вниз, не перемещая курсор</a:t>
            </a:r>
          </a:p>
          <a:p>
            <a:pPr algn="just"/>
            <a:r>
              <a:rPr lang="ru-RU" altLang="ru-RU" sz="1600" dirty="0">
                <a:solidFill>
                  <a:srgbClr val="000000"/>
                </a:solidFill>
                <a:latin typeface="Times New Roman" panose="02020603050405020304" pitchFamily="18" charset="0"/>
                <a:cs typeface="Times New Roman" panose="02020603050405020304" pitchFamily="18" charset="0"/>
              </a:rPr>
              <a:t>m+&lt; или m+, - Переключить на предыдущий буфер</a:t>
            </a:r>
          </a:p>
          <a:p>
            <a:pPr algn="just"/>
            <a:r>
              <a:rPr lang="ru-RU" altLang="ru-RU" sz="1600" dirty="0">
                <a:solidFill>
                  <a:srgbClr val="000000"/>
                </a:solidFill>
                <a:latin typeface="Times New Roman" panose="02020603050405020304" pitchFamily="18" charset="0"/>
                <a:cs typeface="Times New Roman" panose="02020603050405020304" pitchFamily="18" charset="0"/>
              </a:rPr>
              <a:t>m+&gt; или m+. - Переключить на следующий буфер</a:t>
            </a:r>
          </a:p>
          <a:p>
            <a:pPr marL="0" indent="0" algn="just">
              <a:buNone/>
            </a:pPr>
            <a:endParaRPr lang="en-US" altLang="ru-RU" sz="1600" b="1"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Редактирование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файлов. </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697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824753" y="908720"/>
            <a:ext cx="6934200" cy="5832648"/>
          </a:xfrm>
        </p:spPr>
        <p:txBody>
          <a:bodyPr/>
          <a:lstStyle/>
          <a:p>
            <a:pPr marL="0" indent="0">
              <a:buNone/>
            </a:pPr>
            <a:r>
              <a:rPr lang="ru-RU" sz="1600" dirty="0" smtClean="0">
                <a:solidFill>
                  <a:srgbClr val="000000"/>
                </a:solidFill>
                <a:latin typeface="Times New Roman" panose="02020603050405020304" pitchFamily="18" charset="0"/>
                <a:cs typeface="Times New Roman" panose="02020603050405020304" pitchFamily="18" charset="0"/>
              </a:rPr>
              <a:t>ОС </a:t>
            </a:r>
            <a:r>
              <a:rPr lang="ru-RU" sz="1600" dirty="0" err="1">
                <a:solidFill>
                  <a:srgbClr val="000000"/>
                </a:solidFill>
                <a:latin typeface="Times New Roman" panose="02020603050405020304" pitchFamily="18" charset="0"/>
                <a:cs typeface="Times New Roman" panose="02020603050405020304" pitchFamily="18" charset="0"/>
              </a:rPr>
              <a:t>Linux</a:t>
            </a:r>
            <a:r>
              <a:rPr lang="ru-RU" sz="1600" dirty="0">
                <a:solidFill>
                  <a:srgbClr val="000000"/>
                </a:solidFill>
                <a:latin typeface="Times New Roman" panose="02020603050405020304" pitchFamily="18" charset="0"/>
                <a:cs typeface="Times New Roman" panose="02020603050405020304" pitchFamily="18" charset="0"/>
              </a:rPr>
              <a:t> использует несколько различных видов интерпретаторов. Наиболее распространенными среди них являются</a:t>
            </a:r>
            <a:r>
              <a:rPr lang="ru-RU" sz="1600" dirty="0" smtClean="0">
                <a:solidFill>
                  <a:srgbClr val="000000"/>
                </a:solidFill>
                <a:latin typeface="Times New Roman" panose="02020603050405020304" pitchFamily="18" charset="0"/>
                <a:cs typeface="Times New Roman" panose="02020603050405020304" pitchFamily="18" charset="0"/>
              </a:rPr>
              <a:t>:</a:t>
            </a:r>
          </a:p>
          <a:p>
            <a:pPr marL="0" indent="0">
              <a:buNone/>
            </a:pPr>
            <a:endParaRPr lang="ru-RU" sz="1600" dirty="0">
              <a:solidFill>
                <a:srgbClr val="000000"/>
              </a:solidFill>
              <a:latin typeface="Times New Roman" panose="02020603050405020304" pitchFamily="18" charset="0"/>
              <a:cs typeface="Times New Roman" panose="02020603050405020304" pitchFamily="18" charset="0"/>
            </a:endParaRPr>
          </a:p>
          <a:p>
            <a:r>
              <a:rPr lang="ru-RU" sz="1600" b="1" dirty="0" err="1">
                <a:solidFill>
                  <a:srgbClr val="000000"/>
                </a:solidFill>
                <a:latin typeface="Times New Roman" panose="02020603050405020304" pitchFamily="18" charset="0"/>
                <a:cs typeface="Times New Roman" panose="02020603050405020304" pitchFamily="18" charset="0"/>
              </a:rPr>
              <a:t>sh</a:t>
            </a:r>
            <a:r>
              <a:rPr lang="ru-RU" sz="1600" dirty="0">
                <a:solidFill>
                  <a:srgbClr val="000000"/>
                </a:solidFill>
                <a:latin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cs typeface="Times New Roman" panose="02020603050405020304" pitchFamily="18" charset="0"/>
              </a:rPr>
              <a:t>Bourne</a:t>
            </a:r>
            <a:r>
              <a:rPr lang="ru-RU" sz="1600" dirty="0">
                <a:solidFill>
                  <a:srgbClr val="000000"/>
                </a:solidFill>
                <a:latin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cs typeface="Times New Roman" panose="02020603050405020304" pitchFamily="18" charset="0"/>
              </a:rPr>
              <a:t>Shell</a:t>
            </a:r>
            <a:r>
              <a:rPr lang="ru-RU" sz="1600" dirty="0">
                <a:solidFill>
                  <a:srgbClr val="000000"/>
                </a:solidFill>
                <a:latin typeface="Times New Roman" panose="02020603050405020304" pitchFamily="18" charset="0"/>
                <a:cs typeface="Times New Roman" panose="02020603050405020304" pitchFamily="18" charset="0"/>
              </a:rPr>
              <a:t>. Прообраз командных интерпретаторов сегодняшнего дня. В современных </a:t>
            </a:r>
            <a:r>
              <a:rPr lang="ru-RU" sz="1600" dirty="0" err="1">
                <a:solidFill>
                  <a:srgbClr val="000000"/>
                </a:solidFill>
                <a:latin typeface="Times New Roman" panose="02020603050405020304" pitchFamily="18" charset="0"/>
                <a:cs typeface="Times New Roman" panose="02020603050405020304" pitchFamily="18" charset="0"/>
              </a:rPr>
              <a:t>Linux</a:t>
            </a:r>
            <a:r>
              <a:rPr lang="ru-RU" sz="1600" dirty="0">
                <a:solidFill>
                  <a:srgbClr val="000000"/>
                </a:solidFill>
                <a:latin typeface="Times New Roman" panose="02020603050405020304" pitchFamily="18" charset="0"/>
                <a:cs typeface="Times New Roman" panose="02020603050405020304" pitchFamily="18" charset="0"/>
              </a:rPr>
              <a:t>-системах </a:t>
            </a:r>
            <a:r>
              <a:rPr lang="ru-RU" sz="1600" dirty="0" err="1">
                <a:solidFill>
                  <a:srgbClr val="000000"/>
                </a:solidFill>
                <a:latin typeface="Times New Roman" panose="02020603050405020304" pitchFamily="18" charset="0"/>
                <a:cs typeface="Times New Roman" panose="02020603050405020304" pitchFamily="18" charset="0"/>
              </a:rPr>
              <a:t>sh</a:t>
            </a:r>
            <a:r>
              <a:rPr lang="ru-RU" sz="1600" dirty="0">
                <a:solidFill>
                  <a:srgbClr val="000000"/>
                </a:solidFill>
                <a:latin typeface="Times New Roman" panose="02020603050405020304" pitchFamily="18" charset="0"/>
                <a:cs typeface="Times New Roman" panose="02020603050405020304" pitchFamily="18" charset="0"/>
              </a:rPr>
              <a:t> представляет собой символическую ссылку на файл </a:t>
            </a:r>
            <a:r>
              <a:rPr lang="ru-RU" sz="1600" dirty="0" err="1">
                <a:solidFill>
                  <a:srgbClr val="000000"/>
                </a:solidFill>
                <a:latin typeface="Times New Roman" panose="02020603050405020304" pitchFamily="18" charset="0"/>
                <a:cs typeface="Times New Roman" panose="02020603050405020304" pitchFamily="18" charset="0"/>
              </a:rPr>
              <a:t>bash</a:t>
            </a:r>
            <a:r>
              <a:rPr lang="ru-RU" sz="1600" dirty="0">
                <a:solidFill>
                  <a:srgbClr val="000000"/>
                </a:solidFill>
                <a:latin typeface="Times New Roman" panose="02020603050405020304" pitchFamily="18" charset="0"/>
                <a:cs typeface="Times New Roman" panose="02020603050405020304" pitchFamily="18" charset="0"/>
              </a:rPr>
              <a:t>;</a:t>
            </a:r>
          </a:p>
          <a:p>
            <a:r>
              <a:rPr lang="ru-RU" sz="1600" b="1" dirty="0" err="1">
                <a:solidFill>
                  <a:srgbClr val="000000"/>
                </a:solidFill>
                <a:latin typeface="Times New Roman" panose="02020603050405020304" pitchFamily="18" charset="0"/>
                <a:cs typeface="Times New Roman" panose="02020603050405020304" pitchFamily="18" charset="0"/>
              </a:rPr>
              <a:t>bash</a:t>
            </a:r>
            <a:r>
              <a:rPr lang="ru-RU" sz="1600" dirty="0">
                <a:solidFill>
                  <a:srgbClr val="000000"/>
                </a:solidFill>
                <a:latin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cs typeface="Times New Roman" panose="02020603050405020304" pitchFamily="18" charset="0"/>
              </a:rPr>
              <a:t>Bourne-Again</a:t>
            </a:r>
            <a:r>
              <a:rPr lang="ru-RU" sz="1600" dirty="0">
                <a:solidFill>
                  <a:srgbClr val="000000"/>
                </a:solidFill>
                <a:latin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cs typeface="Times New Roman" panose="02020603050405020304" pitchFamily="18" charset="0"/>
              </a:rPr>
              <a:t>SHell</a:t>
            </a:r>
            <a:r>
              <a:rPr lang="ru-RU" sz="1600" dirty="0">
                <a:solidFill>
                  <a:srgbClr val="000000"/>
                </a:solidFill>
                <a:latin typeface="Times New Roman" panose="02020603050405020304" pitchFamily="18" charset="0"/>
                <a:cs typeface="Times New Roman" panose="02020603050405020304" pitchFamily="18" charset="0"/>
              </a:rPr>
              <a:t>. Основной командный интерпретатор ОС </a:t>
            </a:r>
            <a:r>
              <a:rPr lang="ru-RU" sz="1600" dirty="0" err="1">
                <a:solidFill>
                  <a:srgbClr val="000000"/>
                </a:solidFill>
                <a:latin typeface="Times New Roman" panose="02020603050405020304" pitchFamily="18" charset="0"/>
                <a:cs typeface="Times New Roman" panose="02020603050405020304" pitchFamily="18" charset="0"/>
              </a:rPr>
              <a:t>Linux</a:t>
            </a:r>
            <a:r>
              <a:rPr lang="ru-RU" sz="1600" dirty="0">
                <a:solidFill>
                  <a:srgbClr val="000000"/>
                </a:solidFill>
                <a:latin typeface="Times New Roman" panose="02020603050405020304" pitchFamily="18" charset="0"/>
                <a:cs typeface="Times New Roman" panose="02020603050405020304" pitchFamily="18" charset="0"/>
              </a:rPr>
              <a:t>. Представляет собой развитие </a:t>
            </a:r>
            <a:r>
              <a:rPr lang="ru-RU" sz="1600" dirty="0" err="1">
                <a:solidFill>
                  <a:srgbClr val="000000"/>
                </a:solidFill>
                <a:latin typeface="Times New Roman" panose="02020603050405020304" pitchFamily="18" charset="0"/>
                <a:cs typeface="Times New Roman" panose="02020603050405020304" pitchFamily="18" charset="0"/>
              </a:rPr>
              <a:t>ash</a:t>
            </a:r>
            <a:r>
              <a:rPr lang="ru-RU" sz="1600" dirty="0">
                <a:solidFill>
                  <a:srgbClr val="000000"/>
                </a:solidFill>
                <a:latin typeface="Times New Roman" panose="02020603050405020304" pitchFamily="18" charset="0"/>
                <a:cs typeface="Times New Roman" panose="02020603050405020304" pitchFamily="18" charset="0"/>
              </a:rPr>
              <a:t> и </a:t>
            </a:r>
            <a:r>
              <a:rPr lang="ru-RU" sz="1600" dirty="0" err="1">
                <a:solidFill>
                  <a:srgbClr val="000000"/>
                </a:solidFill>
                <a:latin typeface="Times New Roman" panose="02020603050405020304" pitchFamily="18" charset="0"/>
                <a:cs typeface="Times New Roman" panose="02020603050405020304" pitchFamily="18" charset="0"/>
              </a:rPr>
              <a:t>sh</a:t>
            </a:r>
            <a:r>
              <a:rPr lang="ru-RU" sz="1600" dirty="0">
                <a:solidFill>
                  <a:srgbClr val="000000"/>
                </a:solidFill>
                <a:latin typeface="Times New Roman" panose="02020603050405020304" pitchFamily="18" charset="0"/>
                <a:cs typeface="Times New Roman" panose="02020603050405020304" pitchFamily="18" charset="0"/>
              </a:rPr>
              <a:t>. Поддерживает богатый язык написания скриптов, удобный интерфейс для редактирования командной строки, </a:t>
            </a:r>
            <a:r>
              <a:rPr lang="ru-RU" sz="1600" dirty="0" err="1">
                <a:solidFill>
                  <a:srgbClr val="000000"/>
                </a:solidFill>
                <a:latin typeface="Times New Roman" panose="02020603050405020304" pitchFamily="18" charset="0"/>
                <a:cs typeface="Times New Roman" panose="02020603050405020304" pitchFamily="18" charset="0"/>
              </a:rPr>
              <a:t>автопродолжение</a:t>
            </a:r>
            <a:r>
              <a:rPr lang="ru-RU" sz="1600" dirty="0">
                <a:solidFill>
                  <a:srgbClr val="000000"/>
                </a:solidFill>
                <a:latin typeface="Times New Roman" panose="02020603050405020304" pitchFamily="18" charset="0"/>
                <a:cs typeface="Times New Roman" panose="02020603050405020304" pitchFamily="18" charset="0"/>
              </a:rPr>
              <a:t> команд и множество других полезных возможностей;</a:t>
            </a:r>
          </a:p>
          <a:p>
            <a:r>
              <a:rPr lang="ru-RU" sz="1600" b="1" dirty="0" err="1">
                <a:solidFill>
                  <a:srgbClr val="000000"/>
                </a:solidFill>
                <a:latin typeface="Times New Roman" panose="02020603050405020304" pitchFamily="18" charset="0"/>
                <a:cs typeface="Times New Roman" panose="02020603050405020304" pitchFamily="18" charset="0"/>
              </a:rPr>
              <a:t>tcsh</a:t>
            </a:r>
            <a:r>
              <a:rPr lang="ru-RU" sz="1600" dirty="0">
                <a:solidFill>
                  <a:srgbClr val="000000"/>
                </a:solidFill>
                <a:latin typeface="Times New Roman" panose="02020603050405020304" pitchFamily="18" charset="0"/>
                <a:cs typeface="Times New Roman" panose="02020603050405020304" pitchFamily="18" charset="0"/>
              </a:rPr>
              <a:t>. C </a:t>
            </a:r>
            <a:r>
              <a:rPr lang="ru-RU" sz="1600" dirty="0" err="1">
                <a:solidFill>
                  <a:srgbClr val="000000"/>
                </a:solidFill>
                <a:latin typeface="Times New Roman" panose="02020603050405020304" pitchFamily="18" charset="0"/>
                <a:cs typeface="Times New Roman" panose="02020603050405020304" pitchFamily="18" charset="0"/>
              </a:rPr>
              <a:t>Shell</a:t>
            </a:r>
            <a:r>
              <a:rPr lang="ru-RU" sz="1600" dirty="0">
                <a:solidFill>
                  <a:srgbClr val="000000"/>
                </a:solidFill>
                <a:latin typeface="Times New Roman" panose="02020603050405020304" pitchFamily="18" charset="0"/>
                <a:cs typeface="Times New Roman" panose="02020603050405020304" pitchFamily="18" charset="0"/>
              </a:rPr>
              <a:t>. Расширенная версия интерпретатора C </a:t>
            </a:r>
            <a:r>
              <a:rPr lang="ru-RU" sz="1600" dirty="0" err="1">
                <a:solidFill>
                  <a:srgbClr val="000000"/>
                </a:solidFill>
                <a:latin typeface="Times New Roman" panose="02020603050405020304" pitchFamily="18" charset="0"/>
                <a:cs typeface="Times New Roman" panose="02020603050405020304" pitchFamily="18" charset="0"/>
              </a:rPr>
              <a:t>Shell</a:t>
            </a:r>
            <a:r>
              <a:rPr lang="ru-RU" sz="1600" dirty="0">
                <a:solidFill>
                  <a:srgbClr val="000000"/>
                </a:solidFill>
                <a:latin typeface="Times New Roman" panose="02020603050405020304" pitchFamily="18" charset="0"/>
                <a:cs typeface="Times New Roman" panose="02020603050405020304" pitchFamily="18" charset="0"/>
              </a:rPr>
              <a:t>, использующегося в BSD-системах. Поддерживает функцию </a:t>
            </a:r>
            <a:r>
              <a:rPr lang="ru-RU" sz="1600" dirty="0" err="1">
                <a:solidFill>
                  <a:srgbClr val="000000"/>
                </a:solidFill>
                <a:latin typeface="Times New Roman" panose="02020603050405020304" pitchFamily="18" charset="0"/>
                <a:cs typeface="Times New Roman" panose="02020603050405020304" pitchFamily="18" charset="0"/>
              </a:rPr>
              <a:t>автозавершения</a:t>
            </a:r>
            <a:r>
              <a:rPr lang="ru-RU" sz="1600" dirty="0">
                <a:solidFill>
                  <a:srgbClr val="000000"/>
                </a:solidFill>
                <a:latin typeface="Times New Roman" panose="02020603050405020304" pitchFamily="18" charset="0"/>
                <a:cs typeface="Times New Roman" panose="02020603050405020304" pitchFamily="18" charset="0"/>
              </a:rPr>
              <a:t> текста и расширенные возможности редактирования;</a:t>
            </a:r>
          </a:p>
          <a:p>
            <a:r>
              <a:rPr lang="ru-RU" sz="1600" b="1" dirty="0" err="1">
                <a:solidFill>
                  <a:srgbClr val="000000"/>
                </a:solidFill>
                <a:latin typeface="Times New Roman" panose="02020603050405020304" pitchFamily="18" charset="0"/>
                <a:cs typeface="Times New Roman" panose="02020603050405020304" pitchFamily="18" charset="0"/>
              </a:rPr>
              <a:t>zsh</a:t>
            </a:r>
            <a:r>
              <a:rPr lang="ru-RU" sz="1600" dirty="0">
                <a:solidFill>
                  <a:srgbClr val="000000"/>
                </a:solidFill>
                <a:latin typeface="Times New Roman" panose="02020603050405020304" pitchFamily="18" charset="0"/>
                <a:cs typeface="Times New Roman" panose="02020603050405020304" pitchFamily="18" charset="0"/>
              </a:rPr>
              <a:t>. Очень развитый командный интерпретатор, объединяющий в себе возможности </a:t>
            </a:r>
            <a:r>
              <a:rPr lang="ru-RU" sz="1600" dirty="0" err="1">
                <a:solidFill>
                  <a:srgbClr val="000000"/>
                </a:solidFill>
                <a:latin typeface="Times New Roman" panose="02020603050405020304" pitchFamily="18" charset="0"/>
                <a:cs typeface="Times New Roman" panose="02020603050405020304" pitchFamily="18" charset="0"/>
              </a:rPr>
              <a:t>csh</a:t>
            </a:r>
            <a:r>
              <a:rPr lang="ru-RU" sz="1600" dirty="0">
                <a:solidFill>
                  <a:srgbClr val="000000"/>
                </a:solidFill>
                <a:latin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cs typeface="Times New Roman" panose="02020603050405020304" pitchFamily="18" charset="0"/>
              </a:rPr>
              <a:t>bash</a:t>
            </a:r>
            <a:r>
              <a:rPr lang="ru-RU" sz="1600" dirty="0">
                <a:solidFill>
                  <a:srgbClr val="000000"/>
                </a:solidFill>
                <a:latin typeface="Times New Roman" panose="02020603050405020304" pitchFamily="18" charset="0"/>
                <a:cs typeface="Times New Roman" panose="02020603050405020304" pitchFamily="18" charset="0"/>
              </a:rPr>
              <a:t> с дополнительными, такими как: улучшенная поддержка </a:t>
            </a:r>
            <a:r>
              <a:rPr lang="ru-RU" sz="1600" dirty="0" err="1">
                <a:solidFill>
                  <a:srgbClr val="000000"/>
                </a:solidFill>
                <a:latin typeface="Times New Roman" panose="02020603050405020304" pitchFamily="18" charset="0"/>
                <a:cs typeface="Times New Roman" panose="02020603050405020304" pitchFamily="18" charset="0"/>
              </a:rPr>
              <a:t>автопродолжения</a:t>
            </a:r>
            <a:r>
              <a:rPr lang="ru-RU" sz="1600" dirty="0">
                <a:solidFill>
                  <a:srgbClr val="000000"/>
                </a:solidFill>
                <a:latin typeface="Times New Roman" panose="02020603050405020304" pitchFamily="18" charset="0"/>
                <a:cs typeface="Times New Roman" panose="02020603050405020304" pitchFamily="18" charset="0"/>
              </a:rPr>
              <a:t>, более развитые возможности редактирования, расширенные файловые шаблоны и ряд других;</a:t>
            </a:r>
          </a:p>
          <a:p>
            <a:r>
              <a:rPr lang="ru-RU" sz="1600" b="1" dirty="0" err="1">
                <a:solidFill>
                  <a:srgbClr val="000000"/>
                </a:solidFill>
                <a:latin typeface="Times New Roman" panose="02020603050405020304" pitchFamily="18" charset="0"/>
                <a:cs typeface="Times New Roman" panose="02020603050405020304" pitchFamily="18" charset="0"/>
              </a:rPr>
              <a:t>nash</a:t>
            </a:r>
            <a:r>
              <a:rPr lang="ru-RU" sz="1600" dirty="0">
                <a:solidFill>
                  <a:srgbClr val="000000"/>
                </a:solidFill>
                <a:latin typeface="Times New Roman" panose="02020603050405020304" pitchFamily="18" charset="0"/>
                <a:cs typeface="Times New Roman" panose="02020603050405020304" pitchFamily="18" charset="0"/>
              </a:rPr>
              <a:t>. </a:t>
            </a:r>
            <a:r>
              <a:rPr lang="ru-RU" sz="1600" dirty="0" err="1">
                <a:solidFill>
                  <a:srgbClr val="000000"/>
                </a:solidFill>
                <a:latin typeface="Times New Roman" panose="02020603050405020304" pitchFamily="18" charset="0"/>
                <a:cs typeface="Times New Roman" panose="02020603050405020304" pitchFamily="18" charset="0"/>
              </a:rPr>
              <a:t>Not</a:t>
            </a:r>
            <a:r>
              <a:rPr lang="ru-RU" sz="1600" dirty="0">
                <a:solidFill>
                  <a:srgbClr val="000000"/>
                </a:solidFill>
                <a:latin typeface="Times New Roman" panose="02020603050405020304" pitchFamily="18" charset="0"/>
                <a:cs typeface="Times New Roman" panose="02020603050405020304" pitchFamily="18" charset="0"/>
              </a:rPr>
              <a:t> A </a:t>
            </a:r>
            <a:r>
              <a:rPr lang="ru-RU" sz="1600" dirty="0" err="1">
                <a:solidFill>
                  <a:srgbClr val="000000"/>
                </a:solidFill>
                <a:latin typeface="Times New Roman" panose="02020603050405020304" pitchFamily="18" charset="0"/>
                <a:cs typeface="Times New Roman" panose="02020603050405020304" pitchFamily="18" charset="0"/>
              </a:rPr>
              <a:t>SHell</a:t>
            </a:r>
            <a:r>
              <a:rPr lang="ru-RU" sz="1600" dirty="0">
                <a:solidFill>
                  <a:srgbClr val="000000"/>
                </a:solidFill>
                <a:latin typeface="Times New Roman" panose="02020603050405020304" pitchFamily="18" charset="0"/>
                <a:cs typeface="Times New Roman" panose="02020603050405020304" pitchFamily="18" charset="0"/>
              </a:rPr>
              <a:t>. Предельно облегченная оболочка, предназначенная для интерпретации сценариев в </a:t>
            </a:r>
            <a:r>
              <a:rPr lang="ru-RU" sz="1600" dirty="0" err="1">
                <a:solidFill>
                  <a:srgbClr val="000000"/>
                </a:solidFill>
                <a:latin typeface="Times New Roman" panose="02020603050405020304" pitchFamily="18" charset="0"/>
                <a:cs typeface="Times New Roman" panose="02020603050405020304" pitchFamily="18" charset="0"/>
              </a:rPr>
              <a:t>linuxrc</a:t>
            </a:r>
            <a:r>
              <a:rPr lang="ru-RU" sz="1600" dirty="0">
                <a:solidFill>
                  <a:srgbClr val="000000"/>
                </a:solidFill>
                <a:latin typeface="Times New Roman" panose="02020603050405020304" pitchFamily="18" charset="0"/>
                <a:cs typeface="Times New Roman" panose="02020603050405020304" pitchFamily="18" charset="0"/>
              </a:rPr>
              <a:t> файлах, при загрузке с виртуального диска </a:t>
            </a:r>
            <a:r>
              <a:rPr lang="ru-RU" sz="1600" dirty="0" err="1">
                <a:solidFill>
                  <a:srgbClr val="000000"/>
                </a:solidFill>
                <a:latin typeface="Times New Roman" panose="02020603050405020304" pitchFamily="18" charset="0"/>
                <a:cs typeface="Times New Roman" panose="02020603050405020304" pitchFamily="18" charset="0"/>
              </a:rPr>
              <a:t>initrd</a:t>
            </a:r>
            <a:r>
              <a:rPr lang="ru-RU" sz="1600" dirty="0">
                <a:solidFill>
                  <a:srgbClr val="000000"/>
                </a:solidFill>
                <a:latin typeface="Times New Roman" panose="02020603050405020304" pitchFamily="18" charset="0"/>
                <a:cs typeface="Times New Roman" panose="02020603050405020304" pitchFamily="18" charset="0"/>
              </a:rPr>
              <a:t>. Не позволяет работать пользователю в интерактивном режиме.</a:t>
            </a:r>
          </a:p>
          <a:p>
            <a:endParaRPr lang="en-US" altLang="ru-RU" sz="1800" dirty="0">
              <a:solidFill>
                <a:srgbClr val="4D4D4D"/>
              </a:solidFill>
            </a:endParaRPr>
          </a:p>
        </p:txBody>
      </p:sp>
      <p:sp>
        <p:nvSpPr>
          <p:cNvPr id="8" name="Rectangle 2"/>
          <p:cNvSpPr txBox="1">
            <a:spLocks noChangeArrowheads="1"/>
          </p:cNvSpPr>
          <p:nvPr/>
        </p:nvSpPr>
        <p:spPr bwMode="auto">
          <a:xfrm>
            <a:off x="1835696" y="-12475"/>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a:solidFill>
                  <a:srgbClr val="000000"/>
                </a:solidFill>
                <a:latin typeface="Times New Roman" panose="02020603050405020304" pitchFamily="18" charset="0"/>
                <a:cs typeface="Times New Roman" panose="02020603050405020304" pitchFamily="18" charset="0"/>
              </a:rPr>
              <a:t>Командный </a:t>
            </a:r>
            <a:r>
              <a:rPr lang="ru-RU" altLang="ru-RU" sz="4000" kern="0" dirty="0" smtClean="0">
                <a:solidFill>
                  <a:srgbClr val="000000"/>
                </a:solidFill>
                <a:latin typeface="Times New Roman" panose="02020603050405020304" pitchFamily="18" charset="0"/>
                <a:cs typeface="Times New Roman" panose="02020603050405020304" pitchFamily="18" charset="0"/>
              </a:rPr>
              <a:t>интерпретатор</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7344817" cy="5760640"/>
          </a:xfrm>
        </p:spPr>
        <p:txBody>
          <a:bodyPr/>
          <a:lstStyle/>
          <a:p>
            <a:pPr algn="just"/>
            <a:r>
              <a:rPr lang="ru-RU" altLang="ru-RU" sz="1600" dirty="0" err="1">
                <a:solidFill>
                  <a:srgbClr val="000000"/>
                </a:solidFill>
                <a:latin typeface="Times New Roman" panose="02020603050405020304" pitchFamily="18" charset="0"/>
                <a:cs typeface="Times New Roman" panose="02020603050405020304" pitchFamily="18" charset="0"/>
              </a:rPr>
              <a:t>m+V</a:t>
            </a:r>
            <a:r>
              <a:rPr lang="ru-RU" altLang="ru-RU" sz="1600" dirty="0">
                <a:solidFill>
                  <a:srgbClr val="000000"/>
                </a:solidFill>
                <a:latin typeface="Times New Roman" panose="02020603050405020304" pitchFamily="18" charset="0"/>
                <a:cs typeface="Times New Roman" panose="02020603050405020304" pitchFamily="18" charset="0"/>
              </a:rPr>
              <a:t> - Вставить следующую комбинацию клавиш как есть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Ctrl+I</a:t>
            </a:r>
            <a:r>
              <a:rPr lang="ru-RU" altLang="ru-RU" sz="1600" dirty="0">
                <a:solidFill>
                  <a:srgbClr val="000000"/>
                </a:solidFill>
                <a:latin typeface="Times New Roman" panose="02020603050405020304" pitchFamily="18" charset="0"/>
                <a:cs typeface="Times New Roman" panose="02020603050405020304" pitchFamily="18" charset="0"/>
              </a:rPr>
              <a:t> - Вставить табуляцию в позиции курсора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Ctrl+M</a:t>
            </a:r>
            <a:r>
              <a:rPr lang="ru-RU" altLang="ru-RU" sz="1600" dirty="0">
                <a:solidFill>
                  <a:srgbClr val="000000"/>
                </a:solidFill>
                <a:latin typeface="Times New Roman" panose="02020603050405020304" pitchFamily="18" charset="0"/>
                <a:cs typeface="Times New Roman" panose="02020603050405020304" pitchFamily="18" charset="0"/>
              </a:rPr>
              <a:t> - Вставить строку в позиции курсора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Ctrl+D</a:t>
            </a:r>
            <a:r>
              <a:rPr lang="ru-RU" altLang="ru-RU" sz="1600" dirty="0">
                <a:solidFill>
                  <a:srgbClr val="000000"/>
                </a:solidFill>
                <a:latin typeface="Times New Roman" panose="02020603050405020304" pitchFamily="18" charset="0"/>
                <a:cs typeface="Times New Roman" panose="02020603050405020304" pitchFamily="18" charset="0"/>
              </a:rPr>
              <a:t> - Удалить символ под курсором</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Ctrl+H</a:t>
            </a:r>
            <a:r>
              <a:rPr lang="ru-RU" altLang="ru-RU" sz="1600" dirty="0">
                <a:solidFill>
                  <a:srgbClr val="000000"/>
                </a:solidFill>
                <a:latin typeface="Times New Roman" panose="02020603050405020304" pitchFamily="18" charset="0"/>
                <a:cs typeface="Times New Roman" panose="02020603050405020304" pitchFamily="18" charset="0"/>
              </a:rPr>
              <a:t> - Удалить символ слева от курсора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m+T</a:t>
            </a:r>
            <a:r>
              <a:rPr lang="ru-RU" altLang="ru-RU" sz="1600" dirty="0">
                <a:solidFill>
                  <a:srgbClr val="000000"/>
                </a:solidFill>
                <a:latin typeface="Times New Roman" panose="02020603050405020304" pitchFamily="18" charset="0"/>
                <a:cs typeface="Times New Roman" panose="02020603050405020304" pitchFamily="18" charset="0"/>
              </a:rPr>
              <a:t> - Вырезать с текущей позиции до конца файла</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m+J</a:t>
            </a:r>
            <a:r>
              <a:rPr lang="ru-RU" altLang="ru-RU" sz="1600" dirty="0">
                <a:solidFill>
                  <a:srgbClr val="000000"/>
                </a:solidFill>
                <a:latin typeface="Times New Roman" panose="02020603050405020304" pitchFamily="18" charset="0"/>
                <a:cs typeface="Times New Roman" panose="02020603050405020304" pitchFamily="18" charset="0"/>
              </a:rPr>
              <a:t> - Выровнять весь файл</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m+D</a:t>
            </a:r>
            <a:r>
              <a:rPr lang="ru-RU" altLang="ru-RU" sz="1600" dirty="0">
                <a:solidFill>
                  <a:srgbClr val="000000"/>
                </a:solidFill>
                <a:latin typeface="Times New Roman" panose="02020603050405020304" pitchFamily="18" charset="0"/>
                <a:cs typeface="Times New Roman" panose="02020603050405020304" pitchFamily="18" charset="0"/>
              </a:rPr>
              <a:t> - Подсчитать количество слов, строк и символов</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Ctrl+L</a:t>
            </a:r>
            <a:r>
              <a:rPr lang="ru-RU" altLang="ru-RU" sz="1600" dirty="0">
                <a:solidFill>
                  <a:srgbClr val="000000"/>
                </a:solidFill>
                <a:latin typeface="Times New Roman" panose="02020603050405020304" pitchFamily="18" charset="0"/>
                <a:cs typeface="Times New Roman" panose="02020603050405020304" pitchFamily="18" charset="0"/>
              </a:rPr>
              <a:t> - Обновить текущий экран</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Ctrl+Z</a:t>
            </a:r>
            <a:r>
              <a:rPr lang="ru-RU" altLang="ru-RU" sz="1600" dirty="0">
                <a:solidFill>
                  <a:srgbClr val="000000"/>
                </a:solidFill>
                <a:latin typeface="Times New Roman" panose="02020603050405020304" pitchFamily="18" charset="0"/>
                <a:cs typeface="Times New Roman" panose="02020603050405020304" pitchFamily="18" charset="0"/>
              </a:rPr>
              <a:t> - Приостановить редактор (если включено)</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m+X</a:t>
            </a:r>
            <a:r>
              <a:rPr lang="ru-RU" altLang="ru-RU" sz="1600" dirty="0">
                <a:solidFill>
                  <a:srgbClr val="000000"/>
                </a:solidFill>
                <a:latin typeface="Times New Roman" panose="02020603050405020304" pitchFamily="18" charset="0"/>
                <a:cs typeface="Times New Roman" panose="02020603050405020304" pitchFamily="18" charset="0"/>
              </a:rPr>
              <a:t> - Режим справки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m+C</a:t>
            </a:r>
            <a:r>
              <a:rPr lang="ru-RU" altLang="ru-RU" sz="1600" dirty="0">
                <a:solidFill>
                  <a:srgbClr val="000000"/>
                </a:solidFill>
                <a:latin typeface="Times New Roman" panose="02020603050405020304" pitchFamily="18" charset="0"/>
                <a:cs typeface="Times New Roman" panose="02020603050405020304" pitchFamily="18" charset="0"/>
              </a:rPr>
              <a:t> - Постоянное отображение положения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m+O</a:t>
            </a:r>
            <a:r>
              <a:rPr lang="ru-RU" altLang="ru-RU" sz="1600" dirty="0">
                <a:solidFill>
                  <a:srgbClr val="000000"/>
                </a:solidFill>
                <a:latin typeface="Times New Roman" panose="02020603050405020304" pitchFamily="18" charset="0"/>
                <a:cs typeface="Times New Roman" panose="02020603050405020304" pitchFamily="18" charset="0"/>
              </a:rPr>
              <a:t> - Использование дополнительной строки для редактирования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m+Shift</a:t>
            </a:r>
            <a:r>
              <a:rPr lang="ru-RU" altLang="ru-RU" sz="1600" dirty="0">
                <a:solidFill>
                  <a:srgbClr val="000000"/>
                </a:solidFill>
                <a:latin typeface="Times New Roman" panose="02020603050405020304" pitchFamily="18" charset="0"/>
                <a:cs typeface="Times New Roman" panose="02020603050405020304" pitchFamily="18" charset="0"/>
              </a:rPr>
              <a:t> - Плавная прокрутка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m+P</a:t>
            </a:r>
            <a:r>
              <a:rPr lang="ru-RU" altLang="ru-RU" sz="1600" dirty="0">
                <a:solidFill>
                  <a:srgbClr val="000000"/>
                </a:solidFill>
                <a:latin typeface="Times New Roman" panose="02020603050405020304" pitchFamily="18" charset="0"/>
                <a:cs typeface="Times New Roman" panose="02020603050405020304" pitchFamily="18" charset="0"/>
              </a:rPr>
              <a:t> - Отображение пробелов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m+Y</a:t>
            </a:r>
            <a:r>
              <a:rPr lang="ru-RU" altLang="ru-RU" sz="1600" dirty="0">
                <a:solidFill>
                  <a:srgbClr val="000000"/>
                </a:solidFill>
                <a:latin typeface="Times New Roman" panose="02020603050405020304" pitchFamily="18" charset="0"/>
                <a:cs typeface="Times New Roman" panose="02020603050405020304" pitchFamily="18" charset="0"/>
              </a:rPr>
              <a:t> - Подсветка синтаксиса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m+H</a:t>
            </a:r>
            <a:r>
              <a:rPr lang="ru-RU" altLang="ru-RU" sz="1600" dirty="0">
                <a:solidFill>
                  <a:srgbClr val="000000"/>
                </a:solidFill>
                <a:latin typeface="Times New Roman" panose="02020603050405020304" pitchFamily="18" charset="0"/>
                <a:cs typeface="Times New Roman" panose="02020603050405020304" pitchFamily="18" charset="0"/>
              </a:rPr>
              <a:t> - Умная кнопка </a:t>
            </a:r>
            <a:r>
              <a:rPr lang="ru-RU" altLang="ru-RU" sz="1600" dirty="0" err="1">
                <a:solidFill>
                  <a:srgbClr val="000000"/>
                </a:solidFill>
                <a:latin typeface="Times New Roman" panose="02020603050405020304" pitchFamily="18" charset="0"/>
                <a:cs typeface="Times New Roman" panose="02020603050405020304" pitchFamily="18" charset="0"/>
              </a:rPr>
              <a:t>home</a:t>
            </a:r>
            <a:r>
              <a:rPr lang="ru-RU" altLang="ru-RU" sz="1600" dirty="0">
                <a:solidFill>
                  <a:srgbClr val="000000"/>
                </a:solidFill>
                <a:latin typeface="Times New Roman" panose="02020603050405020304" pitchFamily="18" charset="0"/>
                <a:cs typeface="Times New Roman" panose="02020603050405020304" pitchFamily="18" charset="0"/>
              </a:rPr>
              <a:t>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m+I</a:t>
            </a:r>
            <a:r>
              <a:rPr lang="ru-RU" altLang="ru-RU" sz="1600" dirty="0">
                <a:solidFill>
                  <a:srgbClr val="000000"/>
                </a:solidFill>
                <a:latin typeface="Times New Roman" panose="02020603050405020304" pitchFamily="18" charset="0"/>
                <a:cs typeface="Times New Roman" panose="02020603050405020304" pitchFamily="18" charset="0"/>
              </a:rPr>
              <a:t> - </a:t>
            </a:r>
            <a:r>
              <a:rPr lang="ru-RU" altLang="ru-RU" sz="1600" dirty="0" err="1">
                <a:solidFill>
                  <a:srgbClr val="000000"/>
                </a:solidFill>
                <a:latin typeface="Times New Roman" panose="02020603050405020304" pitchFamily="18" charset="0"/>
                <a:cs typeface="Times New Roman" panose="02020603050405020304" pitchFamily="18" charset="0"/>
              </a:rPr>
              <a:t>Автоотступы</a:t>
            </a:r>
            <a:r>
              <a:rPr lang="ru-RU" altLang="ru-RU" sz="1600" dirty="0">
                <a:solidFill>
                  <a:srgbClr val="000000"/>
                </a:solidFill>
                <a:latin typeface="Times New Roman" panose="02020603050405020304" pitchFamily="18" charset="0"/>
                <a:cs typeface="Times New Roman" panose="02020603050405020304" pitchFamily="18" charset="0"/>
              </a:rPr>
              <a:t> разрешить/запретить</a:t>
            </a:r>
          </a:p>
          <a:p>
            <a:pPr marL="0" indent="0" algn="just">
              <a:buNone/>
            </a:pPr>
            <a:endParaRPr lang="en-US" altLang="ru-RU" sz="1600" b="1"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Редактирование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файлов. </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494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7344817" cy="5760640"/>
          </a:xfrm>
        </p:spPr>
        <p:txBody>
          <a:bodyPr/>
          <a:lstStyle/>
          <a:p>
            <a:pPr algn="just"/>
            <a:r>
              <a:rPr lang="ru-RU" altLang="ru-RU" sz="1600" dirty="0" err="1">
                <a:solidFill>
                  <a:srgbClr val="000000"/>
                </a:solidFill>
                <a:latin typeface="Times New Roman" panose="02020603050405020304" pitchFamily="18" charset="0"/>
                <a:cs typeface="Times New Roman" panose="02020603050405020304" pitchFamily="18" charset="0"/>
              </a:rPr>
              <a:t>m+K</a:t>
            </a:r>
            <a:r>
              <a:rPr lang="ru-RU" altLang="ru-RU" sz="1600" dirty="0">
                <a:solidFill>
                  <a:srgbClr val="000000"/>
                </a:solidFill>
                <a:latin typeface="Times New Roman" panose="02020603050405020304" pitchFamily="18" charset="0"/>
                <a:cs typeface="Times New Roman" panose="02020603050405020304" pitchFamily="18" charset="0"/>
              </a:rPr>
              <a:t> - Вырезать до конца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m+L</a:t>
            </a:r>
            <a:r>
              <a:rPr lang="ru-RU" altLang="ru-RU" sz="1600" dirty="0">
                <a:solidFill>
                  <a:srgbClr val="000000"/>
                </a:solidFill>
                <a:latin typeface="Times New Roman" panose="02020603050405020304" pitchFamily="18" charset="0"/>
                <a:cs typeface="Times New Roman" panose="02020603050405020304" pitchFamily="18" charset="0"/>
              </a:rPr>
              <a:t> - Автоматическая разбивка строк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m+Q</a:t>
            </a:r>
            <a:r>
              <a:rPr lang="ru-RU" altLang="ru-RU" sz="1600" dirty="0">
                <a:solidFill>
                  <a:srgbClr val="000000"/>
                </a:solidFill>
                <a:latin typeface="Times New Roman" panose="02020603050405020304" pitchFamily="18" charset="0"/>
                <a:cs typeface="Times New Roman" panose="02020603050405020304" pitchFamily="18" charset="0"/>
              </a:rPr>
              <a:t> - Преобразование ввода табуляций в пробелы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m+B</a:t>
            </a:r>
            <a:r>
              <a:rPr lang="ru-RU" altLang="ru-RU" sz="1600" dirty="0">
                <a:solidFill>
                  <a:srgbClr val="000000"/>
                </a:solidFill>
                <a:latin typeface="Times New Roman" panose="02020603050405020304" pitchFamily="18" charset="0"/>
                <a:cs typeface="Times New Roman" panose="02020603050405020304" pitchFamily="18" charset="0"/>
              </a:rPr>
              <a:t> - Делать резервные копии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m+F</a:t>
            </a:r>
            <a:r>
              <a:rPr lang="ru-RU" altLang="ru-RU" sz="1600" dirty="0">
                <a:solidFill>
                  <a:srgbClr val="000000"/>
                </a:solidFill>
                <a:latin typeface="Times New Roman" panose="02020603050405020304" pitchFamily="18" charset="0"/>
                <a:cs typeface="Times New Roman" panose="02020603050405020304" pitchFamily="18" charset="0"/>
              </a:rPr>
              <a:t> - Несколько файловых буферов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m+M</a:t>
            </a:r>
            <a:r>
              <a:rPr lang="ru-RU" altLang="ru-RU" sz="1600" dirty="0">
                <a:solidFill>
                  <a:srgbClr val="000000"/>
                </a:solidFill>
                <a:latin typeface="Times New Roman" panose="02020603050405020304" pitchFamily="18" charset="0"/>
                <a:cs typeface="Times New Roman" panose="02020603050405020304" pitchFamily="18" charset="0"/>
              </a:rPr>
              <a:t> - Поддержка мыши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m+N</a:t>
            </a:r>
            <a:r>
              <a:rPr lang="ru-RU" altLang="ru-RU" sz="1600" dirty="0">
                <a:solidFill>
                  <a:srgbClr val="000000"/>
                </a:solidFill>
                <a:latin typeface="Times New Roman" panose="02020603050405020304" pitchFamily="18" charset="0"/>
                <a:cs typeface="Times New Roman" panose="02020603050405020304" pitchFamily="18" charset="0"/>
              </a:rPr>
              <a:t> - Без преобразования из формата DOS/</a:t>
            </a:r>
            <a:r>
              <a:rPr lang="ru-RU" altLang="ru-RU" sz="1600" dirty="0" err="1">
                <a:solidFill>
                  <a:srgbClr val="000000"/>
                </a:solidFill>
                <a:latin typeface="Times New Roman" panose="02020603050405020304" pitchFamily="18" charset="0"/>
                <a:cs typeface="Times New Roman" panose="02020603050405020304" pitchFamily="18" charset="0"/>
              </a:rPr>
              <a:t>Mac</a:t>
            </a:r>
            <a:r>
              <a:rPr lang="ru-RU" altLang="ru-RU" sz="1600" dirty="0">
                <a:solidFill>
                  <a:srgbClr val="000000"/>
                </a:solidFill>
                <a:latin typeface="Times New Roman" panose="02020603050405020304" pitchFamily="18" charset="0"/>
                <a:cs typeface="Times New Roman" panose="02020603050405020304" pitchFamily="18" charset="0"/>
              </a:rPr>
              <a:t> разрешить/запретить</a:t>
            </a:r>
          </a:p>
          <a:p>
            <a:pPr algn="just"/>
            <a:r>
              <a:rPr lang="ru-RU" altLang="ru-RU" sz="1600" dirty="0" err="1">
                <a:solidFill>
                  <a:srgbClr val="000000"/>
                </a:solidFill>
                <a:latin typeface="Times New Roman" panose="02020603050405020304" pitchFamily="18" charset="0"/>
                <a:cs typeface="Times New Roman" panose="02020603050405020304" pitchFamily="18" charset="0"/>
              </a:rPr>
              <a:t>m+Z</a:t>
            </a:r>
            <a:r>
              <a:rPr lang="ru-RU" altLang="ru-RU" sz="1600" dirty="0">
                <a:solidFill>
                  <a:srgbClr val="000000"/>
                </a:solidFill>
                <a:latin typeface="Times New Roman" panose="02020603050405020304" pitchFamily="18" charset="0"/>
                <a:cs typeface="Times New Roman" panose="02020603050405020304" pitchFamily="18" charset="0"/>
              </a:rPr>
              <a:t> - Приостановка разрешить/запретить</a:t>
            </a:r>
          </a:p>
          <a:p>
            <a:pPr algn="just"/>
            <a:r>
              <a:rPr lang="ru-RU" altLang="ru-RU" sz="1600" dirty="0">
                <a:solidFill>
                  <a:srgbClr val="000000"/>
                </a:solidFill>
                <a:latin typeface="Times New Roman" panose="02020603050405020304" pitchFamily="18" charset="0"/>
                <a:cs typeface="Times New Roman" panose="02020603050405020304" pitchFamily="18" charset="0"/>
              </a:rPr>
              <a:t>m+$ - Мягкий перенос строк разрешить/запретить</a:t>
            </a:r>
          </a:p>
          <a:p>
            <a:pPr marL="0" indent="0" algn="just">
              <a:buNone/>
            </a:pPr>
            <a:endParaRPr lang="en-US" altLang="ru-RU" sz="1600" b="1" dirty="0" smtClean="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Редактирование </a:t>
            </a:r>
            <a:r>
              <a:rPr lang="ru-RU" altLang="ru-RU" sz="4000" kern="0" dirty="0">
                <a:solidFill>
                  <a:srgbClr val="000000"/>
                </a:solidFill>
                <a:latin typeface="Times New Roman" panose="02020603050405020304" pitchFamily="18" charset="0"/>
                <a:cs typeface="Times New Roman" panose="02020603050405020304" pitchFamily="18" charset="0"/>
              </a:rPr>
              <a:t>текстовых файлов. </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98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824753" y="908720"/>
            <a:ext cx="6934200" cy="5832648"/>
          </a:xfrm>
        </p:spPr>
        <p:txBody>
          <a:bodyPr/>
          <a:lstStyle/>
          <a:p>
            <a:pPr marL="0" indent="0">
              <a:buNone/>
            </a:pPr>
            <a:r>
              <a:rPr lang="ru-RU" altLang="ru-RU" sz="1600" dirty="0" smtClean="0">
                <a:solidFill>
                  <a:srgbClr val="000000"/>
                </a:solidFill>
                <a:latin typeface="Times New Roman" panose="02020603050405020304" pitchFamily="18" charset="0"/>
                <a:cs typeface="Times New Roman" panose="02020603050405020304" pitchFamily="18" charset="0"/>
              </a:rPr>
              <a:t>Разные </a:t>
            </a:r>
            <a:r>
              <a:rPr lang="ru-RU" altLang="ru-RU" sz="1600" dirty="0">
                <a:solidFill>
                  <a:srgbClr val="000000"/>
                </a:solidFill>
                <a:latin typeface="Times New Roman" panose="02020603050405020304" pitchFamily="18" charset="0"/>
                <a:cs typeface="Times New Roman" panose="02020603050405020304" pitchFamily="18" charset="0"/>
              </a:rPr>
              <a:t>программы предлагают разные возможности, но большинство из них обеспечивают следующий необходимый минимум</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r>
              <a:rPr lang="ru-RU" altLang="ru-RU" sz="1600" b="1" dirty="0">
                <a:solidFill>
                  <a:srgbClr val="000000"/>
                </a:solidFill>
                <a:latin typeface="Times New Roman" panose="02020603050405020304" pitchFamily="18" charset="0"/>
                <a:cs typeface="Times New Roman" panose="02020603050405020304" pitchFamily="18" charset="0"/>
              </a:rPr>
              <a:t>Файловые шаблоны</a:t>
            </a:r>
            <a:r>
              <a:rPr lang="ru-RU" altLang="ru-RU" sz="1600" dirty="0">
                <a:solidFill>
                  <a:srgbClr val="000000"/>
                </a:solidFill>
                <a:latin typeface="Times New Roman" panose="02020603050405020304" pitchFamily="18" charset="0"/>
                <a:cs typeface="Times New Roman" panose="02020603050405020304" pitchFamily="18" charset="0"/>
              </a:rPr>
              <a:t>. Специальные метасимволы, необходимые для описания групп файлов;</a:t>
            </a:r>
          </a:p>
          <a:p>
            <a:r>
              <a:rPr lang="ru-RU" altLang="ru-RU" sz="1600" b="1" dirty="0">
                <a:solidFill>
                  <a:srgbClr val="000000"/>
                </a:solidFill>
                <a:latin typeface="Times New Roman" panose="02020603050405020304" pitchFamily="18" charset="0"/>
                <a:cs typeface="Times New Roman" panose="02020603050405020304" pitchFamily="18" charset="0"/>
              </a:rPr>
              <a:t>Перенаправление</a:t>
            </a:r>
            <a:r>
              <a:rPr lang="ru-RU" altLang="ru-RU" sz="1600" dirty="0">
                <a:solidFill>
                  <a:srgbClr val="000000"/>
                </a:solidFill>
                <a:latin typeface="Times New Roman" panose="02020603050405020304" pitchFamily="18" charset="0"/>
                <a:cs typeface="Times New Roman" panose="02020603050405020304" pitchFamily="18" charset="0"/>
              </a:rPr>
              <a:t>. Механизм, обеспечивающий взаимодействие несвязанных между собой программ: данные, поступающие с выхода одной программы попадают на вход другой.</a:t>
            </a:r>
          </a:p>
          <a:p>
            <a:r>
              <a:rPr lang="ru-RU" altLang="ru-RU" sz="1600" b="1" dirty="0">
                <a:solidFill>
                  <a:srgbClr val="000000"/>
                </a:solidFill>
                <a:latin typeface="Times New Roman" panose="02020603050405020304" pitchFamily="18" charset="0"/>
                <a:cs typeface="Times New Roman" panose="02020603050405020304" pitchFamily="18" charset="0"/>
              </a:rPr>
              <a:t>Переменные интерпретатора</a:t>
            </a:r>
            <a:r>
              <a:rPr lang="ru-RU" altLang="ru-RU" sz="1600" dirty="0">
                <a:solidFill>
                  <a:srgbClr val="000000"/>
                </a:solidFill>
                <a:latin typeface="Times New Roman" panose="02020603050405020304" pitchFamily="18" charset="0"/>
                <a:cs typeface="Times New Roman" panose="02020603050405020304" pitchFamily="18" charset="0"/>
              </a:rPr>
              <a:t>. Командный интерпретатор использует переменные как временное хранилище данных, необходимое ему для нормальной работы: например, переменные могут использоваться в скриптах интерпретатора или для передачи настроек. Переменные также обеспечивают удобный доступ к среде окружения программ.</a:t>
            </a:r>
          </a:p>
          <a:p>
            <a:r>
              <a:rPr lang="ru-RU" altLang="ru-RU" sz="1600" b="1" dirty="0" err="1">
                <a:solidFill>
                  <a:srgbClr val="000000"/>
                </a:solidFill>
                <a:latin typeface="Times New Roman" panose="02020603050405020304" pitchFamily="18" charset="0"/>
                <a:cs typeface="Times New Roman" panose="02020603050405020304" pitchFamily="18" charset="0"/>
              </a:rPr>
              <a:t>Скриптинг</a:t>
            </a:r>
            <a:r>
              <a:rPr lang="ru-RU" altLang="ru-RU" sz="1600" dirty="0">
                <a:solidFill>
                  <a:srgbClr val="000000"/>
                </a:solidFill>
                <a:latin typeface="Times New Roman" panose="02020603050405020304" pitchFamily="18" charset="0"/>
                <a:cs typeface="Times New Roman" panose="02020603050405020304" pitchFamily="18" charset="0"/>
              </a:rPr>
              <a:t>. Команды могут не вводится пользователем в интерактивном режиме, а считываться из заранее подготовленного файла. Это облегчает многократное исполнение одинаковых или схожих между собой действий. Интерпретаторы развивают эту идею, позволяя обрабатывать не просто последовательность подряд идущих команд, а целые сценарии, содержащие конструкции алгоритмических языков программирования: циклы, ветвления, функции.</a:t>
            </a: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35696" y="-12475"/>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Возможности</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014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824753" y="908720"/>
            <a:ext cx="6934200" cy="5832648"/>
          </a:xfrm>
        </p:spPr>
        <p:txBody>
          <a:bodyPr/>
          <a:lstStyle/>
          <a:p>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ru-RU" altLang="ru-RU" sz="1600" dirty="0">
                <a:solidFill>
                  <a:srgbClr val="000000"/>
                </a:solidFill>
                <a:latin typeface="Times New Roman" panose="02020603050405020304" pitchFamily="18" charset="0"/>
                <a:cs typeface="Times New Roman" panose="02020603050405020304" pitchFamily="18" charset="0"/>
              </a:rPr>
              <a:t>Командный интерпретатор </a:t>
            </a:r>
            <a:r>
              <a:rPr lang="ru-RU" altLang="ru-RU" sz="1600" dirty="0" err="1">
                <a:solidFill>
                  <a:srgbClr val="000000"/>
                </a:solidFill>
                <a:latin typeface="Times New Roman" panose="02020603050405020304" pitchFamily="18" charset="0"/>
                <a:cs typeface="Times New Roman" panose="02020603050405020304" pitchFamily="18" charset="0"/>
              </a:rPr>
              <a:t>bash</a:t>
            </a:r>
            <a:r>
              <a:rPr lang="ru-RU" altLang="ru-RU" sz="1600" dirty="0">
                <a:solidFill>
                  <a:srgbClr val="000000"/>
                </a:solidFill>
                <a:latin typeface="Times New Roman" panose="02020603050405020304" pitchFamily="18" charset="0"/>
                <a:cs typeface="Times New Roman" panose="02020603050405020304" pitchFamily="18" charset="0"/>
              </a:rPr>
              <a:t> предоставляет очень удобное средство для работы с группами файлов — шаблоны. Шаблоны позволяют одним словом описывать множество символьных последовательностей, удовлетворяющих определенным требованиям.</a:t>
            </a:r>
          </a:p>
          <a:p>
            <a:pPr marL="0" indent="0">
              <a:buNone/>
            </a:pPr>
            <a:r>
              <a:rPr lang="ru-RU" altLang="ru-RU" sz="1600" dirty="0">
                <a:solidFill>
                  <a:srgbClr val="000000"/>
                </a:solidFill>
                <a:latin typeface="Times New Roman" panose="02020603050405020304" pitchFamily="18" charset="0"/>
                <a:cs typeface="Times New Roman" panose="02020603050405020304" pitchFamily="18" charset="0"/>
              </a:rPr>
              <a:t>Это достигается с использованием, так называемых, шаблонных символов, которые означают не наличие самих себя в имени файла, а имеют другой — специальный смысл</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pPr marL="0" indent="0">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r>
              <a:rPr lang="ru-RU" altLang="ru-RU" sz="1600" dirty="0" smtClean="0">
                <a:solidFill>
                  <a:srgbClr val="000000"/>
                </a:solidFill>
                <a:latin typeface="Times New Roman" panose="02020603050405020304" pitchFamily="18" charset="0"/>
                <a:cs typeface="Times New Roman" panose="02020603050405020304" pitchFamily="18" charset="0"/>
              </a:rPr>
              <a:t>* Любая </a:t>
            </a:r>
            <a:r>
              <a:rPr lang="ru-RU" altLang="ru-RU" sz="1600" dirty="0">
                <a:solidFill>
                  <a:srgbClr val="000000"/>
                </a:solidFill>
                <a:latin typeface="Times New Roman" panose="02020603050405020304" pitchFamily="18" charset="0"/>
                <a:cs typeface="Times New Roman" panose="02020603050405020304" pitchFamily="18" charset="0"/>
              </a:rPr>
              <a:t>последовательность символов или пустая последовательность</a:t>
            </a:r>
            <a:r>
              <a:rPr lang="ru-RU" altLang="ru-RU" sz="1600" dirty="0" smtClean="0">
                <a:solidFill>
                  <a:srgbClr val="000000"/>
                </a:solidFill>
                <a:latin typeface="Times New Roman" panose="02020603050405020304" pitchFamily="18" charset="0"/>
                <a:cs typeface="Times New Roman" panose="02020603050405020304" pitchFamily="18" charset="0"/>
              </a:rPr>
              <a:t>.</a:t>
            </a:r>
          </a:p>
          <a:p>
            <a:endParaRPr lang="ru-RU" altLang="ru-RU" sz="1600" dirty="0">
              <a:solidFill>
                <a:srgbClr val="000000"/>
              </a:solidFill>
              <a:latin typeface="Times New Roman" panose="02020603050405020304" pitchFamily="18" charset="0"/>
              <a:cs typeface="Times New Roman" panose="02020603050405020304" pitchFamily="18" charset="0"/>
            </a:endParaRPr>
          </a:p>
          <a:p>
            <a:r>
              <a:rPr lang="ru-RU" altLang="ru-RU" sz="1600" dirty="0" smtClean="0">
                <a:solidFill>
                  <a:srgbClr val="000000"/>
                </a:solidFill>
                <a:latin typeface="Times New Roman" panose="02020603050405020304" pitchFamily="18" charset="0"/>
                <a:cs typeface="Times New Roman" panose="02020603050405020304" pitchFamily="18" charset="0"/>
              </a:rPr>
              <a:t>? Один </a:t>
            </a:r>
            <a:r>
              <a:rPr lang="ru-RU" altLang="ru-RU" sz="1600" dirty="0">
                <a:solidFill>
                  <a:srgbClr val="000000"/>
                </a:solidFill>
                <a:latin typeface="Times New Roman" panose="02020603050405020304" pitchFamily="18" charset="0"/>
                <a:cs typeface="Times New Roman" panose="02020603050405020304" pitchFamily="18" charset="0"/>
              </a:rPr>
              <a:t>любой символ</a:t>
            </a:r>
            <a:r>
              <a:rPr lang="ru-RU" altLang="ru-RU" sz="1600" dirty="0" smtClean="0">
                <a:solidFill>
                  <a:srgbClr val="000000"/>
                </a:solidFill>
                <a:latin typeface="Times New Roman" panose="02020603050405020304" pitchFamily="18" charset="0"/>
                <a:cs typeface="Times New Roman" panose="02020603050405020304" pitchFamily="18" charset="0"/>
              </a:rPr>
              <a:t>.</a:t>
            </a:r>
          </a:p>
          <a:p>
            <a:endParaRPr lang="ru-RU" altLang="ru-RU" sz="1600" dirty="0" smtClean="0">
              <a:solidFill>
                <a:srgbClr val="000000"/>
              </a:solidFill>
              <a:latin typeface="Times New Roman" panose="02020603050405020304" pitchFamily="18" charset="0"/>
              <a:cs typeface="Times New Roman" panose="02020603050405020304" pitchFamily="18" charset="0"/>
            </a:endParaRPr>
          </a:p>
          <a:p>
            <a:r>
              <a:rPr lang="ru-RU" altLang="ru-RU" sz="1600" dirty="0" smtClean="0">
                <a:solidFill>
                  <a:srgbClr val="000000"/>
                </a:solidFill>
                <a:latin typeface="Times New Roman" panose="02020603050405020304" pitchFamily="18" charset="0"/>
                <a:cs typeface="Times New Roman" panose="02020603050405020304" pitchFamily="18" charset="0"/>
              </a:rPr>
              <a:t>[]  Символьный </a:t>
            </a:r>
            <a:r>
              <a:rPr lang="ru-RU" altLang="ru-RU" sz="1600" dirty="0">
                <a:solidFill>
                  <a:srgbClr val="000000"/>
                </a:solidFill>
                <a:latin typeface="Times New Roman" panose="02020603050405020304" pitchFamily="18" charset="0"/>
                <a:cs typeface="Times New Roman" panose="02020603050405020304" pitchFamily="18" charset="0"/>
              </a:rPr>
              <a:t>класс. Один из тех символов, которые перечислены в квадратных скобках. Если первым символом является циркумфлекс ^, наоборот — любой из символов, не перечисленных в скобках. Может быть указан диапазон символов, например a-e означает </a:t>
            </a:r>
            <a:r>
              <a:rPr lang="ru-RU" altLang="ru-RU" sz="1600" dirty="0" err="1">
                <a:solidFill>
                  <a:srgbClr val="000000"/>
                </a:solidFill>
                <a:latin typeface="Times New Roman" panose="02020603050405020304" pitchFamily="18" charset="0"/>
                <a:cs typeface="Times New Roman" panose="02020603050405020304" pitchFamily="18" charset="0"/>
              </a:rPr>
              <a:t>abcde</a:t>
            </a:r>
            <a:r>
              <a:rPr lang="ru-RU" altLang="ru-RU" sz="1600" dirty="0">
                <a:solidFill>
                  <a:srgbClr val="000000"/>
                </a:solidFill>
                <a:latin typeface="Times New Roman" panose="02020603050405020304" pitchFamily="18" charset="0"/>
                <a:cs typeface="Times New Roman" panose="02020603050405020304" pitchFamily="18" charset="0"/>
              </a:rPr>
              <a:t>..</a:t>
            </a: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35696"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a:solidFill>
                  <a:srgbClr val="000000"/>
                </a:solidFill>
                <a:latin typeface="Times New Roman" panose="02020603050405020304" pitchFamily="18" charset="0"/>
                <a:cs typeface="Times New Roman" panose="02020603050405020304" pitchFamily="18" charset="0"/>
              </a:rPr>
              <a:t>Файловые шаблоны</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931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824753" y="908720"/>
            <a:ext cx="6934200" cy="5832648"/>
          </a:xfrm>
        </p:spPr>
        <p:txBody>
          <a:bodyPr/>
          <a:lstStyle/>
          <a:p>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a:solidFill>
                  <a:srgbClr val="000000"/>
                </a:solidFill>
                <a:latin typeface="Times New Roman" panose="02020603050405020304" pitchFamily="18" charset="0"/>
                <a:cs typeface="Times New Roman" panose="02020603050405020304" pitchFamily="18" charset="0"/>
              </a:rPr>
              <a:t>Командный интерпретатор </a:t>
            </a:r>
            <a:r>
              <a:rPr lang="ru-RU" altLang="ru-RU" sz="1600" dirty="0" err="1">
                <a:solidFill>
                  <a:srgbClr val="000000"/>
                </a:solidFill>
                <a:latin typeface="Times New Roman" panose="02020603050405020304" pitchFamily="18" charset="0"/>
                <a:cs typeface="Times New Roman" panose="02020603050405020304" pitchFamily="18" charset="0"/>
              </a:rPr>
              <a:t>bash</a:t>
            </a:r>
            <a:r>
              <a:rPr lang="ru-RU" altLang="ru-RU" sz="1600" dirty="0">
                <a:solidFill>
                  <a:srgbClr val="000000"/>
                </a:solidFill>
                <a:latin typeface="Times New Roman" panose="02020603050405020304" pitchFamily="18" charset="0"/>
                <a:cs typeface="Times New Roman" panose="02020603050405020304" pitchFamily="18" charset="0"/>
              </a:rPr>
              <a:t> предоставляет еще одно средство для описания символьных последовательностей. Оно отличается от шаблонов тем, что позволяет описывать имена несуществующих файлов или каталогов. Такой механизм является очень удобным при создании группы файлов или каталогов с похожими названиями. Этот механизм известен как скобочная подстановка или раскрытие фигурных скобок.</a:t>
            </a:r>
          </a:p>
          <a:p>
            <a:pPr marL="0" indent="0" algn="just">
              <a:buNone/>
            </a:pP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Скобочный </a:t>
            </a:r>
            <a:r>
              <a:rPr lang="ru-RU" altLang="ru-RU" sz="1600" dirty="0">
                <a:solidFill>
                  <a:srgbClr val="000000"/>
                </a:solidFill>
                <a:latin typeface="Times New Roman" panose="02020603050405020304" pitchFamily="18" charset="0"/>
                <a:cs typeface="Times New Roman" panose="02020603050405020304" pitchFamily="18" charset="0"/>
              </a:rPr>
              <a:t>шаблон имеет следующий вид</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lgn="just">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dirty="0">
                <a:solidFill>
                  <a:srgbClr val="000000"/>
                </a:solidFill>
                <a:latin typeface="Times New Roman" panose="02020603050405020304" pitchFamily="18" charset="0"/>
                <a:cs typeface="Times New Roman" panose="02020603050405020304" pitchFamily="18" charset="0"/>
              </a:rPr>
              <a:t> Префикс{Строка1,Строка2,...}</a:t>
            </a:r>
            <a:r>
              <a:rPr lang="ru-RU" altLang="ru-RU" sz="1600" dirty="0" smtClean="0">
                <a:solidFill>
                  <a:srgbClr val="000000"/>
                </a:solidFill>
                <a:latin typeface="Times New Roman" panose="02020603050405020304" pitchFamily="18" charset="0"/>
                <a:cs typeface="Times New Roman" panose="02020603050405020304" pitchFamily="18" charset="0"/>
              </a:rPr>
              <a:t>Суффикс</a:t>
            </a:r>
          </a:p>
          <a:p>
            <a:pPr marL="0" indent="0" algn="just">
              <a:buNone/>
            </a:pP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Генерируется </a:t>
            </a:r>
            <a:r>
              <a:rPr lang="ru-RU" altLang="ru-RU" sz="1600" dirty="0">
                <a:solidFill>
                  <a:srgbClr val="000000"/>
                </a:solidFill>
                <a:latin typeface="Times New Roman" panose="02020603050405020304" pitchFamily="18" charset="0"/>
                <a:cs typeface="Times New Roman" panose="02020603050405020304" pitchFamily="18" charset="0"/>
              </a:rPr>
              <a:t>последовательность строк</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r>
              <a:rPr lang="ru-RU" altLang="ru-RU" sz="1600" dirty="0">
                <a:solidFill>
                  <a:srgbClr val="000000"/>
                </a:solidFill>
                <a:latin typeface="Times New Roman" panose="02020603050405020304" pitchFamily="18" charset="0"/>
                <a:cs typeface="Times New Roman" panose="02020603050405020304" pitchFamily="18" charset="0"/>
              </a:rPr>
              <a:t> ПрефиксСтрока1Суффикс ПрефиксСтрока2Суффикс </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Пример:</a:t>
            </a:r>
          </a:p>
          <a:p>
            <a:pPr marL="0" indent="0" algn="just">
              <a:buNone/>
            </a:pPr>
            <a:r>
              <a:rPr lang="ru-RU" altLang="ru-RU" sz="1600" dirty="0">
                <a:solidFill>
                  <a:srgbClr val="000000"/>
                </a:solidFill>
                <a:latin typeface="Times New Roman" panose="02020603050405020304" pitchFamily="18" charset="0"/>
                <a:cs typeface="Times New Roman" panose="02020603050405020304" pitchFamily="18" charset="0"/>
              </a:rPr>
              <a:t>Создать каталоги 1999, 2000, 2001 и 2002, каждый из которых содержит 12 подкаталогов соответствующих месяцам (01, 02</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lgn="just">
              <a:buNone/>
            </a:pP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en-US" altLang="ru-RU" sz="1600" dirty="0">
                <a:solidFill>
                  <a:srgbClr val="000000"/>
                </a:solidFill>
                <a:latin typeface="Times New Roman" panose="02020603050405020304" pitchFamily="18" charset="0"/>
                <a:cs typeface="Times New Roman" panose="02020603050405020304" pitchFamily="18" charset="0"/>
              </a:rPr>
              <a:t>$ </a:t>
            </a:r>
            <a:r>
              <a:rPr lang="en-US" altLang="ru-RU" sz="1600" dirty="0" err="1">
                <a:solidFill>
                  <a:srgbClr val="000000"/>
                </a:solidFill>
                <a:latin typeface="Times New Roman" panose="02020603050405020304" pitchFamily="18" charset="0"/>
                <a:cs typeface="Times New Roman" panose="02020603050405020304" pitchFamily="18" charset="0"/>
              </a:rPr>
              <a:t>mkdir</a:t>
            </a:r>
            <a:r>
              <a:rPr lang="en-US" altLang="ru-RU" sz="1600" dirty="0">
                <a:solidFill>
                  <a:srgbClr val="000000"/>
                </a:solidFill>
                <a:latin typeface="Times New Roman" panose="02020603050405020304" pitchFamily="18" charset="0"/>
                <a:cs typeface="Times New Roman" panose="02020603050405020304" pitchFamily="18" charset="0"/>
              </a:rPr>
              <a:t> -p {1999,200{0,1,2}}/{0{1,2,3,4,5,6,7,8,9},1{0,1,2}}</a:t>
            </a: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smtClean="0">
                <a:solidFill>
                  <a:srgbClr val="000000"/>
                </a:solidFill>
                <a:latin typeface="Times New Roman" panose="02020603050405020304" pitchFamily="18" charset="0"/>
                <a:cs typeface="Times New Roman" panose="02020603050405020304" pitchFamily="18" charset="0"/>
              </a:rPr>
              <a:t>Служебный символы </a:t>
            </a:r>
            <a:r>
              <a:rPr lang="en-US" altLang="ru-RU" sz="4000" kern="0" dirty="0" smtClean="0">
                <a:solidFill>
                  <a:srgbClr val="000000"/>
                </a:solidFill>
                <a:latin typeface="Times New Roman" panose="02020603050405020304" pitchFamily="18" charset="0"/>
                <a:cs typeface="Times New Roman" panose="02020603050405020304" pitchFamily="18" charset="0"/>
              </a:rPr>
              <a:t>“{}”</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94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824753" y="908720"/>
            <a:ext cx="6934200" cy="5832648"/>
          </a:xfrm>
        </p:spPr>
        <p:txBody>
          <a:bodyPr/>
          <a:lstStyle/>
          <a:p>
            <a:pPr marL="0" indent="0" algn="just">
              <a:buNone/>
            </a:pPr>
            <a:r>
              <a:rPr lang="ru-RU" altLang="ru-RU" sz="1600" dirty="0">
                <a:solidFill>
                  <a:srgbClr val="000000"/>
                </a:solidFill>
                <a:latin typeface="Times New Roman" panose="02020603050405020304" pitchFamily="18" charset="0"/>
                <a:cs typeface="Times New Roman" panose="02020603050405020304" pitchFamily="18" charset="0"/>
              </a:rPr>
              <a:t>Бывает, что в качестве аргумента одной команды необходимо использовать информацию, полученную в результате выполнения другой команды. Можно выполнить первую команду, запомнить или записать результаты ее работы, а затем вызвать вторую команду, вручную указав полученные параметры. Этот способ является, как минимум, неудобным</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lgn="just">
              <a:buNone/>
            </a:pP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Для </a:t>
            </a:r>
            <a:r>
              <a:rPr lang="ru-RU" altLang="ru-RU" sz="1600" dirty="0">
                <a:solidFill>
                  <a:srgbClr val="000000"/>
                </a:solidFill>
                <a:latin typeface="Times New Roman" panose="02020603050405020304" pitchFamily="18" charset="0"/>
                <a:cs typeface="Times New Roman" panose="02020603050405020304" pitchFamily="18" charset="0"/>
              </a:rPr>
              <a:t>решения этой проблемы, командный интерпретатор </a:t>
            </a:r>
            <a:r>
              <a:rPr lang="ru-RU" altLang="ru-RU" sz="1600" dirty="0" err="1">
                <a:solidFill>
                  <a:srgbClr val="000000"/>
                </a:solidFill>
                <a:latin typeface="Times New Roman" panose="02020603050405020304" pitchFamily="18" charset="0"/>
                <a:cs typeface="Times New Roman" panose="02020603050405020304" pitchFamily="18" charset="0"/>
              </a:rPr>
              <a:t>bash</a:t>
            </a:r>
            <a:r>
              <a:rPr lang="ru-RU" altLang="ru-RU" sz="1600" dirty="0">
                <a:solidFill>
                  <a:srgbClr val="000000"/>
                </a:solidFill>
                <a:latin typeface="Times New Roman" panose="02020603050405020304" pitchFamily="18" charset="0"/>
                <a:cs typeface="Times New Roman" panose="02020603050405020304" pitchFamily="18" charset="0"/>
              </a:rPr>
              <a:t> предоставляет особый механизм, называемый командной </a:t>
            </a:r>
            <a:r>
              <a:rPr lang="ru-RU" altLang="ru-RU" sz="1600" dirty="0" smtClean="0">
                <a:solidFill>
                  <a:srgbClr val="000000"/>
                </a:solidFill>
                <a:latin typeface="Times New Roman" panose="02020603050405020304" pitchFamily="18" charset="0"/>
                <a:cs typeface="Times New Roman" panose="02020603050405020304" pitchFamily="18" charset="0"/>
              </a:rPr>
              <a:t>подстановкой:</a:t>
            </a:r>
            <a:endParaRPr lang="en-US" altLang="ru-RU" sz="1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en-US" altLang="ru-RU" sz="1600" dirty="0" smtClean="0">
                <a:solidFill>
                  <a:srgbClr val="000000"/>
                </a:solidFill>
                <a:latin typeface="Times New Roman" panose="02020603050405020304" pitchFamily="18" charset="0"/>
                <a:cs typeface="Times New Roman" panose="02020603050405020304" pitchFamily="18" charset="0"/>
              </a:rPr>
              <a:t>$(</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a:t>
            </a:r>
            <a:endParaRPr lang="en-US" altLang="ru-RU" sz="1600" dirty="0" smtClean="0">
              <a:solidFill>
                <a:srgbClr val="000000"/>
              </a:solidFill>
              <a:latin typeface="Times New Roman" panose="02020603050405020304" pitchFamily="18" charset="0"/>
              <a:cs typeface="Times New Roman" panose="02020603050405020304" pitchFamily="18" charset="0"/>
            </a:endParaRPr>
          </a:p>
          <a:p>
            <a:pPr algn="just"/>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en-US" altLang="ru-RU" sz="1600" dirty="0" smtClean="0">
                <a:solidFill>
                  <a:srgbClr val="000000"/>
                </a:solidFill>
                <a:latin typeface="Times New Roman" panose="02020603050405020304" pitchFamily="18" charset="0"/>
                <a:cs typeface="Times New Roman" panose="02020603050405020304" pitchFamily="18" charset="0"/>
              </a:rPr>
              <a:t>‘</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a:t>
            </a:r>
            <a:r>
              <a:rPr lang="en-US" altLang="ru-RU" sz="1600" dirty="0" smtClean="0">
                <a:solidFill>
                  <a:srgbClr val="000000"/>
                </a:solidFill>
                <a:latin typeface="Times New Roman" panose="02020603050405020304" pitchFamily="18" charset="0"/>
                <a:cs typeface="Times New Roman" panose="02020603050405020304" pitchFamily="18" charset="0"/>
              </a:rPr>
              <a:t>’</a:t>
            </a: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Пример:</a:t>
            </a:r>
            <a:endParaRPr lang="en-US" altLang="ru-RU" sz="1600" dirty="0" smtClean="0">
              <a:solidFill>
                <a:srgbClr val="000000"/>
              </a:solidFill>
              <a:latin typeface="Times New Roman" panose="02020603050405020304" pitchFamily="18" charset="0"/>
              <a:cs typeface="Times New Roman" panose="02020603050405020304" pitchFamily="18" charset="0"/>
            </a:endParaRPr>
          </a:p>
          <a:p>
            <a:pPr marL="0" indent="0" algn="just">
              <a:buNone/>
            </a:pPr>
            <a:endParaRPr lang="ru-RU"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en-US" altLang="ru-RU" sz="1600" dirty="0">
                <a:solidFill>
                  <a:srgbClr val="000000"/>
                </a:solidFill>
                <a:latin typeface="Times New Roman" panose="02020603050405020304" pitchFamily="18" charset="0"/>
                <a:cs typeface="Times New Roman" panose="02020603050405020304" pitchFamily="18" charset="0"/>
              </a:rPr>
              <a:t> $ du </a:t>
            </a:r>
            <a:r>
              <a:rPr lang="en-US" altLang="ru-RU" sz="1600" dirty="0" smtClean="0">
                <a:solidFill>
                  <a:srgbClr val="000000"/>
                </a:solidFill>
                <a:latin typeface="Times New Roman" panose="02020603050405020304" pitchFamily="18" charset="0"/>
                <a:cs typeface="Times New Roman" panose="02020603050405020304" pitchFamily="18" charset="0"/>
              </a:rPr>
              <a:t>‘find </a:t>
            </a:r>
            <a:r>
              <a:rPr lang="en-US" altLang="ru-RU" sz="1600" dirty="0">
                <a:solidFill>
                  <a:srgbClr val="000000"/>
                </a:solidFill>
                <a:latin typeface="Times New Roman" panose="02020603050405020304" pitchFamily="18" charset="0"/>
                <a:cs typeface="Times New Roman" panose="02020603050405020304" pitchFamily="18" charset="0"/>
              </a:rPr>
              <a:t>~ -</a:t>
            </a:r>
            <a:r>
              <a:rPr lang="en-US" altLang="ru-RU" sz="1600" dirty="0" err="1">
                <a:solidFill>
                  <a:srgbClr val="000000"/>
                </a:solidFill>
                <a:latin typeface="Times New Roman" panose="02020603050405020304" pitchFamily="18" charset="0"/>
                <a:cs typeface="Times New Roman" panose="02020603050405020304" pitchFamily="18" charset="0"/>
              </a:rPr>
              <a:t>atime</a:t>
            </a:r>
            <a:r>
              <a:rPr lang="en-US" altLang="ru-RU" sz="1600" dirty="0">
                <a:solidFill>
                  <a:srgbClr val="000000"/>
                </a:solidFill>
                <a:latin typeface="Times New Roman" panose="02020603050405020304" pitchFamily="18" charset="0"/>
                <a:cs typeface="Times New Roman" panose="02020603050405020304" pitchFamily="18" charset="0"/>
              </a:rPr>
              <a:t> </a:t>
            </a:r>
            <a:r>
              <a:rPr lang="en-US" altLang="ru-RU" sz="1600" dirty="0" smtClean="0">
                <a:solidFill>
                  <a:srgbClr val="000000"/>
                </a:solidFill>
                <a:latin typeface="Times New Roman" panose="02020603050405020304" pitchFamily="18" charset="0"/>
                <a:cs typeface="Times New Roman" panose="02020603050405020304" pitchFamily="18" charset="0"/>
              </a:rPr>
              <a:t>5’</a:t>
            </a:r>
          </a:p>
          <a:p>
            <a:pPr algn="just"/>
            <a:endParaRPr lang="en-US" altLang="ru-RU" sz="1600" dirty="0" smtClean="0">
              <a:solidFill>
                <a:srgbClr val="000000"/>
              </a:solidFill>
              <a:latin typeface="Times New Roman" panose="02020603050405020304" pitchFamily="18" charset="0"/>
              <a:cs typeface="Times New Roman" panose="02020603050405020304" pitchFamily="18" charset="0"/>
            </a:endParaRPr>
          </a:p>
          <a:p>
            <a:pPr algn="just"/>
            <a:r>
              <a:rPr lang="en-US" altLang="ru-RU" sz="1600" dirty="0">
                <a:solidFill>
                  <a:srgbClr val="000000"/>
                </a:solidFill>
                <a:latin typeface="Times New Roman" panose="02020603050405020304" pitchFamily="18" charset="0"/>
                <a:cs typeface="Times New Roman" panose="02020603050405020304" pitchFamily="18" charset="0"/>
              </a:rPr>
              <a:t>$ </a:t>
            </a:r>
            <a:r>
              <a:rPr lang="en-US" altLang="ru-RU" sz="1600" dirty="0" err="1">
                <a:solidFill>
                  <a:srgbClr val="000000"/>
                </a:solidFill>
                <a:latin typeface="Times New Roman" panose="02020603050405020304" pitchFamily="18" charset="0"/>
                <a:cs typeface="Times New Roman" panose="02020603050405020304" pitchFamily="18" charset="0"/>
              </a:rPr>
              <a:t>rm</a:t>
            </a:r>
            <a:r>
              <a:rPr lang="en-US" altLang="ru-RU" sz="1600" dirty="0">
                <a:solidFill>
                  <a:srgbClr val="000000"/>
                </a:solidFill>
                <a:latin typeface="Times New Roman" panose="02020603050405020304" pitchFamily="18" charset="0"/>
                <a:cs typeface="Times New Roman" panose="02020603050405020304" pitchFamily="18" charset="0"/>
              </a:rPr>
              <a:t> -f </a:t>
            </a:r>
            <a:r>
              <a:rPr lang="en-US" altLang="ru-RU" sz="1600" dirty="0" smtClean="0">
                <a:solidFill>
                  <a:srgbClr val="000000"/>
                </a:solidFill>
                <a:latin typeface="Times New Roman" panose="02020603050405020304" pitchFamily="18" charset="0"/>
                <a:cs typeface="Times New Roman" panose="02020603050405020304" pitchFamily="18" charset="0"/>
              </a:rPr>
              <a:t>‘find </a:t>
            </a:r>
            <a:r>
              <a:rPr lang="en-US" altLang="ru-RU" sz="1600" dirty="0">
                <a:solidFill>
                  <a:srgbClr val="000000"/>
                </a:solidFill>
                <a:latin typeface="Times New Roman" panose="02020603050405020304" pitchFamily="18" charset="0"/>
                <a:cs typeface="Times New Roman" panose="02020603050405020304" pitchFamily="18" charset="0"/>
              </a:rPr>
              <a:t>~ -name </a:t>
            </a:r>
            <a:r>
              <a:rPr lang="en-US" altLang="ru-RU" sz="1600" dirty="0" smtClean="0">
                <a:solidFill>
                  <a:srgbClr val="000000"/>
                </a:solidFill>
                <a:latin typeface="Times New Roman" panose="02020603050405020304" pitchFamily="18" charset="0"/>
                <a:cs typeface="Times New Roman" panose="02020603050405020304" pitchFamily="18" charset="0"/>
              </a:rPr>
              <a:t>core’</a:t>
            </a:r>
            <a:endParaRPr lang="ru-RU" altLang="ru-RU" sz="16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a:solidFill>
                  <a:srgbClr val="000000"/>
                </a:solidFill>
                <a:latin typeface="Times New Roman" panose="02020603050405020304" pitchFamily="18" charset="0"/>
                <a:cs typeface="Times New Roman" panose="02020603050405020304" pitchFamily="18" charset="0"/>
              </a:rPr>
              <a:t>Командная подстановка</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210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algn="just"/>
            <a:r>
              <a:rPr lang="ru-RU" altLang="ru-RU" sz="1600" b="1" dirty="0" smtClean="0">
                <a:solidFill>
                  <a:srgbClr val="000000"/>
                </a:solidFill>
                <a:latin typeface="Times New Roman" panose="02020603050405020304" pitchFamily="18" charset="0"/>
                <a:cs typeface="Times New Roman" panose="02020603050405020304" pitchFamily="18" charset="0"/>
              </a:rPr>
              <a:t>${</a:t>
            </a:r>
            <a:r>
              <a:rPr lang="ru-RU" altLang="ru-RU" sz="1600" b="1" dirty="0">
                <a:solidFill>
                  <a:srgbClr val="000000"/>
                </a:solidFill>
                <a:latin typeface="Times New Roman" panose="02020603050405020304" pitchFamily="18" charset="0"/>
                <a:cs typeface="Times New Roman" panose="02020603050405020304" pitchFamily="18" charset="0"/>
              </a:rPr>
              <a:t>имя:-</a:t>
            </a:r>
            <a:r>
              <a:rPr lang="ru-RU" altLang="ru-RU" sz="1600" b="1" dirty="0" smtClean="0">
                <a:solidFill>
                  <a:srgbClr val="000000"/>
                </a:solidFill>
                <a:latin typeface="Times New Roman" panose="02020603050405020304" pitchFamily="18" charset="0"/>
                <a:cs typeface="Times New Roman" panose="02020603050405020304" pitchFamily="18" charset="0"/>
              </a:rPr>
              <a:t>значение} </a:t>
            </a:r>
            <a:r>
              <a:rPr lang="ru-RU" altLang="ru-RU" sz="1600" dirty="0" smtClean="0">
                <a:solidFill>
                  <a:srgbClr val="000000"/>
                </a:solidFill>
                <a:latin typeface="Times New Roman" panose="02020603050405020304" pitchFamily="18" charset="0"/>
                <a:cs typeface="Times New Roman" panose="02020603050405020304" pitchFamily="18" charset="0"/>
              </a:rPr>
              <a:t>Использовать </a:t>
            </a:r>
            <a:r>
              <a:rPr lang="ru-RU" altLang="ru-RU" sz="1600" dirty="0">
                <a:solidFill>
                  <a:srgbClr val="000000"/>
                </a:solidFill>
                <a:latin typeface="Times New Roman" panose="02020603050405020304" pitchFamily="18" charset="0"/>
                <a:cs typeface="Times New Roman" panose="02020603050405020304" pitchFamily="18" charset="0"/>
              </a:rPr>
              <a:t>значение по умолчанию. Если переменная имя неизвестна или пуста, подставляется значение, иначе значение переменной имя;</a:t>
            </a:r>
          </a:p>
          <a:p>
            <a:pPr algn="just"/>
            <a:r>
              <a:rPr lang="ru-RU" altLang="ru-RU" sz="1600" b="1" dirty="0">
                <a:solidFill>
                  <a:srgbClr val="000000"/>
                </a:solidFill>
                <a:latin typeface="Times New Roman" panose="02020603050405020304" pitchFamily="18" charset="0"/>
                <a:cs typeface="Times New Roman" panose="02020603050405020304" pitchFamily="18" charset="0"/>
              </a:rPr>
              <a:t>${имя:=</a:t>
            </a:r>
            <a:r>
              <a:rPr lang="ru-RU" altLang="ru-RU" sz="1600" b="1" dirty="0" smtClean="0">
                <a:solidFill>
                  <a:srgbClr val="000000"/>
                </a:solidFill>
                <a:latin typeface="Times New Roman" panose="02020603050405020304" pitchFamily="18" charset="0"/>
                <a:cs typeface="Times New Roman" panose="02020603050405020304" pitchFamily="18" charset="0"/>
              </a:rPr>
              <a:t>значение} </a:t>
            </a:r>
            <a:r>
              <a:rPr lang="ru-RU" altLang="ru-RU" sz="1600" dirty="0" smtClean="0">
                <a:solidFill>
                  <a:srgbClr val="000000"/>
                </a:solidFill>
                <a:latin typeface="Times New Roman" panose="02020603050405020304" pitchFamily="18" charset="0"/>
                <a:cs typeface="Times New Roman" panose="02020603050405020304" pitchFamily="18" charset="0"/>
              </a:rPr>
              <a:t>Присвоить </a:t>
            </a:r>
            <a:r>
              <a:rPr lang="ru-RU" altLang="ru-RU" sz="1600" dirty="0">
                <a:solidFill>
                  <a:srgbClr val="000000"/>
                </a:solidFill>
                <a:latin typeface="Times New Roman" panose="02020603050405020304" pitchFamily="18" charset="0"/>
                <a:cs typeface="Times New Roman" panose="02020603050405020304" pitchFamily="18" charset="0"/>
              </a:rPr>
              <a:t>значение по умолчанию. Аналогична предыдущему, но только в том случае, если имя не определено, переменной имя присваивается значение.</a:t>
            </a:r>
          </a:p>
          <a:p>
            <a:pPr algn="just"/>
            <a:r>
              <a:rPr lang="ru-RU" altLang="ru-RU" sz="1600" b="1" dirty="0">
                <a:solidFill>
                  <a:srgbClr val="000000"/>
                </a:solidFill>
                <a:latin typeface="Times New Roman" panose="02020603050405020304" pitchFamily="18" charset="0"/>
                <a:cs typeface="Times New Roman" panose="02020603050405020304" pitchFamily="18" charset="0"/>
              </a:rPr>
              <a:t>${имя:?</a:t>
            </a:r>
            <a:r>
              <a:rPr lang="ru-RU" altLang="ru-RU" sz="1600" b="1" dirty="0" smtClean="0">
                <a:solidFill>
                  <a:srgbClr val="000000"/>
                </a:solidFill>
                <a:latin typeface="Times New Roman" panose="02020603050405020304" pitchFamily="18" charset="0"/>
                <a:cs typeface="Times New Roman" panose="02020603050405020304" pitchFamily="18" charset="0"/>
              </a:rPr>
              <a:t>значение} </a:t>
            </a:r>
            <a:r>
              <a:rPr lang="ru-RU" altLang="ru-RU" sz="1600" dirty="0" smtClean="0">
                <a:solidFill>
                  <a:srgbClr val="000000"/>
                </a:solidFill>
                <a:latin typeface="Times New Roman" panose="02020603050405020304" pitchFamily="18" charset="0"/>
                <a:cs typeface="Times New Roman" panose="02020603050405020304" pitchFamily="18" charset="0"/>
              </a:rPr>
              <a:t>Выдать </a:t>
            </a:r>
            <a:r>
              <a:rPr lang="ru-RU" altLang="ru-RU" sz="1600" dirty="0">
                <a:solidFill>
                  <a:srgbClr val="000000"/>
                </a:solidFill>
                <a:latin typeface="Times New Roman" panose="02020603050405020304" pitchFamily="18" charset="0"/>
                <a:cs typeface="Times New Roman" panose="02020603050405020304" pitchFamily="18" charset="0"/>
              </a:rPr>
              <a:t>ошибку, если переменная не определена. Если имя не определено, сообщить об ошибке на стандартный поток ошибок. В качестве текста сообщения использовать значение.</a:t>
            </a:r>
          </a:p>
          <a:p>
            <a:pPr algn="just"/>
            <a:r>
              <a:rPr lang="ru-RU" altLang="ru-RU" sz="1600" b="1" dirty="0">
                <a:solidFill>
                  <a:srgbClr val="000000"/>
                </a:solidFill>
                <a:latin typeface="Times New Roman" panose="02020603050405020304" pitchFamily="18" charset="0"/>
                <a:cs typeface="Times New Roman" panose="02020603050405020304" pitchFamily="18" charset="0"/>
              </a:rPr>
              <a:t>${имя:+</a:t>
            </a:r>
            <a:r>
              <a:rPr lang="ru-RU" altLang="ru-RU" sz="1600" b="1" dirty="0" smtClean="0">
                <a:solidFill>
                  <a:srgbClr val="000000"/>
                </a:solidFill>
                <a:latin typeface="Times New Roman" panose="02020603050405020304" pitchFamily="18" charset="0"/>
                <a:cs typeface="Times New Roman" panose="02020603050405020304" pitchFamily="18" charset="0"/>
              </a:rPr>
              <a:t>значение} </a:t>
            </a:r>
            <a:r>
              <a:rPr lang="ru-RU" altLang="ru-RU" sz="1600" dirty="0" smtClean="0">
                <a:solidFill>
                  <a:srgbClr val="000000"/>
                </a:solidFill>
                <a:latin typeface="Times New Roman" panose="02020603050405020304" pitchFamily="18" charset="0"/>
                <a:cs typeface="Times New Roman" panose="02020603050405020304" pitchFamily="18" charset="0"/>
              </a:rPr>
              <a:t>Использовать </a:t>
            </a:r>
            <a:r>
              <a:rPr lang="ru-RU" altLang="ru-RU" sz="1600" dirty="0">
                <a:solidFill>
                  <a:srgbClr val="000000"/>
                </a:solidFill>
                <a:latin typeface="Times New Roman" panose="02020603050405020304" pitchFamily="18" charset="0"/>
                <a:cs typeface="Times New Roman" panose="02020603050405020304" pitchFamily="18" charset="0"/>
              </a:rPr>
              <a:t>альтернативное значение. Если имя определено, ничего не подставляется (конструкция удаляется). Иначе, подставляется значение.</a:t>
            </a:r>
          </a:p>
          <a:p>
            <a:pPr algn="just"/>
            <a:r>
              <a:rPr lang="ru-RU" altLang="ru-RU" sz="1600" b="1" dirty="0">
                <a:solidFill>
                  <a:srgbClr val="000000"/>
                </a:solidFill>
                <a:latin typeface="Times New Roman" panose="02020603050405020304" pitchFamily="18" charset="0"/>
                <a:cs typeface="Times New Roman" panose="02020603050405020304" pitchFamily="18" charset="0"/>
              </a:rPr>
              <a:t>${</a:t>
            </a:r>
            <a:r>
              <a:rPr lang="ru-RU" altLang="ru-RU" sz="1600" b="1" dirty="0" err="1">
                <a:solidFill>
                  <a:srgbClr val="000000"/>
                </a:solidFill>
                <a:latin typeface="Times New Roman" panose="02020603050405020304" pitchFamily="18" charset="0"/>
                <a:cs typeface="Times New Roman" panose="02020603050405020304" pitchFamily="18" charset="0"/>
              </a:rPr>
              <a:t>имя:смещение</a:t>
            </a:r>
            <a:r>
              <a:rPr lang="ru-RU" altLang="ru-RU" sz="1600" b="1" dirty="0">
                <a:solidFill>
                  <a:srgbClr val="000000"/>
                </a:solidFill>
                <a:latin typeface="Times New Roman" panose="02020603050405020304" pitchFamily="18" charset="0"/>
                <a:cs typeface="Times New Roman" panose="02020603050405020304" pitchFamily="18" charset="0"/>
              </a:rPr>
              <a:t>} ${</a:t>
            </a:r>
            <a:r>
              <a:rPr lang="ru-RU" altLang="ru-RU" sz="1600" b="1" dirty="0" err="1">
                <a:solidFill>
                  <a:srgbClr val="000000"/>
                </a:solidFill>
                <a:latin typeface="Times New Roman" panose="02020603050405020304" pitchFamily="18" charset="0"/>
                <a:cs typeface="Times New Roman" panose="02020603050405020304" pitchFamily="18" charset="0"/>
              </a:rPr>
              <a:t>имя:смещение:длина</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Подстановка </a:t>
            </a:r>
            <a:r>
              <a:rPr lang="ru-RU" altLang="ru-RU" sz="1600" dirty="0">
                <a:solidFill>
                  <a:srgbClr val="000000"/>
                </a:solidFill>
                <a:latin typeface="Times New Roman" panose="02020603050405020304" pitchFamily="18" charset="0"/>
                <a:cs typeface="Times New Roman" panose="02020603050405020304" pitchFamily="18" charset="0"/>
              </a:rPr>
              <a:t>подстроки. Подставляется подстрока переменной имя, начиная с позиции смещение. Если задана длина, то подставляется соответствующее количество символов, иначе строка до конца.</a:t>
            </a:r>
          </a:p>
          <a:p>
            <a:pPr algn="just"/>
            <a:r>
              <a:rPr lang="ru-RU" altLang="ru-RU" sz="1600" b="1" dirty="0">
                <a:solidFill>
                  <a:srgbClr val="000000"/>
                </a:solidFill>
                <a:latin typeface="Times New Roman" panose="02020603050405020304" pitchFamily="18" charset="0"/>
                <a:cs typeface="Times New Roman" panose="02020603050405020304" pitchFamily="18" charset="0"/>
              </a:rPr>
              <a:t>${!префикс</a:t>
            </a:r>
            <a:r>
              <a:rPr lang="ru-RU" altLang="ru-RU" sz="1600" b="1" dirty="0" smtClean="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Подставляются </a:t>
            </a:r>
            <a:r>
              <a:rPr lang="ru-RU" altLang="ru-RU" sz="1600" dirty="0">
                <a:solidFill>
                  <a:srgbClr val="000000"/>
                </a:solidFill>
                <a:latin typeface="Times New Roman" panose="02020603050405020304" pitchFamily="18" charset="0"/>
                <a:cs typeface="Times New Roman" panose="02020603050405020304" pitchFamily="18" charset="0"/>
              </a:rPr>
              <a:t>имена всех переменных, которые начинаются на заданную последовательность префикс.</a:t>
            </a:r>
          </a:p>
          <a:p>
            <a:pPr algn="just"/>
            <a:r>
              <a:rPr lang="ru-RU" altLang="ru-RU" sz="1600" b="1" dirty="0">
                <a:solidFill>
                  <a:srgbClr val="000000"/>
                </a:solidFill>
                <a:latin typeface="Times New Roman" panose="02020603050405020304" pitchFamily="18" charset="0"/>
                <a:cs typeface="Times New Roman" panose="02020603050405020304" pitchFamily="18" charset="0"/>
              </a:rPr>
              <a:t>${#</a:t>
            </a:r>
            <a:r>
              <a:rPr lang="ru-RU" altLang="ru-RU" sz="1600" b="1" dirty="0" smtClean="0">
                <a:solidFill>
                  <a:srgbClr val="000000"/>
                </a:solidFill>
                <a:latin typeface="Times New Roman" panose="02020603050405020304" pitchFamily="18" charset="0"/>
                <a:cs typeface="Times New Roman" panose="02020603050405020304" pitchFamily="18" charset="0"/>
              </a:rPr>
              <a:t>имя} </a:t>
            </a:r>
            <a:r>
              <a:rPr lang="ru-RU" altLang="ru-RU" sz="1600" dirty="0" smtClean="0">
                <a:solidFill>
                  <a:srgbClr val="000000"/>
                </a:solidFill>
                <a:latin typeface="Times New Roman" panose="02020603050405020304" pitchFamily="18" charset="0"/>
                <a:cs typeface="Times New Roman" panose="02020603050405020304" pitchFamily="18" charset="0"/>
              </a:rPr>
              <a:t>Количество </a:t>
            </a:r>
            <a:r>
              <a:rPr lang="ru-RU" altLang="ru-RU" sz="1600" dirty="0">
                <a:solidFill>
                  <a:srgbClr val="000000"/>
                </a:solidFill>
                <a:latin typeface="Times New Roman" panose="02020603050405020304" pitchFamily="18" charset="0"/>
                <a:cs typeface="Times New Roman" panose="02020603050405020304" pitchFamily="18" charset="0"/>
              </a:rPr>
              <a:t>символов в значении переменной имя. Если имя — массив, то подставляется количество элементов массива.</a:t>
            </a: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a:solidFill>
                  <a:srgbClr val="000000"/>
                </a:solidFill>
                <a:latin typeface="Times New Roman" panose="02020603050405020304" pitchFamily="18" charset="0"/>
                <a:cs typeface="Times New Roman" panose="02020603050405020304" pitchFamily="18" charset="0"/>
              </a:rPr>
              <a:t>Подстановка переменных и параметров</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723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algn="just"/>
            <a:r>
              <a:rPr lang="ru-RU" altLang="ru-RU" sz="1600" b="1" dirty="0">
                <a:solidFill>
                  <a:srgbClr val="000000"/>
                </a:solidFill>
                <a:latin typeface="Times New Roman" panose="02020603050405020304" pitchFamily="18" charset="0"/>
                <a:cs typeface="Times New Roman" panose="02020603050405020304" pitchFamily="18" charset="0"/>
              </a:rPr>
              <a:t>&lt;</a:t>
            </a:r>
            <a:r>
              <a:rPr lang="ru-RU" altLang="ru-RU" sz="1600" b="1" dirty="0" smtClean="0">
                <a:solidFill>
                  <a:srgbClr val="000000"/>
                </a:solidFill>
                <a:latin typeface="Times New Roman" panose="02020603050405020304" pitchFamily="18" charset="0"/>
                <a:cs typeface="Times New Roman" panose="02020603050405020304" pitchFamily="18" charset="0"/>
              </a:rPr>
              <a:t>файл </a:t>
            </a:r>
            <a:r>
              <a:rPr lang="ru-RU" altLang="ru-RU" sz="1600" dirty="0" smtClean="0">
                <a:solidFill>
                  <a:srgbClr val="000000"/>
                </a:solidFill>
                <a:latin typeface="Times New Roman" panose="02020603050405020304" pitchFamily="18" charset="0"/>
                <a:cs typeface="Times New Roman" panose="02020603050405020304" pitchFamily="18" charset="0"/>
              </a:rPr>
              <a:t>Использовать </a:t>
            </a:r>
            <a:r>
              <a:rPr lang="ru-RU" altLang="ru-RU" sz="1600" dirty="0">
                <a:solidFill>
                  <a:srgbClr val="000000"/>
                </a:solidFill>
                <a:latin typeface="Times New Roman" panose="02020603050405020304" pitchFamily="18" charset="0"/>
                <a:cs typeface="Times New Roman" panose="02020603050405020304" pitchFamily="18" charset="0"/>
              </a:rPr>
              <a:t>файл как источник данных для стандартного потока ввода</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a:solidFill>
                  <a:srgbClr val="000000"/>
                </a:solidFill>
                <a:latin typeface="Times New Roman" panose="02020603050405020304" pitchFamily="18" charset="0"/>
                <a:cs typeface="Times New Roman" panose="02020603050405020304" pitchFamily="18" charset="0"/>
              </a:rPr>
              <a:t>&gt;</a:t>
            </a:r>
            <a:r>
              <a:rPr lang="ru-RU" altLang="ru-RU" sz="1600" b="1" dirty="0" smtClean="0">
                <a:solidFill>
                  <a:srgbClr val="000000"/>
                </a:solidFill>
                <a:latin typeface="Times New Roman" panose="02020603050405020304" pitchFamily="18" charset="0"/>
                <a:cs typeface="Times New Roman" panose="02020603050405020304" pitchFamily="18" charset="0"/>
              </a:rPr>
              <a:t>файл </a:t>
            </a:r>
            <a:r>
              <a:rPr lang="ru-RU" altLang="ru-RU" sz="1600" dirty="0" smtClean="0">
                <a:solidFill>
                  <a:srgbClr val="000000"/>
                </a:solidFill>
                <a:latin typeface="Times New Roman" panose="02020603050405020304" pitchFamily="18" charset="0"/>
                <a:cs typeface="Times New Roman" panose="02020603050405020304" pitchFamily="18" charset="0"/>
              </a:rPr>
              <a:t>Направить </a:t>
            </a:r>
            <a:r>
              <a:rPr lang="ru-RU" altLang="ru-RU" sz="1600" dirty="0">
                <a:solidFill>
                  <a:srgbClr val="000000"/>
                </a:solidFill>
                <a:latin typeface="Times New Roman" panose="02020603050405020304" pitchFamily="18" charset="0"/>
                <a:cs typeface="Times New Roman" panose="02020603050405020304" pitchFamily="18" charset="0"/>
              </a:rPr>
              <a:t>стандартный поток вывода в файл. Если файл не существует, он будет создан; если существует — перезаписан сверху</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smtClean="0">
                <a:solidFill>
                  <a:srgbClr val="000000"/>
                </a:solidFill>
                <a:latin typeface="Times New Roman" panose="02020603050405020304" pitchFamily="18" charset="0"/>
                <a:cs typeface="Times New Roman" panose="02020603050405020304" pitchFamily="18" charset="0"/>
              </a:rPr>
              <a:t>2&gt;файл </a:t>
            </a:r>
            <a:r>
              <a:rPr lang="ru-RU" altLang="ru-RU" sz="1600" dirty="0" smtClean="0">
                <a:solidFill>
                  <a:srgbClr val="000000"/>
                </a:solidFill>
                <a:latin typeface="Times New Roman" panose="02020603050405020304" pitchFamily="18" charset="0"/>
                <a:cs typeface="Times New Roman" panose="02020603050405020304" pitchFamily="18" charset="0"/>
              </a:rPr>
              <a:t>Направить </a:t>
            </a:r>
            <a:r>
              <a:rPr lang="ru-RU" altLang="ru-RU" sz="1600" dirty="0">
                <a:solidFill>
                  <a:srgbClr val="000000"/>
                </a:solidFill>
                <a:latin typeface="Times New Roman" panose="02020603050405020304" pitchFamily="18" charset="0"/>
                <a:cs typeface="Times New Roman" panose="02020603050405020304" pitchFamily="18" charset="0"/>
              </a:rPr>
              <a:t>стандартный поток ошибок в файл. Если файл не существует, он будет создан; если существует — перезаписан сверху</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a:solidFill>
                  <a:srgbClr val="000000"/>
                </a:solidFill>
                <a:latin typeface="Times New Roman" panose="02020603050405020304" pitchFamily="18" charset="0"/>
                <a:cs typeface="Times New Roman" panose="02020603050405020304" pitchFamily="18" charset="0"/>
              </a:rPr>
              <a:t>&gt;&gt;</a:t>
            </a:r>
            <a:r>
              <a:rPr lang="ru-RU" altLang="ru-RU" sz="1600" b="1" dirty="0" smtClean="0">
                <a:solidFill>
                  <a:srgbClr val="000000"/>
                </a:solidFill>
                <a:latin typeface="Times New Roman" panose="02020603050405020304" pitchFamily="18" charset="0"/>
                <a:cs typeface="Times New Roman" panose="02020603050405020304" pitchFamily="18" charset="0"/>
              </a:rPr>
              <a:t>файл </a:t>
            </a:r>
            <a:r>
              <a:rPr lang="ru-RU" altLang="ru-RU" sz="1600" dirty="0" smtClean="0">
                <a:solidFill>
                  <a:srgbClr val="000000"/>
                </a:solidFill>
                <a:latin typeface="Times New Roman" panose="02020603050405020304" pitchFamily="18" charset="0"/>
                <a:cs typeface="Times New Roman" panose="02020603050405020304" pitchFamily="18" charset="0"/>
              </a:rPr>
              <a:t>Направить </a:t>
            </a:r>
            <a:r>
              <a:rPr lang="ru-RU" altLang="ru-RU" sz="1600" dirty="0">
                <a:solidFill>
                  <a:srgbClr val="000000"/>
                </a:solidFill>
                <a:latin typeface="Times New Roman" panose="02020603050405020304" pitchFamily="18" charset="0"/>
                <a:cs typeface="Times New Roman" panose="02020603050405020304" pitchFamily="18" charset="0"/>
              </a:rPr>
              <a:t>стандартный поток вывода в файл. Если файл не существует, он будет создан; если существует — данные будут дописаны к нему в конец</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a:solidFill>
                  <a:srgbClr val="000000"/>
                </a:solidFill>
                <a:latin typeface="Times New Roman" panose="02020603050405020304" pitchFamily="18" charset="0"/>
                <a:cs typeface="Times New Roman" panose="02020603050405020304" pitchFamily="18" charset="0"/>
              </a:rPr>
              <a:t>2&gt;&gt;</a:t>
            </a:r>
            <a:r>
              <a:rPr lang="ru-RU" altLang="ru-RU" sz="1600" b="1" dirty="0" smtClean="0">
                <a:solidFill>
                  <a:srgbClr val="000000"/>
                </a:solidFill>
                <a:latin typeface="Times New Roman" panose="02020603050405020304" pitchFamily="18" charset="0"/>
                <a:cs typeface="Times New Roman" panose="02020603050405020304" pitchFamily="18" charset="0"/>
              </a:rPr>
              <a:t>файл </a:t>
            </a:r>
            <a:r>
              <a:rPr lang="ru-RU" altLang="ru-RU" sz="1600" dirty="0" smtClean="0">
                <a:solidFill>
                  <a:srgbClr val="000000"/>
                </a:solidFill>
                <a:latin typeface="Times New Roman" panose="02020603050405020304" pitchFamily="18" charset="0"/>
                <a:cs typeface="Times New Roman" panose="02020603050405020304" pitchFamily="18" charset="0"/>
              </a:rPr>
              <a:t>Направить </a:t>
            </a:r>
            <a:r>
              <a:rPr lang="ru-RU" altLang="ru-RU" sz="1600" dirty="0">
                <a:solidFill>
                  <a:srgbClr val="000000"/>
                </a:solidFill>
                <a:latin typeface="Times New Roman" panose="02020603050405020304" pitchFamily="18" charset="0"/>
                <a:cs typeface="Times New Roman" panose="02020603050405020304" pitchFamily="18" charset="0"/>
              </a:rPr>
              <a:t>стандартный поток ошибок в файл. Если файл не существует, он будет создан; если существует — данные будут дописаны к нему в конец</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b="1" dirty="0">
                <a:solidFill>
                  <a:srgbClr val="000000"/>
                </a:solidFill>
                <a:latin typeface="Times New Roman" panose="02020603050405020304" pitchFamily="18" charset="0"/>
                <a:cs typeface="Times New Roman" panose="02020603050405020304" pitchFamily="18" charset="0"/>
              </a:rPr>
              <a:t>&amp;&gt;файл или &gt;&amp;</a:t>
            </a:r>
            <a:r>
              <a:rPr lang="ru-RU" altLang="ru-RU" sz="1600" b="1" dirty="0" smtClean="0">
                <a:solidFill>
                  <a:srgbClr val="000000"/>
                </a:solidFill>
                <a:latin typeface="Times New Roman" panose="02020603050405020304" pitchFamily="18" charset="0"/>
                <a:cs typeface="Times New Roman" panose="02020603050405020304" pitchFamily="18" charset="0"/>
              </a:rPr>
              <a:t>файл </a:t>
            </a:r>
            <a:r>
              <a:rPr lang="ru-RU" altLang="ru-RU" sz="1600" dirty="0" smtClean="0">
                <a:solidFill>
                  <a:srgbClr val="000000"/>
                </a:solidFill>
                <a:latin typeface="Times New Roman" panose="02020603050405020304" pitchFamily="18" charset="0"/>
                <a:cs typeface="Times New Roman" panose="02020603050405020304" pitchFamily="18" charset="0"/>
              </a:rPr>
              <a:t>Направить </a:t>
            </a:r>
            <a:r>
              <a:rPr lang="ru-RU" altLang="ru-RU" sz="1600" dirty="0">
                <a:solidFill>
                  <a:srgbClr val="000000"/>
                </a:solidFill>
                <a:latin typeface="Times New Roman" panose="02020603050405020304" pitchFamily="18" charset="0"/>
                <a:cs typeface="Times New Roman" panose="02020603050405020304" pitchFamily="18" charset="0"/>
              </a:rPr>
              <a:t>стандартный поток вывода и стандартный поток ошибок в файл. Другая форма записи: &gt;файл 2&gt;&amp;1.</a:t>
            </a: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a:solidFill>
                  <a:srgbClr val="000000"/>
                </a:solidFill>
                <a:latin typeface="Times New Roman" panose="02020603050405020304" pitchFamily="18" charset="0"/>
                <a:cs typeface="Times New Roman" panose="02020603050405020304" pitchFamily="18" charset="0"/>
              </a:rPr>
              <a:t>Перенаправление</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399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1907703" y="1196752"/>
            <a:ext cx="6851249" cy="5544616"/>
          </a:xfrm>
        </p:spPr>
        <p:txBody>
          <a:bodyPr/>
          <a:lstStyle/>
          <a:p>
            <a:pPr marL="0" indent="0" algn="just">
              <a:buNone/>
            </a:pPr>
            <a:r>
              <a:rPr lang="ru-RU" altLang="ru-RU" sz="1600" dirty="0">
                <a:solidFill>
                  <a:srgbClr val="000000"/>
                </a:solidFill>
                <a:latin typeface="Times New Roman" panose="02020603050405020304" pitchFamily="18" charset="0"/>
                <a:cs typeface="Times New Roman" panose="02020603050405020304" pitchFamily="18" charset="0"/>
              </a:rPr>
              <a:t>Стандартные потоки можно перенаправлять не только в файлы, но и на вход других программ. Если поток вывода одной программы соединить с потоком ввода другой программы, получится конструкция, называемая каналом или трубопроводом (от англ. </a:t>
            </a:r>
            <a:r>
              <a:rPr lang="ru-RU" altLang="ru-RU" sz="1600" dirty="0" err="1">
                <a:solidFill>
                  <a:srgbClr val="000000"/>
                </a:solidFill>
                <a:latin typeface="Times New Roman" panose="02020603050405020304" pitchFamily="18" charset="0"/>
                <a:cs typeface="Times New Roman" panose="02020603050405020304" pitchFamily="18" charset="0"/>
              </a:rPr>
              <a:t>pipe</a:t>
            </a:r>
            <a:r>
              <a:rPr lang="ru-RU" altLang="ru-RU" sz="1600" dirty="0">
                <a:solidFill>
                  <a:srgbClr val="000000"/>
                </a:solidFill>
                <a:latin typeface="Times New Roman" panose="02020603050405020304" pitchFamily="18" charset="0"/>
                <a:cs typeface="Times New Roman" panose="02020603050405020304" pitchFamily="18" charset="0"/>
              </a:rPr>
              <a:t>).</a:t>
            </a:r>
          </a:p>
          <a:p>
            <a:pPr marL="0" indent="0" algn="just">
              <a:buNone/>
            </a:pPr>
            <a:r>
              <a:rPr lang="ru-RU" altLang="ru-RU" sz="1600" dirty="0">
                <a:solidFill>
                  <a:srgbClr val="000000"/>
                </a:solidFill>
                <a:latin typeface="Times New Roman" panose="02020603050405020304" pitchFamily="18" charset="0"/>
                <a:cs typeface="Times New Roman" panose="02020603050405020304" pitchFamily="18" charset="0"/>
              </a:rPr>
              <a:t>В </a:t>
            </a:r>
            <a:r>
              <a:rPr lang="ru-RU" altLang="ru-RU" sz="1600" dirty="0" err="1">
                <a:solidFill>
                  <a:srgbClr val="000000"/>
                </a:solidFill>
                <a:latin typeface="Times New Roman" panose="02020603050405020304" pitchFamily="18" charset="0"/>
                <a:cs typeface="Times New Roman" panose="02020603050405020304" pitchFamily="18" charset="0"/>
              </a:rPr>
              <a:t>bash</a:t>
            </a:r>
            <a:r>
              <a:rPr lang="ru-RU" altLang="ru-RU" sz="1600" dirty="0">
                <a:solidFill>
                  <a:srgbClr val="000000"/>
                </a:solidFill>
                <a:latin typeface="Times New Roman" panose="02020603050405020304" pitchFamily="18" charset="0"/>
                <a:cs typeface="Times New Roman" panose="02020603050405020304" pitchFamily="18" charset="0"/>
              </a:rPr>
              <a:t> канал выглядит как последовательность команд, отделенных друг от друга символом </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lgn="just">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ru-RU" altLang="ru-RU" sz="1600" dirty="0" smtClean="0">
                <a:solidFill>
                  <a:srgbClr val="000000"/>
                </a:solidFill>
                <a:latin typeface="Times New Roman" panose="02020603050405020304" pitchFamily="18" charset="0"/>
                <a:cs typeface="Times New Roman" panose="02020603050405020304" pitchFamily="18" charset="0"/>
              </a:rPr>
              <a:t>команда1 </a:t>
            </a:r>
            <a:r>
              <a:rPr lang="ru-RU" altLang="ru-RU" sz="1600" dirty="0">
                <a:solidFill>
                  <a:srgbClr val="000000"/>
                </a:solidFill>
                <a:latin typeface="Times New Roman" panose="02020603050405020304" pitchFamily="18" charset="0"/>
                <a:cs typeface="Times New Roman" panose="02020603050405020304" pitchFamily="18" charset="0"/>
              </a:rPr>
              <a:t>| </a:t>
            </a:r>
            <a:r>
              <a:rPr lang="ru-RU" altLang="ru-RU" sz="1600" dirty="0" smtClean="0">
                <a:solidFill>
                  <a:srgbClr val="000000"/>
                </a:solidFill>
                <a:latin typeface="Times New Roman" panose="02020603050405020304" pitchFamily="18" charset="0"/>
                <a:cs typeface="Times New Roman" panose="02020603050405020304" pitchFamily="18" charset="0"/>
              </a:rPr>
              <a:t>команда2 </a:t>
            </a:r>
            <a:r>
              <a:rPr lang="ru-RU" altLang="ru-RU" sz="1600" dirty="0">
                <a:solidFill>
                  <a:srgbClr val="000000"/>
                </a:solidFill>
                <a:latin typeface="Times New Roman" panose="02020603050405020304" pitchFamily="18" charset="0"/>
                <a:cs typeface="Times New Roman" panose="02020603050405020304" pitchFamily="18" charset="0"/>
              </a:rPr>
              <a:t>| команда3 </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algn="just"/>
            <a:endParaRPr lang="ru-RU" altLang="ru-RU" sz="16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Стандартный </a:t>
            </a:r>
            <a:r>
              <a:rPr lang="ru-RU" altLang="ru-RU" sz="1600" dirty="0">
                <a:solidFill>
                  <a:srgbClr val="000000"/>
                </a:solidFill>
                <a:latin typeface="Times New Roman" panose="02020603050405020304" pitchFamily="18" charset="0"/>
                <a:cs typeface="Times New Roman" panose="02020603050405020304" pitchFamily="18" charset="0"/>
              </a:rPr>
              <a:t>поток вывода команды1 подключается к стандартному потоку ввода команды2, стандартный поток вывода команды2 в свою очередь подключается к </a:t>
            </a:r>
            <a:r>
              <a:rPr lang="ru-RU" altLang="ru-RU" sz="1600" dirty="0" smtClean="0">
                <a:solidFill>
                  <a:srgbClr val="000000"/>
                </a:solidFill>
                <a:latin typeface="Times New Roman" panose="02020603050405020304" pitchFamily="18" charset="0"/>
                <a:cs typeface="Times New Roman" panose="02020603050405020304" pitchFamily="18" charset="0"/>
              </a:rPr>
              <a:t>потоку </a:t>
            </a:r>
            <a:r>
              <a:rPr lang="ru-RU" altLang="ru-RU" sz="1600" dirty="0">
                <a:solidFill>
                  <a:srgbClr val="000000"/>
                </a:solidFill>
                <a:latin typeface="Times New Roman" panose="02020603050405020304" pitchFamily="18" charset="0"/>
                <a:cs typeface="Times New Roman" panose="02020603050405020304" pitchFamily="18" charset="0"/>
              </a:rPr>
              <a:t>ввода команды3 и т.д</a:t>
            </a:r>
            <a:r>
              <a:rPr lang="ru-RU" altLang="ru-RU" sz="1600" dirty="0" smtClean="0">
                <a:solidFill>
                  <a:srgbClr val="000000"/>
                </a:solidFill>
                <a:latin typeface="Times New Roman" panose="02020603050405020304" pitchFamily="18" charset="0"/>
                <a:cs typeface="Times New Roman" panose="02020603050405020304" pitchFamily="18" charset="0"/>
              </a:rPr>
              <a:t>.</a:t>
            </a:r>
          </a:p>
          <a:p>
            <a:pPr marL="0" indent="0" algn="just">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ru-RU" altLang="ru-RU" sz="1600" dirty="0" smtClean="0">
                <a:solidFill>
                  <a:srgbClr val="000000"/>
                </a:solidFill>
                <a:latin typeface="Times New Roman" panose="02020603050405020304" pitchFamily="18" charset="0"/>
                <a:cs typeface="Times New Roman" panose="02020603050405020304" pitchFamily="18" charset="0"/>
              </a:rPr>
              <a:t>Пример:</a:t>
            </a:r>
          </a:p>
          <a:p>
            <a:pPr marL="0" indent="0" algn="just">
              <a:buNone/>
            </a:pPr>
            <a:endParaRPr lang="ru-RU" altLang="ru-RU" sz="1600" dirty="0">
              <a:solidFill>
                <a:srgbClr val="000000"/>
              </a:solidFill>
              <a:latin typeface="Times New Roman" panose="02020603050405020304" pitchFamily="18" charset="0"/>
              <a:cs typeface="Times New Roman" panose="02020603050405020304" pitchFamily="18" charset="0"/>
            </a:endParaRPr>
          </a:p>
          <a:p>
            <a:pPr algn="just"/>
            <a:r>
              <a:rPr lang="en-US" altLang="ru-RU" sz="1600" dirty="0" smtClean="0">
                <a:solidFill>
                  <a:srgbClr val="000000"/>
                </a:solidFill>
                <a:latin typeface="Times New Roman" panose="02020603050405020304" pitchFamily="18" charset="0"/>
                <a:cs typeface="Times New Roman" panose="02020603050405020304" pitchFamily="18" charset="0"/>
              </a:rPr>
              <a:t>$</a:t>
            </a:r>
            <a:r>
              <a:rPr lang="en-US" altLang="ru-RU" sz="1600" dirty="0" err="1" smtClean="0">
                <a:solidFill>
                  <a:srgbClr val="000000"/>
                </a:solidFill>
                <a:latin typeface="Times New Roman" panose="02020603050405020304" pitchFamily="18" charset="0"/>
                <a:cs typeface="Times New Roman" panose="02020603050405020304" pitchFamily="18" charset="0"/>
              </a:rPr>
              <a:t>ps</a:t>
            </a:r>
            <a:r>
              <a:rPr lang="en-US" altLang="ru-RU" sz="1600" dirty="0" smtClean="0">
                <a:solidFill>
                  <a:srgbClr val="000000"/>
                </a:solidFill>
                <a:latin typeface="Times New Roman" panose="02020603050405020304" pitchFamily="18" charset="0"/>
                <a:cs typeface="Times New Roman" panose="02020603050405020304" pitchFamily="18" charset="0"/>
              </a:rPr>
              <a:t> –e | </a:t>
            </a:r>
            <a:r>
              <a:rPr lang="en-US" altLang="ru-RU" sz="1600" dirty="0" err="1" smtClean="0">
                <a:solidFill>
                  <a:srgbClr val="000000"/>
                </a:solidFill>
                <a:latin typeface="Times New Roman" panose="02020603050405020304" pitchFamily="18" charset="0"/>
                <a:cs typeface="Times New Roman" panose="02020603050405020304" pitchFamily="18" charset="0"/>
              </a:rPr>
              <a:t>grep</a:t>
            </a:r>
            <a:r>
              <a:rPr lang="en-US" altLang="ru-RU" sz="1600" dirty="0" smtClean="0">
                <a:solidFill>
                  <a:srgbClr val="000000"/>
                </a:solidFill>
                <a:latin typeface="Times New Roman" panose="02020603050405020304" pitchFamily="18" charset="0"/>
                <a:cs typeface="Times New Roman" panose="02020603050405020304" pitchFamily="18" charset="0"/>
              </a:rPr>
              <a:t> </a:t>
            </a:r>
            <a:r>
              <a:rPr lang="en-US" altLang="ru-RU" sz="1600" dirty="0" err="1" smtClean="0">
                <a:solidFill>
                  <a:srgbClr val="000000"/>
                </a:solidFill>
                <a:latin typeface="Times New Roman" panose="02020603050405020304" pitchFamily="18" charset="0"/>
                <a:cs typeface="Times New Roman" panose="02020603050405020304" pitchFamily="18" charset="0"/>
              </a:rPr>
              <a:t>httpd</a:t>
            </a:r>
            <a:endParaRPr lang="en-US" altLang="ru-RU" sz="1600" dirty="0">
              <a:solidFill>
                <a:srgbClr val="000000"/>
              </a:solidFill>
              <a:latin typeface="Times New Roman" panose="02020603050405020304" pitchFamily="18" charset="0"/>
              <a:cs typeface="Times New Roman" panose="02020603050405020304" pitchFamily="18" charset="0"/>
            </a:endParaRPr>
          </a:p>
        </p:txBody>
      </p:sp>
      <p:sp>
        <p:nvSpPr>
          <p:cNvPr id="8" name="Rectangle 2"/>
          <p:cNvSpPr txBox="1">
            <a:spLocks noChangeArrowheads="1"/>
          </p:cNvSpPr>
          <p:nvPr/>
        </p:nvSpPr>
        <p:spPr bwMode="auto">
          <a:xfrm>
            <a:off x="1819874" y="0"/>
            <a:ext cx="7078216" cy="1052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algn="ctr"/>
            <a:r>
              <a:rPr lang="ru-RU" altLang="ru-RU" sz="4000" kern="0" dirty="0">
                <a:solidFill>
                  <a:srgbClr val="000000"/>
                </a:solidFill>
                <a:latin typeface="Times New Roman" panose="02020603050405020304" pitchFamily="18" charset="0"/>
                <a:cs typeface="Times New Roman" panose="02020603050405020304" pitchFamily="18" charset="0"/>
              </a:rPr>
              <a:t>Каналы</a:t>
            </a:r>
            <a:endParaRPr lang="en-US" altLang="ru-RU" sz="4000"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511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
  <a:themeElements>
    <a:clrScheme name="">
      <a:dk1>
        <a:srgbClr val="4D4D4D"/>
      </a:dk1>
      <a:lt1>
        <a:srgbClr val="FFFFFF"/>
      </a:lt1>
      <a:dk2>
        <a:srgbClr val="4D4D4D"/>
      </a:dk2>
      <a:lt2>
        <a:srgbClr val="163F96"/>
      </a:lt2>
      <a:accent1>
        <a:srgbClr val="065BDB"/>
      </a:accent1>
      <a:accent2>
        <a:srgbClr val="0090F6"/>
      </a:accent2>
      <a:accent3>
        <a:srgbClr val="FFFFFF"/>
      </a:accent3>
      <a:accent4>
        <a:srgbClr val="404040"/>
      </a:accent4>
      <a:accent5>
        <a:srgbClr val="AAB5EA"/>
      </a:accent5>
      <a:accent6>
        <a:srgbClr val="0082DF"/>
      </a:accent6>
      <a:hlink>
        <a:srgbClr val="4FD9FF"/>
      </a:hlink>
      <a:folHlink>
        <a:srgbClr val="D5D5D5"/>
      </a:folHlink>
    </a:clrScheme>
    <a:fontScheme name="powerpoint-template-24">
      <a:majorFont>
        <a:latin typeface="Microsoft Sans Serif"/>
        <a:ea typeface=""/>
        <a:cs typeface=""/>
      </a:majorFont>
      <a:minorFont>
        <a:latin typeface="Microsoft Sans Serif"/>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ru-R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ru-RU"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343</TotalTime>
  <Words>2636</Words>
  <Application>Microsoft Macintosh PowerPoint</Application>
  <PresentationFormat>Экран (4:3)</PresentationFormat>
  <Paragraphs>388</Paragraphs>
  <Slides>21</Slides>
  <Notes>21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21</vt:i4>
      </vt:variant>
    </vt:vector>
  </HeadingPairs>
  <TitlesOfParts>
    <vt:vector size="27" baseType="lpstr">
      <vt:lpstr>Arial Unicode MS</vt:lpstr>
      <vt:lpstr>Microsoft Sans Serif</vt:lpstr>
      <vt:lpstr>Times New Roman</vt:lpstr>
      <vt:lpstr>굴림</vt:lpstr>
      <vt:lpstr>Arial</vt:lpstr>
      <vt:lpstr>powerpoint-template</vt:lpstr>
      <vt:lpstr>Безопасность AstraLinux</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GNU Bourne-Again SHell</vt:lpstr>
      <vt:lpstr>GNU Bourne-Again SHell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Защищенные операционные системы</dc:title>
  <dc:creator>globoos</dc:creator>
  <cp:lastModifiedBy>пользователь Microsoft Office</cp:lastModifiedBy>
  <cp:revision>40</cp:revision>
  <dcterms:created xsi:type="dcterms:W3CDTF">2015-02-09T17:03:17Z</dcterms:created>
  <dcterms:modified xsi:type="dcterms:W3CDTF">2018-11-23T13:34:40Z</dcterms:modified>
</cp:coreProperties>
</file>