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3"/>
  </p:notesMasterIdLst>
  <p:sldIdLst>
    <p:sldId id="256" r:id="rId2"/>
    <p:sldId id="339" r:id="rId3"/>
    <p:sldId id="341" r:id="rId4"/>
    <p:sldId id="342" r:id="rId5"/>
    <p:sldId id="343" r:id="rId6"/>
    <p:sldId id="340" r:id="rId7"/>
    <p:sldId id="345" r:id="rId8"/>
    <p:sldId id="346" r:id="rId9"/>
    <p:sldId id="347" r:id="rId10"/>
    <p:sldId id="348" r:id="rId11"/>
    <p:sldId id="344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D4D4D"/>
    <a:srgbClr val="B92D14"/>
    <a:srgbClr val="35759D"/>
    <a:srgbClr val="35B19D"/>
    <a:srgbClr val="20A6C6"/>
    <a:srgbClr val="DEDEDE"/>
    <a:srgbClr val="075EDF"/>
    <a:srgbClr val="065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11" autoAdjust="0"/>
    <p:restoredTop sz="95596" autoAdjust="0"/>
  </p:normalViewPr>
  <p:slideViewPr>
    <p:cSldViewPr>
      <p:cViewPr varScale="1">
        <p:scale>
          <a:sx n="96" d="100"/>
          <a:sy n="96" d="100"/>
        </p:scale>
        <p:origin x="145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03EB824-4631-4E35-A7C6-06AAEDC8518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294429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66BAD-32E8-4460-990B-84228300D833}" type="slidenum">
              <a:rPr lang="en-US" altLang="ru-RU"/>
              <a:pPr/>
              <a:t>1</a:t>
            </a:fld>
            <a:endParaRPr lang="en-US" altLang="ru-RU" dirty="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B79AC-CAE6-43D7-A4A3-19300640D24E}" type="slidenum">
              <a:rPr lang="en-US" altLang="ru-RU"/>
              <a:pPr/>
              <a:t>10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5128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B79AC-CAE6-43D7-A4A3-19300640D24E}" type="slidenum">
              <a:rPr lang="en-US" altLang="ru-RU"/>
              <a:pPr/>
              <a:t>11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4656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B79AC-CAE6-43D7-A4A3-19300640D24E}" type="slidenum">
              <a:rPr lang="en-US" altLang="ru-RU"/>
              <a:pPr/>
              <a:t>12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263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B79AC-CAE6-43D7-A4A3-19300640D24E}" type="slidenum">
              <a:rPr lang="en-US" altLang="ru-RU"/>
              <a:pPr/>
              <a:t>13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3856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B79AC-CAE6-43D7-A4A3-19300640D24E}" type="slidenum">
              <a:rPr lang="en-US" altLang="ru-RU"/>
              <a:pPr/>
              <a:t>14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1760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B79AC-CAE6-43D7-A4A3-19300640D24E}" type="slidenum">
              <a:rPr lang="en-US" altLang="ru-RU"/>
              <a:pPr/>
              <a:t>15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022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B79AC-CAE6-43D7-A4A3-19300640D24E}" type="slidenum">
              <a:rPr lang="en-US" altLang="ru-RU"/>
              <a:pPr/>
              <a:t>16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619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B79AC-CAE6-43D7-A4A3-19300640D24E}" type="slidenum">
              <a:rPr lang="en-US" altLang="ru-RU"/>
              <a:pPr/>
              <a:t>17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725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B79AC-CAE6-43D7-A4A3-19300640D24E}" type="slidenum">
              <a:rPr lang="en-US" altLang="ru-RU"/>
              <a:pPr/>
              <a:t>18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7672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B79AC-CAE6-43D7-A4A3-19300640D24E}" type="slidenum">
              <a:rPr lang="en-US" altLang="ru-RU"/>
              <a:pPr/>
              <a:t>19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745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B79AC-CAE6-43D7-A4A3-19300640D24E}" type="slidenum">
              <a:rPr lang="en-US" altLang="ru-RU"/>
              <a:pPr/>
              <a:t>2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B79AC-CAE6-43D7-A4A3-19300640D24E}" type="slidenum">
              <a:rPr lang="en-US" altLang="ru-RU"/>
              <a:pPr/>
              <a:t>20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8917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B79AC-CAE6-43D7-A4A3-19300640D24E}" type="slidenum">
              <a:rPr lang="en-US" altLang="ru-RU"/>
              <a:pPr/>
              <a:t>21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3005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B79AC-CAE6-43D7-A4A3-19300640D24E}" type="slidenum">
              <a:rPr lang="en-US" altLang="ru-RU"/>
              <a:pPr/>
              <a:t>3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8476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B79AC-CAE6-43D7-A4A3-19300640D24E}" type="slidenum">
              <a:rPr lang="en-US" altLang="ru-RU"/>
              <a:pPr/>
              <a:t>4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4649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B79AC-CAE6-43D7-A4A3-19300640D24E}" type="slidenum">
              <a:rPr lang="en-US" altLang="ru-RU"/>
              <a:pPr/>
              <a:t>5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3435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B79AC-CAE6-43D7-A4A3-19300640D24E}" type="slidenum">
              <a:rPr lang="en-US" altLang="ru-RU"/>
              <a:pPr/>
              <a:t>6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8804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B79AC-CAE6-43D7-A4A3-19300640D24E}" type="slidenum">
              <a:rPr lang="en-US" altLang="ru-RU"/>
              <a:pPr/>
              <a:t>7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6336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B79AC-CAE6-43D7-A4A3-19300640D24E}" type="slidenum">
              <a:rPr lang="en-US" altLang="ru-RU"/>
              <a:pPr/>
              <a:t>8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5657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B79AC-CAE6-43D7-A4A3-19300640D24E}" type="slidenum">
              <a:rPr lang="en-US" altLang="ru-RU"/>
              <a:pPr/>
              <a:t>9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203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509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940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357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56150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53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80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032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31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67718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6821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27584" y="-171400"/>
            <a:ext cx="7753672" cy="1772816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 sz="42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Безопасность </a:t>
            </a:r>
            <a:r>
              <a:rPr lang="en-US" altLang="ru-RU" sz="42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AstraLinux</a:t>
            </a:r>
            <a:endParaRPr lang="ru-RU" alt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547664" y="1988840"/>
            <a:ext cx="6552728" cy="208823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alt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Лекция на тему</a:t>
            </a:r>
          </a:p>
          <a:p>
            <a:pPr algn="ctr">
              <a:lnSpc>
                <a:spcPct val="90000"/>
              </a:lnSpc>
            </a:pPr>
            <a:r>
              <a:rPr lang="ru-RU" alt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«Аппаратное обеспечение и ядро </a:t>
            </a:r>
            <a:r>
              <a:rPr lang="en-US" alt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LINUX</a:t>
            </a:r>
            <a:r>
              <a:rPr lang="ru-RU" alt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2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050426"/>
            <a:ext cx="4403244" cy="2306566"/>
          </a:xfrm>
        </p:spPr>
        <p:txBody>
          <a:bodyPr/>
          <a:lstStyle/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Сетевой стек по своей конструкции имеет многоуровневую архитектуру, повторяющую структуру самих протоколов.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33044" y="-2310"/>
            <a:ext cx="7078216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altLang="ru-RU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Сетевой стек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956" y="1124744"/>
            <a:ext cx="2301524" cy="22322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23780" y="3439965"/>
            <a:ext cx="66967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ru-RU" dirty="0">
                <a:solidFill>
                  <a:srgbClr val="323232"/>
                </a:solidFill>
                <a:latin typeface="ibm-plex-sans" charset="0"/>
              </a:rPr>
              <a:t>Выше TCP находится уровень сокетов, вызываемый через SCI</a:t>
            </a:r>
            <a:r>
              <a:rPr lang="ru-RU" dirty="0" smtClean="0">
                <a:solidFill>
                  <a:srgbClr val="323232"/>
                </a:solidFill>
                <a:latin typeface="ibm-plex-sans" charset="0"/>
              </a:rPr>
              <a:t>.</a:t>
            </a:r>
            <a:endParaRPr lang="en-US" dirty="0" smtClean="0">
              <a:solidFill>
                <a:srgbClr val="323232"/>
              </a:solidFill>
              <a:latin typeface="ibm-plex-sans" charset="0"/>
            </a:endParaRPr>
          </a:p>
          <a:p>
            <a:pPr marL="342900" indent="-342900" algn="l">
              <a:buFont typeface="Arial" charset="0"/>
              <a:buChar char="•"/>
            </a:pPr>
            <a:endParaRPr lang="en-US" dirty="0" smtClean="0">
              <a:solidFill>
                <a:srgbClr val="323232"/>
              </a:solidFill>
              <a:latin typeface="ibm-plex-sans" charset="0"/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ru-RU" dirty="0">
                <a:solidFill>
                  <a:srgbClr val="323232"/>
                </a:solidFill>
                <a:latin typeface="ibm-plex-sans" charset="0"/>
              </a:rPr>
              <a:t>Уровень сокетов представляет </a:t>
            </a:r>
            <a:r>
              <a:rPr lang="ru-RU" dirty="0" smtClean="0">
                <a:solidFill>
                  <a:srgbClr val="323232"/>
                </a:solidFill>
                <a:latin typeface="ibm-plex-sans" charset="0"/>
              </a:rPr>
              <a:t>собой</a:t>
            </a:r>
            <a:r>
              <a:rPr lang="en-US" dirty="0" smtClean="0">
                <a:solidFill>
                  <a:srgbClr val="323232"/>
                </a:solidFill>
                <a:latin typeface="ibm-plex-sans" charset="0"/>
              </a:rPr>
              <a:t> </a:t>
            </a:r>
            <a:r>
              <a:rPr lang="ru-RU" dirty="0" smtClean="0">
                <a:solidFill>
                  <a:srgbClr val="323232"/>
                </a:solidFill>
                <a:latin typeface="ibm-plex-sans" charset="0"/>
              </a:rPr>
              <a:t>стандартный </a:t>
            </a:r>
            <a:r>
              <a:rPr lang="ru-RU" dirty="0">
                <a:solidFill>
                  <a:srgbClr val="323232"/>
                </a:solidFill>
                <a:latin typeface="ibm-plex-sans" charset="0"/>
              </a:rPr>
              <a:t>API к сетевой подсистеме</a:t>
            </a:r>
            <a:r>
              <a:rPr lang="ru-RU" dirty="0" smtClean="0">
                <a:solidFill>
                  <a:srgbClr val="323232"/>
                </a:solidFill>
                <a:latin typeface="ibm-plex-sans" charset="0"/>
              </a:rPr>
              <a:t>.</a:t>
            </a:r>
            <a:endParaRPr lang="en-US" dirty="0" smtClean="0">
              <a:solidFill>
                <a:srgbClr val="323232"/>
              </a:solidFill>
              <a:latin typeface="ibm-plex-sans" charset="0"/>
            </a:endParaRPr>
          </a:p>
          <a:p>
            <a:pPr marL="342900" indent="-342900" algn="l">
              <a:buFont typeface="Arial" charset="0"/>
              <a:buChar char="•"/>
            </a:pPr>
            <a:endParaRPr lang="en-US" dirty="0" smtClean="0">
              <a:solidFill>
                <a:srgbClr val="323232"/>
              </a:solidFill>
              <a:latin typeface="ibm-plex-sans" charset="0"/>
            </a:endParaRPr>
          </a:p>
          <a:p>
            <a:pPr marL="342900" indent="-342900" algn="l">
              <a:buFont typeface="Arial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837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81791" y="1062934"/>
            <a:ext cx="7056784" cy="2870122"/>
          </a:xfrm>
        </p:spPr>
        <p:txBody>
          <a:bodyPr/>
          <a:lstStyle/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Подавляющее большинство исходного кода ядра 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Linux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приходится на драйверы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устройств.</a:t>
            </a:r>
          </a:p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дереве исходных кодов 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Linux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имеется подкаталог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драйверов, а так же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подкаталоги для различных типов поддерживаемых устройств, таких как 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Bluetooth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I2C, последовательные порты и т.д.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33044" y="-2310"/>
            <a:ext cx="7078216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altLang="ru-RU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Драйверы устройств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4077072"/>
            <a:ext cx="3024336" cy="26153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3023" y="4056653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3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1720" y="1052736"/>
            <a:ext cx="6984776" cy="3600400"/>
          </a:xfrm>
        </p:spPr>
        <p:txBody>
          <a:bodyPr/>
          <a:lstStyle/>
          <a:p>
            <a:pPr algn="just"/>
            <a:r>
              <a:rPr lang="en-US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одкаталоге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linux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находится архитектурно-зависимая часть исходного кода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ядра</a:t>
            </a:r>
          </a:p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эти каталоги в совокупности образуют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BSP </a:t>
            </a:r>
            <a:r>
              <a:rPr lang="en-US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(Board Support Package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каждой архитектуры содержит ряд вложенных подкаталогов, относящихся к конкретным аспектам ядра, таким как загрузка, ядро, управление памятью и т.д.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33044" y="-2310"/>
            <a:ext cx="7078216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altLang="ru-RU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Архитектурно-зависимый код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032" y="4509120"/>
            <a:ext cx="3803264" cy="231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7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1720" y="1052736"/>
            <a:ext cx="6984776" cy="5544616"/>
          </a:xfrm>
        </p:spPr>
        <p:txBody>
          <a:bodyPr/>
          <a:lstStyle/>
          <a:p>
            <a:pPr marL="0" indent="0" algn="just"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BIOS помимо управления начальной загрузкой ПК позволяет устанавливать или проверять некоторые параметры его конфигурации: проверку установленных устройств, таких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как:</a:t>
            </a:r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Жесткий диск.</a:t>
            </a: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Оптический привод.</a:t>
            </a: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Клавиатура.</a:t>
            </a: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Сетевые платы.</a:t>
            </a: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33044" y="-2310"/>
            <a:ext cx="7078216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altLang="ru-RU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Каталог </a:t>
            </a:r>
            <a:r>
              <a:rPr lang="ru-RU" altLang="ru-RU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4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</a:t>
            </a:r>
            <a:endParaRPr lang="en-US" altLang="ru-RU" sz="4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3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1720" y="1052736"/>
            <a:ext cx="6984776" cy="5544616"/>
          </a:xfrm>
        </p:spPr>
        <p:txBody>
          <a:bodyPr/>
          <a:lstStyle/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о работающей системе ядро отображает в файлах, находящихся в каталоге </a:t>
            </a:r>
            <a:r>
              <a:rPr lang="ru-RU" alt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Файловая система </a:t>
            </a:r>
            <a:r>
              <a:rPr lang="ru-RU" alt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«псевдо-файловой» (виртуальной)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системой</a:t>
            </a:r>
            <a:r>
              <a:rPr lang="en-US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файле </a:t>
            </a:r>
            <a:r>
              <a:rPr lang="ru-RU" alt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</a:t>
            </a:r>
            <a:r>
              <a:rPr lang="ru-RU" alt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ioports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содержится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доступных портах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ввода/вывода</a:t>
            </a:r>
            <a:r>
              <a:rPr lang="en-US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прерываниях хранится в </a:t>
            </a:r>
            <a:r>
              <a:rPr lang="ru-RU" alt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</a:t>
            </a:r>
            <a:r>
              <a:rPr lang="ru-RU" alt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interrupts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используемых каналах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DMA</a:t>
            </a:r>
            <a:r>
              <a:rPr lang="en-US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(Direct Memory Access)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хранится в </a:t>
            </a:r>
            <a:r>
              <a:rPr lang="ru-RU" alt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</a:t>
            </a:r>
            <a:r>
              <a:rPr lang="ru-RU" alt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dma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т.д.</a:t>
            </a:r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33044" y="-2310"/>
            <a:ext cx="7078216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altLang="ru-RU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Каталог </a:t>
            </a:r>
            <a:r>
              <a:rPr lang="ru-RU" altLang="ru-RU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4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</a:t>
            </a:r>
            <a:endParaRPr lang="en-US" altLang="ru-RU" sz="4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39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1720" y="1052736"/>
            <a:ext cx="6984776" cy="5544616"/>
          </a:xfrm>
        </p:spPr>
        <p:txBody>
          <a:bodyPr/>
          <a:lstStyle/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две версии базового ядра 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Linux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 algn="just"/>
            <a:r>
              <a:rPr lang="de-DE" alt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zImage</a:t>
            </a:r>
            <a:r>
              <a:rPr lang="de-DE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DE" alt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de-DE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508 </a:t>
            </a:r>
            <a:r>
              <a:rPr lang="de-DE" alt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Кб</a:t>
            </a:r>
            <a:r>
              <a:rPr lang="de-DE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algn="just"/>
            <a:r>
              <a:rPr lang="mr-IN" alt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bzImage</a:t>
            </a:r>
            <a:r>
              <a:rPr lang="mr-IN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mr-IN" alt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mr-IN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2.5 </a:t>
            </a:r>
            <a:r>
              <a:rPr lang="mr-IN" alt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</a:t>
            </a:r>
            <a:r>
              <a:rPr lang="mr-IN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время, как правило, в дистрибутивах 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Linux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используется ядро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формата </a:t>
            </a:r>
            <a:r>
              <a:rPr lang="ru-RU" altLang="ru-RU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bzImage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каталоге </a:t>
            </a:r>
            <a:r>
              <a:rPr lang="ru-RU" alt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boot</a:t>
            </a:r>
            <a:r>
              <a:rPr lang="ru-RU" alt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базовое ядро часто переименовывается в </a:t>
            </a:r>
            <a:r>
              <a:rPr lang="ru-RU" altLang="ru-RU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vmlinuz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правило, файл </a:t>
            </a:r>
            <a:r>
              <a:rPr lang="ru-RU" altLang="ru-RU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vmlinuz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символьной ссылкой на файл с полным именем ядра, включающим номер версии.</a:t>
            </a:r>
            <a:endParaRPr lang="ru-RU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33044" y="-2310"/>
            <a:ext cx="7078216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altLang="ru-RU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Файлы </a:t>
            </a:r>
            <a:r>
              <a:rPr lang="ru-RU" altLang="ru-RU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fr-FR" altLang="ru-RU" sz="4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ru-RU" altLang="ru-RU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fr-FR" altLang="ru-RU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ru-RU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Linux</a:t>
            </a:r>
            <a:endParaRPr lang="en-US" altLang="ru-RU" sz="4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16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1720" y="1052736"/>
            <a:ext cx="6984776" cy="5544616"/>
          </a:xfrm>
        </p:spPr>
        <p:txBody>
          <a:bodyPr/>
          <a:lstStyle/>
          <a:p>
            <a:pPr marL="0" indent="0" algn="just">
              <a:buNone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Модули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предоставляют одну или несколько функций:</a:t>
            </a: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специфических типов оборудования (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Device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drivers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необязательной возможности чтения и/или записи специфической файловой системы (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drivers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модули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добавлять или изменять системные службы (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calls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соответствующих сетевых протоколов (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drivers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загрузка исполняемых дополнительных форматов (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Executable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loaders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buNone/>
            </a:pPr>
            <a:endParaRPr lang="ru-RU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33044" y="-2310"/>
            <a:ext cx="7078216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altLang="ru-RU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Модули ядра</a:t>
            </a:r>
            <a:endParaRPr lang="en-US" altLang="ru-RU" sz="4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18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1720" y="1052736"/>
            <a:ext cx="6984776" cy="5544616"/>
          </a:xfrm>
        </p:spPr>
        <p:txBody>
          <a:bodyPr/>
          <a:lstStyle/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просмотра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модулей,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служит команда </a:t>
            </a:r>
            <a:r>
              <a:rPr lang="ru-RU" altLang="ru-RU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lsmod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 модули и связанная с ними информация хранятся в каталоге </a:t>
            </a:r>
            <a:r>
              <a:rPr lang="ru-RU" alt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</a:t>
            </a:r>
            <a:r>
              <a:rPr lang="ru-RU" alt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modules</a:t>
            </a:r>
            <a:r>
              <a:rPr lang="ru-RU" alt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/&lt;</a:t>
            </a:r>
            <a:r>
              <a:rPr lang="ru-RU" altLang="ru-RU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kernel-release</a:t>
            </a:r>
            <a:r>
              <a:rPr lang="ru-RU" altLang="ru-RU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&gt;.</a:t>
            </a:r>
          </a:p>
          <a:p>
            <a:pPr algn="just"/>
            <a:endParaRPr lang="ru-RU" altLang="ru-RU" sz="2400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загрузки модуля в ядро предназначены команды </a:t>
            </a:r>
            <a:r>
              <a:rPr lang="ru-RU" alt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insmod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alt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modprobe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 </a:t>
            </a:r>
            <a:r>
              <a:rPr lang="ru-RU" alt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insmod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 должны указать полный путь к файлу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модуля. </a:t>
            </a:r>
          </a:p>
          <a:p>
            <a:pPr marL="0" indent="0" algn="just">
              <a:buNone/>
            </a:pPr>
            <a:endParaRPr lang="ru-RU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altLang="ru-RU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insmod</a:t>
            </a:r>
            <a:r>
              <a:rPr lang="ru-RU" alt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ru-RU" altLang="ru-RU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</a:t>
            </a:r>
            <a:r>
              <a:rPr lang="ru-RU" alt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modules</a:t>
            </a:r>
            <a:r>
              <a:rPr lang="ru-RU" alt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/2.6.18-92.1.18.el5/</a:t>
            </a:r>
            <a:r>
              <a:rPr lang="ru-RU" altLang="ru-RU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kernel</a:t>
            </a:r>
            <a:r>
              <a:rPr lang="ru-RU" alt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fs</a:t>
            </a:r>
            <a:r>
              <a:rPr lang="ru-RU" alt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vfat</a:t>
            </a:r>
            <a:r>
              <a:rPr lang="ru-RU" alt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vfat.ko</a:t>
            </a:r>
            <a:endParaRPr lang="ru-RU" altLang="ru-RU" sz="20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2400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33044" y="-2310"/>
            <a:ext cx="7078216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altLang="ru-RU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Файлы модулей </a:t>
            </a:r>
            <a:r>
              <a:rPr lang="ru-RU" altLang="ru-RU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ядра</a:t>
            </a:r>
            <a:endParaRPr lang="en-US" altLang="ru-RU" sz="4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25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1720" y="1052736"/>
            <a:ext cx="6984776" cy="5544616"/>
          </a:xfrm>
        </p:spPr>
        <p:txBody>
          <a:bodyPr/>
          <a:lstStyle/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Ранее система создавала файлы устройств для всех возможных поддерживаемых устройств, что приводило к огромному количеству файлов в каталоге </a:t>
            </a:r>
            <a:r>
              <a:rPr lang="ru-RU" alt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настоящий момент система создаёт файлы устройств лишь для тех устройств, которые она реально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использует.</a:t>
            </a:r>
          </a:p>
          <a:p>
            <a:pPr algn="just"/>
            <a:r>
              <a:rPr lang="ru-RU" alt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udev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служит для создания файлов устройств, а HAL предоставляет необходимую информацию об устройстве.</a:t>
            </a:r>
            <a:endParaRPr lang="ru-RU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Правила, в соответствии с которыми создаются устройства, находятся в каталоге </a:t>
            </a:r>
            <a:r>
              <a:rPr lang="ru-RU" alt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ru-RU" altLang="ru-RU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udev</a:t>
            </a:r>
            <a:r>
              <a:rPr lang="ru-RU" altLang="ru-RU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rules.d</a:t>
            </a:r>
            <a:r>
              <a:rPr lang="ru-RU" altLang="ru-RU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33044" y="-2310"/>
            <a:ext cx="7078216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tr-TR" altLang="ru-RU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udev</a:t>
            </a:r>
            <a:r>
              <a:rPr lang="tr-TR" altLang="ru-RU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ru-RU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tr-TR" altLang="ru-RU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ru-RU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</a:t>
            </a:r>
            <a:endParaRPr lang="en-US" altLang="ru-RU" sz="4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68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2307404"/>
            <a:ext cx="7056784" cy="4361956"/>
          </a:xfrm>
        </p:spPr>
        <p:txBody>
          <a:bodyPr/>
          <a:lstStyle/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момента включения питания компьютера и выполнения процедуры самотестирования POST (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Power-On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выполнения процедуры самотестирования, управление передаётся загрузчику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BIOS.</a:t>
            </a: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жёсткий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диск, то первый сектор имеет специальное название –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MBR (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Master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Boot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Record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ступень загрузчика представляет собой обычный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файл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33044" y="-2310"/>
            <a:ext cx="7078216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altLang="ru-RU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Загрузка операционной системы</a:t>
            </a:r>
            <a:endParaRPr lang="en-US" altLang="ru-RU" sz="4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booti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3728" y="1484784"/>
            <a:ext cx="6480720" cy="73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11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1720" y="1052736"/>
            <a:ext cx="6984776" cy="5544616"/>
          </a:xfrm>
        </p:spPr>
        <p:txBody>
          <a:bodyPr/>
          <a:lstStyle/>
          <a:p>
            <a:pPr marL="0" indent="0" algn="just"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BIOS помимо управления начальной загрузкой ПК позволяет устанавливать или проверять некоторые параметры его конфигурации: проверку установленных устройств, таких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как:</a:t>
            </a:r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Жесткий диск.</a:t>
            </a: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Оптический привод.</a:t>
            </a: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Клавиатура.</a:t>
            </a: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Сетевые платы.</a:t>
            </a: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33044" y="-2310"/>
            <a:ext cx="7078216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altLang="ru-RU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Настройка параметров </a:t>
            </a:r>
            <a:r>
              <a:rPr lang="en-US" altLang="ru-RU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BIOS</a:t>
            </a:r>
            <a:endParaRPr lang="en-US" altLang="ru-RU" sz="4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38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196752"/>
            <a:ext cx="7056784" cy="2520280"/>
          </a:xfrm>
        </p:spPr>
        <p:txBody>
          <a:bodyPr/>
          <a:lstStyle/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Загрузчик GRUB имеет файл настроек, который расположен зачастую в /</a:t>
            </a:r>
            <a:r>
              <a:rPr lang="ru-RU" altLang="ru-RU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boot</a:t>
            </a:r>
            <a:r>
              <a:rPr lang="ru-RU" altLang="ru-RU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grub</a:t>
            </a:r>
            <a:r>
              <a:rPr lang="ru-RU" altLang="ru-RU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grub.conf</a:t>
            </a:r>
            <a:r>
              <a:rPr lang="ru-RU" altLang="ru-RU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grub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небольшая, но мощная оболочка, поддерживающая различные команды для установки GRUB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33044" y="-2310"/>
            <a:ext cx="7078216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altLang="ru-RU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Загрузчик GRUB</a:t>
            </a:r>
            <a:endParaRPr lang="en-US" altLang="ru-RU" sz="4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3717032"/>
            <a:ext cx="6192688" cy="294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5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33044" y="-2310"/>
            <a:ext cx="7078216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altLang="ru-RU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выполнения</a:t>
            </a:r>
            <a:endParaRPr lang="en-US" altLang="ru-RU" sz="4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360689"/>
              </p:ext>
            </p:extLst>
          </p:nvPr>
        </p:nvGraphicFramePr>
        <p:xfrm>
          <a:off x="2051720" y="1700808"/>
          <a:ext cx="6859540" cy="4348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/>
                <a:gridCol w="5851428"/>
              </a:tblGrid>
              <a:tr h="4436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charset="0"/>
                          <a:ea typeface="Times New Roman" charset="0"/>
                        </a:rPr>
                        <a:t>Уровень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charset="0"/>
                          <a:ea typeface="Times New Roman" charset="0"/>
                        </a:rPr>
                        <a:t>Назначение</a:t>
                      </a:r>
                    </a:p>
                  </a:txBody>
                  <a:tcPr marL="68580" marR="68580" marT="0" marB="0"/>
                </a:tc>
              </a:tr>
              <a:tr h="4436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>
                          <a:effectLst/>
                          <a:latin typeface="Times New Roman" charset="0"/>
                          <a:ea typeface="Times New Roman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>
                          <a:effectLst/>
                          <a:latin typeface="Times New Roman" charset="0"/>
                          <a:ea typeface="Times New Roman" charset="0"/>
                        </a:rPr>
                        <a:t>Выключение (останов) системы</a:t>
                      </a:r>
                    </a:p>
                  </a:txBody>
                  <a:tcPr marL="68580" marR="68580" marT="0" marB="0"/>
                </a:tc>
              </a:tr>
              <a:tr h="510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>
                          <a:effectLst/>
                          <a:latin typeface="Times New Roman" charset="0"/>
                          <a:ea typeface="Times New Roman" charset="0"/>
                        </a:rPr>
                        <a:t>1 (</a:t>
                      </a:r>
                      <a:r>
                        <a:rPr lang="en-US" sz="1800" b="0">
                          <a:effectLst/>
                          <a:latin typeface="Times New Roman" charset="0"/>
                          <a:ea typeface="Times New Roman" charset="0"/>
                        </a:rPr>
                        <a:t>S</a:t>
                      </a:r>
                      <a:r>
                        <a:rPr lang="ru-RU" sz="1800" b="0">
                          <a:effectLst/>
                          <a:latin typeface="Times New Roman" charset="0"/>
                          <a:ea typeface="Times New Roman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>
                          <a:effectLst/>
                          <a:latin typeface="Times New Roman" charset="0"/>
                          <a:ea typeface="Times New Roman" charset="0"/>
                        </a:rPr>
                        <a:t>Однопользовательский режим (вход от имени суперпользователя)</a:t>
                      </a:r>
                    </a:p>
                  </a:txBody>
                  <a:tcPr marL="68580" marR="68580" marT="0" marB="0"/>
                </a:tc>
              </a:tr>
              <a:tr h="510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>
                          <a:effectLst/>
                          <a:latin typeface="Times New Roman" charset="0"/>
                          <a:ea typeface="Times New Roman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charset="0"/>
                          <a:ea typeface="Times New Roman" charset="0"/>
                        </a:rPr>
                        <a:t>Многопользовательский режим без поддержки сетевой файловой системы </a:t>
                      </a:r>
                      <a:r>
                        <a:rPr lang="en-US" sz="1800" b="0" dirty="0">
                          <a:effectLst/>
                          <a:latin typeface="Times New Roman" charset="0"/>
                          <a:ea typeface="Times New Roman" charset="0"/>
                        </a:rPr>
                        <a:t>NFS</a:t>
                      </a:r>
                      <a:r>
                        <a:rPr lang="ru-RU" sz="1800" b="0" dirty="0">
                          <a:effectLst/>
                          <a:latin typeface="Times New Roman" charset="0"/>
                          <a:ea typeface="Times New Roman" charset="0"/>
                        </a:rPr>
                        <a:t> (другие службы сети запускаются)</a:t>
                      </a:r>
                    </a:p>
                  </a:txBody>
                  <a:tcPr marL="68580" marR="68580" marT="0" marB="0"/>
                </a:tc>
              </a:tr>
              <a:tr h="4436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>
                          <a:effectLst/>
                          <a:latin typeface="Times New Roman" charset="0"/>
                          <a:ea typeface="Times New Roman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>
                          <a:effectLst/>
                          <a:latin typeface="Times New Roman" charset="0"/>
                          <a:ea typeface="Times New Roman" charset="0"/>
                        </a:rPr>
                        <a:t>Обычный многопользовательский режим (Командная строка)</a:t>
                      </a:r>
                    </a:p>
                  </a:txBody>
                  <a:tcPr marL="68580" marR="68580" marT="0" marB="0"/>
                </a:tc>
              </a:tr>
              <a:tr h="510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>
                          <a:effectLst/>
                          <a:latin typeface="Times New Roman" charset="0"/>
                          <a:ea typeface="Times New Roman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>
                          <a:effectLst/>
                          <a:latin typeface="Times New Roman" charset="0"/>
                          <a:ea typeface="Times New Roman" charset="0"/>
                        </a:rPr>
                        <a:t>Не используется; Пользователь может создать собственный режим</a:t>
                      </a:r>
                    </a:p>
                  </a:txBody>
                  <a:tcPr marL="68580" marR="68580" marT="0" marB="0"/>
                </a:tc>
              </a:tr>
              <a:tr h="510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>
                          <a:effectLst/>
                          <a:latin typeface="Times New Roman" charset="0"/>
                          <a:ea typeface="Times New Roman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charset="0"/>
                          <a:ea typeface="Times New Roman" charset="0"/>
                        </a:rPr>
                        <a:t>Обычный многопользовательский режим с запуском графической подсистемы </a:t>
                      </a:r>
                      <a:r>
                        <a:rPr lang="en-US" sz="1800" b="0" dirty="0">
                          <a:effectLst/>
                          <a:latin typeface="Times New Roman" charset="0"/>
                          <a:ea typeface="Times New Roman" charset="0"/>
                        </a:rPr>
                        <a:t>X Window</a:t>
                      </a:r>
                      <a:endParaRPr lang="ru-RU" sz="1800" b="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</a:tr>
              <a:tr h="4436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charset="0"/>
                          <a:ea typeface="Times New Roman" charset="0"/>
                        </a:rPr>
                        <a:t>Перезагрузка операционной системы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65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3044" y="4365104"/>
            <a:ext cx="7203452" cy="2492896"/>
          </a:xfrm>
        </p:spPr>
        <p:txBody>
          <a:bodyPr/>
          <a:lstStyle/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 пользователя</a:t>
            </a:r>
          </a:p>
          <a:p>
            <a:pPr lvl="1" algn="just"/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системных вызовов (</a:t>
            </a:r>
            <a:r>
              <a:rPr lang="en-US" alt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glibc</a:t>
            </a:r>
            <a:r>
              <a:rPr lang="en-US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 ядра</a:t>
            </a:r>
          </a:p>
          <a:p>
            <a:pPr lvl="1" algn="just"/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Пакет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 аппаратной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платформы </a:t>
            </a:r>
            <a:r>
              <a:rPr lang="en-US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BSP (Board Support </a:t>
            </a:r>
            <a:r>
              <a:rPr lang="en-US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Packag</a:t>
            </a:r>
            <a:r>
              <a:rPr lang="en-US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ru-RU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33044" y="-2310"/>
            <a:ext cx="7078216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altLang="ru-RU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Архитектура ядра </a:t>
            </a:r>
            <a:r>
              <a:rPr lang="en-US" altLang="ru-RU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Linux</a:t>
            </a:r>
            <a:endParaRPr lang="en-US" altLang="ru-RU" sz="4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1061176"/>
            <a:ext cx="5207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3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3044" y="1412776"/>
            <a:ext cx="7203452" cy="5445224"/>
          </a:xfrm>
        </p:spPr>
        <p:txBody>
          <a:bodyPr/>
          <a:lstStyle/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Ядро </a:t>
            </a:r>
            <a:r>
              <a:rPr lang="ru-RU" alt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Linux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рассматривать как монолитное целое, поскольку все базовые сервисы собраны в ядре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  <a:r>
              <a:rPr lang="en-US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детальных уровнях ядро можно подразделить на множество различных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подсистем.</a:t>
            </a:r>
          </a:p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аспект </a:t>
            </a:r>
            <a:r>
              <a:rPr lang="ru-RU" alt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Linux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ее переносимость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Ядро </a:t>
            </a:r>
            <a:r>
              <a:rPr lang="ru-RU" alt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Linux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собрать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огромного количества разных процессоров и платформ, имеющих разные архитектурные ограничения и потребности.</a:t>
            </a:r>
            <a:endParaRPr lang="ru-RU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33044" y="-2310"/>
            <a:ext cx="7078216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altLang="ru-RU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ядра </a:t>
            </a:r>
            <a:r>
              <a:rPr lang="ru-RU" altLang="ru-RU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Linux</a:t>
            </a:r>
            <a:endParaRPr lang="ru-RU" altLang="ru-RU" sz="4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64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1720" y="5949280"/>
            <a:ext cx="6984776" cy="908720"/>
          </a:xfrm>
        </p:spPr>
        <p:txBody>
          <a:bodyPr/>
          <a:lstStyle/>
          <a:p>
            <a:pPr algn="just"/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33044" y="-2310"/>
            <a:ext cx="7078216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altLang="ru-RU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подсистемы ядра </a:t>
            </a:r>
            <a:r>
              <a:rPr lang="ru-RU" altLang="ru-RU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Linux</a:t>
            </a:r>
            <a:endParaRPr lang="ru-RU" altLang="ru-RU" sz="4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862" y="1197428"/>
            <a:ext cx="608858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1720" y="1052736"/>
            <a:ext cx="6984776" cy="5544616"/>
          </a:xfrm>
        </p:spPr>
        <p:txBody>
          <a:bodyPr/>
          <a:lstStyle/>
          <a:p>
            <a:pPr marL="0" indent="0" algn="just"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Интерфейс системных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вызовов (SCI)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тонкий уровень, предоставляющий средства для вызова функций ядра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пространства пользователя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ожет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архитектурно зависимым, даже в пределах одного процессорного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семейства.</a:t>
            </a:r>
          </a:p>
          <a:p>
            <a:pPr algn="just"/>
            <a:endParaRPr lang="ru-RU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собой службу мультиплексирования и демультиплексирования вызова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функций.</a:t>
            </a:r>
          </a:p>
          <a:p>
            <a:pPr algn="just"/>
            <a:endParaRPr lang="ru-RU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SCI находится в ./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linux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kernel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архитектурно-зависимая часть - в ./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linux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33044" y="-2310"/>
            <a:ext cx="7078216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altLang="ru-RU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Интерфейс системных вызовов</a:t>
            </a:r>
          </a:p>
        </p:txBody>
      </p:sp>
    </p:spTree>
    <p:extLst>
      <p:ext uri="{BB962C8B-B14F-4D97-AF65-F5344CB8AC3E}">
        <p14:creationId xmlns:p14="http://schemas.microsoft.com/office/powerpoint/2010/main" val="145831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0679" y="3021496"/>
            <a:ext cx="6940581" cy="3647864"/>
          </a:xfrm>
        </p:spPr>
        <p:txBody>
          <a:bodyPr/>
          <a:lstStyle/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Потоки соответствуют отдельным </a:t>
            </a:r>
            <a:r>
              <a:rPr lang="ru-RU" alt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виртуализованным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объектам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процессора (</a:t>
            </a:r>
            <a:r>
              <a:rPr lang="ru-RU" altLang="ru-RU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 </a:t>
            </a:r>
            <a:r>
              <a:rPr lang="ru-RU" alt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потока, данные, стек, процессорные регистры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Ядро предоставляет интерфейс (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API) через SCI для создания нового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процесса.</a:t>
            </a: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ядре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 алгоритм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планировщика, время работы которого не зависит от числа потоков, претендующих на ресурсы процессора.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33044" y="-2310"/>
            <a:ext cx="7078216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altLang="ru-RU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процессами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980" y="1069297"/>
            <a:ext cx="2520280" cy="18902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70679" y="1740307"/>
            <a:ext cx="41854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ядре все процессы называются потоками (</a:t>
            </a:r>
            <a:r>
              <a:rPr lang="ru-RU" altLang="ru-RU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threads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1792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1720" y="1052736"/>
            <a:ext cx="6984776" cy="5544616"/>
          </a:xfrm>
        </p:spPr>
        <p:txBody>
          <a:bodyPr/>
          <a:lstStyle/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организуется в виде т.н. 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страниц(в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большинстве архитектур размером 4 КБ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Ядро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предоставляет абстракции над этими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буферами. (механизм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 </a:t>
            </a:r>
            <a:r>
              <a:rPr lang="ru-RU" altLang="ru-RU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slab</a:t>
            </a:r>
            <a:r>
              <a:rPr lang="ru-RU" alt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allocator</a:t>
            </a:r>
            <a:r>
              <a:rPr lang="ru-RU" altLang="ru-RU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механизм размещает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внутри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буферов,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следя за тем, какие страницы полны, какие частично заполнены и какие пусты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Страницы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удалять из памяти и переносить на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диск, этот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называется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подкачкой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33044" y="-2310"/>
            <a:ext cx="7078216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altLang="ru-RU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памятью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5085184"/>
            <a:ext cx="2884066" cy="166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9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5093088"/>
            <a:ext cx="7056784" cy="1576272"/>
          </a:xfrm>
        </p:spPr>
        <p:txBody>
          <a:bodyPr/>
          <a:lstStyle/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верхнем уровне VFS располагается единая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API-абстракция функций (запись, чтение и </a:t>
            </a:r>
            <a:r>
              <a:rPr lang="ru-RU" alt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нижнем уровне VFS находятся абстракции файловых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систем.</a:t>
            </a:r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33044" y="-2310"/>
            <a:ext cx="7078216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altLang="ru-RU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файловая система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1032914"/>
            <a:ext cx="4968552" cy="40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0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">
  <a:themeElements>
    <a:clrScheme name="">
      <a:dk1>
        <a:srgbClr val="4D4D4D"/>
      </a:dk1>
      <a:lt1>
        <a:srgbClr val="FFFFFF"/>
      </a:lt1>
      <a:dk2>
        <a:srgbClr val="4D4D4D"/>
      </a:dk2>
      <a:lt2>
        <a:srgbClr val="163F96"/>
      </a:lt2>
      <a:accent1>
        <a:srgbClr val="065BDB"/>
      </a:accent1>
      <a:accent2>
        <a:srgbClr val="0090F6"/>
      </a:accent2>
      <a:accent3>
        <a:srgbClr val="FFFFFF"/>
      </a:accent3>
      <a:accent4>
        <a:srgbClr val="404040"/>
      </a:accent4>
      <a:accent5>
        <a:srgbClr val="AAB5EA"/>
      </a:accent5>
      <a:accent6>
        <a:srgbClr val="0082DF"/>
      </a:accent6>
      <a:hlink>
        <a:srgbClr val="4FD9FF"/>
      </a:hlink>
      <a:folHlink>
        <a:srgbClr val="D5D5D5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1120</TotalTime>
  <Words>965</Words>
  <Application>Microsoft Macintosh PowerPoint</Application>
  <PresentationFormat>Экран (4:3)</PresentationFormat>
  <Paragraphs>148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ibm-plex-sans</vt:lpstr>
      <vt:lpstr>Microsoft Sans Serif</vt:lpstr>
      <vt:lpstr>Times New Roman</vt:lpstr>
      <vt:lpstr>Arial</vt:lpstr>
      <vt:lpstr>powerpoint-template</vt:lpstr>
      <vt:lpstr>Безопасность AstraLinux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Защищенные операционные системы</dc:title>
  <dc:creator>globoos</dc:creator>
  <cp:lastModifiedBy>пользователь Microsoft Office</cp:lastModifiedBy>
  <cp:revision>103</cp:revision>
  <dcterms:created xsi:type="dcterms:W3CDTF">2015-02-09T17:03:17Z</dcterms:created>
  <dcterms:modified xsi:type="dcterms:W3CDTF">2018-11-23T13:36:12Z</dcterms:modified>
</cp:coreProperties>
</file>