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0" r:id="rId4"/>
    <p:sldId id="281" r:id="rId5"/>
    <p:sldId id="282" r:id="rId6"/>
    <p:sldId id="283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20A6C6"/>
    <a:srgbClr val="DEDEDE"/>
    <a:srgbClr val="075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65" autoAdjust="0"/>
    <p:restoredTop sz="95596" autoAdjust="0"/>
  </p:normalViewPr>
  <p:slideViewPr>
    <p:cSldViewPr>
      <p:cViewPr varScale="1">
        <p:scale>
          <a:sx n="96" d="100"/>
          <a:sy n="96" d="100"/>
        </p:scale>
        <p:origin x="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E2CEA9-4C55-4163-8A48-12CCB3A2BE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91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C2430A0-74F7-4AB7-8157-3A6703306168}" type="slidenum">
              <a:rPr lang="en-US" altLang="ru-RU" sz="1200" smtClean="0"/>
              <a:pPr algn="r" eaLnBrk="1" hangingPunct="1"/>
              <a:t>1</a:t>
            </a:fld>
            <a:endParaRPr lang="en-US" altLang="ru-RU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43AE56-486D-4056-BCEB-AC4519E8E628}" type="slidenum">
              <a:rPr lang="en-US" altLang="ru-RU" sz="1200" smtClean="0"/>
              <a:pPr algn="r" eaLnBrk="1" hangingPunct="1"/>
              <a:t>10</a:t>
            </a:fld>
            <a:endParaRPr lang="en-US" altLang="ru-RU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F28B3A-269E-495B-B105-40D1D12657CB}" type="slidenum">
              <a:rPr lang="en-US" altLang="ru-RU" sz="1200" smtClean="0"/>
              <a:pPr algn="r" eaLnBrk="1" hangingPunct="1"/>
              <a:t>11</a:t>
            </a:fld>
            <a:endParaRPr lang="en-US" altLang="ru-RU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59CC147-76EB-4805-9326-23F2B4B35D6A}" type="slidenum">
              <a:rPr lang="en-US" altLang="ru-RU" sz="1200" smtClean="0"/>
              <a:pPr algn="r" eaLnBrk="1" hangingPunct="1"/>
              <a:t>12</a:t>
            </a:fld>
            <a:endParaRPr lang="en-US" altLang="ru-RU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393B5A5-1959-4E3E-A2F2-BD1C3835F48F}" type="slidenum">
              <a:rPr lang="en-US" altLang="ru-RU" sz="1200" smtClean="0"/>
              <a:pPr algn="r" eaLnBrk="1" hangingPunct="1"/>
              <a:t>13</a:t>
            </a:fld>
            <a:endParaRPr lang="en-US" altLang="ru-RU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E27631-CC04-4DBC-92E8-A1CD5663AAFE}" type="slidenum">
              <a:rPr lang="en-US" altLang="ru-RU" sz="1200" smtClean="0"/>
              <a:pPr algn="r" eaLnBrk="1" hangingPunct="1"/>
              <a:t>14</a:t>
            </a:fld>
            <a:endParaRPr lang="en-US" altLang="ru-RU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60FAF6C-304F-4DB0-9894-90304E26C1A0}" type="slidenum">
              <a:rPr lang="en-US" altLang="ru-RU" sz="1200" smtClean="0"/>
              <a:pPr algn="r" eaLnBrk="1" hangingPunct="1"/>
              <a:t>15</a:t>
            </a:fld>
            <a:endParaRPr lang="en-US" altLang="ru-RU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FFF2799-869B-486E-977F-9FA4DBBEE87C}" type="slidenum">
              <a:rPr lang="en-US" altLang="ru-RU" sz="1200" smtClean="0"/>
              <a:pPr algn="r" eaLnBrk="1" hangingPunct="1"/>
              <a:t>16</a:t>
            </a:fld>
            <a:endParaRPr lang="en-US" altLang="ru-RU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8CE1A8F-650C-43BC-AA25-2E9E3C283252}" type="slidenum">
              <a:rPr lang="en-US" altLang="ru-RU" sz="1200" smtClean="0"/>
              <a:pPr algn="r" eaLnBrk="1" hangingPunct="1"/>
              <a:t>2</a:t>
            </a:fld>
            <a:endParaRPr lang="en-US" altLang="ru-RU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EDA524F-B154-4F18-9448-53A06AFCC171}" type="slidenum">
              <a:rPr lang="en-US" altLang="ru-RU" sz="1200" smtClean="0"/>
              <a:pPr algn="r" eaLnBrk="1" hangingPunct="1"/>
              <a:t>3</a:t>
            </a:fld>
            <a:endParaRPr lang="en-US" altLang="ru-RU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661985D-ED14-45FC-951B-04AD0E205CA7}" type="slidenum">
              <a:rPr lang="en-US" altLang="ru-RU" sz="1200" smtClean="0"/>
              <a:pPr algn="r" eaLnBrk="1" hangingPunct="1"/>
              <a:t>4</a:t>
            </a:fld>
            <a:endParaRPr lang="en-US" altLang="ru-RU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C4617F-CB6D-4C19-B8BA-4AD3B6C0F87C}" type="slidenum">
              <a:rPr lang="en-US" altLang="ru-RU" sz="1200" smtClean="0"/>
              <a:pPr algn="r" eaLnBrk="1" hangingPunct="1"/>
              <a:t>5</a:t>
            </a:fld>
            <a:endParaRPr lang="en-US" altLang="ru-RU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F20B87C-E5C5-4A7B-9B46-BDD397C0D7E9}" type="slidenum">
              <a:rPr lang="en-US" altLang="ru-RU" sz="1200" smtClean="0"/>
              <a:pPr algn="r" eaLnBrk="1" hangingPunct="1"/>
              <a:t>6</a:t>
            </a:fld>
            <a:endParaRPr lang="en-US" altLang="ru-RU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7F10CCD-2E44-40C8-838C-964C8D9CB388}" type="slidenum">
              <a:rPr lang="en-US" altLang="ru-RU" sz="1200" smtClean="0"/>
              <a:pPr algn="r" eaLnBrk="1" hangingPunct="1"/>
              <a:t>7</a:t>
            </a:fld>
            <a:endParaRPr lang="en-US" altLang="ru-RU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2D1E80-7894-4ACF-A518-AB7AFBBC0805}" type="slidenum">
              <a:rPr lang="en-US" altLang="ru-RU" sz="1200" smtClean="0"/>
              <a:pPr algn="r" eaLnBrk="1" hangingPunct="1"/>
              <a:t>8</a:t>
            </a:fld>
            <a:endParaRPr lang="en-US" altLang="ru-RU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6F1A9B-825C-4420-8CB1-9B763F4B55F0}" type="slidenum">
              <a:rPr lang="en-US" altLang="ru-RU" sz="1200" smtClean="0"/>
              <a:pPr algn="r" eaLnBrk="1" hangingPunct="1"/>
              <a:t>9</a:t>
            </a:fld>
            <a:endParaRPr lang="en-US" altLang="ru-RU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81082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4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011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3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5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38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524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52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088" y="-171450"/>
            <a:ext cx="7754937" cy="177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4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Безопасность </a:t>
            </a:r>
            <a:r>
              <a:rPr lang="en-US" altLang="ru-RU" sz="4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AstraLinux</a:t>
            </a:r>
            <a:endParaRPr lang="ru-RU" alt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989138"/>
            <a:ext cx="6553200" cy="20875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на тему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создания </a:t>
            </a:r>
            <a:r>
              <a:rPr lang="en-US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175"/>
            <a:ext cx="7078663" cy="1052513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Возникновение дистрибутивов</a:t>
            </a:r>
            <a:endParaRPr lang="en-US" altLang="ru-RU" sz="4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1"/>
          <p:cNvSpPr>
            <a:spLocks noGrp="1"/>
          </p:cNvSpPr>
          <p:nvPr>
            <p:ph idx="1"/>
          </p:nvPr>
        </p:nvSpPr>
        <p:spPr>
          <a:xfrm>
            <a:off x="1971675" y="981075"/>
            <a:ext cx="7031038" cy="5400675"/>
          </a:xfrm>
        </p:spPr>
        <p:txBody>
          <a:bodyPr/>
          <a:lstStyle/>
          <a:p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стал представлять собой операционную систему, в которой можно было уже выполнять какие-то прикладные задачи.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Задача получить компьютер с постоянно работающей на нём системой </a:t>
            </a:r>
            <a:r>
              <a:rPr lang="ru-RU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Linux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стала востребованной и довольно распространённой.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Разработчики в хельсинкском и техасском университетах создают собственные наборы дискет, с которых скомпилированное ядро и основные утилиты.</a:t>
            </a:r>
          </a:p>
          <a:p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Первым дистрибутивом в современном понимании, получившим широкое распространение, стал Slackware, созданный Патриком Фолькердин.</a:t>
            </a:r>
            <a:endParaRPr lang="ru-RU" altLang="ko-KR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</a:endParaRPr>
          </a:p>
        </p:txBody>
      </p:sp>
      <p:pic>
        <p:nvPicPr>
          <p:cNvPr id="11268" name="Рисунок 3" descr="SackWare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97425"/>
            <a:ext cx="974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0131103709.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193">
            <a:off x="8128000" y="1889125"/>
            <a:ext cx="8159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-0.0224 -0.1125 -0.04462 -0.22477 -0.09184 -0.29676 C -0.13907 -0.36875 -0.21389 -0.40532 -0.28386 -0.43217 C -0.35382 -0.45903 -0.45 -0.46065 -0.51129 -0.4581 C -0.57257 -0.45555 -0.62813 -0.42384 -0.65157 -0.41713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175"/>
            <a:ext cx="7078663" cy="1052513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дистрибутивы</a:t>
            </a:r>
            <a:endParaRPr lang="en-US" altLang="ru-RU" sz="4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ed_hat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257300"/>
            <a:ext cx="30305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mandriva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250031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s320x2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966788"/>
            <a:ext cx="1449388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http://www.phoronix.com/assets/categories/debi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984250"/>
            <a:ext cx="1516062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http://design.ubuntu.com/wp-content/uploads/logo-ubuntu_st_no%C2%AE-black_orange-he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3106738"/>
            <a:ext cx="17954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AutoShape 6" descr="data:image/jpeg;base64,/9j/4AAQSkZJRgABAQAAAQABAAD/2wCEAAkGBxQRERUUEhQVFBUXFhUXFxgUFhgWFxYXFhcWGBYZFxUYHCggGBomHRQXITEhJSkrLi4uFx8zODMsNygtLisBCgoKDg0OGxAQGywkHyQsLCwsLCwsLCwsLCwsLCwsLCwsLCwsLCwsLCwsLCwsLCwsLCwsLCwsLCwsLCwsLCwsLP/AABEIAIMAxwMBEQACEQEDEQH/xAAbAAABBQEBAAAAAAAAAAAAAAAAAQMEBQYCB//EAEMQAAEDAgMEBgYGCQQDAQAAAAEAAgMEEQUSIQYxQVETImFxgZEUMlKSodEHU2JyscEVFhcjM0JjgrJDlNLwouHiJP/EABoBAQACAwEAAAAAAAAAAAAAAAACBAEDBQb/xAAvEQACAgEDAwIFAwQDAAAAAAAAAQIDEQQSIRMxURRBBSIyYZEjQlIzcYHwFSSx/9oADAMBAAIRAxEAPwD3FACAEAIAQAgBACAEAIBEAXWAcueBqSB3o2jGURn4nCN8sY73t+aj1I+SO+PkG4lEd0sZ/vb80U4+Rvj5JDJQ7cQe43UsklJM7WTIIAQAgBACAUIAQAgBACAEAIAQAgBACAS6AhYlisVO3NLI1g4XOp7hvK1ztjDuzXO2EO7M/JtTLNpSU5cN3STHo2eA3lVnqZS4hEqvUyl/TiMup6uT+LWCP7MDB/k5RxbL6pfgjttl9UvwIcCiP8R9RL9+Zw+DU6UfdtmejH3bYn6u0n1N++RxR0Ve6MdCrwH6uUn1Nu6R4ToV+B0KvAv6BgHqGeP7kzvwKdGPtkdGHtkP0fM3+FXTDslaHjzTZNdpGdk/2yHW4hiEW9sFSPskxu8jonVuj4Y6t0fDOztkwNc2aOWmflNs4u29tCHDRSesWHuWGSerWHuWCswf0x8EcrKyxc2+WWPMPMa2WqvqOKal+TTW7XFNS/JYNxevi9eGGcc4nljvIg3Wzq2x7rJs610e6yPwbaQg5Z2SU7v6jdPeGinHVw/dwTWsj+5YNBRVrJW5o3teObSCrEZqXZlmM1LlEi6mTFQAgBACAEAIAQCFARq6ujhaXyuDGjiT+HMqE5qCyyE5xgssy1Vj09RpTt6GP62QdZ33GcFRnqZzeIcLyUp6mc3iHC8kamwyNjs5Blk4yS9Z1+wHQKEYR7vlmtQXd8ssDMVt3JGzcJ0qbjO4OlTeNwdKm4bg6VN43B0qbhuDpVjd5Mbg6VZ3GdwOluLHUHeDqPIrDeeDDeUIJOWndoB4LO7gZOZqkMaXONg0XJWJWYWRKzassw1btVU1LzHTghnBrW5iRzOi1PMlmbx9jS25LM3heCJRzTRPzC7Xt1OTqvAG823OA5LUorvVLnwaYxXeqXPg9F2Y2oMhEU5GcgOY9ugkaezgQdCr+mvdiw+50NLe5rEu5r1bLgIAQAgBACAQlAU+P46ymbb1pCOqy9vFx4NVa/UxqWWV79RGpfcxkdWJpOkqH5nj1QRaNg+yFy+srJbps5fVU3mTLMS31vftGq3KWTcpJh0ibjO4OkTcNwdIm4ZDpE3GNwdIm4zuDpE3DIdIm4bg6RZ3DcHSLG4xuDpE3DccGqaHZcwzWvbs5rHURhzSKjaeqDqZ7WOud+nIb9VCVibSNc5xeFkrMJpx6FLGxxZI94uQN7QBYE8AVo1eqVVjT/1Gyzu8/wCoh+gGBucutYttyzX4ctLqFWrhdfFVxwQi07FsWCR0hETHt0MbnPb90nrDusrMLdt/HkxCzZbx5PWsCremgY/mNV3DtlggBACAEAhQFXj+LCnjvbM92jG3tc8zyaN5Kr6i9VRyzRfeqo5Z55KS5xc4lznG7nHifyHILz87HZLLOFOTk8s56NR4IYFawjUadyZa7Gctdh9lS8cb96mrpImrZDorncWjwJUuu/cl1X7nYrRyPmpdcl1ToVg7fJZ6yM9VC+lt7fJZ6yHVQelt5nyTrIdVCGsb2+Sx1kY6qE9NHJydZeyHVOHVp4N8you5mHcNPqnnjbuH5qPVkyLskVeLUrpAHAnO03vxI4gKVU47vn7Ga5rdmQ5GHBtyOkbxczeOYexWZ6PjdW8o3z0n7q3kSj0H7t1+RG8fZc07wtFkYWRULo9vcKxNYmuSPPh0szwZXEtHACwWK3VQsVISujFYgO11VHE0hx4EBjdSRa1uxQqrnZL5UV4QlOWEjYfRlUOMBaQbDddekrTUUmd+tNRSZtVImCAEAIDl7gASdANVhvAPOcQqzUSGU7jowcoxu8T6x8F53VXdSZwNRd1ZPwNRQFxNraC7iTZrRzcTuC1QrlY8RNcK5TeEQZcYpWGwdLOf6QDWe87Uq/DQ575LkNFnvk6ZisJ309S0cw9rvgQtj+Hr7mx6KP3JVOI5f4MmZ31bxkl8AdHeCqWaOUexWnpWuwgZ/wB4g9o4FU8YKuPIuRYAZEAZFkBkWDAZEMidGgDIgDImQLkQHJhub7jzBsfPitkLHDlMlGco8oi1GHZzc2cefqO95vyVuOtbWJxyWVquMTWSFJhLzoHvF+BeT5AalZ69PtAdar2hyE+BRUrS+d3XsckZ0c9x3Xbvy34m25b49WeOMLwbo9SePb7Hoew02eC4blANhzOi6qWEdNdjSrJIEAIAQFJtVOWwZAbGQhngfWt4AqprLHCplbVz21vBlRHc6Du/7y+S85yzhmbrpTWydDGbU8ZJcdweRve7sHAcF39LSq69zOvpqoxjllxR0jIgOhY0D25BcntDeA71ov8AiOHiCNNuu5xBE+OslG50buwxi3wVZfEbcmla2zuPn0aosyojELieq9urCeGu9pV+nW128S7lyvVQs+WXcK2gkjcGynPfSOX2vsSHnyd4LTrNN+5GrU6f3REyLkHNDJ8vE7kw32HIxWVkELss0oD+LGDO4djraAq7DRSl3LUNI33G2YvSndJK3tdEbfBbHoGTeif3JjIw5udjmyM9phuB94b2nvVS2idfPdFedMoiZFoNIhZ3DtO4DiT2LKWXgyll4KobQtc7LT03TAaZ5HEZu0NG4Ls16GO3sjqV6RNdiT+lHD16Ij7kjh8CFl6CL9kHol4QjsaiG+mqPeCh/wAevBH0SG3Y59XROJ/qSG3kApr4fH3RJaJeBWS4hNpExsAOn7pnW986qzDTRj2LENOoljg/0enNnqHEuJubm5PeSrCio9kb4xUeEb6ipGxMDGCwCkSJCAEAIAQGd2s16EfbcfEMNvxK5nxN/pr+5Q1/0ozmJdWGRw3hjreS4tf1I5Ue6KvZyhApWaaPf1u0NaXW8wF3NdLZSkjrayW2pJEnHcVdTNbkaHSPJDS4Xa2291uJ10C52grU58lHSV754HaEYi5oe8MlZvyvYBcdjhqO9diemjJYOnKjKx3JeVr2nqmxuHNdvaeLT2jge1cG+t1TwjkWw6csEzAarPno5zmFuoTvLT6uvMfku1o7etVhnV01nVrwxiSEtc5rtXNJa7tI1B8QQVxtTX054OVfBwk0V2O1hghc9ujj1WnkXaXCaWO6xIUR3WJDuxGx7HRiWXUk314njdemSwsHfUUlhGzGAwWt0YWTJWVeyrWnpKY9HJ5td2OHEd61zrjJdjVOpS5RU5N/VyubYOZ7BO4jmw8D4LgarTOt5XY4+oocHlEbE4iYZQN+R/4KrB/MjRF/Mif9GlEwU+awJ0XrFjGUejj24NoYgd4B8FkyNOoozvY3yQCtpGDcxvkgHQ227RAdIAQAgBACARAUu00N42v+re1x7jdpPk5U9ZV1K3gq6uvfAo5YA4OadxBafHT815xZTOL2ZX7MREwPiteWB98u4uABBA72nReg+XU0o7DSurJclCypYCP3jQbgt9ZrhwI3td2Ll9G2mWYI5/SshLMUFdVvomCUvc2xADZHXzgmxGQ9nEK1ppX78y7Fil2qWZDz6ls0nSMFs0bC4fauQD5LX8TxvRHXJbynxGXo62nI3lpB8HCy2fC88k/h/dmo2hhyOM2QvY4NDgw9ZpF7OAOh0NrditanSq15N+o03UeTI7UOZJAx0bw9olbmto5pPtNOoVPTad1XLkrUUuFqZ6JgTQKeO3srtnVLBACAqcYwvpAHssJWg2J3OB3sd9krVbUpxwa7K1NGbZKxxyE9HJuMcmhPDqO3OC4tuicX8v4OVZpWn8p3sa4000lM+41zMvpdp3W+IXU0ljlDEu6OjppNx2vujbBWywKgBACAEAIAQCXQBdDGQuhnI3NGHtLXagggjsOhWHzwY78GXjhLHmF5649Un/UZwcObhuI7jxXIv0vOUcy7T85RxPhrg8SwnJKNLnVrhycPzWqlzpeYmK90HwQsUpRIS/JNTyne6K7mu8W6+avLUVy+pclrqxl9SKJmzJe/O7ppXaWL7jzc7gnqa4r5FyFbCP0rk1lBhvRtsfWNieWm4DkAFQshO2WX3Kc4yseWZWGQVmJDo+syOzARuNj1j5rpaOrZHJd01exZPVcotbgrhaKHFdlIZjmtldzCg4xbyRaWclxQ04ijawG9hZTySySLoAugBAVuLYNDUC0jQTz4qLSfBF4fDM1Ps1PHIx0che1h6ocbloO8X3203LX0knlGtVJSymbSFxyjNvtr3rcbhxACAEAIAQHLkMMyRnmriS2V0FMCWtMf8SaxsXZjo1mmllT3St7PCKblO15Twv8A0dOzkA3y1A76l4P+SOqK43P8h0wX7n+RP1dp/rp/90//AJLHTh/J/kx0Yfyf5KbHp/0a+CSCSRzXucx7ZJDK0i1wesTY9yxH5JpRecmMbLI7ZZz3NZPTMrIGOPVPrNcNHMdzB4K40mi7KKkuSmkxSWlOWqiMjRuliGp+8zn2jyWiVWHzyaXW1ySoNpqJ3+uxvY/qn4qGyHuRxE4qtq6KMfx2u7GXcfgsbIdkMR/uZLGdpJq79zSxujjdo5x9d4PD7IW2FXuSVeXya/Y3ZoUjLu9c/BbywcVNVLWSPZDIYII3FjpGgF8jx6zYydGtG6+uqqynKcsReEilOUrXiLwvIp2cgG+Wo8al4v8A+Sw6or9z/IdMV3k/yc/q7T/XT/7p/wDyWOnD+T/Jjow/k/yVm0MTaGIT080pc17QWvmMjXNJs4FpJ4cVF4g04yZCeK2nGXua3BMTFRCJN3PwV7PudDtyUQqJa8lzJTBSglrTH/FmtoXBx0azlzVPe7Hw8RKTcrezxEcOzkA3y1APbUvB/wAll1RXeT/Jl0wXG5/kT9Xaf66f/dP/AOSiq4fyf5MdGH8n+RJcGlh61JUSBw/053GSN/Zc9YX5gqWyUeYsdOUOYS/wyy2bx5tWw6ZJGktew72uG8KxXZvjks1WdSOS7Ww2ggBACAr8fNqWe2h6GT/AqE38rIWfSyjwqUNp4gP5YW2HaG3/ABXPhZitY8FKueK0ed4JgkmIyvc95Lrm5J+e5baK65wUnyzNFFU4KUuWX/7NP6g81u9PT4N3pqPB3F9GpBvn+KlGmuLzFEo6euLylybOslNFROcAHGNhIB3E8PDVStnsi5Erp7IORU11RVxROlfLDMGtzOiMRaCOIa++9VHbZCO5vgrOyyMdzaY7RYXR10Ykay194FtLq6nlZLkXlZHWbE0zTfKfgskuxW4TTykF8EkUILnBjDFnNmkgZnXB1t8VSVlkuU1gpKyyXKZaYHtIKhkjXgNmZnDg03aS2+reNtFurt6lbZtqsc4NvuV+yslqWAfZue0k3Kp0z/TRVol+mjDUuGSYhVyZ3kkPcNTuAJ0HILbp667I7pcslRVCyLlLll6fo0/qDzW/09PhG701PhHTfo0Pt/FZWnrXZEo6apcpGtFAaWglYDqI3m455TZTt4g8Gy5/IyHhs2SmjAt1YRbvDbj4qhCzFf8AgpwlitJeDzzA8DkxCV7nvJdc3JK20UwnBSl3ZmmiuUFKXLNAPo0+2PNbXpqfBt9NT4LfZgvijkhe4u6KUsaTqctgbX5aqrCeJOK7Jmit43R8MqaSqMeLyZdA9zSR36FbtHLmX9zZpX80j1BXS6CAEAIBqoiD2ua7UOBB7QRYqLWVgjJZWGefyVZoz0Mwd1NI3j1Xs/l1PEDRcW7dQ8NZRzJOVPDXBXyVFI5xcY9TvIOW/kVT9THwzRvh4EE1Kd0bj3PPzT1MV5MOcPA9FivQ9amdK0jex5zxuA4WJu09yzD4goNbWTjqNj+U0eJYq2rw2V7dOqLjkbhdzVSzp3L7HQ1Et1LZS4hjbZIpGAPu5hbra27/ANLhvXQlHaUJXqUdpM+io/uHeC9HX9COtX9KNy7cpvsSfY86oMZbE3IQ82e/da2rydF5xa2NbcX5OOr1Hgg7GG+IScnOJt3rqfDmpVZ8l3R/NWyyq5PQXGKQO6O5MTxuyk3ynkQVVujKhvjKK806njHBXTVdK9xc6PrHeQbX77FUfUQ8MrdSPg5E9L9W73z809THwzO+PgdjxARa07pY3DcHHNG7sc0nTvCzH4gofQwr9jzE1EONiropjbK8RvDhyNjdd12KdG/7HTlPfS39jPQYwwMa0tebNDTusdLFcGOugo4ZzlfFLDRCY6jG6Ijudb809TD2TIb4LsjrpqT6t3vn5p6qPhjfDwSKXFYIgQxpaCbnUG556lSjqortFko2xisJMrMIqfSMSzsBtcDyK7GhjJRcmu5f0kXhyfuevhXi4KgBACA5cbDVYYKjFI6WoblkfGf723HxWt2V9m0Q3wfuZiXYyjJuJ2e835qKdP2I/p/Yh1+ylLFG57Jml4HVDXAku4AAG6rap09KXY1XdPY8YIAj1XjlnJyEuRzZh5NHVDh/9Bevsz6L/B1JL/rYGnRb+4ryCfKOZjkvfo1qGxRPbI5rDfc4hp+K9xTdBwXJ2q7I7UbGbFYWtJMrLAX0cCfIFTlfWk22SdkcdzzJzbknmSR3EkrxF8t1jaOHLltj2xgtiDvD8F6r4T/QOrovoPQMRNNM0skfGR2vbcfFXupW+7RYc4++DKzbG0ZOkzB/c35qOafsR/T+xGqtkKRjHO6dugJFnAm/DcVqulRsfYhZ09r7FVHEbC972H5Lxcu/BxsD+yLj/wDrb9iXd90r12nz6PH2OrV/Q/wMsj3eC8g85OVjki7O4DHPJIJniOxPrG3lfevYaOdLpjnB1aOm4LJov1JpPr2e+35qzmn7G7Ff2OothKVxs2ZrjyDgT5BSj0m+MGUoe2DSYBsvFSatF3czwW5G0vkAIAQAgGK1hdG8DeWuA7yCozWYtEZLKMNFSx5RcxggAEOLQQQNQQdQbrzctNyczYvc69Fi9qL3mfNY9MNkRfR4h/PEO5zPmj0yfBjYikx3Foo2lkLhLI64GXUNvpcniVup0G5rjgnGlyfY0GweBZaV4kB/eC3bYjUruyrThsOg4LbtI7oWsd0cxDJBp1uq132muOmvJefs0Li2sHOdW14Y46jj3l0feXM/FQ9KY6aKfEcWpodGkSv9mMAjxf8AJbYaGUuxlUt9kTsMljmjDjaM/wAzXuAI8947VCej2PDMOrDwyLsq9rsSkLDmbewI3HTVdfRQ2VYwXNOsRLGOjYBZxY1wuHBxDSDc8D+K5Nmme55KmzHcX0WL2oveb81D0xHZEUU0Xtxe8z5rPpzOxFRjWKwwNIY5skp0a1hzAHm4jkp16De+ESVLlwi2+jbCHNY+SQHrX38b716CEFGCijoxglHaFXSNgf0cpyj+R59VzeAJ4OG7tsFwrtBtk37HPlRt4D0eI/zxH+9h/NaPTENiF9Fi9uL3mfNPTDZEq8aq205iMT2dIX7mEE5SLHcrmio22po20w+dYPR8MlL4mOO8gXXbOh7kpACAEAIBCgM9juyUNU7Meq7jbiouEX3RFxT7oqf2cxe0Vjpw8GOnHwH7OofaKdOPgbI+CxwzYmnhN7ZiprgmsLsaRrABYaBAQsTwiOoFpGg9qw0n3MPnuZeo+juJx0eQOSh0oeCPSh4J+GbD08OpGYrYTJuL7MQ1DbFobbcQFBxT9jDim8iYBsxFSas1KmZDHtmIqs3do7mFB1xfdEXFP2KT9nMXtlOnDwY2R8B+zqH2inTj4GyPgm4dsLTxG56ylhexLt2NPFEGgBosBwCGRmuoWTNyyNuEwmYwZep+j+BxuCQo9OPgjsj4Gf2dRe0U6cPA6cfA/RbAQMeHEk2UksdiSSXY10UYaABuG5ZMnaAEAIAQAgBACAEAIAQAgBACAEAIAQAgBACAEAIAQAgBACAEAIAQ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7" name="AutoShape 8" descr="data:image/jpeg;base64,/9j/4AAQSkZJRgABAQAAAQABAAD/2wCEAAkGBxQRERUUEhQVFBUXFhUXFxgUFhgWFxYXFhcWGBYZFxUYHCggGBomHRQXITEhJSkrLi4uFx8zODMsNygtLisBCgoKDg0OGxAQGywkHyQsLCwsLCwsLCwsLCwsLCwsLCwsLCwsLCwsLCwsLCwsLCwsLCwsLCwsLCwsLCwsLCwsLP/AABEIAIMAxwMBEQACEQEDEQH/xAAbAAABBQEBAAAAAAAAAAAAAAAAAQMEBQYCB//EAEMQAAEDAgMEBgYGCQQDAQAAAAEAAgMEEQUSIQYxQVETImFxgZEUMlKSodEHU2JyscEVFhcjM0JjgrJDlNLwouHiJP/EABoBAQACAwEAAAAAAAAAAAAAAAACBAEDBQb/xAAvEQACAgEDAwIFAwQDAAAAAAAAAQIDEQQSIRMxURRBBSIyYZEjQlIzcYHwFSSx/9oADAMBAAIRAxEAPwD3FACAEAIAQAgBACAEAIBEAXWAcueBqSB3o2jGURn4nCN8sY73t+aj1I+SO+PkG4lEd0sZ/vb80U4+Rvj5JDJQ7cQe43UsklJM7WTIIAQAgBACAUIAQAgBACAEAIAQAgBACAS6AhYlisVO3NLI1g4XOp7hvK1ztjDuzXO2EO7M/JtTLNpSU5cN3STHo2eA3lVnqZS4hEqvUyl/TiMup6uT+LWCP7MDB/k5RxbL6pfgjttl9UvwIcCiP8R9RL9+Zw+DU6UfdtmejH3bYn6u0n1N++RxR0Ve6MdCrwH6uUn1Nu6R4ToV+B0KvAv6BgHqGeP7kzvwKdGPtkdGHtkP0fM3+FXTDslaHjzTZNdpGdk/2yHW4hiEW9sFSPskxu8jonVuj4Y6t0fDOztkwNc2aOWmflNs4u29tCHDRSesWHuWGSerWHuWCswf0x8EcrKyxc2+WWPMPMa2WqvqOKal+TTW7XFNS/JYNxevi9eGGcc4nljvIg3Wzq2x7rJs610e6yPwbaQg5Z2SU7v6jdPeGinHVw/dwTWsj+5YNBRVrJW5o3teObSCrEZqXZlmM1LlEi6mTFQAgBACAEAIAQCFARq6ujhaXyuDGjiT+HMqE5qCyyE5xgssy1Vj09RpTt6GP62QdZ33GcFRnqZzeIcLyUp6mc3iHC8kamwyNjs5Blk4yS9Z1+wHQKEYR7vlmtQXd8ssDMVt3JGzcJ0qbjO4OlTeNwdKm4bg6VN43B0qbhuDpVjd5Mbg6VZ3GdwOluLHUHeDqPIrDeeDDeUIJOWndoB4LO7gZOZqkMaXONg0XJWJWYWRKzassw1btVU1LzHTghnBrW5iRzOi1PMlmbx9jS25LM3heCJRzTRPzC7Xt1OTqvAG823OA5LUorvVLnwaYxXeqXPg9F2Y2oMhEU5GcgOY9ugkaezgQdCr+mvdiw+50NLe5rEu5r1bLgIAQAgBACAQlAU+P46ymbb1pCOqy9vFx4NVa/UxqWWV79RGpfcxkdWJpOkqH5nj1QRaNg+yFy+srJbps5fVU3mTLMS31vftGq3KWTcpJh0ibjO4OkTcNwdIm4ZDpE3GNwdIm4zuDpE3DIdIm4bg6RZ3DcHSLG4xuDpE3DccGqaHZcwzWvbs5rHURhzSKjaeqDqZ7WOud+nIb9VCVibSNc5xeFkrMJpx6FLGxxZI94uQN7QBYE8AVo1eqVVjT/1Gyzu8/wCoh+gGBucutYttyzX4ctLqFWrhdfFVxwQi07FsWCR0hETHt0MbnPb90nrDusrMLdt/HkxCzZbx5PWsCremgY/mNV3DtlggBACAEAhQFXj+LCnjvbM92jG3tc8zyaN5Kr6i9VRyzRfeqo5Z55KS5xc4lznG7nHifyHILz87HZLLOFOTk8s56NR4IYFawjUadyZa7Gctdh9lS8cb96mrpImrZDorncWjwJUuu/cl1X7nYrRyPmpdcl1ToVg7fJZ6yM9VC+lt7fJZ6yHVQelt5nyTrIdVCGsb2+Sx1kY6qE9NHJydZeyHVOHVp4N8you5mHcNPqnnjbuH5qPVkyLskVeLUrpAHAnO03vxI4gKVU47vn7Ga5rdmQ5GHBtyOkbxczeOYexWZ6PjdW8o3z0n7q3kSj0H7t1+RG8fZc07wtFkYWRULo9vcKxNYmuSPPh0szwZXEtHACwWK3VQsVISujFYgO11VHE0hx4EBjdSRa1uxQqrnZL5UV4QlOWEjYfRlUOMBaQbDddekrTUUmd+tNRSZtVImCAEAIDl7gASdANVhvAPOcQqzUSGU7jowcoxu8T6x8F53VXdSZwNRd1ZPwNRQFxNraC7iTZrRzcTuC1QrlY8RNcK5TeEQZcYpWGwdLOf6QDWe87Uq/DQ575LkNFnvk6ZisJ309S0cw9rvgQtj+Hr7mx6KP3JVOI5f4MmZ31bxkl8AdHeCqWaOUexWnpWuwgZ/wB4g9o4FU8YKuPIuRYAZEAZFkBkWDAZEMidGgDIgDImQLkQHJhub7jzBsfPitkLHDlMlGco8oi1GHZzc2cefqO95vyVuOtbWJxyWVquMTWSFJhLzoHvF+BeT5AalZ69PtAdar2hyE+BRUrS+d3XsckZ0c9x3Xbvy34m25b49WeOMLwbo9SePb7Hoew02eC4blANhzOi6qWEdNdjSrJIEAIAQFJtVOWwZAbGQhngfWt4AqprLHCplbVz21vBlRHc6Du/7y+S85yzhmbrpTWydDGbU8ZJcdweRve7sHAcF39LSq69zOvpqoxjllxR0jIgOhY0D25BcntDeA71ov8AiOHiCNNuu5xBE+OslG50buwxi3wVZfEbcmla2zuPn0aosyojELieq9urCeGu9pV+nW128S7lyvVQs+WXcK2gkjcGynPfSOX2vsSHnyd4LTrNN+5GrU6f3REyLkHNDJ8vE7kw32HIxWVkELss0oD+LGDO4djraAq7DRSl3LUNI33G2YvSndJK3tdEbfBbHoGTeif3JjIw5udjmyM9phuB94b2nvVS2idfPdFedMoiZFoNIhZ3DtO4DiT2LKWXgyll4KobQtc7LT03TAaZ5HEZu0NG4Ls16GO3sjqV6RNdiT+lHD16Ij7kjh8CFl6CL9kHol4QjsaiG+mqPeCh/wAevBH0SG3Y59XROJ/qSG3kApr4fH3RJaJeBWS4hNpExsAOn7pnW986qzDTRj2LENOoljg/0enNnqHEuJubm5PeSrCio9kb4xUeEb6ipGxMDGCwCkSJCAEAIAQGd2s16EfbcfEMNvxK5nxN/pr+5Q1/0ozmJdWGRw3hjreS4tf1I5Ue6KvZyhApWaaPf1u0NaXW8wF3NdLZSkjrayW2pJEnHcVdTNbkaHSPJDS4Xa2291uJ10C52grU58lHSV754HaEYi5oe8MlZvyvYBcdjhqO9diemjJYOnKjKx3JeVr2nqmxuHNdvaeLT2jge1cG+t1TwjkWw6csEzAarPno5zmFuoTvLT6uvMfku1o7etVhnV01nVrwxiSEtc5rtXNJa7tI1B8QQVxtTX054OVfBwk0V2O1hghc9ujj1WnkXaXCaWO6xIUR3WJDuxGx7HRiWXUk314njdemSwsHfUUlhGzGAwWt0YWTJWVeyrWnpKY9HJ5td2OHEd61zrjJdjVOpS5RU5N/VyubYOZ7BO4jmw8D4LgarTOt5XY4+oocHlEbE4iYZQN+R/4KrB/MjRF/Mif9GlEwU+awJ0XrFjGUejj24NoYgd4B8FkyNOoozvY3yQCtpGDcxvkgHQ227RAdIAQAgBACARAUu00N42v+re1x7jdpPk5U9ZV1K3gq6uvfAo5YA4OadxBafHT815xZTOL2ZX7MREwPiteWB98u4uABBA72nReg+XU0o7DSurJclCypYCP3jQbgt9ZrhwI3td2Ll9G2mWYI5/SshLMUFdVvomCUvc2xADZHXzgmxGQ9nEK1ppX78y7Fil2qWZDz6ls0nSMFs0bC4fauQD5LX8TxvRHXJbynxGXo62nI3lpB8HCy2fC88k/h/dmo2hhyOM2QvY4NDgw9ZpF7OAOh0NrditanSq15N+o03UeTI7UOZJAx0bw9olbmto5pPtNOoVPTad1XLkrUUuFqZ6JgTQKeO3srtnVLBACAqcYwvpAHssJWg2J3OB3sd9krVbUpxwa7K1NGbZKxxyE9HJuMcmhPDqO3OC4tuicX8v4OVZpWn8p3sa4000lM+41zMvpdp3W+IXU0ljlDEu6OjppNx2vujbBWywKgBACAEAIAQCXQBdDGQuhnI3NGHtLXagggjsOhWHzwY78GXjhLHmF5649Un/UZwcObhuI7jxXIv0vOUcy7T85RxPhrg8SwnJKNLnVrhycPzWqlzpeYmK90HwQsUpRIS/JNTyne6K7mu8W6+avLUVy+pclrqxl9SKJmzJe/O7ppXaWL7jzc7gnqa4r5FyFbCP0rk1lBhvRtsfWNieWm4DkAFQshO2WX3Kc4yseWZWGQVmJDo+syOzARuNj1j5rpaOrZHJd01exZPVcotbgrhaKHFdlIZjmtldzCg4xbyRaWclxQ04ijawG9hZTySySLoAugBAVuLYNDUC0jQTz4qLSfBF4fDM1Ps1PHIx0che1h6ocbloO8X3203LX0knlGtVJSymbSFxyjNvtr3rcbhxACAEAIAQHLkMMyRnmriS2V0FMCWtMf8SaxsXZjo1mmllT3St7PCKblO15Twv8A0dOzkA3y1A76l4P+SOqK43P8h0wX7n+RP1dp/rp/90//AJLHTh/J/kx0Yfyf5KbHp/0a+CSCSRzXucx7ZJDK0i1wesTY9yxH5JpRecmMbLI7ZZz3NZPTMrIGOPVPrNcNHMdzB4K40mi7KKkuSmkxSWlOWqiMjRuliGp+8zn2jyWiVWHzyaXW1ySoNpqJ3+uxvY/qn4qGyHuRxE4qtq6KMfx2u7GXcfgsbIdkMR/uZLGdpJq79zSxujjdo5x9d4PD7IW2FXuSVeXya/Y3ZoUjLu9c/BbywcVNVLWSPZDIYII3FjpGgF8jx6zYydGtG6+uqqynKcsReEilOUrXiLwvIp2cgG+Wo8al4v8A+Sw6or9z/IdMV3k/yc/q7T/XT/7p/wDyWOnD+T/Jjow/k/yVm0MTaGIT080pc17QWvmMjXNJs4FpJ4cVF4g04yZCeK2nGXua3BMTFRCJN3PwV7PudDtyUQqJa8lzJTBSglrTH/FmtoXBx0azlzVPe7Hw8RKTcrezxEcOzkA3y1APbUvB/wAll1RXeT/Jl0wXG5/kT9Xaf66f/dP/AOSiq4fyf5MdGH8n+RJcGlh61JUSBw/053GSN/Zc9YX5gqWyUeYsdOUOYS/wyy2bx5tWw6ZJGktew72uG8KxXZvjks1WdSOS7Ww2ggBACAr8fNqWe2h6GT/AqE38rIWfSyjwqUNp4gP5YW2HaG3/ABXPhZitY8FKueK0ed4JgkmIyvc95Lrm5J+e5baK65wUnyzNFFU4KUuWX/7NP6g81u9PT4N3pqPB3F9GpBvn+KlGmuLzFEo6euLylybOslNFROcAHGNhIB3E8PDVStnsi5Erp7IORU11RVxROlfLDMGtzOiMRaCOIa++9VHbZCO5vgrOyyMdzaY7RYXR10Ykay194FtLq6nlZLkXlZHWbE0zTfKfgskuxW4TTykF8EkUILnBjDFnNmkgZnXB1t8VSVlkuU1gpKyyXKZaYHtIKhkjXgNmZnDg03aS2+reNtFurt6lbZtqsc4NvuV+yslqWAfZue0k3Kp0z/TRVol+mjDUuGSYhVyZ3kkPcNTuAJ0HILbp667I7pcslRVCyLlLll6fo0/qDzW/09PhG701PhHTfo0Pt/FZWnrXZEo6apcpGtFAaWglYDqI3m455TZTt4g8Gy5/IyHhs2SmjAt1YRbvDbj4qhCzFf8AgpwlitJeDzzA8DkxCV7nvJdc3JK20UwnBSl3ZmmiuUFKXLNAPo0+2PNbXpqfBt9NT4LfZgvijkhe4u6KUsaTqctgbX5aqrCeJOK7Jmit43R8MqaSqMeLyZdA9zSR36FbtHLmX9zZpX80j1BXS6CAEAIBqoiD2ua7UOBB7QRYqLWVgjJZWGefyVZoz0Mwd1NI3j1Xs/l1PEDRcW7dQ8NZRzJOVPDXBXyVFI5xcY9TvIOW/kVT9THwzRvh4EE1Kd0bj3PPzT1MV5MOcPA9FivQ9amdK0jex5zxuA4WJu09yzD4goNbWTjqNj+U0eJYq2rw2V7dOqLjkbhdzVSzp3L7HQ1Et1LZS4hjbZIpGAPu5hbra27/ANLhvXQlHaUJXqUdpM+io/uHeC9HX9COtX9KNy7cpvsSfY86oMZbE3IQ82e/da2rydF5xa2NbcX5OOr1Hgg7GG+IScnOJt3rqfDmpVZ8l3R/NWyyq5PQXGKQO6O5MTxuyk3ynkQVVujKhvjKK806njHBXTVdK9xc6PrHeQbX77FUfUQ8MrdSPg5E9L9W73z809THwzO+PgdjxARa07pY3DcHHNG7sc0nTvCzH4gofQwr9jzE1EONiropjbK8RvDhyNjdd12KdG/7HTlPfS39jPQYwwMa0tebNDTusdLFcGOugo4ZzlfFLDRCY6jG6Ijudb809TD2TIb4LsjrpqT6t3vn5p6qPhjfDwSKXFYIgQxpaCbnUG556lSjqortFko2xisJMrMIqfSMSzsBtcDyK7GhjJRcmu5f0kXhyfuevhXi4KgBACA5cbDVYYKjFI6WoblkfGf723HxWt2V9m0Q3wfuZiXYyjJuJ2e835qKdP2I/p/Yh1+ylLFG57Jml4HVDXAku4AAG6rap09KXY1XdPY8YIAj1XjlnJyEuRzZh5NHVDh/9Bevsz6L/B1JL/rYGnRb+4ryCfKOZjkvfo1qGxRPbI5rDfc4hp+K9xTdBwXJ2q7I7UbGbFYWtJMrLAX0cCfIFTlfWk22SdkcdzzJzbknmSR3EkrxF8t1jaOHLltj2xgtiDvD8F6r4T/QOrovoPQMRNNM0skfGR2vbcfFXupW+7RYc4++DKzbG0ZOkzB/c35qOafsR/T+xGqtkKRjHO6dugJFnAm/DcVqulRsfYhZ09r7FVHEbC972H5Lxcu/BxsD+yLj/wDrb9iXd90r12nz6PH2OrV/Q/wMsj3eC8g85OVjki7O4DHPJIJniOxPrG3lfevYaOdLpjnB1aOm4LJov1JpPr2e+35qzmn7G7Ff2OothKVxs2ZrjyDgT5BSj0m+MGUoe2DSYBsvFSatF3czwW5G0vkAIAQAgGK1hdG8DeWuA7yCozWYtEZLKMNFSx5RcxggAEOLQQQNQQdQbrzctNyczYvc69Fi9qL3mfNY9MNkRfR4h/PEO5zPmj0yfBjYikx3Foo2lkLhLI64GXUNvpcniVup0G5rjgnGlyfY0GweBZaV4kB/eC3bYjUruyrThsOg4LbtI7oWsd0cxDJBp1uq132muOmvJefs0Li2sHOdW14Y46jj3l0feXM/FQ9KY6aKfEcWpodGkSv9mMAjxf8AJbYaGUuxlUt9kTsMljmjDjaM/wAzXuAI8947VCej2PDMOrDwyLsq9rsSkLDmbewI3HTVdfRQ2VYwXNOsRLGOjYBZxY1wuHBxDSDc8D+K5Nmme55KmzHcX0WL2oveb81D0xHZEUU0Xtxe8z5rPpzOxFRjWKwwNIY5skp0a1hzAHm4jkp16De+ESVLlwi2+jbCHNY+SQHrX38b716CEFGCijoxglHaFXSNgf0cpyj+R59VzeAJ4OG7tsFwrtBtk37HPlRt4D0eI/zxH+9h/NaPTENiF9Fi9uL3mfNPTDZEq8aq205iMT2dIX7mEE5SLHcrmio22po20w+dYPR8MlL4mOO8gXXbOh7kpACAEAIBCgM9juyUNU7Meq7jbiouEX3RFxT7oqf2cxe0Vjpw8GOnHwH7OofaKdOPgbI+CxwzYmnhN7ZiprgmsLsaRrABYaBAQsTwiOoFpGg9qw0n3MPnuZeo+juJx0eQOSh0oeCPSh4J+GbD08OpGYrYTJuL7MQ1DbFobbcQFBxT9jDim8iYBsxFSas1KmZDHtmIqs3do7mFB1xfdEXFP2KT9nMXtlOnDwY2R8B+zqH2inTj4GyPgm4dsLTxG56ylhexLt2NPFEGgBosBwCGRmuoWTNyyNuEwmYwZep+j+BxuCQo9OPgjsj4Gf2dRe0U6cPA6cfA/RbAQMeHEk2UksdiSSXY10UYaABuG5ZMnaAEAIAQAgBACAEAIAQAgBACAEAIAQAgBACAEAIAQAgBACAEAIAQAg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8" name="Picture 10" descr="http://www.thevarguy.com/wp-content/uploads/2009/06/novell_suse_linux_arrow-distribution-training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62350"/>
            <a:ext cx="15636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 descr="http://berghowto.info/media/django-blog/uploads/2011/05/30/cento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0025"/>
            <a:ext cx="17653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https://encrypted-tbn0.gstatic.com/images?q=tbn:ANd9GcTniRBJK0xjyEkG-qJ-KqIXinojJKDISak_qBr2HbImXLxVTE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076700"/>
            <a:ext cx="1019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6" descr="http://worldofgnome.org/uploads/2014/02/arch-linux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4941888"/>
            <a:ext cx="1757363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175"/>
            <a:ext cx="7078663" cy="1052513"/>
          </a:xfrm>
        </p:spPr>
        <p:txBody>
          <a:bodyPr/>
          <a:lstStyle/>
          <a:p>
            <a:pPr algn="ctr"/>
            <a:r>
              <a:rPr lang="en-US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Debian GNU/Linux</a:t>
            </a:r>
          </a:p>
        </p:txBody>
      </p:sp>
      <p:sp>
        <p:nvSpPr>
          <p:cNvPr id="13315" name="Объект 1"/>
          <p:cNvSpPr>
            <a:spLocks noGrp="1"/>
          </p:cNvSpPr>
          <p:nvPr>
            <p:ph idx="1"/>
          </p:nvPr>
        </p:nvSpPr>
        <p:spPr>
          <a:xfrm>
            <a:off x="1979613" y="1125538"/>
            <a:ext cx="7032625" cy="5399087"/>
          </a:xfrm>
        </p:spPr>
        <p:txBody>
          <a:bodyPr/>
          <a:lstStyle/>
          <a:p>
            <a:r>
              <a:rPr lang="en-US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C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истема управления пакетами </a:t>
            </a:r>
            <a:r>
              <a:rPr lang="ru-RU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Advanced Packaging Tool (APT), 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жёсткая политика по отношению к пакетам, репозитории с огромным их количеством, а также высокое качество выпускаемых версий</a:t>
            </a:r>
            <a:r>
              <a:rPr lang="en-US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Впервые был введён как единый стандарт механизм выбора предпочтительного ПО среди нескольких вариантов.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 </a:t>
            </a:r>
            <a:r>
              <a:rPr lang="ru-RU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Debian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используется среда рабочего стола </a:t>
            </a:r>
            <a:r>
              <a:rPr lang="ru-RU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GNOME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 </a:t>
            </a:r>
            <a:r>
              <a:rPr lang="en-US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Debian</a:t>
            </a:r>
            <a:r>
              <a:rPr lang="en-US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основано множество дистрибутивов, в том числе </a:t>
            </a:r>
            <a:r>
              <a:rPr lang="en-US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Ubuntu, MEPIS, Dreamlinux, Damn Small Linux, Xandros, Knoppix, Linspire, aptosid, Kanotix, Parsix, LinEx, Linux Mint 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и другие.</a:t>
            </a:r>
          </a:p>
        </p:txBody>
      </p:sp>
      <p:pic>
        <p:nvPicPr>
          <p:cNvPr id="13316" name="Picture 2" descr="http://www.phoronix.com/assets/categories/debi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30175"/>
            <a:ext cx="854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175"/>
            <a:ext cx="7078663" cy="1052513"/>
          </a:xfrm>
        </p:spPr>
        <p:txBody>
          <a:bodyPr/>
          <a:lstStyle/>
          <a:p>
            <a:pPr algn="ctr"/>
            <a:r>
              <a:rPr lang="en-US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Gentoo Linux</a:t>
            </a:r>
          </a:p>
        </p:txBody>
      </p:sp>
      <p:sp>
        <p:nvSpPr>
          <p:cNvPr id="14339" name="Объект 1"/>
          <p:cNvSpPr>
            <a:spLocks noGrp="1"/>
          </p:cNvSpPr>
          <p:nvPr>
            <p:ph idx="1"/>
          </p:nvPr>
        </p:nvSpPr>
        <p:spPr>
          <a:xfrm>
            <a:off x="1979613" y="1412875"/>
            <a:ext cx="7032625" cy="5184775"/>
          </a:xfrm>
        </p:spPr>
        <p:txBody>
          <a:bodyPr/>
          <a:lstStyle/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Мощная и гибкая технология </a:t>
            </a:r>
            <a:r>
              <a:rPr lang="ru-RU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Portage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совмещающая в себе возможности конфигурирования, настройки, а также автоматизированную систему управления пакетами.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Оптимизация системы под конкретное аппаратное обеспечение и нужды пользователя.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Маски́рование — возможность использовать как стабильные (по умолчанию), так и экспериментальные, но более свежие функциональные версии программ.</a:t>
            </a:r>
          </a:p>
        </p:txBody>
      </p:sp>
      <p:pic>
        <p:nvPicPr>
          <p:cNvPr id="4" name="Рисунок 3" descr="s320x2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-25400"/>
            <a:ext cx="825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7078663" cy="1052513"/>
          </a:xfrm>
        </p:spPr>
        <p:txBody>
          <a:bodyPr/>
          <a:lstStyle/>
          <a:p>
            <a:pPr algn="ctr"/>
            <a:r>
              <a:rPr lang="en-US" altLang="ru-RU" sz="4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 Hat Linux</a:t>
            </a:r>
          </a:p>
        </p:txBody>
      </p:sp>
      <p:sp>
        <p:nvSpPr>
          <p:cNvPr id="15363" name="Объект 1"/>
          <p:cNvSpPr>
            <a:spLocks noGrp="1"/>
          </p:cNvSpPr>
          <p:nvPr>
            <p:ph idx="1"/>
          </p:nvPr>
        </p:nvSpPr>
        <p:spPr>
          <a:xfrm>
            <a:off x="1835150" y="1412875"/>
            <a:ext cx="7032625" cy="2808288"/>
          </a:xfrm>
        </p:spPr>
        <p:txBody>
          <a:bodyPr/>
          <a:lstStyle/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Данный дистрибутив позиционируется для корпоративного использования</a:t>
            </a:r>
            <a:r>
              <a:rPr lang="en-US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Новые версии выходят с периодичностью около 3 лет.</a:t>
            </a:r>
            <a:endParaRPr lang="en-US" altLang="ko-KR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Наличие коммерческой поддержки</a:t>
            </a:r>
            <a:r>
              <a:rPr lang="en-US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Настройка всех приложений посредством графического интерфейса.</a:t>
            </a:r>
            <a:endParaRPr lang="en-US" altLang="ko-KR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endParaRPr lang="ru-RU" altLang="ko-KR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5" name="Рисунок 4" descr="Red_hat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8288"/>
            <a:ext cx="1514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mobile.osnews.com/img/1842/redha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92600"/>
            <a:ext cx="37909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7078663" cy="1052513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достоинства</a:t>
            </a:r>
            <a:endParaRPr lang="en-US" altLang="ru-RU" sz="4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Объект 1"/>
          <p:cNvSpPr>
            <a:spLocks noGrp="1"/>
          </p:cNvSpPr>
          <p:nvPr>
            <p:ph idx="1"/>
          </p:nvPr>
        </p:nvSpPr>
        <p:spPr>
          <a:xfrm>
            <a:off x="1835150" y="1412875"/>
            <a:ext cx="7032625" cy="4176713"/>
          </a:xfrm>
        </p:spPr>
        <p:txBody>
          <a:bodyPr/>
          <a:lstStyle/>
          <a:p>
            <a:r>
              <a:rPr lang="ru-RU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Linux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распространяется по лицензии </a:t>
            </a:r>
            <a:r>
              <a:rPr lang="ru-RU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GPL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-Стандартной Общественной Лицензии. Не распространяется на коммерческие пакеты.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Операционная система распространяются с открытым кодом, что дает возможность вносить изменения.</a:t>
            </a:r>
            <a:endParaRPr lang="en-US" altLang="ko-KR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Возможность оптимизировать ОС и приложения под конкретное аппаратное обеспечение.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Большинство вирусов разработано под ОС семейства </a:t>
            </a:r>
            <a:r>
              <a:rPr lang="en-US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Windows</a:t>
            </a:r>
            <a:r>
              <a:rPr lang="en-US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.</a:t>
            </a:r>
            <a:endParaRPr lang="ru-RU" altLang="ko-KR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endParaRPr lang="ru-RU" altLang="ko-KR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7078663" cy="1052513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недостатки</a:t>
            </a:r>
            <a:endParaRPr lang="en-US" altLang="ru-RU" sz="4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1"/>
          <p:cNvSpPr>
            <a:spLocks noGrp="1"/>
          </p:cNvSpPr>
          <p:nvPr>
            <p:ph idx="1"/>
          </p:nvPr>
        </p:nvSpPr>
        <p:spPr>
          <a:xfrm>
            <a:off x="1835150" y="1412875"/>
            <a:ext cx="7032625" cy="4176713"/>
          </a:xfrm>
        </p:spPr>
        <p:txBody>
          <a:bodyPr/>
          <a:lstStyle/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 </a:t>
            </a:r>
            <a:r>
              <a:rPr lang="ru-RU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Linux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-сообществе не существует строгого стандартного набора инструментов или сред.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Запуск приложений разработанные для ОС семейства </a:t>
            </a:r>
            <a:r>
              <a:rPr lang="ru-RU" altLang="ko-KR" sz="24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Windows</a:t>
            </a:r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возможно только через эмулятор.</a:t>
            </a:r>
          </a:p>
          <a:p>
            <a:r>
              <a:rPr lang="ru-RU" altLang="ko-KR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Недостаточно дружелюбный интерфейс.</a:t>
            </a:r>
          </a:p>
          <a:p>
            <a:endParaRPr lang="ru-RU" altLang="ko-KR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endParaRPr lang="ru-RU" altLang="ko-KR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205038"/>
            <a:ext cx="6934200" cy="2517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18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ko-KR" sz="18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altLang="ko-KR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Обеспечение многозадачности.</a:t>
            </a:r>
            <a:endParaRPr lang="en-US" altLang="ko-KR" sz="18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Обеспечение многопользовательности.</a:t>
            </a:r>
          </a:p>
          <a:p>
            <a:pPr>
              <a:lnSpc>
                <a:spcPct val="200000"/>
              </a:lnSpc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Создание унифицированной системы для различных платформ.</a:t>
            </a:r>
          </a:p>
          <a:p>
            <a:pPr>
              <a:lnSpc>
                <a:spcPct val="80000"/>
              </a:lnSpc>
            </a:pPr>
            <a:endParaRPr lang="en-US" altLang="ru-RU" sz="1800" smtClean="0">
              <a:solidFill>
                <a:srgbClr val="4D4D4D"/>
              </a:solidFill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3075" name="Picture 5" descr="http://lpost.ru/wp-content/uploads/2012/11/unix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7892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ttp://lpost.ru/wp-content/uploads/2012/11/uni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341438"/>
            <a:ext cx="23764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http://www.unix.org/u30logo/itm-unix30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652963"/>
            <a:ext cx="6115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5150" y="-12700"/>
            <a:ext cx="707866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>
              <a:defRPr/>
            </a:pPr>
            <a:r>
              <a:rPr lang="ru-RU" altLang="ru-RU" sz="40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системы </a:t>
            </a:r>
            <a:r>
              <a:rPr lang="en-US" altLang="ru-RU" sz="40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Unix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7078663" cy="908050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Краткая история создания</a:t>
            </a:r>
            <a:endParaRPr lang="en-US" altLang="ru-RU" sz="4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836613"/>
            <a:ext cx="6875462" cy="52657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18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ko-KR" sz="18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r>
              <a:rPr lang="ru-RU" altLang="ko-KR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 1957 году в </a:t>
            </a:r>
            <a:r>
              <a:rPr lang="en-US" altLang="ko-KR" sz="18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Bell Labs </a:t>
            </a:r>
            <a:r>
              <a:rPr lang="ru-RU" altLang="ko-KR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была начата работа по созданию операционной системы </a:t>
            </a:r>
            <a:r>
              <a:rPr lang="en-US" altLang="ko-KR" sz="18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BESYS</a:t>
            </a:r>
            <a:r>
              <a:rPr lang="en-US" altLang="ko-KR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.</a:t>
            </a:r>
            <a:endParaRPr lang="ru-RU" altLang="ko-KR" sz="18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r>
              <a:rPr lang="ru-RU" altLang="ko-KR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 1964 появились компьютеры третьего поколения, для которых возможности </a:t>
            </a:r>
            <a:r>
              <a:rPr lang="ru-RU" altLang="ko-KR" sz="18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BESYS</a:t>
            </a:r>
            <a:r>
              <a:rPr lang="ru-RU" altLang="ko-KR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уже не подходили.</a:t>
            </a:r>
          </a:p>
          <a:p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 1969 Кен Томпсон и Брайан Кернинган разработали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UNICS 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(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UNIplexed Information and Computing System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) Создание унифицированной системы для различных платформ.</a:t>
            </a:r>
          </a:p>
          <a:p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 1971 вышла версия для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PDP-11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наиболее успешного семейства миникомпьютеров 1970-х (в СССР оно было известно как СМ ЭВМ).</a:t>
            </a:r>
          </a:p>
          <a:p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 1972 выпущена вторая редакция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UNIX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переписанная на языке Би.</a:t>
            </a:r>
          </a:p>
          <a:p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С 1974 </a:t>
            </a:r>
            <a:r>
              <a:rPr lang="ru-RU" altLang="ru-RU" sz="18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UNIX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стал бесплатно распространяться среди университетов и академических учреждений.</a:t>
            </a:r>
          </a:p>
          <a:p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 1975 вышла пятая редакция, полностью переписанная на Си.</a:t>
            </a:r>
          </a:p>
          <a:p>
            <a:pPr>
              <a:lnSpc>
                <a:spcPct val="80000"/>
              </a:lnSpc>
            </a:pPr>
            <a:endParaRPr lang="en-US" altLang="ru-RU" sz="1800" smtClean="0">
              <a:solidFill>
                <a:srgbClr val="4D4D4D"/>
              </a:solidFill>
              <a:ea typeface="굴림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078663" cy="1054100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Генеалогическое древо </a:t>
            </a:r>
            <a:r>
              <a:rPr lang="en-US" altLang="ru-RU" sz="4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UNIX</a:t>
            </a:r>
            <a:r>
              <a:rPr lang="en-US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</a:t>
            </a:r>
            <a:endParaRPr lang="en-US" altLang="ru-RU" sz="4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00213"/>
            <a:ext cx="70167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1CCE3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078663" cy="1054100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Возникновения </a:t>
            </a:r>
            <a:r>
              <a:rPr lang="en-US" altLang="ru-RU" sz="4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Linux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29063" y="1500188"/>
            <a:ext cx="47863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1991 году Линус Торвальдс, финский студент, чрезвычайно увлёкся идеей написать совместимое с </a:t>
            </a:r>
            <a:r>
              <a:rPr lang="ru-RU" alt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UNIX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ядро операционной системы для своего персонального компьютера с процессором ставшей очень широко распространённой архитектуры </a:t>
            </a:r>
            <a:r>
              <a:rPr lang="ru-RU" alt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Intel 80386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Прототипом для будущего ядра стала операционная система </a:t>
            </a:r>
            <a:r>
              <a:rPr lang="ru-RU" alt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MINIX</a:t>
            </a:r>
            <a:r>
              <a:rPr lang="en-US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Linus_Torvalds_cropped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08175" y="2205038"/>
            <a:ext cx="1890713" cy="240823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078663" cy="1054100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Первая версия</a:t>
            </a:r>
            <a:endParaRPr lang="en-US" altLang="ru-RU" sz="4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Объект 1"/>
          <p:cNvSpPr>
            <a:spLocks noGrp="1"/>
          </p:cNvSpPr>
          <p:nvPr>
            <p:ph idx="1"/>
          </p:nvPr>
        </p:nvSpPr>
        <p:spPr>
          <a:xfrm>
            <a:off x="1828800" y="1052513"/>
            <a:ext cx="7315200" cy="3313112"/>
          </a:xfrm>
        </p:spPr>
        <p:txBody>
          <a:bodyPr/>
          <a:lstStyle/>
          <a:p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октября 1991 года Линус объявил первую «официальную» версию </a:t>
            </a:r>
            <a:r>
              <a:rPr lang="ru-RU" altLang="ru-RU" sz="2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Linux 0.02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Linux </a:t>
            </a:r>
            <a:r>
              <a:rPr lang="ru-RU" altLang="ko-KR" sz="2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мог выполнять оболочку </a:t>
            </a:r>
            <a:r>
              <a:rPr lang="en-US" altLang="ko-KR" sz="28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bash (Bourne Again Shell)</a:t>
            </a:r>
            <a:r>
              <a:rPr lang="ru-RU" altLang="ko-KR" sz="2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и </a:t>
            </a:r>
            <a:r>
              <a:rPr lang="ru-RU" altLang="ru-RU" sz="2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gcc (GNU C Compiler).</a:t>
            </a:r>
          </a:p>
          <a:p>
            <a:endParaRPr lang="ru-RU" altLang="ru-RU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ko-KR" sz="2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</a:rPr>
              <a:t>Отсутствовала документация и поддержка.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</a:rPr>
              <a:t> </a:t>
            </a:r>
            <a:endParaRPr lang="ru-RU" altLang="ko-KR" sz="28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</a:endParaRPr>
          </a:p>
        </p:txBody>
      </p:sp>
      <p:pic>
        <p:nvPicPr>
          <p:cNvPr id="7172" name="Рисунок 6" descr="pingv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08500"/>
            <a:ext cx="321468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3492500" y="4498975"/>
            <a:ext cx="22574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defRPr/>
            </a:pPr>
            <a:r>
              <a:rPr lang="ru-RU" sz="7200" kern="0" smtClean="0">
                <a:solidFill>
                  <a:srgbClr val="92D050"/>
                </a:solidFill>
              </a:rPr>
              <a:t>0.02</a:t>
            </a:r>
            <a:endParaRPr lang="ru-RU" sz="7200" kern="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078663" cy="1054100"/>
          </a:xfrm>
        </p:spPr>
        <p:txBody>
          <a:bodyPr/>
          <a:lstStyle/>
          <a:p>
            <a:pPr algn="ctr"/>
            <a:r>
              <a:rPr lang="en-US" altLang="ru-RU" sz="4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GNU (GNU’s Not UNIX</a:t>
            </a:r>
            <a:r>
              <a:rPr lang="en-US" altLang="ru-RU" sz="4000" i="1" smtClean="0"/>
              <a:t> )</a:t>
            </a:r>
            <a:endParaRPr lang="en-US" altLang="ru-RU" sz="4000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1"/>
          <p:cNvSpPr>
            <a:spLocks noGrp="1"/>
          </p:cNvSpPr>
          <p:nvPr>
            <p:ph idx="1"/>
          </p:nvPr>
        </p:nvSpPr>
        <p:spPr>
          <a:xfrm>
            <a:off x="1816100" y="2420938"/>
            <a:ext cx="7315200" cy="4103687"/>
          </a:xfrm>
        </p:spPr>
        <p:txBody>
          <a:bodyPr/>
          <a:lstStyle/>
          <a:p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altLang="ru-RU" sz="2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GNU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возник в 1983 году под руководством Ричарда Столлмана</a:t>
            </a:r>
            <a:r>
              <a:rPr lang="en-US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ko-KR" sz="2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К началу 90-х годов в проект </a:t>
            </a:r>
            <a:r>
              <a:rPr lang="ru-RU" altLang="ko-KR" sz="2800" i="1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GNU</a:t>
            </a:r>
            <a:r>
              <a:rPr lang="ru-RU" altLang="ko-KR" sz="2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входило уже довольно большое число различных программ.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endParaRPr lang="ru-RU" altLang="ko-KR" sz="28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Официальное ядро операционной системы </a:t>
            </a:r>
            <a:r>
              <a:rPr lang="ru-RU" altLang="ru-RU" sz="2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GNU – </a:t>
            </a:r>
            <a:r>
              <a:rPr lang="en-US" altLang="ru-RU" sz="2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GNU Hurd.</a:t>
            </a:r>
            <a:endParaRPr lang="ru-RU" altLang="ko-KR" sz="2800" i="1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</a:endParaRPr>
          </a:p>
        </p:txBody>
      </p:sp>
      <p:pic>
        <p:nvPicPr>
          <p:cNvPr id="6" name="Рисунок 5" descr="535px-Heckert_GNU_whit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6083">
            <a:off x="4787900" y="1276350"/>
            <a:ext cx="11303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078663" cy="1054100"/>
          </a:xfrm>
        </p:spPr>
        <p:txBody>
          <a:bodyPr/>
          <a:lstStyle/>
          <a:p>
            <a:pPr algn="ctr"/>
            <a:r>
              <a:rPr lang="en-US" altLang="ru-RU" sz="4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GNU/Linux</a:t>
            </a:r>
          </a:p>
        </p:txBody>
      </p:sp>
      <p:sp>
        <p:nvSpPr>
          <p:cNvPr id="9219" name="Объект 1"/>
          <p:cNvSpPr>
            <a:spLocks noGrp="1"/>
          </p:cNvSpPr>
          <p:nvPr>
            <p:ph idx="1"/>
          </p:nvPr>
        </p:nvSpPr>
        <p:spPr>
          <a:xfrm>
            <a:off x="1908175" y="1125538"/>
            <a:ext cx="7031038" cy="4103687"/>
          </a:xfrm>
        </p:spPr>
        <p:txBody>
          <a:bodyPr/>
          <a:lstStyle/>
          <a:p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Публикация исходных текстов ещё малоработоспособной первой версии ядра под свободной лицензией </a:t>
            </a:r>
            <a:r>
              <a:rPr lang="ru-RU" altLang="ru-RU" sz="2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GNU GPL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ru-RU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Многие получили возможность самостоятельно компилировать и тестировать это ядро, участвовать в обсуждении и исправлении ошибок</a:t>
            </a:r>
            <a:r>
              <a:rPr lang="ru-RU" altLang="ko-KR" sz="2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.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endParaRPr lang="ru-RU" altLang="ko-KR" sz="28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 ядром стал работать уже не один человек, разработка пошла быстрее и эффективнее.</a:t>
            </a:r>
            <a:endParaRPr lang="ru-RU" altLang="ko-KR" sz="2800" i="1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</a:endParaRPr>
          </a:p>
        </p:txBody>
      </p:sp>
      <p:pic>
        <p:nvPicPr>
          <p:cNvPr id="9220" name="Picture 2" descr="http://upload.wikimedia.org/wikipedia/commons/thumb/c/c9/Gnulinux.svg/902px-Gnulinux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70488"/>
            <a:ext cx="14144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078663" cy="1054100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Первые шаги к свободе</a:t>
            </a:r>
            <a:endParaRPr lang="en-US" altLang="ru-RU" sz="4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Объект 1"/>
          <p:cNvSpPr>
            <a:spLocks noGrp="1"/>
          </p:cNvSpPr>
          <p:nvPr>
            <p:ph idx="1"/>
          </p:nvPr>
        </p:nvSpPr>
        <p:spPr>
          <a:xfrm>
            <a:off x="1908175" y="1125538"/>
            <a:ext cx="7031038" cy="5183187"/>
          </a:xfrm>
        </p:spPr>
        <p:txBody>
          <a:bodyPr/>
          <a:lstStyle/>
          <a:p>
            <a:endParaRPr lang="ru-RU" alt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Объединение  ядра </a:t>
            </a:r>
            <a:r>
              <a:rPr lang="en-US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en-US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приложений </a:t>
            </a:r>
            <a:r>
              <a:rPr lang="en-US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GNU</a:t>
            </a:r>
            <a:r>
              <a:rPr lang="en-US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положило начало создания полностью сводной операционной системы.</a:t>
            </a:r>
          </a:p>
          <a:p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нового программного обеспечение, пользуясь только свободным программным обеспечением.</a:t>
            </a:r>
          </a:p>
          <a:p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Идеал полностью некоммерческой разработки, сформулированный Столлманом, теперь мог быть воплощён в жизнь.</a:t>
            </a:r>
          </a:p>
          <a:p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Совместимость </a:t>
            </a: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утилит </a:t>
            </a: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GNU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была обусловлена тем, что и то, и другое писалось с ориентацией на одни и те же стандарты. </a:t>
            </a:r>
          </a:p>
          <a:p>
            <a:endParaRPr lang="ru-RU" altLang="ko-KR" sz="2800" i="1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161</TotalTime>
  <Words>726</Words>
  <Application>Microsoft Macintosh PowerPoint</Application>
  <PresentationFormat>Экран (4:3)</PresentationFormat>
  <Paragraphs>88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Microsoft Sans Serif</vt:lpstr>
      <vt:lpstr>Times New Roman</vt:lpstr>
      <vt:lpstr>굴림</vt:lpstr>
      <vt:lpstr>Arial</vt:lpstr>
      <vt:lpstr>powerpoint-template</vt:lpstr>
      <vt:lpstr>Безопасность AstraLinux</vt:lpstr>
      <vt:lpstr>Презентация PowerPoint</vt:lpstr>
      <vt:lpstr>Краткая история создания</vt:lpstr>
      <vt:lpstr>Генеалогическое древо UNIX-систем</vt:lpstr>
      <vt:lpstr>Возникновения Linux</vt:lpstr>
      <vt:lpstr>Первая версия</vt:lpstr>
      <vt:lpstr>GNU (GNU’s Not UNIX )</vt:lpstr>
      <vt:lpstr>GNU/Linux</vt:lpstr>
      <vt:lpstr>Первые шаги к свободе</vt:lpstr>
      <vt:lpstr>Возникновение дистрибутивов</vt:lpstr>
      <vt:lpstr>Основные дистрибутивы</vt:lpstr>
      <vt:lpstr> Debian GNU/Linux</vt:lpstr>
      <vt:lpstr> Gentoo Linux</vt:lpstr>
      <vt:lpstr>Red Hat Linux</vt:lpstr>
      <vt:lpstr>Основные достоинства</vt:lpstr>
      <vt:lpstr>Основные недостатки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Защищенные операционные системы</dc:title>
  <dc:creator>globoos</dc:creator>
  <cp:lastModifiedBy>пользователь Microsoft Office</cp:lastModifiedBy>
  <cp:revision>18</cp:revision>
  <dcterms:created xsi:type="dcterms:W3CDTF">2015-02-09T17:03:17Z</dcterms:created>
  <dcterms:modified xsi:type="dcterms:W3CDTF">2018-11-23T13:34:06Z</dcterms:modified>
</cp:coreProperties>
</file>