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5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20C55-8CDA-40E7-A1BA-0C1C47DD392A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E1E33-64DD-4ABE-B5C6-62455C26F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82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E1E33-64DD-4ABE-B5C6-62455C26F313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667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9888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Промышленные стандарты криптографических протоколов.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409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Вычислительный протокол с нулевым разглашением.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348880"/>
            <a:ext cx="86044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IP</a:t>
            </a:r>
            <a:r>
              <a:rPr lang="ru-RU" sz="2800" dirty="0"/>
              <a:t>-протокол (Р, V) для языка </a:t>
            </a:r>
            <a:r>
              <a:rPr lang="en-US" sz="2800" dirty="0"/>
              <a:t>L </a:t>
            </a:r>
            <a:r>
              <a:rPr lang="ru-RU" sz="2800" dirty="0"/>
              <a:t>называется вычислительным протоколом с нулевым разглашением. если для любого предложения </a:t>
            </a:r>
            <a:r>
              <a:rPr lang="en-US" sz="2800" dirty="0"/>
              <a:t>x</a:t>
            </a:r>
            <a:r>
              <a:rPr lang="ru-RU" sz="2800" dirty="0"/>
              <a:t>∈</a:t>
            </a:r>
            <a:r>
              <a:rPr lang="en-US" sz="2800" dirty="0"/>
              <a:t>L </a:t>
            </a:r>
            <a:r>
              <a:rPr lang="ru-RU" sz="2800" dirty="0"/>
              <a:t>стено­грамму доказательства (Р, </a:t>
            </a:r>
            <a:r>
              <a:rPr lang="en-US" sz="2800" dirty="0"/>
              <a:t>V</a:t>
            </a:r>
            <a:r>
              <a:rPr lang="ru-RU" sz="2800" dirty="0"/>
              <a:t>)(</a:t>
            </a:r>
            <a:r>
              <a:rPr lang="en-US" sz="2800" dirty="0"/>
              <a:t>x</a:t>
            </a:r>
            <a:r>
              <a:rPr lang="ru-RU" sz="2800" dirty="0"/>
              <a:t>) можно </a:t>
            </a:r>
            <a:r>
              <a:rPr lang="ru-RU" sz="2800" dirty="0" smtClean="0"/>
              <a:t>подделать </a:t>
            </a:r>
            <a:r>
              <a:rPr lang="ru-RU" sz="2800" dirty="0"/>
              <a:t>с помощью полиномиального алгоритма </a:t>
            </a:r>
            <a:r>
              <a:rPr lang="en-US" sz="2800" dirty="0"/>
              <a:t>S</a:t>
            </a:r>
            <a:r>
              <a:rPr lang="ru-RU" sz="2800" dirty="0"/>
              <a:t>(х</a:t>
            </a:r>
            <a:r>
              <a:rPr lang="ru-RU" sz="2800" dirty="0" smtClean="0"/>
              <a:t>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45133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395535" y="764704"/>
                <a:ext cx="8787201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/>
                  <a:t>Пример.</a:t>
                </a:r>
              </a:p>
              <a:p>
                <a:endParaRPr lang="ru-RU" sz="2400" dirty="0"/>
              </a:p>
              <a:p>
                <a:r>
                  <a:rPr lang="ru-RU" sz="2400" dirty="0" smtClean="0"/>
                  <a:t>Алиса </a:t>
                </a:r>
                <a:r>
                  <a:rPr lang="ru-RU" sz="2400" dirty="0"/>
                  <a:t>больше не знает число </a:t>
                </a:r>
                <a:r>
                  <a:rPr lang="en-US" sz="2400" dirty="0"/>
                  <a:t>n</a:t>
                </a:r>
                <a:r>
                  <a:rPr lang="ru-RU" sz="2400" dirty="0"/>
                  <a:t> = </a:t>
                </a:r>
                <a:r>
                  <a:rPr lang="en-US" sz="2400" dirty="0"/>
                  <a:t>or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/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/>
                          <m:t>N</m:t>
                        </m:r>
                      </m:sub>
                    </m:sSub>
                  </m:oMath>
                </a14:m>
                <a:r>
                  <a:rPr lang="ru-RU" sz="2400" dirty="0"/>
                  <a:t>(</a:t>
                </a:r>
                <a:r>
                  <a:rPr lang="en-US" sz="2400" dirty="0"/>
                  <a:t>a</a:t>
                </a:r>
                <a:r>
                  <a:rPr lang="ru-RU" sz="2400" dirty="0"/>
                  <a:t>) и не может извлекать слу­чайные числа из пространства </a:t>
                </a:r>
                <a:r>
                  <a:rPr lang="en-US" sz="2400" dirty="0" err="1"/>
                  <a:t>Z</a:t>
                </a:r>
                <a:r>
                  <a:rPr lang="en-US" sz="2400" baseline="-25000" dirty="0" err="1"/>
                  <a:t>ordN</a:t>
                </a:r>
                <a:r>
                  <a:rPr lang="ru-RU" sz="2400" dirty="0"/>
                  <a:t>(</a:t>
                </a:r>
                <a:r>
                  <a:rPr lang="en-US" sz="2400" dirty="0"/>
                  <a:t>a</a:t>
                </a:r>
                <a:r>
                  <a:rPr lang="ru-RU" sz="2400" dirty="0"/>
                  <a:t>), имеющие равномерное распределение. </a:t>
                </a:r>
                <a:endParaRPr lang="ru-RU" sz="2400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5" y="764704"/>
                <a:ext cx="8787201" cy="1938992"/>
              </a:xfrm>
              <a:prstGeom prst="rect">
                <a:avLst/>
              </a:prstGeom>
              <a:blipFill rotWithShape="1">
                <a:blip r:embed="rId2"/>
                <a:stretch>
                  <a:fillRect l="-1110" t="-2194" b="-62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72" y="3126569"/>
            <a:ext cx="9149467" cy="2838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10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02" y="908720"/>
            <a:ext cx="66784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А</a:t>
            </a:r>
            <a:r>
              <a:rPr lang="ru-RU" sz="2400" dirty="0" smtClean="0"/>
              <a:t>лгоритм </a:t>
            </a:r>
            <a:r>
              <a:rPr lang="ru-RU" sz="2400" dirty="0"/>
              <a:t>моделирования  </a:t>
            </a:r>
            <a:r>
              <a:rPr lang="en-US" sz="2400" dirty="0"/>
              <a:t>S </a:t>
            </a:r>
            <a:r>
              <a:rPr lang="ru-RU" sz="2400" dirty="0"/>
              <a:t>сводится к следу­ющим этапам.</a:t>
            </a:r>
          </a:p>
          <a:p>
            <a:r>
              <a:rPr lang="en-US" dirty="0"/>
              <a:t> 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24283"/>
            <a:ext cx="8892480" cy="150488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00002" y="4149080"/>
            <a:ext cx="85204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Когда </a:t>
            </a:r>
            <a:r>
              <a:rPr lang="en-US" sz="2400" dirty="0"/>
              <a:t>Challenge </a:t>
            </a:r>
            <a:r>
              <a:rPr lang="ru-RU" sz="2400" dirty="0"/>
              <a:t>= 1, величина </a:t>
            </a:r>
            <a:r>
              <a:rPr lang="en-US" sz="2400" dirty="0"/>
              <a:t>Response </a:t>
            </a:r>
            <a:r>
              <a:rPr lang="ru-RU" sz="2400" dirty="0"/>
              <a:t>в стенограмме доказательства имеет равномерное распределение в интервале [</a:t>
            </a:r>
            <a:r>
              <a:rPr lang="en-US" sz="2400" dirty="0"/>
              <a:t>Z</a:t>
            </a:r>
            <a:r>
              <a:rPr lang="ru-RU" sz="2400" dirty="0"/>
              <a:t>, </a:t>
            </a:r>
            <a:r>
              <a:rPr lang="en-US" sz="2400" dirty="0"/>
              <a:t>N</a:t>
            </a:r>
            <a:r>
              <a:rPr lang="ru-RU" sz="2400" baseline="30000" dirty="0"/>
              <a:t>2</a:t>
            </a:r>
            <a:r>
              <a:rPr lang="ru-RU" sz="2400" dirty="0"/>
              <a:t>), а в поддельной стенограмме величина </a:t>
            </a:r>
            <a:r>
              <a:rPr lang="en-US" sz="2400" dirty="0"/>
              <a:t>Response </a:t>
            </a:r>
            <a:r>
              <a:rPr lang="ru-RU" sz="2400" dirty="0"/>
              <a:t>равномерно распределена в интервале [0, </a:t>
            </a:r>
            <a:r>
              <a:rPr lang="en-US" sz="2400" dirty="0"/>
              <a:t>N</a:t>
            </a:r>
            <a:r>
              <a:rPr lang="ru-RU" sz="2400" baseline="30000" dirty="0"/>
              <a:t>2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6095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</a:t>
            </a:r>
            <a:r>
              <a:rPr lang="ru-RU" b="1" dirty="0" smtClean="0"/>
              <a:t>татистического </a:t>
            </a:r>
            <a:r>
              <a:rPr lang="ru-RU" b="1" dirty="0"/>
              <a:t>прото­кола с нулевым разглашением 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916832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IP</a:t>
            </a:r>
            <a:r>
              <a:rPr lang="ru-RU" sz="2400" dirty="0"/>
              <a:t>-протокол называется </a:t>
            </a:r>
            <a:r>
              <a:rPr lang="ru-RU" sz="2400" b="1" dirty="0"/>
              <a:t>статистическим протоколом с нулевым разглашением</a:t>
            </a:r>
            <a:r>
              <a:rPr lang="ru-RU" sz="2400" dirty="0"/>
              <a:t>, если существу­ет эффективный имитатор, позволяющий подделать стенограмму доказательства с точностью, которая не поддается статистическому распознаванию.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149080"/>
            <a:ext cx="91450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</a:t>
            </a:r>
            <a:r>
              <a:rPr lang="ru-RU" sz="2400" dirty="0" smtClean="0"/>
              <a:t>ычислительный </a:t>
            </a:r>
            <a:r>
              <a:rPr lang="ru-RU" sz="2400" dirty="0"/>
              <a:t>протокол  явля­ется статистическим, поскольку выражение означает, что событие “число </a:t>
            </a:r>
            <a:r>
              <a:rPr lang="en-US" sz="2400" dirty="0"/>
              <a:t>Response </a:t>
            </a:r>
            <a:r>
              <a:rPr lang="ru-RU" sz="2400" dirty="0"/>
              <a:t>в поддельной стенограмме меньше числа </a:t>
            </a:r>
            <a:r>
              <a:rPr lang="en-US" sz="2400" dirty="0"/>
              <a:t>z</a:t>
            </a:r>
            <a:r>
              <a:rPr lang="ru-RU" sz="2400" dirty="0"/>
              <a:t>” возникает с вероятностью, которая меньше пренебрежимо малой величины</a:t>
            </a:r>
          </a:p>
          <a:p>
            <a:r>
              <a:rPr lang="ru-RU" sz="2400" dirty="0"/>
              <a:t> 1 </a:t>
            </a:r>
            <a:r>
              <a:rPr lang="ru-RU" sz="2400" i="1" dirty="0"/>
              <a:t>/</a:t>
            </a:r>
            <a:r>
              <a:rPr lang="en-US" sz="2400" i="1" dirty="0"/>
              <a:t>N</a:t>
            </a:r>
            <a:r>
              <a:rPr lang="ru-RU" sz="2400" i="1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52109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Протокол аргументации и протокол доказательства.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916832"/>
            <a:ext cx="88569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ZK</a:t>
            </a:r>
            <a:r>
              <a:rPr lang="ru-RU" sz="2400" dirty="0"/>
              <a:t>-протокол (Р,</a:t>
            </a:r>
            <a:r>
              <a:rPr lang="en-US" sz="2400" dirty="0"/>
              <a:t>V </a:t>
            </a:r>
            <a:r>
              <a:rPr lang="ru-RU" sz="2400" i="1" dirty="0"/>
              <a:t>)</a:t>
            </a:r>
            <a:r>
              <a:rPr lang="ru-RU" sz="2400" dirty="0"/>
              <a:t> для языка </a:t>
            </a:r>
            <a:r>
              <a:rPr lang="en-US" sz="2400" dirty="0"/>
              <a:t>L</a:t>
            </a:r>
            <a:r>
              <a:rPr lang="ru-RU" sz="2400" dirty="0"/>
              <a:t>, в котором требуется, чтобы участник Р имел </a:t>
            </a:r>
            <a:r>
              <a:rPr lang="ru-RU" sz="2400" dirty="0" err="1"/>
              <a:t>полиномиально</a:t>
            </a:r>
            <a:r>
              <a:rPr lang="ru-RU" sz="2400" dirty="0"/>
              <a:t> ограниченную вычислительную мощь, называется </a:t>
            </a:r>
            <a:r>
              <a:rPr lang="ru-RU" sz="2400" b="1" dirty="0"/>
              <a:t>протоколом аргументации с нулевым разглашением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935794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протоколе доказательства с пулевым разглашением непротиворечивость устанавливается без требования полиномиальной ограниченности пользователя </a:t>
            </a:r>
            <a:r>
              <a:rPr lang="ru-RU" sz="2400" i="1" dirty="0"/>
              <a:t>Р</a:t>
            </a:r>
            <a:r>
              <a:rPr lang="ru-RU" sz="2400" dirty="0"/>
              <a:t> (или </a:t>
            </a:r>
            <a:r>
              <a:rPr lang="ru-RU" sz="2400" i="1" dirty="0"/>
              <a:t>Р</a:t>
            </a:r>
            <a:r>
              <a:rPr lang="ru-RU" sz="2400" i="1" dirty="0" smtClean="0"/>
              <a:t>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81326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Доказательство принадлежности числа множеству квадратичных </a:t>
            </a:r>
            <a:r>
              <a:rPr lang="ru-RU" b="1" dirty="0" smtClean="0"/>
              <a:t>вычетов.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420888"/>
            <a:ext cx="87667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Факт 1</a:t>
            </a:r>
            <a:r>
              <a:rPr lang="ru-RU" sz="2400" dirty="0"/>
              <a:t>. Зная разложение числа </a:t>
            </a:r>
            <a:r>
              <a:rPr lang="en-US" sz="2400" i="1" dirty="0"/>
              <a:t>N</a:t>
            </a:r>
            <a:r>
              <a:rPr lang="ru-RU" sz="2400" i="1" dirty="0"/>
              <a:t>,</a:t>
            </a:r>
            <a:r>
              <a:rPr lang="ru-RU" sz="2400" dirty="0"/>
              <a:t> с помощью алгоритма для любого </a:t>
            </a:r>
            <a:r>
              <a:rPr lang="ru-RU" sz="2400" i="1" dirty="0"/>
              <a:t>х∈</a:t>
            </a:r>
            <a:r>
              <a:rPr lang="en-US" sz="2400" i="1" dirty="0"/>
              <a:t>Q </a:t>
            </a:r>
            <a:r>
              <a:rPr lang="en-US" sz="2400" i="1" cap="small" dirty="0"/>
              <a:t>R</a:t>
            </a:r>
            <a:r>
              <a:rPr lang="en-US" sz="2400" i="1" cap="small" baseline="-25000" dirty="0"/>
              <a:t>n</a:t>
            </a:r>
            <a:r>
              <a:rPr lang="en-US" sz="2400" dirty="0"/>
              <a:t> </a:t>
            </a:r>
            <a:r>
              <a:rPr lang="ru-RU" sz="2400" dirty="0"/>
              <a:t>можно эффективно вычислить квадратный корень </a:t>
            </a:r>
            <a:r>
              <a:rPr lang="ru-RU" sz="2400" i="1" dirty="0"/>
              <a:t>у,</a:t>
            </a:r>
            <a:r>
              <a:rPr lang="ru-RU" sz="2400" dirty="0"/>
              <a:t> удовлетворяю­щий условию </a:t>
            </a:r>
            <a:r>
              <a:rPr lang="ru-RU" sz="2400" i="1" dirty="0"/>
              <a:t>у</a:t>
            </a:r>
            <a:r>
              <a:rPr lang="ru-RU" sz="2400" baseline="30000" dirty="0"/>
              <a:t>2</a:t>
            </a:r>
            <a:r>
              <a:rPr lang="ru-RU" sz="2400" dirty="0"/>
              <a:t> =</a:t>
            </a:r>
            <a:r>
              <a:rPr lang="en-US" sz="2400" dirty="0"/>
              <a:t>x</a:t>
            </a:r>
            <a:r>
              <a:rPr lang="ru-RU" sz="2400" dirty="0"/>
              <a:t>(</a:t>
            </a:r>
            <a:r>
              <a:rPr lang="en-US" sz="2400" dirty="0"/>
              <a:t>mod N</a:t>
            </a:r>
            <a:r>
              <a:rPr lang="ru-RU" sz="2400" dirty="0"/>
              <a:t>)</a:t>
            </a:r>
          </a:p>
          <a:p>
            <a:r>
              <a:rPr lang="ru-RU" sz="2400" b="1" dirty="0"/>
              <a:t>Факт 2</a:t>
            </a:r>
            <a:r>
              <a:rPr lang="ru-RU" sz="2400" dirty="0"/>
              <a:t>. Для любого </a:t>
            </a:r>
            <a:r>
              <a:rPr lang="ru-RU" sz="2400" i="1" dirty="0"/>
              <a:t>х</a:t>
            </a:r>
            <a:r>
              <a:rPr lang="ru-RU" sz="2400" dirty="0"/>
              <a:t> </a:t>
            </a:r>
            <a:r>
              <a:rPr lang="ru-RU" sz="2400" i="1" dirty="0"/>
              <a:t>∈</a:t>
            </a:r>
            <a:r>
              <a:rPr lang="ru-RU" sz="2400" dirty="0"/>
              <a:t> </a:t>
            </a:r>
            <a:r>
              <a:rPr lang="en-US" sz="2400" dirty="0"/>
              <a:t>QNR</a:t>
            </a:r>
            <a:r>
              <a:rPr lang="en-US" sz="2400" baseline="-25000" dirty="0"/>
              <a:t>N</a:t>
            </a:r>
            <a:r>
              <a:rPr lang="en-US" sz="2400" dirty="0"/>
              <a:t> </a:t>
            </a:r>
            <a:r>
              <a:rPr lang="ru-RU" sz="2400" dirty="0"/>
              <a:t>(квадратичного невычета) в группе </a:t>
            </a:r>
            <a:r>
              <a:rPr lang="en-US" sz="2400" dirty="0"/>
              <a:t>Z</a:t>
            </a:r>
            <a:r>
              <a:rPr lang="en-US" sz="2400" baseline="-25000" dirty="0"/>
              <a:t>N</a:t>
            </a:r>
            <a:r>
              <a:rPr lang="en-US" sz="2400" dirty="0"/>
              <a:t> </a:t>
            </a:r>
            <a:r>
              <a:rPr lang="ru-RU" sz="2400" dirty="0"/>
              <a:t>не суще­ствует ни одного квадратного корня .</a:t>
            </a:r>
          </a:p>
          <a:p>
            <a:r>
              <a:rPr lang="ru-RU" sz="2400" b="1" dirty="0"/>
              <a:t>Факт 3</a:t>
            </a:r>
            <a:r>
              <a:rPr lang="ru-RU" sz="2400" dirty="0"/>
              <a:t>. Если из условия </a:t>
            </a:r>
            <a:r>
              <a:rPr lang="ru-RU" sz="2400" i="1" dirty="0"/>
              <a:t> х</a:t>
            </a:r>
            <a:r>
              <a:rPr lang="ru-RU" sz="2400" dirty="0"/>
              <a:t> </a:t>
            </a:r>
            <a:r>
              <a:rPr lang="ru-RU" sz="2400" i="1" dirty="0"/>
              <a:t>∈</a:t>
            </a:r>
            <a:r>
              <a:rPr lang="ru-RU" sz="2400" dirty="0"/>
              <a:t> </a:t>
            </a:r>
            <a:r>
              <a:rPr lang="en-US" sz="2400" dirty="0"/>
              <a:t>QNR</a:t>
            </a:r>
            <a:r>
              <a:rPr lang="en-US" sz="2400" baseline="-25000" dirty="0"/>
              <a:t>N</a:t>
            </a:r>
            <a:r>
              <a:rPr lang="en-US" sz="2400" dirty="0"/>
              <a:t>  </a:t>
            </a:r>
            <a:r>
              <a:rPr lang="ru-RU" sz="2400" dirty="0"/>
              <a:t>- следует; что </a:t>
            </a:r>
            <a:r>
              <a:rPr lang="ru-RU" sz="2400" i="1" dirty="0"/>
              <a:t>х • у</a:t>
            </a:r>
            <a:r>
              <a:rPr lang="ru-RU" sz="2400" dirty="0"/>
              <a:t> </a:t>
            </a:r>
            <a:r>
              <a:rPr lang="ru-RU" sz="2400" i="1" dirty="0"/>
              <a:t>∈</a:t>
            </a:r>
            <a:r>
              <a:rPr lang="ru-RU" sz="2400" dirty="0"/>
              <a:t> </a:t>
            </a:r>
            <a:r>
              <a:rPr lang="en-US" sz="2400" dirty="0"/>
              <a:t>QR</a:t>
            </a:r>
            <a:r>
              <a:rPr lang="en-US" sz="2400" baseline="-25000" dirty="0"/>
              <a:t>N</a:t>
            </a:r>
            <a:r>
              <a:rPr lang="en-US" sz="2400" dirty="0"/>
              <a:t> </a:t>
            </a:r>
            <a:r>
              <a:rPr lang="ru-RU" sz="2400" dirty="0"/>
              <a:t>- </a:t>
            </a:r>
            <a:r>
              <a:rPr lang="ru-RU" sz="2400" i="1" dirty="0"/>
              <a:t>то у∈</a:t>
            </a:r>
            <a:r>
              <a:rPr lang="ru-RU" sz="2400" dirty="0"/>
              <a:t> </a:t>
            </a:r>
            <a:r>
              <a:rPr lang="en-US" sz="2400" dirty="0"/>
              <a:t>QNR 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21790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903" y="317847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Непротиворечивость.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5340" y="754504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Оценим вероятность противоречивости </a:t>
            </a:r>
            <a:endParaRPr lang="ru-RU" sz="2400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68760"/>
            <a:ext cx="7763958" cy="570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100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548680"/>
            <a:ext cx="91267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Если </a:t>
            </a:r>
            <a:r>
              <a:rPr lang="en-US" sz="2400" dirty="0"/>
              <a:t>Challenge </a:t>
            </a:r>
            <a:r>
              <a:rPr lang="ru-RU" sz="2400" dirty="0"/>
              <a:t>= 0, Боб видит, что число </a:t>
            </a:r>
            <a:r>
              <a:rPr lang="en-US" sz="2400" dirty="0"/>
              <a:t>Response </a:t>
            </a:r>
            <a:r>
              <a:rPr lang="ru-RU" sz="2400" dirty="0"/>
              <a:t>является квадратным корнем передаваемого числа, т.е. </a:t>
            </a:r>
            <a:r>
              <a:rPr lang="en-US" sz="2400" dirty="0"/>
              <a:t>Commit </a:t>
            </a:r>
            <a:r>
              <a:rPr lang="ru-RU" sz="2400" dirty="0"/>
              <a:t>∈ </a:t>
            </a:r>
            <a:r>
              <a:rPr lang="en-US" sz="2400" dirty="0"/>
              <a:t>QR</a:t>
            </a:r>
            <a:r>
              <a:rPr lang="en-US" sz="2400" baseline="-25000" dirty="0"/>
              <a:t>N</a:t>
            </a:r>
            <a:r>
              <a:rPr lang="ru-RU" sz="2400" dirty="0"/>
              <a:t>.</a:t>
            </a:r>
          </a:p>
          <a:p>
            <a:r>
              <a:rPr lang="ru-RU" sz="2400" dirty="0"/>
              <a:t>Если </a:t>
            </a:r>
            <a:r>
              <a:rPr lang="en-US" sz="2400" dirty="0"/>
              <a:t>Challenge </a:t>
            </a:r>
            <a:r>
              <a:rPr lang="ru-RU" sz="2400" dirty="0"/>
              <a:t>= 1, Боб видит, что число </a:t>
            </a:r>
            <a:r>
              <a:rPr lang="en-US" sz="2400" dirty="0"/>
              <a:t>Response </a:t>
            </a:r>
            <a:r>
              <a:rPr lang="ru-RU" sz="2400" dirty="0"/>
              <a:t>является квадратным корнем числа </a:t>
            </a:r>
            <a:r>
              <a:rPr lang="en-US" sz="2400" dirty="0"/>
              <a:t>Commit </a:t>
            </a:r>
            <a:r>
              <a:rPr lang="ru-RU" sz="2400" dirty="0"/>
              <a:t>• </a:t>
            </a:r>
            <a:r>
              <a:rPr lang="ru-RU" sz="2400" i="1" dirty="0"/>
              <a:t>х,</a:t>
            </a:r>
            <a:r>
              <a:rPr lang="ru-RU" sz="2400" dirty="0"/>
              <a:t> т.е. </a:t>
            </a:r>
            <a:r>
              <a:rPr lang="en-US" sz="2400" dirty="0"/>
              <a:t>Commit </a:t>
            </a:r>
            <a:r>
              <a:rPr lang="ru-RU" sz="2400" dirty="0"/>
              <a:t>• </a:t>
            </a:r>
            <a:r>
              <a:rPr lang="ru-RU" sz="2400" i="1" dirty="0"/>
              <a:t>х</a:t>
            </a:r>
            <a:r>
              <a:rPr lang="ru-RU" sz="2400" dirty="0"/>
              <a:t> ∈ </a:t>
            </a:r>
            <a:r>
              <a:rPr lang="en-US" sz="2400" dirty="0"/>
              <a:t>QR</a:t>
            </a:r>
            <a:r>
              <a:rPr lang="en-US" sz="2400" baseline="-25000" dirty="0"/>
              <a:t>N</a:t>
            </a:r>
            <a:r>
              <a:rPr lang="ru-RU" sz="2400" dirty="0"/>
              <a:t>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162213"/>
            <a:ext cx="8838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Полнота и идеальность нулевого разглашения.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2623878"/>
            <a:ext cx="73265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Полнота протокола непосредственно следует из факта 1.</a:t>
            </a:r>
          </a:p>
          <a:p>
            <a:r>
              <a:rPr lang="ru-RU" sz="2000" dirty="0"/>
              <a:t>Идеальность протокола можно продемонстрировать, сконструировав алгоритм уравнивания </a:t>
            </a:r>
            <a:r>
              <a:rPr lang="ru-RU" sz="2000" i="1" dirty="0"/>
              <a:t>Ɛ</a:t>
            </a:r>
            <a:r>
              <a:rPr lang="ru-RU" sz="2000" dirty="0"/>
              <a:t> </a:t>
            </a:r>
            <a:r>
              <a:rPr lang="en-US" sz="2000" i="1" dirty="0"/>
              <a:t>Q </a:t>
            </a:r>
            <a:r>
              <a:rPr lang="ru-RU" sz="2000" dirty="0"/>
              <a:t>генерирующий стенограмму доказательства.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93" y="4181734"/>
            <a:ext cx="8367093" cy="246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717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7074"/>
            <a:ext cx="8229600" cy="990600"/>
          </a:xfrm>
        </p:spPr>
        <p:txBody>
          <a:bodyPr/>
          <a:lstStyle/>
          <a:p>
            <a:r>
              <a:rPr lang="ru-RU" dirty="0" smtClean="0"/>
              <a:t>Эффективность раунда.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97674"/>
            <a:ext cx="9119313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Раундом</a:t>
            </a:r>
            <a:r>
              <a:rPr lang="ru-RU" sz="2400" dirty="0"/>
              <a:t> называется полный цикл действии, связанных с отправ­кой и получением сообщений. </a:t>
            </a:r>
            <a:endParaRPr lang="ru-RU" sz="2400" dirty="0" smtClean="0"/>
          </a:p>
          <a:p>
            <a:r>
              <a:rPr lang="ru-RU" sz="2400" dirty="0"/>
              <a:t>Для того чтобы снизить вероятность ошибки в протоколах с нулевым разгла­шением, обычно используется большое количество раундов. 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Для того чтобы объективно оценивать эф­фективность раундов в протоколе с нулевым </a:t>
            </a:r>
            <a:r>
              <a:rPr lang="ru-RU" sz="2400" dirty="0" smtClean="0"/>
              <a:t>разглашением</a:t>
            </a:r>
            <a:r>
              <a:rPr lang="ru-RU" sz="2400" dirty="0"/>
              <a:t>,</a:t>
            </a:r>
            <a:r>
              <a:rPr lang="ru-RU" sz="2400" dirty="0" smtClean="0"/>
              <a:t> необходимо </a:t>
            </a:r>
            <a:r>
              <a:rPr lang="ru-RU" sz="2400" dirty="0"/>
              <a:t>оценивать вероятности ошибок в каждом отдельном раунде. </a:t>
            </a:r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зависимости от вероятности ошибки в ходе отдельного раунда протоколы разделяются на </a:t>
            </a:r>
            <a:r>
              <a:rPr lang="ru-RU" sz="2400" b="1" dirty="0"/>
              <a:t>три категории.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15914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8694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Логарифмические протоколы.</a:t>
            </a:r>
          </a:p>
          <a:p>
            <a:r>
              <a:rPr lang="ru-RU" sz="2400" dirty="0" smtClean="0"/>
              <a:t>Эффективность </a:t>
            </a:r>
            <a:r>
              <a:rPr lang="ru-RU" sz="2400" dirty="0"/>
              <a:t>от­дельного раунда во всех протоколах с нулевым разглашением является постоянной </a:t>
            </a:r>
            <a:r>
              <a:rPr lang="ru-RU" sz="2400" dirty="0" smtClean="0"/>
              <a:t>величи­ной.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44824"/>
            <a:ext cx="86947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Полиномиальные протоколы. </a:t>
            </a:r>
            <a:r>
              <a:rPr lang="ru-RU" sz="2400" dirty="0"/>
              <a:t>Эффективность раунда в логарифмическом про­токоле фактически представляет собой линейный полином, зависящий от параметра безопасности. В некоторых протоколах с нулевым разглашени­ем эффективность раунда оценивается полиномами более высокой степени.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293096"/>
            <a:ext cx="86947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Константные (</a:t>
            </a:r>
            <a:r>
              <a:rPr lang="ru-RU" sz="2400" b="1" dirty="0" err="1"/>
              <a:t>однорандовые</a:t>
            </a:r>
            <a:r>
              <a:rPr lang="ru-RU" sz="2400" b="1" dirty="0"/>
              <a:t>) протоколы . </a:t>
            </a:r>
            <a:r>
              <a:rPr lang="ru-RU" sz="2400" dirty="0"/>
              <a:t>Если протокол с нулевым разгла­шением может снизить вероятность ошибки до пренебрежимо малой вели­чины за небольшое количество раундов (или даже за один раунд), отпадает необходимость повторять логарифмическое количество раундов.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34408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Протоколы интерактивного доказательства.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7787" y="1556792"/>
            <a:ext cx="8622704" cy="1405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aseline="-25000" dirty="0" smtClean="0">
                <a:latin typeface="+mj-lt"/>
              </a:rPr>
              <a:t>Определение:</a:t>
            </a:r>
            <a:r>
              <a:rPr lang="ru-RU" sz="3200" dirty="0" smtClean="0">
                <a:latin typeface="+mj-lt"/>
              </a:rPr>
              <a:t> </a:t>
            </a:r>
            <a:r>
              <a:rPr lang="ru-RU" sz="3200" baseline="-25000" dirty="0" smtClean="0">
                <a:latin typeface="+mj-lt"/>
              </a:rPr>
              <a:t>Пусть </a:t>
            </a:r>
            <a:r>
              <a:rPr lang="en-US" sz="3200" baseline="-25000" dirty="0">
                <a:latin typeface="+mj-lt"/>
              </a:rPr>
              <a:t>L </a:t>
            </a:r>
            <a:r>
              <a:rPr lang="ru-RU" sz="3200" baseline="-25000" dirty="0">
                <a:latin typeface="+mj-lt"/>
              </a:rPr>
              <a:t>— язык, заданный над алфавитом {0,1}*. </a:t>
            </a:r>
            <a:r>
              <a:rPr lang="en-US" sz="3200" baseline="-25000" dirty="0">
                <a:latin typeface="+mj-lt"/>
              </a:rPr>
              <a:t>IP</a:t>
            </a:r>
            <a:r>
              <a:rPr lang="ru-RU" sz="3200" baseline="-25000" dirty="0">
                <a:latin typeface="+mj-lt"/>
              </a:rPr>
              <a:t>-протокол (Р, V) называется системой интерактивного доказательства для языка </a:t>
            </a:r>
            <a:r>
              <a:rPr lang="en-US" sz="3200" baseline="-25000" dirty="0">
                <a:latin typeface="+mj-lt"/>
              </a:rPr>
              <a:t>L, </a:t>
            </a:r>
            <a:r>
              <a:rPr lang="ru-RU" sz="3200" baseline="-25000" dirty="0">
                <a:latin typeface="+mj-lt"/>
              </a:rPr>
              <a:t>если</a:t>
            </a:r>
            <a:endParaRPr lang="ru-RU" sz="3200" dirty="0"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140968"/>
            <a:ext cx="7615230" cy="24322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8938" y="5535245"/>
            <a:ext cx="8991553" cy="1241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baseline="-25000" dirty="0"/>
              <a:t>Вероятностное пространство состоит из всех входных значений протокола (Р, V) и всех случайных входных данных пользователей Р и V.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35232467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79296" cy="990600"/>
          </a:xfrm>
        </p:spPr>
        <p:txBody>
          <a:bodyPr>
            <a:noAutofit/>
          </a:bodyPr>
          <a:lstStyle/>
          <a:p>
            <a:r>
              <a:rPr lang="ru-RU" sz="4400" b="1" baseline="-25000" dirty="0">
                <a:latin typeface="+mn-lt"/>
              </a:rPr>
              <a:t>Стойкость протокола </a:t>
            </a:r>
            <a:r>
              <a:rPr lang="en-US" sz="4400" b="1" baseline="-25000" dirty="0">
                <a:latin typeface="+mn-lt"/>
              </a:rPr>
              <a:t>ZK Dis-Log-EQ </a:t>
            </a:r>
            <a:r>
              <a:rPr lang="ru-RU" sz="4400" b="1" baseline="-25000" dirty="0">
                <a:latin typeface="+mn-lt"/>
              </a:rPr>
              <a:t>доказательства </a:t>
            </a:r>
            <a:r>
              <a:rPr lang="ru-RU" sz="4400" b="1" baseline="-25000" dirty="0" err="1" smtClean="0">
                <a:latin typeface="+mn-lt"/>
              </a:rPr>
              <a:t>Чаума</a:t>
            </a:r>
            <a:r>
              <a:rPr lang="ru-RU" sz="4400" b="1" baseline="-25000" dirty="0" smtClean="0">
                <a:latin typeface="+mn-lt"/>
              </a:rPr>
              <a:t>.</a:t>
            </a:r>
            <a:endParaRPr lang="ru-RU" sz="4400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6722" y="1988840"/>
            <a:ext cx="58115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В</a:t>
            </a:r>
            <a:r>
              <a:rPr lang="ru-RU" sz="2400" dirty="0" smtClean="0"/>
              <a:t>ероятность </a:t>
            </a:r>
            <a:r>
              <a:rPr lang="ru-RU" sz="2400" dirty="0"/>
              <a:t>его </a:t>
            </a:r>
            <a:r>
              <a:rPr lang="ru-RU" sz="2400" b="1" dirty="0"/>
              <a:t>пол­ноты</a:t>
            </a:r>
            <a:r>
              <a:rPr lang="ru-RU" sz="2400" dirty="0"/>
              <a:t> равна  </a:t>
            </a:r>
            <a:r>
              <a:rPr lang="ru-RU" sz="2400" i="1" dirty="0"/>
              <a:t>ε</a:t>
            </a:r>
            <a:r>
              <a:rPr lang="ru-RU" sz="2400" dirty="0"/>
              <a:t> = </a:t>
            </a:r>
            <a:r>
              <a:rPr lang="ru-RU" sz="2400" dirty="0" smtClean="0"/>
              <a:t>1.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0367" y="2470816"/>
            <a:ext cx="79026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Непротиворечивость</a:t>
            </a:r>
            <a:endParaRPr lang="ru-RU" sz="2400" dirty="0"/>
          </a:p>
          <a:p>
            <a:r>
              <a:rPr lang="ru-RU" sz="2400" dirty="0" smtClean="0"/>
              <a:t>Предположим</a:t>
            </a:r>
            <a:r>
              <a:rPr lang="ru-RU" sz="2400" dirty="0"/>
              <a:t>, что Алиса жульничает. Тогда ее общие входные данные </a:t>
            </a:r>
            <a:r>
              <a:rPr lang="ru-RU" sz="2400" i="1" dirty="0"/>
              <a:t>(р, </a:t>
            </a:r>
            <a:r>
              <a:rPr lang="en-US" sz="2400" i="1" dirty="0"/>
              <a:t>q</a:t>
            </a:r>
            <a:r>
              <a:rPr lang="ru-RU" sz="2400" i="1" dirty="0"/>
              <a:t>, д</a:t>
            </a:r>
            <a:r>
              <a:rPr lang="ru-RU" sz="2400" dirty="0"/>
              <a:t>, </a:t>
            </a:r>
            <a:r>
              <a:rPr lang="en-US" sz="2400" i="1" dirty="0"/>
              <a:t>h</a:t>
            </a:r>
            <a:r>
              <a:rPr lang="ru-RU" sz="2400" i="1" dirty="0"/>
              <a:t>, X, </a:t>
            </a:r>
            <a:r>
              <a:rPr lang="en-US" sz="2400" i="1" dirty="0"/>
              <a:t>Y</a:t>
            </a:r>
            <a:r>
              <a:rPr lang="ru-RU" sz="2400" i="1" dirty="0"/>
              <a:t>)</a:t>
            </a:r>
            <a:r>
              <a:rPr lang="ru-RU" sz="2400" dirty="0"/>
              <a:t> удовлетворяют следующим условиям.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642" y="4067249"/>
            <a:ext cx="7473493" cy="84947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199920" y="5229199"/>
                <a:ext cx="8944080" cy="13914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/>
                  <a:t>на шаге 2 </a:t>
                </a:r>
                <a:r>
                  <a:rPr lang="ru-RU" sz="2400" dirty="0" smtClean="0"/>
                  <a:t>посылается число </a:t>
                </a:r>
                <a:r>
                  <a:rPr lang="en-US" sz="2400" dirty="0" err="1"/>
                  <a:t>Commi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2400" i="1"/>
                        </m:ctrlPr>
                      </m:sSubSupPr>
                      <m:e>
                        <m:r>
                          <a:rPr lang="en-US" sz="2400" i="1"/>
                          <m:t>𝑡</m:t>
                        </m:r>
                      </m:e>
                      <m:sub>
                        <m:r>
                          <a:rPr lang="en-US" sz="2400" i="1"/>
                          <m:t>𝐴</m:t>
                        </m:r>
                      </m:sub>
                      <m:sup>
                        <m:r>
                          <a:rPr lang="ru-RU" sz="2400" i="1"/>
                          <m:t>(2)</m:t>
                        </m:r>
                      </m:sup>
                    </m:sSubSup>
                  </m:oMath>
                </a14:m>
                <a:r>
                  <a:rPr lang="ru-RU" sz="2400" dirty="0"/>
                  <a:t>, удовлетворяющее условию</a:t>
                </a:r>
              </a:p>
              <a:p>
                <a:r>
                  <a:rPr lang="en-US" sz="2400" b="1" dirty="0"/>
                  <a:t>                           </a:t>
                </a:r>
                <a:r>
                  <a:rPr lang="en-US" sz="2400" b="1" dirty="0" err="1"/>
                  <a:t>Commi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2400" b="1" i="1"/>
                        </m:ctrlPr>
                      </m:sSubSupPr>
                      <m:e>
                        <m:r>
                          <a:rPr lang="en-US" sz="2400" b="1" i="1"/>
                          <m:t>𝒕</m:t>
                        </m:r>
                      </m:e>
                      <m:sub>
                        <m:r>
                          <a:rPr lang="en-US" sz="2400" b="1" i="1"/>
                          <m:t>𝑨</m:t>
                        </m:r>
                      </m:sub>
                      <m:sup>
                        <m:r>
                          <a:rPr lang="en-US" sz="2400" b="1" i="1"/>
                          <m:t>(</m:t>
                        </m:r>
                        <m:r>
                          <a:rPr lang="en-US" sz="2400" b="1" i="1"/>
                          <m:t>𝟐</m:t>
                        </m:r>
                        <m:r>
                          <a:rPr lang="en-US" sz="2400" b="1" i="1"/>
                          <m:t>)</m:t>
                        </m:r>
                      </m:sup>
                    </m:sSubSup>
                  </m:oMath>
                </a14:m>
                <a:r>
                  <a:rPr lang="en-US" sz="2400" b="1" dirty="0"/>
                  <a:t>=</a:t>
                </a:r>
                <a:r>
                  <a:rPr lang="en-US" sz="2400" b="1" dirty="0" err="1"/>
                  <a:t>X</a:t>
                </a:r>
                <a:r>
                  <a:rPr lang="en-US" sz="2400" b="1" baseline="30000" dirty="0" err="1"/>
                  <a:t>c</a:t>
                </a:r>
                <a:r>
                  <a:rPr lang="en-US" sz="2400" b="1" dirty="0" err="1"/>
                  <a:t>X</a:t>
                </a:r>
                <a:r>
                  <a:rPr lang="en-US" sz="2400" b="1" baseline="30000" dirty="0" err="1"/>
                  <a:t>a</a:t>
                </a:r>
                <a:r>
                  <a:rPr lang="en-US" sz="2400" b="1" dirty="0" err="1"/>
                  <a:t>X</a:t>
                </a:r>
                <a:r>
                  <a:rPr lang="en-US" sz="2400" b="1" baseline="30000" dirty="0" err="1"/>
                  <a:t>b</a:t>
                </a:r>
                <a:r>
                  <a:rPr lang="en-US" sz="2400" b="1" dirty="0"/>
                  <a:t>(mod p)</a:t>
                </a:r>
                <a:r>
                  <a:rPr lang="en-US" sz="2400" dirty="0"/>
                  <a:t> </a:t>
                </a:r>
                <a:endParaRPr lang="ru-RU" sz="2400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920" y="5229199"/>
                <a:ext cx="8944080" cy="1391471"/>
              </a:xfrm>
              <a:prstGeom prst="rect">
                <a:avLst/>
              </a:prstGeom>
              <a:blipFill rotWithShape="1">
                <a:blip r:embed="rId3"/>
                <a:stretch>
                  <a:fillRect l="-1091" b="-78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0135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61863"/>
            <a:ext cx="8334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 фиксированном числе с ∈ </a:t>
            </a:r>
            <a:r>
              <a:rPr lang="en-US" sz="2400" dirty="0" err="1"/>
              <a:t>Z</a:t>
            </a:r>
            <a:r>
              <a:rPr lang="en-US" sz="2400" i="1" dirty="0" err="1"/>
              <a:t>q</a:t>
            </a:r>
            <a:r>
              <a:rPr lang="en-US" sz="2400" dirty="0"/>
              <a:t> </a:t>
            </a:r>
            <a:r>
              <a:rPr lang="ru-RU" sz="2400" dirty="0"/>
              <a:t>получаем</a:t>
            </a:r>
            <a:r>
              <a:rPr lang="ru-RU" dirty="0"/>
              <a:t>:</a:t>
            </a:r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07" y="950860"/>
            <a:ext cx="8573471" cy="266429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98882" y="3717032"/>
            <a:ext cx="41199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Для </a:t>
            </a:r>
            <a:r>
              <a:rPr lang="en-US" sz="2400" i="1" dirty="0"/>
              <a:t>z </a:t>
            </a:r>
            <a:r>
              <a:rPr lang="ru-RU" sz="2400" i="1" dirty="0"/>
              <a:t>≠ </a:t>
            </a:r>
            <a:r>
              <a:rPr lang="en-US" sz="2400" i="1" dirty="0"/>
              <a:t>z</a:t>
            </a:r>
            <a:r>
              <a:rPr lang="ru-RU" sz="2400" i="1" dirty="0"/>
              <a:t>'(</a:t>
            </a:r>
            <a:r>
              <a:rPr lang="en-US" sz="2400" i="1" dirty="0"/>
              <a:t>mod q</a:t>
            </a:r>
            <a:r>
              <a:rPr lang="ru-RU" sz="2400" i="1" dirty="0"/>
              <a:t>)</a:t>
            </a:r>
            <a:r>
              <a:rPr lang="ru-RU" sz="2400" dirty="0"/>
              <a:t> формулы </a:t>
            </a:r>
            <a:endParaRPr lang="ru-RU" sz="2400" dirty="0"/>
          </a:p>
        </p:txBody>
      </p:sp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45" y="4417496"/>
            <a:ext cx="6739718" cy="618455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07" y="5140712"/>
            <a:ext cx="6701265" cy="64807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98882" y="5913769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образуют следующую систему линейных уравнений.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872499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04" y="1844824"/>
            <a:ext cx="7632848" cy="144626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3528" y="4077072"/>
            <a:ext cx="8676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Матрица этой системы имеет полный ранг </a:t>
            </a:r>
            <a:r>
              <a:rPr lang="ru-RU" sz="2400" i="1" dirty="0"/>
              <a:t>(</a:t>
            </a:r>
            <a:r>
              <a:rPr lang="en-US" sz="2400" i="1" dirty="0"/>
              <a:t>rank </a:t>
            </a:r>
            <a:r>
              <a:rPr lang="ru-RU" sz="2400" i="1" dirty="0"/>
              <a:t>=</a:t>
            </a:r>
            <a:r>
              <a:rPr lang="ru-RU" sz="2400" dirty="0"/>
              <a:t> 2). Отсюда следует, что суще­ствует единственная пара чисел (</a:t>
            </a:r>
            <a:r>
              <a:rPr lang="en-US" sz="2400" dirty="0"/>
              <a:t>a</a:t>
            </a:r>
            <a:r>
              <a:rPr lang="ru-RU" sz="2400" dirty="0"/>
              <a:t>, </a:t>
            </a:r>
            <a:r>
              <a:rPr lang="en-US" sz="2400" i="1" dirty="0"/>
              <a:t>b</a:t>
            </a:r>
            <a:r>
              <a:rPr lang="ru-RU" sz="2400" i="1" dirty="0"/>
              <a:t>)</a:t>
            </a:r>
            <a:r>
              <a:rPr lang="ru-RU" sz="2400" dirty="0"/>
              <a:t> ∈ </a:t>
            </a:r>
            <a:r>
              <a:rPr lang="en-US" sz="2400" i="1" dirty="0" err="1"/>
              <a:t>Zq</a:t>
            </a:r>
            <a:r>
              <a:rPr lang="ru-RU" sz="2400" dirty="0"/>
              <a:t> х </a:t>
            </a:r>
            <a:r>
              <a:rPr lang="en-US" sz="2400" dirty="0" err="1"/>
              <a:t>Zq</a:t>
            </a:r>
            <a:r>
              <a:rPr lang="ru-RU" sz="240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319488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Идеальное нулевое разглашение.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40768"/>
            <a:ext cx="8964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Построим алгоритм уравнивания (“</a:t>
            </a:r>
            <a:r>
              <a:rPr lang="en-US" sz="2400" dirty="0" err="1"/>
              <a:t>eguator</a:t>
            </a:r>
            <a:r>
              <a:rPr lang="ru-RU" sz="2400" dirty="0"/>
              <a:t>”) </a:t>
            </a:r>
            <a:r>
              <a:rPr lang="ru-RU" sz="2400" i="1" dirty="0"/>
              <a:t>Ɛ</a:t>
            </a:r>
            <a:r>
              <a:rPr lang="en-US" sz="2400" i="1" dirty="0"/>
              <a:t>Q</a:t>
            </a:r>
            <a:r>
              <a:rPr lang="ru-RU" sz="2400" i="1" dirty="0"/>
              <a:t>,</a:t>
            </a:r>
            <a:r>
              <a:rPr lang="ru-RU" sz="2400" dirty="0"/>
              <a:t> позволяющий создать стенограмму, распределение которой идентично распределению подлин­ной стенограммы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</a:p>
          <a:p>
            <a:r>
              <a:rPr lang="ru-RU" sz="2400" dirty="0" smtClean="0"/>
              <a:t>Для </a:t>
            </a:r>
            <a:r>
              <a:rPr lang="ru-RU" sz="2400" dirty="0"/>
              <a:t>общего входа (р,</a:t>
            </a:r>
            <a:r>
              <a:rPr lang="en-US" sz="2400" i="1" dirty="0"/>
              <a:t>q</a:t>
            </a:r>
            <a:r>
              <a:rPr lang="ru-RU" sz="2400" i="1" dirty="0"/>
              <a:t>,</a:t>
            </a:r>
            <a:r>
              <a:rPr lang="en-US" sz="2400" i="1" dirty="0"/>
              <a:t>g</a:t>
            </a:r>
            <a:r>
              <a:rPr lang="ru-RU" sz="2400" i="1" dirty="0"/>
              <a:t>,</a:t>
            </a:r>
            <a:r>
              <a:rPr lang="en-US" sz="2400" i="1" dirty="0"/>
              <a:t>h</a:t>
            </a:r>
            <a:r>
              <a:rPr lang="ru-RU" sz="2400" dirty="0" smtClean="0"/>
              <a:t>,</a:t>
            </a:r>
            <a:r>
              <a:rPr lang="ru-RU" sz="2400" i="1" dirty="0" smtClean="0"/>
              <a:t>X,</a:t>
            </a:r>
            <a:r>
              <a:rPr lang="en-US" sz="2400" i="1" dirty="0" smtClean="0"/>
              <a:t>Y</a:t>
            </a:r>
            <a:r>
              <a:rPr lang="ru-RU" sz="2400" i="1" dirty="0"/>
              <a:t>)</a:t>
            </a:r>
            <a:r>
              <a:rPr lang="ru-RU" sz="2400" dirty="0"/>
              <a:t> алгоритм </a:t>
            </a:r>
            <a:r>
              <a:rPr lang="ru-RU" sz="2400" i="1" dirty="0"/>
              <a:t>£</a:t>
            </a:r>
            <a:r>
              <a:rPr lang="en-US" sz="2400" i="1" dirty="0"/>
              <a:t>Q</a:t>
            </a:r>
            <a:r>
              <a:rPr lang="en-US" sz="2400" dirty="0"/>
              <a:t> </a:t>
            </a:r>
            <a:r>
              <a:rPr lang="ru-RU" sz="2400" dirty="0"/>
              <a:t>выполняет следующие шаги.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88" y="3649092"/>
            <a:ext cx="8155160" cy="286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4036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45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4733" y="692696"/>
            <a:ext cx="87192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Теорема .</a:t>
            </a:r>
            <a:r>
              <a:rPr lang="ru-RU" sz="2400" dirty="0"/>
              <a:t> </a:t>
            </a:r>
            <a:r>
              <a:rPr lang="en-US" sz="2400" dirty="0"/>
              <a:t>IP</a:t>
            </a:r>
            <a:r>
              <a:rPr lang="ru-RU" sz="2400" dirty="0"/>
              <a:t> = </a:t>
            </a:r>
            <a:r>
              <a:rPr lang="en-US" sz="2400" dirty="0"/>
              <a:t>PP</a:t>
            </a:r>
            <a:r>
              <a:rPr lang="ru-RU" sz="2400" dirty="0"/>
              <a:t>, где </a:t>
            </a:r>
            <a:r>
              <a:rPr lang="en-US" sz="2400" dirty="0"/>
              <a:t>IP</a:t>
            </a:r>
            <a:r>
              <a:rPr lang="ru-RU" sz="2400" dirty="0"/>
              <a:t> — класс всех языков, допускающих распознава­ние своих предложений с помощью </a:t>
            </a:r>
            <a:r>
              <a:rPr lang="en-US" sz="2400" dirty="0"/>
              <a:t>IP</a:t>
            </a:r>
            <a:r>
              <a:rPr lang="ru-RU" sz="2400" dirty="0"/>
              <a:t>-протоколов</a:t>
            </a:r>
            <a:r>
              <a:rPr lang="ru-RU" dirty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4733" y="2016937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Пример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7" y="2564904"/>
            <a:ext cx="9117278" cy="3506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467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8800"/>
            <a:ext cx="8711986" cy="424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894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Идеальные протоколы с нулевым разглашением.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3979" y="1772816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Определение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Если </a:t>
            </a:r>
            <a:r>
              <a:rPr lang="ru-RU" sz="2400" dirty="0"/>
              <a:t>для любого предложения х ∈ </a:t>
            </a:r>
            <a:r>
              <a:rPr lang="en-US" sz="2400" dirty="0"/>
              <a:t>L </a:t>
            </a:r>
            <a:r>
              <a:rPr lang="ru-RU" sz="2400" dirty="0"/>
              <a:t>стенограмму доказа­тельства (Р, </a:t>
            </a:r>
            <a:r>
              <a:rPr lang="en-US" sz="2400" dirty="0"/>
              <a:t>V</a:t>
            </a:r>
            <a:r>
              <a:rPr lang="ru-RU" sz="2400" dirty="0"/>
              <a:t>)(х) можно создать с помощью алгоритма ε(</a:t>
            </a:r>
            <a:r>
              <a:rPr lang="en-US" sz="2400" dirty="0"/>
              <a:t>x</a:t>
            </a:r>
            <a:r>
              <a:rPr lang="ru-RU" sz="2400" dirty="0"/>
              <a:t>), время работы которого </a:t>
            </a:r>
            <a:r>
              <a:rPr lang="ru-RU" sz="2400" dirty="0" err="1"/>
              <a:t>полиномиально</a:t>
            </a:r>
            <a:r>
              <a:rPr lang="ru-RU" sz="2400" dirty="0"/>
              <a:t> зависит от длины предложения х, с одним и тем же распределением вероятностей.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509" y="4203106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Пример. 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4789" y="488300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стенограмма </a:t>
            </a:r>
            <a:r>
              <a:rPr lang="ru-RU" sz="2400" dirty="0" smtClean="0"/>
              <a:t>доказательства: 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9" y="5661248"/>
            <a:ext cx="8922380" cy="64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293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961564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Где </a:t>
            </a:r>
            <a:r>
              <a:rPr lang="en-US" sz="2800" dirty="0" err="1"/>
              <a:t>i</a:t>
            </a:r>
            <a:r>
              <a:rPr lang="ru-RU" sz="2800" dirty="0"/>
              <a:t>=1,2,….,</a:t>
            </a:r>
            <a:r>
              <a:rPr lang="en-US" sz="2800" dirty="0"/>
              <a:t>m</a:t>
            </a:r>
            <a:r>
              <a:rPr lang="ru-RU" sz="2800" dirty="0"/>
              <a:t> выполняются следующие условия.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56" y="2296946"/>
            <a:ext cx="6336704" cy="6096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906600"/>
            <a:ext cx="4248472" cy="69863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615276"/>
            <a:ext cx="7128792" cy="58264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07629" y="4581128"/>
                <a:ext cx="8522044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800" dirty="0"/>
                  <a:t>благодаря равномерному распределению чисел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800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ru-RU" sz="28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2800" dirty="0"/>
                  <a:t> величи­на </a:t>
                </a:r>
                <a:r>
                  <a:rPr lang="en-US" sz="2800" b="1" dirty="0" err="1"/>
                  <a:t>Respons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/>
                          </a:rPr>
                          <m:t>𝐞</m:t>
                        </m:r>
                      </m:e>
                      <m:sub>
                        <m:r>
                          <a:rPr lang="en-US" sz="2800" b="1" i="1">
                            <a:latin typeface="Cambria Math"/>
                          </a:rPr>
                          <m:t>𝐢</m:t>
                        </m:r>
                      </m:sub>
                    </m:sSub>
                  </m:oMath>
                </a14:m>
                <a:r>
                  <a:rPr lang="en-US" sz="2800" b="1" dirty="0"/>
                  <a:t> </a:t>
                </a:r>
                <a:r>
                  <a:rPr lang="ru-RU" sz="2800" dirty="0"/>
                  <a:t>равномерно распределена по группе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800" i="1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ru-RU" sz="28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ru-RU" sz="2800" dirty="0"/>
                  <a:t> при всех значениях </a:t>
                </a:r>
                <a:r>
                  <a:rPr lang="en-US" sz="2800" b="1" dirty="0" err="1"/>
                  <a:t>Challeng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/>
                          </a:rPr>
                          <m:t>𝐞</m:t>
                        </m:r>
                      </m:e>
                      <m:sub>
                        <m:r>
                          <a:rPr lang="en-US" sz="2800" b="1" i="1">
                            <a:latin typeface="Cambria Math"/>
                          </a:rPr>
                          <m:t>𝐢</m:t>
                        </m:r>
                      </m:sub>
                    </m:sSub>
                    <m:r>
                      <a:rPr lang="ru-RU" sz="2800">
                        <a:latin typeface="Cambria Math"/>
                      </a:rPr>
                      <m:t>∈ </m:t>
                    </m:r>
                  </m:oMath>
                </a14:m>
                <a:r>
                  <a:rPr lang="ru-RU" sz="2800" dirty="0"/>
                  <a:t>{0,1} </a:t>
                </a: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29" y="4581128"/>
                <a:ext cx="8522044" cy="1815882"/>
              </a:xfrm>
              <a:prstGeom prst="rect">
                <a:avLst/>
              </a:prstGeom>
              <a:blipFill rotWithShape="1">
                <a:blip r:embed="rId5"/>
                <a:stretch>
                  <a:fillRect l="-1502" t="-3356" b="-8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3787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Протокол идентификации </a:t>
            </a:r>
            <a:r>
              <a:rPr lang="ru-RU" dirty="0" err="1" smtClean="0"/>
              <a:t>Шнорра</a:t>
            </a:r>
            <a:r>
              <a:rPr lang="ru-RU" dirty="0" smtClean="0"/>
              <a:t>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23528" y="1556792"/>
                <a:ext cx="8550696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dirty="0"/>
                  <a:t>Определение.</a:t>
                </a:r>
                <a:r>
                  <a:rPr lang="ru-RU" sz="2400" dirty="0"/>
                  <a:t> Протокол идентификации </a:t>
                </a:r>
                <a:r>
                  <a:rPr lang="ru-RU" sz="2400" dirty="0" err="1"/>
                  <a:t>Шнорра</a:t>
                </a:r>
                <a:r>
                  <a:rPr lang="ru-RU" sz="2400" dirty="0"/>
                  <a:t> является разновидностью протокола , в котором функция </a:t>
                </a:r>
                <a:r>
                  <a:rPr lang="en-US" sz="2400" i="1" dirty="0"/>
                  <a:t>f</a:t>
                </a:r>
                <a:r>
                  <a:rPr lang="ru-RU" sz="2400" i="1" dirty="0"/>
                  <a:t>(</a:t>
                </a:r>
                <a:r>
                  <a:rPr lang="en-US" sz="2400" i="1" dirty="0"/>
                  <a:t>x</a:t>
                </a:r>
                <a:r>
                  <a:rPr lang="ru-RU" sz="2400" dirty="0"/>
                  <a:t>) реализуется с помощью операции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−</m:t>
                        </m:r>
                        <m:r>
                          <a:rPr lang="ru-RU" sz="2400" i="1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ru-RU" sz="2400" dirty="0"/>
                  <a:t> </a:t>
                </a:r>
                <a:r>
                  <a:rPr lang="ru-RU" sz="2400" i="1" dirty="0"/>
                  <a:t>(</a:t>
                </a:r>
                <a:r>
                  <a:rPr lang="en-US" sz="2400" i="1" dirty="0" err="1"/>
                  <a:t>modp</a:t>
                </a:r>
                <a:r>
                  <a:rPr lang="ru-RU" sz="2400" i="1" dirty="0"/>
                  <a:t>)</a:t>
                </a:r>
                <a:r>
                  <a:rPr lang="ru-RU" sz="2400" dirty="0"/>
                  <a:t> над ко­нечным полем </a:t>
                </a:r>
                <a:r>
                  <a:rPr lang="en-US" sz="2400" dirty="0" err="1"/>
                  <a:t>F</a:t>
                </a:r>
                <a:r>
                  <a:rPr lang="en-US" sz="2400" baseline="-25000" dirty="0" err="1"/>
                  <a:t>p</a:t>
                </a:r>
                <a:r>
                  <a:rPr lang="ru-RU" sz="2400" dirty="0"/>
                  <a:t>, где подгруппа </a:t>
                </a:r>
                <a:r>
                  <a:rPr lang="ru-RU" sz="2400" i="1" dirty="0"/>
                  <a:t>(</a:t>
                </a:r>
                <a:r>
                  <a:rPr lang="en-US" sz="2400" i="1" dirty="0"/>
                  <a:t>g</a:t>
                </a:r>
                <a:r>
                  <a:rPr lang="ru-RU" sz="2400" i="1" dirty="0"/>
                  <a:t>)</a:t>
                </a:r>
                <a:r>
                  <a:rPr lang="ru-RU" sz="2400" dirty="0"/>
                  <a:t> имеет простой порядок </a:t>
                </a:r>
                <a:r>
                  <a:rPr lang="en-US" sz="2400" i="1" dirty="0"/>
                  <a:t>q </a:t>
                </a:r>
                <a:r>
                  <a:rPr lang="ru-RU" sz="2400" i="1" dirty="0"/>
                  <a:t>| р - </a:t>
                </a:r>
                <a:r>
                  <a:rPr lang="ru-RU" sz="2400" dirty="0"/>
                  <a:t>1. </a:t>
                </a: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556792"/>
                <a:ext cx="8550696" cy="1938992"/>
              </a:xfrm>
              <a:prstGeom prst="rect">
                <a:avLst/>
              </a:prstGeom>
              <a:blipFill rotWithShape="1">
                <a:blip r:embed="rId2"/>
                <a:stretch>
                  <a:fillRect l="-1069" t="-2201" b="-66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303378" y="3717032"/>
            <a:ext cx="85506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Непротиворечивость. </a:t>
            </a:r>
            <a:r>
              <a:rPr lang="ru-RU" sz="2400" dirty="0" smtClean="0"/>
              <a:t>Алиса </a:t>
            </a:r>
            <a:r>
              <a:rPr lang="ru-RU" sz="2400" dirty="0"/>
              <a:t>не знает правильное значение дис­кретного логарифма. Получив число </a:t>
            </a:r>
            <a:r>
              <a:rPr lang="en-US" sz="2400" dirty="0"/>
              <a:t>Commit </a:t>
            </a:r>
            <a:r>
              <a:rPr lang="ru-RU" sz="2400" dirty="0"/>
              <a:t>от Алисы, Боб генерирует число </a:t>
            </a:r>
            <a:r>
              <a:rPr lang="en-US" sz="2400" dirty="0"/>
              <a:t>Challenge </a:t>
            </a:r>
            <a:r>
              <a:rPr lang="ru-RU" sz="2400" i="1" dirty="0"/>
              <a:t>∈ </a:t>
            </a:r>
            <a:r>
              <a:rPr lang="en-US" sz="2400" i="1" baseline="-25000" dirty="0"/>
              <a:t>U</a:t>
            </a:r>
            <a:r>
              <a:rPr lang="ru-RU" sz="2400" i="1" dirty="0"/>
              <a:t>{0,1} </a:t>
            </a:r>
            <a:r>
              <a:rPr lang="en-US" sz="2400" i="1" baseline="30000" dirty="0"/>
              <a:t>log</a:t>
            </a:r>
            <a:r>
              <a:rPr lang="ru-RU" sz="2400" i="1" baseline="30000" dirty="0"/>
              <a:t>2 </a:t>
            </a:r>
            <a:r>
              <a:rPr lang="en-US" sz="2400" i="1" baseline="30000" dirty="0"/>
              <a:t>log</a:t>
            </a:r>
            <a:r>
              <a:rPr lang="ru-RU" sz="2400" i="1" baseline="30000" dirty="0"/>
              <a:t>2 р</a:t>
            </a:r>
            <a:r>
              <a:rPr lang="ru-RU" sz="2400" i="1" dirty="0"/>
              <a:t> </a:t>
            </a:r>
            <a:r>
              <a:rPr lang="ru-RU" sz="2400" dirty="0"/>
              <a:t>и ожидает отзыва.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88" y="5517232"/>
            <a:ext cx="8677865" cy="91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835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43" y="1628800"/>
            <a:ext cx="8952081" cy="380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868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8204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Следующие шаги выполняются </a:t>
            </a:r>
            <a:r>
              <a:rPr lang="en-US" sz="2400" dirty="0"/>
              <a:t>log</a:t>
            </a:r>
            <a:r>
              <a:rPr lang="ru-RU" sz="2400" baseline="-25000" dirty="0"/>
              <a:t>2</a:t>
            </a:r>
            <a:r>
              <a:rPr lang="ru-RU" sz="2400" dirty="0"/>
              <a:t> </a:t>
            </a:r>
            <a:r>
              <a:rPr lang="en-US" sz="2400" dirty="0"/>
              <a:t>log</a:t>
            </a:r>
            <a:r>
              <a:rPr lang="ru-RU" sz="2400" baseline="-25000" dirty="0"/>
              <a:t>2</a:t>
            </a:r>
            <a:r>
              <a:rPr lang="ru-RU" sz="2400" dirty="0"/>
              <a:t> р раз.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Алиса генерирует число </a:t>
            </a:r>
            <a:r>
              <a:rPr lang="en-US" sz="2400" i="1" dirty="0" err="1"/>
              <a:t>k</a:t>
            </a:r>
            <a:r>
              <a:rPr lang="en-US" sz="2400" i="1" baseline="-25000" dirty="0" err="1"/>
              <a:t>i</a:t>
            </a:r>
            <a:r>
              <a:rPr lang="en-US" sz="2400" dirty="0"/>
              <a:t> </a:t>
            </a:r>
            <a:r>
              <a:rPr lang="ru-RU" sz="2400" dirty="0"/>
              <a:t>∈</a:t>
            </a:r>
            <a:r>
              <a:rPr lang="en-US" sz="2400" baseline="-25000" dirty="0" err="1"/>
              <a:t>U</a:t>
            </a:r>
            <a:r>
              <a:rPr lang="en-US" sz="2400" dirty="0" err="1"/>
              <a:t>Z</a:t>
            </a:r>
            <a:r>
              <a:rPr lang="en-US" sz="2400" baseline="-25000" dirty="0" err="1"/>
              <a:t>n</a:t>
            </a:r>
            <a:r>
              <a:rPr lang="en-US" sz="2400" baseline="-25000" dirty="0"/>
              <a:t> </a:t>
            </a:r>
            <a:r>
              <a:rPr lang="ru-RU" sz="2400" baseline="-25000" dirty="0"/>
              <a:t>находит</a:t>
            </a:r>
            <a:r>
              <a:rPr lang="ru-RU" sz="2400" dirty="0"/>
              <a:t> число </a:t>
            </a:r>
            <a:r>
              <a:rPr lang="en-US" sz="2400" dirty="0"/>
              <a:t>Commit </a:t>
            </a:r>
            <a:r>
              <a:rPr lang="ru-RU" sz="2400" dirty="0"/>
              <a:t>&lt;— </a:t>
            </a:r>
            <a:r>
              <a:rPr lang="en-US" sz="2400" dirty="0" err="1"/>
              <a:t>g</a:t>
            </a:r>
            <a:r>
              <a:rPr lang="en-US" sz="2400" baseline="30000" dirty="0" err="1"/>
              <a:t>k</a:t>
            </a:r>
            <a:r>
              <a:rPr lang="ru-RU" sz="2400" dirty="0"/>
              <a:t>(</a:t>
            </a:r>
            <a:r>
              <a:rPr lang="en-US" sz="2400" dirty="0" err="1"/>
              <a:t>modp</a:t>
            </a:r>
            <a:r>
              <a:rPr lang="ru-RU" sz="2400" dirty="0"/>
              <a:t>) и посылает его Бобу.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Боб </a:t>
            </a:r>
            <a:r>
              <a:rPr lang="ru-RU" sz="2400" dirty="0"/>
              <a:t>генерирует число </a:t>
            </a:r>
            <a:r>
              <a:rPr lang="en-US" sz="2400" dirty="0"/>
              <a:t>Challenge </a:t>
            </a:r>
            <a:r>
              <a:rPr lang="ru-RU" sz="2400" i="1" dirty="0"/>
              <a:t>∈ </a:t>
            </a:r>
            <a:r>
              <a:rPr lang="en-US" sz="2400" i="1" baseline="-25000" dirty="0"/>
              <a:t>U</a:t>
            </a:r>
            <a:r>
              <a:rPr lang="ru-RU" sz="2400" i="1" dirty="0"/>
              <a:t>{0,1} </a:t>
            </a:r>
            <a:r>
              <a:rPr lang="en-US" sz="2400" i="1" baseline="30000" dirty="0"/>
              <a:t>log</a:t>
            </a:r>
            <a:r>
              <a:rPr lang="ru-RU" sz="2400" i="1" baseline="30000" dirty="0"/>
              <a:t>2 </a:t>
            </a:r>
            <a:r>
              <a:rPr lang="en-US" sz="2400" i="1" baseline="30000" dirty="0"/>
              <a:t>log</a:t>
            </a:r>
            <a:r>
              <a:rPr lang="ru-RU" sz="2400" i="1" baseline="30000" dirty="0"/>
              <a:t>2 р</a:t>
            </a:r>
            <a:r>
              <a:rPr lang="ru-RU" sz="2400" baseline="-25000" dirty="0"/>
              <a:t> </a:t>
            </a:r>
            <a:r>
              <a:rPr lang="ru-RU" sz="2400" dirty="0"/>
              <a:t>и посылает его Алисе.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Алиса вычисляет значение </a:t>
            </a:r>
            <a:r>
              <a:rPr lang="en-US" sz="2400" dirty="0"/>
              <a:t>Response </a:t>
            </a:r>
            <a:r>
              <a:rPr lang="ru-RU" sz="2400" dirty="0"/>
              <a:t>&lt;— </a:t>
            </a:r>
            <a:r>
              <a:rPr lang="ru-RU" sz="2400" i="1" dirty="0"/>
              <a:t>к + а-</a:t>
            </a:r>
            <a:r>
              <a:rPr lang="en-US" sz="2400" dirty="0" err="1"/>
              <a:t>ChalIenge</a:t>
            </a:r>
            <a:r>
              <a:rPr lang="ru-RU" sz="2400" dirty="0"/>
              <a:t>(</a:t>
            </a:r>
            <a:r>
              <a:rPr lang="en-US" sz="2400" dirty="0"/>
              <a:t>mod</a:t>
            </a:r>
            <a:r>
              <a:rPr lang="ru-RU" sz="2400" dirty="0"/>
              <a:t>р) и посылает его Бобу.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Боб проверяет число </a:t>
            </a:r>
            <a:r>
              <a:rPr lang="en-US" sz="2400" dirty="0"/>
              <a:t>Commit = </a:t>
            </a:r>
            <a:r>
              <a:rPr lang="en-US" sz="2400" dirty="0" err="1"/>
              <a:t>g</a:t>
            </a:r>
            <a:r>
              <a:rPr lang="en-US" sz="2400" baseline="30000" dirty="0" err="1"/>
              <a:t>Response</a:t>
            </a:r>
            <a:r>
              <a:rPr lang="en-US" sz="2400" dirty="0" err="1"/>
              <a:t>y</a:t>
            </a:r>
            <a:r>
              <a:rPr lang="en-US" sz="2400" baseline="30000" dirty="0" err="1"/>
              <a:t>Challenge</a:t>
            </a:r>
            <a:r>
              <a:rPr lang="en-US" sz="2400" dirty="0"/>
              <a:t>(</a:t>
            </a:r>
            <a:r>
              <a:rPr lang="en-US" sz="2400" dirty="0" err="1"/>
              <a:t>modp</a:t>
            </a:r>
            <a:r>
              <a:rPr lang="en-US" sz="2400" dirty="0"/>
              <a:t>).</a:t>
            </a:r>
            <a:endParaRPr lang="ru-RU" sz="2400" dirty="0"/>
          </a:p>
          <a:p>
            <a:r>
              <a:rPr lang="ru-RU" sz="2400" dirty="0"/>
              <a:t>Если проверка завершается неудачно, Боб посылает отказ и прекращав работу протокола.</a:t>
            </a:r>
          </a:p>
          <a:p>
            <a:r>
              <a:rPr lang="ru-RU" sz="2400" dirty="0"/>
              <a:t>Боб идентифицирует Алису.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59462"/>
            <a:ext cx="8352928" cy="1389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614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575</TotalTime>
  <Words>1106</Words>
  <Application>Microsoft Office PowerPoint</Application>
  <PresentationFormat>Экран (4:3)</PresentationFormat>
  <Paragraphs>73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Ясность</vt:lpstr>
      <vt:lpstr>Промышленные стандарты криптографических протоколов.</vt:lpstr>
      <vt:lpstr>Протоколы интерактивного доказательства.</vt:lpstr>
      <vt:lpstr>Презентация PowerPoint</vt:lpstr>
      <vt:lpstr>Презентация PowerPoint</vt:lpstr>
      <vt:lpstr>Идеальные протоколы с нулевым разглашением.</vt:lpstr>
      <vt:lpstr>Презентация PowerPoint</vt:lpstr>
      <vt:lpstr>Протокол идентификации Шнорра.</vt:lpstr>
      <vt:lpstr>Презентация PowerPoint</vt:lpstr>
      <vt:lpstr>Презентация PowerPoint</vt:lpstr>
      <vt:lpstr>Вычислительный протокол с нулевым разглашением.</vt:lpstr>
      <vt:lpstr>Презентация PowerPoint</vt:lpstr>
      <vt:lpstr>Презентация PowerPoint</vt:lpstr>
      <vt:lpstr>Статистического прото­кола с нулевым разглашением .</vt:lpstr>
      <vt:lpstr>Протокол аргументации и протокол доказательства.</vt:lpstr>
      <vt:lpstr>Доказательство принадлежности числа множеству квадратичных вычетов.</vt:lpstr>
      <vt:lpstr>Презентация PowerPoint</vt:lpstr>
      <vt:lpstr>Презентация PowerPoint</vt:lpstr>
      <vt:lpstr>Эффективность раунда.</vt:lpstr>
      <vt:lpstr>Презентация PowerPoint</vt:lpstr>
      <vt:lpstr>Стойкость протокола ZK Dis-Log-EQ доказательства Чаума.</vt:lpstr>
      <vt:lpstr>Презентация PowerPoint</vt:lpstr>
      <vt:lpstr>Презентация PowerPoint</vt:lpstr>
      <vt:lpstr>Идеальное нулевое разглашение.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Промышленные стандарты криптографических протоколов.</dc:title>
  <dc:creator>kseniaaa123</dc:creator>
  <cp:lastModifiedBy>kseniaaa123</cp:lastModifiedBy>
  <cp:revision>28</cp:revision>
  <dcterms:created xsi:type="dcterms:W3CDTF">2016-04-26T11:34:37Z</dcterms:created>
  <dcterms:modified xsi:type="dcterms:W3CDTF">2016-05-14T15:21:50Z</dcterms:modified>
</cp:coreProperties>
</file>