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430" r:id="rId2"/>
    <p:sldId id="367" r:id="rId3"/>
    <p:sldId id="368"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31" r:id="rId39"/>
    <p:sldId id="432" r:id="rId40"/>
    <p:sldId id="433" r:id="rId41"/>
    <p:sldId id="434" r:id="rId42"/>
    <p:sldId id="435" r:id="rId43"/>
    <p:sldId id="436" r:id="rId44"/>
    <p:sldId id="437" r:id="rId45"/>
    <p:sldId id="443" r:id="rId46"/>
    <p:sldId id="444"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7" r:id="rId60"/>
    <p:sldId id="458" r:id="rId61"/>
    <p:sldId id="459" r:id="rId62"/>
    <p:sldId id="362"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petrovskaya" initials="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128"/>
    <a:srgbClr val="77BBBB"/>
    <a:srgbClr val="FFFF66"/>
    <a:srgbClr val="DD6419"/>
    <a:srgbClr val="009644"/>
    <a:srgbClr val="FF3399"/>
    <a:srgbClr val="2730E5"/>
    <a:srgbClr val="88A7AA"/>
    <a:srgbClr val="4789EB"/>
    <a:srgbClr val="D1C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57800" autoAdjust="0"/>
  </p:normalViewPr>
  <p:slideViewPr>
    <p:cSldViewPr>
      <p:cViewPr>
        <p:scale>
          <a:sx n="44" d="100"/>
          <a:sy n="44" d="100"/>
        </p:scale>
        <p:origin x="-942" y="-72"/>
      </p:cViewPr>
      <p:guideLst>
        <p:guide orient="horz" pos="2160"/>
        <p:guide pos="2880"/>
      </p:guideLst>
    </p:cSldViewPr>
  </p:slideViewPr>
  <p:outlineViewPr>
    <p:cViewPr>
      <p:scale>
        <a:sx n="33" d="100"/>
        <a:sy n="33" d="100"/>
      </p:scale>
      <p:origin x="0" y="-27690"/>
    </p:cViewPr>
  </p:outlineViewPr>
  <p:notesTextViewPr>
    <p:cViewPr>
      <p:scale>
        <a:sx n="1" d="1"/>
        <a:sy n="1" d="1"/>
      </p:scale>
      <p:origin x="0" y="0"/>
    </p:cViewPr>
  </p:notesTextViewPr>
  <p:sorterViewPr>
    <p:cViewPr>
      <p:scale>
        <a:sx n="100" d="100"/>
        <a:sy n="100" d="100"/>
      </p:scale>
      <p:origin x="0" y="2604"/>
    </p:cViewPr>
  </p:sorterViewPr>
  <p:notesViewPr>
    <p:cSldViewPr>
      <p:cViewPr>
        <p:scale>
          <a:sx n="150" d="100"/>
          <a:sy n="150" d="100"/>
        </p:scale>
        <p:origin x="2502" y="-13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F9A28E-0C09-47FD-8515-A113F12FE7C8}" type="datetimeFigureOut">
              <a:rPr lang="ru-RU" smtClean="0"/>
              <a:pPr/>
              <a:t>13.02.2019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850B03-1D3B-4E6D-B5FA-2A6916F9CAB2}" type="slidenum">
              <a:rPr lang="ru-RU" smtClean="0"/>
              <a:pPr/>
              <a:t>‹#›</a:t>
            </a:fld>
            <a:endParaRPr lang="ru-RU"/>
          </a:p>
        </p:txBody>
      </p:sp>
    </p:spTree>
    <p:extLst>
      <p:ext uri="{BB962C8B-B14F-4D97-AF65-F5344CB8AC3E}">
        <p14:creationId xmlns:p14="http://schemas.microsoft.com/office/powerpoint/2010/main" val="259609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181BB-BDDD-4AD7-AE56-A9A805E735A8}" type="datetimeFigureOut">
              <a:rPr lang="ru-RU" smtClean="0"/>
              <a:pPr/>
              <a:t>13.02.2019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FCB2C-F8E0-44EA-82BE-015A0F39FB35}" type="slidenum">
              <a:rPr lang="ru-RU" smtClean="0"/>
              <a:pPr/>
              <a:t>‹#›</a:t>
            </a:fld>
            <a:endParaRPr lang="ru-RU"/>
          </a:p>
        </p:txBody>
      </p:sp>
    </p:spTree>
    <p:extLst>
      <p:ext uri="{BB962C8B-B14F-4D97-AF65-F5344CB8AC3E}">
        <p14:creationId xmlns:p14="http://schemas.microsoft.com/office/powerpoint/2010/main" val="310315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ntuit.ru/studies/courses/2323/623/lecture/13557?page=1#image.1.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tuit.ru/studies/courses/2323/623/literature#literature.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ntuit.ru/studies/courses/2323/623/literature#literature.1"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intuit.ru/studies/courses/2323/623/literature#literature.4" TargetMode="External"/><Relationship Id="rId4" Type="http://schemas.openxmlformats.org/officeDocument/2006/relationships/hyperlink" Target="http://www.intuit.ru/studies/courses/2323/623/literature#literature.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ntuit.ru/studies/courses/2323/623/literature#literature.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intuit.ru/studies/courses/2323/623/literature#literature.1"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ntuit.ru/studies/courses/2323/623/lecture/13557?page=2#image.1.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intuit.ru/studies/courses/2323/623/lecture/13557?page=2#image.1.5"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intuit.ru/studies/courses/2323/623/literature#literature.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u.wikipedia.org/wiki/ITSM#cite_note-1" TargetMode="External"/><Relationship Id="rId7" Type="http://schemas.openxmlformats.org/officeDocument/2006/relationships/hyperlink" Target="https://ru.wikipedia.org/wiki/KPI"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ru.wikipedia.org/wiki/%D0%A1%D0%BE%D0%B3%D0%BB%D0%B0%D1%88%D0%B5%D0%BD%D0%B8%D0%B5_%D0%BE%D0%B1_%D1%83%D1%80%D0%BE%D0%B2%D0%BD%D0%B5_%D1%83%D1%81%D0%BB%D1%83%D0%B3" TargetMode="External"/><Relationship Id="rId5" Type="http://schemas.openxmlformats.org/officeDocument/2006/relationships/hyperlink" Target="https://ru.wikipedia.org/wiki/ITSM#cite_note-2" TargetMode="External"/><Relationship Id="rId4" Type="http://schemas.openxmlformats.org/officeDocument/2006/relationships/hyperlink" Target="https://ru.wikipedia.org/wiki/ITI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intuit.ru/studies/courses/2323/623/literature#literature.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ntuit.ru/studies/courses/2323/623/literature#literature.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intuit.ru/studies/courses/2323/623/lecture/13559?page=1#image.2.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intuit.ru/studies/courses/2323/623/lecture/13559?page=2#image.2.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intuit.ru/studies/courses/2323/623/lecture/13559?page=2#image.2.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intuit.ru/studies/courses/2323/623/lecture/13559?page=2#image.2.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intuit.ru/studies/courses/2323/623/lecture/13559?page=3#image.2.6"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intuit.ru/studies/courses/2323/623/literature#literature.6"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intuit.ru/studies/courses/2323/623/lecture/13559?page=3#image.2.7"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tuit.ru/studies/courses/2323/623/literature#literature.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tuit.ru/studies/courses/2323/623/lecture/13557?page=1#image.1.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ntuit.ru/studies/courses/2323/623/literature#literature.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kern="1200" dirty="0" smtClean="0">
              <a:solidFill>
                <a:schemeClr val="tx1">
                  <a:lumMod val="65000"/>
                  <a:lumOff val="35000"/>
                </a:schemeClr>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1</a:t>
            </a:fld>
            <a:endParaRPr lang="ru-RU"/>
          </a:p>
        </p:txBody>
      </p:sp>
    </p:spTree>
    <p:extLst>
      <p:ext uri="{BB962C8B-B14F-4D97-AF65-F5344CB8AC3E}">
        <p14:creationId xmlns:p14="http://schemas.microsoft.com/office/powerpoint/2010/main" val="3763032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Другими словами, </a:t>
            </a:r>
            <a:r>
              <a:rPr lang="ru-RU" sz="1200" i="1" kern="1200" dirty="0" smtClean="0">
                <a:solidFill>
                  <a:schemeClr val="tx1"/>
                </a:solidFill>
                <a:effectLst/>
                <a:latin typeface="+mn-lt"/>
                <a:ea typeface="+mn-ea"/>
                <a:cs typeface="+mn-cs"/>
              </a:rPr>
              <a:t>полезность</a:t>
            </a:r>
            <a:r>
              <a:rPr lang="ru-RU" sz="1200" kern="1200" dirty="0" smtClean="0">
                <a:solidFill>
                  <a:schemeClr val="tx1"/>
                </a:solidFill>
                <a:effectLst/>
                <a:latin typeface="+mn-lt"/>
                <a:ea typeface="+mn-ea"/>
                <a:cs typeface="+mn-cs"/>
              </a:rPr>
              <a:t> - то, что заказчик получает, гарантия качества - то, как он это получает. На </a:t>
            </a:r>
            <a:r>
              <a:rPr lang="ru-RU" sz="1200" u="sng" kern="1200" dirty="0" smtClean="0">
                <a:solidFill>
                  <a:schemeClr val="tx1"/>
                </a:solidFill>
                <a:effectLst/>
                <a:latin typeface="+mn-lt"/>
                <a:ea typeface="+mn-ea"/>
                <a:cs typeface="+mn-cs"/>
                <a:hlinkClick r:id="rId3"/>
              </a:rPr>
              <a:t>рис. 1.2</a:t>
            </a:r>
            <a:r>
              <a:rPr lang="ru-RU" sz="1200" kern="1200" dirty="0" smtClean="0">
                <a:solidFill>
                  <a:schemeClr val="tx1"/>
                </a:solidFill>
                <a:effectLst/>
                <a:latin typeface="+mn-lt"/>
                <a:ea typeface="+mn-ea"/>
                <a:cs typeface="+mn-cs"/>
              </a:rPr>
              <a:t> представлена упрощенная схема формирования ценности услуги.</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10</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Заказчик, приобретая услугу, хочет получить результат от ее использования, то есть извлечь ценность.</a:t>
            </a:r>
          </a:p>
          <a:p>
            <a:r>
              <a:rPr lang="ru-RU" sz="1200" i="1" kern="1200" dirty="0" smtClean="0">
                <a:solidFill>
                  <a:schemeClr val="tx1"/>
                </a:solidFill>
                <a:effectLst/>
                <a:latin typeface="+mn-lt"/>
                <a:ea typeface="+mn-ea"/>
                <a:cs typeface="+mn-cs"/>
              </a:rPr>
              <a:t>Полезность</a:t>
            </a:r>
            <a:r>
              <a:rPr lang="ru-RU" sz="1200" kern="1200" dirty="0" smtClean="0">
                <a:solidFill>
                  <a:schemeClr val="tx1"/>
                </a:solidFill>
                <a:effectLst/>
                <a:latin typeface="+mn-lt"/>
                <a:ea typeface="+mn-ea"/>
                <a:cs typeface="+mn-cs"/>
              </a:rPr>
              <a:t> достигается одним из следующих способов:</a:t>
            </a:r>
          </a:p>
          <a:p>
            <a:pPr lvl="0"/>
            <a:r>
              <a:rPr lang="ru-RU" sz="1200" kern="1200" dirty="0" smtClean="0">
                <a:solidFill>
                  <a:schemeClr val="tx1"/>
                </a:solidFill>
                <a:effectLst/>
                <a:latin typeface="+mn-lt"/>
                <a:ea typeface="+mn-ea"/>
                <a:cs typeface="+mn-cs"/>
              </a:rPr>
              <a:t>обеспечение требуемой заказчиком производительности;</a:t>
            </a:r>
          </a:p>
          <a:p>
            <a:pPr lvl="0"/>
            <a:r>
              <a:rPr lang="ru-RU" sz="1200" kern="1200" dirty="0" smtClean="0">
                <a:solidFill>
                  <a:schemeClr val="tx1"/>
                </a:solidFill>
                <a:effectLst/>
                <a:latin typeface="+mn-lt"/>
                <a:ea typeface="+mn-ea"/>
                <a:cs typeface="+mn-cs"/>
              </a:rPr>
              <a:t>устранение или снижение ограничений.</a:t>
            </a:r>
          </a:p>
          <a:p>
            <a:r>
              <a:rPr lang="ru-RU" sz="1200" b="1" kern="1200" dirty="0" smtClean="0">
                <a:solidFill>
                  <a:schemeClr val="tx1"/>
                </a:solidFill>
                <a:effectLst/>
                <a:latin typeface="+mn-lt"/>
                <a:ea typeface="+mn-ea"/>
                <a:cs typeface="+mn-cs"/>
              </a:rPr>
              <a:t>Производительность (</a:t>
            </a:r>
            <a:r>
              <a:rPr lang="ru-RU" sz="1200" b="1" kern="1200" dirty="0" err="1" smtClean="0">
                <a:solidFill>
                  <a:schemeClr val="tx1"/>
                </a:solidFill>
                <a:effectLst/>
                <a:latin typeface="+mn-lt"/>
                <a:ea typeface="+mn-ea"/>
                <a:cs typeface="+mn-cs"/>
              </a:rPr>
              <a:t>Performance</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 </a:t>
            </a:r>
            <a:r>
              <a:rPr lang="ru-RU" sz="1200" i="1" kern="1200" dirty="0" smtClean="0">
                <a:solidFill>
                  <a:schemeClr val="tx1"/>
                </a:solidFill>
                <a:effectLst/>
                <a:latin typeface="+mn-lt"/>
                <a:ea typeface="+mn-ea"/>
                <a:cs typeface="+mn-cs"/>
              </a:rPr>
              <a:t>мера</a:t>
            </a:r>
            <a:r>
              <a:rPr lang="ru-RU" sz="1200" kern="1200" dirty="0" smtClean="0">
                <a:solidFill>
                  <a:schemeClr val="tx1"/>
                </a:solidFill>
                <a:effectLst/>
                <a:latin typeface="+mn-lt"/>
                <a:ea typeface="+mn-ea"/>
                <a:cs typeface="+mn-cs"/>
              </a:rPr>
              <a:t> того, что достигнуто или выработано системой, человеком, командой, процессом, или ИТ-услугой [</a:t>
            </a:r>
            <a:r>
              <a:rPr lang="ru-RU" sz="1200" u="sng" kern="1200" dirty="0" smtClean="0">
                <a:solidFill>
                  <a:schemeClr val="tx1"/>
                </a:solidFill>
                <a:effectLst/>
                <a:latin typeface="+mn-lt"/>
                <a:ea typeface="+mn-ea"/>
                <a:cs typeface="+mn-cs"/>
                <a:hlinkClick r:id="rId3"/>
              </a:rPr>
              <a:t>1</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Под производительностью здесь понимается возможность для заказчика делать больше за более короткое время, с меньшими затратами или с потреблением меньших ресурсов. Другими словами, некая </a:t>
            </a:r>
            <a:r>
              <a:rPr lang="ru-RU" sz="1200" i="1" kern="1200" dirty="0" smtClean="0">
                <a:solidFill>
                  <a:schemeClr val="tx1"/>
                </a:solidFill>
                <a:effectLst/>
                <a:latin typeface="+mn-lt"/>
                <a:ea typeface="+mn-ea"/>
                <a:cs typeface="+mn-cs"/>
              </a:rPr>
              <a:t>оптимизация</a:t>
            </a:r>
            <a:r>
              <a:rPr lang="ru-RU" sz="1200" kern="1200" dirty="0" smtClean="0">
                <a:solidFill>
                  <a:schemeClr val="tx1"/>
                </a:solidFill>
                <a:effectLst/>
                <a:latin typeface="+mn-lt"/>
                <a:ea typeface="+mn-ea"/>
                <a:cs typeface="+mn-cs"/>
              </a:rPr>
              <a:t>, которая позволит заказчику решить задачу за меньшее время и деньги.</a:t>
            </a:r>
          </a:p>
          <a:p>
            <a:r>
              <a:rPr lang="ru-RU" sz="1200" b="1" kern="1200" dirty="0" smtClean="0">
                <a:solidFill>
                  <a:schemeClr val="tx1"/>
                </a:solidFill>
                <a:effectLst/>
                <a:latin typeface="+mn-lt"/>
                <a:ea typeface="+mn-ea"/>
                <a:cs typeface="+mn-cs"/>
              </a:rPr>
              <a:t>Ограничение</a:t>
            </a:r>
            <a:r>
              <a:rPr lang="ru-RU" sz="1200" kern="1200" dirty="0" smtClean="0">
                <a:solidFill>
                  <a:schemeClr val="tx1"/>
                </a:solidFill>
                <a:effectLst/>
                <a:latin typeface="+mn-lt"/>
                <a:ea typeface="+mn-ea"/>
                <a:cs typeface="+mn-cs"/>
              </a:rPr>
              <a:t> - это запрет или невозможность выполнения каких-то действий.</a:t>
            </a:r>
          </a:p>
          <a:p>
            <a:r>
              <a:rPr lang="ru-RU" sz="1200" kern="1200" dirty="0" smtClean="0">
                <a:solidFill>
                  <a:schemeClr val="tx1"/>
                </a:solidFill>
                <a:effectLst/>
                <a:latin typeface="+mn-lt"/>
                <a:ea typeface="+mn-ea"/>
                <a:cs typeface="+mn-cs"/>
              </a:rPr>
              <a:t>Гарантия складывается из четырех основных аспектов:</a:t>
            </a:r>
          </a:p>
          <a:p>
            <a:pPr lvl="0"/>
            <a:r>
              <a:rPr lang="ru-RU" sz="1200" kern="1200" dirty="0" smtClean="0">
                <a:solidFill>
                  <a:schemeClr val="tx1"/>
                </a:solidFill>
                <a:effectLst/>
                <a:latin typeface="+mn-lt"/>
                <a:ea typeface="+mn-ea"/>
                <a:cs typeface="+mn-cs"/>
              </a:rPr>
              <a:t>доступности</a:t>
            </a:r>
          </a:p>
          <a:p>
            <a:pPr lvl="0"/>
            <a:r>
              <a:rPr lang="ru-RU" sz="1200" kern="1200" dirty="0" smtClean="0">
                <a:solidFill>
                  <a:schemeClr val="tx1"/>
                </a:solidFill>
                <a:effectLst/>
                <a:latin typeface="+mn-lt"/>
                <a:ea typeface="+mn-ea"/>
                <a:cs typeface="+mn-cs"/>
              </a:rPr>
              <a:t>мощности</a:t>
            </a:r>
          </a:p>
          <a:p>
            <a:pPr lvl="0"/>
            <a:r>
              <a:rPr lang="ru-RU" sz="1200" kern="1200" dirty="0" smtClean="0">
                <a:solidFill>
                  <a:schemeClr val="tx1"/>
                </a:solidFill>
                <a:effectLst/>
                <a:latin typeface="+mn-lt"/>
                <a:ea typeface="+mn-ea"/>
                <a:cs typeface="+mn-cs"/>
              </a:rPr>
              <a:t>безопасности</a:t>
            </a:r>
          </a:p>
          <a:p>
            <a:pPr lvl="0"/>
            <a:r>
              <a:rPr lang="ru-RU" sz="1200" kern="1200" dirty="0" smtClean="0">
                <a:solidFill>
                  <a:schemeClr val="tx1"/>
                </a:solidFill>
                <a:effectLst/>
                <a:latin typeface="+mn-lt"/>
                <a:ea typeface="+mn-ea"/>
                <a:cs typeface="+mn-cs"/>
              </a:rPr>
              <a:t>непрерывности</a:t>
            </a:r>
          </a:p>
          <a:p>
            <a:r>
              <a:rPr lang="ru-RU" sz="1200" kern="1200" dirty="0" smtClean="0">
                <a:solidFill>
                  <a:schemeClr val="tx1"/>
                </a:solidFill>
                <a:effectLst/>
                <a:latin typeface="+mn-lt"/>
                <a:ea typeface="+mn-ea"/>
                <a:cs typeface="+mn-cs"/>
              </a:rPr>
              <a:t>Понятно, что измерить гарантию качества услуги проще, чем ее </a:t>
            </a:r>
            <a:r>
              <a:rPr lang="ru-RU" sz="1200" i="1" kern="1200" dirty="0" smtClean="0">
                <a:solidFill>
                  <a:schemeClr val="tx1"/>
                </a:solidFill>
                <a:effectLst/>
                <a:latin typeface="+mn-lt"/>
                <a:ea typeface="+mn-ea"/>
                <a:cs typeface="+mn-cs"/>
              </a:rPr>
              <a:t>полезность</a:t>
            </a:r>
            <a:r>
              <a:rPr lang="ru-RU" sz="1200" kern="1200" dirty="0" smtClean="0">
                <a:solidFill>
                  <a:schemeClr val="tx1"/>
                </a:solidFill>
                <a:effectLst/>
                <a:latin typeface="+mn-lt"/>
                <a:ea typeface="+mn-ea"/>
                <a:cs typeface="+mn-cs"/>
              </a:rPr>
              <a:t> для бизнеса.</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11</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Когда человек нажимает кнопку, он ждет, что включится свет. К сожалению, с IT-услугами не всё так просто. Результат использования IT-услуги зависит не только от свойств самой услуги, но и от управления этой услугой - здесь и появляется термин </a:t>
            </a:r>
            <a:r>
              <a:rPr lang="ru-RU" sz="1200" i="1"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management</a:t>
            </a:r>
            <a:r>
              <a:rPr lang="ru-RU" sz="1200" kern="1200" dirty="0" smtClean="0">
                <a:solidFill>
                  <a:schemeClr val="tx1"/>
                </a:solidFill>
                <a:effectLst/>
                <a:latin typeface="+mn-lt"/>
                <a:ea typeface="+mn-ea"/>
                <a:cs typeface="+mn-cs"/>
              </a:rPr>
              <a:t> или управление услугой. </a:t>
            </a:r>
            <a:r>
              <a:rPr lang="ru-RU" sz="1200" b="1" kern="1200" dirty="0" smtClean="0">
                <a:solidFill>
                  <a:schemeClr val="tx1"/>
                </a:solidFill>
                <a:effectLst/>
                <a:latin typeface="+mn-lt"/>
                <a:ea typeface="+mn-ea"/>
                <a:cs typeface="+mn-cs"/>
              </a:rPr>
              <a:t>Управление IT-услугами (сервисами)</a:t>
            </a:r>
            <a:r>
              <a:rPr lang="ru-RU" sz="1200" kern="1200" dirty="0" smtClean="0">
                <a:solidFill>
                  <a:schemeClr val="tx1"/>
                </a:solidFill>
                <a:effectLst/>
                <a:latin typeface="+mn-lt"/>
                <a:ea typeface="+mn-ea"/>
                <a:cs typeface="+mn-cs"/>
              </a:rPr>
              <a:t> - это совокупность специализированных организационных возможностей для предоставления ценности заказчикам в форме услуг[</a:t>
            </a:r>
            <a:r>
              <a:rPr lang="ru-RU" sz="1200" u="sng" kern="1200" dirty="0" smtClean="0">
                <a:solidFill>
                  <a:schemeClr val="tx1"/>
                </a:solidFill>
                <a:effectLst/>
                <a:latin typeface="+mn-lt"/>
                <a:ea typeface="+mn-ea"/>
                <a:cs typeface="+mn-cs"/>
                <a:hlinkClick r:id="rId3"/>
              </a:rPr>
              <a:t>1</a:t>
            </a:r>
            <a:r>
              <a:rPr lang="ru-RU" sz="1200" kern="1200" dirty="0" smtClean="0">
                <a:solidFill>
                  <a:schemeClr val="tx1"/>
                </a:solidFill>
                <a:effectLst/>
                <a:latin typeface="+mn-lt"/>
                <a:ea typeface="+mn-ea"/>
                <a:cs typeface="+mn-cs"/>
              </a:rPr>
              <a:t>]. Под "специализированными возможностями" понимаются процессы, методы, функции и роли, которые может использовать поставщик для предоставления услуги заказчику. В России достаточно редко применяют термин управление IT-услугами, предпочитая ему </a:t>
            </a:r>
            <a:r>
              <a:rPr lang="ru-RU" sz="1200" b="1" kern="1200" dirty="0" smtClean="0">
                <a:solidFill>
                  <a:schemeClr val="tx1"/>
                </a:solidFill>
                <a:effectLst/>
                <a:latin typeface="+mn-lt"/>
                <a:ea typeface="+mn-ea"/>
                <a:cs typeface="+mn-cs"/>
              </a:rPr>
              <a:t>сервис-менеджмент</a:t>
            </a:r>
            <a:r>
              <a:rPr lang="ru-RU" sz="1200" kern="1200" dirty="0" smtClean="0">
                <a:solidFill>
                  <a:schemeClr val="tx1"/>
                </a:solidFill>
                <a:effectLst/>
                <a:latin typeface="+mn-lt"/>
                <a:ea typeface="+mn-ea"/>
                <a:cs typeface="+mn-cs"/>
              </a:rPr>
              <a:t>. Для обозначения управления IT-сервисами используется также аббревиатура </a:t>
            </a:r>
            <a:r>
              <a:rPr lang="ru-RU" sz="1200" b="1" kern="1200" dirty="0" smtClean="0">
                <a:solidFill>
                  <a:schemeClr val="tx1"/>
                </a:solidFill>
                <a:effectLst/>
                <a:latin typeface="+mn-lt"/>
                <a:ea typeface="+mn-ea"/>
                <a:cs typeface="+mn-cs"/>
              </a:rPr>
              <a:t>ITSM</a:t>
            </a:r>
            <a:r>
              <a:rPr lang="ru-RU" sz="1200" kern="1200" dirty="0" smtClean="0">
                <a:solidFill>
                  <a:schemeClr val="tx1"/>
                </a:solidFill>
                <a:effectLst/>
                <a:latin typeface="+mn-lt"/>
                <a:ea typeface="+mn-ea"/>
                <a:cs typeface="+mn-cs"/>
              </a:rPr>
              <a:t> (IT </a:t>
            </a:r>
            <a:r>
              <a:rPr lang="ru-RU" sz="1200" i="1"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Management</a:t>
            </a:r>
            <a:r>
              <a:rPr lang="ru-RU" sz="1200" kern="1200" dirty="0" smtClean="0">
                <a:solidFill>
                  <a:schemeClr val="tx1"/>
                </a:solidFill>
                <a:effectLst/>
                <a:latin typeface="+mn-lt"/>
                <a:ea typeface="+mn-ea"/>
                <a:cs typeface="+mn-cs"/>
              </a:rPr>
              <a:t>). В ходе курса мы будем использовать термины "Управление услугами", "сервис-</a:t>
            </a:r>
            <a:r>
              <a:rPr lang="ru-RU" sz="1200" i="1" kern="1200" dirty="0" smtClean="0">
                <a:solidFill>
                  <a:schemeClr val="tx1"/>
                </a:solidFill>
                <a:effectLst/>
                <a:latin typeface="+mn-lt"/>
                <a:ea typeface="+mn-ea"/>
                <a:cs typeface="+mn-cs"/>
              </a:rPr>
              <a:t>менеджмент</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и</a:t>
            </a:r>
            <a:r>
              <a:rPr lang="ru-RU" sz="1200" i="1" kern="1200" dirty="0" err="1" smtClean="0">
                <a:solidFill>
                  <a:schemeClr val="tx1"/>
                </a:solidFill>
                <a:effectLst/>
                <a:latin typeface="+mn-lt"/>
                <a:ea typeface="+mn-ea"/>
                <a:cs typeface="+mn-cs"/>
              </a:rPr>
              <a:t>ITSM</a:t>
            </a:r>
            <a:r>
              <a:rPr lang="ru-RU" sz="1200" kern="1200" dirty="0" smtClean="0">
                <a:solidFill>
                  <a:schemeClr val="tx1"/>
                </a:solidFill>
                <a:effectLst/>
                <a:latin typeface="+mn-lt"/>
                <a:ea typeface="+mn-ea"/>
                <a:cs typeface="+mn-cs"/>
              </a:rPr>
              <a:t> как тождественные.</a:t>
            </a:r>
          </a:p>
          <a:p>
            <a:r>
              <a:rPr lang="ru-RU" sz="1200" kern="1200" dirty="0" smtClean="0">
                <a:solidFill>
                  <a:schemeClr val="tx1"/>
                </a:solidFill>
                <a:effectLst/>
                <a:latin typeface="+mn-lt"/>
                <a:ea typeface="+mn-ea"/>
                <a:cs typeface="+mn-cs"/>
              </a:rPr>
              <a:t>Предоставление услуг охватывает вопросы менеджмента IT-инфраструктур, включая обслуживание и сопровождение. Перед покупкой любого продукта в магазине мы обычно оцениваем его качество по внешнему виду, пригодности и надежности. В магазине у покупателя немного возможностей повлиять на качество продукта из-за того, что он уже произведен на фабрике. Путем тщательного контроля производства </a:t>
            </a:r>
            <a:r>
              <a:rPr lang="ru-RU" sz="1200" i="1" kern="1200" dirty="0" smtClean="0">
                <a:solidFill>
                  <a:schemeClr val="tx1"/>
                </a:solidFill>
                <a:effectLst/>
                <a:latin typeface="+mn-lt"/>
                <a:ea typeface="+mn-ea"/>
                <a:cs typeface="+mn-cs"/>
              </a:rPr>
              <a:t>изготовитель</a:t>
            </a:r>
            <a:r>
              <a:rPr lang="ru-RU" sz="1200" kern="1200" dirty="0" smtClean="0">
                <a:solidFill>
                  <a:schemeClr val="tx1"/>
                </a:solidFill>
                <a:effectLst/>
                <a:latin typeface="+mn-lt"/>
                <a:ea typeface="+mn-ea"/>
                <a:cs typeface="+mn-cs"/>
              </a:rPr>
              <a:t> будет стараться поставлять продукцию с одинаковым уровнем качества. В этом примере изготовление, </a:t>
            </a:r>
            <a:r>
              <a:rPr lang="ru-RU" sz="1200" i="1" kern="1200" dirty="0" err="1" smtClean="0">
                <a:solidFill>
                  <a:schemeClr val="tx1"/>
                </a:solidFill>
                <a:effectLst/>
                <a:latin typeface="+mn-lt"/>
                <a:ea typeface="+mn-ea"/>
                <a:cs typeface="+mn-cs"/>
              </a:rPr>
              <a:t>продажа</a:t>
            </a:r>
            <a:r>
              <a:rPr lang="ru-RU" sz="1200" kern="1200" dirty="0" err="1" smtClean="0">
                <a:solidFill>
                  <a:schemeClr val="tx1"/>
                </a:solidFill>
                <a:effectLst/>
                <a:latin typeface="+mn-lt"/>
                <a:ea typeface="+mn-ea"/>
                <a:cs typeface="+mn-cs"/>
              </a:rPr>
              <a:t>и</a:t>
            </a:r>
            <a:r>
              <a:rPr lang="ru-RU" sz="1200" kern="1200" dirty="0" smtClean="0">
                <a:solidFill>
                  <a:schemeClr val="tx1"/>
                </a:solidFill>
                <a:effectLst/>
                <a:latin typeface="+mn-lt"/>
                <a:ea typeface="+mn-ea"/>
                <a:cs typeface="+mn-cs"/>
              </a:rPr>
              <a:t> потребление выступают отдельными друг от друга этапами[</a:t>
            </a:r>
            <a:r>
              <a:rPr lang="ru-RU" sz="1200" u="sng" kern="1200" dirty="0" smtClean="0">
                <a:solidFill>
                  <a:schemeClr val="tx1"/>
                </a:solidFill>
                <a:effectLst/>
                <a:latin typeface="+mn-lt"/>
                <a:ea typeface="+mn-ea"/>
                <a:cs typeface="+mn-cs"/>
                <a:hlinkClick r:id="rId4"/>
              </a:rPr>
              <a:t>3</a:t>
            </a:r>
            <a:r>
              <a:rPr lang="ru-RU" sz="1200" kern="1200" dirty="0" smtClean="0">
                <a:solidFill>
                  <a:schemeClr val="tx1"/>
                </a:solidFill>
                <a:effectLst/>
                <a:latin typeface="+mn-lt"/>
                <a:ea typeface="+mn-ea"/>
                <a:cs typeface="+mn-cs"/>
              </a:rPr>
              <a:t>]. В IT-области всё обстоит несколько иначе, так как совокупное качество услуги фактически определяется в процессе ее эксплуатации, и его нельзя однозначно определить заранее.</a:t>
            </a:r>
          </a:p>
          <a:p>
            <a:r>
              <a:rPr lang="ru-RU" sz="1200" b="1" kern="1200" dirty="0" smtClean="0">
                <a:solidFill>
                  <a:schemeClr val="tx1"/>
                </a:solidFill>
                <a:effectLst/>
                <a:latin typeface="+mn-lt"/>
                <a:ea typeface="+mn-ea"/>
                <a:cs typeface="+mn-cs"/>
              </a:rPr>
              <a:t>Качество </a:t>
            </a:r>
            <a:r>
              <a:rPr lang="ru-RU" sz="1200" kern="1200" dirty="0" smtClean="0">
                <a:solidFill>
                  <a:schemeClr val="tx1"/>
                </a:solidFill>
                <a:effectLst/>
                <a:latin typeface="+mn-lt"/>
                <a:ea typeface="+mn-ea"/>
                <a:cs typeface="+mn-cs"/>
              </a:rPr>
              <a:t>- совокупность характеристик объекта, относящихся к его способности удовлетворить установленные и предполагаемые потребности [</a:t>
            </a:r>
            <a:r>
              <a:rPr lang="ru-RU" sz="1200" u="sng" kern="1200" dirty="0" smtClean="0">
                <a:solidFill>
                  <a:schemeClr val="tx1"/>
                </a:solidFill>
                <a:effectLst/>
                <a:latin typeface="+mn-lt"/>
                <a:ea typeface="+mn-ea"/>
                <a:cs typeface="+mn-cs"/>
                <a:hlinkClick r:id="rId5"/>
              </a:rPr>
              <a:t>4</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Организация может купить очень дорогую IT-услугу, но если поставщик не может обеспечить качественное и ответственное управление - эта покупка станет бессмысленной. Удовлетворенность заказчика во многом зависит от того, насколько хорошо были согласованы параметры услуги предварительно с поставщиком услуг.</a:t>
            </a:r>
          </a:p>
          <a:p>
            <a:r>
              <a:rPr lang="ru-RU" sz="1200" kern="1200" dirty="0" smtClean="0">
                <a:solidFill>
                  <a:schemeClr val="tx1"/>
                </a:solidFill>
                <a:effectLst/>
                <a:latin typeface="+mn-lt"/>
                <a:ea typeface="+mn-ea"/>
                <a:cs typeface="+mn-cs"/>
              </a:rPr>
              <a:t>Поставщик должен помнить о необходимости обеспечения постоянного качества. То есть предоставляемая услуга должна быть стабильной во времени.</a:t>
            </a:r>
          </a:p>
          <a:p>
            <a:r>
              <a:rPr lang="ru-RU" sz="1200" kern="1200" dirty="0" smtClean="0">
                <a:solidFill>
                  <a:schemeClr val="tx1"/>
                </a:solidFill>
                <a:effectLst/>
                <a:latin typeface="+mn-lt"/>
                <a:ea typeface="+mn-ea"/>
                <a:cs typeface="+mn-cs"/>
              </a:rPr>
              <a:t>Таким образом, основной целью сервис-менеджмента в контексте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является предоставление заказчикам надежных, стабильных IT-услуг, которые полностью удовлетворят их потребности в заданной области.</a:t>
            </a:r>
          </a:p>
          <a:p>
            <a:r>
              <a:rPr lang="ru-RU" sz="1200" kern="1200" dirty="0" smtClean="0">
                <a:solidFill>
                  <a:schemeClr val="tx1"/>
                </a:solidFill>
                <a:effectLst/>
                <a:latin typeface="+mn-lt"/>
                <a:ea typeface="+mn-ea"/>
                <a:cs typeface="+mn-cs"/>
              </a:rPr>
              <a:t>Еще одним ключевым термином в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является организация. Заказчики IT-услуг и поставщики IT-услуг рассматриваются в форме организации.</a:t>
            </a:r>
          </a:p>
          <a:p>
            <a:r>
              <a:rPr lang="ru-RU" sz="1200" b="1" kern="1200" dirty="0" smtClean="0">
                <a:solidFill>
                  <a:schemeClr val="tx1"/>
                </a:solidFill>
                <a:effectLst/>
                <a:latin typeface="+mn-lt"/>
                <a:ea typeface="+mn-ea"/>
                <a:cs typeface="+mn-cs"/>
              </a:rPr>
              <a:t>Организация</a:t>
            </a:r>
            <a:r>
              <a:rPr lang="ru-RU" sz="1200" kern="1200" dirty="0" smtClean="0">
                <a:solidFill>
                  <a:schemeClr val="tx1"/>
                </a:solidFill>
                <a:effectLst/>
                <a:latin typeface="+mn-lt"/>
                <a:ea typeface="+mn-ea"/>
                <a:cs typeface="+mn-cs"/>
              </a:rPr>
              <a:t> - это определенная форма сотрудничества людей. Перед любой организацией стоит вопрос: в чем цель объединения в организацию? Такой корпоративной целью (</a:t>
            </a:r>
            <a:r>
              <a:rPr lang="ru-RU" sz="1200" kern="1200" dirty="0" err="1" smtClean="0">
                <a:solidFill>
                  <a:schemeClr val="tx1"/>
                </a:solidFill>
                <a:effectLst/>
                <a:latin typeface="+mn-lt"/>
                <a:ea typeface="+mn-ea"/>
                <a:cs typeface="+mn-cs"/>
              </a:rPr>
              <a:t>vision</a:t>
            </a:r>
            <a:r>
              <a:rPr lang="ru-RU" sz="1200" kern="1200" dirty="0" smtClean="0">
                <a:solidFill>
                  <a:schemeClr val="tx1"/>
                </a:solidFill>
                <a:effectLst/>
                <a:latin typeface="+mn-lt"/>
                <a:ea typeface="+mn-ea"/>
                <a:cs typeface="+mn-cs"/>
              </a:rPr>
              <a:t>) может быть, например, желание заработать деньги, продавая персональные компьютеры или предоставляя услуги доступа в </a:t>
            </a:r>
            <a:r>
              <a:rPr lang="ru-RU" sz="1200" i="1" kern="1200" dirty="0" smtClean="0">
                <a:solidFill>
                  <a:schemeClr val="tx1"/>
                </a:solidFill>
                <a:effectLst/>
                <a:latin typeface="+mn-lt"/>
                <a:ea typeface="+mn-ea"/>
                <a:cs typeface="+mn-cs"/>
              </a:rPr>
              <a:t>Интернет</a:t>
            </a:r>
            <a:r>
              <a:rPr lang="ru-RU" sz="1200" kern="1200" dirty="0" smtClean="0">
                <a:solidFill>
                  <a:schemeClr val="tx1"/>
                </a:solidFill>
                <a:effectLst/>
                <a:latin typeface="+mn-lt"/>
                <a:ea typeface="+mn-ea"/>
                <a:cs typeface="+mn-cs"/>
              </a:rPr>
              <a:t>. Для того чтобы организация стала привлекательной для всех заинтересованных сторон (заказчиков, инвесторов, сотрудников компании и т. д.), нужно уметь рассказать, какие преимущества они будут иметь от сотрудничества с конкретной организацией.</a:t>
            </a:r>
          </a:p>
          <a:p>
            <a:r>
              <a:rPr lang="ru-RU" sz="1200" kern="1200" dirty="0" smtClean="0">
                <a:solidFill>
                  <a:schemeClr val="tx1"/>
                </a:solidFill>
                <a:effectLst/>
                <a:latin typeface="+mn-lt"/>
                <a:ea typeface="+mn-ea"/>
                <a:cs typeface="+mn-cs"/>
              </a:rPr>
              <a:t>Для того чтобы сообщить всем свою корпоративную цель, компания может представить ее в виде тезиса о своей миссии (</a:t>
            </a:r>
            <a:r>
              <a:rPr lang="ru-RU" sz="1200" i="1" kern="1200" dirty="0" err="1" smtClean="0">
                <a:solidFill>
                  <a:schemeClr val="tx1"/>
                </a:solidFill>
                <a:effectLst/>
                <a:latin typeface="+mn-lt"/>
                <a:ea typeface="+mn-ea"/>
                <a:cs typeface="+mn-cs"/>
              </a:rPr>
              <a:t>mission</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12</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13</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Миссия </a:t>
            </a:r>
            <a:r>
              <a:rPr lang="ru-RU" sz="1200" kern="1200" dirty="0" smtClean="0">
                <a:solidFill>
                  <a:schemeClr val="tx1"/>
                </a:solidFill>
                <a:effectLst/>
                <a:latin typeface="+mn-lt"/>
                <a:ea typeface="+mn-ea"/>
                <a:cs typeface="+mn-cs"/>
              </a:rPr>
              <a:t>- это короткое и четкое описание задач, стоящих перед организацией, и идеалов, в которые она верит.</a:t>
            </a:r>
          </a:p>
          <a:p>
            <a:r>
              <a:rPr lang="ru-RU" sz="1200" b="1" kern="1200" dirty="0" smtClean="0">
                <a:solidFill>
                  <a:schemeClr val="tx1"/>
                </a:solidFill>
                <a:effectLst/>
                <a:latin typeface="+mn-lt"/>
                <a:ea typeface="+mn-ea"/>
                <a:cs typeface="+mn-cs"/>
              </a:rPr>
              <a:t>Стратегические задачи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objectives</a:t>
            </a:r>
            <a:r>
              <a:rPr lang="ru-RU" sz="1200" kern="1200" dirty="0" smtClean="0">
                <a:solidFill>
                  <a:schemeClr val="tx1"/>
                </a:solidFill>
                <a:effectLst/>
                <a:latin typeface="+mn-lt"/>
                <a:ea typeface="+mn-ea"/>
                <a:cs typeface="+mn-cs"/>
              </a:rPr>
              <a:t>) - это более подробное описание того, что хочет достичь организация в долгосрочной перспективе. Хорошо сформулированные стратегические задачи должны обладать пятью основными свойствами (соответствовать принципу </a:t>
            </a:r>
            <a:r>
              <a:rPr lang="ru-RU" sz="1200" i="1" kern="1200" dirty="0" smtClean="0">
                <a:solidFill>
                  <a:schemeClr val="tx1"/>
                </a:solidFill>
                <a:effectLst/>
                <a:latin typeface="+mn-lt"/>
                <a:ea typeface="+mn-ea"/>
                <a:cs typeface="+mn-cs"/>
              </a:rPr>
              <a:t>SMART</a:t>
            </a:r>
            <a:r>
              <a:rPr lang="ru-RU" sz="1200" kern="1200" dirty="0" smtClean="0">
                <a:solidFill>
                  <a:schemeClr val="tx1"/>
                </a:solidFill>
                <a:effectLst/>
                <a:latin typeface="+mn-lt"/>
                <a:ea typeface="+mn-ea"/>
                <a:cs typeface="+mn-cs"/>
              </a:rPr>
              <a:t>): быть конкретными (</a:t>
            </a:r>
            <a:r>
              <a:rPr lang="ru-RU" sz="1200" kern="1200" dirty="0" err="1" smtClean="0">
                <a:solidFill>
                  <a:schemeClr val="tx1"/>
                </a:solidFill>
                <a:effectLst/>
                <a:latin typeface="+mn-lt"/>
                <a:ea typeface="+mn-ea"/>
                <a:cs typeface="+mn-cs"/>
              </a:rPr>
              <a:t>Specific</a:t>
            </a:r>
            <a:r>
              <a:rPr lang="ru-RU" sz="1200" kern="1200" dirty="0" smtClean="0">
                <a:solidFill>
                  <a:schemeClr val="tx1"/>
                </a:solidFill>
                <a:effectLst/>
                <a:latin typeface="+mn-lt"/>
                <a:ea typeface="+mn-ea"/>
                <a:cs typeface="+mn-cs"/>
              </a:rPr>
              <a:t>), поддаваться измерению (</a:t>
            </a:r>
            <a:r>
              <a:rPr lang="ru-RU" sz="1200" kern="1200" dirty="0" err="1" smtClean="0">
                <a:solidFill>
                  <a:schemeClr val="tx1"/>
                </a:solidFill>
                <a:effectLst/>
                <a:latin typeface="+mn-lt"/>
                <a:ea typeface="+mn-ea"/>
                <a:cs typeface="+mn-cs"/>
              </a:rPr>
              <a:t>Measurable</a:t>
            </a:r>
            <a:r>
              <a:rPr lang="ru-RU" sz="1200" kern="1200" dirty="0" smtClean="0">
                <a:solidFill>
                  <a:schemeClr val="tx1"/>
                </a:solidFill>
                <a:effectLst/>
                <a:latin typeface="+mn-lt"/>
                <a:ea typeface="+mn-ea"/>
                <a:cs typeface="+mn-cs"/>
              </a:rPr>
              <a:t>), быть уместными и соответствующими ситуации (</a:t>
            </a:r>
            <a:r>
              <a:rPr lang="ru-RU" sz="1200" i="1" kern="1200" dirty="0" err="1" smtClean="0">
                <a:solidFill>
                  <a:schemeClr val="tx1"/>
                </a:solidFill>
                <a:effectLst/>
                <a:latin typeface="+mn-lt"/>
                <a:ea typeface="+mn-ea"/>
                <a:cs typeface="+mn-cs"/>
              </a:rPr>
              <a:t>Relevant</a:t>
            </a:r>
            <a:r>
              <a:rPr lang="ru-RU" sz="1200" kern="1200" dirty="0" smtClean="0">
                <a:solidFill>
                  <a:schemeClr val="tx1"/>
                </a:solidFill>
                <a:effectLst/>
                <a:latin typeface="+mn-lt"/>
                <a:ea typeface="+mn-ea"/>
                <a:cs typeface="+mn-cs"/>
              </a:rPr>
              <a:t>), быть реалистичными (</a:t>
            </a:r>
            <a:r>
              <a:rPr lang="ru-RU" sz="1200" i="1" kern="1200" dirty="0" err="1" smtClean="0">
                <a:solidFill>
                  <a:schemeClr val="tx1"/>
                </a:solidFill>
                <a:effectLst/>
                <a:latin typeface="+mn-lt"/>
                <a:ea typeface="+mn-ea"/>
                <a:cs typeface="+mn-cs"/>
              </a:rPr>
              <a:t>Achievable</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 и иметь четкие временные границы (</a:t>
            </a:r>
            <a:r>
              <a:rPr lang="ru-RU" sz="1200" kern="1200" dirty="0" err="1" smtClean="0">
                <a:solidFill>
                  <a:schemeClr val="tx1"/>
                </a:solidFill>
                <a:effectLst/>
                <a:latin typeface="+mn-lt"/>
                <a:ea typeface="+mn-ea"/>
                <a:cs typeface="+mn-cs"/>
              </a:rPr>
              <a:t>Time-bound</a:t>
            </a:r>
            <a:r>
              <a:rPr lang="ru-RU" sz="1200" kern="1200" dirty="0" smtClean="0">
                <a:solidFill>
                  <a:schemeClr val="tx1"/>
                </a:solidFill>
                <a:effectLst/>
                <a:latin typeface="+mn-lt"/>
                <a:ea typeface="+mn-ea"/>
                <a:cs typeface="+mn-cs"/>
              </a:rPr>
              <a:t>).</a:t>
            </a:r>
          </a:p>
          <a:p>
            <a:r>
              <a:rPr lang="ru-RU" sz="1200" b="1" kern="1200" dirty="0" smtClean="0">
                <a:solidFill>
                  <a:schemeClr val="tx1"/>
                </a:solidFill>
                <a:effectLst/>
                <a:latin typeface="+mn-lt"/>
                <a:ea typeface="+mn-ea"/>
                <a:cs typeface="+mn-cs"/>
              </a:rPr>
              <a:t>Политика организации</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policy</a:t>
            </a:r>
            <a:r>
              <a:rPr lang="ru-RU" sz="1200" kern="1200" dirty="0" smtClean="0">
                <a:solidFill>
                  <a:schemeClr val="tx1"/>
                </a:solidFill>
                <a:effectLst/>
                <a:latin typeface="+mn-lt"/>
                <a:ea typeface="+mn-ea"/>
                <a:cs typeface="+mn-cs"/>
              </a:rPr>
              <a:t>) - это совокупность всех решений и мер, принятых организацией для постановки стратегических задач и их достижения. При разработке своей политики организация определяет приоритеты стоящих перед ней стратегических задач и пути их достижения. Безусловно, в зависимости от обстоятельств, приоритеты могут со временем меняться. Чем лучше разъяснена политика организации всем участвующим сторонам, тем меньше возникает проблем при объяснении сотрудникам, как им выполнять работу. В отличие от подробных процедур, эти правила могут быть использованы персоналом организации в качестве руководящих указаний. Четко сформулированная политика (правила) компании способствуют гибкости структуры организации, поскольку все уровни в такой компании могут быстро реагировать на изменение ситуации [</a:t>
            </a:r>
            <a:r>
              <a:rPr lang="ru-RU" sz="1200" u="sng" kern="1200" dirty="0" smtClean="0">
                <a:solidFill>
                  <a:schemeClr val="tx1"/>
                </a:solidFill>
                <a:effectLst/>
                <a:latin typeface="+mn-lt"/>
                <a:ea typeface="+mn-ea"/>
                <a:cs typeface="+mn-cs"/>
                <a:hlinkClick r:id="rId3"/>
              </a:rPr>
              <a:t>3</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Реализация политики в виде конкретных видов деятельности требует разработки </a:t>
            </a:r>
            <a:r>
              <a:rPr lang="ru-RU" sz="1200" b="1" kern="1200" dirty="0" smtClean="0">
                <a:solidFill>
                  <a:schemeClr val="tx1"/>
                </a:solidFill>
                <a:effectLst/>
                <a:latin typeface="+mn-lt"/>
                <a:ea typeface="+mn-ea"/>
                <a:cs typeface="+mn-cs"/>
              </a:rPr>
              <a:t>стратегии</a:t>
            </a:r>
            <a:r>
              <a:rPr lang="ru-RU" sz="1200" kern="1200" dirty="0" smtClean="0">
                <a:solidFill>
                  <a:schemeClr val="tx1"/>
                </a:solidFill>
                <a:effectLst/>
                <a:latin typeface="+mn-lt"/>
                <a:ea typeface="+mn-ea"/>
                <a:cs typeface="+mn-cs"/>
              </a:rPr>
              <a:t>. Стратегия разрабатывается на определенные периоды и состоит из нескольких этапов. Важным является возможность контроля выполнения поставленных задач в ходе исполнения запланированных </a:t>
            </a:r>
            <a:r>
              <a:rPr lang="ru-RU" sz="1200" i="1" kern="1200" dirty="0" smtClean="0">
                <a:solidFill>
                  <a:schemeClr val="tx1"/>
                </a:solidFill>
                <a:effectLst/>
                <a:latin typeface="+mn-lt"/>
                <a:ea typeface="+mn-ea"/>
                <a:cs typeface="+mn-cs"/>
              </a:rPr>
              <a:t>работ</a:t>
            </a:r>
            <a:r>
              <a:rPr lang="ru-RU" sz="1200" kern="1200" dirty="0" smtClean="0">
                <a:solidFill>
                  <a:schemeClr val="tx1"/>
                </a:solidFill>
                <a:effectLst/>
                <a:latin typeface="+mn-lt"/>
                <a:ea typeface="+mn-ea"/>
                <a:cs typeface="+mn-cs"/>
              </a:rPr>
              <a:t>. Другими словами, необходимо измерять, в какой степени организация или процессы близки к достижению своих стратегических целей. Для этого имеются различные методы. Одним из наиболее известных в бизнесе методов является </a:t>
            </a:r>
            <a:r>
              <a:rPr lang="ru-RU" sz="1200" b="1" kern="1200" dirty="0" smtClean="0">
                <a:solidFill>
                  <a:schemeClr val="tx1"/>
                </a:solidFill>
                <a:effectLst/>
                <a:latin typeface="+mn-lt"/>
                <a:ea typeface="+mn-ea"/>
                <a:cs typeface="+mn-cs"/>
              </a:rPr>
              <a:t>Карта Сбалансированных Оценок (</a:t>
            </a:r>
            <a:r>
              <a:rPr lang="ru-RU" sz="1200" b="1" kern="1200" dirty="0" err="1" smtClean="0">
                <a:solidFill>
                  <a:schemeClr val="tx1"/>
                </a:solidFill>
                <a:effectLst/>
                <a:latin typeface="+mn-lt"/>
                <a:ea typeface="+mn-ea"/>
                <a:cs typeface="+mn-cs"/>
              </a:rPr>
              <a:t>Balanced</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Score</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Card</a:t>
            </a:r>
            <a:r>
              <a:rPr lang="ru-RU" sz="1200" b="1" kern="1200" dirty="0" smtClean="0">
                <a:solidFill>
                  <a:schemeClr val="tx1"/>
                </a:solidFill>
                <a:effectLst/>
                <a:latin typeface="+mn-lt"/>
                <a:ea typeface="+mn-ea"/>
                <a:cs typeface="+mn-cs"/>
              </a:rPr>
              <a:t> - BSC)</a:t>
            </a:r>
            <a:r>
              <a:rPr lang="ru-RU" sz="1200" kern="1200" dirty="0" smtClean="0">
                <a:solidFill>
                  <a:schemeClr val="tx1"/>
                </a:solidFill>
                <a:effectLst/>
                <a:latin typeface="+mn-lt"/>
                <a:ea typeface="+mn-ea"/>
                <a:cs typeface="+mn-cs"/>
              </a:rPr>
              <a:t>. Согласно данному методу, на основе стратегических целей организации или целей процесса определяются критические факторы успеха (</a:t>
            </a:r>
            <a:r>
              <a:rPr lang="ru-RU" sz="1200" i="1" kern="1200" dirty="0" err="1" smtClean="0">
                <a:solidFill>
                  <a:schemeClr val="tx1"/>
                </a:solidFill>
                <a:effectLst/>
                <a:latin typeface="+mn-lt"/>
                <a:ea typeface="+mn-ea"/>
                <a:cs typeface="+mn-cs"/>
              </a:rPr>
              <a:t>Critical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Success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Factor</a:t>
            </a:r>
            <a:r>
              <a:rPr lang="ru-RU" sz="1200" kern="1200" dirty="0" smtClean="0">
                <a:solidFill>
                  <a:schemeClr val="tx1"/>
                </a:solidFill>
                <a:effectLst/>
                <a:latin typeface="+mn-lt"/>
                <a:ea typeface="+mn-ea"/>
                <a:cs typeface="+mn-cs"/>
              </a:rPr>
              <a:t> - </a:t>
            </a:r>
            <a:r>
              <a:rPr lang="ru-RU" sz="1200" i="1" kern="1200" dirty="0" smtClean="0">
                <a:solidFill>
                  <a:schemeClr val="tx1"/>
                </a:solidFill>
                <a:effectLst/>
                <a:latin typeface="+mn-lt"/>
                <a:ea typeface="+mn-ea"/>
                <a:cs typeface="+mn-cs"/>
              </a:rPr>
              <a:t>CSF</a:t>
            </a:r>
            <a:r>
              <a:rPr lang="ru-RU" sz="1200" kern="1200" dirty="0" smtClean="0">
                <a:solidFill>
                  <a:schemeClr val="tx1"/>
                </a:solidFill>
                <a:effectLst/>
                <a:latin typeface="+mn-lt"/>
                <a:ea typeface="+mn-ea"/>
                <a:cs typeface="+mn-cs"/>
              </a:rPr>
              <a:t>).</a:t>
            </a:r>
          </a:p>
          <a:p>
            <a:r>
              <a:rPr lang="ru-RU" sz="1200" b="1" kern="1200" dirty="0" smtClean="0">
                <a:solidFill>
                  <a:schemeClr val="tx1"/>
                </a:solidFill>
                <a:effectLst/>
                <a:latin typeface="+mn-lt"/>
                <a:ea typeface="+mn-ea"/>
                <a:cs typeface="+mn-cs"/>
              </a:rPr>
              <a:t>Критические факторы успеха (</a:t>
            </a:r>
            <a:r>
              <a:rPr lang="ru-RU" sz="1200" b="1" kern="1200" dirty="0" err="1" smtClean="0">
                <a:solidFill>
                  <a:schemeClr val="tx1"/>
                </a:solidFill>
                <a:effectLst/>
                <a:latin typeface="+mn-lt"/>
                <a:ea typeface="+mn-ea"/>
                <a:cs typeface="+mn-cs"/>
              </a:rPr>
              <a:t>Critical</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Success</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Factors</a:t>
            </a:r>
            <a:r>
              <a:rPr lang="ru-RU" sz="1200" b="1" kern="1200" dirty="0" smtClean="0">
                <a:solidFill>
                  <a:schemeClr val="tx1"/>
                </a:solidFill>
                <a:effectLst/>
                <a:latin typeface="+mn-lt"/>
                <a:ea typeface="+mn-ea"/>
                <a:cs typeface="+mn-cs"/>
              </a:rPr>
              <a:t> или </a:t>
            </a:r>
            <a:r>
              <a:rPr lang="ru-RU" sz="1200" b="1" kern="1200" dirty="0" err="1" smtClean="0">
                <a:solidFill>
                  <a:schemeClr val="tx1"/>
                </a:solidFill>
                <a:effectLst/>
                <a:latin typeface="+mn-lt"/>
                <a:ea typeface="+mn-ea"/>
                <a:cs typeface="+mn-cs"/>
              </a:rPr>
              <a:t>CSFs</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 факторы, которые обязательно должны реализовываться для успешности проекта, процесса, плана или услуги. Такие факторы формулируются для нескольких наиболее важных сфер интересов компании, называемых перспективами (проекциями) организации: заказчики/рынок, </a:t>
            </a:r>
            <a:r>
              <a:rPr lang="ru-RU" sz="1200" i="1" kern="1200" dirty="0" smtClean="0">
                <a:solidFill>
                  <a:schemeClr val="tx1"/>
                </a:solidFill>
                <a:effectLst/>
                <a:latin typeface="+mn-lt"/>
                <a:ea typeface="+mn-ea"/>
                <a:cs typeface="+mn-cs"/>
              </a:rPr>
              <a:t>бизнес-процессы</a:t>
            </a:r>
            <a:r>
              <a:rPr lang="ru-RU" sz="1200" kern="1200" dirty="0" smtClean="0">
                <a:solidFill>
                  <a:schemeClr val="tx1"/>
                </a:solidFill>
                <a:effectLst/>
                <a:latin typeface="+mn-lt"/>
                <a:ea typeface="+mn-ea"/>
                <a:cs typeface="+mn-cs"/>
              </a:rPr>
              <a:t>, персонал/инновации и финансы. Для измерения того, насколько успешно реализованы </a:t>
            </a:r>
            <a:r>
              <a:rPr lang="ru-RU" sz="1200" i="1" kern="1200" dirty="0" err="1" smtClean="0">
                <a:solidFill>
                  <a:schemeClr val="tx1"/>
                </a:solidFill>
                <a:effectLst/>
                <a:latin typeface="+mn-lt"/>
                <a:ea typeface="+mn-ea"/>
                <a:cs typeface="+mn-cs"/>
              </a:rPr>
              <a:t>CSFs</a:t>
            </a:r>
            <a:r>
              <a:rPr lang="ru-RU" sz="1200" kern="1200" dirty="0" smtClean="0">
                <a:solidFill>
                  <a:schemeClr val="tx1"/>
                </a:solidFill>
                <a:effectLst/>
                <a:latin typeface="+mn-lt"/>
                <a:ea typeface="+mn-ea"/>
                <a:cs typeface="+mn-cs"/>
              </a:rPr>
              <a:t> используется </a:t>
            </a:r>
            <a:r>
              <a:rPr lang="ru-RU" sz="1200" i="1" kern="1200" dirty="0" smtClean="0">
                <a:solidFill>
                  <a:schemeClr val="tx1"/>
                </a:solidFill>
                <a:effectLst/>
                <a:latin typeface="+mn-lt"/>
                <a:ea typeface="+mn-ea"/>
                <a:cs typeface="+mn-cs"/>
              </a:rPr>
              <a:t>KPI</a:t>
            </a:r>
            <a:r>
              <a:rPr lang="ru-RU" sz="1200" kern="1200" dirty="0" smtClean="0">
                <a:solidFill>
                  <a:schemeClr val="tx1"/>
                </a:solidFill>
                <a:effectLst/>
                <a:latin typeface="+mn-lt"/>
                <a:ea typeface="+mn-ea"/>
                <a:cs typeface="+mn-cs"/>
              </a:rPr>
              <a:t>.</a:t>
            </a:r>
          </a:p>
          <a:p>
            <a:r>
              <a:rPr lang="ru-RU" sz="1200" b="1" kern="1200" dirty="0" smtClean="0">
                <a:solidFill>
                  <a:schemeClr val="tx1"/>
                </a:solidFill>
                <a:effectLst/>
                <a:latin typeface="+mn-lt"/>
                <a:ea typeface="+mn-ea"/>
                <a:cs typeface="+mn-cs"/>
              </a:rPr>
              <a:t>Ключевой показатель производительности (</a:t>
            </a:r>
            <a:r>
              <a:rPr lang="ru-RU" sz="1200" b="1" kern="1200" dirty="0" err="1" smtClean="0">
                <a:solidFill>
                  <a:schemeClr val="tx1"/>
                </a:solidFill>
                <a:effectLst/>
                <a:latin typeface="+mn-lt"/>
                <a:ea typeface="+mn-ea"/>
                <a:cs typeface="+mn-cs"/>
              </a:rPr>
              <a:t>Key</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Performance</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Indicator</a:t>
            </a:r>
            <a:r>
              <a:rPr lang="ru-RU" sz="1200" b="1" kern="1200" dirty="0" smtClean="0">
                <a:solidFill>
                  <a:schemeClr val="tx1"/>
                </a:solidFill>
                <a:effectLst/>
                <a:latin typeface="+mn-lt"/>
                <a:ea typeface="+mn-ea"/>
                <a:cs typeface="+mn-cs"/>
              </a:rPr>
              <a:t> или KPI) - </a:t>
            </a:r>
            <a:r>
              <a:rPr lang="ru-RU" sz="1200" i="1" kern="1200" dirty="0" smtClean="0">
                <a:solidFill>
                  <a:schemeClr val="tx1"/>
                </a:solidFill>
                <a:effectLst/>
                <a:latin typeface="+mn-lt"/>
                <a:ea typeface="+mn-ea"/>
                <a:cs typeface="+mn-cs"/>
              </a:rPr>
              <a:t>метрика</a:t>
            </a:r>
            <a:r>
              <a:rPr lang="ru-RU" sz="1200" kern="1200" dirty="0" smtClean="0">
                <a:solidFill>
                  <a:schemeClr val="tx1"/>
                </a:solidFill>
                <a:effectLst/>
                <a:latin typeface="+mn-lt"/>
                <a:ea typeface="+mn-ea"/>
                <a:cs typeface="+mn-cs"/>
              </a:rPr>
              <a:t>, которая используется для управления процессом, услугой или деятельностью[</a:t>
            </a:r>
            <a:r>
              <a:rPr lang="ru-RU" sz="1200" u="sng" kern="1200" dirty="0" smtClean="0">
                <a:solidFill>
                  <a:schemeClr val="tx1"/>
                </a:solidFill>
                <a:effectLst/>
                <a:latin typeface="+mn-lt"/>
                <a:ea typeface="+mn-ea"/>
                <a:cs typeface="+mn-cs"/>
                <a:hlinkClick r:id="rId4"/>
              </a:rPr>
              <a:t>1</a:t>
            </a:r>
            <a:r>
              <a:rPr lang="ru-RU" sz="1200" kern="1200" dirty="0" smtClean="0">
                <a:solidFill>
                  <a:schemeClr val="tx1"/>
                </a:solidFill>
                <a:effectLst/>
                <a:latin typeface="+mn-lt"/>
                <a:ea typeface="+mn-ea"/>
                <a:cs typeface="+mn-cs"/>
              </a:rPr>
              <a:t>]. Измерить можно множество показателей эффективности, но только особо важные являются </a:t>
            </a:r>
            <a:r>
              <a:rPr lang="ru-RU" sz="1200" i="1" kern="1200" dirty="0" smtClean="0">
                <a:solidFill>
                  <a:schemeClr val="tx1"/>
                </a:solidFill>
                <a:effectLst/>
                <a:latin typeface="+mn-lt"/>
                <a:ea typeface="+mn-ea"/>
                <a:cs typeface="+mn-cs"/>
              </a:rPr>
              <a:t>KPI</a:t>
            </a:r>
            <a:r>
              <a:rPr lang="ru-RU" sz="1200" kern="1200" dirty="0" smtClean="0">
                <a:solidFill>
                  <a:schemeClr val="tx1"/>
                </a:solidFill>
                <a:effectLst/>
                <a:latin typeface="+mn-lt"/>
                <a:ea typeface="+mn-ea"/>
                <a:cs typeface="+mn-cs"/>
              </a:rPr>
              <a:t>. Например, фактор "защита услуги во время реализации изменений" может быть измерен таким </a:t>
            </a:r>
            <a:r>
              <a:rPr lang="ru-RU" sz="1200" i="1" kern="1200" dirty="0" smtClean="0">
                <a:solidFill>
                  <a:schemeClr val="tx1"/>
                </a:solidFill>
                <a:effectLst/>
                <a:latin typeface="+mn-lt"/>
                <a:ea typeface="+mn-ea"/>
                <a:cs typeface="+mn-cs"/>
              </a:rPr>
              <a:t>KPI</a:t>
            </a:r>
            <a:r>
              <a:rPr lang="ru-RU" sz="1200" kern="1200" dirty="0" smtClean="0">
                <a:solidFill>
                  <a:schemeClr val="tx1"/>
                </a:solidFill>
                <a:effectLst/>
                <a:latin typeface="+mn-lt"/>
                <a:ea typeface="+mn-ea"/>
                <a:cs typeface="+mn-cs"/>
              </a:rPr>
              <a:t> как "уменьшение количества неуспешных изменений в процентах", "процентное уменьшение количества изменений, приведших к возникновению инцидентов" и т.д.</a:t>
            </a:r>
          </a:p>
          <a:p>
            <a:r>
              <a:rPr lang="ru-RU" sz="1200" kern="1200" dirty="0" smtClean="0">
                <a:solidFill>
                  <a:schemeClr val="tx1"/>
                </a:solidFill>
                <a:effectLst/>
                <a:latin typeface="+mn-lt"/>
                <a:ea typeface="+mn-ea"/>
                <a:cs typeface="+mn-cs"/>
              </a:rPr>
              <a:t>Под воздействием различных обстоятельств и результатов измерений эффективности в контрольных точках, стратегические задачи, миссии и корпоративные цели могут претерпевать существенные изменения. При этом стратегические задачи IT-</a:t>
            </a:r>
            <a:r>
              <a:rPr lang="ru-RU" sz="1200" i="1" kern="1200" dirty="0" smtClean="0">
                <a:solidFill>
                  <a:schemeClr val="tx1"/>
                </a:solidFill>
                <a:effectLst/>
                <a:latin typeface="+mn-lt"/>
                <a:ea typeface="+mn-ea"/>
                <a:cs typeface="+mn-cs"/>
              </a:rPr>
              <a:t>подразделения</a:t>
            </a:r>
            <a:r>
              <a:rPr lang="ru-RU" sz="1200" kern="1200" dirty="0" smtClean="0">
                <a:solidFill>
                  <a:schemeClr val="tx1"/>
                </a:solidFill>
                <a:effectLst/>
                <a:latin typeface="+mn-lt"/>
                <a:ea typeface="+mn-ea"/>
                <a:cs typeface="+mn-cs"/>
              </a:rPr>
              <a:t> или поставщиков услуг должны также изменяться в соответствии с требованиями и целями бизнеса.</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14</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1.2. Жизненный цикл услуги</a:t>
            </a:r>
          </a:p>
          <a:p>
            <a:r>
              <a:rPr lang="ru-RU" sz="1200" kern="1200" dirty="0" smtClean="0">
                <a:solidFill>
                  <a:schemeClr val="tx1"/>
                </a:solidFill>
                <a:effectLst/>
                <a:latin typeface="+mn-lt"/>
                <a:ea typeface="+mn-ea"/>
                <a:cs typeface="+mn-cs"/>
              </a:rPr>
              <a:t>Основу ITILv3 составляют следующие шесть публикаций, которые часто называют ядром:</a:t>
            </a:r>
          </a:p>
          <a:p>
            <a:pPr lvl="0"/>
            <a:r>
              <a:rPr lang="ru-RU" sz="1200" kern="1200" dirty="0" smtClean="0">
                <a:solidFill>
                  <a:schemeClr val="tx1"/>
                </a:solidFill>
                <a:effectLst/>
                <a:latin typeface="+mn-lt"/>
                <a:ea typeface="+mn-ea"/>
                <a:cs typeface="+mn-cs"/>
              </a:rPr>
              <a:t>Введение в ITIL</a:t>
            </a:r>
          </a:p>
          <a:p>
            <a:pPr lvl="0"/>
            <a:r>
              <a:rPr lang="ru-RU" sz="1200" kern="1200" dirty="0" smtClean="0">
                <a:solidFill>
                  <a:schemeClr val="tx1"/>
                </a:solidFill>
                <a:effectLst/>
                <a:latin typeface="+mn-lt"/>
                <a:ea typeface="+mn-ea"/>
                <a:cs typeface="+mn-cs"/>
              </a:rPr>
              <a:t>Стратегия услуги (</a:t>
            </a:r>
            <a:r>
              <a:rPr lang="ru-RU" sz="1200"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Strategy</a:t>
            </a:r>
            <a:r>
              <a:rPr lang="ru-RU" sz="1200" kern="1200" dirty="0" smtClean="0">
                <a:solidFill>
                  <a:schemeClr val="tx1"/>
                </a:solidFill>
                <a:effectLst/>
                <a:latin typeface="+mn-lt"/>
                <a:ea typeface="+mn-ea"/>
                <a:cs typeface="+mn-cs"/>
              </a:rPr>
              <a:t>)</a:t>
            </a:r>
          </a:p>
          <a:p>
            <a:pPr lvl="0"/>
            <a:r>
              <a:rPr lang="ru-RU" sz="1200" kern="1200" dirty="0" smtClean="0">
                <a:solidFill>
                  <a:schemeClr val="tx1"/>
                </a:solidFill>
                <a:effectLst/>
                <a:latin typeface="+mn-lt"/>
                <a:ea typeface="+mn-ea"/>
                <a:cs typeface="+mn-cs"/>
              </a:rPr>
              <a:t>Проектирование услуги (</a:t>
            </a:r>
            <a:r>
              <a:rPr lang="ru-RU" sz="1200"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Design</a:t>
            </a:r>
            <a:r>
              <a:rPr lang="ru-RU" sz="1200" kern="1200" dirty="0" smtClean="0">
                <a:solidFill>
                  <a:schemeClr val="tx1"/>
                </a:solidFill>
                <a:effectLst/>
                <a:latin typeface="+mn-lt"/>
                <a:ea typeface="+mn-ea"/>
                <a:cs typeface="+mn-cs"/>
              </a:rPr>
              <a:t>)</a:t>
            </a:r>
          </a:p>
          <a:p>
            <a:pPr lvl="0"/>
            <a:r>
              <a:rPr lang="ru-RU" sz="1200" kern="1200" dirty="0" smtClean="0">
                <a:solidFill>
                  <a:schemeClr val="tx1"/>
                </a:solidFill>
                <a:effectLst/>
                <a:latin typeface="+mn-lt"/>
                <a:ea typeface="+mn-ea"/>
                <a:cs typeface="+mn-cs"/>
              </a:rPr>
              <a:t>Преобразование услуги (</a:t>
            </a:r>
            <a:r>
              <a:rPr lang="ru-RU" sz="1200"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Transition</a:t>
            </a:r>
            <a:r>
              <a:rPr lang="ru-RU" sz="1200" kern="1200" dirty="0" smtClean="0">
                <a:solidFill>
                  <a:schemeClr val="tx1"/>
                </a:solidFill>
                <a:effectLst/>
                <a:latin typeface="+mn-lt"/>
                <a:ea typeface="+mn-ea"/>
                <a:cs typeface="+mn-cs"/>
              </a:rPr>
              <a:t>)</a:t>
            </a:r>
          </a:p>
          <a:p>
            <a:pPr lvl="0"/>
            <a:r>
              <a:rPr lang="ru-RU" sz="1200" kern="1200" dirty="0" smtClean="0">
                <a:solidFill>
                  <a:schemeClr val="tx1"/>
                </a:solidFill>
                <a:effectLst/>
                <a:latin typeface="+mn-lt"/>
                <a:ea typeface="+mn-ea"/>
                <a:cs typeface="+mn-cs"/>
              </a:rPr>
              <a:t>Эксплуатация услуги (</a:t>
            </a:r>
            <a:r>
              <a:rPr lang="ru-RU" sz="1200"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Operation</a:t>
            </a:r>
            <a:r>
              <a:rPr lang="ru-RU" sz="1200" kern="1200" dirty="0" smtClean="0">
                <a:solidFill>
                  <a:schemeClr val="tx1"/>
                </a:solidFill>
                <a:effectLst/>
                <a:latin typeface="+mn-lt"/>
                <a:ea typeface="+mn-ea"/>
                <a:cs typeface="+mn-cs"/>
              </a:rPr>
              <a:t>)</a:t>
            </a:r>
          </a:p>
          <a:p>
            <a:pPr lvl="0"/>
            <a:r>
              <a:rPr lang="ru-RU" sz="1200" kern="1200" dirty="0" smtClean="0">
                <a:solidFill>
                  <a:schemeClr val="tx1"/>
                </a:solidFill>
                <a:effectLst/>
                <a:latin typeface="+mn-lt"/>
                <a:ea typeface="+mn-ea"/>
                <a:cs typeface="+mn-cs"/>
              </a:rPr>
              <a:t>Непрерывное улучшение услуги</a:t>
            </a:r>
            <a:r>
              <a:rPr lang="en-US" sz="1200" kern="1200" dirty="0" smtClean="0">
                <a:solidFill>
                  <a:schemeClr val="tx1"/>
                </a:solidFill>
                <a:effectLst/>
                <a:latin typeface="+mn-lt"/>
                <a:ea typeface="+mn-ea"/>
                <a:cs typeface="+mn-cs"/>
              </a:rPr>
              <a:t> (Continual Service Improvement).</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Пять книг соответствуют этапам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услуги (за исключением "Введения в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от первичного анализа требований бизнеса на этапах построения стратегии и проектирования до улучшения услуги в процессе эксплуатации.</a:t>
            </a:r>
          </a:p>
          <a:p>
            <a:r>
              <a:rPr lang="ru-RU" sz="1200" i="1" kern="1200" dirty="0" smtClean="0">
                <a:solidFill>
                  <a:schemeClr val="tx1"/>
                </a:solidFill>
                <a:effectLst/>
                <a:latin typeface="+mn-lt"/>
                <a:ea typeface="+mn-ea"/>
                <a:cs typeface="+mn-cs"/>
              </a:rPr>
              <a:t>Жизненный цикл</a:t>
            </a:r>
            <a:r>
              <a:rPr lang="ru-RU" sz="1200" kern="1200" dirty="0" smtClean="0">
                <a:solidFill>
                  <a:schemeClr val="tx1"/>
                </a:solidFill>
                <a:effectLst/>
                <a:latin typeface="+mn-lt"/>
                <a:ea typeface="+mn-ea"/>
                <a:cs typeface="+mn-cs"/>
              </a:rPr>
              <a:t> услуги представлен на </a:t>
            </a:r>
            <a:r>
              <a:rPr lang="ru-RU" sz="1200" u="sng" kern="1200" dirty="0" smtClean="0">
                <a:solidFill>
                  <a:schemeClr val="tx1"/>
                </a:solidFill>
                <a:effectLst/>
                <a:latin typeface="+mn-lt"/>
                <a:ea typeface="+mn-ea"/>
                <a:cs typeface="+mn-cs"/>
                <a:hlinkClick r:id="rId3"/>
              </a:rPr>
              <a:t>рис. 1.4</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15</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16</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Стратегия услуги (или Построение стратегии)</a:t>
            </a:r>
            <a:r>
              <a:rPr lang="ru-RU" sz="1200" kern="1200" dirty="0" smtClean="0">
                <a:solidFill>
                  <a:schemeClr val="tx1"/>
                </a:solidFill>
                <a:effectLst/>
                <a:latin typeface="+mn-lt"/>
                <a:ea typeface="+mn-ea"/>
                <a:cs typeface="+mn-cs"/>
              </a:rPr>
              <a:t> - это основа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услуги. Соответствующая ему публикация обозначает фундаментальность понятия сервис-менеджмента в контексте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услуги. В книге рассматриваются следующие вопросы: развитие рынка IT-услуг, характеристики и типы поставщиков услуг, основные качества услуги и реализация стратегии в процессе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Ключевыми темами также являются финансовое управление, управление спросом, организационное развитие и стратегические риски.</a:t>
            </a:r>
          </a:p>
          <a:p>
            <a:r>
              <a:rPr lang="ru-RU" sz="1200" kern="1200" dirty="0" smtClean="0">
                <a:solidFill>
                  <a:schemeClr val="tx1"/>
                </a:solidFill>
                <a:effectLst/>
                <a:latin typeface="+mn-lt"/>
                <a:ea typeface="+mn-ea"/>
                <a:cs typeface="+mn-cs"/>
              </a:rPr>
              <a:t>Поставщик должен использовать этап планирования услуги для постановки целей, понимания ожиданий потребителей и рынка сбыта. Построение стратегии предназначено в первую </a:t>
            </a:r>
            <a:r>
              <a:rPr lang="ru-RU" sz="1200" i="1" kern="1200" dirty="0" smtClean="0">
                <a:solidFill>
                  <a:schemeClr val="tx1"/>
                </a:solidFill>
                <a:effectLst/>
                <a:latin typeface="+mn-lt"/>
                <a:ea typeface="+mn-ea"/>
                <a:cs typeface="+mn-cs"/>
              </a:rPr>
              <a:t>очередь</a:t>
            </a:r>
            <a:r>
              <a:rPr lang="ru-RU" sz="1200" kern="1200" dirty="0" smtClean="0">
                <a:solidFill>
                  <a:schemeClr val="tx1"/>
                </a:solidFill>
                <a:effectLst/>
                <a:latin typeface="+mn-lt"/>
                <a:ea typeface="+mn-ea"/>
                <a:cs typeface="+mn-cs"/>
              </a:rPr>
              <a:t> для того, чтобы поставщик услуг смог оценить свои возможности и решить, может ли он справиться со всеми затратами и рисками в соответствии с заявленным Портфелем услуг.</a:t>
            </a:r>
          </a:p>
          <a:p>
            <a:r>
              <a:rPr lang="ru-RU" sz="1200" b="1" kern="1200" dirty="0" smtClean="0">
                <a:solidFill>
                  <a:schemeClr val="tx1"/>
                </a:solidFill>
                <a:effectLst/>
                <a:latin typeface="+mn-lt"/>
                <a:ea typeface="+mn-ea"/>
                <a:cs typeface="+mn-cs"/>
              </a:rPr>
              <a:t>Портфель услуг или портфолио - </a:t>
            </a:r>
            <a:r>
              <a:rPr lang="ru-RU" sz="1200" kern="1200" dirty="0" smtClean="0">
                <a:solidFill>
                  <a:schemeClr val="tx1"/>
                </a:solidFill>
                <a:effectLst/>
                <a:latin typeface="+mn-lt"/>
                <a:ea typeface="+mn-ea"/>
                <a:cs typeface="+mn-cs"/>
              </a:rPr>
              <a:t>это полный набор услуг, которые предоставляются поставщиком услуг. </a:t>
            </a:r>
            <a:r>
              <a:rPr lang="ru-RU" sz="1200" i="1" kern="1200" dirty="0" smtClean="0">
                <a:solidFill>
                  <a:schemeClr val="tx1"/>
                </a:solidFill>
                <a:effectLst/>
                <a:latin typeface="+mn-lt"/>
                <a:ea typeface="+mn-ea"/>
                <a:cs typeface="+mn-cs"/>
              </a:rPr>
              <a:t>Портфель</a:t>
            </a:r>
            <a:r>
              <a:rPr lang="ru-RU" sz="1200" kern="1200" dirty="0" smtClean="0">
                <a:solidFill>
                  <a:schemeClr val="tx1"/>
                </a:solidFill>
                <a:effectLst/>
                <a:latin typeface="+mn-lt"/>
                <a:ea typeface="+mn-ea"/>
                <a:cs typeface="+mn-cs"/>
              </a:rPr>
              <a:t> услуг используется для управления всеми услугами на протяжении всего их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и включает три категории: 1) услуги в разработке (</a:t>
            </a:r>
            <a:r>
              <a:rPr lang="ru-RU" sz="1200" i="1" kern="1200" dirty="0" err="1" smtClean="0">
                <a:solidFill>
                  <a:schemeClr val="tx1"/>
                </a:solidFill>
                <a:effectLst/>
                <a:latin typeface="+mn-lt"/>
                <a:ea typeface="+mn-ea"/>
                <a:cs typeface="+mn-cs"/>
              </a:rPr>
              <a:t>ServicePipeline</a:t>
            </a:r>
            <a:r>
              <a:rPr lang="ru-RU" sz="1200" kern="1200" dirty="0" smtClean="0">
                <a:solidFill>
                  <a:schemeClr val="tx1"/>
                </a:solidFill>
                <a:effectLst/>
                <a:latin typeface="+mn-lt"/>
                <a:ea typeface="+mn-ea"/>
                <a:cs typeface="+mn-cs"/>
              </a:rPr>
              <a:t>) - услуги, находящиеся в стадии разработки; 2) каталог услуг для уже используемых или предлагаемых услуг и 3) услуг, выведенных из эксплуатации (</a:t>
            </a:r>
            <a:r>
              <a:rPr lang="ru-RU" sz="1200" i="1" kern="1200" dirty="0" err="1" smtClean="0">
                <a:solidFill>
                  <a:schemeClr val="tx1"/>
                </a:solidFill>
                <a:effectLst/>
                <a:latin typeface="+mn-lt"/>
                <a:ea typeface="+mn-ea"/>
                <a:cs typeface="+mn-cs"/>
              </a:rPr>
              <a:t>retired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Services</a:t>
            </a:r>
            <a:r>
              <a:rPr lang="ru-RU" sz="1200" kern="1200" dirty="0" smtClean="0">
                <a:solidFill>
                  <a:schemeClr val="tx1"/>
                </a:solidFill>
                <a:effectLst/>
                <a:latin typeface="+mn-lt"/>
                <a:ea typeface="+mn-ea"/>
                <a:cs typeface="+mn-cs"/>
              </a:rPr>
              <a:t>).</a:t>
            </a:r>
          </a:p>
          <a:p>
            <a:r>
              <a:rPr lang="ru-RU" sz="1200" b="1" kern="1200" dirty="0" smtClean="0">
                <a:solidFill>
                  <a:schemeClr val="tx1"/>
                </a:solidFill>
                <a:effectLst/>
                <a:latin typeface="+mn-lt"/>
                <a:ea typeface="+mn-ea"/>
                <a:cs typeface="+mn-cs"/>
              </a:rPr>
              <a:t>Проектирование услуги.</a:t>
            </a:r>
            <a:r>
              <a:rPr lang="ru-RU" sz="1200" kern="1200" dirty="0" smtClean="0">
                <a:solidFill>
                  <a:schemeClr val="tx1"/>
                </a:solidFill>
                <a:effectLst/>
                <a:latin typeface="+mn-lt"/>
                <a:ea typeface="+mn-ea"/>
                <a:cs typeface="+mn-cs"/>
              </a:rPr>
              <a:t> Для любой IT-услуги самым важным является предоставление бизнесу определенной выгоды или ценности. Поэтому при создании услуги поставщик должен в первую </a:t>
            </a:r>
            <a:r>
              <a:rPr lang="ru-RU" sz="1200" i="1" kern="1200" dirty="0" smtClean="0">
                <a:solidFill>
                  <a:schemeClr val="tx1"/>
                </a:solidFill>
                <a:effectLst/>
                <a:latin typeface="+mn-lt"/>
                <a:ea typeface="+mn-ea"/>
                <a:cs typeface="+mn-cs"/>
              </a:rPr>
              <a:t>очередь</a:t>
            </a:r>
            <a:r>
              <a:rPr lang="ru-RU" sz="1200" kern="1200" dirty="0" smtClean="0">
                <a:solidFill>
                  <a:schemeClr val="tx1"/>
                </a:solidFill>
                <a:effectLst/>
                <a:latin typeface="+mn-lt"/>
                <a:ea typeface="+mn-ea"/>
                <a:cs typeface="+mn-cs"/>
              </a:rPr>
              <a:t> учитывать цели бизнеса. Публикация "Проектирование услуги" представляет собой руководство по моделированию и улучшению услуг, а также рекомендации по управлению ими на практике. Этот этап описывает основные принципы и методы моделирования для трансформации стратегических целей в набор конкретных услуг с определенными качествами. Процесс проектирования фактически является безграничным, если речь идет о новых услугах. Он также включает в себя вопросы изменений и улучшений в рамках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услуги, необходимых для увеличения ее ценности с точки зрения потребителей.</a:t>
            </a:r>
          </a:p>
          <a:p>
            <a:r>
              <a:rPr lang="ru-RU" sz="1200" kern="1200" dirty="0" smtClean="0">
                <a:solidFill>
                  <a:schemeClr val="tx1"/>
                </a:solidFill>
                <a:effectLst/>
                <a:latin typeface="+mn-lt"/>
                <a:ea typeface="+mn-ea"/>
                <a:cs typeface="+mn-cs"/>
              </a:rPr>
              <a:t>Ключевыми темами книги также являются Каталог услуг, </a:t>
            </a:r>
            <a:r>
              <a:rPr lang="ru-RU" sz="1200" i="1" kern="1200" dirty="0" smtClean="0">
                <a:solidFill>
                  <a:schemeClr val="tx1"/>
                </a:solidFill>
                <a:effectLst/>
                <a:latin typeface="+mn-lt"/>
                <a:ea typeface="+mn-ea"/>
                <a:cs typeface="+mn-cs"/>
              </a:rPr>
              <a:t>Полезность</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Производительность</a:t>
            </a:r>
            <a:r>
              <a:rPr lang="ru-RU" sz="1200" kern="1200" dirty="0" smtClean="0">
                <a:solidFill>
                  <a:schemeClr val="tx1"/>
                </a:solidFill>
                <a:effectLst/>
                <a:latin typeface="+mn-lt"/>
                <a:ea typeface="+mn-ea"/>
                <a:cs typeface="+mn-cs"/>
              </a:rPr>
              <a:t> и Непрерывность услуги, Уровень управления услуг, которые мы рассмотрим далее.</a:t>
            </a:r>
          </a:p>
        </p:txBody>
      </p:sp>
      <p:sp>
        <p:nvSpPr>
          <p:cNvPr id="4" name="Номер слайда 3"/>
          <p:cNvSpPr>
            <a:spLocks noGrp="1"/>
          </p:cNvSpPr>
          <p:nvPr>
            <p:ph type="sldNum" sz="quarter" idx="10"/>
          </p:nvPr>
        </p:nvSpPr>
        <p:spPr/>
        <p:txBody>
          <a:bodyPr/>
          <a:lstStyle/>
          <a:p>
            <a:fld id="{5C2FCB2C-F8E0-44EA-82BE-015A0F39FB35}" type="slidenum">
              <a:rPr lang="ru-RU" smtClean="0"/>
              <a:pPr/>
              <a:t>17</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Преобразование услуги.</a:t>
            </a:r>
            <a:r>
              <a:rPr lang="ru-RU" sz="1200"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Transition</a:t>
            </a:r>
            <a:r>
              <a:rPr lang="ru-RU" sz="1200" kern="1200" dirty="0" smtClean="0">
                <a:solidFill>
                  <a:schemeClr val="tx1"/>
                </a:solidFill>
                <a:effectLst/>
                <a:latin typeface="+mn-lt"/>
                <a:ea typeface="+mn-ea"/>
                <a:cs typeface="+mn-cs"/>
              </a:rPr>
              <a:t> (англ.) - перемещение, переход или изменение с одного состояния (позиции, периода, стадии, темы и т.д.) на другое; переход от подросткового возраста к зрелости. Применительно к услуге эта стадия характеризует собой изменение в ее состоянии, соответствующее перемещению ИТ-услуги из одной стадии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к другой. Соответствующая публикация в библиотеке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представляет собой руководство по тому, как эффективно реализовать требования, сформулированные на стадиях проектирования и построения стратегии, на этапе эксплуатации с контролем рисков, отказов и сбоев. Книга объединяет в себе практики в изменении, конфигурировании, улучшении, публикации и развертывании услуг, а также вопросы управления рисками.</a:t>
            </a:r>
          </a:p>
          <a:p>
            <a:r>
              <a:rPr lang="ru-RU" sz="1200" b="1" kern="1200" dirty="0" smtClean="0">
                <a:solidFill>
                  <a:schemeClr val="tx1"/>
                </a:solidFill>
                <a:effectLst/>
                <a:latin typeface="+mn-lt"/>
                <a:ea typeface="+mn-ea"/>
                <a:cs typeface="+mn-cs"/>
              </a:rPr>
              <a:t>Эксплуатация услуги</a:t>
            </a:r>
            <a:r>
              <a:rPr lang="ru-RU" sz="1200" kern="1200" dirty="0" smtClean="0">
                <a:solidFill>
                  <a:schemeClr val="tx1"/>
                </a:solidFill>
                <a:effectLst/>
                <a:latin typeface="+mn-lt"/>
                <a:ea typeface="+mn-ea"/>
                <a:cs typeface="+mn-cs"/>
              </a:rPr>
              <a:t> воплощает, по сути, этап "донесения" бизнес-значения услуги от поставщика к заказчикам. Наиболее существенным при этом является эффективное предоставление услуги и ее качественное сопровождение. Книга описывает, как можно обеспечить стабильную эксплуатацию услуги наряду с возможностью внесения изменений в </a:t>
            </a:r>
            <a:r>
              <a:rPr lang="ru-RU" sz="1200" i="1" kern="1200" dirty="0" smtClean="0">
                <a:solidFill>
                  <a:schemeClr val="tx1"/>
                </a:solidFill>
                <a:effectLst/>
                <a:latin typeface="+mn-lt"/>
                <a:ea typeface="+mn-ea"/>
                <a:cs typeface="+mn-cs"/>
              </a:rPr>
              <a:t>дизайн</a:t>
            </a:r>
            <a:r>
              <a:rPr lang="ru-RU" sz="1200" kern="1200" dirty="0" smtClean="0">
                <a:solidFill>
                  <a:schemeClr val="tx1"/>
                </a:solidFill>
                <a:effectLst/>
                <a:latin typeface="+mn-lt"/>
                <a:ea typeface="+mn-ea"/>
                <a:cs typeface="+mn-cs"/>
              </a:rPr>
              <a:t>, масштаб, границы и т.п. Организациям предоставляются инструкции, методы и инструменты для реализации двух методов контроля - превентивного и </a:t>
            </a:r>
            <a:r>
              <a:rPr lang="ru-RU" sz="1200" kern="1200" dirty="0" err="1" smtClean="0">
                <a:solidFill>
                  <a:schemeClr val="tx1"/>
                </a:solidFill>
                <a:effectLst/>
                <a:latin typeface="+mn-lt"/>
                <a:ea typeface="+mn-ea"/>
                <a:cs typeface="+mn-cs"/>
              </a:rPr>
              <a:t>проактивного</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Предложенная в книге </a:t>
            </a:r>
            <a:r>
              <a:rPr lang="ru-RU" sz="1200" i="1" kern="1200" dirty="0" smtClean="0">
                <a:solidFill>
                  <a:schemeClr val="tx1"/>
                </a:solidFill>
                <a:effectLst/>
                <a:latin typeface="+mn-lt"/>
                <a:ea typeface="+mn-ea"/>
                <a:cs typeface="+mn-cs"/>
              </a:rPr>
              <a:t>информация</a:t>
            </a:r>
            <a:r>
              <a:rPr lang="ru-RU" sz="1200" kern="1200" dirty="0" smtClean="0">
                <a:solidFill>
                  <a:schemeClr val="tx1"/>
                </a:solidFill>
                <a:effectLst/>
                <a:latin typeface="+mn-lt"/>
                <a:ea typeface="+mn-ea"/>
                <a:cs typeface="+mn-cs"/>
              </a:rPr>
              <a:t> может быть полезна для </a:t>
            </a:r>
            <a:r>
              <a:rPr lang="ru-RU" sz="1200" i="1" kern="1200" dirty="0" smtClean="0">
                <a:solidFill>
                  <a:schemeClr val="tx1"/>
                </a:solidFill>
                <a:effectLst/>
                <a:latin typeface="+mn-lt"/>
                <a:ea typeface="+mn-ea"/>
                <a:cs typeface="+mn-cs"/>
              </a:rPr>
              <a:t>принятия решений</a:t>
            </a:r>
            <a:r>
              <a:rPr lang="ru-RU" sz="1200" kern="1200" dirty="0" smtClean="0">
                <a:solidFill>
                  <a:schemeClr val="tx1"/>
                </a:solidFill>
                <a:effectLst/>
                <a:latin typeface="+mn-lt"/>
                <a:ea typeface="+mn-ea"/>
                <a:cs typeface="+mn-cs"/>
              </a:rPr>
              <a:t> в вопросах управления доступностью услуги, контроля спроса на услугу, оптимизации нагрузки и решения текущих проблем. Все описанные в книге способы учитывают возможности новых моделей и архитектур, таких как распределенные сервисы, вычисления по схеме "коммунальная услуга"(</a:t>
            </a:r>
            <a:r>
              <a:rPr lang="ru-RU" sz="1200" i="1" kern="1200" dirty="0" err="1" smtClean="0">
                <a:solidFill>
                  <a:schemeClr val="tx1"/>
                </a:solidFill>
                <a:effectLst/>
                <a:latin typeface="+mn-lt"/>
                <a:ea typeface="+mn-ea"/>
                <a:cs typeface="+mn-cs"/>
              </a:rPr>
              <a:t>utility</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computing</a:t>
            </a:r>
            <a:r>
              <a:rPr lang="ru-RU" sz="1200" kern="1200" dirty="0" smtClean="0">
                <a:solidFill>
                  <a:schemeClr val="tx1"/>
                </a:solidFill>
                <a:effectLst/>
                <a:latin typeface="+mn-lt"/>
                <a:ea typeface="+mn-ea"/>
                <a:cs typeface="+mn-cs"/>
              </a:rPr>
              <a:t>), веб-сервисы </a:t>
            </a:r>
            <a:r>
              <a:rPr lang="ru-RU" sz="1200" kern="1200" dirty="0" err="1" smtClean="0">
                <a:solidFill>
                  <a:schemeClr val="tx1"/>
                </a:solidFill>
                <a:effectLst/>
                <a:latin typeface="+mn-lt"/>
                <a:ea typeface="+mn-ea"/>
                <a:cs typeface="+mn-cs"/>
              </a:rPr>
              <a:t>и</a:t>
            </a:r>
            <a:r>
              <a:rPr lang="ru-RU" sz="1200" i="1" kern="1200" dirty="0" err="1" smtClean="0">
                <a:solidFill>
                  <a:schemeClr val="tx1"/>
                </a:solidFill>
                <a:effectLst/>
                <a:latin typeface="+mn-lt"/>
                <a:ea typeface="+mn-ea"/>
                <a:cs typeface="+mn-cs"/>
              </a:rPr>
              <a:t>электронная</a:t>
            </a:r>
            <a:r>
              <a:rPr lang="ru-RU" sz="1200" i="1" kern="1200" dirty="0" smtClean="0">
                <a:solidFill>
                  <a:schemeClr val="tx1"/>
                </a:solidFill>
                <a:effectLst/>
                <a:latin typeface="+mn-lt"/>
                <a:ea typeface="+mn-ea"/>
                <a:cs typeface="+mn-cs"/>
              </a:rPr>
              <a:t> коммерция</a:t>
            </a:r>
            <a:r>
              <a:rPr lang="ru-RU" sz="1200" kern="1200" dirty="0" smtClean="0">
                <a:solidFill>
                  <a:schemeClr val="tx1"/>
                </a:solidFill>
                <a:effectLst/>
                <a:latin typeface="+mn-lt"/>
                <a:ea typeface="+mn-ea"/>
                <a:cs typeface="+mn-cs"/>
              </a:rPr>
              <a:t>. К слову, </a:t>
            </a:r>
            <a:r>
              <a:rPr lang="ru-RU" sz="1200" i="1" kern="1200" dirty="0" err="1" smtClean="0">
                <a:solidFill>
                  <a:schemeClr val="tx1"/>
                </a:solidFill>
                <a:effectLst/>
                <a:latin typeface="+mn-lt"/>
                <a:ea typeface="+mn-ea"/>
                <a:cs typeface="+mn-cs"/>
              </a:rPr>
              <a:t>utility</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computing</a:t>
            </a:r>
            <a:r>
              <a:rPr lang="ru-RU" sz="1200" kern="1200" dirty="0" smtClean="0">
                <a:solidFill>
                  <a:schemeClr val="tx1"/>
                </a:solidFill>
                <a:effectLst/>
                <a:latin typeface="+mn-lt"/>
                <a:ea typeface="+mn-ea"/>
                <a:cs typeface="+mn-cs"/>
              </a:rPr>
              <a:t> или предоставление вычислительных ресурсов по схеме "коммунальная услуга" - это недавно появившаяся </a:t>
            </a:r>
            <a:r>
              <a:rPr lang="ru-RU" sz="1200" i="1" kern="1200" dirty="0" smtClean="0">
                <a:solidFill>
                  <a:schemeClr val="tx1"/>
                </a:solidFill>
                <a:effectLst/>
                <a:latin typeface="+mn-lt"/>
                <a:ea typeface="+mn-ea"/>
                <a:cs typeface="+mn-cs"/>
              </a:rPr>
              <a:t>бизнес-модель</a:t>
            </a:r>
            <a:r>
              <a:rPr lang="ru-RU" sz="1200" kern="1200" dirty="0" smtClean="0">
                <a:solidFill>
                  <a:schemeClr val="tx1"/>
                </a:solidFill>
                <a:effectLst/>
                <a:latin typeface="+mn-lt"/>
                <a:ea typeface="+mn-ea"/>
                <a:cs typeface="+mn-cs"/>
              </a:rPr>
              <a:t>, когда поставщик услуг получает деньги по факту использования услуги, например, по времени ее использования. В традиционной же бизнес-модели </a:t>
            </a:r>
            <a:r>
              <a:rPr lang="ru-RU" sz="1200" i="1" kern="1200" dirty="0" smtClean="0">
                <a:solidFill>
                  <a:schemeClr val="tx1"/>
                </a:solidFill>
                <a:effectLst/>
                <a:latin typeface="+mn-lt"/>
                <a:ea typeface="+mn-ea"/>
                <a:cs typeface="+mn-cs"/>
              </a:rPr>
              <a:t>пользователь</a:t>
            </a:r>
            <a:r>
              <a:rPr lang="ru-RU" sz="1200" kern="1200" dirty="0" smtClean="0">
                <a:solidFill>
                  <a:schemeClr val="tx1"/>
                </a:solidFill>
                <a:effectLst/>
                <a:latin typeface="+mn-lt"/>
                <a:ea typeface="+mn-ea"/>
                <a:cs typeface="+mn-cs"/>
              </a:rPr>
              <a:t> платит за владение системой (сервисом). </a:t>
            </a:r>
            <a:r>
              <a:rPr lang="ru-RU" sz="1200" i="1" kern="1200" dirty="0" smtClean="0">
                <a:solidFill>
                  <a:schemeClr val="tx1"/>
                </a:solidFill>
                <a:effectLst/>
                <a:latin typeface="+mn-lt"/>
                <a:ea typeface="+mn-ea"/>
                <a:cs typeface="+mn-cs"/>
              </a:rPr>
              <a:t>Провайдер</a:t>
            </a:r>
            <a:r>
              <a:rPr lang="ru-RU" sz="1200" kern="1200" dirty="0" smtClean="0">
                <a:solidFill>
                  <a:schemeClr val="tx1"/>
                </a:solidFill>
                <a:effectLst/>
                <a:latin typeface="+mn-lt"/>
                <a:ea typeface="+mn-ea"/>
                <a:cs typeface="+mn-cs"/>
              </a:rPr>
              <a:t> таких услуг может оптимизировать использование своих ресурсов, учитывая разные нужды потребителей. Здесь просматривается явная </a:t>
            </a:r>
            <a:r>
              <a:rPr lang="ru-RU" sz="1200" i="1" kern="1200" dirty="0" smtClean="0">
                <a:solidFill>
                  <a:schemeClr val="tx1"/>
                </a:solidFill>
                <a:effectLst/>
                <a:latin typeface="+mn-lt"/>
                <a:ea typeface="+mn-ea"/>
                <a:cs typeface="+mn-cs"/>
              </a:rPr>
              <a:t>аналогия</a:t>
            </a:r>
            <a:r>
              <a:rPr lang="ru-RU" sz="1200" kern="1200" dirty="0" smtClean="0">
                <a:solidFill>
                  <a:schemeClr val="tx1"/>
                </a:solidFill>
                <a:effectLst/>
                <a:latin typeface="+mn-lt"/>
                <a:ea typeface="+mn-ea"/>
                <a:cs typeface="+mn-cs"/>
              </a:rPr>
              <a:t> с предоставлением и использованием электроэнергии, газа и большинства других коммунальных услуг, отсюда и происхождение термина.</a:t>
            </a:r>
          </a:p>
          <a:p>
            <a:r>
              <a:rPr lang="ru-RU" sz="1200" b="1" kern="1200" dirty="0" smtClean="0">
                <a:solidFill>
                  <a:schemeClr val="tx1"/>
                </a:solidFill>
                <a:effectLst/>
                <a:latin typeface="+mn-lt"/>
                <a:ea typeface="+mn-ea"/>
                <a:cs typeface="+mn-cs"/>
              </a:rPr>
              <a:t>Непрерывное улучшение услуги</a:t>
            </a:r>
            <a:r>
              <a:rPr lang="ru-RU" sz="1200" kern="1200" dirty="0" smtClean="0">
                <a:solidFill>
                  <a:schemeClr val="tx1"/>
                </a:solidFill>
                <a:effectLst/>
                <a:latin typeface="+mn-lt"/>
                <a:ea typeface="+mn-ea"/>
                <a:cs typeface="+mn-cs"/>
              </a:rPr>
              <a:t> заключается в описании методов и средств по увеличению ценности услуги путем реализации улучшений на различных этапах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Этот этап объединяет в себе принципы, практики и методы управления качеством, изменениями и улучшениями производительности. Из публикации организации могут получить рекомендации о том, как постепенно вводить крупномасштабные улучшения в качество услуг, эффективность эксплуатации и непрерывность предоставления услуг. Руководство предназначено для обеспечения обратной связи результатов улучшений с этапами планирования, моделирования и преобразования.</a:t>
            </a:r>
          </a:p>
          <a:p>
            <a:endParaRPr lang="ru-RU" dirty="0" smtClean="0"/>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18</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Помимо целей потребителей, услуга должна о</a:t>
            </a:r>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Рис. 1.5. </a:t>
            </a:r>
            <a:r>
              <a:rPr lang="ru-RU" sz="1200" kern="1200" dirty="0" smtClean="0">
                <a:solidFill>
                  <a:schemeClr val="tx1"/>
                </a:solidFill>
                <a:effectLst/>
                <a:latin typeface="+mn-lt"/>
                <a:ea typeface="+mn-ea"/>
                <a:cs typeface="+mn-cs"/>
              </a:rPr>
              <a:t>Основные связи, входы и выходы этапов жизненного цикла услуги</a:t>
            </a:r>
          </a:p>
          <a:p>
            <a:r>
              <a:rPr lang="ru-RU" sz="1200" kern="1200" dirty="0" smtClean="0">
                <a:solidFill>
                  <a:schemeClr val="tx1"/>
                </a:solidFill>
                <a:effectLst/>
                <a:latin typeface="+mn-lt"/>
                <a:ea typeface="+mn-ea"/>
                <a:cs typeface="+mn-cs"/>
              </a:rPr>
              <a:t>Представленная на </a:t>
            </a:r>
            <a:r>
              <a:rPr lang="ru-RU" sz="1200" u="sng" kern="1200" dirty="0" smtClean="0">
                <a:solidFill>
                  <a:schemeClr val="tx1"/>
                </a:solidFill>
                <a:effectLst/>
                <a:latin typeface="+mn-lt"/>
                <a:ea typeface="+mn-ea"/>
                <a:cs typeface="+mn-cs"/>
                <a:hlinkClick r:id="rId3"/>
              </a:rPr>
              <a:t>рис. 1.5</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диаграмма</a:t>
            </a:r>
            <a:r>
              <a:rPr lang="ru-RU" sz="1200" kern="1200" dirty="0" smtClean="0">
                <a:solidFill>
                  <a:schemeClr val="tx1"/>
                </a:solidFill>
                <a:effectLst/>
                <a:latin typeface="+mn-lt"/>
                <a:ea typeface="+mn-ea"/>
                <a:cs typeface="+mn-cs"/>
              </a:rPr>
              <a:t> показывает, как различные этапы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услуги зависят от изменений требований бизнеса.</a:t>
            </a:r>
          </a:p>
          <a:p>
            <a:r>
              <a:rPr lang="ru-RU" sz="1200" kern="1200" dirty="0" smtClean="0">
                <a:solidFill>
                  <a:schemeClr val="tx1"/>
                </a:solidFill>
                <a:effectLst/>
                <a:latin typeface="+mn-lt"/>
                <a:ea typeface="+mn-ea"/>
                <a:cs typeface="+mn-cs"/>
              </a:rPr>
              <a:t>Требования формируются на этапе Планирования сервиса в рамках </a:t>
            </a:r>
            <a:r>
              <a:rPr lang="ru-RU" sz="1200" b="1" kern="1200" dirty="0" smtClean="0">
                <a:solidFill>
                  <a:schemeClr val="tx1"/>
                </a:solidFill>
                <a:effectLst/>
                <a:latin typeface="+mn-lt"/>
                <a:ea typeface="+mn-ea"/>
                <a:cs typeface="+mn-cs"/>
              </a:rPr>
              <a:t>Пакета уровней услуг. Пакет уровней услуг (</a:t>
            </a:r>
            <a:r>
              <a:rPr lang="ru-RU" sz="1200" b="1" kern="1200" dirty="0" err="1" smtClean="0">
                <a:solidFill>
                  <a:schemeClr val="tx1"/>
                </a:solidFill>
                <a:effectLst/>
                <a:latin typeface="+mn-lt"/>
                <a:ea typeface="+mn-ea"/>
                <a:cs typeface="+mn-cs"/>
              </a:rPr>
              <a:t>Service</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Level</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Package</a:t>
            </a:r>
            <a:r>
              <a:rPr lang="ru-RU" sz="1200" b="1" kern="1200" dirty="0" smtClean="0">
                <a:solidFill>
                  <a:schemeClr val="tx1"/>
                </a:solidFill>
                <a:effectLst/>
                <a:latin typeface="+mn-lt"/>
                <a:ea typeface="+mn-ea"/>
                <a:cs typeface="+mn-cs"/>
              </a:rPr>
              <a:t> или SLP)</a:t>
            </a:r>
            <a:r>
              <a:rPr lang="ru-RU" sz="1200" kern="1200" dirty="0" smtClean="0">
                <a:solidFill>
                  <a:schemeClr val="tx1"/>
                </a:solidFill>
                <a:effectLst/>
                <a:latin typeface="+mn-lt"/>
                <a:ea typeface="+mn-ea"/>
                <a:cs typeface="+mn-cs"/>
              </a:rPr>
              <a:t> - это определенный уровень полезности и гарантии для отдельного пакета услуг. Каждый </a:t>
            </a:r>
            <a:r>
              <a:rPr lang="ru-RU" sz="1200" i="1" kern="1200" dirty="0" smtClean="0">
                <a:solidFill>
                  <a:schemeClr val="tx1"/>
                </a:solidFill>
                <a:effectLst/>
                <a:latin typeface="+mn-lt"/>
                <a:ea typeface="+mn-ea"/>
                <a:cs typeface="+mn-cs"/>
              </a:rPr>
              <a:t>SLP</a:t>
            </a:r>
            <a:r>
              <a:rPr lang="ru-RU" sz="1200" kern="1200" dirty="0" smtClean="0">
                <a:solidFill>
                  <a:schemeClr val="tx1"/>
                </a:solidFill>
                <a:effectLst/>
                <a:latin typeface="+mn-lt"/>
                <a:ea typeface="+mn-ea"/>
                <a:cs typeface="+mn-cs"/>
              </a:rPr>
              <a:t> разрабатывается для реализации потребностей отдельного профиля бизнес-деятельности.</a:t>
            </a:r>
          </a:p>
          <a:p>
            <a:r>
              <a:rPr lang="ru-RU" sz="1200" kern="1200" dirty="0" smtClean="0">
                <a:solidFill>
                  <a:schemeClr val="tx1"/>
                </a:solidFill>
                <a:effectLst/>
                <a:latin typeface="+mn-lt"/>
                <a:ea typeface="+mn-ea"/>
                <a:cs typeface="+mn-cs"/>
              </a:rPr>
              <a:t>Этот процесс переходит в Проектирование услуги, где решения, принятые на первом этапе, собираются вместе и реализуются в виде Проектной документации услуги. </a:t>
            </a:r>
            <a:r>
              <a:rPr lang="ru-RU" sz="1200" b="1" kern="1200" dirty="0" smtClean="0">
                <a:solidFill>
                  <a:schemeClr val="tx1"/>
                </a:solidFill>
                <a:effectLst/>
                <a:latin typeface="+mn-lt"/>
                <a:ea typeface="+mn-ea"/>
                <a:cs typeface="+mn-cs"/>
              </a:rPr>
              <a:t>Проектная документация услуги (</a:t>
            </a:r>
            <a:r>
              <a:rPr lang="ru-RU" sz="1200" b="1" kern="1200" dirty="0" err="1" smtClean="0">
                <a:solidFill>
                  <a:schemeClr val="tx1"/>
                </a:solidFill>
                <a:effectLst/>
                <a:latin typeface="+mn-lt"/>
                <a:ea typeface="+mn-ea"/>
                <a:cs typeface="+mn-cs"/>
              </a:rPr>
              <a:t>Service</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Design</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Package</a:t>
            </a:r>
            <a:r>
              <a:rPr lang="ru-RU" sz="1200" b="1" kern="1200" dirty="0" smtClean="0">
                <a:solidFill>
                  <a:schemeClr val="tx1"/>
                </a:solidFill>
                <a:effectLst/>
                <a:latin typeface="+mn-lt"/>
                <a:ea typeface="+mn-ea"/>
                <a:cs typeface="+mn-cs"/>
              </a:rPr>
              <a:t> или SDP)</a:t>
            </a:r>
            <a:r>
              <a:rPr lang="ru-RU" sz="1200" kern="1200" dirty="0" smtClean="0">
                <a:solidFill>
                  <a:schemeClr val="tx1"/>
                </a:solidFill>
                <a:effectLst/>
                <a:latin typeface="+mn-lt"/>
                <a:ea typeface="+mn-ea"/>
                <a:cs typeface="+mn-cs"/>
              </a:rPr>
              <a:t> - документы, определяющие все аспекты услуги и требования к ней на каждой стадии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a:t>
            </a:r>
            <a:r>
              <a:rPr lang="ru-RU" sz="1200" u="sng" kern="1200" dirty="0" smtClean="0">
                <a:solidFill>
                  <a:schemeClr val="tx1"/>
                </a:solidFill>
                <a:effectLst/>
                <a:latin typeface="+mn-lt"/>
                <a:ea typeface="+mn-ea"/>
                <a:cs typeface="+mn-cs"/>
                <a:hlinkClick r:id="rId4"/>
              </a:rPr>
              <a:t>1</a:t>
            </a:r>
            <a:r>
              <a:rPr lang="ru-RU" sz="1200" kern="1200" dirty="0" smtClean="0">
                <a:solidFill>
                  <a:schemeClr val="tx1"/>
                </a:solidFill>
                <a:effectLst/>
                <a:latin typeface="+mn-lt"/>
                <a:ea typeface="+mn-ea"/>
                <a:cs typeface="+mn-cs"/>
              </a:rPr>
              <a:t>]. Фактически это проектная документация, которая разрабатывается для каждой новой услуги, ввода важных изменений или вывода услуги из эксплуатации.</a:t>
            </a:r>
          </a:p>
          <a:p>
            <a:r>
              <a:rPr lang="ru-RU" sz="1200" i="1" kern="1200" dirty="0" smtClean="0">
                <a:solidFill>
                  <a:schemeClr val="tx1"/>
                </a:solidFill>
                <a:effectLst/>
                <a:latin typeface="+mn-lt"/>
                <a:ea typeface="+mn-ea"/>
                <a:cs typeface="+mn-cs"/>
              </a:rPr>
              <a:t>SDP</a:t>
            </a:r>
            <a:r>
              <a:rPr lang="ru-RU" sz="1200" kern="1200" dirty="0" smtClean="0">
                <a:solidFill>
                  <a:schemeClr val="tx1"/>
                </a:solidFill>
                <a:effectLst/>
                <a:latin typeface="+mn-lt"/>
                <a:ea typeface="+mn-ea"/>
                <a:cs typeface="+mn-cs"/>
              </a:rPr>
              <a:t> переходит в этап внедрения, на котором услуга тестируется, проходит оценку и </a:t>
            </a:r>
            <a:r>
              <a:rPr lang="ru-RU" sz="1200" kern="1200" dirty="0" err="1" smtClean="0">
                <a:solidFill>
                  <a:schemeClr val="tx1"/>
                </a:solidFill>
                <a:effectLst/>
                <a:latin typeface="+mn-lt"/>
                <a:ea typeface="+mn-ea"/>
                <a:cs typeface="+mn-cs"/>
              </a:rPr>
              <a:t>валидацию</a:t>
            </a:r>
            <a:r>
              <a:rPr lang="ru-RU" sz="1200" kern="1200" dirty="0" smtClean="0">
                <a:solidFill>
                  <a:schemeClr val="tx1"/>
                </a:solidFill>
                <a:effectLst/>
                <a:latin typeface="+mn-lt"/>
                <a:ea typeface="+mn-ea"/>
                <a:cs typeface="+mn-cs"/>
              </a:rPr>
              <a:t>. В результате обновляется так называемая Система управления знаниями по услугам, и услуга переходит в стадию эксплуатации.</a:t>
            </a:r>
          </a:p>
          <a:p>
            <a:r>
              <a:rPr lang="ru-RU" sz="1200" b="1" kern="1200" dirty="0" smtClean="0">
                <a:solidFill>
                  <a:schemeClr val="tx1"/>
                </a:solidFill>
                <a:effectLst/>
                <a:latin typeface="+mn-lt"/>
                <a:ea typeface="+mn-ea"/>
                <a:cs typeface="+mn-cs"/>
              </a:rPr>
              <a:t>Система управления знаниями по услугам (</a:t>
            </a:r>
            <a:r>
              <a:rPr lang="ru-RU" sz="1200" b="1" kern="1200" dirty="0" err="1" smtClean="0">
                <a:solidFill>
                  <a:schemeClr val="tx1"/>
                </a:solidFill>
                <a:effectLst/>
                <a:latin typeface="+mn-lt"/>
                <a:ea typeface="+mn-ea"/>
                <a:cs typeface="+mn-cs"/>
              </a:rPr>
              <a:t>Service</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Knowledge</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Management</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System</a:t>
            </a:r>
            <a:r>
              <a:rPr lang="ru-RU" sz="1200" b="1" kern="1200" dirty="0" smtClean="0">
                <a:solidFill>
                  <a:schemeClr val="tx1"/>
                </a:solidFill>
                <a:effectLst/>
                <a:latin typeface="+mn-lt"/>
                <a:ea typeface="+mn-ea"/>
                <a:cs typeface="+mn-cs"/>
              </a:rPr>
              <a:t> или SKMS) </a:t>
            </a:r>
            <a:r>
              <a:rPr lang="ru-RU" sz="1200" kern="1200" dirty="0" smtClean="0">
                <a:solidFill>
                  <a:schemeClr val="tx1"/>
                </a:solidFill>
                <a:effectLst/>
                <a:latin typeface="+mn-lt"/>
                <a:ea typeface="+mn-ea"/>
                <a:cs typeface="+mn-cs"/>
              </a:rPr>
              <a:t>- набор инструментов и баз данных, которые используются для систематизации знаний и информации об услуге. Она сохраняет, управляет, обновляет и предоставляет всю информацию, которая необходима поставщику для управления услугой на всех этапах жизненного циклах[</a:t>
            </a:r>
            <a:r>
              <a:rPr lang="ru-RU" sz="1200" u="sng" kern="1200" dirty="0" smtClean="0">
                <a:solidFill>
                  <a:schemeClr val="tx1"/>
                </a:solidFill>
                <a:effectLst/>
                <a:latin typeface="+mn-lt"/>
                <a:ea typeface="+mn-ea"/>
                <a:cs typeface="+mn-cs"/>
                <a:hlinkClick r:id="rId4"/>
              </a:rPr>
              <a:t>1</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Естественно, на протяжении всего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услуга должна улучшаться по мере возникновения необходимости и соответствующих возможностей.</a:t>
            </a:r>
          </a:p>
          <a:p>
            <a:r>
              <a:rPr lang="ru-RU" sz="1200" i="1" kern="1200" dirty="0" smtClean="0">
                <a:solidFill>
                  <a:schemeClr val="tx1"/>
                </a:solidFill>
                <a:effectLst/>
                <a:latin typeface="+mn-lt"/>
                <a:ea typeface="+mn-ea"/>
                <a:cs typeface="+mn-cs"/>
              </a:rPr>
              <a:t>Представление</a:t>
            </a:r>
            <a:r>
              <a:rPr lang="ru-RU" sz="1200" kern="1200" dirty="0" smtClean="0">
                <a:solidFill>
                  <a:schemeClr val="tx1"/>
                </a:solidFill>
                <a:effectLst/>
                <a:latin typeface="+mn-lt"/>
                <a:ea typeface="+mn-ea"/>
                <a:cs typeface="+mn-cs"/>
              </a:rPr>
              <a:t> управления IT-инфраструктуры в виде комплекса процессов позволяет унифицировать многие аспекты взаимодействия поставщиков и заказчиков услуг. Для каждого процесса определяются роли, цели, задачи, методы и средства, а также входящая и </a:t>
            </a:r>
            <a:r>
              <a:rPr lang="ru-RU" sz="1200" kern="1200" dirty="0" err="1" smtClean="0">
                <a:solidFill>
                  <a:schemeClr val="tx1"/>
                </a:solidFill>
                <a:effectLst/>
                <a:latin typeface="+mn-lt"/>
                <a:ea typeface="+mn-ea"/>
                <a:cs typeface="+mn-cs"/>
              </a:rPr>
              <a:t>исходящая</a:t>
            </a:r>
            <a:r>
              <a:rPr lang="ru-RU" sz="1200" i="1" kern="1200" dirty="0" err="1" smtClean="0">
                <a:solidFill>
                  <a:schemeClr val="tx1"/>
                </a:solidFill>
                <a:effectLst/>
                <a:latin typeface="+mn-lt"/>
                <a:ea typeface="+mn-ea"/>
                <a:cs typeface="+mn-cs"/>
              </a:rPr>
              <a:t>информация</a:t>
            </a:r>
            <a:r>
              <a:rPr lang="ru-RU" sz="1200" kern="1200" dirty="0" smtClean="0">
                <a:solidFill>
                  <a:schemeClr val="tx1"/>
                </a:solidFill>
                <a:effectLst/>
                <a:latin typeface="+mn-lt"/>
                <a:ea typeface="+mn-ea"/>
                <a:cs typeface="+mn-cs"/>
              </a:rPr>
              <a:t>. Таким образом, основным назначением ITILv3 является качественное предоставление и </a:t>
            </a:r>
            <a:r>
              <a:rPr lang="ru-RU" sz="1200" i="1" kern="1200" dirty="0" smtClean="0">
                <a:solidFill>
                  <a:schemeClr val="tx1"/>
                </a:solidFill>
                <a:effectLst/>
                <a:latin typeface="+mn-lt"/>
                <a:ea typeface="+mn-ea"/>
                <a:cs typeface="+mn-cs"/>
              </a:rPr>
              <a:t>поддержка</a:t>
            </a:r>
            <a:r>
              <a:rPr lang="ru-RU" sz="1200" kern="1200" dirty="0" smtClean="0">
                <a:solidFill>
                  <a:schemeClr val="tx1"/>
                </a:solidFill>
                <a:effectLst/>
                <a:latin typeface="+mn-lt"/>
                <a:ea typeface="+mn-ea"/>
                <a:cs typeface="+mn-cs"/>
              </a:rPr>
              <a:t> IT-услуг в соответствии с потребностям бизнеса. Принципиальным отличием третьей версии от второй стал подход к описанию принципов Управления услугами. Помимо группировки процессов Управления услугами в отдельные периоды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ITILv3 предлагает говорить об IT-услуге в контексте предоставления дополнительной ценности для бизнеса. В ITILv2 IT-служба предлагала бизнесу услуги на базе своей существующей инфраструктуры, стараясь сформулировать в понятных бизнесу терминах характеристики качества услуг. ITILv3 предлагает совершенно иной подход. IT-служба анализирует цели и задачи бизнеса и, исходя из этого, предлагает услуги, которые действительно нужны бизнесу в настоящее время. Применение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не является обязательным, как это происходит, например, со стандартами безопасности или аудита, тем не менее,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в последнее десятилетие стал стандартом де-факто в области управления IT-сервисами во всем мире, включая Россию.</a:t>
            </a:r>
          </a:p>
        </p:txBody>
      </p:sp>
      <p:sp>
        <p:nvSpPr>
          <p:cNvPr id="4" name="Номер слайда 3"/>
          <p:cNvSpPr>
            <a:spLocks noGrp="1"/>
          </p:cNvSpPr>
          <p:nvPr>
            <p:ph type="sldNum" sz="quarter" idx="10"/>
          </p:nvPr>
        </p:nvSpPr>
        <p:spPr/>
        <p:txBody>
          <a:bodyPr/>
          <a:lstStyle/>
          <a:p>
            <a:fld id="{5C2FCB2C-F8E0-44EA-82BE-015A0F39FB35}" type="slidenum">
              <a:rPr lang="ru-RU" smtClean="0"/>
              <a:pPr/>
              <a:t>19</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ITSM</a:t>
            </a:r>
            <a:r>
              <a:rPr lang="ru-RU" sz="1200" kern="1200" dirty="0" smtClean="0">
                <a:solidFill>
                  <a:schemeClr val="tx1"/>
                </a:solidFill>
                <a:effectLst/>
                <a:latin typeface="+mn-lt"/>
                <a:ea typeface="+mn-ea"/>
                <a:cs typeface="+mn-cs"/>
              </a:rPr>
              <a:t> (IT </a:t>
            </a:r>
            <a:r>
              <a:rPr lang="ru-RU" sz="1200"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Management</a:t>
            </a:r>
            <a:r>
              <a:rPr lang="ru-RU" sz="1200" kern="1200" dirty="0" smtClean="0">
                <a:solidFill>
                  <a:schemeClr val="tx1"/>
                </a:solidFill>
                <a:effectLst/>
                <a:latin typeface="+mn-lt"/>
                <a:ea typeface="+mn-ea"/>
                <a:cs typeface="+mn-cs"/>
              </a:rPr>
              <a:t>, управление ИТ-услугами) — подход к управлению и организации ИТ-услуг, направленный на удовлетворение потребностей бизнеса. Управление ИТ-услугами реализуется поставщиками ИТ-услуг путём использования оптимального сочетания людей, процессов и информационных технологий</a:t>
            </a:r>
            <a:r>
              <a:rPr lang="ru-RU" sz="1200" u="none" strike="noStrike" kern="1200" dirty="0" smtClean="0">
                <a:solidFill>
                  <a:schemeClr val="tx1"/>
                </a:solidFill>
                <a:effectLst/>
                <a:latin typeface="+mn-lt"/>
                <a:ea typeface="+mn-ea"/>
                <a:cs typeface="+mn-cs"/>
                <a:hlinkClick r:id="rId3"/>
              </a:rPr>
              <a:t>[1]</a:t>
            </a:r>
            <a:r>
              <a:rPr lang="ru-RU" sz="1200" kern="1200" dirty="0" smtClean="0">
                <a:solidFill>
                  <a:schemeClr val="tx1"/>
                </a:solidFill>
                <a:effectLst/>
                <a:latin typeface="+mn-lt"/>
                <a:ea typeface="+mn-ea"/>
                <a:cs typeface="+mn-cs"/>
              </a:rPr>
              <a:t>. Для содействия реализации подхода к управлению ИТ-услугами используется серия документов </a:t>
            </a:r>
            <a:r>
              <a:rPr lang="ru-RU" sz="1200" u="none" strike="noStrike" kern="1200" dirty="0" smtClean="0">
                <a:solidFill>
                  <a:schemeClr val="tx1"/>
                </a:solidFill>
                <a:effectLst/>
                <a:latin typeface="+mn-lt"/>
                <a:ea typeface="+mn-ea"/>
                <a:cs typeface="+mn-cs"/>
                <a:hlinkClick r:id="rId4" tooltip="ITIL"/>
              </a:rPr>
              <a:t>ITIL</a:t>
            </a:r>
            <a:r>
              <a:rPr lang="ru-RU" sz="1200" u="none" strike="noStrike" kern="1200" dirty="0" smtClean="0">
                <a:solidFill>
                  <a:schemeClr val="tx1"/>
                </a:solidFill>
                <a:effectLst/>
                <a:latin typeface="+mn-lt"/>
                <a:ea typeface="+mn-ea"/>
                <a:cs typeface="+mn-cs"/>
                <a:hlinkClick r:id="rId5"/>
              </a:rPr>
              <a:t>[2]</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В отличие от более традиционного технологического подхода, ITSM рекомендует сосредоточиться на клиенте и его потребностях, на услугах, предоставляемых пользователю информационными технологиями, а не на самих технологиях. При этом процессная организация предоставления услуг и наличие заранее оговоренных в </a:t>
            </a:r>
            <a:r>
              <a:rPr lang="ru-RU" sz="1200" u="none" strike="noStrike" kern="1200" dirty="0" smtClean="0">
                <a:solidFill>
                  <a:schemeClr val="tx1"/>
                </a:solidFill>
                <a:effectLst/>
                <a:latin typeface="+mn-lt"/>
                <a:ea typeface="+mn-ea"/>
                <a:cs typeface="+mn-cs"/>
                <a:hlinkClick r:id="rId6" tooltip="Соглашение об уровне услуг"/>
              </a:rPr>
              <a:t>соглашениях об уровне услуг</a:t>
            </a:r>
            <a:r>
              <a:rPr lang="ru-RU" sz="1200" kern="1200" dirty="0" smtClean="0">
                <a:solidFill>
                  <a:schemeClr val="tx1"/>
                </a:solidFill>
                <a:effectLst/>
                <a:latin typeface="+mn-lt"/>
                <a:ea typeface="+mn-ea"/>
                <a:cs typeface="+mn-cs"/>
              </a:rPr>
              <a:t> параметров эффективности (</a:t>
            </a:r>
            <a:r>
              <a:rPr lang="ru-RU" sz="1200" u="none" strike="noStrike" kern="1200" dirty="0" smtClean="0">
                <a:solidFill>
                  <a:schemeClr val="tx1"/>
                </a:solidFill>
                <a:effectLst/>
                <a:latin typeface="+mn-lt"/>
                <a:ea typeface="+mn-ea"/>
                <a:cs typeface="+mn-cs"/>
                <a:hlinkClick r:id="rId7" tooltip="KPI"/>
              </a:rPr>
              <a:t>KPI</a:t>
            </a:r>
            <a:r>
              <a:rPr lang="ru-RU" sz="1200" kern="1200" dirty="0" smtClean="0">
                <a:solidFill>
                  <a:schemeClr val="tx1"/>
                </a:solidFill>
                <a:effectLst/>
                <a:latin typeface="+mn-lt"/>
                <a:ea typeface="+mn-ea"/>
                <a:cs typeface="+mn-cs"/>
              </a:rPr>
              <a:t>) позволяет ИТ-отделам предоставлять качественные услуги, измерять и улучшать их качество.</a:t>
            </a:r>
          </a:p>
          <a:p>
            <a:r>
              <a:rPr lang="ru-RU" sz="1200" kern="1200" dirty="0" smtClean="0">
                <a:solidFill>
                  <a:schemeClr val="tx1"/>
                </a:solidFill>
                <a:effectLst/>
                <a:latin typeface="+mn-lt"/>
                <a:ea typeface="+mn-ea"/>
                <a:cs typeface="+mn-cs"/>
              </a:rPr>
              <a:t>Важным моментом при изложении принципов ITSM является системность. При изложении каждого составного элемента ITSM (управление инцидентами, управление конфигурациями, управление безопасностью и т. д.) в обязательном порядке прослеживается его взаимосвязь и координация с остальными элементами (службами, процессами) и при этом даются необходимые практические рекомендации.</a:t>
            </a:r>
          </a:p>
          <a:p>
            <a:r>
              <a:rPr lang="ru-RU" sz="1200" kern="1200" dirty="0" smtClean="0">
                <a:solidFill>
                  <a:schemeClr val="tx1"/>
                </a:solidFill>
                <a:effectLst/>
                <a:latin typeface="+mn-lt"/>
                <a:ea typeface="+mn-ea"/>
                <a:cs typeface="+mn-cs"/>
              </a:rPr>
              <a:t>ITIL не является конкретным алгоритмом или руководством к действию, но она описывает передовой опыт (</a:t>
            </a:r>
            <a:r>
              <a:rPr lang="ru-RU" sz="1200" kern="1200" dirty="0" err="1" smtClean="0">
                <a:solidFill>
                  <a:schemeClr val="tx1"/>
                </a:solidFill>
                <a:effectLst/>
                <a:latin typeface="+mn-lt"/>
                <a:ea typeface="+mn-ea"/>
                <a:cs typeface="+mn-cs"/>
              </a:rPr>
              <a:t>best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practices</a:t>
            </a:r>
            <a:r>
              <a:rPr lang="ru-RU" sz="1200" kern="1200" dirty="0" smtClean="0">
                <a:solidFill>
                  <a:schemeClr val="tx1"/>
                </a:solidFill>
                <a:effectLst/>
                <a:latin typeface="+mn-lt"/>
                <a:ea typeface="+mn-ea"/>
                <a:cs typeface="+mn-cs"/>
              </a:rPr>
              <a:t>) и предлагает рекомендации по организации процессного подхода и управления качеством предоставления услуг. Это позволяет оторваться от особенностей данного конкретного предприятия в данной конкретной отрасли. Вместе с тем, несмотря на определённую абстрактность, ITIL всячески нацелено на практическое использование. В каждом разделе библиотеки приводятся ключевые факторы успеха внедрения того или иного процесса, практические рекомендации при этом превалируют над чисто теоретическими рассуждениями.</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2</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20</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t"/>
            <a:r>
              <a:rPr lang="ru-RU" sz="1200" b="1" kern="1200" dirty="0" smtClean="0">
                <a:solidFill>
                  <a:schemeClr val="tx1"/>
                </a:solidFill>
                <a:effectLst/>
                <a:latin typeface="+mn-lt"/>
                <a:ea typeface="+mn-ea"/>
                <a:cs typeface="+mn-cs"/>
              </a:rPr>
              <a:t>2.1. Построение стратегии как этап жизненного цикла услуг</a:t>
            </a:r>
          </a:p>
          <a:p>
            <a:pPr fontAlgn="t"/>
            <a:r>
              <a:rPr lang="ru-RU" sz="1200" kern="1200" dirty="0" smtClean="0">
                <a:solidFill>
                  <a:schemeClr val="tx1"/>
                </a:solidFill>
                <a:effectLst/>
                <a:latin typeface="+mn-lt"/>
                <a:ea typeface="+mn-ea"/>
                <a:cs typeface="+mn-cs"/>
              </a:rPr>
              <a:t>Современные крупные поставщики услуг обладают схожими характеристиками и возможностями. Главной отличительной особенностью любого поставщика услуг является применяемая им стратегия. При построении стратегии поставщик услуг должен ориентироваться, прежде всего, на цели своего потенциального заказчика. Для этого необходимо четко понимать, какую роль сыграет предоставляемая IT-услуга в бизнесе заказчика. Более того, ввиду крайне быстрого развития IT-области, в настоящее время поставщику услуг уже недостаточно просто оперативно реагировать на </a:t>
            </a:r>
            <a:r>
              <a:rPr lang="ru-RU" sz="1200" i="1" kern="1200" dirty="0" smtClean="0">
                <a:solidFill>
                  <a:schemeClr val="tx1"/>
                </a:solidFill>
                <a:effectLst/>
                <a:latin typeface="+mn-lt"/>
                <a:ea typeface="+mn-ea"/>
                <a:cs typeface="+mn-cs"/>
              </a:rPr>
              <a:t>требования заказчика</a:t>
            </a:r>
            <a:r>
              <a:rPr lang="ru-RU" sz="1200" kern="1200" dirty="0" smtClean="0">
                <a:solidFill>
                  <a:schemeClr val="tx1"/>
                </a:solidFill>
                <a:effectLst/>
                <a:latin typeface="+mn-lt"/>
                <a:ea typeface="+mn-ea"/>
                <a:cs typeface="+mn-cs"/>
              </a:rPr>
              <a:t>, ему нужно знать заранее, что потребуется заказчику в будущем, то есть предугадывать его потребности. Именно поэтому Построение стратегии является основополагающим этапом в жизненном цикле услуги. Каждый поставщик услуг должен осознавать, что заказчики покупают не конкретные продукты, а средства удовлетворения своих бизнес-потребностей.</a:t>
            </a:r>
          </a:p>
          <a:p>
            <a:pPr fontAlgn="t"/>
            <a:r>
              <a:rPr lang="ru-RU" sz="1200" kern="1200" dirty="0" smtClean="0">
                <a:solidFill>
                  <a:schemeClr val="tx1"/>
                </a:solidFill>
                <a:effectLst/>
                <a:latin typeface="+mn-lt"/>
                <a:ea typeface="+mn-ea"/>
                <a:cs typeface="+mn-cs"/>
              </a:rPr>
              <a:t>Для построения стратегии поставщику необходимо учитывать множество факторов, основные из которых:</a:t>
            </a:r>
          </a:p>
          <a:p>
            <a:pPr lvl="0" fontAlgn="t"/>
            <a:r>
              <a:rPr lang="ru-RU" sz="1200" kern="1200" dirty="0" smtClean="0">
                <a:solidFill>
                  <a:schemeClr val="tx1"/>
                </a:solidFill>
                <a:effectLst/>
                <a:latin typeface="+mn-lt"/>
                <a:ea typeface="+mn-ea"/>
                <a:cs typeface="+mn-cs"/>
              </a:rPr>
              <a:t>Всё, что окружает IT-услуги сложно: это касается не только индивидуальных особенностей конкретных услуг, но и трудностей, возникающих в результате множества меняющихся и не связанных друг с другом факторов в IT-области. При этом следует различать краткосрочное и долгосрочное планирование, так как поведение рынка, потребителей и самой IT-области отличается в зависимости от рассматриваемого периода. Первоочередной задачей является разработка методов, которые помогли бы организациям в процессе принятия решений и стратегии дальнейших действий.</a:t>
            </a:r>
          </a:p>
          <a:p>
            <a:pPr lvl="0" fontAlgn="t"/>
            <a:r>
              <a:rPr lang="ru-RU" sz="1200" kern="1200" dirty="0" smtClean="0">
                <a:solidFill>
                  <a:schemeClr val="tx1"/>
                </a:solidFill>
                <a:effectLst/>
                <a:latin typeface="+mn-lt"/>
                <a:ea typeface="+mn-ea"/>
                <a:cs typeface="+mn-cs"/>
              </a:rPr>
              <a:t>Требования заказчика не всегда четкие, понятные и даже корректные. Многие из них теряются в процессе перехода от проектной документации к реализации услуги. Наиболее важным аспектом стратегического мышления является понимание того, что в итоге должно получиться. То, что получает заказчик вместо своих технических требований к услуге, является основой ее планирования. Понимание потребностей и целей заказчиков предполагает не только знание когда и почему появились конкретные нужды, но и четкое осознание, кто является конечным потребителем IT-услуги.</a:t>
            </a:r>
          </a:p>
          <a:p>
            <a:pPr lvl="0" fontAlgn="t"/>
            <a:r>
              <a:rPr lang="ru-RU" sz="1200" kern="1200" dirty="0" smtClean="0">
                <a:solidFill>
                  <a:schemeClr val="tx1"/>
                </a:solidFill>
                <a:effectLst/>
                <a:latin typeface="+mn-lt"/>
                <a:ea typeface="+mn-ea"/>
                <a:cs typeface="+mn-cs"/>
              </a:rPr>
              <a:t>Независимо от контекста, в котором работает поставщик, при построении стратегии ему необходимо учитывать наличие конкуренции. Даже государственные и, так называемые, независимые IT-организации участвуют в конкурентной борьбе. Для поставщика услуг крайне важно знать, какое положение он занимает на рынке, и чем его услуги отличаются от аналогичных услуг конкурентов.</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21</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t"/>
            <a:r>
              <a:rPr lang="ru-RU" sz="1200" kern="1200" dirty="0" smtClean="0">
                <a:solidFill>
                  <a:schemeClr val="tx1"/>
                </a:solidFill>
                <a:effectLst/>
                <a:latin typeface="+mn-lt"/>
                <a:ea typeface="+mn-ea"/>
                <a:cs typeface="+mn-cs"/>
              </a:rPr>
              <a:t>Для построения стратегии поставщику необходимо учитывать множество факторов, основные из которых:</a:t>
            </a:r>
          </a:p>
          <a:p>
            <a:pPr lvl="0" fontAlgn="t"/>
            <a:r>
              <a:rPr lang="ru-RU" sz="1200" kern="1200" dirty="0" smtClean="0">
                <a:solidFill>
                  <a:schemeClr val="tx1"/>
                </a:solidFill>
                <a:effectLst/>
                <a:latin typeface="+mn-lt"/>
                <a:ea typeface="+mn-ea"/>
                <a:cs typeface="+mn-cs"/>
              </a:rPr>
              <a:t>Всё, что окружает IT-услуги сложно: это касается не только индивидуальных особенностей конкретных услуг, но и трудностей, возникающих в результате множества меняющихся и не связанных друг с другом факторов в IT-области. При этом следует различать краткосрочное и долгосрочное планирование, так как поведение рынка, потребителей и самой IT-области отличается в зависимости от рассматриваемого периода. Первоочередной задачей является разработка методов, которые помогли бы организациям в процессе принятия решений и стратегии дальнейших действий.</a:t>
            </a:r>
          </a:p>
          <a:p>
            <a:pPr lvl="0" fontAlgn="t"/>
            <a:r>
              <a:rPr lang="ru-RU" sz="1200" kern="1200" dirty="0" smtClean="0">
                <a:solidFill>
                  <a:schemeClr val="tx1"/>
                </a:solidFill>
                <a:effectLst/>
                <a:latin typeface="+mn-lt"/>
                <a:ea typeface="+mn-ea"/>
                <a:cs typeface="+mn-cs"/>
              </a:rPr>
              <a:t>Требования заказчика не всегда четкие, понятные и даже корректные. Многие из них теряются в процессе перехода от проектной документации к реализации услуги. Наиболее важным аспектом стратегического мышления является понимание того, что в итоге должно получиться. То, что получает заказчик вместо своих технических требований к услуге, является основой ее планирования. Понимание потребностей и целей заказчиков предполагает не только знание когда и почему появились конкретные нужды, но и четкое осознание, кто является конечным потребителем IT-услуги.</a:t>
            </a:r>
          </a:p>
          <a:p>
            <a:pPr lvl="0" fontAlgn="t"/>
            <a:r>
              <a:rPr lang="ru-RU" sz="1200" kern="1200" dirty="0" smtClean="0">
                <a:solidFill>
                  <a:schemeClr val="tx1"/>
                </a:solidFill>
                <a:effectLst/>
                <a:latin typeface="+mn-lt"/>
                <a:ea typeface="+mn-ea"/>
                <a:cs typeface="+mn-cs"/>
              </a:rPr>
              <a:t>Независимо от контекста, в котором работает поставщик, при построении стратегии ему необходимо учитывать наличие конкуренции. Даже государственные и, так называемые, независимые IT-организации участвуют в конкурентной борьбе. Для поставщика услуг крайне важно знать, какое положение он занимает на рынке, и чем его услуги отличаются от аналогичных услуг конкурентов.</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22</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t"/>
            <a:r>
              <a:rPr lang="ru-RU" sz="1200" kern="1200" dirty="0" smtClean="0">
                <a:solidFill>
                  <a:schemeClr val="tx1"/>
                </a:solidFill>
                <a:effectLst/>
                <a:latin typeface="+mn-lt"/>
                <a:ea typeface="+mn-ea"/>
                <a:cs typeface="+mn-cs"/>
              </a:rPr>
              <a:t>Планирование услуги как этап ее жизненного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позволяет поставщику разобраться в следующих вопросах:</a:t>
            </a:r>
          </a:p>
          <a:p>
            <a:pPr lvl="0" fontAlgn="t"/>
            <a:r>
              <a:rPr lang="ru-RU" sz="1200" kern="1200" dirty="0" smtClean="0">
                <a:solidFill>
                  <a:schemeClr val="tx1"/>
                </a:solidFill>
                <a:effectLst/>
                <a:latin typeface="+mn-lt"/>
                <a:ea typeface="+mn-ea"/>
                <a:cs typeface="+mn-cs"/>
              </a:rPr>
              <a:t>какие услуги следует предлагать?</a:t>
            </a:r>
          </a:p>
          <a:p>
            <a:pPr lvl="0" fontAlgn="t"/>
            <a:r>
              <a:rPr lang="ru-RU" sz="1200" kern="1200" dirty="0" smtClean="0">
                <a:solidFill>
                  <a:schemeClr val="tx1"/>
                </a:solidFill>
                <a:effectLst/>
                <a:latin typeface="+mn-lt"/>
                <a:ea typeface="+mn-ea"/>
                <a:cs typeface="+mn-cs"/>
              </a:rPr>
              <a:t>кому следует предлагать услуги?</a:t>
            </a:r>
          </a:p>
          <a:p>
            <a:pPr lvl="0" fontAlgn="t"/>
            <a:r>
              <a:rPr lang="ru-RU" sz="1200" kern="1200" dirty="0" smtClean="0">
                <a:solidFill>
                  <a:schemeClr val="tx1"/>
                </a:solidFill>
                <a:effectLst/>
                <a:latin typeface="+mn-lt"/>
                <a:ea typeface="+mn-ea"/>
                <a:cs typeface="+mn-cs"/>
              </a:rPr>
              <a:t>какую выгоду (результат) от использования услуги получат потребители?</a:t>
            </a:r>
          </a:p>
          <a:p>
            <a:pPr lvl="0" fontAlgn="t"/>
            <a:r>
              <a:rPr lang="ru-RU" sz="1200" kern="1200" dirty="0" smtClean="0">
                <a:solidFill>
                  <a:schemeClr val="tx1"/>
                </a:solidFill>
                <a:effectLst/>
                <a:latin typeface="+mn-lt"/>
                <a:ea typeface="+mn-ea"/>
                <a:cs typeface="+mn-cs"/>
              </a:rPr>
              <a:t>какую выгоду (результат) от использования услуги получат инвесторы?</a:t>
            </a:r>
          </a:p>
          <a:p>
            <a:pPr lvl="0" fontAlgn="t"/>
            <a:r>
              <a:rPr lang="ru-RU" sz="1200" kern="1200" dirty="0" smtClean="0">
                <a:solidFill>
                  <a:schemeClr val="tx1"/>
                </a:solidFill>
                <a:effectLst/>
                <a:latin typeface="+mn-lt"/>
                <a:ea typeface="+mn-ea"/>
                <a:cs typeface="+mn-cs"/>
              </a:rPr>
              <a:t>как развивать внутренние и внешние рынки сбыта?</a:t>
            </a:r>
          </a:p>
          <a:p>
            <a:pPr lvl="0" fontAlgn="t"/>
            <a:r>
              <a:rPr lang="ru-RU" sz="1200" kern="1200" dirty="0" smtClean="0">
                <a:solidFill>
                  <a:schemeClr val="tx1"/>
                </a:solidFill>
                <a:effectLst/>
                <a:latin typeface="+mn-lt"/>
                <a:ea typeface="+mn-ea"/>
                <a:cs typeface="+mn-cs"/>
              </a:rPr>
              <a:t>как определить качество сервиса?</a:t>
            </a:r>
          </a:p>
          <a:p>
            <a:pPr lvl="0" fontAlgn="t"/>
            <a:r>
              <a:rPr lang="ru-RU" sz="1200" kern="1200" dirty="0" smtClean="0">
                <a:solidFill>
                  <a:schemeClr val="tx1"/>
                </a:solidFill>
                <a:effectLst/>
                <a:latin typeface="+mn-lt"/>
                <a:ea typeface="+mn-ea"/>
                <a:cs typeface="+mn-cs"/>
              </a:rPr>
              <a:t>как заказчики принимают решение о выборе поставщика услуг в условиях конкуренции?</a:t>
            </a:r>
          </a:p>
          <a:p>
            <a:pPr lvl="0" fontAlgn="t"/>
            <a:r>
              <a:rPr lang="ru-RU" sz="1200" kern="1200" dirty="0" smtClean="0">
                <a:solidFill>
                  <a:schemeClr val="tx1"/>
                </a:solidFill>
                <a:effectLst/>
                <a:latin typeface="+mn-lt"/>
                <a:ea typeface="+mn-ea"/>
                <a:cs typeface="+mn-cs"/>
              </a:rPr>
              <a:t>как контролировать создание ценности услуги в терминах финансового управления?</a:t>
            </a:r>
          </a:p>
          <a:p>
            <a:pPr lvl="0" fontAlgn="t"/>
            <a:r>
              <a:rPr lang="ru-RU" sz="1200" kern="1200" dirty="0" smtClean="0">
                <a:solidFill>
                  <a:schemeClr val="tx1"/>
                </a:solidFill>
                <a:effectLst/>
                <a:latin typeface="+mn-lt"/>
                <a:ea typeface="+mn-ea"/>
                <a:cs typeface="+mn-cs"/>
              </a:rPr>
              <a:t>как распределить имеющиеся ресурсы для наиболее эффективного достижения поставленных целей?[</a:t>
            </a:r>
            <a:r>
              <a:rPr lang="ru-RU" sz="1200" u="sng" kern="1200" dirty="0" smtClean="0">
                <a:solidFill>
                  <a:schemeClr val="tx1"/>
                </a:solidFill>
                <a:effectLst/>
                <a:latin typeface="+mn-lt"/>
                <a:ea typeface="+mn-ea"/>
                <a:cs typeface="+mn-cs"/>
                <a:hlinkClick r:id="rId3"/>
              </a:rPr>
              <a:t>6</a:t>
            </a:r>
            <a:r>
              <a:rPr lang="ru-RU" sz="1200" kern="1200" dirty="0" smtClean="0">
                <a:solidFill>
                  <a:schemeClr val="tx1"/>
                </a:solidFill>
                <a:effectLst/>
                <a:latin typeface="+mn-lt"/>
                <a:ea typeface="+mn-ea"/>
                <a:cs typeface="+mn-cs"/>
              </a:rPr>
              <a:t>].</a:t>
            </a:r>
          </a:p>
          <a:p>
            <a:pPr fontAlgn="t"/>
            <a:r>
              <a:rPr lang="ru-RU" sz="1200" kern="1200" dirty="0" smtClean="0">
                <a:solidFill>
                  <a:schemeClr val="tx1"/>
                </a:solidFill>
                <a:effectLst/>
                <a:latin typeface="+mn-lt"/>
                <a:ea typeface="+mn-ea"/>
                <a:cs typeface="+mn-cs"/>
              </a:rPr>
              <a:t>Потребители измеряют результат использования IT-услуги чаще всего в терминах экономики. Для IT-организаций необходимо мыслить об инвестициях в развитие услуг теми же категориями, что и бизнес о необходимости их внедрения.</a:t>
            </a:r>
          </a:p>
          <a:p>
            <a:pPr fontAlgn="t"/>
            <a:r>
              <a:rPr lang="ru-RU" sz="1200" kern="1200" dirty="0" smtClean="0">
                <a:solidFill>
                  <a:schemeClr val="tx1"/>
                </a:solidFill>
                <a:effectLst/>
                <a:latin typeface="+mn-lt"/>
                <a:ea typeface="+mn-ea"/>
                <a:cs typeface="+mn-cs"/>
              </a:rPr>
              <a:t>Для любой услуги наиболее существенным преимуществом является адекватная рынку цена. Тем не менее, заказчик не всегда руководствуется этим критерием при выборе услуги. Помимо конкурентной цены необходимо развивать и усиливать другие стороны услуги, например, увеличивать </a:t>
            </a:r>
            <a:r>
              <a:rPr lang="ru-RU" sz="1200" i="1" kern="1200" dirty="0" smtClean="0">
                <a:solidFill>
                  <a:schemeClr val="tx1"/>
                </a:solidFill>
                <a:effectLst/>
                <a:latin typeface="+mn-lt"/>
                <a:ea typeface="+mn-ea"/>
                <a:cs typeface="+mn-cs"/>
              </a:rPr>
              <a:t>производительность</a:t>
            </a:r>
            <a:r>
              <a:rPr lang="ru-RU" sz="1200" kern="1200" dirty="0" smtClean="0">
                <a:solidFill>
                  <a:schemeClr val="tx1"/>
                </a:solidFill>
                <a:effectLst/>
                <a:latin typeface="+mn-lt"/>
                <a:ea typeface="+mn-ea"/>
                <a:cs typeface="+mn-cs"/>
              </a:rPr>
              <a:t> услуги или улучшать ее </a:t>
            </a:r>
            <a:r>
              <a:rPr lang="ru-RU" sz="1200" i="1" kern="1200" dirty="0" smtClean="0">
                <a:solidFill>
                  <a:schemeClr val="tx1"/>
                </a:solidFill>
                <a:effectLst/>
                <a:latin typeface="+mn-lt"/>
                <a:ea typeface="+mn-ea"/>
                <a:cs typeface="+mn-cs"/>
              </a:rPr>
              <a:t>стабильность</a:t>
            </a:r>
            <a:r>
              <a:rPr lang="ru-RU" sz="1200" kern="1200" dirty="0" smtClean="0">
                <a:solidFill>
                  <a:schemeClr val="tx1"/>
                </a:solidFill>
                <a:effectLst/>
                <a:latin typeface="+mn-lt"/>
                <a:ea typeface="+mn-ea"/>
                <a:cs typeface="+mn-cs"/>
              </a:rPr>
              <a:t>.</a:t>
            </a:r>
          </a:p>
          <a:p>
            <a:pPr fontAlgn="t"/>
            <a:r>
              <a:rPr lang="ru-RU" sz="1200" kern="1200" dirty="0" smtClean="0">
                <a:solidFill>
                  <a:schemeClr val="tx1"/>
                </a:solidFill>
                <a:effectLst/>
                <a:latin typeface="+mn-lt"/>
                <a:ea typeface="+mn-ea"/>
                <a:cs typeface="+mn-cs"/>
              </a:rPr>
              <a:t>Успех сервис-менеджмента зависит в первую </a:t>
            </a:r>
            <a:r>
              <a:rPr lang="ru-RU" sz="1200" i="1" kern="1200" dirty="0" smtClean="0">
                <a:solidFill>
                  <a:schemeClr val="tx1"/>
                </a:solidFill>
                <a:effectLst/>
                <a:latin typeface="+mn-lt"/>
                <a:ea typeface="+mn-ea"/>
                <a:cs typeface="+mn-cs"/>
              </a:rPr>
              <a:t>очередь</a:t>
            </a:r>
            <a:r>
              <a:rPr lang="ru-RU" sz="1200" kern="1200" dirty="0" smtClean="0">
                <a:solidFill>
                  <a:schemeClr val="tx1"/>
                </a:solidFill>
                <a:effectLst/>
                <a:latin typeface="+mn-lt"/>
                <a:ea typeface="+mn-ea"/>
                <a:cs typeface="+mn-cs"/>
              </a:rPr>
              <a:t> от взаимопонимания между поставщиком и заказчиком. Именно для достижения успеха в его построении и предназначены публикации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23</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24</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t"/>
            <a:r>
              <a:rPr lang="ru-RU" sz="1200" kern="1200" dirty="0" smtClean="0">
                <a:solidFill>
                  <a:schemeClr val="tx1"/>
                </a:solidFill>
                <a:effectLst/>
                <a:latin typeface="+mn-lt"/>
                <a:ea typeface="+mn-ea"/>
                <a:cs typeface="+mn-cs"/>
              </a:rPr>
              <a:t>В публикации "ITILv3.Построение стратегии услуг" определены и широко используются понятия функций и процессов в жизненном цикле услуги.</a:t>
            </a:r>
          </a:p>
          <a:p>
            <a:pPr fontAlgn="t"/>
            <a:r>
              <a:rPr lang="ru-RU" sz="1200" b="1" kern="1200" dirty="0" smtClean="0">
                <a:solidFill>
                  <a:schemeClr val="tx1"/>
                </a:solidFill>
                <a:effectLst/>
                <a:latin typeface="+mn-lt"/>
                <a:ea typeface="+mn-ea"/>
                <a:cs typeface="+mn-cs"/>
              </a:rPr>
              <a:t>Функции (</a:t>
            </a:r>
            <a:r>
              <a:rPr lang="ru-RU" sz="1200" b="1" kern="1200" dirty="0" err="1" smtClean="0">
                <a:solidFill>
                  <a:schemeClr val="tx1"/>
                </a:solidFill>
                <a:effectLst/>
                <a:latin typeface="+mn-lt"/>
                <a:ea typeface="+mn-ea"/>
                <a:cs typeface="+mn-cs"/>
              </a:rPr>
              <a:t>Functions</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 части организации, специализированные для того, чтобы выполнять определенные виды </a:t>
            </a:r>
            <a:r>
              <a:rPr lang="ru-RU" sz="1200" i="1" kern="1200" dirty="0" smtClean="0">
                <a:solidFill>
                  <a:schemeClr val="tx1"/>
                </a:solidFill>
                <a:effectLst/>
                <a:latin typeface="+mn-lt"/>
                <a:ea typeface="+mn-ea"/>
                <a:cs typeface="+mn-cs"/>
              </a:rPr>
              <a:t>работ</a:t>
            </a:r>
            <a:r>
              <a:rPr lang="ru-RU" sz="1200" kern="1200" dirty="0" smtClean="0">
                <a:solidFill>
                  <a:schemeClr val="tx1"/>
                </a:solidFill>
                <a:effectLst/>
                <a:latin typeface="+mn-lt"/>
                <a:ea typeface="+mn-ea"/>
                <a:cs typeface="+mn-cs"/>
              </a:rPr>
              <a:t> и отвечать за формирование соответствующих результатов. Функции обладают всеми необходимыми для выполнения работы возможностями и ресурсами. Возможности включают в себя собственные методы работы и накопленный </a:t>
            </a:r>
            <a:r>
              <a:rPr lang="ru-RU" sz="1200" i="1" kern="1200" dirty="0" smtClean="0">
                <a:solidFill>
                  <a:schemeClr val="tx1"/>
                </a:solidFill>
                <a:effectLst/>
                <a:latin typeface="+mn-lt"/>
                <a:ea typeface="+mn-ea"/>
                <a:cs typeface="+mn-cs"/>
              </a:rPr>
              <a:t>опыт</a:t>
            </a:r>
            <a:r>
              <a:rPr lang="ru-RU" sz="1200" kern="1200" dirty="0" smtClean="0">
                <a:solidFill>
                  <a:schemeClr val="tx1"/>
                </a:solidFill>
                <a:effectLst/>
                <a:latin typeface="+mn-lt"/>
                <a:ea typeface="+mn-ea"/>
                <a:cs typeface="+mn-cs"/>
              </a:rPr>
              <a:t>. Функции обеспечивают структурированность </a:t>
            </a:r>
            <a:r>
              <a:rPr lang="ru-RU" sz="1200" kern="1200" dirty="0" err="1" smtClean="0">
                <a:solidFill>
                  <a:schemeClr val="tx1"/>
                </a:solidFill>
                <a:effectLst/>
                <a:latin typeface="+mn-lt"/>
                <a:ea typeface="+mn-ea"/>
                <a:cs typeface="+mn-cs"/>
              </a:rPr>
              <a:t>и</a:t>
            </a:r>
            <a:r>
              <a:rPr lang="ru-RU" sz="1200" i="1" kern="1200" dirty="0" err="1" smtClean="0">
                <a:solidFill>
                  <a:schemeClr val="tx1"/>
                </a:solidFill>
                <a:effectLst/>
                <a:latin typeface="+mn-lt"/>
                <a:ea typeface="+mn-ea"/>
                <a:cs typeface="+mn-cs"/>
              </a:rPr>
              <a:t>стабильность</a:t>
            </a:r>
            <a:r>
              <a:rPr lang="ru-RU" sz="1200" kern="1200" dirty="0" smtClean="0">
                <a:solidFill>
                  <a:schemeClr val="tx1"/>
                </a:solidFill>
                <a:effectLst/>
                <a:latin typeface="+mn-lt"/>
                <a:ea typeface="+mn-ea"/>
                <a:cs typeface="+mn-cs"/>
              </a:rPr>
              <a:t> организации [</a:t>
            </a:r>
            <a:r>
              <a:rPr lang="ru-RU" sz="1200" u="sng" kern="1200" dirty="0" smtClean="0">
                <a:solidFill>
                  <a:schemeClr val="tx1"/>
                </a:solidFill>
                <a:effectLst/>
                <a:latin typeface="+mn-lt"/>
                <a:ea typeface="+mn-ea"/>
                <a:cs typeface="+mn-cs"/>
                <a:hlinkClick r:id="rId3"/>
              </a:rPr>
              <a:t>1</a:t>
            </a:r>
            <a:r>
              <a:rPr lang="ru-RU" sz="1200" kern="1200" dirty="0" smtClean="0">
                <a:solidFill>
                  <a:schemeClr val="tx1"/>
                </a:solidFill>
                <a:effectLst/>
                <a:latin typeface="+mn-lt"/>
                <a:ea typeface="+mn-ea"/>
                <a:cs typeface="+mn-cs"/>
              </a:rPr>
              <a:t>].</a:t>
            </a:r>
          </a:p>
          <a:p>
            <a:pPr fontAlgn="t"/>
            <a:r>
              <a:rPr lang="ru-RU" sz="1200" kern="1200" dirty="0" smtClean="0">
                <a:solidFill>
                  <a:schemeClr val="tx1"/>
                </a:solidFill>
                <a:effectLst/>
                <a:latin typeface="+mn-lt"/>
                <a:ea typeface="+mn-ea"/>
                <a:cs typeface="+mn-cs"/>
              </a:rPr>
              <a:t>Функции определяют ответственность, </a:t>
            </a:r>
            <a:r>
              <a:rPr lang="ru-RU" sz="1200" i="1" kern="1200" dirty="0" smtClean="0">
                <a:solidFill>
                  <a:schemeClr val="tx1"/>
                </a:solidFill>
                <a:effectLst/>
                <a:latin typeface="+mn-lt"/>
                <a:ea typeface="+mn-ea"/>
                <a:cs typeface="+mn-cs"/>
              </a:rPr>
              <a:t>права</a:t>
            </a:r>
            <a:r>
              <a:rPr lang="ru-RU" sz="1200" kern="1200" dirty="0" smtClean="0">
                <a:solidFill>
                  <a:schemeClr val="tx1"/>
                </a:solidFill>
                <a:effectLst/>
                <a:latin typeface="+mn-lt"/>
                <a:ea typeface="+mn-ea"/>
                <a:cs typeface="+mn-cs"/>
              </a:rPr>
              <a:t> и роли для достижения поставленных целей. </a:t>
            </a:r>
            <a:r>
              <a:rPr lang="ru-RU" sz="1200" i="1" kern="1200" dirty="0" smtClean="0">
                <a:solidFill>
                  <a:schemeClr val="tx1"/>
                </a:solidFill>
                <a:effectLst/>
                <a:latin typeface="+mn-lt"/>
                <a:ea typeface="+mn-ea"/>
                <a:cs typeface="+mn-cs"/>
              </a:rPr>
              <a:t>Координация</a:t>
            </a:r>
            <a:r>
              <a:rPr lang="ru-RU" sz="1200" kern="1200" dirty="0" smtClean="0">
                <a:solidFill>
                  <a:schemeClr val="tx1"/>
                </a:solidFill>
                <a:effectLst/>
                <a:latin typeface="+mn-lt"/>
                <a:ea typeface="+mn-ea"/>
                <a:cs typeface="+mn-cs"/>
              </a:rPr>
              <a:t> функций посредством общих процессов является неотъемлемой частью построения любой организации.</a:t>
            </a:r>
          </a:p>
          <a:p>
            <a:pPr fontAlgn="t"/>
            <a:r>
              <a:rPr lang="ru-RU" sz="1200" kern="1200" dirty="0" smtClean="0">
                <a:solidFill>
                  <a:schemeClr val="tx1"/>
                </a:solidFill>
                <a:effectLst/>
                <a:latin typeface="+mn-lt"/>
                <a:ea typeface="+mn-ea"/>
                <a:cs typeface="+mn-cs"/>
              </a:rPr>
              <a:t>Важно понимать, что функции - это не всегда отдельные отделы, то есть принцип "одна </a:t>
            </a:r>
            <a:r>
              <a:rPr lang="ru-RU" sz="1200" i="1" kern="1200" dirty="0" smtClean="0">
                <a:solidFill>
                  <a:schemeClr val="tx1"/>
                </a:solidFill>
                <a:effectLst/>
                <a:latin typeface="+mn-lt"/>
                <a:ea typeface="+mn-ea"/>
                <a:cs typeface="+mn-cs"/>
              </a:rPr>
              <a:t>функция</a:t>
            </a:r>
            <a:r>
              <a:rPr lang="ru-RU" sz="1200" kern="1200" dirty="0" smtClean="0">
                <a:solidFill>
                  <a:schemeClr val="tx1"/>
                </a:solidFill>
                <a:effectLst/>
                <a:latin typeface="+mn-lt"/>
                <a:ea typeface="+mn-ea"/>
                <a:cs typeface="+mn-cs"/>
              </a:rPr>
              <a:t> - один отдел" не является истиной. Так, в ITILv3 появились такие функции как </a:t>
            </a:r>
            <a:r>
              <a:rPr lang="ru-RU" sz="1200" i="1" kern="1200" dirty="0" err="1" smtClean="0">
                <a:solidFill>
                  <a:schemeClr val="tx1"/>
                </a:solidFill>
                <a:effectLst/>
                <a:latin typeface="+mn-lt"/>
                <a:ea typeface="+mn-ea"/>
                <a:cs typeface="+mn-cs"/>
              </a:rPr>
              <a:t>Technical</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Management</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Applications</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Management</a:t>
            </a:r>
            <a:r>
              <a:rPr lang="ru-RU" sz="1200" kern="1200" dirty="0" smtClean="0">
                <a:solidFill>
                  <a:schemeClr val="tx1"/>
                </a:solidFill>
                <a:effectLst/>
                <a:latin typeface="+mn-lt"/>
                <a:ea typeface="+mn-ea"/>
                <a:cs typeface="+mn-cs"/>
              </a:rPr>
              <a:t>, то что, по сути, является профессиональной компетенцией (инженеры и администраторы), и не может служить названием для отдела.</a:t>
            </a:r>
          </a:p>
          <a:p>
            <a:pPr fontAlgn="t"/>
            <a:r>
              <a:rPr lang="ru-RU" sz="1200" b="1" kern="1200" dirty="0" smtClean="0">
                <a:solidFill>
                  <a:schemeClr val="tx1"/>
                </a:solidFill>
                <a:effectLst/>
                <a:latin typeface="+mn-lt"/>
                <a:ea typeface="+mn-ea"/>
                <a:cs typeface="+mn-cs"/>
              </a:rPr>
              <a:t>Процесс </a:t>
            </a:r>
            <a:r>
              <a:rPr lang="ru-RU" sz="1200" kern="1200" dirty="0" smtClean="0">
                <a:solidFill>
                  <a:schemeClr val="tx1"/>
                </a:solidFill>
                <a:effectLst/>
                <a:latin typeface="+mn-lt"/>
                <a:ea typeface="+mn-ea"/>
                <a:cs typeface="+mn-cs"/>
              </a:rPr>
              <a:t>- структурированный набор видов деятельности, спроектированный для достижения определенной цели. Процесс может включать в себя роли, ответственность, </a:t>
            </a:r>
            <a:r>
              <a:rPr lang="ru-RU" sz="1200" i="1" kern="1200" dirty="0" smtClean="0">
                <a:solidFill>
                  <a:schemeClr val="tx1"/>
                </a:solidFill>
                <a:effectLst/>
                <a:latin typeface="+mn-lt"/>
                <a:ea typeface="+mn-ea"/>
                <a:cs typeface="+mn-cs"/>
              </a:rPr>
              <a:t>инструментарий</a:t>
            </a:r>
            <a:r>
              <a:rPr lang="ru-RU" sz="1200" kern="1200" dirty="0" smtClean="0">
                <a:solidFill>
                  <a:schemeClr val="tx1"/>
                </a:solidFill>
                <a:effectLst/>
                <a:latin typeface="+mn-lt"/>
                <a:ea typeface="+mn-ea"/>
                <a:cs typeface="+mn-cs"/>
              </a:rPr>
              <a:t> и методы контроля, необходимые для формирования результатов. Процесс может определять политики, стандарты, руководства, виды деятельности и рабочие инструкции, когда это необходимо (</a:t>
            </a:r>
            <a:r>
              <a:rPr lang="ru-RU" sz="1200" u="sng" kern="1200" dirty="0" smtClean="0">
                <a:solidFill>
                  <a:schemeClr val="tx1"/>
                </a:solidFill>
                <a:effectLst/>
                <a:latin typeface="+mn-lt"/>
                <a:ea typeface="+mn-ea"/>
                <a:cs typeface="+mn-cs"/>
                <a:hlinkClick r:id="rId4"/>
              </a:rPr>
              <a:t>рис. 2.1</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25</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Процесс </a:t>
            </a:r>
            <a:r>
              <a:rPr lang="ru-RU" sz="1200" kern="1200" dirty="0" smtClean="0">
                <a:solidFill>
                  <a:schemeClr val="tx1"/>
                </a:solidFill>
                <a:effectLst/>
                <a:latin typeface="+mn-lt"/>
                <a:ea typeface="+mn-ea"/>
                <a:cs typeface="+mn-cs"/>
              </a:rPr>
              <a:t>- структурированный набор видов деятельности, спроектированный для достижения определенной цели. Процесс может включать в себя роли, ответственность, </a:t>
            </a:r>
            <a:r>
              <a:rPr lang="ru-RU" sz="1200" i="1" kern="1200" dirty="0" smtClean="0">
                <a:solidFill>
                  <a:schemeClr val="tx1"/>
                </a:solidFill>
                <a:effectLst/>
                <a:latin typeface="+mn-lt"/>
                <a:ea typeface="+mn-ea"/>
                <a:cs typeface="+mn-cs"/>
              </a:rPr>
              <a:t>инструментарий</a:t>
            </a:r>
            <a:r>
              <a:rPr lang="ru-RU" sz="1200" kern="1200" dirty="0" smtClean="0">
                <a:solidFill>
                  <a:schemeClr val="tx1"/>
                </a:solidFill>
                <a:effectLst/>
                <a:latin typeface="+mn-lt"/>
                <a:ea typeface="+mn-ea"/>
                <a:cs typeface="+mn-cs"/>
              </a:rPr>
              <a:t> и методы контроля, необходимые для формирования результатов. Процесс может определять политики, стандарты, </a:t>
            </a:r>
            <a:r>
              <a:rPr lang="ru-RU" sz="1200" kern="1200" dirty="0" err="1" smtClean="0">
                <a:solidFill>
                  <a:schemeClr val="tx1"/>
                </a:solidFill>
                <a:effectLst/>
                <a:latin typeface="+mn-lt"/>
                <a:ea typeface="+mn-ea"/>
                <a:cs typeface="+mn-cs"/>
              </a:rPr>
              <a:t>руковод</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Основными характеристиками любого процесса являются его активности, их последовательность и зависимость друг от друга. Термин "</a:t>
            </a:r>
            <a:r>
              <a:rPr lang="ru-RU" sz="1200" i="1" kern="1200" dirty="0" smtClean="0">
                <a:solidFill>
                  <a:schemeClr val="tx1"/>
                </a:solidFill>
                <a:effectLst/>
                <a:latin typeface="+mn-lt"/>
                <a:ea typeface="+mn-ea"/>
                <a:cs typeface="+mn-cs"/>
              </a:rPr>
              <a:t>активность</a:t>
            </a:r>
            <a:r>
              <a:rPr lang="ru-RU" sz="1200" kern="1200" dirty="0" smtClean="0">
                <a:solidFill>
                  <a:schemeClr val="tx1"/>
                </a:solidFill>
                <a:effectLst/>
                <a:latin typeface="+mn-lt"/>
                <a:ea typeface="+mn-ea"/>
                <a:cs typeface="+mn-cs"/>
              </a:rPr>
              <a:t>" широко используется в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Активность или деятельность </a:t>
            </a:r>
            <a:r>
              <a:rPr lang="ru-RU" sz="1200" kern="1200" dirty="0" smtClean="0">
                <a:solidFill>
                  <a:schemeClr val="tx1"/>
                </a:solidFill>
                <a:effectLst/>
                <a:latin typeface="+mn-lt"/>
                <a:ea typeface="+mn-ea"/>
                <a:cs typeface="+mn-cs"/>
              </a:rPr>
              <a:t>- набор действий, спроектированный с целью получения определенного результата.</a:t>
            </a:r>
          </a:p>
          <a:p>
            <a:r>
              <a:rPr lang="ru-RU" sz="1200" kern="1200" dirty="0" err="1" smtClean="0">
                <a:solidFill>
                  <a:schemeClr val="tx1"/>
                </a:solidFill>
                <a:effectLst/>
                <a:latin typeface="+mn-lt"/>
                <a:ea typeface="+mn-ea"/>
                <a:cs typeface="+mn-cs"/>
              </a:rPr>
              <a:t>ства</a:t>
            </a:r>
            <a:r>
              <a:rPr lang="ru-RU" sz="1200" kern="1200" dirty="0" smtClean="0">
                <a:solidFill>
                  <a:schemeClr val="tx1"/>
                </a:solidFill>
                <a:effectLst/>
                <a:latin typeface="+mn-lt"/>
                <a:ea typeface="+mn-ea"/>
                <a:cs typeface="+mn-cs"/>
              </a:rPr>
              <a:t>, виды деятельности и рабочие инструкции, когда это необходимо </a:t>
            </a:r>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26</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t"/>
            <a:r>
              <a:rPr lang="ru-RU" sz="1200" kern="1200" dirty="0" smtClean="0">
                <a:solidFill>
                  <a:schemeClr val="tx1"/>
                </a:solidFill>
                <a:effectLst/>
                <a:latin typeface="+mn-lt"/>
                <a:ea typeface="+mn-ea"/>
                <a:cs typeface="+mn-cs"/>
              </a:rPr>
              <a:t>Процессы имеют следующие характеристики:</a:t>
            </a:r>
          </a:p>
          <a:p>
            <a:pPr lvl="0" fontAlgn="t"/>
            <a:r>
              <a:rPr lang="ru-RU" sz="1200" kern="1200" dirty="0" smtClean="0">
                <a:solidFill>
                  <a:schemeClr val="tx1"/>
                </a:solidFill>
                <a:effectLst/>
                <a:latin typeface="+mn-lt"/>
                <a:ea typeface="+mn-ea"/>
                <a:cs typeface="+mn-cs"/>
              </a:rPr>
              <a:t>Процессы измеряемы, то есть можно измерить процесс каким-либо подходящим методом. Менеджеры стремятся измерить в первую очередь стоимость и качество, а практикующие пользователи - продолжительность и продуктивность процесса.</a:t>
            </a:r>
          </a:p>
          <a:p>
            <a:pPr lvl="0" fontAlgn="t"/>
            <a:r>
              <a:rPr lang="ru-RU" sz="1200" kern="1200" dirty="0" smtClean="0">
                <a:solidFill>
                  <a:schemeClr val="tx1"/>
                </a:solidFill>
                <a:effectLst/>
                <a:latin typeface="+mn-lt"/>
                <a:ea typeface="+mn-ea"/>
                <a:cs typeface="+mn-cs"/>
              </a:rPr>
              <a:t>Процессы служат для достижения конкретных результатов. Причина существования процесса - предоставление конкретного результата, который можно идентифицировать и посчитать.</a:t>
            </a:r>
          </a:p>
          <a:p>
            <a:pPr lvl="0" fontAlgn="t"/>
            <a:r>
              <a:rPr lang="ru-RU" sz="1200" kern="1200" dirty="0" smtClean="0">
                <a:solidFill>
                  <a:schemeClr val="tx1"/>
                </a:solidFill>
                <a:effectLst/>
                <a:latin typeface="+mn-lt"/>
                <a:ea typeface="+mn-ea"/>
                <a:cs typeface="+mn-cs"/>
              </a:rPr>
              <a:t>Процессы имеют потребителей - каждый процесс предоставляет свои результаты потребителям или инвесторам. Они могут быть внутри или вне организации, но процессы в любом случае должны удовлетворять их ожиданиям.</a:t>
            </a:r>
          </a:p>
          <a:p>
            <a:pPr lvl="0" fontAlgn="t"/>
            <a:r>
              <a:rPr lang="ru-RU" sz="1200" kern="1200" dirty="0" smtClean="0">
                <a:solidFill>
                  <a:schemeClr val="tx1"/>
                </a:solidFill>
                <a:effectLst/>
                <a:latin typeface="+mn-lt"/>
                <a:ea typeface="+mn-ea"/>
                <a:cs typeface="+mn-cs"/>
              </a:rPr>
              <a:t>Процессы отвечают за определенный результат.</a:t>
            </a:r>
          </a:p>
          <a:p>
            <a:pPr lvl="0" fontAlgn="t"/>
            <a:r>
              <a:rPr lang="ru-RU" sz="1200" kern="1200" dirty="0" smtClean="0">
                <a:solidFill>
                  <a:schemeClr val="tx1"/>
                </a:solidFill>
                <a:effectLst/>
                <a:latin typeface="+mn-lt"/>
                <a:ea typeface="+mn-ea"/>
                <a:cs typeface="+mn-cs"/>
              </a:rPr>
              <a:t>Процессы должны реагировать на определенные события. Пока идет процесс, он должен быть связан со специальным инициализирующим триггером.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Понятия функции и процесса часто путают, принимая одно за другое. Чаще всего ошибку вызывает мнение, что если результат можно посчитать, то это процесс. Например, существует ошибочное мнение, что Управление нагрузкой является процессом </a:t>
            </a:r>
            <a:r>
              <a:rPr lang="ru-RU" sz="1200" i="1" kern="1200" dirty="0" smtClean="0">
                <a:solidFill>
                  <a:schemeClr val="tx1"/>
                </a:solidFill>
                <a:effectLst/>
                <a:latin typeface="+mn-lt"/>
                <a:ea typeface="+mn-ea"/>
                <a:cs typeface="+mn-cs"/>
              </a:rPr>
              <a:t>ITSM</a:t>
            </a:r>
            <a:r>
              <a:rPr lang="ru-RU" sz="1200" kern="1200" dirty="0" smtClean="0">
                <a:solidFill>
                  <a:schemeClr val="tx1"/>
                </a:solidFill>
                <a:effectLst/>
                <a:latin typeface="+mn-lt"/>
                <a:ea typeface="+mn-ea"/>
                <a:cs typeface="+mn-cs"/>
              </a:rPr>
              <a:t>. Во-первых, Управление нагрузкой - это организационная возможность со своими внутренними процессами и методами. </a:t>
            </a:r>
            <a:r>
              <a:rPr lang="ru-RU" sz="1200" i="1" kern="1200" dirty="0" smtClean="0">
                <a:solidFill>
                  <a:schemeClr val="tx1"/>
                </a:solidFill>
                <a:effectLst/>
                <a:latin typeface="+mn-lt"/>
                <a:ea typeface="+mn-ea"/>
                <a:cs typeface="+mn-cs"/>
              </a:rPr>
              <a:t>Функция</a:t>
            </a:r>
            <a:r>
              <a:rPr lang="ru-RU" sz="1200" kern="1200" dirty="0" smtClean="0">
                <a:solidFill>
                  <a:schemeClr val="tx1"/>
                </a:solidFill>
                <a:effectLst/>
                <a:latin typeface="+mn-lt"/>
                <a:ea typeface="+mn-ea"/>
                <a:cs typeface="+mn-cs"/>
              </a:rPr>
              <a:t> это или нет целиком зависит от построения конкретной организации. То есть ошибочно полагать, что управление нагрузкой может быть только процессом. Да, возможно измерить и контролировать нагрузку и определить, адекватна ли она для поставленных целей, но, тем не менее, ошибочно полагать, что если можно измерить, то это процесс. Функции структурируют ресурсы и возможности для процессов. Процессы направляют всё это на достижение поставленной цели.</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27</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некоторых случаях ценность услуги можно выразить в экономических терминах, в некоторых - нет. Тем не менее, даже если экономическую ценность посчитать невозможно, можно оценить услугу в целом. Ценность услуги определяется не только удовлетворением конечных целей потребителей. Она зависит также от пользовательского восприятия услуги, которое в свою </a:t>
            </a:r>
            <a:r>
              <a:rPr lang="ru-RU" sz="1200" i="1" kern="1200" dirty="0" smtClean="0">
                <a:solidFill>
                  <a:schemeClr val="tx1"/>
                </a:solidFill>
                <a:effectLst/>
                <a:latin typeface="+mn-lt"/>
                <a:ea typeface="+mn-ea"/>
                <a:cs typeface="+mn-cs"/>
              </a:rPr>
              <a:t>очередь</a:t>
            </a:r>
            <a:r>
              <a:rPr lang="ru-RU" sz="1200" kern="1200" dirty="0" smtClean="0">
                <a:solidFill>
                  <a:schemeClr val="tx1"/>
                </a:solidFill>
                <a:effectLst/>
                <a:latin typeface="+mn-lt"/>
                <a:ea typeface="+mn-ea"/>
                <a:cs typeface="+mn-cs"/>
              </a:rPr>
              <a:t> зависит от многих факторов: от атрибутов услуги, которые являются индикаторами ценности для заказчика, от имеющегося у заказчика опыта использования аналогичных услуг, от заслуг конкурентов и т.п. Восприятие услуги также зависит от того, как заказчик воспринимает себя и от его позиции на рынке. Взаимодействие рассмотренных понятий представлено на </a:t>
            </a:r>
            <a:r>
              <a:rPr lang="ru-RU" sz="1200" u="sng" kern="1200" dirty="0" smtClean="0">
                <a:solidFill>
                  <a:schemeClr val="tx1"/>
                </a:solidFill>
                <a:effectLst/>
                <a:latin typeface="+mn-lt"/>
                <a:ea typeface="+mn-ea"/>
                <a:cs typeface="+mn-cs"/>
                <a:hlinkClick r:id="rId3"/>
              </a:rPr>
              <a:t>рис. 2.2</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Пользователи с неохотой покупают </a:t>
            </a:r>
            <a:r>
              <a:rPr lang="ru-RU" sz="1200" i="1" kern="1200" dirty="0" smtClean="0">
                <a:solidFill>
                  <a:schemeClr val="tx1"/>
                </a:solidFill>
                <a:effectLst/>
                <a:latin typeface="+mn-lt"/>
                <a:ea typeface="+mn-ea"/>
                <a:cs typeface="+mn-cs"/>
              </a:rPr>
              <a:t>товар</a:t>
            </a:r>
            <a:r>
              <a:rPr lang="ru-RU" sz="1200" kern="1200" dirty="0" smtClean="0">
                <a:solidFill>
                  <a:schemeClr val="tx1"/>
                </a:solidFill>
                <a:effectLst/>
                <a:latin typeface="+mn-lt"/>
                <a:ea typeface="+mn-ea"/>
                <a:cs typeface="+mn-cs"/>
              </a:rPr>
              <a:t>, в ценности которого есть неопределенность. Поэтому чем меньше осязаема ценность услуги, тем большее </a:t>
            </a:r>
            <a:r>
              <a:rPr lang="ru-RU" sz="1200" i="1" kern="1200" dirty="0" smtClean="0">
                <a:solidFill>
                  <a:schemeClr val="tx1"/>
                </a:solidFill>
                <a:effectLst/>
                <a:latin typeface="+mn-lt"/>
                <a:ea typeface="+mn-ea"/>
                <a:cs typeface="+mn-cs"/>
              </a:rPr>
              <a:t>значение</a:t>
            </a:r>
            <a:r>
              <a:rPr lang="ru-RU" sz="1200" kern="1200" dirty="0" smtClean="0">
                <a:solidFill>
                  <a:schemeClr val="tx1"/>
                </a:solidFill>
                <a:effectLst/>
                <a:latin typeface="+mn-lt"/>
                <a:ea typeface="+mn-ea"/>
                <a:cs typeface="+mn-cs"/>
              </a:rPr>
              <a:t> принимают процессы ее дифференциации и определения. Восприятие ценности услуги заказчиком зависит, прежде всего, от его ожиданий. Ожидания в свою </a:t>
            </a:r>
            <a:r>
              <a:rPr lang="ru-RU" sz="1200" i="1" kern="1200" dirty="0" smtClean="0">
                <a:solidFill>
                  <a:schemeClr val="tx1"/>
                </a:solidFill>
                <a:effectLst/>
                <a:latin typeface="+mn-lt"/>
                <a:ea typeface="+mn-ea"/>
                <a:cs typeface="+mn-cs"/>
              </a:rPr>
              <a:t>очередь</a:t>
            </a:r>
            <a:r>
              <a:rPr lang="ru-RU" sz="1200" kern="1200" dirty="0" smtClean="0">
                <a:solidFill>
                  <a:schemeClr val="tx1"/>
                </a:solidFill>
                <a:effectLst/>
                <a:latin typeface="+mn-lt"/>
                <a:ea typeface="+mn-ea"/>
                <a:cs typeface="+mn-cs"/>
              </a:rPr>
              <a:t> опираются на </a:t>
            </a:r>
            <a:r>
              <a:rPr lang="ru-RU" sz="1200" i="1" kern="1200" dirty="0" smtClean="0">
                <a:solidFill>
                  <a:schemeClr val="tx1"/>
                </a:solidFill>
                <a:effectLst/>
                <a:latin typeface="+mn-lt"/>
                <a:ea typeface="+mn-ea"/>
                <a:cs typeface="+mn-cs"/>
              </a:rPr>
              <a:t>опыт</a:t>
            </a:r>
            <a:r>
              <a:rPr lang="ru-RU" sz="1200" kern="1200" dirty="0" smtClean="0">
                <a:solidFill>
                  <a:schemeClr val="tx1"/>
                </a:solidFill>
                <a:effectLst/>
                <a:latin typeface="+mn-lt"/>
                <a:ea typeface="+mn-ea"/>
                <a:cs typeface="+mn-cs"/>
              </a:rPr>
              <a:t>, рекомендации и другие факторы. На определенном этапе у заказчика формируется некая эталонная ценность услуги, отражающая то, какой должна быть услуга. При этом эталонная ценность может быть нечеткой и опираться на множество факторов. Для поставщика крайне важным является понимание сформированной заказчиком эталонной ценности, которое достигается путем построения правильного диалога с заказчиком, анализа рынка и опыта работы с аналогичными заказчиками.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C2FCB2C-F8E0-44EA-82BE-015A0F39FB35}" type="slidenum">
              <a:rPr lang="ru-RU" smtClean="0"/>
              <a:pPr/>
              <a:t>28</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Поставщики услуг по отношению к организации могут быть как внутренними, то есть фактически являться частью организационной структуры, так и внешними. В ITILv3 выделено три типа поставщиков услуг:</a:t>
            </a:r>
          </a:p>
          <a:p>
            <a:r>
              <a:rPr lang="ru-RU" sz="1200" b="1" i="1" kern="1200" dirty="0" smtClean="0">
                <a:solidFill>
                  <a:schemeClr val="tx1"/>
                </a:solidFill>
                <a:effectLst/>
                <a:latin typeface="+mn-lt"/>
                <a:ea typeface="+mn-ea"/>
                <a:cs typeface="+mn-cs"/>
              </a:rPr>
              <a:t>1. Тип 1</a:t>
            </a:r>
          </a:p>
          <a:p>
            <a:r>
              <a:rPr lang="ru-RU" sz="1200" kern="1200" dirty="0" smtClean="0">
                <a:solidFill>
                  <a:schemeClr val="tx1"/>
                </a:solidFill>
                <a:effectLst/>
                <a:latin typeface="+mn-lt"/>
                <a:ea typeface="+mn-ea"/>
                <a:cs typeface="+mn-cs"/>
              </a:rPr>
              <a:t>В ITILv3 широко используется понятие </a:t>
            </a:r>
            <a:r>
              <a:rPr lang="ru-RU" sz="1200" b="1" kern="1200" dirty="0" smtClean="0">
                <a:solidFill>
                  <a:schemeClr val="tx1"/>
                </a:solidFill>
                <a:effectLst/>
                <a:latin typeface="+mn-lt"/>
                <a:ea typeface="+mn-ea"/>
                <a:cs typeface="+mn-cs"/>
              </a:rPr>
              <a:t>бизнес-единицы</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Бизнес-единица (</a:t>
            </a:r>
            <a:r>
              <a:rPr lang="ru-RU" sz="1200" b="1" kern="1200" dirty="0" err="1" smtClean="0">
                <a:solidFill>
                  <a:schemeClr val="tx1"/>
                </a:solidFill>
                <a:effectLst/>
                <a:latin typeface="+mn-lt"/>
                <a:ea typeface="+mn-ea"/>
                <a:cs typeface="+mn-cs"/>
              </a:rPr>
              <a:t>business</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unit</a:t>
            </a:r>
            <a:r>
              <a:rPr lang="ru-RU" sz="1200" b="1" kern="1200" dirty="0" smtClean="0">
                <a:solidFill>
                  <a:schemeClr val="tx1"/>
                </a:solidFill>
                <a:effectLst/>
                <a:latin typeface="+mn-lt"/>
                <a:ea typeface="+mn-ea"/>
                <a:cs typeface="+mn-cs"/>
              </a:rPr>
              <a:t> или BU)</a:t>
            </a:r>
            <a:r>
              <a:rPr lang="ru-RU" sz="1200" kern="1200" dirty="0" smtClean="0">
                <a:solidFill>
                  <a:schemeClr val="tx1"/>
                </a:solidFill>
                <a:effectLst/>
                <a:latin typeface="+mn-lt"/>
                <a:ea typeface="+mn-ea"/>
                <a:cs typeface="+mn-cs"/>
              </a:rPr>
              <a:t> - сегмент бизнеса, который имеет свои собственные метрики, планы, доходы и расходы. Каждая бизнес-единица владеет и управляет активами, которые использует для создания товаров и услуг с определенной ценностью. Бизнес-единица, по сути, является некой организационной единицей и может быть частью корпорации или другой организации. Поставщики услуг первого типа (</a:t>
            </a:r>
            <a:r>
              <a:rPr lang="ru-RU" sz="1200" u="sng" kern="1200" dirty="0" smtClean="0">
                <a:solidFill>
                  <a:schemeClr val="tx1"/>
                </a:solidFill>
                <a:effectLst/>
                <a:latin typeface="+mn-lt"/>
                <a:ea typeface="+mn-ea"/>
                <a:cs typeface="+mn-cs"/>
                <a:hlinkClick r:id="rId3"/>
              </a:rPr>
              <a:t>рис. 2.3</a:t>
            </a:r>
            <a:r>
              <a:rPr lang="ru-RU" sz="1200" kern="1200" dirty="0" smtClean="0">
                <a:solidFill>
                  <a:schemeClr val="tx1"/>
                </a:solidFill>
                <a:effectLst/>
                <a:latin typeface="+mn-lt"/>
                <a:ea typeface="+mn-ea"/>
                <a:cs typeface="+mn-cs"/>
              </a:rPr>
              <a:t>) закреплены за бизнес-единицами, которые они обслуживают, и финансируются из бюджета этих бизнес-единиц. При этом они находятся в прямом подчинении у бизнеса, а все ключевые решения (определение Портфеля услуг, критерии оценки результатов, объем инвестиций) принимают топ-менеджеры организации.</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Основной целью поставщиков услуг первого типа является обеспечение функциональной целостности и эффективности бизнес-единицы, за которой они закреплены. Другими словами, они предоставляют IT-услуги для удовлетворения узкого круга потребностей бизнеса. Успех поставщиков услуг данного типа не измеряется в экономических терминах, так как основной целью их деятельности является не получение прибыли, а предоставление необходимых услуг конкретным бизнес-единицам. </a:t>
            </a:r>
            <a:r>
              <a:rPr lang="ru-RU" sz="1200" b="1" kern="1200" dirty="0" smtClean="0">
                <a:solidFill>
                  <a:srgbClr val="FF0000"/>
                </a:solidFill>
                <a:effectLst/>
                <a:latin typeface="+mn-lt"/>
                <a:ea typeface="+mn-ea"/>
                <a:cs typeface="+mn-cs"/>
              </a:rPr>
              <a:t>Пример: см</a:t>
            </a:r>
            <a:r>
              <a:rPr lang="ru-RU" sz="1200" b="1" kern="1200" baseline="0" dirty="0" smtClean="0">
                <a:solidFill>
                  <a:srgbClr val="FF0000"/>
                </a:solidFill>
                <a:effectLst/>
                <a:latin typeface="+mn-lt"/>
                <a:ea typeface="+mn-ea"/>
                <a:cs typeface="+mn-cs"/>
              </a:rPr>
              <a:t> следующие слайды</a:t>
            </a:r>
            <a:endParaRPr lang="ru-RU" sz="1200" b="1" kern="1200" dirty="0" smtClean="0">
              <a:solidFill>
                <a:srgbClr val="FF0000"/>
              </a:solidFill>
              <a:effectLst/>
              <a:latin typeface="+mn-lt"/>
              <a:ea typeface="+mn-ea"/>
              <a:cs typeface="+mn-cs"/>
            </a:endParaRPr>
          </a:p>
          <a:p>
            <a:r>
              <a:rPr lang="ru-RU" sz="1200" kern="1200" dirty="0" smtClean="0">
                <a:solidFill>
                  <a:schemeClr val="tx1"/>
                </a:solidFill>
                <a:effectLst/>
                <a:latin typeface="+mn-lt"/>
                <a:ea typeface="+mn-ea"/>
                <a:cs typeface="+mn-cs"/>
              </a:rPr>
              <a:t>У данной модели есть достоинства и недостатки. Основным недостатком является то, что, фактически, развитие поставщика услуг ограничено возможным развитием бизнес-единицы, за которой он закреплен. То, что решения принимает руководство организации, также является своего рода недостатком, так как зачастую оно не разбирается в технических тонкостях IT-области. Тем не менее, есть и плюсы использования данной модели, основной из которых - бизнес не сталкивается с проблемами, возникающими во время взаимодействия с внешними поставщиками услуг. Также и поставщик услуг первого типа не сталкивается со сложностями свободного рынка. В общем случае, поставщики услуг, обслуживающие более одного заказчика, сталкиваются со многими рисками. Тесная взаимосвязь поставщиков услуг первого типа со своими заказчиками позволяет им избежать этих рисков, так как у их услуг всегда есть потребители. В то же время внешние поставщики услуг обладают большей свободой действий и развития, автономностью и масштабируемостью.</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Ввиду перечисленных особенностей поставщики услуг первого типа больше подходят для бизнеса, где IT лежит в основе конкурентного преимущества, и, следовательно, требует тщательного контроля непосредственно со стороны руководства организации.</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29</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3</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30</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31</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32</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Такие деловые функции как финансовое управление, IT, управление персоналом и логистика не всегда являются основой конкурентного преимущества. Отсюда руководителю организации и топ-менеджерам не обязательно контролировать и управлять ими. Вместо этого услуги таких функций объединяются в отдельную сервисную единицу - </a:t>
            </a:r>
            <a:r>
              <a:rPr lang="ru-RU" sz="1200" b="1" kern="1200" dirty="0" smtClean="0">
                <a:solidFill>
                  <a:schemeClr val="tx1"/>
                </a:solidFill>
                <a:effectLst/>
                <a:latin typeface="+mn-lt"/>
                <a:ea typeface="+mn-ea"/>
                <a:cs typeface="+mn-cs"/>
              </a:rPr>
              <a:t>Общий поставщик услуг</a:t>
            </a:r>
            <a:r>
              <a:rPr lang="ru-RU" sz="1200"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Service</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Shared</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Unit</a:t>
            </a:r>
            <a:r>
              <a:rPr lang="ru-RU" sz="1200" b="1" kern="1200" dirty="0" smtClean="0">
                <a:solidFill>
                  <a:schemeClr val="tx1"/>
                </a:solidFill>
                <a:effectLst/>
                <a:latin typeface="+mn-lt"/>
                <a:ea typeface="+mn-ea"/>
                <a:cs typeface="+mn-cs"/>
              </a:rPr>
              <a:t> или SSU). </a:t>
            </a:r>
            <a:r>
              <a:rPr lang="ru-RU" sz="1200" kern="1200" dirty="0" smtClean="0">
                <a:solidFill>
                  <a:schemeClr val="tx1"/>
                </a:solidFill>
                <a:effectLst/>
                <a:latin typeface="+mn-lt"/>
                <a:ea typeface="+mn-ea"/>
                <a:cs typeface="+mn-cs"/>
              </a:rPr>
              <a:t>SSU(</a:t>
            </a:r>
            <a:r>
              <a:rPr lang="ru-RU" sz="1200" u="sng" kern="1200" dirty="0" smtClean="0">
                <a:solidFill>
                  <a:schemeClr val="tx1"/>
                </a:solidFill>
                <a:effectLst/>
                <a:latin typeface="+mn-lt"/>
                <a:ea typeface="+mn-ea"/>
                <a:cs typeface="+mn-cs"/>
                <a:hlinkClick r:id="rId3"/>
              </a:rPr>
              <a:t>рис. 2.4</a:t>
            </a:r>
            <a:r>
              <a:rPr lang="ru-RU" sz="1200" kern="1200" dirty="0" smtClean="0">
                <a:solidFill>
                  <a:schemeClr val="tx1"/>
                </a:solidFill>
                <a:effectLst/>
                <a:latin typeface="+mn-lt"/>
                <a:ea typeface="+mn-ea"/>
                <a:cs typeface="+mn-cs"/>
              </a:rPr>
              <a:t>) как поставщик услуг обладает большей свободой, чем поставщики первого типа. Он может создавать, развивать и поддерживать внутренний рынок сбыта своих услуг аналогично поставщикам, которые работают на свободном рынке. В то же время SSU может использовать возможности корпорации аналогично поставщикам первого типа. Таким образом, SSU находится на пересечении первого и третьего типов.</a:t>
            </a:r>
          </a:p>
          <a:p>
            <a:r>
              <a:rPr lang="ru-RU" sz="1200" kern="1200" dirty="0" smtClean="0">
                <a:solidFill>
                  <a:schemeClr val="tx1"/>
                </a:solidFill>
                <a:effectLst/>
                <a:latin typeface="+mn-lt"/>
                <a:ea typeface="+mn-ea"/>
                <a:cs typeface="+mn-cs"/>
              </a:rPr>
              <a:t>Интересным является то, что поставщики услуг второго типа фактически эмулируют деятельность поставщиков извне, используя их рабочие модели, бизнес-практики и стратегии. Отсюда вытекает и то, что внешние поставщики услуг становятся их основными конкурентами.</a:t>
            </a:r>
            <a:br>
              <a:rPr lang="ru-RU" sz="1200" kern="1200" dirty="0" smtClean="0">
                <a:solidFill>
                  <a:schemeClr val="tx1"/>
                </a:solidFill>
                <a:effectLst/>
                <a:latin typeface="+mn-lt"/>
                <a:ea typeface="+mn-ea"/>
                <a:cs typeface="+mn-cs"/>
              </a:rPr>
            </a:br>
            <a:r>
              <a:rPr lang="ru-RU" sz="1200" b="1" kern="1200" dirty="0" smtClean="0">
                <a:solidFill>
                  <a:schemeClr val="tx1"/>
                </a:solidFill>
                <a:effectLst/>
                <a:latin typeface="+mn-lt"/>
                <a:ea typeface="+mn-ea"/>
                <a:cs typeface="+mn-cs"/>
              </a:rPr>
              <a:t>Рис. 2.4. </a:t>
            </a:r>
            <a:r>
              <a:rPr lang="ru-RU" sz="1200" kern="1200" dirty="0" smtClean="0">
                <a:solidFill>
                  <a:schemeClr val="tx1"/>
                </a:solidFill>
                <a:effectLst/>
                <a:latin typeface="+mn-lt"/>
                <a:ea typeface="+mn-ea"/>
                <a:cs typeface="+mn-cs"/>
              </a:rPr>
              <a:t>Схема провайдера второго типа</a:t>
            </a:r>
          </a:p>
          <a:p>
            <a:r>
              <a:rPr lang="ru-RU" sz="1200" kern="1200" dirty="0" smtClean="0">
                <a:solidFill>
                  <a:schemeClr val="tx1"/>
                </a:solidFill>
                <a:effectLst/>
                <a:latin typeface="+mn-lt"/>
                <a:ea typeface="+mn-ea"/>
                <a:cs typeface="+mn-cs"/>
              </a:rPr>
              <a:t>Конечными пользователями услуг SSU являются бизнес-единицы, инвесторы и корпорация в целом. При этом поставщики услуг второго типа могут предложить более хорошую цену, чем внешние, благодаря преимуществам нахождения в корпорации, внутренним договоренностям и финансированию из бюджета корпорации.</a:t>
            </a:r>
          </a:p>
          <a:p>
            <a:r>
              <a:rPr lang="ru-RU" sz="1200" kern="1200" dirty="0" smtClean="0">
                <a:solidFill>
                  <a:schemeClr val="tx1"/>
                </a:solidFill>
                <a:effectLst/>
                <a:latin typeface="+mn-lt"/>
                <a:ea typeface="+mn-ea"/>
                <a:cs typeface="+mn-cs"/>
              </a:rPr>
              <a:t>Поставщики услуг второго типа, также как и первого, получают преимущества от относительно закрытого рынка. Но в то же время потребители услуг сравнивают их с внешними поставщиками. Плохие поставщики услуг второго типа рискуют быть замещенными внешними поставщиками. </a:t>
            </a:r>
            <a:r>
              <a:rPr lang="ru-RU" sz="1200" kern="1200" smtClean="0">
                <a:solidFill>
                  <a:schemeClr val="tx1"/>
                </a:solidFill>
                <a:effectLst/>
                <a:latin typeface="+mn-lt"/>
                <a:ea typeface="+mn-ea"/>
                <a:cs typeface="+mn-cs"/>
              </a:rPr>
              <a:t>Это заставляет их руководство применять лучшие практики, осваивать новые рыночные пространства, формулировать стратегии и развивать отличительные характеристики своих услуг.</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33</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Люди, ответственные за принятие решений, зачастую руководствуются умозрительными моделями и верят в то, что они приведут их к желаемым результатам. Проблемы возникают тогда, когда неправильную модель пытаются использовать для решения практической задачи, не понимая при этом особенностей системы или процесса. Без знания теории и основополагающих принципов работы, невозможно понять, почему казалось бы идеальное решение не подошло для решения конкретной проблемы.</a:t>
            </a:r>
          </a:p>
          <a:p>
            <a:r>
              <a:rPr lang="ru-RU" sz="1200" kern="1200" dirty="0" smtClean="0">
                <a:solidFill>
                  <a:schemeClr val="tx1"/>
                </a:solidFill>
                <a:effectLst/>
                <a:latin typeface="+mn-lt"/>
                <a:ea typeface="+mn-ea"/>
                <a:cs typeface="+mn-cs"/>
              </a:rPr>
              <a:t>Разработка стратегии услуги в первую </a:t>
            </a:r>
            <a:r>
              <a:rPr lang="ru-RU" sz="1200" i="1" kern="1200" dirty="0" smtClean="0">
                <a:solidFill>
                  <a:schemeClr val="tx1"/>
                </a:solidFill>
                <a:effectLst/>
                <a:latin typeface="+mn-lt"/>
                <a:ea typeface="+mn-ea"/>
                <a:cs typeface="+mn-cs"/>
              </a:rPr>
              <a:t>очередь</a:t>
            </a:r>
            <a:r>
              <a:rPr lang="ru-RU" sz="1200" kern="1200" dirty="0" smtClean="0">
                <a:solidFill>
                  <a:schemeClr val="tx1"/>
                </a:solidFill>
                <a:effectLst/>
                <a:latin typeface="+mn-lt"/>
                <a:ea typeface="+mn-ea"/>
                <a:cs typeface="+mn-cs"/>
              </a:rPr>
              <a:t> направлена на </a:t>
            </a:r>
            <a:r>
              <a:rPr lang="ru-RU" sz="1200" i="1" kern="1200" dirty="0" smtClean="0">
                <a:solidFill>
                  <a:schemeClr val="tx1"/>
                </a:solidFill>
                <a:effectLst/>
                <a:latin typeface="+mn-lt"/>
                <a:ea typeface="+mn-ea"/>
                <a:cs typeface="+mn-cs"/>
              </a:rPr>
              <a:t>улучшение</a:t>
            </a:r>
            <a:r>
              <a:rPr lang="ru-RU" sz="1200" kern="1200" dirty="0" smtClean="0">
                <a:solidFill>
                  <a:schemeClr val="tx1"/>
                </a:solidFill>
                <a:effectLst/>
                <a:latin typeface="+mn-lt"/>
                <a:ea typeface="+mn-ea"/>
                <a:cs typeface="+mn-cs"/>
              </a:rPr>
              <a:t> ценности этой услуги. Как уже отмечалось выше, именно стратегия определяет уникальность поставщика услуг. Она нужна не только внешним поставщикам услуг, которые, по сути, являются отдельным коммерческими организациями. Чтобы быть нужными внутри своей корпорации, внутренние поставщики услуг также нуждаются в позиционировании и построении четких планов.</a:t>
            </a:r>
          </a:p>
          <a:p>
            <a:r>
              <a:rPr lang="ru-RU" sz="1200" kern="1200" dirty="0" smtClean="0">
                <a:solidFill>
                  <a:schemeClr val="tx1"/>
                </a:solidFill>
                <a:effectLst/>
                <a:latin typeface="+mn-lt"/>
                <a:ea typeface="+mn-ea"/>
                <a:cs typeface="+mn-cs"/>
              </a:rPr>
              <a:t>Заказчики постоянно пытаются улучшить модели и стратегии своего бизнеса. Они ищут решения, которые смогут предоставить более высокую </a:t>
            </a:r>
            <a:r>
              <a:rPr lang="ru-RU" sz="1200" i="1" kern="1200" dirty="0" smtClean="0">
                <a:solidFill>
                  <a:schemeClr val="tx1"/>
                </a:solidFill>
                <a:effectLst/>
                <a:latin typeface="+mn-lt"/>
                <a:ea typeface="+mn-ea"/>
                <a:cs typeface="+mn-cs"/>
              </a:rPr>
              <a:t>производительность</a:t>
            </a:r>
            <a:r>
              <a:rPr lang="ru-RU" sz="1200" kern="1200" dirty="0" smtClean="0">
                <a:solidFill>
                  <a:schemeClr val="tx1"/>
                </a:solidFill>
                <a:effectLst/>
                <a:latin typeface="+mn-lt"/>
                <a:ea typeface="+mn-ea"/>
                <a:cs typeface="+mn-cs"/>
              </a:rPr>
              <a:t> и эффективность, но хотят при этом, чтобы </a:t>
            </a:r>
            <a:r>
              <a:rPr lang="ru-RU" sz="1200" i="1" kern="1200" dirty="0" smtClean="0">
                <a:solidFill>
                  <a:schemeClr val="tx1"/>
                </a:solidFill>
                <a:effectLst/>
                <a:latin typeface="+mn-lt"/>
                <a:ea typeface="+mn-ea"/>
                <a:cs typeface="+mn-cs"/>
              </a:rPr>
              <a:t>затраты</a:t>
            </a:r>
            <a:r>
              <a:rPr lang="ru-RU" sz="1200" kern="1200" dirty="0" smtClean="0">
                <a:solidFill>
                  <a:schemeClr val="tx1"/>
                </a:solidFill>
                <a:effectLst/>
                <a:latin typeface="+mn-lt"/>
                <a:ea typeface="+mn-ea"/>
                <a:cs typeface="+mn-cs"/>
              </a:rPr>
              <a:t> увеличивались незначительно или вовсе не увеличивались. Такими решениями чаще всего являются инновационные продукты или услуги.</a:t>
            </a:r>
          </a:p>
          <a:p>
            <a:r>
              <a:rPr lang="ru-RU" sz="1200" kern="1200" dirty="0" smtClean="0">
                <a:solidFill>
                  <a:schemeClr val="tx1"/>
                </a:solidFill>
                <a:effectLst/>
                <a:latin typeface="+mn-lt"/>
                <a:ea typeface="+mn-ea"/>
                <a:cs typeface="+mn-cs"/>
              </a:rPr>
              <a:t>Позиция поставщика услуг в бизнесе заказчика и его оценка могут меняться со временем в зависимости от многих обстоятельств, условий и факторов, не подвластных контролю поставщика услуг. Стратегический взгляд на </a:t>
            </a:r>
            <a:r>
              <a:rPr lang="ru-RU" sz="1200" i="1" kern="1200" dirty="0" smtClean="0">
                <a:solidFill>
                  <a:schemeClr val="tx1"/>
                </a:solidFill>
                <a:effectLst/>
                <a:latin typeface="+mn-lt"/>
                <a:ea typeface="+mn-ea"/>
                <a:cs typeface="+mn-cs"/>
              </a:rPr>
              <a:t>процесс управления</a:t>
            </a:r>
            <a:r>
              <a:rPr lang="ru-RU" sz="1200" kern="1200" dirty="0" smtClean="0">
                <a:solidFill>
                  <a:schemeClr val="tx1"/>
                </a:solidFill>
                <a:effectLst/>
                <a:latin typeface="+mn-lt"/>
                <a:ea typeface="+mn-ea"/>
                <a:cs typeface="+mn-cs"/>
              </a:rPr>
              <a:t> услугами требует аккуратного подхода к взаимоотношениям с заказчиком.</a:t>
            </a:r>
          </a:p>
          <a:p>
            <a:r>
              <a:rPr lang="ru-RU" sz="1200" kern="1200" dirty="0" smtClean="0">
                <a:solidFill>
                  <a:schemeClr val="tx1"/>
                </a:solidFill>
                <a:effectLst/>
                <a:latin typeface="+mn-lt"/>
                <a:ea typeface="+mn-ea"/>
                <a:cs typeface="+mn-cs"/>
              </a:rPr>
              <a:t>Первое, что должен учитывать поставщик услуг при разработке стратегии - у него есть конкуренты. Даже если ценность услуги, которую он предоставляет, трудно измерить или оценить, она всё равно должна быть лучше других альтернатив для заказчика.</a:t>
            </a:r>
          </a:p>
          <a:p>
            <a:r>
              <a:rPr lang="ru-RU" sz="1200" kern="1200" dirty="0" smtClean="0">
                <a:solidFill>
                  <a:schemeClr val="tx1"/>
                </a:solidFill>
                <a:effectLst/>
                <a:latin typeface="+mn-lt"/>
                <a:ea typeface="+mn-ea"/>
                <a:cs typeface="+mn-cs"/>
              </a:rPr>
              <a:t>Второе - необходимо четко определить ценность предоставляемых услуг. Ценность, по сути, и есть то, что делает поставщика уникальным для заказчика. Она может быть материальной (увеличение прибыли или уменьшение затрат) и социальной (спасение жизней или сбор налогов).</a:t>
            </a:r>
          </a:p>
          <a:p>
            <a:r>
              <a:rPr lang="ru-RU" sz="1200" kern="1200" dirty="0" smtClean="0">
                <a:solidFill>
                  <a:schemeClr val="tx1"/>
                </a:solidFill>
                <a:effectLst/>
                <a:latin typeface="+mn-lt"/>
                <a:ea typeface="+mn-ea"/>
                <a:cs typeface="+mn-cs"/>
              </a:rPr>
              <a:t>Третье - когда менеджеры говорят о разработке стратегии, то чаще всего подразумевают длинный промежуток времени, в течение которого организация перейдет из одного состояния в другое. В области управления IT-услугами всё немного по-другому.</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34</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Первая проблема состоит в том, что условия окружения быстро меняются. Темп изменения бизнеса убыстряется, вне зависимости от размера организации и области ее деятельности. Одни возможности появляются, другие исчезают. Мир не ждет, пока кто-то выполнит свои планы и то, что было хорошо сегодня, завтра может оказаться абсолютно непригодным. Поэтому при построении стратегии поставщику услуг крайне важно сохранять гибкость, развивать инновационные решения и быстро реагировать на изменяющиеся условия.</a:t>
            </a:r>
          </a:p>
          <a:p>
            <a:r>
              <a:rPr lang="ru-RU" sz="1200" kern="1200" dirty="0" smtClean="0">
                <a:solidFill>
                  <a:schemeClr val="tx1"/>
                </a:solidFill>
                <a:effectLst/>
                <a:latin typeface="+mn-lt"/>
                <a:ea typeface="+mn-ea"/>
                <a:cs typeface="+mn-cs"/>
              </a:rPr>
              <a:t>Вторая проблема заключается в определении ценности услуги. В то время как стратегия, по сути, сложна, принципы, лежащие в ее основе, просты. Фактически, есть только два пути, с помощью которых один поставщик услуг может стать лучше другого - заставить заказчика платить больше за услуги или снизить их </a:t>
            </a:r>
            <a:r>
              <a:rPr lang="ru-RU" sz="1200" i="1" kern="1200" dirty="0" smtClean="0">
                <a:solidFill>
                  <a:schemeClr val="tx1"/>
                </a:solidFill>
                <a:effectLst/>
                <a:latin typeface="+mn-lt"/>
                <a:ea typeface="+mn-ea"/>
                <a:cs typeface="+mn-cs"/>
              </a:rPr>
              <a:t>стоимость</a:t>
            </a:r>
            <a:r>
              <a:rPr lang="ru-RU" sz="1200" kern="1200" dirty="0" smtClean="0">
                <a:solidFill>
                  <a:schemeClr val="tx1"/>
                </a:solidFill>
                <a:effectLst/>
                <a:latin typeface="+mn-lt"/>
                <a:ea typeface="+mn-ea"/>
                <a:cs typeface="+mn-cs"/>
              </a:rPr>
              <a:t>. Отсюда два вопроса - чем мотивировать заказчика платить больше или как использовать меньше ресурсов и тем самым снизить </a:t>
            </a:r>
            <a:r>
              <a:rPr lang="ru-RU" sz="1200" i="1" kern="1200" dirty="0" smtClean="0">
                <a:solidFill>
                  <a:schemeClr val="tx1"/>
                </a:solidFill>
                <a:effectLst/>
                <a:latin typeface="+mn-lt"/>
                <a:ea typeface="+mn-ea"/>
                <a:cs typeface="+mn-cs"/>
              </a:rPr>
              <a:t>затраты</a:t>
            </a:r>
            <a:r>
              <a:rPr lang="ru-RU" sz="1200" kern="1200" dirty="0" smtClean="0">
                <a:solidFill>
                  <a:schemeClr val="tx1"/>
                </a:solidFill>
                <a:effectLst/>
                <a:latin typeface="+mn-lt"/>
                <a:ea typeface="+mn-ea"/>
                <a:cs typeface="+mn-cs"/>
              </a:rPr>
              <a:t>? Поставщик может создать ценность услуги благодаря отличительным характеристикам, но может быть не способным при этом сохранить их уникальность с течением времени. Более того, условия определения ценности меняются. Приведем пример из книги "ITILv3.</a:t>
            </a:r>
            <a:r>
              <a:rPr lang="ru-RU" sz="1200" i="1" kern="1200" dirty="0"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Strategy</a:t>
            </a:r>
            <a:r>
              <a:rPr lang="ru-RU" sz="1200" kern="1200" dirty="0" smtClean="0">
                <a:solidFill>
                  <a:schemeClr val="tx1"/>
                </a:solidFill>
                <a:effectLst/>
                <a:latin typeface="+mn-lt"/>
                <a:ea typeface="+mn-ea"/>
                <a:cs typeface="+mn-cs"/>
              </a:rPr>
              <a:t>". Поставщики услуг переводят свое производство в другие страны, например, с меньшими налогами. Первые, кто воспользовался подобной схемой, получили преимущество перед своими конкурентами, так как за счет снижения издержек снизили цену на предоставляемые услуги. Но когда большое количество поставщиков услуг стало работать по такой схеме, услуги подешевели у всех. Это порадовало потребителей, но плохо сказалось на поставщиках услуг - отличительная особенность исчезла. То есть ценность была создана, но поставщики услуг не смогли ее сохранить.</a:t>
            </a:r>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35</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Достижение конкурентного преимущества почти во всех случаях базируется на балансе, регулировании и обновлении трех базовых составляющих: фокус и позиция на рынке, отличительные возможности, анатомия производительности (</a:t>
            </a:r>
            <a:r>
              <a:rPr lang="ru-RU" sz="1200" u="none" strike="noStrike" kern="1200" dirty="0" smtClean="0">
                <a:solidFill>
                  <a:schemeClr val="tx1"/>
                </a:solidFill>
                <a:effectLst/>
                <a:latin typeface="+mn-lt"/>
                <a:ea typeface="+mn-ea"/>
                <a:cs typeface="+mn-cs"/>
                <a:hlinkClick r:id="rId3"/>
              </a:rPr>
              <a:t>рис. 2.6</a:t>
            </a:r>
            <a:r>
              <a:rPr lang="ru-RU" sz="1200" kern="1200" dirty="0" smtClean="0">
                <a:solidFill>
                  <a:schemeClr val="tx1"/>
                </a:solidFill>
                <a:effectLst/>
                <a:latin typeface="+mn-lt"/>
                <a:ea typeface="+mn-ea"/>
                <a:cs typeface="+mn-cs"/>
              </a:rPr>
              <a:t>).</a:t>
            </a:r>
          </a:p>
          <a:p>
            <a:r>
              <a:rPr lang="ru-RU" sz="1200" b="1" kern="1200" dirty="0" smtClean="0">
                <a:solidFill>
                  <a:schemeClr val="tx1"/>
                </a:solidFill>
                <a:effectLst/>
                <a:latin typeface="+mn-lt"/>
                <a:ea typeface="+mn-ea"/>
                <a:cs typeface="+mn-cs"/>
              </a:rPr>
              <a:t>Рис. 2.6. </a:t>
            </a:r>
            <a:r>
              <a:rPr lang="ru-RU" sz="1200" kern="1200" dirty="0" smtClean="0">
                <a:solidFill>
                  <a:schemeClr val="tx1"/>
                </a:solidFill>
                <a:effectLst/>
                <a:latin typeface="+mn-lt"/>
                <a:ea typeface="+mn-ea"/>
                <a:cs typeface="+mn-cs"/>
              </a:rPr>
              <a:t>Достижение конкурентного преимущества</a:t>
            </a:r>
          </a:p>
          <a:p>
            <a:r>
              <a:rPr lang="ru-RU" sz="1200" b="1" kern="1200" dirty="0" smtClean="0">
                <a:solidFill>
                  <a:schemeClr val="tx1"/>
                </a:solidFill>
                <a:effectLst/>
                <a:latin typeface="+mn-lt"/>
                <a:ea typeface="+mn-ea"/>
                <a:cs typeface="+mn-cs"/>
              </a:rPr>
              <a:t>Фокус и позиция на рынке</a:t>
            </a:r>
            <a:r>
              <a:rPr lang="ru-RU" sz="1200" kern="1200" dirty="0" smtClean="0">
                <a:solidFill>
                  <a:schemeClr val="tx1"/>
                </a:solidFill>
                <a:effectLst/>
                <a:latin typeface="+mn-lt"/>
                <a:ea typeface="+mn-ea"/>
                <a:cs typeface="+mn-cs"/>
              </a:rPr>
              <a:t> - представляет собой освещение поставщиком услуг своей позиции на рынке. Рынок сбыта определяется результатами, которые потребители хотят получить с помощью одной или нескольких услуг. В эту категорию входит построение и управление Портфелем услуг, выбор оптимального масштаба, </a:t>
            </a:r>
            <a:r>
              <a:rPr lang="ru-RU" sz="1200" i="1" kern="1200" dirty="0" smtClean="0">
                <a:solidFill>
                  <a:schemeClr val="tx1"/>
                </a:solidFill>
                <a:effectLst/>
                <a:latin typeface="+mn-lt"/>
                <a:ea typeface="+mn-ea"/>
                <a:cs typeface="+mn-cs"/>
              </a:rPr>
              <a:t>идентификация</a:t>
            </a:r>
            <a:r>
              <a:rPr lang="ru-RU" sz="1200" kern="1200" dirty="0" smtClean="0">
                <a:solidFill>
                  <a:schemeClr val="tx1"/>
                </a:solidFill>
                <a:effectLst/>
                <a:latin typeface="+mn-lt"/>
                <a:ea typeface="+mn-ea"/>
                <a:cs typeface="+mn-cs"/>
              </a:rPr>
              <a:t> и включение в стратегию альтернативных рынков сбыта/новых заказчиков.</a:t>
            </a:r>
          </a:p>
          <a:p>
            <a:r>
              <a:rPr lang="ru-RU" sz="1200" kern="1200" dirty="0" smtClean="0">
                <a:solidFill>
                  <a:schemeClr val="tx1"/>
                </a:solidFill>
                <a:effectLst/>
                <a:latin typeface="+mn-lt"/>
                <a:ea typeface="+mn-ea"/>
                <a:cs typeface="+mn-cs"/>
              </a:rPr>
              <a:t>Для поставщиков услуг всех типов крайне важным является </a:t>
            </a:r>
            <a:r>
              <a:rPr lang="ru-RU" sz="1200" i="1" kern="1200" dirty="0" smtClean="0">
                <a:solidFill>
                  <a:schemeClr val="tx1"/>
                </a:solidFill>
                <a:effectLst/>
                <a:latin typeface="+mn-lt"/>
                <a:ea typeface="+mn-ea"/>
                <a:cs typeface="+mn-cs"/>
              </a:rPr>
              <a:t>определение</a:t>
            </a:r>
            <a:r>
              <a:rPr lang="ru-RU" sz="1200" kern="1200" dirty="0" smtClean="0">
                <a:solidFill>
                  <a:schemeClr val="tx1"/>
                </a:solidFill>
                <a:effectLst/>
                <a:latin typeface="+mn-lt"/>
                <a:ea typeface="+mn-ea"/>
                <a:cs typeface="+mn-cs"/>
              </a:rPr>
              <a:t> рынка сбыта, понимание его динамики и целей своего конечного потребителя. Поставщикам первого и второго типов этот аспект построения стратегии дается гораздо проще, так как они заранее знают своего потребителя и рынок сбыта, благодаря чему изначально имеют преимущества.</a:t>
            </a:r>
          </a:p>
          <a:p>
            <a:r>
              <a:rPr lang="ru-RU" sz="1200" b="1" kern="1200" dirty="0" smtClean="0">
                <a:solidFill>
                  <a:schemeClr val="tx1"/>
                </a:solidFill>
                <a:effectLst/>
                <a:latin typeface="+mn-lt"/>
                <a:ea typeface="+mn-ea"/>
                <a:cs typeface="+mn-cs"/>
              </a:rPr>
              <a:t>Отличительные возможности</a:t>
            </a:r>
            <a:r>
              <a:rPr lang="ru-RU" sz="1200" kern="1200" dirty="0" smtClean="0">
                <a:solidFill>
                  <a:schemeClr val="tx1"/>
                </a:solidFill>
                <a:effectLst/>
                <a:latin typeface="+mn-lt"/>
                <a:ea typeface="+mn-ea"/>
                <a:cs typeface="+mn-cs"/>
              </a:rPr>
              <a:t> - освещение процессов создания и использования набора возможностей, уникальных и неповторимых для данного поставщика. Посредством этих возможностей поставщик услуг предоставляет заказчику ценность. Эта часть построения стратегии отражает взаимодействие ресурсов, возможностей и процесса создания ценности. Чем больше у поставщика услуг отличительных возможностей, тем более высок шанс, что заказчик обратится именно к нему. Отличительные возможности лежат в основе конкурентного преимущества.</a:t>
            </a:r>
          </a:p>
          <a:p>
            <a:r>
              <a:rPr lang="ru-RU" sz="1200" kern="1200" dirty="0" smtClean="0">
                <a:solidFill>
                  <a:schemeClr val="tx1"/>
                </a:solidFill>
                <a:effectLst/>
                <a:latin typeface="+mn-lt"/>
                <a:ea typeface="+mn-ea"/>
                <a:cs typeface="+mn-cs"/>
              </a:rPr>
              <a:t>Поставщики услуг должны четко понимать, какие именно отличительные возможности вносят больший вклад в процесс достижения заказчиком желаемых результатов. Более того, он должен развивать эти отличительные возможности и следить за тем, чтобы они были наглядны и очевидны для заказчика.</a:t>
            </a:r>
          </a:p>
          <a:p>
            <a:r>
              <a:rPr lang="ru-RU" sz="1200" b="1" kern="1200" dirty="0" smtClean="0">
                <a:solidFill>
                  <a:schemeClr val="tx1"/>
                </a:solidFill>
                <a:effectLst/>
                <a:latin typeface="+mn-lt"/>
                <a:ea typeface="+mn-ea"/>
                <a:cs typeface="+mn-cs"/>
              </a:rPr>
              <a:t>Анатомия производительности</a:t>
            </a:r>
            <a:r>
              <a:rPr lang="ru-RU" sz="1200" kern="1200" dirty="0" smtClean="0">
                <a:solidFill>
                  <a:schemeClr val="tx1"/>
                </a:solidFill>
                <a:effectLst/>
                <a:latin typeface="+mn-lt"/>
                <a:ea typeface="+mn-ea"/>
                <a:cs typeface="+mn-cs"/>
              </a:rPr>
              <a:t> - освещение процесса создания организационных и поведенческих особенностей, с помощью которых поставщик услуг двигается к намеченной цели в условиях конкуренции[</a:t>
            </a:r>
            <a:r>
              <a:rPr lang="ru-RU" sz="1200" u="none" strike="noStrike" kern="1200" dirty="0" smtClean="0">
                <a:solidFill>
                  <a:schemeClr val="tx1"/>
                </a:solidFill>
                <a:effectLst/>
                <a:latin typeface="+mn-lt"/>
                <a:ea typeface="+mn-ea"/>
                <a:cs typeface="+mn-cs"/>
                <a:hlinkClick r:id="rId4"/>
              </a:rPr>
              <a:t>6</a:t>
            </a:r>
            <a:r>
              <a:rPr lang="ru-RU" sz="1200" kern="1200" dirty="0" smtClean="0">
                <a:solidFill>
                  <a:schemeClr val="tx1"/>
                </a:solidFill>
                <a:effectLst/>
                <a:latin typeface="+mn-lt"/>
                <a:ea typeface="+mn-ea"/>
                <a:cs typeface="+mn-cs"/>
              </a:rPr>
              <a:t>]. Анатомия производительности содержит в себе устоявшиеся в мире организационные взгляды, которые руководство конкретной организации может применить на практике. Например, "услуги являются стратегическими активами" или " непрерывное </a:t>
            </a:r>
            <a:r>
              <a:rPr lang="ru-RU" sz="1200" i="1" kern="1200" dirty="0" smtClean="0">
                <a:solidFill>
                  <a:schemeClr val="tx1"/>
                </a:solidFill>
                <a:effectLst/>
                <a:latin typeface="+mn-lt"/>
                <a:ea typeface="+mn-ea"/>
                <a:cs typeface="+mn-cs"/>
              </a:rPr>
              <a:t>улучшение</a:t>
            </a:r>
            <a:r>
              <a:rPr lang="ru-RU" sz="1200" kern="1200" dirty="0" smtClean="0">
                <a:solidFill>
                  <a:schemeClr val="tx1"/>
                </a:solidFill>
                <a:effectLst/>
                <a:latin typeface="+mn-lt"/>
                <a:ea typeface="+mn-ea"/>
                <a:cs typeface="+mn-cs"/>
              </a:rPr>
              <a:t> и обновление услуг является реальной и постоянной необходимостью".</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36</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книге "ITILv3.</a:t>
            </a:r>
            <a:r>
              <a:rPr lang="ru-RU" sz="1200" i="1" kern="1200" dirty="0"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Strategy</a:t>
            </a:r>
            <a:r>
              <a:rPr lang="ru-RU" sz="1200" kern="1200" dirty="0" smtClean="0">
                <a:solidFill>
                  <a:schemeClr val="tx1"/>
                </a:solidFill>
                <a:effectLst/>
                <a:latin typeface="+mn-lt"/>
                <a:ea typeface="+mn-ea"/>
                <a:cs typeface="+mn-cs"/>
              </a:rPr>
              <a:t>" описывается четыре точки входа для построения стратегии, так называемые </a:t>
            </a:r>
            <a:r>
              <a:rPr lang="ru-RU" sz="1200" kern="1200" dirty="0" err="1" smtClean="0">
                <a:solidFill>
                  <a:schemeClr val="tx1"/>
                </a:solidFill>
                <a:effectLst/>
                <a:latin typeface="+mn-lt"/>
                <a:ea typeface="+mn-ea"/>
                <a:cs typeface="+mn-cs"/>
              </a:rPr>
              <a:t>Four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of</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Strategy</a:t>
            </a:r>
            <a:r>
              <a:rPr lang="ru-RU" sz="1200" kern="1200" dirty="0" smtClean="0">
                <a:solidFill>
                  <a:schemeClr val="tx1"/>
                </a:solidFill>
                <a:effectLst/>
                <a:latin typeface="+mn-lt"/>
                <a:ea typeface="+mn-ea"/>
                <a:cs typeface="+mn-cs"/>
              </a:rPr>
              <a:t> - </a:t>
            </a:r>
            <a:r>
              <a:rPr lang="ru-RU" sz="1200" i="1" kern="1200" dirty="0" err="1" smtClean="0">
                <a:solidFill>
                  <a:schemeClr val="tx1"/>
                </a:solidFill>
                <a:effectLst/>
                <a:latin typeface="+mn-lt"/>
                <a:ea typeface="+mn-ea"/>
                <a:cs typeface="+mn-cs"/>
              </a:rPr>
              <a:t>Perspective</a:t>
            </a:r>
            <a:r>
              <a:rPr lang="ru-RU" sz="1200" kern="1200" dirty="0" smtClean="0">
                <a:solidFill>
                  <a:schemeClr val="tx1"/>
                </a:solidFill>
                <a:effectLst/>
                <a:latin typeface="+mn-lt"/>
                <a:ea typeface="+mn-ea"/>
                <a:cs typeface="+mn-cs"/>
              </a:rPr>
              <a:t>(Перспектива), </a:t>
            </a:r>
            <a:r>
              <a:rPr lang="ru-RU" sz="1200" kern="1200" dirty="0" err="1" smtClean="0">
                <a:solidFill>
                  <a:schemeClr val="tx1"/>
                </a:solidFill>
                <a:effectLst/>
                <a:latin typeface="+mn-lt"/>
                <a:ea typeface="+mn-ea"/>
                <a:cs typeface="+mn-cs"/>
              </a:rPr>
              <a:t>Positions</a:t>
            </a:r>
            <a:r>
              <a:rPr lang="ru-RU" sz="1200" kern="1200" dirty="0" smtClean="0">
                <a:solidFill>
                  <a:schemeClr val="tx1"/>
                </a:solidFill>
                <a:effectLst/>
                <a:latin typeface="+mn-lt"/>
                <a:ea typeface="+mn-ea"/>
                <a:cs typeface="+mn-cs"/>
              </a:rPr>
              <a:t> (Позиции), </a:t>
            </a:r>
            <a:r>
              <a:rPr lang="ru-RU" sz="1200" kern="1200" dirty="0" err="1" smtClean="0">
                <a:solidFill>
                  <a:schemeClr val="tx1"/>
                </a:solidFill>
                <a:effectLst/>
                <a:latin typeface="+mn-lt"/>
                <a:ea typeface="+mn-ea"/>
                <a:cs typeface="+mn-cs"/>
              </a:rPr>
              <a:t>Plans</a:t>
            </a:r>
            <a:r>
              <a:rPr lang="ru-RU" sz="1200" kern="1200" dirty="0" smtClean="0">
                <a:solidFill>
                  <a:schemeClr val="tx1"/>
                </a:solidFill>
                <a:effectLst/>
                <a:latin typeface="+mn-lt"/>
                <a:ea typeface="+mn-ea"/>
                <a:cs typeface="+mn-cs"/>
              </a:rPr>
              <a:t> (Планы) и </a:t>
            </a:r>
            <a:r>
              <a:rPr lang="ru-RU" sz="1200" kern="1200" dirty="0" err="1" smtClean="0">
                <a:solidFill>
                  <a:schemeClr val="tx1"/>
                </a:solidFill>
                <a:effectLst/>
                <a:latin typeface="+mn-lt"/>
                <a:ea typeface="+mn-ea"/>
                <a:cs typeface="+mn-cs"/>
              </a:rPr>
              <a:t>Patterns</a:t>
            </a:r>
            <a:r>
              <a:rPr lang="ru-RU" sz="1200" kern="1200" dirty="0" smtClean="0">
                <a:solidFill>
                  <a:schemeClr val="tx1"/>
                </a:solidFill>
                <a:effectLst/>
                <a:latin typeface="+mn-lt"/>
                <a:ea typeface="+mn-ea"/>
                <a:cs typeface="+mn-cs"/>
              </a:rPr>
              <a:t> (Принципы). Именно они определяют форму, которую принимает в итоге стратегия (</a:t>
            </a:r>
            <a:r>
              <a:rPr lang="ru-RU" sz="1200" u="none" strike="noStrike" kern="1200" dirty="0" smtClean="0">
                <a:solidFill>
                  <a:schemeClr val="tx1"/>
                </a:solidFill>
                <a:effectLst/>
                <a:latin typeface="+mn-lt"/>
                <a:ea typeface="+mn-ea"/>
                <a:cs typeface="+mn-cs"/>
                <a:hlinkClick r:id="rId3"/>
              </a:rPr>
              <a:t>рис. 2.7</a:t>
            </a:r>
            <a:r>
              <a:rPr lang="ru-RU" sz="1200" kern="1200" dirty="0" smtClean="0">
                <a:solidFill>
                  <a:schemeClr val="tx1"/>
                </a:solidFill>
                <a:effectLst/>
                <a:latin typeface="+mn-lt"/>
                <a:ea typeface="+mn-ea"/>
                <a:cs typeface="+mn-cs"/>
              </a:rPr>
              <a:t>).</a:t>
            </a:r>
            <a:br>
              <a:rPr lang="ru-RU" sz="1200" kern="1200" dirty="0" smtClean="0">
                <a:solidFill>
                  <a:schemeClr val="tx1"/>
                </a:solidFill>
                <a:effectLst/>
                <a:latin typeface="+mn-lt"/>
                <a:ea typeface="+mn-ea"/>
                <a:cs typeface="+mn-cs"/>
              </a:rPr>
            </a:br>
            <a:r>
              <a:rPr lang="ru-RU" sz="1200" b="1" kern="1200" dirty="0" smtClean="0">
                <a:solidFill>
                  <a:schemeClr val="tx1"/>
                </a:solidFill>
                <a:effectLst/>
                <a:latin typeface="+mn-lt"/>
                <a:ea typeface="+mn-ea"/>
                <a:cs typeface="+mn-cs"/>
              </a:rPr>
              <a:t>Перспектива </a:t>
            </a:r>
            <a:r>
              <a:rPr lang="ru-RU" sz="1200" kern="1200" dirty="0" smtClean="0">
                <a:solidFill>
                  <a:schemeClr val="tx1"/>
                </a:solidFill>
                <a:effectLst/>
                <a:latin typeface="+mn-lt"/>
                <a:ea typeface="+mn-ea"/>
                <a:cs typeface="+mn-cs"/>
              </a:rPr>
              <a:t>определяет направление развития поставщика услуг, его ценности и общую цель. Стратегическая перспектива формирует философию взаимодействия с заказчиком и методы предоставления услуг. Например, поставщик услуг второго типа для международной юридической компании может сформировать ее следующим образом :"Мы будем лучшим провайдером в своем классе для нашей юридической фирмы".</a:t>
            </a:r>
          </a:p>
          <a:p>
            <a:r>
              <a:rPr lang="ru-RU" sz="1200" kern="1200" dirty="0" smtClean="0">
                <a:solidFill>
                  <a:schemeClr val="tx1"/>
                </a:solidFill>
                <a:effectLst/>
                <a:latin typeface="+mn-lt"/>
                <a:ea typeface="+mn-ea"/>
                <a:cs typeface="+mn-cs"/>
              </a:rPr>
              <a:t>Поставщику услуг третьего типа больше подойдет "Фокусируйся на пользователе, а все остальное приложится" или "Наша цель улучшить жизнь пользователей". Перспектива в отличие от планов или позиций является более постоянной и устойчивой к переменам.</a:t>
            </a:r>
          </a:p>
          <a:p>
            <a:r>
              <a:rPr lang="ru-RU" sz="1200" kern="1200" dirty="0" smtClean="0">
                <a:solidFill>
                  <a:schemeClr val="tx1"/>
                </a:solidFill>
                <a:effectLst/>
                <a:latin typeface="+mn-lt"/>
                <a:ea typeface="+mn-ea"/>
                <a:cs typeface="+mn-cs"/>
              </a:rPr>
              <a:t>В книге "ITILv3.</a:t>
            </a:r>
            <a:r>
              <a:rPr lang="ru-RU" sz="1200" i="1" kern="1200" dirty="0"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Strategy</a:t>
            </a:r>
            <a:r>
              <a:rPr lang="ru-RU" sz="1200" kern="1200" dirty="0" smtClean="0">
                <a:solidFill>
                  <a:schemeClr val="tx1"/>
                </a:solidFill>
                <a:effectLst/>
                <a:latin typeface="+mn-lt"/>
                <a:ea typeface="+mn-ea"/>
                <a:cs typeface="+mn-cs"/>
              </a:rPr>
              <a:t>" приводится пример индустрии швейцарских часов. В начале 1970-х годов стали использовать кварц в качестве колебательной системы часов. Это позволило удешевить производство в десятки раз, сохранив качество на достойном уровне. Тем не менее, швейцарские производители посчитали, что использование этой технологии идет вразрез с профессиональным мастерством производства часов. Японские производители, напротив, стали активно использовать кварц и вытеснять швейцарские часы. Так было до тех пор, пока швейцарские производители не изменили свою маркетинговую кампанию, переориентировавшись на богатых клиентов, так называемый, </a:t>
            </a:r>
            <a:r>
              <a:rPr lang="ru-RU" sz="1200" kern="1200" dirty="0" err="1" smtClean="0">
                <a:solidFill>
                  <a:schemeClr val="tx1"/>
                </a:solidFill>
                <a:effectLst/>
                <a:latin typeface="+mn-lt"/>
                <a:ea typeface="+mn-ea"/>
                <a:cs typeface="+mn-cs"/>
              </a:rPr>
              <a:t>luxury</a:t>
            </a:r>
            <a:r>
              <a:rPr lang="ru-RU" sz="1200" kern="1200" dirty="0" smtClean="0">
                <a:solidFill>
                  <a:schemeClr val="tx1"/>
                </a:solidFill>
                <a:effectLst/>
                <a:latin typeface="+mn-lt"/>
                <a:ea typeface="+mn-ea"/>
                <a:cs typeface="+mn-cs"/>
              </a:rPr>
              <a:t> - сегмент рынка. В настоящее время швейцарские часы являются своего рода образцом качества, стиля и свидетельством достатка своего обладателя.</a:t>
            </a:r>
          </a:p>
          <a:p>
            <a:r>
              <a:rPr lang="ru-RU" sz="1200" b="1" kern="1200" dirty="0" smtClean="0">
                <a:solidFill>
                  <a:schemeClr val="tx1"/>
                </a:solidFill>
                <a:effectLst/>
                <a:latin typeface="+mn-lt"/>
                <a:ea typeface="+mn-ea"/>
                <a:cs typeface="+mn-cs"/>
              </a:rPr>
              <a:t>Позиция. </a:t>
            </a:r>
            <a:r>
              <a:rPr lang="ru-RU" sz="1200" i="1" kern="1200" dirty="0" smtClean="0">
                <a:solidFill>
                  <a:schemeClr val="tx1"/>
                </a:solidFill>
                <a:effectLst/>
                <a:latin typeface="+mn-lt"/>
                <a:ea typeface="+mn-ea"/>
                <a:cs typeface="+mn-cs"/>
              </a:rPr>
              <a:t>Позиционирование</a:t>
            </a:r>
            <a:r>
              <a:rPr lang="ru-RU" sz="1200" kern="1200" dirty="0" smtClean="0">
                <a:solidFill>
                  <a:schemeClr val="tx1"/>
                </a:solidFill>
                <a:effectLst/>
                <a:latin typeface="+mn-lt"/>
                <a:ea typeface="+mn-ea"/>
                <a:cs typeface="+mn-cs"/>
              </a:rPr>
              <a:t> предполагает нахождение ответов на ряд вопросов, например:</a:t>
            </a:r>
          </a:p>
          <a:p>
            <a:r>
              <a:rPr lang="ru-RU" sz="1200" kern="1200" dirty="0" smtClean="0">
                <a:solidFill>
                  <a:schemeClr val="tx1"/>
                </a:solidFill>
                <a:effectLst/>
                <a:latin typeface="+mn-lt"/>
                <a:ea typeface="+mn-ea"/>
                <a:cs typeface="+mn-cs"/>
              </a:rPr>
              <a:t>Следует повышать ценность услуг или снижать </a:t>
            </a:r>
            <a:r>
              <a:rPr lang="ru-RU" sz="1200" i="1" kern="1200" dirty="0" smtClean="0">
                <a:solidFill>
                  <a:schemeClr val="tx1"/>
                </a:solidFill>
                <a:effectLst/>
                <a:latin typeface="+mn-lt"/>
                <a:ea typeface="+mn-ea"/>
                <a:cs typeface="+mn-cs"/>
              </a:rPr>
              <a:t>затраты</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Следует предоставлять специализированные услуги или услуги широкого назначения?</a:t>
            </a:r>
          </a:p>
          <a:p>
            <a:r>
              <a:rPr lang="ru-RU" sz="1200" kern="1200" dirty="0" smtClean="0">
                <a:solidFill>
                  <a:schemeClr val="tx1"/>
                </a:solidFill>
                <a:effectLst/>
                <a:latin typeface="+mn-lt"/>
                <a:ea typeface="+mn-ea"/>
                <a:cs typeface="+mn-cs"/>
              </a:rPr>
              <a:t>Следует делать упор на гарантию качества или </a:t>
            </a:r>
            <a:r>
              <a:rPr lang="ru-RU" sz="1200" i="1" kern="1200" dirty="0" smtClean="0">
                <a:solidFill>
                  <a:schemeClr val="tx1"/>
                </a:solidFill>
                <a:effectLst/>
                <a:latin typeface="+mn-lt"/>
                <a:ea typeface="+mn-ea"/>
                <a:cs typeface="+mn-cs"/>
              </a:rPr>
              <a:t>полезность</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37</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Нужно:</a:t>
            </a:r>
          </a:p>
          <a:p>
            <a:pPr marL="171450" indent="-171450">
              <a:buFontTx/>
              <a:buChar char="-"/>
            </a:pPr>
            <a:r>
              <a:rPr lang="ru-RU" baseline="0" dirty="0" smtClean="0"/>
              <a:t>план презентации;</a:t>
            </a:r>
          </a:p>
          <a:p>
            <a:pPr marL="171450" indent="-171450">
              <a:buFontTx/>
              <a:buChar char="-"/>
            </a:pPr>
            <a:r>
              <a:rPr lang="ru-RU" baseline="0" dirty="0" smtClean="0"/>
              <a:t>контекстное следование плану.</a:t>
            </a:r>
            <a:endParaRPr lang="ru-RU" dirty="0"/>
          </a:p>
        </p:txBody>
      </p:sp>
      <p:sp>
        <p:nvSpPr>
          <p:cNvPr id="4" name="Номер слайда 3"/>
          <p:cNvSpPr>
            <a:spLocks noGrp="1"/>
          </p:cNvSpPr>
          <p:nvPr>
            <p:ph type="sldNum" sz="quarter" idx="10"/>
          </p:nvPr>
        </p:nvSpPr>
        <p:spPr/>
        <p:txBody>
          <a:bodyPr/>
          <a:lstStyle/>
          <a:p>
            <a:fld id="{B4F0A384-631B-4B74-86D7-F3D2B11603F7}" type="slidenum">
              <a:rPr lang="ru-RU" smtClean="0"/>
              <a:t>38</a:t>
            </a:fld>
            <a:endParaRPr lang="ru-RU"/>
          </a:p>
        </p:txBody>
      </p:sp>
    </p:spTree>
    <p:extLst>
      <p:ext uri="{BB962C8B-B14F-4D97-AF65-F5344CB8AC3E}">
        <p14:creationId xmlns:p14="http://schemas.microsoft.com/office/powerpoint/2010/main" val="3226714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Определение</a:t>
            </a:r>
            <a:r>
              <a:rPr lang="ru-RU" baseline="0" dirty="0" smtClean="0"/>
              <a:t> термина </a:t>
            </a:r>
            <a:r>
              <a:rPr lang="en-US" baseline="0" dirty="0" smtClean="0"/>
              <a:t>Customer Experience </a:t>
            </a:r>
            <a:r>
              <a:rPr lang="ru-RU" baseline="0" dirty="0" smtClean="0"/>
              <a:t>и </a:t>
            </a:r>
            <a:r>
              <a:rPr lang="en-US" baseline="0" dirty="0" smtClean="0"/>
              <a:t>Customer Lifecycle</a:t>
            </a:r>
            <a:endParaRPr lang="ru-RU" dirty="0"/>
          </a:p>
        </p:txBody>
      </p:sp>
      <p:sp>
        <p:nvSpPr>
          <p:cNvPr id="4" name="Номер слайда 3"/>
          <p:cNvSpPr>
            <a:spLocks noGrp="1"/>
          </p:cNvSpPr>
          <p:nvPr>
            <p:ph type="sldNum" sz="quarter" idx="10"/>
          </p:nvPr>
        </p:nvSpPr>
        <p:spPr/>
        <p:txBody>
          <a:bodyPr/>
          <a:lstStyle/>
          <a:p>
            <a:fld id="{B4F0A384-631B-4B74-86D7-F3D2B11603F7}" type="slidenum">
              <a:rPr lang="ru-RU" smtClean="0"/>
              <a:t>40</a:t>
            </a:fld>
            <a:endParaRPr lang="ru-RU"/>
          </a:p>
        </p:txBody>
      </p:sp>
    </p:spTree>
    <p:extLst>
      <p:ext uri="{BB962C8B-B14F-4D97-AF65-F5344CB8AC3E}">
        <p14:creationId xmlns:p14="http://schemas.microsoft.com/office/powerpoint/2010/main" val="132258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Конец XX века ознаменовал собой переход от индустриального общества к информационному. Уже в середине 80-х годов прошлого столетия IT-индустрия стала стремительно развиваться: появились персональные компьютеры, </a:t>
            </a:r>
            <a:r>
              <a:rPr lang="ru-RU" sz="1200" i="1" kern="1200" dirty="0" smtClean="0">
                <a:solidFill>
                  <a:schemeClr val="tx1"/>
                </a:solidFill>
                <a:effectLst/>
                <a:latin typeface="+mn-lt"/>
                <a:ea typeface="+mn-ea"/>
                <a:cs typeface="+mn-cs"/>
              </a:rPr>
              <a:t>Интернет</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локальные сети</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технология клиент-сервер</a:t>
            </a:r>
            <a:r>
              <a:rPr lang="ru-RU" sz="1200" kern="1200" dirty="0" smtClean="0">
                <a:solidFill>
                  <a:schemeClr val="tx1"/>
                </a:solidFill>
                <a:effectLst/>
                <a:latin typeface="+mn-lt"/>
                <a:ea typeface="+mn-ea"/>
                <a:cs typeface="+mn-cs"/>
              </a:rPr>
              <a:t> и т.п. </a:t>
            </a:r>
            <a:r>
              <a:rPr lang="ru-RU" sz="1200" i="1" kern="1200" dirty="0" smtClean="0">
                <a:solidFill>
                  <a:schemeClr val="tx1"/>
                </a:solidFill>
                <a:effectLst/>
                <a:latin typeface="+mn-lt"/>
                <a:ea typeface="+mn-ea"/>
                <a:cs typeface="+mn-cs"/>
              </a:rPr>
              <a:t>Информация</a:t>
            </a:r>
            <a:r>
              <a:rPr lang="ru-RU" sz="1200" kern="1200" dirty="0" smtClean="0">
                <a:solidFill>
                  <a:schemeClr val="tx1"/>
                </a:solidFill>
                <a:effectLst/>
                <a:latin typeface="+mn-lt"/>
                <a:ea typeface="+mn-ea"/>
                <a:cs typeface="+mn-cs"/>
              </a:rPr>
              <a:t>, средства ее обработки и управления стали основными стратегическими ресурсами любой организации, а достижение бизнес целей стало напрямую зависеть от IT-области. Процесс информатизации вначале носил достаточно стихийный характер: быстро появлялись новые технологии, услуги и приложения. Другими словами IT-область была ориентирована, прежде всего, на "новизну" и "количество" IT-услуг, то есть на разработку. После первичного насыщения рынка его участники осознали необходимость обеспечения качества IT-услуг. В настоящее время обеспечение качества IT-услуг является ключом к эффективному анализу, обработке и распространению информации, то есть к успешной деятельности организации в целом.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1980-х годах британское правительство поручило Центральному агентству по вычислительной технике и коммуникациям (CCTA) разработать общие принципы эффективного использования IT-сервисов в Великобритании. Так появился первый документ, объединяющий в себе лучшие практики в управлении IT-услугами. Основной его особенностью стала разработка единого подхода, не зависящего от поставщика услуг. В конце 1980-х-начале 1990 вышла серия книг о том, как управлять IT-услугами и о взаимодействии IT-области с пользователями этих услуг. Эта библиотека книг и была названа </a:t>
            </a:r>
            <a:r>
              <a:rPr lang="ru-RU" sz="1200" b="1" kern="1200" dirty="0" smtClean="0">
                <a:solidFill>
                  <a:schemeClr val="tx1"/>
                </a:solidFill>
                <a:effectLst/>
                <a:latin typeface="+mn-lt"/>
                <a:ea typeface="+mn-ea"/>
                <a:cs typeface="+mn-cs"/>
              </a:rPr>
              <a:t>Библиотекой инфраструктуры информационных технологий </a:t>
            </a:r>
            <a:r>
              <a:rPr lang="ru-RU" sz="1200" b="1" kern="1200" dirty="0" err="1" smtClean="0">
                <a:solidFill>
                  <a:schemeClr val="tx1"/>
                </a:solidFill>
                <a:effectLst/>
                <a:latin typeface="+mn-lt"/>
                <a:ea typeface="+mn-ea"/>
                <a:cs typeface="+mn-cs"/>
              </a:rPr>
              <a:t>илиITIL</a:t>
            </a:r>
            <a:r>
              <a:rPr lang="ru-RU" sz="1200" b="1" kern="1200" dirty="0" smtClean="0">
                <a:solidFill>
                  <a:schemeClr val="tx1"/>
                </a:solidFill>
                <a:effectLst/>
                <a:latin typeface="+mn-lt"/>
                <a:ea typeface="+mn-ea"/>
                <a:cs typeface="+mn-cs"/>
              </a:rPr>
              <a:t>(</a:t>
            </a:r>
            <a:r>
              <a:rPr lang="ru-RU" sz="1200" b="1" kern="1200" dirty="0" err="1" smtClean="0">
                <a:solidFill>
                  <a:schemeClr val="tx1"/>
                </a:solidFill>
                <a:effectLst/>
                <a:latin typeface="+mn-lt"/>
                <a:ea typeface="+mn-ea"/>
                <a:cs typeface="+mn-cs"/>
              </a:rPr>
              <a:t>the</a:t>
            </a:r>
            <a:r>
              <a:rPr lang="ru-RU" sz="1200" b="1" kern="1200" dirty="0" smtClean="0">
                <a:solidFill>
                  <a:schemeClr val="tx1"/>
                </a:solidFill>
                <a:effectLst/>
                <a:latin typeface="+mn-lt"/>
                <a:ea typeface="+mn-ea"/>
                <a:cs typeface="+mn-cs"/>
              </a:rPr>
              <a:t> IT </a:t>
            </a:r>
            <a:r>
              <a:rPr lang="ru-RU" sz="1200" b="1" kern="1200" dirty="0" err="1" smtClean="0">
                <a:solidFill>
                  <a:schemeClr val="tx1"/>
                </a:solidFill>
                <a:effectLst/>
                <a:latin typeface="+mn-lt"/>
                <a:ea typeface="+mn-ea"/>
                <a:cs typeface="+mn-cs"/>
              </a:rPr>
              <a:t>Infrastructure</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Library</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В дальнейшем CCTA было объединено с Государственной торговой палатой или </a:t>
            </a:r>
            <a:r>
              <a:rPr lang="ru-RU" sz="1200" i="1" kern="1200" dirty="0" smtClean="0">
                <a:solidFill>
                  <a:schemeClr val="tx1"/>
                </a:solidFill>
                <a:effectLst/>
                <a:latin typeface="+mn-lt"/>
                <a:ea typeface="+mn-ea"/>
                <a:cs typeface="+mn-cs"/>
              </a:rPr>
              <a:t>OGC</a:t>
            </a:r>
            <a:r>
              <a:rPr lang="ru-RU" sz="1200" kern="1200" dirty="0" smtClean="0">
                <a:solidFill>
                  <a:schemeClr val="tx1"/>
                </a:solidFill>
                <a:effectLst/>
                <a:latin typeface="+mn-lt"/>
                <a:ea typeface="+mn-ea"/>
                <a:cs typeface="+mn-cs"/>
              </a:rPr>
              <a:t>, которая в настоящее время и является владельцем библиотеки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4</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Термин</a:t>
            </a:r>
            <a:r>
              <a:rPr lang="ru-RU" baseline="0" dirty="0" smtClean="0"/>
              <a:t> </a:t>
            </a:r>
            <a:r>
              <a:rPr lang="en-US" baseline="0" dirty="0" smtClean="0"/>
              <a:t>Customer Experience Management</a:t>
            </a:r>
            <a:endParaRPr lang="ru-RU" dirty="0"/>
          </a:p>
        </p:txBody>
      </p:sp>
      <p:sp>
        <p:nvSpPr>
          <p:cNvPr id="4" name="Номер слайда 3"/>
          <p:cNvSpPr>
            <a:spLocks noGrp="1"/>
          </p:cNvSpPr>
          <p:nvPr>
            <p:ph type="sldNum" sz="quarter" idx="10"/>
          </p:nvPr>
        </p:nvSpPr>
        <p:spPr/>
        <p:txBody>
          <a:bodyPr/>
          <a:lstStyle/>
          <a:p>
            <a:fld id="{B4F0A384-631B-4B74-86D7-F3D2B11603F7}" type="slidenum">
              <a:rPr lang="ru-RU" smtClean="0"/>
              <a:t>41</a:t>
            </a:fld>
            <a:endParaRPr lang="ru-RU"/>
          </a:p>
        </p:txBody>
      </p:sp>
    </p:spTree>
    <p:extLst>
      <p:ext uri="{BB962C8B-B14F-4D97-AF65-F5344CB8AC3E}">
        <p14:creationId xmlns:p14="http://schemas.microsoft.com/office/powerpoint/2010/main" val="3873747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Вопросы:</a:t>
            </a:r>
          </a:p>
          <a:p>
            <a:pPr marL="171450" indent="-171450">
              <a:buFontTx/>
              <a:buChar char="-"/>
            </a:pPr>
            <a:r>
              <a:rPr lang="ru-RU" baseline="0" dirty="0" smtClean="0"/>
              <a:t>есть клиент, у него есть недовольство, но не понятно, что недовольство возникает в рамках прецедента взаимодействия с оператором;</a:t>
            </a:r>
          </a:p>
          <a:p>
            <a:pPr marL="171450" indent="-171450">
              <a:buFontTx/>
              <a:buChar char="-"/>
            </a:pPr>
            <a:r>
              <a:rPr lang="ru-RU" baseline="0" dirty="0" smtClean="0"/>
              <a:t>т.е. нужно показать, что </a:t>
            </a:r>
            <a:r>
              <a:rPr lang="en-US" baseline="0" dirty="0" smtClean="0"/>
              <a:t>CE</a:t>
            </a:r>
            <a:r>
              <a:rPr lang="ru-RU" baseline="0" dirty="0" smtClean="0"/>
              <a:t> – это то, что вытекает из взаимодействия клиента с компанией.</a:t>
            </a:r>
            <a:endParaRPr lang="ru-RU" dirty="0"/>
          </a:p>
        </p:txBody>
      </p:sp>
      <p:sp>
        <p:nvSpPr>
          <p:cNvPr id="4" name="Номер слайда 3"/>
          <p:cNvSpPr>
            <a:spLocks noGrp="1"/>
          </p:cNvSpPr>
          <p:nvPr>
            <p:ph type="sldNum" sz="quarter" idx="10"/>
          </p:nvPr>
        </p:nvSpPr>
        <p:spPr/>
        <p:txBody>
          <a:bodyPr/>
          <a:lstStyle/>
          <a:p>
            <a:fld id="{B4F0A384-631B-4B74-86D7-F3D2B11603F7}" type="slidenum">
              <a:rPr lang="ru-RU" smtClean="0"/>
              <a:t>42</a:t>
            </a:fld>
            <a:endParaRPr lang="ru-RU"/>
          </a:p>
        </p:txBody>
      </p:sp>
    </p:spTree>
    <p:extLst>
      <p:ext uri="{BB962C8B-B14F-4D97-AF65-F5344CB8AC3E}">
        <p14:creationId xmlns:p14="http://schemas.microsoft.com/office/powerpoint/2010/main" val="280598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Что нужно:</a:t>
            </a:r>
          </a:p>
          <a:p>
            <a:pPr marL="171450" indent="-171450">
              <a:buFontTx/>
              <a:buChar char="-"/>
            </a:pPr>
            <a:r>
              <a:rPr lang="ru-RU" baseline="0" dirty="0" smtClean="0"/>
              <a:t>показать переход от общего понимания </a:t>
            </a:r>
            <a:r>
              <a:rPr lang="en-US" baseline="0" dirty="0" smtClean="0"/>
              <a:t>CEM, </a:t>
            </a:r>
            <a:r>
              <a:rPr lang="ru-RU" baseline="0" dirty="0" smtClean="0"/>
              <a:t>к </a:t>
            </a:r>
            <a:r>
              <a:rPr lang="en-US" baseline="0" dirty="0" smtClean="0"/>
              <a:t>CEM </a:t>
            </a:r>
            <a:r>
              <a:rPr lang="ru-RU" baseline="0" dirty="0" smtClean="0"/>
              <a:t>в нашем понимании (что мы предлагаем в рамках </a:t>
            </a:r>
            <a:r>
              <a:rPr lang="en-US" baseline="0" dirty="0" smtClean="0"/>
              <a:t>CEM</a:t>
            </a:r>
            <a:r>
              <a:rPr lang="ru-RU" baseline="0" dirty="0" smtClean="0"/>
              <a:t>)</a:t>
            </a:r>
            <a:r>
              <a:rPr lang="en-US" baseline="0" dirty="0" smtClean="0"/>
              <a:t>;</a:t>
            </a:r>
          </a:p>
          <a:p>
            <a:pPr marL="171450" indent="-171450">
              <a:buFontTx/>
              <a:buChar char="-"/>
            </a:pPr>
            <a:r>
              <a:rPr lang="ru-RU" baseline="0" dirty="0" smtClean="0"/>
              <a:t>должны появиться цели </a:t>
            </a:r>
            <a:r>
              <a:rPr lang="en-US" baseline="0" dirty="0" smtClean="0"/>
              <a:t>CEM</a:t>
            </a:r>
            <a:r>
              <a:rPr lang="ru-RU" baseline="0" dirty="0" smtClean="0"/>
              <a:t> + решение (в виде картинок, по возможности)</a:t>
            </a:r>
            <a:endParaRPr lang="ru-RU" dirty="0"/>
          </a:p>
        </p:txBody>
      </p:sp>
      <p:sp>
        <p:nvSpPr>
          <p:cNvPr id="4" name="Номер слайда 3"/>
          <p:cNvSpPr>
            <a:spLocks noGrp="1"/>
          </p:cNvSpPr>
          <p:nvPr>
            <p:ph type="sldNum" sz="quarter" idx="10"/>
          </p:nvPr>
        </p:nvSpPr>
        <p:spPr/>
        <p:txBody>
          <a:bodyPr/>
          <a:lstStyle/>
          <a:p>
            <a:fld id="{B4F0A384-631B-4B74-86D7-F3D2B11603F7}" type="slidenum">
              <a:rPr lang="ru-RU" smtClean="0"/>
              <a:t>43</a:t>
            </a:fld>
            <a:endParaRPr lang="ru-RU"/>
          </a:p>
        </p:txBody>
      </p:sp>
    </p:spTree>
    <p:extLst>
      <p:ext uri="{BB962C8B-B14F-4D97-AF65-F5344CB8AC3E}">
        <p14:creationId xmlns:p14="http://schemas.microsoft.com/office/powerpoint/2010/main" val="2272075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Что нужно:</a:t>
            </a:r>
          </a:p>
          <a:p>
            <a:pPr marL="171450" indent="-171450">
              <a:buFontTx/>
              <a:buChar char="-"/>
            </a:pPr>
            <a:r>
              <a:rPr lang="ru-RU" baseline="0" dirty="0" smtClean="0"/>
              <a:t>показать переход от общего понимания </a:t>
            </a:r>
            <a:r>
              <a:rPr lang="en-US" baseline="0" dirty="0" smtClean="0"/>
              <a:t>CEM, </a:t>
            </a:r>
            <a:r>
              <a:rPr lang="ru-RU" baseline="0" dirty="0" smtClean="0"/>
              <a:t>к </a:t>
            </a:r>
            <a:r>
              <a:rPr lang="en-US" baseline="0" dirty="0" smtClean="0"/>
              <a:t>CEM </a:t>
            </a:r>
            <a:r>
              <a:rPr lang="ru-RU" baseline="0" dirty="0" smtClean="0"/>
              <a:t>в нашем понимании (что мы предлагаем в рамках </a:t>
            </a:r>
            <a:r>
              <a:rPr lang="en-US" baseline="0" dirty="0" smtClean="0"/>
              <a:t>CEM</a:t>
            </a:r>
            <a:r>
              <a:rPr lang="ru-RU" baseline="0" dirty="0" smtClean="0"/>
              <a:t>)</a:t>
            </a:r>
            <a:r>
              <a:rPr lang="en-US" baseline="0" dirty="0" smtClean="0"/>
              <a:t>;</a:t>
            </a:r>
          </a:p>
          <a:p>
            <a:pPr marL="171450" indent="-171450">
              <a:buFontTx/>
              <a:buChar char="-"/>
            </a:pPr>
            <a:r>
              <a:rPr lang="ru-RU" baseline="0" dirty="0" smtClean="0"/>
              <a:t>должны появиться цели </a:t>
            </a:r>
            <a:r>
              <a:rPr lang="en-US" baseline="0" dirty="0" smtClean="0"/>
              <a:t>CEM</a:t>
            </a:r>
            <a:r>
              <a:rPr lang="ru-RU" baseline="0" dirty="0" smtClean="0"/>
              <a:t> + решение (в виде картинок, по возможности)</a:t>
            </a:r>
            <a:endParaRPr lang="ru-RU" dirty="0"/>
          </a:p>
        </p:txBody>
      </p:sp>
      <p:sp>
        <p:nvSpPr>
          <p:cNvPr id="4" name="Номер слайда 3"/>
          <p:cNvSpPr>
            <a:spLocks noGrp="1"/>
          </p:cNvSpPr>
          <p:nvPr>
            <p:ph type="sldNum" sz="quarter" idx="10"/>
          </p:nvPr>
        </p:nvSpPr>
        <p:spPr/>
        <p:txBody>
          <a:bodyPr/>
          <a:lstStyle/>
          <a:p>
            <a:fld id="{B4F0A384-631B-4B74-86D7-F3D2B11603F7}" type="slidenum">
              <a:rPr lang="ru-RU" smtClean="0"/>
              <a:t>44</a:t>
            </a:fld>
            <a:endParaRPr lang="ru-RU"/>
          </a:p>
        </p:txBody>
      </p:sp>
    </p:spTree>
    <p:extLst>
      <p:ext uri="{BB962C8B-B14F-4D97-AF65-F5344CB8AC3E}">
        <p14:creationId xmlns:p14="http://schemas.microsoft.com/office/powerpoint/2010/main" val="1156658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en-US" dirty="0" smtClean="0"/>
              <a:t>Omni</a:t>
            </a:r>
            <a:r>
              <a:rPr lang="en-US" baseline="0" dirty="0" smtClean="0"/>
              <a:t>-Channel </a:t>
            </a:r>
            <a:r>
              <a:rPr lang="ru-RU" baseline="0" dirty="0" smtClean="0"/>
              <a:t>в рамках </a:t>
            </a:r>
            <a:r>
              <a:rPr lang="en-US" baseline="0" dirty="0" smtClean="0"/>
              <a:t>CEM</a:t>
            </a:r>
            <a:r>
              <a:rPr lang="ru-RU" baseline="0" dirty="0" smtClean="0"/>
              <a:t>-комплекса представляет собой единый контейнер для агрегации всех клиентских событий.</a:t>
            </a:r>
            <a:br>
              <a:rPr lang="ru-RU" baseline="0" dirty="0" smtClean="0"/>
            </a:br>
            <a:r>
              <a:rPr lang="ru-RU" baseline="0" dirty="0" smtClean="0"/>
              <a:t>Цель - создание единого информационного пространства для взаимодействия с клиентом через различные каналы.</a:t>
            </a:r>
            <a:endParaRPr lang="ru-RU" dirty="0"/>
          </a:p>
        </p:txBody>
      </p:sp>
      <p:sp>
        <p:nvSpPr>
          <p:cNvPr id="4" name="Номер слайда 3"/>
          <p:cNvSpPr>
            <a:spLocks noGrp="1"/>
          </p:cNvSpPr>
          <p:nvPr>
            <p:ph type="sldNum" sz="quarter" idx="10"/>
          </p:nvPr>
        </p:nvSpPr>
        <p:spPr/>
        <p:txBody>
          <a:bodyPr/>
          <a:lstStyle/>
          <a:p>
            <a:fld id="{B4F0A384-631B-4B74-86D7-F3D2B11603F7}" type="slidenum">
              <a:rPr lang="ru-RU" smtClean="0"/>
              <a:t>45</a:t>
            </a:fld>
            <a:endParaRPr lang="ru-RU"/>
          </a:p>
        </p:txBody>
      </p:sp>
    </p:spTree>
    <p:extLst>
      <p:ext uri="{BB962C8B-B14F-4D97-AF65-F5344CB8AC3E}">
        <p14:creationId xmlns:p14="http://schemas.microsoft.com/office/powerpoint/2010/main" val="3868685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46</a:t>
            </a:fld>
            <a:endParaRPr lang="ru-RU"/>
          </a:p>
        </p:txBody>
      </p:sp>
    </p:spTree>
    <p:extLst>
      <p:ext uri="{BB962C8B-B14F-4D97-AF65-F5344CB8AC3E}">
        <p14:creationId xmlns:p14="http://schemas.microsoft.com/office/powerpoint/2010/main" val="3005281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47</a:t>
            </a:fld>
            <a:endParaRPr lang="ru-RU"/>
          </a:p>
        </p:txBody>
      </p:sp>
    </p:spTree>
    <p:extLst>
      <p:ext uri="{BB962C8B-B14F-4D97-AF65-F5344CB8AC3E}">
        <p14:creationId xmlns:p14="http://schemas.microsoft.com/office/powerpoint/2010/main" val="1763269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Ок</a:t>
            </a:r>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48</a:t>
            </a:fld>
            <a:endParaRPr lang="ru-RU"/>
          </a:p>
        </p:txBody>
      </p:sp>
    </p:spTree>
    <p:extLst>
      <p:ext uri="{BB962C8B-B14F-4D97-AF65-F5344CB8AC3E}">
        <p14:creationId xmlns:p14="http://schemas.microsoft.com/office/powerpoint/2010/main" val="13315889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49</a:t>
            </a:fld>
            <a:endParaRPr lang="ru-RU"/>
          </a:p>
        </p:txBody>
      </p:sp>
    </p:spTree>
    <p:extLst>
      <p:ext uri="{BB962C8B-B14F-4D97-AF65-F5344CB8AC3E}">
        <p14:creationId xmlns:p14="http://schemas.microsoft.com/office/powerpoint/2010/main" val="1296042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50</a:t>
            </a:fld>
            <a:endParaRPr lang="ru-RU"/>
          </a:p>
        </p:txBody>
      </p:sp>
    </p:spTree>
    <p:extLst>
      <p:ext uri="{BB962C8B-B14F-4D97-AF65-F5344CB8AC3E}">
        <p14:creationId xmlns:p14="http://schemas.microsoft.com/office/powerpoint/2010/main" val="27903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по сути, представляет собой набор публикаций, содержащих рекомендации по предоставлению качественных услуг, а также процессов и компонентов, необходимых для их поддержки. Основная цель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 продвижение современных знаний и обмен опытом в области. Основная особенность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 организация Управления услугами в виде совокупности процессов.</a:t>
            </a:r>
          </a:p>
          <a:p>
            <a:r>
              <a:rPr lang="ru-RU" sz="1200" kern="1200" dirty="0" smtClean="0">
                <a:solidFill>
                  <a:schemeClr val="tx1"/>
                </a:solidFill>
                <a:effectLst/>
                <a:latin typeface="+mn-lt"/>
                <a:ea typeface="+mn-ea"/>
                <a:cs typeface="+mn-cs"/>
              </a:rPr>
              <a:t>В 1991 году после того, как IT-сообщество заинтересовалось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был создан форум - IT </a:t>
            </a:r>
            <a:r>
              <a:rPr lang="ru-RU" sz="1200" i="1" kern="1200" dirty="0" err="1" smtClean="0">
                <a:solidFill>
                  <a:schemeClr val="tx1"/>
                </a:solidFill>
                <a:effectLst/>
                <a:latin typeface="+mn-lt"/>
                <a:ea typeface="+mn-ea"/>
                <a:cs typeface="+mn-cs"/>
              </a:rPr>
              <a:t>Information</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Management</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Forum</a:t>
            </a:r>
            <a:r>
              <a:rPr lang="ru-RU" sz="1200" kern="1200" dirty="0" smtClean="0">
                <a:solidFill>
                  <a:schemeClr val="tx1"/>
                </a:solidFill>
                <a:effectLst/>
                <a:latin typeface="+mn-lt"/>
                <a:ea typeface="+mn-ea"/>
                <a:cs typeface="+mn-cs"/>
              </a:rPr>
              <a:t> (ITIMF). Его целью стало </a:t>
            </a:r>
            <a:r>
              <a:rPr lang="ru-RU" sz="1200" i="1" kern="1200" dirty="0" smtClean="0">
                <a:solidFill>
                  <a:schemeClr val="tx1"/>
                </a:solidFill>
                <a:effectLst/>
                <a:latin typeface="+mn-lt"/>
                <a:ea typeface="+mn-ea"/>
                <a:cs typeface="+mn-cs"/>
              </a:rPr>
              <a:t>объединение</a:t>
            </a:r>
            <a:r>
              <a:rPr lang="ru-RU" sz="1200" kern="1200" dirty="0" smtClean="0">
                <a:solidFill>
                  <a:schemeClr val="tx1"/>
                </a:solidFill>
                <a:effectLst/>
                <a:latin typeface="+mn-lt"/>
                <a:ea typeface="+mn-ea"/>
                <a:cs typeface="+mn-cs"/>
              </a:rPr>
              <a:t> специалистов IT-области, обмен идеями и опытом. В дальнейшем название сменилось на IT </a:t>
            </a:r>
            <a:r>
              <a:rPr lang="ru-RU" sz="1200" i="1"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Management</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Forum</a:t>
            </a:r>
            <a:r>
              <a:rPr lang="ru-RU" sz="1200" kern="1200" dirty="0" smtClean="0">
                <a:solidFill>
                  <a:schemeClr val="tx1"/>
                </a:solidFill>
                <a:effectLst/>
                <a:latin typeface="+mn-lt"/>
                <a:ea typeface="+mn-ea"/>
                <a:cs typeface="+mn-cs"/>
              </a:rPr>
              <a:t>(ITSMF). Сейчас этот форум объединяет в себе множество специалистов IT-области, и количество пользователей форума по всему миру растет ежедневно.</a:t>
            </a:r>
          </a:p>
          <a:p>
            <a:r>
              <a:rPr lang="ru-RU" sz="1200" kern="1200" dirty="0" smtClean="0">
                <a:solidFill>
                  <a:schemeClr val="tx1"/>
                </a:solidFill>
                <a:effectLst/>
                <a:latin typeface="+mn-lt"/>
                <a:ea typeface="+mn-ea"/>
                <a:cs typeface="+mn-cs"/>
              </a:rPr>
              <a:t>Следующая серия книг -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v2 - появлялась с середины 1990 годов по 2004 год. Если первая версия содержала более 60 книг, то вторая - всего 9, а в третьей - 5. Основной целью второй версии стало описание процесса эффективной передачи услуги потребителю и уменьшение разрыва между IT-областью и бизнесом.</a:t>
            </a:r>
          </a:p>
          <a:p>
            <a:r>
              <a:rPr lang="ru-RU" sz="1200" kern="1200" dirty="0" smtClean="0">
                <a:solidFill>
                  <a:schemeClr val="tx1"/>
                </a:solidFill>
                <a:effectLst/>
                <a:latin typeface="+mn-lt"/>
                <a:ea typeface="+mn-ea"/>
                <a:cs typeface="+mn-cs"/>
              </a:rPr>
              <a:t>В 2004 году было начато второе обновление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ввиду того, что появилось много новых технологий и принципиальных изменений в IT-области. Результатом стала ITILv3, о которой и пойдет речь в данном курсе.</a:t>
            </a:r>
          </a:p>
          <a:p>
            <a:r>
              <a:rPr lang="ru-RU" sz="1200" kern="1200" dirty="0" smtClean="0">
                <a:solidFill>
                  <a:schemeClr val="tx1"/>
                </a:solidFill>
                <a:effectLst/>
                <a:latin typeface="+mn-lt"/>
                <a:ea typeface="+mn-ea"/>
                <a:cs typeface="+mn-cs"/>
              </a:rPr>
              <a:t>В настоящее время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представляет собой наиболее известную базу знаний в области Управления услугами во всем мире и отражает фундаментальные основы ведущих мировых практик в IT-области. В Европе существуют два центра сертификации по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 EXIN (Голландский Экзаменационный Институт) и ISEB (</a:t>
            </a:r>
            <a:r>
              <a:rPr lang="ru-RU" sz="1200" kern="1200" dirty="0" err="1" smtClean="0">
                <a:solidFill>
                  <a:schemeClr val="tx1"/>
                </a:solidFill>
                <a:effectLst/>
                <a:latin typeface="+mn-lt"/>
                <a:ea typeface="+mn-ea"/>
                <a:cs typeface="+mn-cs"/>
              </a:rPr>
              <a:t>The</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Information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Systems</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Examination</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Board</a:t>
            </a:r>
            <a:r>
              <a:rPr lang="ru-RU" sz="1200" kern="1200" dirty="0" smtClean="0">
                <a:solidFill>
                  <a:schemeClr val="tx1"/>
                </a:solidFill>
                <a:effectLst/>
                <a:latin typeface="+mn-lt"/>
                <a:ea typeface="+mn-ea"/>
                <a:cs typeface="+mn-cs"/>
              </a:rPr>
              <a:t> - подразделение Британского Компьютерного Общества). Внедрением процессов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и обучением занимается </a:t>
            </a:r>
            <a:r>
              <a:rPr lang="ru-RU" sz="1200" i="1" kern="1200" dirty="0" smtClean="0">
                <a:solidFill>
                  <a:schemeClr val="tx1"/>
                </a:solidFill>
                <a:effectLst/>
                <a:latin typeface="+mn-lt"/>
                <a:ea typeface="+mn-ea"/>
                <a:cs typeface="+mn-cs"/>
              </a:rPr>
              <a:t>целый</a:t>
            </a:r>
            <a:r>
              <a:rPr lang="ru-RU" sz="1200" kern="1200" dirty="0" smtClean="0">
                <a:solidFill>
                  <a:schemeClr val="tx1"/>
                </a:solidFill>
                <a:effectLst/>
                <a:latin typeface="+mn-lt"/>
                <a:ea typeface="+mn-ea"/>
                <a:cs typeface="+mn-cs"/>
              </a:rPr>
              <a:t> ряд компаний-консультантов. В России "передовиками" являются </a:t>
            </a:r>
            <a:r>
              <a:rPr lang="ru-RU" sz="1200" kern="1200" dirty="0" err="1" smtClean="0">
                <a:solidFill>
                  <a:schemeClr val="tx1"/>
                </a:solidFill>
                <a:effectLst/>
                <a:latin typeface="+mn-lt"/>
                <a:ea typeface="+mn-ea"/>
                <a:cs typeface="+mn-cs"/>
              </a:rPr>
              <a:t>Hewlett-Packard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Consulting</a:t>
            </a:r>
            <a:r>
              <a:rPr lang="ru-RU" sz="1200" kern="1200" dirty="0" smtClean="0">
                <a:solidFill>
                  <a:schemeClr val="tx1"/>
                </a:solidFill>
                <a:effectLst/>
                <a:latin typeface="+mn-lt"/>
                <a:ea typeface="+mn-ea"/>
                <a:cs typeface="+mn-cs"/>
              </a:rPr>
              <a:t>, "Ай-</a:t>
            </a:r>
            <a:r>
              <a:rPr lang="ru-RU" sz="1200" kern="1200" dirty="0" err="1" smtClean="0">
                <a:solidFill>
                  <a:schemeClr val="tx1"/>
                </a:solidFill>
                <a:effectLst/>
                <a:latin typeface="+mn-lt"/>
                <a:ea typeface="+mn-ea"/>
                <a:cs typeface="+mn-cs"/>
              </a:rPr>
              <a:t>Теко</a:t>
            </a:r>
            <a:r>
              <a:rPr lang="ru-RU" sz="1200" kern="1200" dirty="0" smtClean="0">
                <a:solidFill>
                  <a:schemeClr val="tx1"/>
                </a:solidFill>
                <a:effectLst/>
                <a:latin typeface="+mn-lt"/>
                <a:ea typeface="+mn-ea"/>
                <a:cs typeface="+mn-cs"/>
              </a:rPr>
              <a:t>", IT-</a:t>
            </a:r>
            <a:r>
              <a:rPr lang="ru-RU" sz="1200" kern="1200" dirty="0" err="1" smtClean="0">
                <a:solidFill>
                  <a:schemeClr val="tx1"/>
                </a:solidFill>
                <a:effectLst/>
                <a:latin typeface="+mn-lt"/>
                <a:ea typeface="+mn-ea"/>
                <a:cs typeface="+mn-cs"/>
              </a:rPr>
              <a:t>Expert</a:t>
            </a:r>
            <a:r>
              <a:rPr lang="ru-RU" sz="1200" kern="1200" dirty="0" smtClean="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5C2FCB2C-F8E0-44EA-82BE-015A0F39FB35}" type="slidenum">
              <a:rPr lang="ru-RU" smtClean="0"/>
              <a:pPr/>
              <a:t>5</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51</a:t>
            </a:fld>
            <a:endParaRPr lang="ru-RU"/>
          </a:p>
        </p:txBody>
      </p:sp>
    </p:spTree>
    <p:extLst>
      <p:ext uri="{BB962C8B-B14F-4D97-AF65-F5344CB8AC3E}">
        <p14:creationId xmlns:p14="http://schemas.microsoft.com/office/powerpoint/2010/main" val="2780600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52</a:t>
            </a:fld>
            <a:endParaRPr lang="ru-RU"/>
          </a:p>
        </p:txBody>
      </p:sp>
    </p:spTree>
    <p:extLst>
      <p:ext uri="{BB962C8B-B14F-4D97-AF65-F5344CB8AC3E}">
        <p14:creationId xmlns:p14="http://schemas.microsoft.com/office/powerpoint/2010/main" val="3508609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Ок</a:t>
            </a:r>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53</a:t>
            </a:fld>
            <a:endParaRPr lang="ru-RU"/>
          </a:p>
        </p:txBody>
      </p:sp>
    </p:spTree>
    <p:extLst>
      <p:ext uri="{BB962C8B-B14F-4D97-AF65-F5344CB8AC3E}">
        <p14:creationId xmlns:p14="http://schemas.microsoft.com/office/powerpoint/2010/main" val="34580506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54</a:t>
            </a:fld>
            <a:endParaRPr lang="ru-RU"/>
          </a:p>
        </p:txBody>
      </p:sp>
    </p:spTree>
    <p:extLst>
      <p:ext uri="{BB962C8B-B14F-4D97-AF65-F5344CB8AC3E}">
        <p14:creationId xmlns:p14="http://schemas.microsoft.com/office/powerpoint/2010/main" val="895494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55</a:t>
            </a:fld>
            <a:endParaRPr lang="ru-RU"/>
          </a:p>
        </p:txBody>
      </p:sp>
    </p:spTree>
    <p:extLst>
      <p:ext uri="{BB962C8B-B14F-4D97-AF65-F5344CB8AC3E}">
        <p14:creationId xmlns:p14="http://schemas.microsoft.com/office/powerpoint/2010/main" val="4294618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p:txBody>
      </p:sp>
      <p:sp>
        <p:nvSpPr>
          <p:cNvPr id="4" name="Номер слайда 3"/>
          <p:cNvSpPr>
            <a:spLocks noGrp="1"/>
          </p:cNvSpPr>
          <p:nvPr>
            <p:ph type="sldNum" sz="quarter" idx="10"/>
          </p:nvPr>
        </p:nvSpPr>
        <p:spPr/>
        <p:txBody>
          <a:bodyPr/>
          <a:lstStyle/>
          <a:p>
            <a:fld id="{5C2FCB2C-F8E0-44EA-82BE-015A0F39FB35}" type="slidenum">
              <a:rPr lang="ru-RU" smtClean="0"/>
              <a:pPr/>
              <a:t>56</a:t>
            </a:fld>
            <a:endParaRPr lang="ru-RU"/>
          </a:p>
        </p:txBody>
      </p:sp>
    </p:spTree>
    <p:extLst>
      <p:ext uri="{BB962C8B-B14F-4D97-AF65-F5344CB8AC3E}">
        <p14:creationId xmlns:p14="http://schemas.microsoft.com/office/powerpoint/2010/main" val="24149437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57</a:t>
            </a:fld>
            <a:endParaRPr lang="ru-RU"/>
          </a:p>
        </p:txBody>
      </p:sp>
    </p:spTree>
    <p:extLst>
      <p:ext uri="{BB962C8B-B14F-4D97-AF65-F5344CB8AC3E}">
        <p14:creationId xmlns:p14="http://schemas.microsoft.com/office/powerpoint/2010/main" val="40993532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58</a:t>
            </a:fld>
            <a:endParaRPr lang="ru-RU"/>
          </a:p>
        </p:txBody>
      </p:sp>
    </p:spTree>
    <p:extLst>
      <p:ext uri="{BB962C8B-B14F-4D97-AF65-F5344CB8AC3E}">
        <p14:creationId xmlns:p14="http://schemas.microsoft.com/office/powerpoint/2010/main" val="4014455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Ок</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59</a:t>
            </a:fld>
            <a:endParaRPr lang="ru-RU"/>
          </a:p>
        </p:txBody>
      </p:sp>
    </p:spTree>
    <p:extLst>
      <p:ext uri="{BB962C8B-B14F-4D97-AF65-F5344CB8AC3E}">
        <p14:creationId xmlns:p14="http://schemas.microsoft.com/office/powerpoint/2010/main" val="13614631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4F0A384-631B-4B74-86D7-F3D2B11603F7}" type="slidenum">
              <a:rPr lang="ru-RU" smtClean="0"/>
              <a:t>61</a:t>
            </a:fld>
            <a:endParaRPr lang="ru-RU"/>
          </a:p>
        </p:txBody>
      </p:sp>
    </p:spTree>
    <p:extLst>
      <p:ext uri="{BB962C8B-B14F-4D97-AF65-F5344CB8AC3E}">
        <p14:creationId xmlns:p14="http://schemas.microsoft.com/office/powerpoint/2010/main" val="288073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рассматривает Управление услугами в контексте взаимодействия "поставщик услуг - заказчик услуг".</a:t>
            </a:r>
          </a:p>
          <a:p>
            <a:r>
              <a:rPr lang="ru-RU" sz="1200" b="1" kern="1200" dirty="0" smtClean="0">
                <a:solidFill>
                  <a:schemeClr val="tx1"/>
                </a:solidFill>
                <a:effectLst/>
                <a:latin typeface="+mn-lt"/>
                <a:ea typeface="+mn-ea"/>
                <a:cs typeface="+mn-cs"/>
              </a:rPr>
              <a:t>Заказчик (</a:t>
            </a:r>
            <a:r>
              <a:rPr lang="ru-RU" sz="1200" b="1" kern="1200" dirty="0" err="1" smtClean="0">
                <a:solidFill>
                  <a:schemeClr val="tx1"/>
                </a:solidFill>
                <a:effectLst/>
                <a:latin typeface="+mn-lt"/>
                <a:ea typeface="+mn-ea"/>
                <a:cs typeface="+mn-cs"/>
              </a:rPr>
              <a:t>Customer</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 это </a:t>
            </a:r>
            <a:r>
              <a:rPr lang="ru-RU" sz="1200" i="1" kern="1200" dirty="0" smtClean="0">
                <a:solidFill>
                  <a:schemeClr val="tx1"/>
                </a:solidFill>
                <a:effectLst/>
                <a:latin typeface="+mn-lt"/>
                <a:ea typeface="+mn-ea"/>
                <a:cs typeface="+mn-cs"/>
              </a:rPr>
              <a:t>покупатель</a:t>
            </a:r>
            <a:r>
              <a:rPr lang="ru-RU" sz="1200" kern="1200" dirty="0" smtClean="0">
                <a:solidFill>
                  <a:schemeClr val="tx1"/>
                </a:solidFill>
                <a:effectLst/>
                <a:latin typeface="+mn-lt"/>
                <a:ea typeface="+mn-ea"/>
                <a:cs typeface="+mn-cs"/>
              </a:rPr>
              <a:t> товаров или услуг. Заказчик для поставщика IT-услуг - это человек (</a:t>
            </a:r>
            <a:r>
              <a:rPr lang="ru-RU" sz="1200" i="1" kern="1200" dirty="0" smtClean="0">
                <a:solidFill>
                  <a:schemeClr val="tx1"/>
                </a:solidFill>
                <a:effectLst/>
                <a:latin typeface="+mn-lt"/>
                <a:ea typeface="+mn-ea"/>
                <a:cs typeface="+mn-cs"/>
              </a:rPr>
              <a:t>группа</a:t>
            </a:r>
            <a:r>
              <a:rPr lang="ru-RU" sz="1200" kern="1200" dirty="0" smtClean="0">
                <a:solidFill>
                  <a:schemeClr val="tx1"/>
                </a:solidFill>
                <a:effectLst/>
                <a:latin typeface="+mn-lt"/>
                <a:ea typeface="+mn-ea"/>
                <a:cs typeface="+mn-cs"/>
              </a:rPr>
              <a:t> людей), который заключает соглашения с поставщиком на предоставление IT-услуг и отвечает за то, чтобы предоставленные услуги были оплачены.</a:t>
            </a:r>
          </a:p>
          <a:p>
            <a:r>
              <a:rPr lang="ru-RU" sz="1200" b="1" kern="1200" dirty="0" smtClean="0">
                <a:solidFill>
                  <a:schemeClr val="tx1"/>
                </a:solidFill>
                <a:effectLst/>
                <a:latin typeface="+mn-lt"/>
                <a:ea typeface="+mn-ea"/>
                <a:cs typeface="+mn-cs"/>
              </a:rPr>
              <a:t>Поставщик услуг (</a:t>
            </a:r>
            <a:r>
              <a:rPr lang="ru-RU" sz="1200" b="1" kern="1200" dirty="0" err="1" smtClean="0">
                <a:solidFill>
                  <a:schemeClr val="tx1"/>
                </a:solidFill>
                <a:effectLst/>
                <a:latin typeface="+mn-lt"/>
                <a:ea typeface="+mn-ea"/>
                <a:cs typeface="+mn-cs"/>
              </a:rPr>
              <a:t>Service</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provider</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 это организация, поставляющая услуги одному или нескольким внутренним или внешним заказчикам.</a:t>
            </a:r>
          </a:p>
          <a:p>
            <a:r>
              <a:rPr lang="ru-RU" sz="1200" kern="1200" dirty="0" smtClean="0">
                <a:solidFill>
                  <a:schemeClr val="tx1"/>
                </a:solidFill>
                <a:effectLst/>
                <a:latin typeface="+mn-lt"/>
                <a:ea typeface="+mn-ea"/>
                <a:cs typeface="+mn-cs"/>
              </a:rPr>
              <a:t>Выделяют также пользователей услуг. </a:t>
            </a:r>
            <a:r>
              <a:rPr lang="ru-RU" sz="1200" b="1" kern="1200" dirty="0" smtClean="0">
                <a:solidFill>
                  <a:schemeClr val="tx1"/>
                </a:solidFill>
                <a:effectLst/>
                <a:latin typeface="+mn-lt"/>
                <a:ea typeface="+mn-ea"/>
                <a:cs typeface="+mn-cs"/>
              </a:rPr>
              <a:t>Пользователь</a:t>
            </a:r>
            <a:r>
              <a:rPr lang="ru-RU" sz="1200" kern="1200" dirty="0" smtClean="0">
                <a:solidFill>
                  <a:schemeClr val="tx1"/>
                </a:solidFill>
                <a:effectLst/>
                <a:latin typeface="+mn-lt"/>
                <a:ea typeface="+mn-ea"/>
                <a:cs typeface="+mn-cs"/>
              </a:rPr>
              <a:t> - это сотрудник организации, использующий IT-услугу для выполнения повседневной работы.</a:t>
            </a:r>
          </a:p>
          <a:p>
            <a:r>
              <a:rPr lang="ru-RU" sz="1200" kern="1200" dirty="0" smtClean="0">
                <a:solidFill>
                  <a:schemeClr val="tx1"/>
                </a:solidFill>
                <a:effectLst/>
                <a:latin typeface="+mn-lt"/>
                <a:ea typeface="+mn-ea"/>
                <a:cs typeface="+mn-cs"/>
              </a:rPr>
              <a:t>Центральным и ключевым термином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является сервис (</a:t>
            </a:r>
            <a:r>
              <a:rPr lang="ru-RU" sz="1200" i="1"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который в русскоязычной литературе часто называют услугой. </a:t>
            </a:r>
            <a:r>
              <a:rPr lang="ru-RU" sz="1200" kern="1200" dirty="0" err="1" smtClean="0">
                <a:solidFill>
                  <a:schemeClr val="tx1"/>
                </a:solidFill>
                <a:effectLst/>
                <a:latin typeface="+mn-lt"/>
                <a:ea typeface="+mn-ea"/>
                <a:cs typeface="+mn-cs"/>
              </a:rPr>
              <a:t>Приведем</a:t>
            </a:r>
            <a:r>
              <a:rPr lang="ru-RU" sz="1200" i="1" kern="1200" dirty="0" err="1" smtClean="0">
                <a:solidFill>
                  <a:schemeClr val="tx1"/>
                </a:solidFill>
                <a:effectLst/>
                <a:latin typeface="+mn-lt"/>
                <a:ea typeface="+mn-ea"/>
                <a:cs typeface="+mn-cs"/>
              </a:rPr>
              <a:t>определение</a:t>
            </a:r>
            <a:r>
              <a:rPr lang="ru-RU" sz="1200" kern="1200" dirty="0" smtClean="0">
                <a:solidFill>
                  <a:schemeClr val="tx1"/>
                </a:solidFill>
                <a:effectLst/>
                <a:latin typeface="+mn-lt"/>
                <a:ea typeface="+mn-ea"/>
                <a:cs typeface="+mn-cs"/>
              </a:rPr>
              <a:t> из Глоссария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v3:</a:t>
            </a:r>
          </a:p>
          <a:p>
            <a:r>
              <a:rPr lang="ru-RU" sz="1200" b="1" kern="1200" dirty="0" smtClean="0">
                <a:solidFill>
                  <a:schemeClr val="tx1"/>
                </a:solidFill>
                <a:effectLst/>
                <a:latin typeface="+mn-lt"/>
                <a:ea typeface="+mn-ea"/>
                <a:cs typeface="+mn-cs"/>
              </a:rPr>
              <a:t>IT-услуга (сервис)</a:t>
            </a:r>
            <a:r>
              <a:rPr lang="ru-RU" sz="1200" kern="1200" dirty="0" smtClean="0">
                <a:solidFill>
                  <a:schemeClr val="tx1"/>
                </a:solidFill>
                <a:effectLst/>
                <a:latin typeface="+mn-lt"/>
                <a:ea typeface="+mn-ea"/>
                <a:cs typeface="+mn-cs"/>
              </a:rPr>
              <a:t> - способ предоставления ценности заказчикам через содействие им в получении результатов на выходе, которых заказчики хотят достичь без владения специфическими затратами и рисками [</a:t>
            </a:r>
            <a:r>
              <a:rPr lang="ru-RU" sz="1200" u="sng" kern="1200" dirty="0" smtClean="0">
                <a:solidFill>
                  <a:schemeClr val="tx1"/>
                </a:solidFill>
                <a:effectLst/>
                <a:latin typeface="+mn-lt"/>
                <a:ea typeface="+mn-ea"/>
                <a:cs typeface="+mn-cs"/>
                <a:hlinkClick r:id="rId3"/>
              </a:rPr>
              <a:t>1</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Приведем другое </a:t>
            </a:r>
            <a:r>
              <a:rPr lang="ru-RU" sz="1200" i="1" kern="1200" dirty="0" smtClean="0">
                <a:solidFill>
                  <a:schemeClr val="tx1"/>
                </a:solidFill>
                <a:effectLst/>
                <a:latin typeface="+mn-lt"/>
                <a:ea typeface="+mn-ea"/>
                <a:cs typeface="+mn-cs"/>
              </a:rPr>
              <a:t>определение</a:t>
            </a:r>
            <a:r>
              <a:rPr lang="ru-RU" sz="1200" kern="1200" dirty="0" smtClean="0">
                <a:solidFill>
                  <a:schemeClr val="tx1"/>
                </a:solidFill>
                <a:effectLst/>
                <a:latin typeface="+mn-lt"/>
                <a:ea typeface="+mn-ea"/>
                <a:cs typeface="+mn-cs"/>
              </a:rPr>
              <a:t> IT-услуги. IT-услуга - одна или более техническая или профессиональная возможность, которая делает возможным </a:t>
            </a:r>
            <a:r>
              <a:rPr lang="ru-RU" sz="1200" i="1" kern="1200" dirty="0" smtClean="0">
                <a:solidFill>
                  <a:schemeClr val="tx1"/>
                </a:solidFill>
                <a:effectLst/>
                <a:latin typeface="+mn-lt"/>
                <a:ea typeface="+mn-ea"/>
                <a:cs typeface="+mn-cs"/>
              </a:rPr>
              <a:t>бизнес-процесс</a:t>
            </a:r>
            <a:r>
              <a:rPr lang="ru-RU" sz="1200" kern="1200" dirty="0" smtClean="0">
                <a:solidFill>
                  <a:schemeClr val="tx1"/>
                </a:solidFill>
                <a:effectLst/>
                <a:latin typeface="+mn-lt"/>
                <a:ea typeface="+mn-ea"/>
                <a:cs typeface="+mn-cs"/>
              </a:rPr>
              <a:t>. В дальнейшем "IT-услугу" будем называть "услугой", а термины "услуга" и "сервис" считать эквивалентными. Услуга обладает следующими характеристиками:</a:t>
            </a:r>
          </a:p>
          <a:p>
            <a:pPr lvl="0"/>
            <a:r>
              <a:rPr lang="ru-RU" sz="1200" kern="1200" dirty="0" smtClean="0">
                <a:solidFill>
                  <a:schemeClr val="tx1"/>
                </a:solidFill>
                <a:effectLst/>
                <a:latin typeface="+mn-lt"/>
                <a:ea typeface="+mn-ea"/>
                <a:cs typeface="+mn-cs"/>
              </a:rPr>
              <a:t>удовлетворяет одну и более потребностей заказчика;</a:t>
            </a:r>
          </a:p>
          <a:p>
            <a:pPr lvl="0"/>
            <a:r>
              <a:rPr lang="ru-RU" sz="1200" kern="1200" dirty="0" smtClean="0">
                <a:solidFill>
                  <a:schemeClr val="tx1"/>
                </a:solidFill>
                <a:effectLst/>
                <a:latin typeface="+mn-lt"/>
                <a:ea typeface="+mn-ea"/>
                <a:cs typeface="+mn-cs"/>
              </a:rPr>
              <a:t>поддерживает бизнес-цели заказчика;</a:t>
            </a:r>
          </a:p>
          <a:p>
            <a:pPr lvl="0"/>
            <a:r>
              <a:rPr lang="ru-RU" sz="1200" kern="1200" dirty="0" smtClean="0">
                <a:solidFill>
                  <a:schemeClr val="tx1"/>
                </a:solidFill>
                <a:effectLst/>
                <a:latin typeface="+mn-lt"/>
                <a:ea typeface="+mn-ea"/>
                <a:cs typeface="+mn-cs"/>
              </a:rPr>
              <a:t>воспринимается заказчиком как единое целое и продукт, готовый к использованию.</a:t>
            </a:r>
          </a:p>
          <a:p>
            <a:r>
              <a:rPr lang="ru-RU" sz="1200" kern="1200" dirty="0" smtClean="0">
                <a:solidFill>
                  <a:schemeClr val="tx1"/>
                </a:solidFill>
                <a:effectLst/>
                <a:latin typeface="+mn-lt"/>
                <a:ea typeface="+mn-ea"/>
                <a:cs typeface="+mn-cs"/>
              </a:rPr>
              <a:t>Следует отметить, что вся литература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представлена на английском языке. Как следствие, некоторые термины не имеют аналогов на русском (например, </a:t>
            </a:r>
            <a:r>
              <a:rPr lang="ru-RU" sz="1200" kern="1200" dirty="0" err="1" smtClean="0">
                <a:solidFill>
                  <a:schemeClr val="tx1"/>
                </a:solidFill>
                <a:effectLst/>
                <a:latin typeface="+mn-lt"/>
                <a:ea typeface="+mn-ea"/>
                <a:cs typeface="+mn-cs"/>
              </a:rPr>
              <a:t>business</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case</a:t>
            </a:r>
            <a:r>
              <a:rPr lang="ru-RU" sz="1200" kern="1200" dirty="0" smtClean="0">
                <a:solidFill>
                  <a:schemeClr val="tx1"/>
                </a:solidFill>
                <a:effectLst/>
                <a:latin typeface="+mn-lt"/>
                <a:ea typeface="+mn-ea"/>
                <a:cs typeface="+mn-cs"/>
              </a:rPr>
              <a:t>) или могут переводиться сразу несколькими словами (как в случае сервис-услуга). В определении сервиса мы видим </a:t>
            </a:r>
            <a:r>
              <a:rPr lang="ru-RU" sz="1200" i="1" kern="1200" dirty="0" smtClean="0">
                <a:solidFill>
                  <a:schemeClr val="tx1"/>
                </a:solidFill>
                <a:effectLst/>
                <a:latin typeface="+mn-lt"/>
                <a:ea typeface="+mn-ea"/>
                <a:cs typeface="+mn-cs"/>
              </a:rPr>
              <a:t>слово</a:t>
            </a:r>
            <a:r>
              <a:rPr lang="ru-RU" sz="1200" kern="1200" dirty="0" smtClean="0">
                <a:solidFill>
                  <a:schemeClr val="tx1"/>
                </a:solidFill>
                <a:effectLst/>
                <a:latin typeface="+mn-lt"/>
                <a:ea typeface="+mn-ea"/>
                <a:cs typeface="+mn-cs"/>
              </a:rPr>
              <a:t> ценность - в оригинале "</a:t>
            </a:r>
            <a:r>
              <a:rPr lang="ru-RU" sz="1200" kern="1200" dirty="0" err="1" smtClean="0">
                <a:solidFill>
                  <a:schemeClr val="tx1"/>
                </a:solidFill>
                <a:effectLst/>
                <a:latin typeface="+mn-lt"/>
                <a:ea typeface="+mn-ea"/>
                <a:cs typeface="+mn-cs"/>
              </a:rPr>
              <a:t>value</a:t>
            </a:r>
            <a:r>
              <a:rPr lang="ru-RU" sz="1200" kern="1200" dirty="0" smtClean="0">
                <a:solidFill>
                  <a:schemeClr val="tx1"/>
                </a:solidFill>
                <a:effectLst/>
                <a:latin typeface="+mn-lt"/>
                <a:ea typeface="+mn-ea"/>
                <a:cs typeface="+mn-cs"/>
              </a:rPr>
              <a:t>". </a:t>
            </a:r>
            <a:endParaRPr lang="ru-RU" dirty="0" smtClean="0"/>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6</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Следует отметить, что вся литература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представлена на английском языке. Как следствие, некоторые термины не имеют аналогов на русском (например, </a:t>
            </a:r>
            <a:r>
              <a:rPr lang="ru-RU" sz="1200" kern="1200" dirty="0" err="1" smtClean="0">
                <a:solidFill>
                  <a:schemeClr val="tx1"/>
                </a:solidFill>
                <a:effectLst/>
                <a:latin typeface="+mn-lt"/>
                <a:ea typeface="+mn-ea"/>
                <a:cs typeface="+mn-cs"/>
              </a:rPr>
              <a:t>business</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case</a:t>
            </a:r>
            <a:r>
              <a:rPr lang="ru-RU" sz="1200" kern="1200" dirty="0" smtClean="0">
                <a:solidFill>
                  <a:schemeClr val="tx1"/>
                </a:solidFill>
                <a:effectLst/>
                <a:latin typeface="+mn-lt"/>
                <a:ea typeface="+mn-ea"/>
                <a:cs typeface="+mn-cs"/>
              </a:rPr>
              <a:t>) или могут переводиться сразу несколькими словами (как в случае сервис-услуга). В определении сервиса мы видим </a:t>
            </a:r>
            <a:r>
              <a:rPr lang="ru-RU" sz="1200" i="1" kern="1200" dirty="0" smtClean="0">
                <a:solidFill>
                  <a:schemeClr val="tx1"/>
                </a:solidFill>
                <a:effectLst/>
                <a:latin typeface="+mn-lt"/>
                <a:ea typeface="+mn-ea"/>
                <a:cs typeface="+mn-cs"/>
              </a:rPr>
              <a:t>слово</a:t>
            </a:r>
            <a:r>
              <a:rPr lang="ru-RU" sz="1200" kern="1200" dirty="0" smtClean="0">
                <a:solidFill>
                  <a:schemeClr val="tx1"/>
                </a:solidFill>
                <a:effectLst/>
                <a:latin typeface="+mn-lt"/>
                <a:ea typeface="+mn-ea"/>
                <a:cs typeface="+mn-cs"/>
              </a:rPr>
              <a:t> ценность - в оригинале "</a:t>
            </a:r>
            <a:r>
              <a:rPr lang="ru-RU" sz="1200" kern="1200" dirty="0" err="1" smtClean="0">
                <a:solidFill>
                  <a:schemeClr val="tx1"/>
                </a:solidFill>
                <a:effectLst/>
                <a:latin typeface="+mn-lt"/>
                <a:ea typeface="+mn-ea"/>
                <a:cs typeface="+mn-cs"/>
              </a:rPr>
              <a:t>value</a:t>
            </a:r>
            <a:r>
              <a:rPr lang="ru-RU" sz="1200" kern="1200" dirty="0" smtClean="0">
                <a:solidFill>
                  <a:schemeClr val="tx1"/>
                </a:solidFill>
                <a:effectLst/>
                <a:latin typeface="+mn-lt"/>
                <a:ea typeface="+mn-ea"/>
                <a:cs typeface="+mn-cs"/>
              </a:rPr>
              <a:t>". Здесь имеется в виду потенциальная выгода для Заказчика от использования IT-услуги (например, экономия времени, денег и других ресурсов).</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Рассмотрим подробнее основные понятия в определении сервиса.</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7</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Результаты на выходе (</a:t>
            </a:r>
            <a:r>
              <a:rPr lang="ru-RU" sz="1200" b="1" kern="1200" dirty="0" err="1" smtClean="0">
                <a:solidFill>
                  <a:schemeClr val="tx1"/>
                </a:solidFill>
                <a:effectLst/>
                <a:latin typeface="+mn-lt"/>
                <a:ea typeface="+mn-ea"/>
                <a:cs typeface="+mn-cs"/>
              </a:rPr>
              <a:t>outcomes</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 то, что получает заказчик в конечном итоге. Необходимо понимать, что на практике они отличаются от того, что хочет получить заказчик изначально, ввиду наличия определенных ограничивающих факторов. Упрощая назначение услуг, можно сказать, что они помогают улучшить результаты на выходе путем увеличения производительности и уменьшения существующих ограничений. Результатом применения услуг является увеличение вероятности получения желаемых результатов на выходе. Модели услуг, которые предлагает </a:t>
            </a:r>
            <a:r>
              <a:rPr lang="ru-RU" sz="1200" i="1" kern="1200" dirty="0" smtClean="0">
                <a:solidFill>
                  <a:schemeClr val="tx1"/>
                </a:solidFill>
                <a:effectLst/>
                <a:latin typeface="+mn-lt"/>
                <a:ea typeface="+mn-ea"/>
                <a:cs typeface="+mn-cs"/>
              </a:rPr>
              <a:t>ITIL</a:t>
            </a:r>
            <a:r>
              <a:rPr lang="ru-RU" sz="1200" kern="1200" dirty="0" smtClean="0">
                <a:solidFill>
                  <a:schemeClr val="tx1"/>
                </a:solidFill>
                <a:effectLst/>
                <a:latin typeface="+mn-lt"/>
                <a:ea typeface="+mn-ea"/>
                <a:cs typeface="+mn-cs"/>
              </a:rPr>
              <a:t>, помогают управлять сложностями, затратами, гибкостью и многообразием в IT-области. Каждая модель имеет множество вариантов использования в зависимости от конкретного случая, что делает идею ее применения универсальной, гибкой и эффективной. Модель IT-услуги можно рассмотреть на примере системы хранения информации. Система предназначена для хранения, упорядочивания и защиты информации в контексте некоторой работы или деятельности. Если поставщик предоставляет заказчику не просто </a:t>
            </a:r>
            <a:r>
              <a:rPr lang="ru-RU" sz="1200" i="1" kern="1200" dirty="0" smtClean="0">
                <a:solidFill>
                  <a:schemeClr val="tx1"/>
                </a:solidFill>
                <a:effectLst/>
                <a:latin typeface="+mn-lt"/>
                <a:ea typeface="+mn-ea"/>
                <a:cs typeface="+mn-cs"/>
              </a:rPr>
              <a:t>запоминающее устройство</a:t>
            </a:r>
            <a:r>
              <a:rPr lang="ru-RU" sz="1200" kern="1200" dirty="0" smtClean="0">
                <a:solidFill>
                  <a:schemeClr val="tx1"/>
                </a:solidFill>
                <a:effectLst/>
                <a:latin typeface="+mn-lt"/>
                <a:ea typeface="+mn-ea"/>
                <a:cs typeface="+mn-cs"/>
              </a:rPr>
              <a:t>, а услугу хранения информации, он должен ответить на вопросы "что хранить" и " как хранить" (</a:t>
            </a:r>
            <a:r>
              <a:rPr lang="ru-RU" sz="1200" u="sng" kern="1200" dirty="0" smtClean="0">
                <a:solidFill>
                  <a:schemeClr val="tx1"/>
                </a:solidFill>
                <a:effectLst/>
                <a:latin typeface="+mn-lt"/>
                <a:ea typeface="+mn-ea"/>
                <a:cs typeface="+mn-cs"/>
                <a:hlinkClick r:id="rId3"/>
              </a:rPr>
              <a:t>рис. 1.1</a:t>
            </a:r>
            <a:r>
              <a:rPr lang="ru-RU" sz="1200" kern="1200" dirty="0" smtClean="0">
                <a:solidFill>
                  <a:schemeClr val="tx1"/>
                </a:solidFill>
                <a:effectLst/>
                <a:latin typeface="+mn-lt"/>
                <a:ea typeface="+mn-ea"/>
                <a:cs typeface="+mn-cs"/>
              </a:rPr>
              <a:t>). При этом принципиальную важность имеют разграничение обязанностей и ответственности между поставщиком и заказчиком.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Заказчики хотят получить желаемые результаты, но, по различным причинам, не хотят сопутствующих ответственности, расходов и рисков. Например, некая организация хочет иметь защищенную систему хранения в несколько терабайт для поддержки торговли </a:t>
            </a:r>
            <a:r>
              <a:rPr lang="ru-RU" sz="1200" i="1" kern="1200" dirty="0" smtClean="0">
                <a:solidFill>
                  <a:schemeClr val="tx1"/>
                </a:solidFill>
                <a:effectLst/>
                <a:latin typeface="+mn-lt"/>
                <a:ea typeface="+mn-ea"/>
                <a:cs typeface="+mn-cs"/>
              </a:rPr>
              <a:t>онлайн</a:t>
            </a:r>
            <a:r>
              <a:rPr lang="ru-RU" sz="1200" kern="1200" dirty="0" smtClean="0">
                <a:solidFill>
                  <a:schemeClr val="tx1"/>
                </a:solidFill>
                <a:effectLst/>
                <a:latin typeface="+mn-lt"/>
                <a:ea typeface="+mn-ea"/>
                <a:cs typeface="+mn-cs"/>
              </a:rPr>
              <a:t>. Для того чтобы создать такую систему с "нуля", упомянутая организация должна была бы проделать долгий </a:t>
            </a:r>
            <a:r>
              <a:rPr lang="ru-RU" sz="1200" i="1" kern="1200" dirty="0" smtClean="0">
                <a:solidFill>
                  <a:schemeClr val="tx1"/>
                </a:solidFill>
                <a:effectLst/>
                <a:latin typeface="+mn-lt"/>
                <a:ea typeface="+mn-ea"/>
                <a:cs typeface="+mn-cs"/>
              </a:rPr>
              <a:t>путь</a:t>
            </a:r>
            <a:r>
              <a:rPr lang="ru-RU" sz="1200" kern="1200" dirty="0" smtClean="0">
                <a:solidFill>
                  <a:schemeClr val="tx1"/>
                </a:solidFill>
                <a:effectLst/>
                <a:latin typeface="+mn-lt"/>
                <a:ea typeface="+mn-ea"/>
                <a:cs typeface="+mn-cs"/>
              </a:rPr>
              <a:t> от понимания того, как это сделать, до покупки оборудования и найма квалифицированного персонала. Всё это стоит больших денег и отнимает много времени. Гораздо проще в данном случае воспользоваться услугами поставщика, который уже владеет большой системой хранения и имеет соответствующие </a:t>
            </a:r>
            <a:r>
              <a:rPr lang="ru-RU" sz="1200" i="1" kern="1200" dirty="0" smtClean="0">
                <a:solidFill>
                  <a:schemeClr val="tx1"/>
                </a:solidFill>
                <a:effectLst/>
                <a:latin typeface="+mn-lt"/>
                <a:ea typeface="+mn-ea"/>
                <a:cs typeface="+mn-cs"/>
              </a:rPr>
              <a:t>опыт</a:t>
            </a:r>
            <a:r>
              <a:rPr lang="ru-RU" sz="1200" kern="1200" dirty="0" smtClean="0">
                <a:solidFill>
                  <a:schemeClr val="tx1"/>
                </a:solidFill>
                <a:effectLst/>
                <a:latin typeface="+mn-lt"/>
                <a:ea typeface="+mn-ea"/>
                <a:cs typeface="+mn-cs"/>
              </a:rPr>
              <a:t> и возможности. Это будет предоставлением услуги защищенного хранения информации.</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8</a:t>
            </a:fld>
            <a:endParaRPr lang="ru-RU"/>
          </a:p>
        </p:txBody>
      </p:sp>
    </p:spTree>
    <p:extLst>
      <p:ext uri="{BB962C8B-B14F-4D97-AF65-F5344CB8AC3E}">
        <p14:creationId xmlns:p14="http://schemas.microsoft.com/office/powerpoint/2010/main" val="186492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определении услуги мы сталкиваемся также с понятием </a:t>
            </a:r>
            <a:r>
              <a:rPr lang="ru-RU" sz="1200" b="1" kern="1200" dirty="0" smtClean="0">
                <a:solidFill>
                  <a:schemeClr val="tx1"/>
                </a:solidFill>
                <a:effectLst/>
                <a:latin typeface="+mn-lt"/>
                <a:ea typeface="+mn-ea"/>
                <a:cs typeface="+mn-cs"/>
              </a:rPr>
              <a:t>ценность услуги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value</a:t>
            </a:r>
            <a:r>
              <a:rPr lang="ru-RU" sz="1200" kern="1200" dirty="0" smtClean="0">
                <a:solidFill>
                  <a:schemeClr val="tx1"/>
                </a:solidFill>
                <a:effectLst/>
                <a:latin typeface="+mn-lt"/>
                <a:ea typeface="+mn-ea"/>
                <a:cs typeface="+mn-cs"/>
              </a:rPr>
              <a:t>). Она измеряется в контексте двух понятий:</a:t>
            </a:r>
          </a:p>
          <a:p>
            <a:pPr lvl="0"/>
            <a:r>
              <a:rPr lang="ru-RU" sz="1200" kern="1200" dirty="0" smtClean="0">
                <a:solidFill>
                  <a:schemeClr val="tx1"/>
                </a:solidFill>
                <a:effectLst/>
                <a:latin typeface="+mn-lt"/>
                <a:ea typeface="+mn-ea"/>
                <a:cs typeface="+mn-cs"/>
              </a:rPr>
              <a:t>Полезность услуги (</a:t>
            </a:r>
            <a:r>
              <a:rPr lang="ru-RU" sz="1200"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Utility</a:t>
            </a:r>
            <a:r>
              <a:rPr lang="ru-RU" sz="1200" kern="1200" dirty="0" smtClean="0">
                <a:solidFill>
                  <a:schemeClr val="tx1"/>
                </a:solidFill>
                <a:effectLst/>
                <a:latin typeface="+mn-lt"/>
                <a:ea typeface="+mn-ea"/>
                <a:cs typeface="+mn-cs"/>
              </a:rPr>
              <a:t>)- то, что получает заказчик в результате использования услуги;</a:t>
            </a:r>
          </a:p>
          <a:p>
            <a:pPr lvl="0"/>
            <a:r>
              <a:rPr lang="ru-RU" sz="1200" kern="1200" dirty="0" smtClean="0">
                <a:solidFill>
                  <a:schemeClr val="tx1"/>
                </a:solidFill>
                <a:effectLst/>
                <a:latin typeface="+mn-lt"/>
                <a:ea typeface="+mn-ea"/>
                <a:cs typeface="+mn-cs"/>
              </a:rPr>
              <a:t>Гарантия качества услуги(</a:t>
            </a:r>
            <a:r>
              <a:rPr lang="ru-RU" sz="1200" kern="1200" dirty="0" err="1" smtClean="0">
                <a:solidFill>
                  <a:schemeClr val="tx1"/>
                </a:solidFill>
                <a:effectLst/>
                <a:latin typeface="+mn-lt"/>
                <a:ea typeface="+mn-ea"/>
                <a:cs typeface="+mn-cs"/>
              </a:rPr>
              <a:t>Service</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Warranty</a:t>
            </a:r>
            <a:r>
              <a:rPr lang="ru-RU" sz="1200" kern="1200" dirty="0" smtClean="0">
                <a:solidFill>
                  <a:schemeClr val="tx1"/>
                </a:solidFill>
                <a:effectLst/>
                <a:latin typeface="+mn-lt"/>
                <a:ea typeface="+mn-ea"/>
                <a:cs typeface="+mn-cs"/>
              </a:rPr>
              <a:t>) - то, как поставщик предоставляет услугу в терминах доступности, производительности, непрерывности и безопасности.</a:t>
            </a:r>
          </a:p>
          <a:p>
            <a:r>
              <a:rPr lang="ru-RU" sz="1200" b="1" kern="1200" dirty="0" smtClean="0">
                <a:solidFill>
                  <a:schemeClr val="tx1"/>
                </a:solidFill>
                <a:effectLst/>
                <a:latin typeface="+mn-lt"/>
                <a:ea typeface="+mn-ea"/>
                <a:cs typeface="+mn-cs"/>
              </a:rPr>
              <a:t>Полезность</a:t>
            </a:r>
            <a:r>
              <a:rPr lang="ru-RU" sz="1200" kern="1200" dirty="0" smtClean="0">
                <a:solidFill>
                  <a:schemeClr val="tx1"/>
                </a:solidFill>
                <a:effectLst/>
                <a:latin typeface="+mn-lt"/>
                <a:ea typeface="+mn-ea"/>
                <a:cs typeface="+mn-cs"/>
              </a:rPr>
              <a:t> - функциональность, предлагаемая продуктом или сервисом для обеспечения определённых потребностей. Зачастую определяется как "что делает продукт/сервис".</a:t>
            </a:r>
          </a:p>
          <a:p>
            <a:r>
              <a:rPr lang="ru-RU" sz="1200" b="1" kern="1200" dirty="0" smtClean="0">
                <a:solidFill>
                  <a:schemeClr val="tx1"/>
                </a:solidFill>
                <a:effectLst/>
                <a:latin typeface="+mn-lt"/>
                <a:ea typeface="+mn-ea"/>
                <a:cs typeface="+mn-cs"/>
              </a:rPr>
              <a:t>Полезность услуги</a:t>
            </a:r>
            <a:r>
              <a:rPr lang="ru-RU" sz="1200" kern="1200" dirty="0" smtClean="0">
                <a:solidFill>
                  <a:schemeClr val="tx1"/>
                </a:solidFill>
                <a:effectLst/>
                <a:latin typeface="+mn-lt"/>
                <a:ea typeface="+mn-ea"/>
                <a:cs typeface="+mn-cs"/>
              </a:rPr>
              <a:t> - функциональность IT-услуги с точки зрения заказчика.</a:t>
            </a:r>
          </a:p>
          <a:p>
            <a:r>
              <a:rPr lang="ru-RU" sz="1200" b="1" kern="1200" dirty="0" smtClean="0">
                <a:solidFill>
                  <a:schemeClr val="tx1"/>
                </a:solidFill>
                <a:effectLst/>
                <a:latin typeface="+mn-lt"/>
                <a:ea typeface="+mn-ea"/>
                <a:cs typeface="+mn-cs"/>
              </a:rPr>
              <a:t>Гарантия</a:t>
            </a:r>
            <a:r>
              <a:rPr lang="ru-RU" sz="1200" kern="1200" dirty="0" smtClean="0">
                <a:solidFill>
                  <a:schemeClr val="tx1"/>
                </a:solidFill>
                <a:effectLst/>
                <a:latin typeface="+mn-lt"/>
                <a:ea typeface="+mn-ea"/>
                <a:cs typeface="+mn-cs"/>
              </a:rPr>
              <a:t> - обещание или гарантия того, что продукт или услуга будет соответствовать согласованным требованиям.</a:t>
            </a:r>
          </a:p>
          <a:p>
            <a:r>
              <a:rPr lang="ru-RU" sz="1200" b="1" kern="1200" dirty="0" smtClean="0">
                <a:solidFill>
                  <a:schemeClr val="tx1"/>
                </a:solidFill>
                <a:effectLst/>
                <a:latin typeface="+mn-lt"/>
                <a:ea typeface="+mn-ea"/>
                <a:cs typeface="+mn-cs"/>
              </a:rPr>
              <a:t>Гарантия качества услуги - </a:t>
            </a:r>
            <a:r>
              <a:rPr lang="ru-RU" sz="1200" kern="1200" dirty="0" smtClean="0">
                <a:solidFill>
                  <a:schemeClr val="tx1"/>
                </a:solidFill>
                <a:effectLst/>
                <a:latin typeface="+mn-lt"/>
                <a:ea typeface="+mn-ea"/>
                <a:cs typeface="+mn-cs"/>
              </a:rPr>
              <a:t>уверенность в том, что IT-сервис будет соответствовать согласованным требованиям. Может быть в виде формального соглашения, такого как </a:t>
            </a:r>
            <a:r>
              <a:rPr lang="ru-RU" sz="1200" i="1" kern="1200" dirty="0" smtClean="0">
                <a:solidFill>
                  <a:schemeClr val="tx1"/>
                </a:solidFill>
                <a:effectLst/>
                <a:latin typeface="+mn-lt"/>
                <a:ea typeface="+mn-ea"/>
                <a:cs typeface="+mn-cs"/>
              </a:rPr>
              <a:t>SLA</a:t>
            </a:r>
            <a:r>
              <a:rPr lang="ru-RU" sz="1200" kern="1200" dirty="0" smtClean="0">
                <a:solidFill>
                  <a:schemeClr val="tx1"/>
                </a:solidFill>
                <a:effectLst/>
                <a:latin typeface="+mn-lt"/>
                <a:ea typeface="+mn-ea"/>
                <a:cs typeface="+mn-cs"/>
              </a:rPr>
              <a:t> или договор, либо как маркетинговое сообщение или </a:t>
            </a:r>
            <a:r>
              <a:rPr lang="ru-RU" sz="1200" i="1" kern="1200" dirty="0" smtClean="0">
                <a:solidFill>
                  <a:schemeClr val="tx1"/>
                </a:solidFill>
                <a:effectLst/>
                <a:latin typeface="+mn-lt"/>
                <a:ea typeface="+mn-ea"/>
                <a:cs typeface="+mn-cs"/>
              </a:rPr>
              <a:t>представление</a:t>
            </a:r>
            <a:r>
              <a:rPr lang="ru-RU" sz="1200" kern="1200" dirty="0" smtClean="0">
                <a:solidFill>
                  <a:schemeClr val="tx1"/>
                </a:solidFill>
                <a:effectLst/>
                <a:latin typeface="+mn-lt"/>
                <a:ea typeface="+mn-ea"/>
                <a:cs typeface="+mn-cs"/>
              </a:rPr>
              <a:t> торговой марки[</a:t>
            </a:r>
            <a:r>
              <a:rPr lang="ru-RU" sz="1200" u="sng" kern="1200" dirty="0" smtClean="0">
                <a:solidFill>
                  <a:schemeClr val="tx1"/>
                </a:solidFill>
                <a:effectLst/>
                <a:latin typeface="+mn-lt"/>
                <a:ea typeface="+mn-ea"/>
                <a:cs typeface="+mn-cs"/>
                <a:hlinkClick r:id="rId3"/>
              </a:rPr>
              <a:t>1</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5C2FCB2C-F8E0-44EA-82BE-015A0F39FB35}" type="slidenum">
              <a:rPr lang="ru-RU" smtClean="0"/>
              <a:pPr/>
              <a:t>9</a:t>
            </a:fld>
            <a:endParaRPr lang="ru-RU"/>
          </a:p>
        </p:txBody>
      </p:sp>
    </p:spTree>
    <p:extLst>
      <p:ext uri="{BB962C8B-B14F-4D97-AF65-F5344CB8AC3E}">
        <p14:creationId xmlns:p14="http://schemas.microsoft.com/office/powerpoint/2010/main" val="186492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A19A73D2-C68E-49C2-BF89-C2F872DECBD8}" type="datetimeFigureOut">
              <a:rPr lang="ru-RU" smtClean="0"/>
              <a:pPr/>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107582-D1BB-40B1-8E5C-A754A704D64E}" type="slidenum">
              <a:rPr lang="ru-RU" smtClean="0"/>
              <a:pPr/>
              <a:t>‹#›</a:t>
            </a:fld>
            <a:endParaRPr lang="ru-RU"/>
          </a:p>
        </p:txBody>
      </p:sp>
    </p:spTree>
    <p:extLst>
      <p:ext uri="{BB962C8B-B14F-4D97-AF65-F5344CB8AC3E}">
        <p14:creationId xmlns:p14="http://schemas.microsoft.com/office/powerpoint/2010/main" val="3236001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текст">
    <p:spTree>
      <p:nvGrpSpPr>
        <p:cNvPr id="1" name=""/>
        <p:cNvGrpSpPr/>
        <p:nvPr/>
      </p:nvGrpSpPr>
      <p:grpSpPr>
        <a:xfrm>
          <a:off x="0" y="0"/>
          <a:ext cx="0" cy="0"/>
          <a:chOff x="0" y="0"/>
          <a:chExt cx="0" cy="0"/>
        </a:xfrm>
      </p:grpSpPr>
      <p:sp>
        <p:nvSpPr>
          <p:cNvPr id="9" name="Пятиугольник 8"/>
          <p:cNvSpPr/>
          <p:nvPr userDrawn="1"/>
        </p:nvSpPr>
        <p:spPr>
          <a:xfrm>
            <a:off x="3707904" y="191490"/>
            <a:ext cx="3312368" cy="357190"/>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i="1" dirty="0">
              <a:solidFill>
                <a:prstClr val="white"/>
              </a:solidFill>
            </a:endParaRPr>
          </a:p>
        </p:txBody>
      </p:sp>
      <p:sp>
        <p:nvSpPr>
          <p:cNvPr id="2" name="Заголовок 1"/>
          <p:cNvSpPr>
            <a:spLocks noGrp="1"/>
          </p:cNvSpPr>
          <p:nvPr>
            <p:ph type="title"/>
          </p:nvPr>
        </p:nvSpPr>
        <p:spPr>
          <a:xfrm>
            <a:off x="446856" y="858193"/>
            <a:ext cx="8229600" cy="770607"/>
          </a:xfrm>
        </p:spPr>
        <p:txBody>
          <a:bodyPr/>
          <a:lstStyle/>
          <a:p>
            <a:r>
              <a:rPr lang="ru-RU" dirty="0" smtClean="0"/>
              <a:t>Образец заголовка</a:t>
            </a:r>
            <a:endParaRPr lang="ru-RU" dirty="0"/>
          </a:p>
        </p:txBody>
      </p:sp>
      <p:sp>
        <p:nvSpPr>
          <p:cNvPr id="3" name="Объект 2"/>
          <p:cNvSpPr>
            <a:spLocks noGrp="1"/>
          </p:cNvSpPr>
          <p:nvPr>
            <p:ph idx="1"/>
          </p:nvPr>
        </p:nvSpPr>
        <p:spPr>
          <a:xfrm>
            <a:off x="457201" y="1844824"/>
            <a:ext cx="8229600" cy="4525963"/>
          </a:xfrm>
        </p:spPr>
        <p:txBody>
          <a:bodyPr/>
          <a:lstStyle>
            <a:lvl1pPr>
              <a:defRPr sz="3000"/>
            </a:lvl1pPr>
            <a:lvl2pPr>
              <a:defRPr sz="2400"/>
            </a:lvl2pPr>
            <a:lvl4pPr>
              <a:defRPr sz="1600"/>
            </a:lvl4pPr>
            <a:lvl5pPr>
              <a:defRPr sz="16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Пятиугольник 9"/>
          <p:cNvSpPr/>
          <p:nvPr userDrawn="1"/>
        </p:nvSpPr>
        <p:spPr>
          <a:xfrm>
            <a:off x="-36512" y="191490"/>
            <a:ext cx="4001730" cy="357190"/>
          </a:xfrm>
          <a:prstGeom prst="homePlate">
            <a:avLst/>
          </a:prstGeom>
          <a:solidFill>
            <a:srgbClr val="CC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i="1" dirty="0">
              <a:solidFill>
                <a:prstClr val="white"/>
              </a:solidFill>
            </a:endParaRPr>
          </a:p>
        </p:txBody>
      </p:sp>
      <p:sp>
        <p:nvSpPr>
          <p:cNvPr id="12" name="Текст 11"/>
          <p:cNvSpPr>
            <a:spLocks noGrp="1"/>
          </p:cNvSpPr>
          <p:nvPr>
            <p:ph type="body" sz="quarter" idx="13" hasCustomPrompt="1"/>
          </p:nvPr>
        </p:nvSpPr>
        <p:spPr>
          <a:xfrm>
            <a:off x="3965575" y="192088"/>
            <a:ext cx="2838450" cy="357187"/>
          </a:xfrm>
        </p:spPr>
        <p:txBody>
          <a:bodyPr anchor="ctr" anchorCtr="0">
            <a:noAutofit/>
          </a:bodyPr>
          <a:lstStyle>
            <a:lvl1pPr marL="0" indent="0">
              <a:buNone/>
              <a:defRPr sz="1800" b="1">
                <a:solidFill>
                  <a:schemeClr val="tx1">
                    <a:lumMod val="75000"/>
                    <a:lumOff val="25000"/>
                  </a:schemeClr>
                </a:solidFill>
              </a:defRPr>
            </a:lvl1pPr>
            <a:lvl2pPr>
              <a:defRPr sz="1600"/>
            </a:lvl2pPr>
            <a:lvl3pPr>
              <a:defRPr sz="1400"/>
            </a:lvl3pPr>
            <a:lvl4pPr>
              <a:defRPr sz="1200"/>
            </a:lvl4pPr>
            <a:lvl5pPr>
              <a:defRPr sz="1200"/>
            </a:lvl5pPr>
          </a:lstStyle>
          <a:p>
            <a:pPr lvl="0"/>
            <a:r>
              <a:rPr lang="ru-RU" dirty="0" smtClean="0"/>
              <a:t>Название подраздела</a:t>
            </a:r>
          </a:p>
        </p:txBody>
      </p:sp>
      <p:sp>
        <p:nvSpPr>
          <p:cNvPr id="11" name="Прямоугольник 10"/>
          <p:cNvSpPr/>
          <p:nvPr userDrawn="1"/>
        </p:nvSpPr>
        <p:spPr>
          <a:xfrm>
            <a:off x="251521" y="692696"/>
            <a:ext cx="8640960" cy="5904656"/>
          </a:xfrm>
          <a:prstGeom prst="rect">
            <a:avLst/>
          </a:prstGeom>
          <a:noFill/>
          <a:ln w="3175">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Текст 11"/>
          <p:cNvSpPr>
            <a:spLocks noGrp="1"/>
          </p:cNvSpPr>
          <p:nvPr>
            <p:ph type="body" sz="quarter" idx="14" hasCustomPrompt="1"/>
          </p:nvPr>
        </p:nvSpPr>
        <p:spPr>
          <a:xfrm>
            <a:off x="270440" y="191490"/>
            <a:ext cx="3365455" cy="357187"/>
          </a:xfrm>
        </p:spPr>
        <p:txBody>
          <a:bodyPr anchor="ctr" anchorCtr="0">
            <a:noAutofit/>
          </a:bodyPr>
          <a:lstStyle>
            <a:lvl1pPr marL="0" indent="0" algn="ctr">
              <a:buNone/>
              <a:defRPr sz="1800" b="0" i="1" baseline="0">
                <a:solidFill>
                  <a:schemeClr val="bg1">
                    <a:lumMod val="95000"/>
                  </a:schemeClr>
                </a:solidFill>
              </a:defRPr>
            </a:lvl1pPr>
            <a:lvl2pPr>
              <a:defRPr sz="1600"/>
            </a:lvl2pPr>
            <a:lvl3pPr>
              <a:defRPr sz="1400"/>
            </a:lvl3pPr>
            <a:lvl4pPr>
              <a:defRPr sz="1200"/>
            </a:lvl4pPr>
            <a:lvl5pPr>
              <a:defRPr sz="1200"/>
            </a:lvl5pPr>
          </a:lstStyle>
          <a:p>
            <a:pPr lvl="0"/>
            <a:r>
              <a:rPr lang="en-US" dirty="0" smtClean="0"/>
              <a:t>RA </a:t>
            </a:r>
            <a:r>
              <a:rPr lang="ru-RU" dirty="0" smtClean="0"/>
              <a:t>и </a:t>
            </a:r>
            <a:r>
              <a:rPr lang="en-US" dirty="0" smtClean="0"/>
              <a:t>FM </a:t>
            </a:r>
            <a:r>
              <a:rPr lang="ru-RU" dirty="0" smtClean="0"/>
              <a:t>в </a:t>
            </a:r>
            <a:r>
              <a:rPr lang="en-US" dirty="0" smtClean="0"/>
              <a:t>B/OSS-</a:t>
            </a:r>
            <a:r>
              <a:rPr lang="ru-RU" dirty="0" smtClean="0"/>
              <a:t>комплексе</a:t>
            </a:r>
          </a:p>
        </p:txBody>
      </p:sp>
    </p:spTree>
    <p:extLst>
      <p:ext uri="{BB962C8B-B14F-4D97-AF65-F5344CB8AC3E}">
        <p14:creationId xmlns:p14="http://schemas.microsoft.com/office/powerpoint/2010/main" val="780059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 сет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56" y="858193"/>
            <a:ext cx="8229600" cy="770607"/>
          </a:xfrm>
        </p:spPr>
        <p:txBody>
          <a:body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p>
            <a:fld id="{A19A73D2-C68E-49C2-BF89-C2F872DECBD8}" type="datetimeFigureOut">
              <a:rPr lang="ru-RU" smtClean="0"/>
              <a:pPr/>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107582-D1BB-40B1-8E5C-A754A704D64E}" type="slidenum">
              <a:rPr lang="ru-RU" smtClean="0"/>
              <a:pPr/>
              <a:t>‹#›</a:t>
            </a:fld>
            <a:endParaRPr lang="ru-RU"/>
          </a:p>
        </p:txBody>
      </p:sp>
      <p:sp>
        <p:nvSpPr>
          <p:cNvPr id="11" name="Прямоугольник 10"/>
          <p:cNvSpPr/>
          <p:nvPr userDrawn="1"/>
        </p:nvSpPr>
        <p:spPr>
          <a:xfrm>
            <a:off x="251521" y="836712"/>
            <a:ext cx="8640960" cy="5760640"/>
          </a:xfrm>
          <a:prstGeom prst="rect">
            <a:avLst/>
          </a:prstGeom>
          <a:noFill/>
          <a:ln w="3175">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aphicFrame>
        <p:nvGraphicFramePr>
          <p:cNvPr id="13" name="Таблица 12"/>
          <p:cNvGraphicFramePr>
            <a:graphicFrameLocks noGrp="1"/>
          </p:cNvGraphicFramePr>
          <p:nvPr userDrawn="1">
            <p:extLst>
              <p:ext uri="{D42A27DB-BD31-4B8C-83A1-F6EECF244321}">
                <p14:modId xmlns:p14="http://schemas.microsoft.com/office/powerpoint/2010/main" val="3334231682"/>
              </p:ext>
            </p:extLst>
          </p:nvPr>
        </p:nvGraphicFramePr>
        <p:xfrm>
          <a:off x="323530" y="548681"/>
          <a:ext cx="8496940" cy="5904655"/>
        </p:xfrm>
        <a:graphic>
          <a:graphicData uri="http://schemas.openxmlformats.org/drawingml/2006/table">
            <a:tbl>
              <a:tblPr firstRow="1" bandRow="1">
                <a:tableStyleId>{BDBED569-4797-4DF1-A0F4-6AAB3CD982D8}</a:tableStyleId>
              </a:tblPr>
              <a:tblGrid>
                <a:gridCol w="1699388"/>
                <a:gridCol w="1699388"/>
                <a:gridCol w="1699388"/>
                <a:gridCol w="1699388"/>
                <a:gridCol w="1699388"/>
              </a:tblGrid>
              <a:tr h="1180931">
                <a:tc gridSpan="5">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180931">
                <a:tc>
                  <a:txBody>
                    <a:bodyPr/>
                    <a:lstStyle/>
                    <a:p>
                      <a:endParaRPr lang="ru-RU" dirty="0"/>
                    </a:p>
                  </a:txBody>
                  <a:tcPr>
                    <a:noFill/>
                  </a:tcPr>
                </a:tc>
                <a:tc>
                  <a:txBody>
                    <a:bodyPr/>
                    <a:lstStyle/>
                    <a:p>
                      <a:endParaRPr lang="ru-RU" sz="1600" dirty="0"/>
                    </a:p>
                  </a:txBody>
                  <a:tcPr>
                    <a:noFill/>
                  </a:tcPr>
                </a:tc>
                <a:tc>
                  <a:txBody>
                    <a:bodyPr/>
                    <a:lstStyle/>
                    <a:p>
                      <a:endParaRPr lang="ru-RU"/>
                    </a:p>
                  </a:txBody>
                  <a:tcPr>
                    <a:noFill/>
                  </a:tcPr>
                </a:tc>
                <a:tc>
                  <a:txBody>
                    <a:bodyPr/>
                    <a:lstStyle/>
                    <a:p>
                      <a:endParaRPr lang="ru-RU"/>
                    </a:p>
                  </a:txBody>
                  <a:tcPr>
                    <a:noFill/>
                  </a:tcPr>
                </a:tc>
                <a:tc>
                  <a:txBody>
                    <a:bodyPr/>
                    <a:lstStyle/>
                    <a:p>
                      <a:endParaRPr lang="ru-RU" dirty="0"/>
                    </a:p>
                  </a:txBody>
                  <a:tcPr>
                    <a:noFill/>
                  </a:tcPr>
                </a:tc>
              </a:tr>
              <a:tr h="1180931">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r>
              <a:tr h="1180931">
                <a:tc>
                  <a:txBody>
                    <a:bodyPr/>
                    <a:lstStyle/>
                    <a:p>
                      <a:endParaRPr lang="ru-RU"/>
                    </a:p>
                  </a:txBody>
                  <a:tcPr>
                    <a:noFill/>
                  </a:tcPr>
                </a:tc>
                <a:tc>
                  <a:txBody>
                    <a:bodyPr/>
                    <a:lstStyle/>
                    <a:p>
                      <a:endParaRPr lang="ru-RU"/>
                    </a:p>
                  </a:txBody>
                  <a:tcPr>
                    <a:noFill/>
                  </a:tcPr>
                </a:tc>
                <a:tc>
                  <a:txBody>
                    <a:bodyPr/>
                    <a:lstStyle/>
                    <a:p>
                      <a:endParaRPr lang="ru-RU"/>
                    </a:p>
                  </a:txBody>
                  <a:tcPr>
                    <a:noFill/>
                  </a:tcPr>
                </a:tc>
                <a:tc>
                  <a:txBody>
                    <a:bodyPr/>
                    <a:lstStyle/>
                    <a:p>
                      <a:endParaRPr lang="ru-RU"/>
                    </a:p>
                  </a:txBody>
                  <a:tcPr>
                    <a:noFill/>
                  </a:tcPr>
                </a:tc>
                <a:tc>
                  <a:txBody>
                    <a:bodyPr/>
                    <a:lstStyle/>
                    <a:p>
                      <a:endParaRPr lang="ru-RU"/>
                    </a:p>
                  </a:txBody>
                  <a:tcPr>
                    <a:noFill/>
                  </a:tcPr>
                </a:tc>
              </a:tr>
              <a:tr h="1180931">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14" name="Пятиугольник 13"/>
          <p:cNvSpPr/>
          <p:nvPr userDrawn="1"/>
        </p:nvSpPr>
        <p:spPr>
          <a:xfrm>
            <a:off x="3707904" y="191490"/>
            <a:ext cx="3312368" cy="357190"/>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i="1" dirty="0">
              <a:solidFill>
                <a:prstClr val="white"/>
              </a:solidFill>
            </a:endParaRPr>
          </a:p>
        </p:txBody>
      </p:sp>
      <p:sp>
        <p:nvSpPr>
          <p:cNvPr id="16" name="Текст 11"/>
          <p:cNvSpPr>
            <a:spLocks noGrp="1"/>
          </p:cNvSpPr>
          <p:nvPr>
            <p:ph type="body" sz="quarter" idx="13" hasCustomPrompt="1"/>
          </p:nvPr>
        </p:nvSpPr>
        <p:spPr>
          <a:xfrm>
            <a:off x="3965575" y="192088"/>
            <a:ext cx="2838450" cy="357187"/>
          </a:xfrm>
        </p:spPr>
        <p:txBody>
          <a:bodyPr>
            <a:noAutofit/>
          </a:bodyPr>
          <a:lstStyle>
            <a:lvl1pPr marL="0" indent="0">
              <a:buNone/>
              <a:defRPr sz="1800" b="1">
                <a:solidFill>
                  <a:schemeClr val="tx1">
                    <a:lumMod val="75000"/>
                    <a:lumOff val="25000"/>
                  </a:schemeClr>
                </a:solidFill>
              </a:defRPr>
            </a:lvl1pPr>
            <a:lvl2pPr>
              <a:defRPr sz="1600"/>
            </a:lvl2pPr>
            <a:lvl3pPr>
              <a:defRPr sz="1400"/>
            </a:lvl3pPr>
            <a:lvl4pPr>
              <a:defRPr sz="1200"/>
            </a:lvl4pPr>
            <a:lvl5pPr>
              <a:defRPr sz="1200"/>
            </a:lvl5pPr>
          </a:lstStyle>
          <a:p>
            <a:pPr lvl="0"/>
            <a:r>
              <a:rPr lang="ru-RU" dirty="0" smtClean="0"/>
              <a:t>Название подраздела</a:t>
            </a:r>
          </a:p>
        </p:txBody>
      </p:sp>
      <p:sp>
        <p:nvSpPr>
          <p:cNvPr id="12" name="Пятиугольник 11"/>
          <p:cNvSpPr/>
          <p:nvPr userDrawn="1"/>
        </p:nvSpPr>
        <p:spPr>
          <a:xfrm>
            <a:off x="-36512" y="191490"/>
            <a:ext cx="4001730" cy="357190"/>
          </a:xfrm>
          <a:prstGeom prst="homePlate">
            <a:avLst/>
          </a:prstGeom>
          <a:solidFill>
            <a:srgbClr val="CC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i="1" dirty="0">
              <a:solidFill>
                <a:prstClr val="white"/>
              </a:solidFill>
            </a:endParaRPr>
          </a:p>
        </p:txBody>
      </p:sp>
      <p:sp>
        <p:nvSpPr>
          <p:cNvPr id="21" name="Текст 11"/>
          <p:cNvSpPr>
            <a:spLocks noGrp="1"/>
          </p:cNvSpPr>
          <p:nvPr>
            <p:ph type="body" sz="quarter" idx="14" hasCustomPrompt="1"/>
          </p:nvPr>
        </p:nvSpPr>
        <p:spPr>
          <a:xfrm>
            <a:off x="270440" y="191490"/>
            <a:ext cx="3365455" cy="357187"/>
          </a:xfrm>
        </p:spPr>
        <p:txBody>
          <a:bodyPr>
            <a:noAutofit/>
          </a:bodyPr>
          <a:lstStyle>
            <a:lvl1pPr marL="0" indent="0" algn="ctr">
              <a:buNone/>
              <a:defRPr sz="1800" b="0" i="1">
                <a:solidFill>
                  <a:schemeClr val="bg1">
                    <a:lumMod val="95000"/>
                  </a:schemeClr>
                </a:solidFill>
              </a:defRPr>
            </a:lvl1pPr>
            <a:lvl2pPr>
              <a:defRPr sz="1600"/>
            </a:lvl2pPr>
            <a:lvl3pPr>
              <a:defRPr sz="1400"/>
            </a:lvl3pPr>
            <a:lvl4pPr>
              <a:defRPr sz="1200"/>
            </a:lvl4pPr>
            <a:lvl5pPr>
              <a:defRPr sz="1200"/>
            </a:lvl5pPr>
          </a:lstStyle>
          <a:p>
            <a:pPr lvl="0"/>
            <a:r>
              <a:rPr lang="ru-RU" dirty="0" smtClean="0"/>
              <a:t>Название продукта</a:t>
            </a:r>
          </a:p>
        </p:txBody>
      </p:sp>
    </p:spTree>
    <p:extLst>
      <p:ext uri="{BB962C8B-B14F-4D97-AF65-F5344CB8AC3E}">
        <p14:creationId xmlns:p14="http://schemas.microsoft.com/office/powerpoint/2010/main" val="27974651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ойная область">
    <p:spTree>
      <p:nvGrpSpPr>
        <p:cNvPr id="1" name=""/>
        <p:cNvGrpSpPr/>
        <p:nvPr/>
      </p:nvGrpSpPr>
      <p:grpSpPr>
        <a:xfrm>
          <a:off x="0" y="0"/>
          <a:ext cx="0" cy="0"/>
          <a:chOff x="0" y="0"/>
          <a:chExt cx="0" cy="0"/>
        </a:xfrm>
      </p:grpSpPr>
      <p:sp>
        <p:nvSpPr>
          <p:cNvPr id="9" name="Прямоугольник 8"/>
          <p:cNvSpPr/>
          <p:nvPr userDrawn="1"/>
        </p:nvSpPr>
        <p:spPr>
          <a:xfrm>
            <a:off x="251520" y="1772816"/>
            <a:ext cx="3096344" cy="4824536"/>
          </a:xfrm>
          <a:prstGeom prst="rect">
            <a:avLst/>
          </a:prstGeom>
          <a:solidFill>
            <a:schemeClr val="bg1">
              <a:lumMod val="95000"/>
            </a:schemeClr>
          </a:solidFill>
          <a:ln w="3175">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i="1" dirty="0">
              <a:solidFill>
                <a:prstClr val="black"/>
              </a:solidFill>
            </a:endParaRPr>
          </a:p>
        </p:txBody>
      </p:sp>
      <p:sp>
        <p:nvSpPr>
          <p:cNvPr id="3" name="Объект 2"/>
          <p:cNvSpPr>
            <a:spLocks noGrp="1"/>
          </p:cNvSpPr>
          <p:nvPr>
            <p:ph sz="half" idx="1"/>
          </p:nvPr>
        </p:nvSpPr>
        <p:spPr>
          <a:xfrm>
            <a:off x="251520" y="1772816"/>
            <a:ext cx="3096344" cy="4824536"/>
          </a:xfrm>
        </p:spPr>
        <p:txBody>
          <a:bodyPr/>
          <a:lstStyle>
            <a:lvl1pPr>
              <a:defRPr sz="3000"/>
            </a:lvl1pPr>
            <a:lvl2pPr>
              <a:defRPr sz="2400"/>
            </a:lvl2pPr>
            <a:lvl3pPr>
              <a:defRPr sz="2400"/>
            </a:lvl3pPr>
            <a:lvl4pPr>
              <a:defRPr sz="1600"/>
            </a:lvl4pPr>
            <a:lvl5pPr>
              <a:defRPr sz="16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3439465" y="1772816"/>
            <a:ext cx="5453015" cy="4824536"/>
          </a:xfrm>
        </p:spPr>
        <p:txBody>
          <a:bodyPr/>
          <a:lstStyle>
            <a:lvl1pPr>
              <a:defRPr sz="3000"/>
            </a:lvl1pPr>
            <a:lvl2pPr>
              <a:defRPr sz="2400"/>
            </a:lvl2pPr>
            <a:lvl3pPr>
              <a:defRPr sz="2400"/>
            </a:lvl3pPr>
            <a:lvl4pPr>
              <a:defRPr sz="1600"/>
            </a:lvl4pPr>
            <a:lvl5pPr>
              <a:defRPr sz="16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p>
            <a:fld id="{A19A73D2-C68E-49C2-BF89-C2F872DECBD8}" type="datetimeFigureOut">
              <a:rPr lang="ru-RU" smtClean="0"/>
              <a:pPr/>
              <a:t>13.02.2019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107582-D1BB-40B1-8E5C-A754A704D64E}" type="slidenum">
              <a:rPr lang="ru-RU" smtClean="0"/>
              <a:pPr/>
              <a:t>‹#›</a:t>
            </a:fld>
            <a:endParaRPr lang="ru-RU"/>
          </a:p>
        </p:txBody>
      </p:sp>
      <p:sp>
        <p:nvSpPr>
          <p:cNvPr id="8" name="Прямоугольник 7"/>
          <p:cNvSpPr/>
          <p:nvPr userDrawn="1"/>
        </p:nvSpPr>
        <p:spPr>
          <a:xfrm>
            <a:off x="3439465" y="1772816"/>
            <a:ext cx="5453015" cy="4824536"/>
          </a:xfrm>
          <a:prstGeom prst="rect">
            <a:avLst/>
          </a:prstGeom>
          <a:noFill/>
          <a:ln w="3175">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Пятиугольник 13"/>
          <p:cNvSpPr/>
          <p:nvPr userDrawn="1"/>
        </p:nvSpPr>
        <p:spPr>
          <a:xfrm>
            <a:off x="3707904" y="191490"/>
            <a:ext cx="3312368" cy="357190"/>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i="1" dirty="0">
              <a:solidFill>
                <a:prstClr val="white"/>
              </a:solidFill>
            </a:endParaRPr>
          </a:p>
        </p:txBody>
      </p:sp>
      <p:sp>
        <p:nvSpPr>
          <p:cNvPr id="15" name="Пятиугольник 14"/>
          <p:cNvSpPr/>
          <p:nvPr userDrawn="1"/>
        </p:nvSpPr>
        <p:spPr>
          <a:xfrm>
            <a:off x="-36512" y="191490"/>
            <a:ext cx="4001730" cy="357190"/>
          </a:xfrm>
          <a:prstGeom prst="homePlate">
            <a:avLst/>
          </a:prstGeom>
          <a:solidFill>
            <a:srgbClr val="CC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i="1" dirty="0">
              <a:solidFill>
                <a:prstClr val="white"/>
              </a:solidFill>
            </a:endParaRPr>
          </a:p>
        </p:txBody>
      </p:sp>
      <p:sp>
        <p:nvSpPr>
          <p:cNvPr id="16" name="Текст 11"/>
          <p:cNvSpPr>
            <a:spLocks noGrp="1"/>
          </p:cNvSpPr>
          <p:nvPr>
            <p:ph type="body" sz="quarter" idx="13" hasCustomPrompt="1"/>
          </p:nvPr>
        </p:nvSpPr>
        <p:spPr>
          <a:xfrm>
            <a:off x="3965575" y="192088"/>
            <a:ext cx="2838450" cy="357187"/>
          </a:xfrm>
        </p:spPr>
        <p:txBody>
          <a:bodyPr anchor="ctr" anchorCtr="0">
            <a:noAutofit/>
          </a:bodyPr>
          <a:lstStyle>
            <a:lvl1pPr marL="0" indent="0">
              <a:buNone/>
              <a:defRPr sz="1800" b="1">
                <a:solidFill>
                  <a:schemeClr val="tx1">
                    <a:lumMod val="75000"/>
                    <a:lumOff val="25000"/>
                  </a:schemeClr>
                </a:solidFill>
              </a:defRPr>
            </a:lvl1pPr>
            <a:lvl2pPr>
              <a:defRPr sz="1600"/>
            </a:lvl2pPr>
            <a:lvl3pPr>
              <a:defRPr sz="1400"/>
            </a:lvl3pPr>
            <a:lvl4pPr>
              <a:defRPr sz="1200"/>
            </a:lvl4pPr>
            <a:lvl5pPr>
              <a:defRPr sz="1200"/>
            </a:lvl5pPr>
          </a:lstStyle>
          <a:p>
            <a:pPr lvl="0"/>
            <a:r>
              <a:rPr lang="ru-RU" dirty="0" smtClean="0"/>
              <a:t>Название подраздела</a:t>
            </a:r>
          </a:p>
        </p:txBody>
      </p:sp>
      <p:sp>
        <p:nvSpPr>
          <p:cNvPr id="17" name="Заголовок 1"/>
          <p:cNvSpPr>
            <a:spLocks noGrp="1"/>
          </p:cNvSpPr>
          <p:nvPr>
            <p:ph type="title"/>
          </p:nvPr>
        </p:nvSpPr>
        <p:spPr>
          <a:xfrm>
            <a:off x="446856" y="858193"/>
            <a:ext cx="8229600" cy="770607"/>
          </a:xfrm>
        </p:spPr>
        <p:txBody>
          <a:bodyPr/>
          <a:lstStyle/>
          <a:p>
            <a:r>
              <a:rPr lang="ru-RU" dirty="0" smtClean="0"/>
              <a:t>Образец заголовка</a:t>
            </a:r>
            <a:endParaRPr lang="ru-RU" dirty="0"/>
          </a:p>
        </p:txBody>
      </p:sp>
      <p:sp>
        <p:nvSpPr>
          <p:cNvPr id="18" name="Текст 11"/>
          <p:cNvSpPr>
            <a:spLocks noGrp="1"/>
          </p:cNvSpPr>
          <p:nvPr>
            <p:ph type="body" sz="quarter" idx="14" hasCustomPrompt="1"/>
          </p:nvPr>
        </p:nvSpPr>
        <p:spPr>
          <a:xfrm>
            <a:off x="270440" y="191490"/>
            <a:ext cx="3365455" cy="357187"/>
          </a:xfrm>
        </p:spPr>
        <p:txBody>
          <a:bodyPr anchor="ctr" anchorCtr="0">
            <a:noAutofit/>
          </a:bodyPr>
          <a:lstStyle>
            <a:lvl1pPr marL="0" indent="0" algn="ctr">
              <a:buNone/>
              <a:defRPr sz="1800" b="0" i="1">
                <a:solidFill>
                  <a:schemeClr val="bg1">
                    <a:lumMod val="95000"/>
                  </a:schemeClr>
                </a:solidFill>
              </a:defRPr>
            </a:lvl1pPr>
            <a:lvl2pPr>
              <a:defRPr sz="1600"/>
            </a:lvl2pPr>
            <a:lvl3pPr>
              <a:defRPr sz="1400"/>
            </a:lvl3pPr>
            <a:lvl4pPr>
              <a:defRPr sz="1200"/>
            </a:lvl4pPr>
            <a:lvl5pPr>
              <a:defRPr sz="1200"/>
            </a:lvl5pPr>
          </a:lstStyle>
          <a:p>
            <a:pPr lvl="0"/>
            <a:r>
              <a:rPr lang="ru-RU" dirty="0" smtClean="0"/>
              <a:t>Название продукта</a:t>
            </a:r>
          </a:p>
        </p:txBody>
      </p:sp>
    </p:spTree>
    <p:extLst>
      <p:ext uri="{BB962C8B-B14F-4D97-AF65-F5344CB8AC3E}">
        <p14:creationId xmlns:p14="http://schemas.microsoft.com/office/powerpoint/2010/main" val="13055263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Конеч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5800" y="2130425"/>
            <a:ext cx="7772400" cy="1470025"/>
          </a:xfrm>
        </p:spPr>
        <p:txBody>
          <a:bodyPr/>
          <a:lstStyle>
            <a:lvl1pPr>
              <a:defRPr baseline="0"/>
            </a:lvl1pPr>
          </a:lstStyle>
          <a:p>
            <a:r>
              <a:rPr lang="ru-RU" dirty="0" smtClean="0"/>
              <a:t>Спасибо за внимание!</a:t>
            </a:r>
            <a:endParaRPr lang="ru-RU" dirty="0"/>
          </a:p>
        </p:txBody>
      </p:sp>
      <p:sp>
        <p:nvSpPr>
          <p:cNvPr id="3" name="Подзаголовок 2"/>
          <p:cNvSpPr>
            <a:spLocks noGrp="1"/>
          </p:cNvSpPr>
          <p:nvPr>
            <p:ph type="subTitle" idx="1" hasCustomPrompt="1"/>
          </p:nvPr>
        </p:nvSpPr>
        <p:spPr>
          <a:xfrm>
            <a:off x="1371600" y="3886200"/>
            <a:ext cx="6400800" cy="175260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Надеемся, у вас есть вопросы!</a:t>
            </a:r>
            <a:endParaRPr lang="ru-RU" dirty="0"/>
          </a:p>
        </p:txBody>
      </p:sp>
      <p:sp>
        <p:nvSpPr>
          <p:cNvPr id="4" name="Дата 3"/>
          <p:cNvSpPr>
            <a:spLocks noGrp="1"/>
          </p:cNvSpPr>
          <p:nvPr>
            <p:ph type="dt" sz="half" idx="10"/>
          </p:nvPr>
        </p:nvSpPr>
        <p:spPr/>
        <p:txBody>
          <a:bodyPr/>
          <a:lstStyle/>
          <a:p>
            <a:fld id="{A19A73D2-C68E-49C2-BF89-C2F872DECBD8}" type="datetimeFigureOut">
              <a:rPr lang="ru-RU" smtClean="0"/>
              <a:pPr/>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107582-D1BB-40B1-8E5C-A754A704D64E}" type="slidenum">
              <a:rPr lang="ru-RU" smtClean="0"/>
              <a:pPr/>
              <a:t>‹#›</a:t>
            </a:fld>
            <a:endParaRPr lang="ru-RU"/>
          </a:p>
        </p:txBody>
      </p:sp>
    </p:spTree>
    <p:extLst>
      <p:ext uri="{BB962C8B-B14F-4D97-AF65-F5344CB8AC3E}">
        <p14:creationId xmlns:p14="http://schemas.microsoft.com/office/powerpoint/2010/main" val="2508591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Заголовок и текст">
    <p:spTree>
      <p:nvGrpSpPr>
        <p:cNvPr id="1" name=""/>
        <p:cNvGrpSpPr/>
        <p:nvPr/>
      </p:nvGrpSpPr>
      <p:grpSpPr>
        <a:xfrm>
          <a:off x="0" y="0"/>
          <a:ext cx="0" cy="0"/>
          <a:chOff x="0" y="0"/>
          <a:chExt cx="0" cy="0"/>
        </a:xfrm>
      </p:grpSpPr>
      <p:sp>
        <p:nvSpPr>
          <p:cNvPr id="9" name="Пятиугольник 8"/>
          <p:cNvSpPr/>
          <p:nvPr userDrawn="1"/>
        </p:nvSpPr>
        <p:spPr>
          <a:xfrm>
            <a:off x="3707904" y="191490"/>
            <a:ext cx="3312368" cy="357190"/>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i="1" dirty="0">
              <a:solidFill>
                <a:prstClr val="white"/>
              </a:solidFill>
            </a:endParaRPr>
          </a:p>
        </p:txBody>
      </p:sp>
      <p:sp>
        <p:nvSpPr>
          <p:cNvPr id="2" name="Заголовок 1"/>
          <p:cNvSpPr>
            <a:spLocks noGrp="1"/>
          </p:cNvSpPr>
          <p:nvPr>
            <p:ph type="title"/>
          </p:nvPr>
        </p:nvSpPr>
        <p:spPr>
          <a:xfrm>
            <a:off x="446856" y="858193"/>
            <a:ext cx="8229600" cy="770607"/>
          </a:xfrm>
        </p:spPr>
        <p:txBody>
          <a:bodyPr/>
          <a:lstStyle/>
          <a:p>
            <a:r>
              <a:rPr lang="ru-RU" smtClean="0"/>
              <a:t>Образец заголовка</a:t>
            </a:r>
            <a:endParaRPr lang="ru-RU" dirty="0"/>
          </a:p>
        </p:txBody>
      </p:sp>
      <p:sp>
        <p:nvSpPr>
          <p:cNvPr id="3" name="Объект 2"/>
          <p:cNvSpPr>
            <a:spLocks noGrp="1"/>
          </p:cNvSpPr>
          <p:nvPr>
            <p:ph idx="1"/>
          </p:nvPr>
        </p:nvSpPr>
        <p:spPr>
          <a:xfrm>
            <a:off x="457201" y="1844824"/>
            <a:ext cx="8229600" cy="4525963"/>
          </a:xfrm>
        </p:spPr>
        <p:txBody>
          <a:bodyPr/>
          <a:lstStyle>
            <a:lvl1pPr>
              <a:defRPr sz="3000"/>
            </a:lvl1pPr>
            <a:lvl2pPr>
              <a:defRPr sz="2400"/>
            </a:lvl2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2" name="Текст 11"/>
          <p:cNvSpPr>
            <a:spLocks noGrp="1"/>
          </p:cNvSpPr>
          <p:nvPr>
            <p:ph type="body" sz="quarter" idx="13" hasCustomPrompt="1"/>
          </p:nvPr>
        </p:nvSpPr>
        <p:spPr>
          <a:xfrm>
            <a:off x="3965575" y="192088"/>
            <a:ext cx="2838450" cy="357187"/>
          </a:xfrm>
        </p:spPr>
        <p:txBody>
          <a:bodyPr>
            <a:noAutofit/>
          </a:bodyPr>
          <a:lstStyle>
            <a:lvl1pPr marL="0" indent="0">
              <a:buNone/>
              <a:defRPr sz="1800" b="1">
                <a:solidFill>
                  <a:schemeClr val="tx1">
                    <a:lumMod val="75000"/>
                    <a:lumOff val="25000"/>
                  </a:schemeClr>
                </a:solidFill>
              </a:defRPr>
            </a:lvl1pPr>
            <a:lvl2pPr>
              <a:defRPr sz="1600"/>
            </a:lvl2pPr>
            <a:lvl3pPr>
              <a:defRPr sz="1400"/>
            </a:lvl3pPr>
            <a:lvl4pPr>
              <a:defRPr sz="1200"/>
            </a:lvl4pPr>
            <a:lvl5pPr>
              <a:defRPr sz="1200"/>
            </a:lvl5pPr>
          </a:lstStyle>
          <a:p>
            <a:pPr lvl="0"/>
            <a:r>
              <a:rPr lang="ru-RU" dirty="0" smtClean="0"/>
              <a:t>Образец </a:t>
            </a:r>
            <a:r>
              <a:rPr lang="ru-RU" dirty="0" err="1" smtClean="0"/>
              <a:t>назв.подраздела</a:t>
            </a:r>
            <a:endParaRPr lang="ru-RU" dirty="0" smtClean="0"/>
          </a:p>
        </p:txBody>
      </p:sp>
      <p:sp>
        <p:nvSpPr>
          <p:cNvPr id="11" name="Прямоугольник 10"/>
          <p:cNvSpPr/>
          <p:nvPr userDrawn="1"/>
        </p:nvSpPr>
        <p:spPr>
          <a:xfrm>
            <a:off x="251521" y="836712"/>
            <a:ext cx="8640960" cy="5760640"/>
          </a:xfrm>
          <a:prstGeom prst="rect">
            <a:avLst/>
          </a:prstGeom>
          <a:noFill/>
          <a:ln w="3175">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Пятиугольник 9"/>
          <p:cNvSpPr/>
          <p:nvPr userDrawn="1"/>
        </p:nvSpPr>
        <p:spPr>
          <a:xfrm>
            <a:off x="-36512" y="191490"/>
            <a:ext cx="4001730" cy="357190"/>
          </a:xfrm>
          <a:prstGeom prst="homePlate">
            <a:avLst/>
          </a:prstGeom>
          <a:solidFill>
            <a:srgbClr val="CC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i="1" dirty="0" smtClean="0"/>
              <a:t>RA </a:t>
            </a:r>
            <a:r>
              <a:rPr lang="ru-RU" i="1" dirty="0" smtClean="0"/>
              <a:t>и </a:t>
            </a:r>
            <a:r>
              <a:rPr lang="en-US" i="1" dirty="0" smtClean="0"/>
              <a:t>FM </a:t>
            </a:r>
            <a:r>
              <a:rPr lang="ru-RU" i="1" dirty="0" smtClean="0"/>
              <a:t>в </a:t>
            </a:r>
            <a:r>
              <a:rPr lang="en-US" i="1" dirty="0" smtClean="0"/>
              <a:t>B/OSS-</a:t>
            </a:r>
            <a:r>
              <a:rPr lang="ru-RU" i="1" dirty="0" smtClean="0"/>
              <a:t>комплексе</a:t>
            </a:r>
          </a:p>
        </p:txBody>
      </p:sp>
    </p:spTree>
    <p:extLst>
      <p:ext uri="{BB962C8B-B14F-4D97-AF65-F5344CB8AC3E}">
        <p14:creationId xmlns:p14="http://schemas.microsoft.com/office/powerpoint/2010/main" val="13192786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758" y="3270"/>
            <a:ext cx="7886700" cy="1325563"/>
          </a:xfrm>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92D736-4A21-4C67-B76C-B93C68B4F33D}" type="datetimeFigureOut">
              <a:rPr lang="ru-RU" smtClean="0"/>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F8E049-3F72-4F0F-8B37-2EB520E57E45}" type="slidenum">
              <a:rPr lang="ru-RU" smtClean="0"/>
              <a:t>‹#›</a:t>
            </a:fld>
            <a:endParaRPr lang="ru-RU"/>
          </a:p>
        </p:txBody>
      </p:sp>
    </p:spTree>
    <p:extLst>
      <p:ext uri="{BB962C8B-B14F-4D97-AF65-F5344CB8AC3E}">
        <p14:creationId xmlns:p14="http://schemas.microsoft.com/office/powerpoint/2010/main" val="2033797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138" y="2"/>
            <a:ext cx="7886700" cy="1325563"/>
          </a:xfrm>
        </p:spPr>
        <p:txBody>
          <a:bodyPr/>
          <a:lstStyle>
            <a:lvl1pPr>
              <a:defRPr b="1">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7C92D736-4A21-4C67-B76C-B93C68B4F33D}" type="datetimeFigureOut">
              <a:rPr lang="ru-RU" smtClean="0"/>
              <a:t>13.02.2019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F8E049-3F72-4F0F-8B37-2EB520E57E45}" type="slidenum">
              <a:rPr lang="ru-RU" smtClean="0"/>
              <a:t>‹#›</a:t>
            </a:fld>
            <a:endParaRPr lang="ru-RU"/>
          </a:p>
        </p:txBody>
      </p:sp>
    </p:spTree>
    <p:extLst>
      <p:ext uri="{BB962C8B-B14F-4D97-AF65-F5344CB8AC3E}">
        <p14:creationId xmlns:p14="http://schemas.microsoft.com/office/powerpoint/2010/main" val="1127959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95197"/>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A73D2-C68E-49C2-BF89-C2F872DECBD8}" type="datetimeFigureOut">
              <a:rPr lang="ru-RU" smtClean="0"/>
              <a:pPr/>
              <a:t>13.02.2019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07582-D1BB-40B1-8E5C-A754A704D64E}" type="slidenum">
              <a:rPr lang="ru-RU" smtClean="0"/>
              <a:pPr/>
              <a:t>‹#›</a:t>
            </a:fld>
            <a:endParaRPr lang="ru-RU"/>
          </a:p>
        </p:txBody>
      </p:sp>
    </p:spTree>
    <p:extLst>
      <p:ext uri="{BB962C8B-B14F-4D97-AF65-F5344CB8AC3E}">
        <p14:creationId xmlns:p14="http://schemas.microsoft.com/office/powerpoint/2010/main" val="1975645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1" r:id="rId3"/>
    <p:sldLayoutId id="2147483652" r:id="rId4"/>
    <p:sldLayoutId id="2147483693" r:id="rId5"/>
    <p:sldLayoutId id="2147483696" r:id="rId6"/>
    <p:sldLayoutId id="2147483697" r:id="rId7"/>
    <p:sldLayoutId id="2147483698" r:id="rId8"/>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tuit.ru/EDI/02_08_15_9/1438467644-3097/tutorial/1056/objects/1/files/01_05.gi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ITI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ru.wikipedia.org/wiki/KPI" TargetMode="External"/><Relationship Id="rId4" Type="http://schemas.openxmlformats.org/officeDocument/2006/relationships/hyperlink" Target="https://ru.wikipedia.org/wiki/%D0%A1%D0%BE%D0%B3%D0%BB%D0%B0%D1%88%D0%B5%D0%BD%D0%B8%D0%B5_%D0%BE%D0%B1_%D1%83%D1%80%D0%BE%D0%B2%D0%BD%D0%B5_%D1%83%D1%81%D0%BB%D1%83%D0%B3"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ntuit.ru/EDI/02_08_15_9/1438467644-3097/tutorial/1056/objects/2/files/02_01.gi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intuit.ru/EDI/02_08_15_9/1438467644-3097/tutorial/1056/objects/2/files/02_03.gi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ntuit.ru/EDI/02_08_15_9/1438467644-3097/tutorial/1056/objects/2/files/02_04.gi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jp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42.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34.jpe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43.jpeg"/><Relationship Id="rId23" Type="http://schemas.openxmlformats.org/officeDocument/2006/relationships/image" Target="../media/image51.png"/><Relationship Id="rId28" Type="http://schemas.openxmlformats.org/officeDocument/2006/relationships/image" Target="../media/image56.jpe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jpeg"/><Relationship Id="rId14" Type="http://schemas.openxmlformats.org/officeDocument/2006/relationships/image" Target="../media/image42.jpe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30.png"/></Relationships>
</file>

<file path=ppt/slides/_rels/slide44.xml.rels><?xml version="1.0" encoding="UTF-8" standalone="yes"?>
<Relationships xmlns="http://schemas.openxmlformats.org/package/2006/relationships"><Relationship Id="rId13" Type="http://schemas.openxmlformats.org/officeDocument/2006/relationships/image" Target="../media/image41.jpeg"/><Relationship Id="rId18" Type="http://schemas.openxmlformats.org/officeDocument/2006/relationships/image" Target="../media/image46.png"/><Relationship Id="rId26" Type="http://schemas.openxmlformats.org/officeDocument/2006/relationships/image" Target="../media/image54.png"/><Relationship Id="rId21" Type="http://schemas.openxmlformats.org/officeDocument/2006/relationships/image" Target="../media/image49.png"/><Relationship Id="rId34" Type="http://schemas.openxmlformats.org/officeDocument/2006/relationships/image" Target="../media/image61.png"/><Relationship Id="rId7" Type="http://schemas.openxmlformats.org/officeDocument/2006/relationships/image" Target="../media/image35.png"/><Relationship Id="rId12" Type="http://schemas.openxmlformats.org/officeDocument/2006/relationships/image" Target="../media/image40.jp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0.jpeg"/><Relationship Id="rId38" Type="http://schemas.openxmlformats.org/officeDocument/2006/relationships/image" Target="../media/image65.png"/><Relationship Id="rId2" Type="http://schemas.openxmlformats.org/officeDocument/2006/relationships/notesSlide" Target="../notesSlides/notesSlide43.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34.jpe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59.png"/><Relationship Id="rId37" Type="http://schemas.openxmlformats.org/officeDocument/2006/relationships/image" Target="../media/image64.png"/><Relationship Id="rId5" Type="http://schemas.openxmlformats.org/officeDocument/2006/relationships/image" Target="../media/image33.png"/><Relationship Id="rId15" Type="http://schemas.openxmlformats.org/officeDocument/2006/relationships/image" Target="../media/image43.jpeg"/><Relationship Id="rId23" Type="http://schemas.openxmlformats.org/officeDocument/2006/relationships/image" Target="../media/image51.png"/><Relationship Id="rId28" Type="http://schemas.openxmlformats.org/officeDocument/2006/relationships/image" Target="../media/image56.jpeg"/><Relationship Id="rId36" Type="http://schemas.openxmlformats.org/officeDocument/2006/relationships/image" Target="../media/image63.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8.png"/><Relationship Id="rId4" Type="http://schemas.openxmlformats.org/officeDocument/2006/relationships/image" Target="../media/image32.png"/><Relationship Id="rId9" Type="http://schemas.openxmlformats.org/officeDocument/2006/relationships/image" Target="../media/image37.jpeg"/><Relationship Id="rId14" Type="http://schemas.openxmlformats.org/officeDocument/2006/relationships/image" Target="../media/image42.jpe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30.png"/><Relationship Id="rId35" Type="http://schemas.openxmlformats.org/officeDocument/2006/relationships/image" Target="../media/image62.png"/><Relationship Id="rId8" Type="http://schemas.openxmlformats.org/officeDocument/2006/relationships/image" Target="../media/image36.png"/><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png"/><Relationship Id="rId7" Type="http://schemas.openxmlformats.org/officeDocument/2006/relationships/image" Target="../media/image70.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e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jpeg"/></Relationships>
</file>

<file path=ppt/slides/_rels/slide4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83.png"/><Relationship Id="rId4" Type="http://schemas.openxmlformats.org/officeDocument/2006/relationships/image" Target="../media/image85.png"/><Relationship Id="rId9" Type="http://schemas.openxmlformats.org/officeDocument/2006/relationships/image" Target="../media/image90.png"/></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jpeg"/></Relationships>
</file>

<file path=ppt/slides/_rels/slide53.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69.png"/><Relationship Id="rId18" Type="http://schemas.openxmlformats.org/officeDocument/2006/relationships/image" Target="../media/image107.jpeg"/><Relationship Id="rId3" Type="http://schemas.openxmlformats.org/officeDocument/2006/relationships/image" Target="../media/image94.jpeg"/><Relationship Id="rId21" Type="http://schemas.openxmlformats.org/officeDocument/2006/relationships/image" Target="../media/image109.png"/><Relationship Id="rId7" Type="http://schemas.openxmlformats.org/officeDocument/2006/relationships/image" Target="../media/image98.jpeg"/><Relationship Id="rId12" Type="http://schemas.openxmlformats.org/officeDocument/2006/relationships/image" Target="../media/image68.jpeg"/><Relationship Id="rId17" Type="http://schemas.openxmlformats.org/officeDocument/2006/relationships/image" Target="../media/image106.jpeg"/><Relationship Id="rId2" Type="http://schemas.openxmlformats.org/officeDocument/2006/relationships/notesSlide" Target="../notesSlides/notesSlide52.xml"/><Relationship Id="rId16" Type="http://schemas.openxmlformats.org/officeDocument/2006/relationships/image" Target="../media/image105.jpeg"/><Relationship Id="rId20"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97.jpeg"/><Relationship Id="rId11" Type="http://schemas.openxmlformats.org/officeDocument/2006/relationships/image" Target="../media/image102.jpeg"/><Relationship Id="rId5" Type="http://schemas.openxmlformats.org/officeDocument/2006/relationships/image" Target="../media/image96.jpeg"/><Relationship Id="rId15" Type="http://schemas.openxmlformats.org/officeDocument/2006/relationships/image" Target="../media/image104.jpeg"/><Relationship Id="rId23" Type="http://schemas.openxmlformats.org/officeDocument/2006/relationships/image" Target="../media/image111.png"/><Relationship Id="rId10" Type="http://schemas.openxmlformats.org/officeDocument/2006/relationships/image" Target="../media/image101.jpeg"/><Relationship Id="rId19" Type="http://schemas.openxmlformats.org/officeDocument/2006/relationships/image" Target="../media/image66.png"/><Relationship Id="rId4" Type="http://schemas.openxmlformats.org/officeDocument/2006/relationships/image" Target="../media/image95.jpeg"/><Relationship Id="rId9" Type="http://schemas.openxmlformats.org/officeDocument/2006/relationships/image" Target="../media/image100.png"/><Relationship Id="rId14" Type="http://schemas.openxmlformats.org/officeDocument/2006/relationships/image" Target="../media/image103.png"/><Relationship Id="rId22" Type="http://schemas.openxmlformats.org/officeDocument/2006/relationships/image" Target="../media/image110.png"/></Relationships>
</file>

<file path=ppt/slides/_rels/slide5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19.jpeg"/><Relationship Id="rId18" Type="http://schemas.openxmlformats.org/officeDocument/2006/relationships/image" Target="../media/image124.png"/><Relationship Id="rId3" Type="http://schemas.openxmlformats.org/officeDocument/2006/relationships/image" Target="../media/image66.png"/><Relationship Id="rId7" Type="http://schemas.openxmlformats.org/officeDocument/2006/relationships/image" Target="../media/image111.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53.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4.jpeg"/><Relationship Id="rId11" Type="http://schemas.openxmlformats.org/officeDocument/2006/relationships/image" Target="../media/image117.png"/><Relationship Id="rId5" Type="http://schemas.openxmlformats.org/officeDocument/2006/relationships/image" Target="../media/image113.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2.jpeg"/><Relationship Id="rId9" Type="http://schemas.openxmlformats.org/officeDocument/2006/relationships/image" Target="../media/image115.jpeg"/><Relationship Id="rId14" Type="http://schemas.openxmlformats.org/officeDocument/2006/relationships/image" Target="../media/image120.png"/></Relationships>
</file>

<file path=ppt/slides/_rels/slide5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5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jpeg"/><Relationship Id="rId7" Type="http://schemas.openxmlformats.org/officeDocument/2006/relationships/image" Target="../media/image13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jpeg"/><Relationship Id="rId9" Type="http://schemas.openxmlformats.org/officeDocument/2006/relationships/image" Target="../media/image133.png"/></Relationships>
</file>

<file path=ppt/slides/_rels/slide5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39.jpeg"/><Relationship Id="rId13" Type="http://schemas.openxmlformats.org/officeDocument/2006/relationships/image" Target="../media/image144.png"/><Relationship Id="rId18" Type="http://schemas.openxmlformats.org/officeDocument/2006/relationships/image" Target="../media/image80.png"/><Relationship Id="rId3" Type="http://schemas.openxmlformats.org/officeDocument/2006/relationships/image" Target="../media/image135.jpe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48.png"/><Relationship Id="rId2" Type="http://schemas.openxmlformats.org/officeDocument/2006/relationships/notesSlide" Target="../notesSlides/notesSlide57.xml"/><Relationship Id="rId16" Type="http://schemas.openxmlformats.org/officeDocument/2006/relationships/image" Target="../media/image147.png"/><Relationship Id="rId20"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00.png"/><Relationship Id="rId15" Type="http://schemas.openxmlformats.org/officeDocument/2006/relationships/image" Target="../media/image146.jpeg"/><Relationship Id="rId10" Type="http://schemas.openxmlformats.org/officeDocument/2006/relationships/image" Target="../media/image141.jpeg"/><Relationship Id="rId19" Type="http://schemas.openxmlformats.org/officeDocument/2006/relationships/image" Target="../media/image149.png"/><Relationship Id="rId4" Type="http://schemas.openxmlformats.org/officeDocument/2006/relationships/image" Target="../media/image136.jpeg"/><Relationship Id="rId9" Type="http://schemas.openxmlformats.org/officeDocument/2006/relationships/image" Target="../media/image140.jpeg"/><Relationship Id="rId14" Type="http://schemas.openxmlformats.org/officeDocument/2006/relationships/image" Target="../media/image145.png"/></Relationships>
</file>

<file path=ppt/slides/_rels/slide5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tuit.ru/studies/courses/2323/623/literature#literature.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ntuit.ru/studies/courses/2323/623/literature#literature.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457201" y="1844825"/>
            <a:ext cx="8229600" cy="3528392"/>
          </a:xfrm>
        </p:spPr>
        <p:txBody>
          <a:bodyPr vert="horz" lIns="91440" tIns="45720" rIns="91440" bIns="45720" rtlCol="0" anchor="ctr">
            <a:normAutofit/>
          </a:bodyPr>
          <a:lstStyle/>
          <a:p>
            <a:pPr algn="ctr">
              <a:spcBef>
                <a:spcPct val="0"/>
              </a:spcBef>
              <a:buNone/>
            </a:pPr>
            <a:r>
              <a:rPr lang="ru-RU" sz="2800" b="1" dirty="0" smtClean="0"/>
              <a:t>Стратегии </a:t>
            </a:r>
            <a:r>
              <a:rPr lang="ru-RU" sz="2800" b="1" smtClean="0"/>
              <a:t>управления инфокоммуникационными сетями</a:t>
            </a:r>
            <a:endParaRPr lang="ru-RU" sz="2800" b="1" dirty="0"/>
          </a:p>
          <a:p>
            <a:pPr algn="ctr">
              <a:spcBef>
                <a:spcPct val="0"/>
              </a:spcBef>
              <a:buNone/>
            </a:pP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r>
              <a:rPr lang="ru-RU" dirty="0" smtClean="0"/>
              <a:t>Что это</a:t>
            </a:r>
            <a:endParaRPr lang="ru-RU" dirty="0"/>
          </a:p>
        </p:txBody>
      </p:sp>
      <p:sp>
        <p:nvSpPr>
          <p:cNvPr id="3" name="Текст 2"/>
          <p:cNvSpPr>
            <a:spLocks noGrp="1"/>
          </p:cNvSpPr>
          <p:nvPr>
            <p:ph type="body" sz="quarter" idx="14"/>
          </p:nvPr>
        </p:nvSpPr>
        <p:spPr/>
        <p:txBody>
          <a:bodyPr/>
          <a:lstStyle/>
          <a:p>
            <a:r>
              <a:rPr lang="en-US" dirty="0" smtClean="0"/>
              <a:t>ITIL</a:t>
            </a:r>
            <a:endParaRPr lang="ru-RU" dirty="0"/>
          </a:p>
        </p:txBody>
      </p:sp>
      <p:sp>
        <p:nvSpPr>
          <p:cNvPr id="9" name="Объект 2"/>
          <p:cNvSpPr txBox="1">
            <a:spLocks/>
          </p:cNvSpPr>
          <p:nvPr/>
        </p:nvSpPr>
        <p:spPr>
          <a:xfrm>
            <a:off x="1259632" y="5661248"/>
            <a:ext cx="7571184" cy="1088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ru-RU" sz="2400" i="1" dirty="0" smtClean="0">
                <a:solidFill>
                  <a:schemeClr val="bg1">
                    <a:lumMod val="65000"/>
                  </a:schemeClr>
                </a:solidFill>
              </a:rPr>
              <a:t>С.В. Кисляков, к.т.н., доцент</a:t>
            </a:r>
            <a:endParaRPr lang="ru-RU" sz="2400" i="1" dirty="0">
              <a:solidFill>
                <a:schemeClr val="bg1">
                  <a:lumMod val="65000"/>
                </a:schemeClr>
              </a:solidFill>
            </a:endParaRPr>
          </a:p>
        </p:txBody>
      </p:sp>
    </p:spTree>
    <p:extLst>
      <p:ext uri="{BB962C8B-B14F-4D97-AF65-F5344CB8AC3E}">
        <p14:creationId xmlns:p14="http://schemas.microsoft.com/office/powerpoint/2010/main" val="1712828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pic>
        <p:nvPicPr>
          <p:cNvPr id="5" name="Объект 4" descr="Схема формирования ценности услуги"/>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8120765" cy="3491929"/>
          </a:xfrm>
          <a:prstGeom prst="rect">
            <a:avLst/>
          </a:prstGeom>
          <a:noFill/>
          <a:ln>
            <a:noFill/>
          </a:ln>
        </p:spPr>
      </p:pic>
      <p:sp>
        <p:nvSpPr>
          <p:cNvPr id="2" name="Прямоугольник 1"/>
          <p:cNvSpPr/>
          <p:nvPr/>
        </p:nvSpPr>
        <p:spPr>
          <a:xfrm>
            <a:off x="1763688" y="5301207"/>
            <a:ext cx="5832648" cy="369332"/>
          </a:xfrm>
          <a:prstGeom prst="rect">
            <a:avLst/>
          </a:prstGeom>
        </p:spPr>
        <p:txBody>
          <a:bodyPr wrap="square">
            <a:spAutoFit/>
          </a:bodyPr>
          <a:lstStyle/>
          <a:p>
            <a:r>
              <a:rPr lang="ru-RU" dirty="0"/>
              <a:t>Рис. 1.2. Схема формирования ценности услуги</a:t>
            </a:r>
          </a:p>
        </p:txBody>
      </p:sp>
    </p:spTree>
    <p:extLst>
      <p:ext uri="{BB962C8B-B14F-4D97-AF65-F5344CB8AC3E}">
        <p14:creationId xmlns:p14="http://schemas.microsoft.com/office/powerpoint/2010/main" val="3168041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r>
              <a:rPr lang="ru-RU" sz="2000" b="1" dirty="0"/>
              <a:t>Производительность (</a:t>
            </a:r>
            <a:r>
              <a:rPr lang="ru-RU" sz="2000" b="1" dirty="0" err="1"/>
              <a:t>Performance</a:t>
            </a:r>
            <a:r>
              <a:rPr lang="ru-RU" sz="2000" b="1" dirty="0"/>
              <a:t>)</a:t>
            </a:r>
            <a:r>
              <a:rPr lang="ru-RU" sz="2000" dirty="0"/>
              <a:t> - </a:t>
            </a:r>
            <a:r>
              <a:rPr lang="ru-RU" sz="2000" i="1" dirty="0"/>
              <a:t>мера</a:t>
            </a:r>
            <a:r>
              <a:rPr lang="ru-RU" sz="2000" dirty="0"/>
              <a:t> того, что достигнуто или выработано системой, человеком, командой, процессом, или ИТ-услугой </a:t>
            </a:r>
            <a:endParaRPr lang="ru-RU" sz="2000" dirty="0" smtClean="0"/>
          </a:p>
          <a:p>
            <a:pPr marL="0" indent="0">
              <a:buNone/>
            </a:pPr>
            <a:r>
              <a:rPr lang="ru-RU" sz="2000" b="1" dirty="0"/>
              <a:t>Гарантия</a:t>
            </a:r>
            <a:r>
              <a:rPr lang="ru-RU" sz="2000" dirty="0"/>
              <a:t> складывается из четырех основных аспектов:</a:t>
            </a:r>
          </a:p>
          <a:p>
            <a:pPr lvl="0"/>
            <a:r>
              <a:rPr lang="ru-RU" sz="2000" dirty="0"/>
              <a:t>доступности</a:t>
            </a:r>
          </a:p>
          <a:p>
            <a:pPr lvl="0"/>
            <a:r>
              <a:rPr lang="ru-RU" sz="2000" dirty="0"/>
              <a:t>мощности</a:t>
            </a:r>
          </a:p>
          <a:p>
            <a:pPr lvl="0"/>
            <a:r>
              <a:rPr lang="ru-RU" sz="2000" dirty="0"/>
              <a:t>безопасности</a:t>
            </a:r>
          </a:p>
          <a:p>
            <a:pPr lvl="0"/>
            <a:r>
              <a:rPr lang="ru-RU" sz="2000" dirty="0"/>
              <a:t>непрерывности</a:t>
            </a:r>
          </a:p>
          <a:p>
            <a:pPr>
              <a:spcBef>
                <a:spcPct val="0"/>
              </a:spcBef>
              <a:buNone/>
            </a:pPr>
            <a:endParaRPr lang="ru-RU" sz="2000" i="1" dirty="0" smtClean="0"/>
          </a:p>
          <a:p>
            <a:pPr>
              <a:spcBef>
                <a:spcPct val="0"/>
              </a:spcBef>
              <a:buNone/>
            </a:pPr>
            <a:r>
              <a:rPr lang="ru-RU" sz="2000" i="1" dirty="0" smtClean="0"/>
              <a:t>Результат </a:t>
            </a:r>
            <a:r>
              <a:rPr lang="ru-RU" sz="2000" i="1" dirty="0"/>
              <a:t>использования IT-услуги зависит не только от свойств самой услуги, но и от управления этой услугой </a:t>
            </a:r>
            <a:r>
              <a:rPr lang="ru-RU" sz="2000" dirty="0"/>
              <a:t>- здесь и появляется термин </a:t>
            </a:r>
            <a:r>
              <a:rPr lang="ru-RU" sz="2000" i="1" dirty="0" err="1"/>
              <a:t>service</a:t>
            </a:r>
            <a:r>
              <a:rPr lang="ru-RU" sz="2000" dirty="0"/>
              <a:t> </a:t>
            </a:r>
            <a:r>
              <a:rPr lang="ru-RU" sz="2000" i="1" dirty="0" err="1"/>
              <a:t>management</a:t>
            </a:r>
            <a:r>
              <a:rPr lang="ru-RU" sz="2000" dirty="0"/>
              <a:t> или управление услугой.</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3282762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r>
              <a:rPr lang="ru-RU" sz="2000" b="1" dirty="0"/>
              <a:t>Управление IT-услугами (сервисами)</a:t>
            </a:r>
            <a:r>
              <a:rPr lang="ru-RU" sz="2000" dirty="0"/>
              <a:t> </a:t>
            </a:r>
            <a:endParaRPr lang="ru-RU" sz="2000" dirty="0" smtClean="0"/>
          </a:p>
          <a:p>
            <a:pPr algn="ctr">
              <a:spcBef>
                <a:spcPct val="0"/>
              </a:spcBef>
              <a:buNone/>
            </a:pPr>
            <a:r>
              <a:rPr lang="ru-RU" sz="2000" b="1" dirty="0" smtClean="0">
                <a:solidFill>
                  <a:schemeClr val="tx1">
                    <a:lumMod val="65000"/>
                    <a:lumOff val="35000"/>
                  </a:schemeClr>
                </a:solidFill>
                <a:latin typeface="+mj-lt"/>
                <a:ea typeface="+mj-ea"/>
                <a:cs typeface="+mj-cs"/>
              </a:rPr>
              <a:t>= </a:t>
            </a:r>
            <a:r>
              <a:rPr lang="ru-RU" sz="2000" b="1" dirty="0" smtClean="0"/>
              <a:t>сервис-менеджмент = </a:t>
            </a:r>
            <a:r>
              <a:rPr lang="ru-RU" sz="2000" dirty="0"/>
              <a:t> </a:t>
            </a:r>
            <a:r>
              <a:rPr lang="ru-RU" sz="2000" b="1" dirty="0"/>
              <a:t>ITSM</a:t>
            </a:r>
            <a:r>
              <a:rPr lang="ru-RU" sz="2000" dirty="0"/>
              <a:t> (IT </a:t>
            </a:r>
            <a:r>
              <a:rPr lang="ru-RU" sz="2000" i="1" dirty="0" err="1"/>
              <a:t>Service</a:t>
            </a:r>
            <a:r>
              <a:rPr lang="ru-RU" sz="2000" dirty="0"/>
              <a:t> </a:t>
            </a:r>
            <a:r>
              <a:rPr lang="ru-RU" sz="2000" i="1" dirty="0" err="1"/>
              <a:t>Management</a:t>
            </a:r>
            <a:r>
              <a:rPr lang="ru-RU" sz="2000" dirty="0" smtClean="0"/>
              <a:t>)</a:t>
            </a:r>
          </a:p>
          <a:p>
            <a:pPr algn="ctr">
              <a:spcBef>
                <a:spcPct val="0"/>
              </a:spcBef>
              <a:buNone/>
            </a:pPr>
            <a:r>
              <a:rPr lang="ru-RU" sz="2000" dirty="0" smtClean="0"/>
              <a:t> </a:t>
            </a:r>
            <a:r>
              <a:rPr lang="ru-RU" sz="2000" dirty="0"/>
              <a:t>- это совокупность специализированных организационных возможностей для предоставления ценности заказчикам в форме услуг </a:t>
            </a:r>
            <a:endParaRPr lang="ru-RU" sz="2000" dirty="0" smtClean="0"/>
          </a:p>
          <a:p>
            <a:pPr algn="ctr">
              <a:spcBef>
                <a:spcPct val="0"/>
              </a:spcBef>
              <a:buNone/>
            </a:pPr>
            <a:r>
              <a:rPr lang="ru-RU" sz="2000" b="1" dirty="0"/>
              <a:t>Качество </a:t>
            </a:r>
            <a:r>
              <a:rPr lang="ru-RU" sz="2000" dirty="0"/>
              <a:t>- совокупность характеристик объекта, относящихся к его способности удовлетворить установленные и предполагаемые </a:t>
            </a:r>
            <a:r>
              <a:rPr lang="ru-RU" sz="2000" dirty="0" smtClean="0"/>
              <a:t>потребности</a:t>
            </a:r>
          </a:p>
          <a:p>
            <a:pPr algn="ctr">
              <a:spcBef>
                <a:spcPct val="0"/>
              </a:spcBef>
              <a:buNone/>
            </a:pPr>
            <a:r>
              <a:rPr lang="ru-RU" sz="2000" b="1" dirty="0"/>
              <a:t>Организация</a:t>
            </a:r>
            <a:r>
              <a:rPr lang="ru-RU" sz="2000" dirty="0"/>
              <a:t> - это определенная форма сотрудничества </a:t>
            </a:r>
            <a:r>
              <a:rPr lang="ru-RU" sz="2000" dirty="0" smtClean="0"/>
              <a:t>людей.</a:t>
            </a:r>
          </a:p>
          <a:p>
            <a:pPr algn="ctr">
              <a:spcBef>
                <a:spcPct val="0"/>
              </a:spcBef>
              <a:buNone/>
            </a:pPr>
            <a:r>
              <a:rPr lang="ru-RU" sz="2000" dirty="0"/>
              <a:t>корпоративную цель, компания может представить ее в виде тезиса о своей миссии (</a:t>
            </a:r>
            <a:r>
              <a:rPr lang="ru-RU" sz="2000" i="1" dirty="0" err="1"/>
              <a:t>mission</a:t>
            </a:r>
            <a:r>
              <a:rPr lang="ru-RU" sz="2000" dirty="0"/>
              <a:t>)</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1420257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pic>
        <p:nvPicPr>
          <p:cNvPr id="5" name="Объект 4" descr="Структура формирования корпоративной цели организации"/>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5776" y="843641"/>
            <a:ext cx="4896544" cy="5258819"/>
          </a:xfrm>
          <a:prstGeom prst="rect">
            <a:avLst/>
          </a:prstGeom>
          <a:noFill/>
          <a:ln>
            <a:noFill/>
          </a:ln>
        </p:spPr>
      </p:pic>
    </p:spTree>
    <p:extLst>
      <p:ext uri="{BB962C8B-B14F-4D97-AF65-F5344CB8AC3E}">
        <p14:creationId xmlns:p14="http://schemas.microsoft.com/office/powerpoint/2010/main" val="1315027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spcBef>
                <a:spcPct val="0"/>
              </a:spcBef>
              <a:buNone/>
            </a:pPr>
            <a:r>
              <a:rPr lang="ru-RU" sz="2000" b="1" dirty="0"/>
              <a:t>Миссия </a:t>
            </a:r>
            <a:r>
              <a:rPr lang="ru-RU" sz="2000" dirty="0"/>
              <a:t>- это короткое и четкое описание задач, стоящих перед организацией, и идеалов, в которые она </a:t>
            </a:r>
            <a:r>
              <a:rPr lang="ru-RU" sz="2000" dirty="0" smtClean="0"/>
              <a:t>верит</a:t>
            </a:r>
          </a:p>
          <a:p>
            <a:pPr>
              <a:spcBef>
                <a:spcPct val="0"/>
              </a:spcBef>
              <a:buNone/>
            </a:pPr>
            <a:r>
              <a:rPr lang="ru-RU" sz="2000" b="1" dirty="0"/>
              <a:t>Стратегические задачи</a:t>
            </a:r>
            <a:r>
              <a:rPr lang="ru-RU" sz="2000" dirty="0"/>
              <a:t> (</a:t>
            </a:r>
            <a:r>
              <a:rPr lang="ru-RU" sz="2000" dirty="0" err="1"/>
              <a:t>objectives</a:t>
            </a:r>
            <a:r>
              <a:rPr lang="ru-RU" sz="2000" dirty="0"/>
              <a:t>) - это более подробное описание того, что хочет достичь организация в долгосрочной перспективе</a:t>
            </a:r>
            <a:r>
              <a:rPr lang="ru-RU" sz="2000" dirty="0" smtClean="0"/>
              <a:t>.</a:t>
            </a:r>
          </a:p>
          <a:p>
            <a:pPr>
              <a:spcBef>
                <a:spcPct val="0"/>
              </a:spcBef>
              <a:buNone/>
            </a:pPr>
            <a:r>
              <a:rPr lang="ru-RU" sz="2000" b="1" dirty="0"/>
              <a:t>Политика организации</a:t>
            </a:r>
            <a:r>
              <a:rPr lang="ru-RU" sz="2000" dirty="0"/>
              <a:t> (</a:t>
            </a:r>
            <a:r>
              <a:rPr lang="ru-RU" sz="2000" i="1" dirty="0" err="1"/>
              <a:t>policy</a:t>
            </a:r>
            <a:r>
              <a:rPr lang="ru-RU" sz="2000" dirty="0"/>
              <a:t>) - это совокупность всех решений и мер, принятых организацией для постановки стратегических задач и их достижения</a:t>
            </a:r>
            <a:r>
              <a:rPr lang="ru-RU" sz="2000" dirty="0" smtClean="0"/>
              <a:t>.</a:t>
            </a:r>
          </a:p>
          <a:p>
            <a:pPr>
              <a:spcBef>
                <a:spcPct val="0"/>
              </a:spcBef>
              <a:buNone/>
            </a:pPr>
            <a:r>
              <a:rPr lang="ru-RU" sz="2000" dirty="0"/>
              <a:t>Реализация политики в виде конкретных видов деятельности требует разработки </a:t>
            </a:r>
            <a:r>
              <a:rPr lang="ru-RU" sz="2000" b="1" dirty="0"/>
              <a:t>стратегии</a:t>
            </a:r>
            <a:r>
              <a:rPr lang="ru-RU" sz="2000" dirty="0" smtClean="0"/>
              <a:t>.</a:t>
            </a:r>
          </a:p>
          <a:p>
            <a:pPr>
              <a:spcBef>
                <a:spcPct val="0"/>
              </a:spcBef>
              <a:buNone/>
            </a:pPr>
            <a:r>
              <a:rPr lang="ru-RU" sz="2000" dirty="0"/>
              <a:t>Одним из наиболее известных в бизнесе методов является </a:t>
            </a:r>
            <a:r>
              <a:rPr lang="ru-RU" sz="2000" b="1" dirty="0"/>
              <a:t>Карта Сбалансированных Оценок (</a:t>
            </a:r>
            <a:r>
              <a:rPr lang="ru-RU" sz="2000" b="1" dirty="0" err="1"/>
              <a:t>Balanced</a:t>
            </a:r>
            <a:r>
              <a:rPr lang="ru-RU" sz="2000" b="1" dirty="0"/>
              <a:t> </a:t>
            </a:r>
            <a:r>
              <a:rPr lang="ru-RU" sz="2000" b="1" dirty="0" err="1"/>
              <a:t>Score</a:t>
            </a:r>
            <a:r>
              <a:rPr lang="ru-RU" sz="2000" b="1" dirty="0"/>
              <a:t> </a:t>
            </a:r>
            <a:r>
              <a:rPr lang="ru-RU" sz="2000" b="1" dirty="0" err="1"/>
              <a:t>Card</a:t>
            </a:r>
            <a:r>
              <a:rPr lang="ru-RU" sz="2000" b="1" dirty="0"/>
              <a:t> - BSC</a:t>
            </a:r>
            <a:r>
              <a:rPr lang="ru-RU" sz="2000" b="1" dirty="0" smtClean="0"/>
              <a:t>)</a:t>
            </a:r>
            <a:r>
              <a:rPr lang="ru-RU" sz="2000" dirty="0" smtClean="0"/>
              <a:t>.</a:t>
            </a:r>
          </a:p>
          <a:p>
            <a:pPr>
              <a:spcBef>
                <a:spcPct val="0"/>
              </a:spcBef>
              <a:buNone/>
            </a:pPr>
            <a:r>
              <a:rPr lang="ru-RU" sz="2000" b="1" dirty="0"/>
              <a:t>Ключевой показатель производительности (</a:t>
            </a:r>
            <a:r>
              <a:rPr lang="ru-RU" sz="2000" b="1" dirty="0" err="1"/>
              <a:t>Key</a:t>
            </a:r>
            <a:r>
              <a:rPr lang="ru-RU" sz="2000" b="1" dirty="0"/>
              <a:t> </a:t>
            </a:r>
            <a:r>
              <a:rPr lang="ru-RU" sz="2000" b="1" dirty="0" err="1"/>
              <a:t>Performance</a:t>
            </a:r>
            <a:r>
              <a:rPr lang="ru-RU" sz="2000" b="1" dirty="0"/>
              <a:t> </a:t>
            </a:r>
            <a:r>
              <a:rPr lang="ru-RU" sz="2000" b="1" dirty="0" err="1"/>
              <a:t>Indicator</a:t>
            </a:r>
            <a:r>
              <a:rPr lang="ru-RU" sz="2000" b="1" dirty="0"/>
              <a:t> или KPI) - </a:t>
            </a:r>
            <a:r>
              <a:rPr lang="ru-RU" sz="2000" i="1" dirty="0"/>
              <a:t>метрика</a:t>
            </a:r>
            <a:r>
              <a:rPr lang="ru-RU" sz="2000" dirty="0"/>
              <a:t>, которая используется для управления процессом, услугой или деятельностью</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3018024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r>
              <a:rPr lang="ru-RU" sz="2000" dirty="0"/>
              <a:t>Основу ITILv3 составляют следующие шесть публикаций, которые часто называют ядром:</a:t>
            </a:r>
          </a:p>
          <a:p>
            <a:pPr lvl="0"/>
            <a:r>
              <a:rPr lang="ru-RU" sz="2000" dirty="0"/>
              <a:t>Введение в ITIL</a:t>
            </a:r>
          </a:p>
          <a:p>
            <a:pPr lvl="0"/>
            <a:r>
              <a:rPr lang="ru-RU" sz="2000" dirty="0"/>
              <a:t>Стратегия услуги (</a:t>
            </a:r>
            <a:r>
              <a:rPr lang="ru-RU" sz="2000" dirty="0" err="1"/>
              <a:t>Service</a:t>
            </a:r>
            <a:r>
              <a:rPr lang="ru-RU" sz="2000" dirty="0"/>
              <a:t> </a:t>
            </a:r>
            <a:r>
              <a:rPr lang="ru-RU" sz="2000" dirty="0" err="1"/>
              <a:t>Strategy</a:t>
            </a:r>
            <a:r>
              <a:rPr lang="ru-RU" sz="2000" dirty="0"/>
              <a:t>)</a:t>
            </a:r>
          </a:p>
          <a:p>
            <a:pPr lvl="0"/>
            <a:r>
              <a:rPr lang="ru-RU" sz="2000" dirty="0"/>
              <a:t>Проектирование услуги (</a:t>
            </a:r>
            <a:r>
              <a:rPr lang="ru-RU" sz="2000" dirty="0" err="1"/>
              <a:t>Service</a:t>
            </a:r>
            <a:r>
              <a:rPr lang="ru-RU" sz="2000" dirty="0"/>
              <a:t> </a:t>
            </a:r>
            <a:r>
              <a:rPr lang="ru-RU" sz="2000" dirty="0" err="1"/>
              <a:t>Design</a:t>
            </a:r>
            <a:r>
              <a:rPr lang="ru-RU" sz="2000" dirty="0"/>
              <a:t>)</a:t>
            </a:r>
          </a:p>
          <a:p>
            <a:pPr lvl="0"/>
            <a:r>
              <a:rPr lang="ru-RU" sz="2000" dirty="0"/>
              <a:t>Преобразование услуги (</a:t>
            </a:r>
            <a:r>
              <a:rPr lang="ru-RU" sz="2000" dirty="0" err="1"/>
              <a:t>Service</a:t>
            </a:r>
            <a:r>
              <a:rPr lang="ru-RU" sz="2000" dirty="0"/>
              <a:t> </a:t>
            </a:r>
            <a:r>
              <a:rPr lang="ru-RU" sz="2000" dirty="0" err="1"/>
              <a:t>Transition</a:t>
            </a:r>
            <a:r>
              <a:rPr lang="ru-RU" sz="2000" dirty="0"/>
              <a:t>)</a:t>
            </a:r>
          </a:p>
          <a:p>
            <a:pPr lvl="0"/>
            <a:r>
              <a:rPr lang="ru-RU" sz="2000" dirty="0"/>
              <a:t>Эксплуатация услуги (</a:t>
            </a:r>
            <a:r>
              <a:rPr lang="ru-RU" sz="2000" dirty="0" err="1"/>
              <a:t>Service</a:t>
            </a:r>
            <a:r>
              <a:rPr lang="ru-RU" sz="2000" dirty="0"/>
              <a:t> </a:t>
            </a:r>
            <a:r>
              <a:rPr lang="ru-RU" sz="2000" dirty="0" err="1"/>
              <a:t>Operation</a:t>
            </a:r>
            <a:r>
              <a:rPr lang="ru-RU" sz="2000" dirty="0"/>
              <a:t>)</a:t>
            </a:r>
          </a:p>
          <a:p>
            <a:pPr lvl="0"/>
            <a:r>
              <a:rPr lang="ru-RU" sz="2000" dirty="0"/>
              <a:t>Непрерывное улучшение услуги</a:t>
            </a:r>
            <a:r>
              <a:rPr lang="en-US" sz="2000" dirty="0"/>
              <a:t> (Continual Service Improvement).</a:t>
            </a:r>
            <a:endParaRPr lang="ru-RU" sz="2000" dirty="0"/>
          </a:p>
          <a:p>
            <a:pPr algn="ctr">
              <a:spcBef>
                <a:spcPct val="0"/>
              </a:spcBef>
              <a:buNone/>
            </a:pP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r>
              <a:rPr lang="ru-RU" dirty="0"/>
              <a:t>Жизненный цикл услуги</a:t>
            </a:r>
          </a:p>
        </p:txBody>
      </p:sp>
      <p:sp>
        <p:nvSpPr>
          <p:cNvPr id="3" name="Текст 2"/>
          <p:cNvSpPr>
            <a:spLocks noGrp="1"/>
          </p:cNvSpPr>
          <p:nvPr>
            <p:ph type="body" sz="quarter" idx="14"/>
          </p:nvPr>
        </p:nvSpPr>
        <p:spPr/>
        <p:txBody>
          <a:bodyPr/>
          <a:lstStyle/>
          <a:p>
            <a:r>
              <a:rPr lang="en-US" dirty="0" smtClean="0"/>
              <a:t>ITIL</a:t>
            </a:r>
            <a:endParaRPr lang="ru-RU" dirty="0" smtClean="0"/>
          </a:p>
        </p:txBody>
      </p:sp>
    </p:spTree>
    <p:extLst>
      <p:ext uri="{BB962C8B-B14F-4D97-AF65-F5344CB8AC3E}">
        <p14:creationId xmlns:p14="http://schemas.microsoft.com/office/powerpoint/2010/main" val="497665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pic>
        <p:nvPicPr>
          <p:cNvPr id="5" name="Объект 4" descr="Жизненный цикл услуги (сервиса)"/>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7106" y="1196975"/>
            <a:ext cx="4525963" cy="4525963"/>
          </a:xfrm>
          <a:prstGeom prst="rect">
            <a:avLst/>
          </a:prstGeom>
          <a:noFill/>
          <a:ln>
            <a:noFill/>
          </a:ln>
        </p:spPr>
      </p:pic>
      <p:sp>
        <p:nvSpPr>
          <p:cNvPr id="2" name="Прямоугольник 1"/>
          <p:cNvSpPr/>
          <p:nvPr/>
        </p:nvSpPr>
        <p:spPr>
          <a:xfrm>
            <a:off x="2123728" y="6093296"/>
            <a:ext cx="4407681" cy="369332"/>
          </a:xfrm>
          <a:prstGeom prst="rect">
            <a:avLst/>
          </a:prstGeom>
        </p:spPr>
        <p:txBody>
          <a:bodyPr wrap="none">
            <a:spAutoFit/>
          </a:bodyPr>
          <a:lstStyle/>
          <a:p>
            <a:r>
              <a:rPr lang="ru-RU" b="1" dirty="0"/>
              <a:t>Рис. 1.4. </a:t>
            </a:r>
            <a:r>
              <a:rPr lang="ru-RU" dirty="0"/>
              <a:t>Жизненный цикл услуги (сервиса)</a:t>
            </a:r>
          </a:p>
        </p:txBody>
      </p:sp>
    </p:spTree>
    <p:extLst>
      <p:ext uri="{BB962C8B-B14F-4D97-AF65-F5344CB8AC3E}">
        <p14:creationId xmlns:p14="http://schemas.microsoft.com/office/powerpoint/2010/main" val="1364386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fontScale="92500" lnSpcReduction="10000"/>
          </a:bodyPr>
          <a:lstStyle/>
          <a:p>
            <a:pPr algn="ctr">
              <a:spcBef>
                <a:spcPct val="0"/>
              </a:spcBef>
              <a:buNone/>
            </a:pPr>
            <a:r>
              <a:rPr lang="ru-RU" sz="2000" b="1" dirty="0"/>
              <a:t>Стратегия услуги (или Построение стратегии)</a:t>
            </a:r>
            <a:r>
              <a:rPr lang="ru-RU" sz="2000" dirty="0"/>
              <a:t> - это основа жизненного </a:t>
            </a:r>
            <a:r>
              <a:rPr lang="ru-RU" sz="2000" i="1" dirty="0"/>
              <a:t>цикла</a:t>
            </a:r>
            <a:r>
              <a:rPr lang="ru-RU" sz="2000" dirty="0"/>
              <a:t> услуги. Соответствующая ему публикация обозначает фундаментальность понятия сервис-менеджмента в контексте жизненного </a:t>
            </a:r>
            <a:r>
              <a:rPr lang="ru-RU" sz="2000" i="1" dirty="0"/>
              <a:t>цикла</a:t>
            </a:r>
            <a:r>
              <a:rPr lang="ru-RU" sz="2000" dirty="0"/>
              <a:t> услуги</a:t>
            </a:r>
            <a:r>
              <a:rPr lang="ru-RU" sz="2000" dirty="0" smtClean="0"/>
              <a:t>.</a:t>
            </a:r>
            <a:endParaRPr lang="en-US" sz="2000" dirty="0" smtClean="0"/>
          </a:p>
          <a:p>
            <a:r>
              <a:rPr lang="ru-RU" sz="2000" b="1" dirty="0"/>
              <a:t>Портфель услуг или портфолио - </a:t>
            </a:r>
            <a:r>
              <a:rPr lang="ru-RU" sz="2000" dirty="0"/>
              <a:t>это полный набор услуг, которые предоставляются поставщиком услуг. </a:t>
            </a:r>
            <a:r>
              <a:rPr lang="ru-RU" sz="2000" i="1" dirty="0"/>
              <a:t>Портфель</a:t>
            </a:r>
            <a:r>
              <a:rPr lang="ru-RU" sz="2000" dirty="0"/>
              <a:t> услуг используется для управления всеми услугами на протяжении всего их жизненного </a:t>
            </a:r>
            <a:r>
              <a:rPr lang="ru-RU" sz="2000" i="1" dirty="0"/>
              <a:t>цикла</a:t>
            </a:r>
            <a:r>
              <a:rPr lang="ru-RU" sz="2000" dirty="0"/>
              <a:t> и включает три категории: 1) услуги в разработке (</a:t>
            </a:r>
            <a:r>
              <a:rPr lang="ru-RU" sz="2000" i="1" dirty="0" err="1"/>
              <a:t>ServicePipeline</a:t>
            </a:r>
            <a:r>
              <a:rPr lang="ru-RU" sz="2000" dirty="0"/>
              <a:t>) - услуги, находящиеся в стадии разработки; 2) каталог услуг для уже используемых или предлагаемых услуг и 3) услуг, выведенных из эксплуатации (</a:t>
            </a:r>
            <a:r>
              <a:rPr lang="ru-RU" sz="2000" i="1" dirty="0" err="1"/>
              <a:t>retired</a:t>
            </a:r>
            <a:r>
              <a:rPr lang="ru-RU" sz="2000" dirty="0"/>
              <a:t> </a:t>
            </a:r>
            <a:r>
              <a:rPr lang="ru-RU" sz="2000" dirty="0" err="1"/>
              <a:t>Services</a:t>
            </a:r>
            <a:r>
              <a:rPr lang="ru-RU" sz="2000" dirty="0"/>
              <a:t>).</a:t>
            </a:r>
          </a:p>
          <a:p>
            <a:r>
              <a:rPr lang="ru-RU" sz="2000" b="1" dirty="0"/>
              <a:t>Проектирование услуги.</a:t>
            </a:r>
            <a:r>
              <a:rPr lang="ru-RU" sz="2000" dirty="0"/>
              <a:t> Для любой IT-услуги самым важным является предоставление бизнесу определенной выгоды или ценности. Поэтому при создании услуги поставщик должен в первую </a:t>
            </a:r>
            <a:r>
              <a:rPr lang="ru-RU" sz="2000" i="1" dirty="0"/>
              <a:t>очередь</a:t>
            </a:r>
            <a:r>
              <a:rPr lang="ru-RU" sz="2000" dirty="0"/>
              <a:t> учитывать цели бизнеса. </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3679691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r>
              <a:rPr lang="ru-RU" sz="2000" b="1" dirty="0"/>
              <a:t>Преобразование услуги.</a:t>
            </a:r>
            <a:r>
              <a:rPr lang="ru-RU" sz="2000" dirty="0"/>
              <a:t> </a:t>
            </a:r>
            <a:r>
              <a:rPr lang="ru-RU" sz="2000" b="1" dirty="0" err="1"/>
              <a:t>Transition</a:t>
            </a:r>
            <a:r>
              <a:rPr lang="ru-RU" sz="2000" dirty="0"/>
              <a:t> (англ.) - перемещение, переход или изменение с одного состояния (позиции, периода, стадии, темы и т.д.) на другое; переход от подросткового возраста к зрелости</a:t>
            </a:r>
            <a:r>
              <a:rPr lang="ru-RU" sz="2000" dirty="0" smtClean="0"/>
              <a:t>.</a:t>
            </a:r>
            <a:endParaRPr lang="en-US" sz="2000" dirty="0" smtClean="0"/>
          </a:p>
          <a:p>
            <a:pPr algn="ctr">
              <a:spcBef>
                <a:spcPct val="0"/>
              </a:spcBef>
              <a:buNone/>
            </a:pPr>
            <a:r>
              <a:rPr lang="ru-RU" sz="2000" b="1" dirty="0"/>
              <a:t>Эксплуатация услуги</a:t>
            </a:r>
            <a:r>
              <a:rPr lang="ru-RU" sz="2000" dirty="0"/>
              <a:t> воплощает, по сути, этап "донесения" бизнес-значения услуги от поставщика к заказчикам. Наиболее существенным при этом является эффективное предоставление услуги и ее качественное сопровождение</a:t>
            </a:r>
            <a:r>
              <a:rPr lang="ru-RU" sz="2000" dirty="0" smtClean="0"/>
              <a:t>.</a:t>
            </a:r>
            <a:endParaRPr lang="en-US" sz="2000" dirty="0" smtClean="0"/>
          </a:p>
          <a:p>
            <a:pPr algn="ctr">
              <a:spcBef>
                <a:spcPct val="0"/>
              </a:spcBef>
              <a:buNone/>
            </a:pPr>
            <a:r>
              <a:rPr lang="ru-RU" sz="2000" b="1" dirty="0"/>
              <a:t>Непрерывное улучшение услуги</a:t>
            </a:r>
            <a:r>
              <a:rPr lang="ru-RU" sz="2000" dirty="0"/>
              <a:t> заключается в описании методов и средств по увеличению ценности услуги путем реализации улучшений на различных этапах жизненного </a:t>
            </a:r>
            <a:r>
              <a:rPr lang="ru-RU" sz="2000" i="1" dirty="0"/>
              <a:t>цикла</a:t>
            </a:r>
            <a:r>
              <a:rPr lang="ru-RU" sz="2000" dirty="0"/>
              <a:t>. </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331531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pic>
        <p:nvPicPr>
          <p:cNvPr id="5" name="Объект 4" descr="Основные связи, входы и выходы этапов жизненного цикла услуги">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57338" y="1408906"/>
            <a:ext cx="5905500" cy="4324350"/>
          </a:xfrm>
          <a:prstGeom prst="rect">
            <a:avLst/>
          </a:prstGeom>
          <a:noFill/>
          <a:ln>
            <a:noFill/>
          </a:ln>
        </p:spPr>
      </p:pic>
    </p:spTree>
    <p:extLst>
      <p:ext uri="{BB962C8B-B14F-4D97-AF65-F5344CB8AC3E}">
        <p14:creationId xmlns:p14="http://schemas.microsoft.com/office/powerpoint/2010/main" val="3256468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r>
              <a:rPr lang="ru-RU" sz="2000" dirty="0"/>
              <a:t>ITSM (IT </a:t>
            </a:r>
            <a:r>
              <a:rPr lang="ru-RU" sz="2000" dirty="0" err="1"/>
              <a:t>Service</a:t>
            </a:r>
            <a:r>
              <a:rPr lang="ru-RU" sz="2000" dirty="0"/>
              <a:t> </a:t>
            </a:r>
            <a:r>
              <a:rPr lang="ru-RU" sz="2000" dirty="0" err="1"/>
              <a:t>Management</a:t>
            </a:r>
            <a:r>
              <a:rPr lang="ru-RU" sz="2000" dirty="0"/>
              <a:t>, управление ИТ-услугами) — подход к управлению и организации ИТ-услуг, направленный на удовлетворение потребностей бизнеса.</a:t>
            </a:r>
          </a:p>
          <a:p>
            <a:pPr algn="ctr">
              <a:spcBef>
                <a:spcPct val="0"/>
              </a:spcBef>
              <a:buNone/>
            </a:pPr>
            <a:endParaRPr lang="ru-RU" sz="2000" dirty="0" smtClean="0"/>
          </a:p>
          <a:p>
            <a:pPr algn="ctr">
              <a:spcBef>
                <a:spcPct val="0"/>
              </a:spcBef>
              <a:buNone/>
            </a:pPr>
            <a:r>
              <a:rPr lang="ru-RU" sz="2000" dirty="0" smtClean="0"/>
              <a:t>Для </a:t>
            </a:r>
            <a:r>
              <a:rPr lang="ru-RU" sz="2000" dirty="0"/>
              <a:t>содействия реализации подхода к управлению ИТ-услугами используется серия документов </a:t>
            </a:r>
            <a:r>
              <a:rPr lang="ru-RU" sz="2000" dirty="0">
                <a:hlinkClick r:id="rId3" tooltip="ITIL"/>
              </a:rPr>
              <a:t>ITIL</a:t>
            </a:r>
            <a:r>
              <a:rPr lang="ru-RU" sz="2000" b="1" dirty="0" smtClean="0">
                <a:solidFill>
                  <a:schemeClr val="tx1">
                    <a:lumMod val="65000"/>
                    <a:lumOff val="35000"/>
                  </a:schemeClr>
                </a:solidFill>
                <a:latin typeface="+mj-lt"/>
                <a:ea typeface="+mj-ea"/>
                <a:cs typeface="+mj-cs"/>
              </a:rPr>
              <a:t> </a:t>
            </a:r>
          </a:p>
          <a:p>
            <a:pPr algn="ctr">
              <a:spcBef>
                <a:spcPct val="0"/>
              </a:spcBef>
              <a:buNone/>
            </a:pPr>
            <a:r>
              <a:rPr lang="ru-RU" sz="2000" dirty="0" smtClean="0"/>
              <a:t>ITSM </a:t>
            </a:r>
            <a:r>
              <a:rPr lang="ru-RU" sz="2000" dirty="0"/>
              <a:t>рекомендует сосредоточиться на клиенте и его потребностях, на услугах, предоставляемых пользователю информационными технологиями, а не на самих технологиях</a:t>
            </a:r>
            <a:r>
              <a:rPr lang="ru-RU" sz="2000" dirty="0" smtClean="0"/>
              <a:t>.</a:t>
            </a:r>
            <a:br>
              <a:rPr lang="ru-RU" sz="2000" dirty="0" smtClean="0"/>
            </a:br>
            <a:r>
              <a:rPr lang="ru-RU" sz="2000" dirty="0"/>
              <a:t>При этом процессная организация предоставления услуг и наличие заранее оговоренных в </a:t>
            </a:r>
            <a:r>
              <a:rPr lang="ru-RU" sz="2000" dirty="0">
                <a:hlinkClick r:id="rId4" tooltip="Соглашение об уровне услуг"/>
              </a:rPr>
              <a:t>соглашениях об уровне услуг</a:t>
            </a:r>
            <a:r>
              <a:rPr lang="ru-RU" sz="2000" dirty="0"/>
              <a:t> параметров эффективности (</a:t>
            </a:r>
            <a:r>
              <a:rPr lang="ru-RU" sz="2000" dirty="0">
                <a:hlinkClick r:id="rId5" tooltip="KPI"/>
              </a:rPr>
              <a:t>KPI</a:t>
            </a:r>
            <a:r>
              <a:rPr lang="ru-RU" sz="2000" dirty="0"/>
              <a:t>) позволяет ИТ-отделам предоставлять качественные услуги, измерять и улучшать их качество.</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202493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r>
              <a:rPr lang="ru-RU" sz="2000" b="1" dirty="0"/>
              <a:t>Построение стратегии как этап жизненного цикла услуг</a:t>
            </a:r>
          </a:p>
          <a:p>
            <a:pPr algn="ctr">
              <a:spcBef>
                <a:spcPct val="0"/>
              </a:spcBef>
              <a:buNone/>
            </a:pP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Tree>
    <p:extLst>
      <p:ext uri="{BB962C8B-B14F-4D97-AF65-F5344CB8AC3E}">
        <p14:creationId xmlns:p14="http://schemas.microsoft.com/office/powerpoint/2010/main" val="1003234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r>
              <a:rPr lang="ru-RU" sz="2000" dirty="0" smtClean="0"/>
              <a:t>поставщик услуг должен ориентироваться, прежде всего, на цели своего потенциального заказчика.</a:t>
            </a:r>
            <a:endParaRPr lang="en-US" sz="2000" dirty="0" smtClean="0"/>
          </a:p>
          <a:p>
            <a:pPr algn="ctr">
              <a:spcBef>
                <a:spcPct val="0"/>
              </a:spcBef>
              <a:buNone/>
            </a:pPr>
            <a:r>
              <a:rPr lang="ru-RU" sz="2000" dirty="0"/>
              <a:t>Для этого необходимо четко понимать, какую роль сыграет предоставляемая IT-услуга в бизнесе </a:t>
            </a:r>
            <a:r>
              <a:rPr lang="ru-RU" sz="2000" dirty="0" smtClean="0"/>
              <a:t>заказчика</a:t>
            </a:r>
            <a:endParaRPr lang="en-US" sz="2000" dirty="0" smtClean="0"/>
          </a:p>
          <a:p>
            <a:pPr algn="ctr">
              <a:spcBef>
                <a:spcPct val="0"/>
              </a:spcBef>
              <a:buNone/>
            </a:pPr>
            <a:r>
              <a:rPr lang="ru-RU" sz="2000" dirty="0"/>
              <a:t>недостаточно просто оперативно реагировать на </a:t>
            </a:r>
            <a:r>
              <a:rPr lang="ru-RU" sz="2000" i="1" dirty="0"/>
              <a:t>требования заказчика</a:t>
            </a:r>
            <a:r>
              <a:rPr lang="ru-RU" sz="2000" dirty="0"/>
              <a:t>, ему нужно знать заранее, что потребуется заказчику в будущем, то есть предугадывать его потребности. </a:t>
            </a:r>
            <a:endParaRPr lang="en-US" sz="2000" dirty="0" smtClean="0"/>
          </a:p>
          <a:p>
            <a:pPr algn="ctr">
              <a:spcBef>
                <a:spcPct val="0"/>
              </a:spcBef>
              <a:buNone/>
            </a:pPr>
            <a:r>
              <a:rPr lang="ru-RU" sz="2000" dirty="0"/>
              <a:t>Каждый поставщик услуг должен осознавать, что заказчики покупают не конкретные продукты, а средства удовлетворения своих бизнес-потребностей.</a:t>
            </a:r>
          </a:p>
          <a:p>
            <a:pPr algn="ctr">
              <a:spcBef>
                <a:spcPct val="0"/>
              </a:spcBef>
              <a:buNone/>
            </a:pPr>
            <a:endParaRPr lang="en-US" sz="2000" dirty="0" smtClean="0"/>
          </a:p>
          <a:p>
            <a:pPr algn="ctr">
              <a:spcBef>
                <a:spcPct val="0"/>
              </a:spcBef>
              <a:buNone/>
            </a:pP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Tree>
    <p:extLst>
      <p:ext uri="{BB962C8B-B14F-4D97-AF65-F5344CB8AC3E}">
        <p14:creationId xmlns:p14="http://schemas.microsoft.com/office/powerpoint/2010/main" val="3043517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fontScale="85000" lnSpcReduction="10000"/>
          </a:bodyPr>
          <a:lstStyle/>
          <a:p>
            <a:pPr marL="0" indent="0" fontAlgn="t">
              <a:buNone/>
            </a:pPr>
            <a:r>
              <a:rPr lang="ru-RU" sz="2000" dirty="0"/>
              <a:t>Для построения стратегии поставщику необходимо учитывать множество факторов, основные из которых:</a:t>
            </a:r>
          </a:p>
          <a:p>
            <a:pPr lvl="0" fontAlgn="t"/>
            <a:r>
              <a:rPr lang="ru-RU" sz="2000" dirty="0"/>
              <a:t>Всё, что окружает IT-услуги сложно: это касается не только индивидуальных особенностей конкретных услуг, но и трудностей, возникающих в результате множества меняющихся и не связанных друг с другом факторов в IT-области. </a:t>
            </a:r>
            <a:endParaRPr lang="ru-RU" sz="2000" dirty="0" smtClean="0"/>
          </a:p>
          <a:p>
            <a:pPr lvl="0" fontAlgn="t"/>
            <a:r>
              <a:rPr lang="ru-RU" sz="2000" dirty="0" smtClean="0"/>
              <a:t>Требования заказчика не всегда четкие, понятные и даже корректные. Многие из них теряются в процессе перехода от проектной документации к реализации услуги. Наиболее важным аспектом является понимание того, что в итоге должно получиться. То, что получает заказчик вместо своих технических требований к услуге, является основой ее планирования. Понимание потребностей и целей заказчиков предполагает не только знание когда и почему появились конкретные нужды, но и четкое осознание, кто является конечным потребителем IT-услуги.</a:t>
            </a:r>
          </a:p>
          <a:p>
            <a:pPr lvl="0" fontAlgn="t"/>
            <a:r>
              <a:rPr lang="ru-RU" sz="2000" dirty="0" smtClean="0"/>
              <a:t>Независимо </a:t>
            </a:r>
            <a:r>
              <a:rPr lang="ru-RU" sz="2000" dirty="0"/>
              <a:t>от контекста, в котором работает поставщик, при построении стратегии ему необходимо учитывать наличие конкуренции. </a:t>
            </a:r>
            <a:r>
              <a:rPr lang="ru-RU" sz="2000" dirty="0" smtClean="0"/>
              <a:t>Для </a:t>
            </a:r>
            <a:r>
              <a:rPr lang="ru-RU" sz="2000" dirty="0"/>
              <a:t>поставщика услуг крайне важно знать, какое положение он занимает на рынке, и чем его услуги отличаются от аналогичных услуг конкурентов.</a:t>
            </a:r>
          </a:p>
          <a:p>
            <a:pPr algn="ctr">
              <a:spcBef>
                <a:spcPct val="0"/>
              </a:spcBef>
              <a:buNone/>
            </a:pP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Tree>
    <p:extLst>
      <p:ext uri="{BB962C8B-B14F-4D97-AF65-F5344CB8AC3E}">
        <p14:creationId xmlns:p14="http://schemas.microsoft.com/office/powerpoint/2010/main" val="1981692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fontScale="92500" lnSpcReduction="10000"/>
          </a:bodyPr>
          <a:lstStyle/>
          <a:p>
            <a:pPr marL="0" indent="0" fontAlgn="t">
              <a:buNone/>
            </a:pPr>
            <a:r>
              <a:rPr lang="ru-RU" sz="2000" b="1" dirty="0"/>
              <a:t>Планирование услуги как этап ее жизненного </a:t>
            </a:r>
            <a:r>
              <a:rPr lang="ru-RU" sz="2000" b="1" i="1" dirty="0"/>
              <a:t>цикла</a:t>
            </a:r>
            <a:r>
              <a:rPr lang="ru-RU" sz="2000" b="1" dirty="0"/>
              <a:t> позволяет поставщику разобраться в следующих вопросах:</a:t>
            </a:r>
          </a:p>
          <a:p>
            <a:pPr lvl="0" fontAlgn="t"/>
            <a:r>
              <a:rPr lang="ru-RU" sz="2000" dirty="0"/>
              <a:t>какие услуги следует предлагать?</a:t>
            </a:r>
          </a:p>
          <a:p>
            <a:pPr lvl="0" fontAlgn="t"/>
            <a:r>
              <a:rPr lang="ru-RU" sz="2000" dirty="0"/>
              <a:t>кому следует предлагать услуги?</a:t>
            </a:r>
          </a:p>
          <a:p>
            <a:pPr lvl="0" fontAlgn="t"/>
            <a:r>
              <a:rPr lang="ru-RU" sz="2000" dirty="0"/>
              <a:t>какую выгоду (результат) от использования услуги получат потребители?</a:t>
            </a:r>
          </a:p>
          <a:p>
            <a:pPr lvl="0" fontAlgn="t"/>
            <a:r>
              <a:rPr lang="ru-RU" sz="2000" dirty="0"/>
              <a:t>какую выгоду (результат) от использования услуги получат инвесторы?</a:t>
            </a:r>
          </a:p>
          <a:p>
            <a:pPr lvl="0" fontAlgn="t"/>
            <a:r>
              <a:rPr lang="ru-RU" sz="2000" dirty="0"/>
              <a:t>как развивать внутренние и внешние рынки сбыта?</a:t>
            </a:r>
          </a:p>
          <a:p>
            <a:pPr lvl="0" fontAlgn="t"/>
            <a:r>
              <a:rPr lang="ru-RU" sz="2000" dirty="0"/>
              <a:t>как определить качество сервиса?</a:t>
            </a:r>
          </a:p>
          <a:p>
            <a:pPr lvl="0" fontAlgn="t"/>
            <a:r>
              <a:rPr lang="ru-RU" sz="2000" dirty="0"/>
              <a:t>как заказчики принимают решение о выборе поставщика услуг в условиях конкуренции?</a:t>
            </a:r>
          </a:p>
          <a:p>
            <a:pPr lvl="0" fontAlgn="t"/>
            <a:r>
              <a:rPr lang="ru-RU" sz="2000" dirty="0"/>
              <a:t>как контролировать создание ценности услуги в терминах финансового управления?</a:t>
            </a:r>
          </a:p>
          <a:p>
            <a:r>
              <a:rPr lang="ru-RU" sz="2000" dirty="0"/>
              <a:t>как распределить имеющиеся ресурсы для наиболее эффективного достижения поставленных целей</a:t>
            </a:r>
            <a:r>
              <a:rPr lang="ru-RU" sz="2000" dirty="0" smtClean="0"/>
              <a:t>?</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Tree>
    <p:extLst>
      <p:ext uri="{BB962C8B-B14F-4D97-AF65-F5344CB8AC3E}">
        <p14:creationId xmlns:p14="http://schemas.microsoft.com/office/powerpoint/2010/main" val="1996322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fontAlgn="t"/>
            <a:r>
              <a:rPr lang="ru-RU" sz="2000" dirty="0"/>
              <a:t>Потребители измеряют результат использования IT-услуги чаще всего в терминах экономики. Для IT-организаций необходимо мыслить об инвестициях в развитие услуг теми же категориями, что и бизнес о необходимости их внедрения.</a:t>
            </a:r>
          </a:p>
          <a:p>
            <a:pPr fontAlgn="t"/>
            <a:r>
              <a:rPr lang="ru-RU" sz="2000" dirty="0"/>
              <a:t>Для любой услуги наиболее существенным преимуществом является адекватная рынку цена. Тем не менее, заказчик не всегда руководствуется этим критерием при выборе услуги. Помимо конкурентной цены необходимо развивать и усиливать другие стороны услуги, например, увеличивать </a:t>
            </a:r>
            <a:r>
              <a:rPr lang="ru-RU" sz="2000" i="1" dirty="0"/>
              <a:t>производительность</a:t>
            </a:r>
            <a:r>
              <a:rPr lang="ru-RU" sz="2000" dirty="0"/>
              <a:t> услуги или улучшать ее </a:t>
            </a:r>
            <a:r>
              <a:rPr lang="ru-RU" sz="2000" i="1" dirty="0"/>
              <a:t>стабильность</a:t>
            </a:r>
            <a:r>
              <a:rPr lang="ru-RU" sz="2000" dirty="0"/>
              <a:t>.</a:t>
            </a:r>
          </a:p>
          <a:p>
            <a:pPr fontAlgn="t"/>
            <a:r>
              <a:rPr lang="ru-RU" sz="2000" dirty="0"/>
              <a:t>Успех сервис-менеджмента зависит в первую </a:t>
            </a:r>
            <a:r>
              <a:rPr lang="ru-RU" sz="2000" i="1" dirty="0"/>
              <a:t>очередь</a:t>
            </a:r>
            <a:r>
              <a:rPr lang="ru-RU" sz="2000" dirty="0"/>
              <a:t> от взаимопонимания между поставщиком и заказчиком. Именно для достижения успеха в его построении и предназначены публикации </a:t>
            </a:r>
            <a:r>
              <a:rPr lang="ru-RU" sz="2000" i="1" dirty="0"/>
              <a:t>ITIL</a:t>
            </a:r>
            <a:r>
              <a:rPr lang="ru-RU" sz="2000" dirty="0"/>
              <a:t>.</a:t>
            </a:r>
          </a:p>
          <a:p>
            <a:pPr algn="ctr">
              <a:spcBef>
                <a:spcPct val="0"/>
              </a:spcBef>
              <a:buNone/>
            </a:pP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Tree>
    <p:extLst>
      <p:ext uri="{BB962C8B-B14F-4D97-AF65-F5344CB8AC3E}">
        <p14:creationId xmlns:p14="http://schemas.microsoft.com/office/powerpoint/2010/main" val="809387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r>
              <a:rPr lang="ru-RU" sz="2000" b="1" dirty="0">
                <a:solidFill>
                  <a:srgbClr val="FF0000"/>
                </a:solidFill>
              </a:rPr>
              <a:t>Функции и процессы в жизненном цикле </a:t>
            </a:r>
            <a:r>
              <a:rPr lang="ru-RU" sz="2000" b="1" dirty="0" smtClean="0">
                <a:solidFill>
                  <a:srgbClr val="FF0000"/>
                </a:solidFill>
              </a:rPr>
              <a:t>услуги</a:t>
            </a:r>
          </a:p>
          <a:p>
            <a:pPr algn="ctr">
              <a:spcBef>
                <a:spcPct val="0"/>
              </a:spcBef>
              <a:buNone/>
            </a:pPr>
            <a:endParaRPr lang="en-US" sz="2000" dirty="0" smtClean="0"/>
          </a:p>
          <a:p>
            <a:pPr algn="ctr">
              <a:spcBef>
                <a:spcPct val="0"/>
              </a:spcBef>
              <a:buNone/>
            </a:pPr>
            <a:r>
              <a:rPr lang="ru-RU" sz="2000" b="1" dirty="0"/>
              <a:t>Функции (</a:t>
            </a:r>
            <a:r>
              <a:rPr lang="ru-RU" sz="2000" b="1" dirty="0" err="1"/>
              <a:t>Functions</a:t>
            </a:r>
            <a:r>
              <a:rPr lang="ru-RU" sz="2000" b="1" dirty="0"/>
              <a:t>)</a:t>
            </a:r>
            <a:r>
              <a:rPr lang="ru-RU" sz="2000" dirty="0"/>
              <a:t> - части организации, специализированные для того, чтобы выполнять определенные виды </a:t>
            </a:r>
            <a:r>
              <a:rPr lang="ru-RU" sz="2000" i="1" dirty="0"/>
              <a:t>работ</a:t>
            </a:r>
            <a:r>
              <a:rPr lang="ru-RU" sz="2000" dirty="0"/>
              <a:t> и отвечать за формирование соответствующих результатов. </a:t>
            </a:r>
            <a:endParaRPr lang="en-US" sz="2000" dirty="0" smtClean="0"/>
          </a:p>
          <a:p>
            <a:pPr fontAlgn="t"/>
            <a:r>
              <a:rPr lang="ru-RU" sz="2000" dirty="0"/>
              <a:t>Функции обеспечивают структурированность </a:t>
            </a:r>
            <a:r>
              <a:rPr lang="ru-RU" sz="2000" dirty="0" err="1"/>
              <a:t>и</a:t>
            </a:r>
            <a:r>
              <a:rPr lang="ru-RU" sz="2000" i="1" dirty="0" err="1"/>
              <a:t>стабильность</a:t>
            </a:r>
            <a:r>
              <a:rPr lang="ru-RU" sz="2000" dirty="0"/>
              <a:t> </a:t>
            </a:r>
            <a:r>
              <a:rPr lang="ru-RU" sz="2000" dirty="0" smtClean="0"/>
              <a:t>организации.</a:t>
            </a:r>
            <a:endParaRPr lang="ru-RU" sz="2000" dirty="0"/>
          </a:p>
          <a:p>
            <a:r>
              <a:rPr lang="ru-RU" sz="2000" dirty="0"/>
              <a:t>Функции определяют ответственность, </a:t>
            </a:r>
            <a:r>
              <a:rPr lang="ru-RU" sz="2000" i="1" dirty="0"/>
              <a:t>права</a:t>
            </a:r>
            <a:r>
              <a:rPr lang="ru-RU" sz="2000" dirty="0"/>
              <a:t> и роли для достижения поставленных целей. </a:t>
            </a:r>
            <a:r>
              <a:rPr lang="ru-RU" sz="2000" i="1" dirty="0"/>
              <a:t>Координация</a:t>
            </a:r>
            <a:r>
              <a:rPr lang="ru-RU" sz="2000" dirty="0"/>
              <a:t> функций посредством общих процессов является неотъемлемой частью построения любой организации.</a:t>
            </a:r>
            <a:endParaRPr lang="en-US" sz="2000" dirty="0" smtClean="0"/>
          </a:p>
          <a:p>
            <a:pPr algn="ctr">
              <a:spcBef>
                <a:spcPct val="0"/>
              </a:spcBef>
              <a:buNone/>
            </a:pPr>
            <a:endParaRPr lang="en-US" sz="2000" dirty="0" smtClean="0"/>
          </a:p>
          <a:p>
            <a:pPr algn="ctr">
              <a:spcBef>
                <a:spcPct val="0"/>
              </a:spcBef>
              <a:buNone/>
            </a:pP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Tree>
    <p:extLst>
      <p:ext uri="{BB962C8B-B14F-4D97-AF65-F5344CB8AC3E}">
        <p14:creationId xmlns:p14="http://schemas.microsoft.com/office/powerpoint/2010/main" val="531626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pic>
        <p:nvPicPr>
          <p:cNvPr id="5" name="Объект 4" descr="Схема базового процесса">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57338" y="2026444"/>
            <a:ext cx="5905500" cy="2867025"/>
          </a:xfrm>
          <a:prstGeom prst="rect">
            <a:avLst/>
          </a:prstGeom>
          <a:noFill/>
          <a:ln>
            <a:noFill/>
          </a:ln>
        </p:spPr>
      </p:pic>
    </p:spTree>
    <p:extLst>
      <p:ext uri="{BB962C8B-B14F-4D97-AF65-F5344CB8AC3E}">
        <p14:creationId xmlns:p14="http://schemas.microsoft.com/office/powerpoint/2010/main" val="622524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endParaRPr lang="ru-RU"/>
          </a:p>
        </p:txBody>
      </p:sp>
      <p:sp>
        <p:nvSpPr>
          <p:cNvPr id="7" name="Объект 6"/>
          <p:cNvSpPr>
            <a:spLocks noGrp="1"/>
          </p:cNvSpPr>
          <p:nvPr>
            <p:ph type="subTitle" idx="1"/>
          </p:nvPr>
        </p:nvSpPr>
        <p:spPr/>
        <p:txBody>
          <a:bodyPr>
            <a:normAutofit fontScale="32500" lnSpcReduction="20000"/>
          </a:bodyPr>
          <a:lstStyle/>
          <a:p>
            <a:r>
              <a:rPr lang="ru-RU" smtClean="0"/>
              <a:t>Процессы имеют следующие характеристики:</a:t>
            </a:r>
          </a:p>
          <a:p>
            <a:pPr lvl="0"/>
            <a:r>
              <a:rPr lang="ru-RU" smtClean="0"/>
              <a:t>Процессы измеряемы, то есть можно измерить процесс каким-либо подходящим методом. Менеджеры стремятся измерить в первую очередь стоимость и качество, а практикующие пользователи - продолжительность и продуктивность процесса.</a:t>
            </a:r>
          </a:p>
          <a:p>
            <a:pPr lvl="0"/>
            <a:r>
              <a:rPr lang="ru-RU" smtClean="0"/>
              <a:t>Процессы служат для достижения конкретных результатов. Причина существования процесса - предоставление конкретного результата, который можно идентифицировать и посчитать.</a:t>
            </a:r>
          </a:p>
          <a:p>
            <a:pPr lvl="0"/>
            <a:r>
              <a:rPr lang="ru-RU" smtClean="0"/>
              <a:t>Процессы имеют потребителей - каждый процесс предоставляет свои результаты потребителям или инвесторам. Они могут быть внутри или вне организации, но процессы в любом случае должны удовлетворять их ожиданиям.</a:t>
            </a:r>
          </a:p>
          <a:p>
            <a:pPr lvl="0"/>
            <a:r>
              <a:rPr lang="ru-RU" smtClean="0"/>
              <a:t>Процессы отвечают за определенный результат.</a:t>
            </a:r>
          </a:p>
          <a:p>
            <a:pPr lvl="0"/>
            <a:r>
              <a:rPr lang="ru-RU" smtClean="0"/>
              <a:t>Процессы должны реагировать на определенные события. Пока идет процесс, он должен быть связан со специальным инициализирующим триггером.</a:t>
            </a:r>
          </a:p>
          <a:p>
            <a:endParaRPr lang="ru-RU" dirty="0"/>
          </a:p>
        </p:txBody>
      </p:sp>
      <p:sp>
        <p:nvSpPr>
          <p:cNvPr id="3" name="Текст 2"/>
          <p:cNvSpPr>
            <a:spLocks noGrp="1"/>
          </p:cNvSpPr>
          <p:nvPr>
            <p:ph type="body" sz="quarter" idx="4294967295"/>
          </p:nvPr>
        </p:nvSpPr>
        <p:spPr>
          <a:xfrm>
            <a:off x="0" y="192088"/>
            <a:ext cx="3365500" cy="357187"/>
          </a:xfrm>
        </p:spPr>
        <p:txBody>
          <a:bodyPr>
            <a:normAutofit fontScale="62500" lnSpcReduction="20000"/>
          </a:bodyPr>
          <a:lstStyle/>
          <a:p>
            <a:r>
              <a:rPr lang="en-US" dirty="0"/>
              <a:t>ITIL</a:t>
            </a:r>
            <a:endParaRPr lang="ru-RU" dirty="0"/>
          </a:p>
        </p:txBody>
      </p:sp>
    </p:spTree>
    <p:extLst>
      <p:ext uri="{BB962C8B-B14F-4D97-AF65-F5344CB8AC3E}">
        <p14:creationId xmlns:p14="http://schemas.microsoft.com/office/powerpoint/2010/main" val="3107383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quarter" idx="13"/>
          </p:nvPr>
        </p:nvSpPr>
        <p:spPr/>
        <p:txBody>
          <a:bodyPr/>
          <a:lstStyle/>
          <a:p>
            <a:r>
              <a:rPr lang="en-US" dirty="0"/>
              <a:t>ITIL</a:t>
            </a:r>
            <a:endParaRPr lang="ru-RU" dirty="0"/>
          </a:p>
        </p:txBody>
      </p:sp>
      <p:sp>
        <p:nvSpPr>
          <p:cNvPr id="7" name="Объект 6"/>
          <p:cNvSpPr>
            <a:spLocks noGrp="1"/>
          </p:cNvSpPr>
          <p:nvPr>
            <p:ph type="body" sz="quarter" idx="14"/>
          </p:nvPr>
        </p:nvSpPr>
        <p:spPr/>
        <p:txBody>
          <a:bodyPr vert="horz" lIns="91440" tIns="45720" rIns="91440" bIns="45720" rtlCol="0" anchor="ctr">
            <a:noAutofit/>
          </a:bodyPr>
          <a:lstStyle/>
          <a:p>
            <a:pPr algn="ctr">
              <a:spcBef>
                <a:spcPct val="0"/>
              </a:spcBef>
              <a:buNone/>
            </a:pPr>
            <a:r>
              <a:rPr lang="ru-RU" sz="2000" dirty="0"/>
              <a:t>Факторы, влияющие на ценность услуги</a:t>
            </a:r>
            <a:endParaRPr lang="ru-RU" sz="2000" b="1" dirty="0">
              <a:solidFill>
                <a:schemeClr val="tx1">
                  <a:lumMod val="65000"/>
                  <a:lumOff val="35000"/>
                </a:schemeClr>
              </a:solidFill>
              <a:latin typeface="+mj-lt"/>
              <a:ea typeface="+mj-ea"/>
              <a:cs typeface="+mj-cs"/>
            </a:endParaRPr>
          </a:p>
        </p:txBody>
      </p:sp>
      <p:pic>
        <p:nvPicPr>
          <p:cNvPr id="6" name="Рисунок 5" descr="Формирование ценности услуги"/>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68165"/>
            <a:ext cx="5040560" cy="4997289"/>
          </a:xfrm>
          <a:prstGeom prst="rect">
            <a:avLst/>
          </a:prstGeom>
          <a:noFill/>
          <a:ln>
            <a:noFill/>
          </a:ln>
        </p:spPr>
      </p:pic>
    </p:spTree>
    <p:extLst>
      <p:ext uri="{BB962C8B-B14F-4D97-AF65-F5344CB8AC3E}">
        <p14:creationId xmlns:p14="http://schemas.microsoft.com/office/powerpoint/2010/main" val="1948116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692696"/>
            <a:ext cx="8229600" cy="504056"/>
          </a:xfrm>
        </p:spPr>
        <p:txBody>
          <a:bodyPr vert="horz" lIns="91440" tIns="45720" rIns="91440" bIns="45720" rtlCol="0" anchor="ctr">
            <a:normAutofit/>
          </a:bodyPr>
          <a:lstStyle/>
          <a:p>
            <a:pPr algn="ctr">
              <a:spcBef>
                <a:spcPct val="0"/>
              </a:spcBef>
              <a:buNone/>
            </a:pPr>
            <a:r>
              <a:rPr lang="ru-RU" sz="2000" b="1" dirty="0"/>
              <a:t>Типы поставщиков </a:t>
            </a:r>
            <a:r>
              <a:rPr lang="ru-RU" sz="2000" b="1" dirty="0" smtClean="0"/>
              <a:t>услуг. Внутренние поставщики</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pic>
        <p:nvPicPr>
          <p:cNvPr id="5" name="Рисунок 4" descr="Поставщики услуг первого типа">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12776"/>
            <a:ext cx="7725544" cy="4320480"/>
          </a:xfrm>
          <a:prstGeom prst="rect">
            <a:avLst/>
          </a:prstGeom>
          <a:noFill/>
          <a:ln>
            <a:noFill/>
          </a:ln>
        </p:spPr>
      </p:pic>
    </p:spTree>
    <p:extLst>
      <p:ext uri="{BB962C8B-B14F-4D97-AF65-F5344CB8AC3E}">
        <p14:creationId xmlns:p14="http://schemas.microsoft.com/office/powerpoint/2010/main" val="363202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spcBef>
                <a:spcPct val="0"/>
              </a:spcBef>
              <a:buNone/>
            </a:pPr>
            <a:r>
              <a:rPr lang="ru-RU" sz="2000" dirty="0"/>
              <a:t>Основная цель </a:t>
            </a:r>
            <a:r>
              <a:rPr lang="ru-RU" sz="2000" i="1" dirty="0"/>
              <a:t>ITIL</a:t>
            </a:r>
            <a:r>
              <a:rPr lang="ru-RU" sz="2000" dirty="0"/>
              <a:t> - продвижение современных знаний и обмен опытом в области. Основная особенность </a:t>
            </a:r>
            <a:r>
              <a:rPr lang="ru-RU" sz="2000" i="1" dirty="0"/>
              <a:t>ITIL</a:t>
            </a:r>
            <a:r>
              <a:rPr lang="ru-RU" sz="2000" dirty="0"/>
              <a:t> - организация Управления услугами в виде совокупности процессов.</a:t>
            </a:r>
          </a:p>
          <a:p>
            <a:pPr>
              <a:spcBef>
                <a:spcPct val="0"/>
              </a:spcBef>
              <a:buNone/>
            </a:pPr>
            <a:endParaRPr lang="ru-RU" sz="2000" dirty="0" smtClean="0"/>
          </a:p>
          <a:p>
            <a:pPr>
              <a:spcBef>
                <a:spcPct val="0"/>
              </a:spcBef>
              <a:buNone/>
            </a:pPr>
            <a:r>
              <a:rPr lang="ru-RU" sz="2000" dirty="0" smtClean="0"/>
              <a:t>ITIL:</a:t>
            </a:r>
          </a:p>
          <a:p>
            <a:pPr>
              <a:spcBef>
                <a:spcPct val="0"/>
              </a:spcBef>
              <a:buFontTx/>
              <a:buChar char="-"/>
            </a:pPr>
            <a:r>
              <a:rPr lang="ru-RU" sz="2000" dirty="0" smtClean="0"/>
              <a:t>не </a:t>
            </a:r>
            <a:r>
              <a:rPr lang="ru-RU" sz="2000" dirty="0"/>
              <a:t>является конкретным алгоритмом или руководством к </a:t>
            </a:r>
            <a:r>
              <a:rPr lang="ru-RU" sz="2000" dirty="0" smtClean="0"/>
              <a:t>действию</a:t>
            </a:r>
          </a:p>
          <a:p>
            <a:pPr>
              <a:spcBef>
                <a:spcPct val="0"/>
              </a:spcBef>
              <a:buFontTx/>
              <a:buChar char="-"/>
            </a:pPr>
            <a:r>
              <a:rPr lang="ru-RU" sz="2000" dirty="0" smtClean="0"/>
              <a:t>описывает </a:t>
            </a:r>
            <a:r>
              <a:rPr lang="ru-RU" sz="2000" dirty="0"/>
              <a:t>передовой </a:t>
            </a:r>
            <a:r>
              <a:rPr lang="ru-RU" sz="2000" dirty="0" smtClean="0"/>
              <a:t>опыт</a:t>
            </a:r>
          </a:p>
          <a:p>
            <a:pPr>
              <a:spcBef>
                <a:spcPct val="0"/>
              </a:spcBef>
              <a:buFontTx/>
              <a:buChar char="-"/>
            </a:pPr>
            <a:r>
              <a:rPr lang="ru-RU" sz="2000" dirty="0"/>
              <a:t>предлагает рекомендации по организации процессного подхода и управления качеством предоставления </a:t>
            </a:r>
            <a:r>
              <a:rPr lang="ru-RU" sz="2000" dirty="0" smtClean="0"/>
              <a:t>услуг</a:t>
            </a:r>
          </a:p>
          <a:p>
            <a:pPr>
              <a:spcBef>
                <a:spcPct val="0"/>
              </a:spcBef>
              <a:buFontTx/>
              <a:buChar char="-"/>
            </a:pPr>
            <a:r>
              <a:rPr lang="ru-RU" sz="2000" dirty="0"/>
              <a:t>позволяет оторваться от особенностей данного конкретного предприятия в данной конкретной </a:t>
            </a:r>
            <a:r>
              <a:rPr lang="ru-RU" sz="2000" dirty="0" smtClean="0"/>
              <a:t>отрасли</a:t>
            </a:r>
          </a:p>
          <a:p>
            <a:pPr>
              <a:spcBef>
                <a:spcPct val="0"/>
              </a:spcBef>
              <a:buFontTx/>
              <a:buChar char="-"/>
            </a:pPr>
            <a:r>
              <a:rPr lang="ru-RU" sz="2000" dirty="0"/>
              <a:t>нацелено на практическое </a:t>
            </a:r>
            <a:r>
              <a:rPr lang="ru-RU" sz="2000" dirty="0" smtClean="0"/>
              <a:t>использование</a:t>
            </a:r>
          </a:p>
          <a:p>
            <a:pPr>
              <a:spcBef>
                <a:spcPct val="0"/>
              </a:spcBef>
              <a:buFontTx/>
              <a:buChar char="-"/>
            </a:pPr>
            <a:r>
              <a:rPr lang="ru-RU" sz="2000" dirty="0"/>
              <a:t>с</a:t>
            </a:r>
            <a:r>
              <a:rPr lang="ru-RU" sz="2000" dirty="0" smtClean="0"/>
              <a:t>одержит </a:t>
            </a:r>
            <a:r>
              <a:rPr lang="ru-RU" sz="2000" dirty="0"/>
              <a:t>приводятся ключевые факторы успеха внедрения того или иного </a:t>
            </a:r>
            <a:r>
              <a:rPr lang="ru-RU" sz="2000" dirty="0" smtClean="0"/>
              <a:t>процесса</a:t>
            </a: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3784516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
        <p:nvSpPr>
          <p:cNvPr id="5" name="Объект 6"/>
          <p:cNvSpPr txBox="1">
            <a:spLocks/>
          </p:cNvSpPr>
          <p:nvPr/>
        </p:nvSpPr>
        <p:spPr>
          <a:xfrm>
            <a:off x="395536" y="692696"/>
            <a:ext cx="8229600" cy="50405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buFont typeface="Arial" pitchFamily="34" charset="0"/>
              <a:buNone/>
            </a:pPr>
            <a:r>
              <a:rPr lang="ru-RU" sz="2000" b="1" smtClean="0"/>
              <a:t>Типы поставщиков услуг: внутренние</a:t>
            </a:r>
            <a:endParaRPr lang="ru-RU" sz="2000" b="1" dirty="0">
              <a:solidFill>
                <a:schemeClr val="tx1">
                  <a:lumMod val="65000"/>
                  <a:lumOff val="35000"/>
                </a:schemeClr>
              </a:solidFill>
              <a:latin typeface="+mj-lt"/>
              <a:ea typeface="+mj-ea"/>
              <a:cs typeface="+mj-cs"/>
            </a:endParaRPr>
          </a:p>
        </p:txBody>
      </p:sp>
      <p:pic>
        <p:nvPicPr>
          <p:cNvPr id="1026" name="Picture 2" descr="http://system-administrators.info/wp-content/uploads/2009/04/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43408"/>
            <a:ext cx="50673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361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pic>
        <p:nvPicPr>
          <p:cNvPr id="2050" name="Picture 2" descr="http://hostinfo.ru/ill/041224dmz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1445195"/>
            <a:ext cx="42862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589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pic>
        <p:nvPicPr>
          <p:cNvPr id="3074" name="Picture 2" descr="http://blogs.technet.com/blogfiles/ucedsg/WindowsLiveWriter/TheRosettaStoneSBC_C3A1/image_2.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75400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37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
        <p:nvSpPr>
          <p:cNvPr id="5" name="Объект 6"/>
          <p:cNvSpPr txBox="1">
            <a:spLocks/>
          </p:cNvSpPr>
          <p:nvPr/>
        </p:nvSpPr>
        <p:spPr>
          <a:xfrm>
            <a:off x="395536" y="692696"/>
            <a:ext cx="8229600" cy="50405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buFont typeface="Arial" pitchFamily="34" charset="0"/>
              <a:buNone/>
            </a:pPr>
            <a:r>
              <a:rPr lang="ru-RU" sz="2000" b="1" dirty="0" smtClean="0"/>
              <a:t>Типы поставщиков услуг. Внешние поставщики</a:t>
            </a:r>
            <a:endParaRPr lang="ru-RU" sz="2000" b="1" dirty="0">
              <a:solidFill>
                <a:schemeClr val="tx1">
                  <a:lumMod val="65000"/>
                  <a:lumOff val="35000"/>
                </a:schemeClr>
              </a:solidFill>
              <a:latin typeface="+mj-lt"/>
              <a:ea typeface="+mj-ea"/>
              <a:cs typeface="+mj-cs"/>
            </a:endParaRPr>
          </a:p>
        </p:txBody>
      </p:sp>
      <p:pic>
        <p:nvPicPr>
          <p:cNvPr id="6" name="Рисунок 5" descr="Схема провайдера второго типа">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96752"/>
            <a:ext cx="7344816" cy="5256584"/>
          </a:xfrm>
          <a:prstGeom prst="rect">
            <a:avLst/>
          </a:prstGeom>
          <a:noFill/>
          <a:ln>
            <a:noFill/>
          </a:ln>
        </p:spPr>
      </p:pic>
    </p:spTree>
    <p:extLst>
      <p:ext uri="{BB962C8B-B14F-4D97-AF65-F5344CB8AC3E}">
        <p14:creationId xmlns:p14="http://schemas.microsoft.com/office/powerpoint/2010/main" val="284639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968552"/>
          </a:xfrm>
        </p:spPr>
        <p:txBody>
          <a:bodyPr vert="horz" lIns="91440" tIns="45720" rIns="91440" bIns="45720" rtlCol="0" anchor="ctr">
            <a:normAutofit/>
          </a:bodyPr>
          <a:lstStyle/>
          <a:p>
            <a:r>
              <a:rPr lang="ru-RU" sz="2000" dirty="0"/>
              <a:t>Первое, что должен учитывать поставщик услуг при разработке стратегии - у него есть </a:t>
            </a:r>
            <a:r>
              <a:rPr lang="ru-RU" sz="2000" dirty="0" smtClean="0"/>
              <a:t>конкуренты</a:t>
            </a:r>
          </a:p>
          <a:p>
            <a:endParaRPr lang="ru-RU" sz="2000" dirty="0"/>
          </a:p>
          <a:p>
            <a:r>
              <a:rPr lang="ru-RU" sz="2000" dirty="0" smtClean="0"/>
              <a:t>Второе </a:t>
            </a:r>
            <a:r>
              <a:rPr lang="ru-RU" sz="2000" dirty="0"/>
              <a:t>- необходимо четко определить ценность предоставляемых услуг. Ценность, по сути, и есть то, что делает поставщика уникальным для заказчика. Она может быть материальной (увеличение прибыли или уменьшение затрат) и социальной (спасение жизней или сбор налогов).</a:t>
            </a:r>
          </a:p>
          <a:p>
            <a:endParaRPr lang="ru-RU" sz="2000" dirty="0" smtClean="0"/>
          </a:p>
          <a:p>
            <a:r>
              <a:rPr lang="ru-RU" sz="2000" dirty="0" smtClean="0"/>
              <a:t>Третье </a:t>
            </a:r>
            <a:r>
              <a:rPr lang="ru-RU" sz="2000" dirty="0"/>
              <a:t>- когда менеджеры говорят о разработке стратегии, то чаще всего подразумевают длинный промежуток времени, в течение которого организация перейдет из одного состояния в другое. В области управления IT-услугами всё немного по-другому.</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
        <p:nvSpPr>
          <p:cNvPr id="2" name="Прямоугольник 1"/>
          <p:cNvSpPr/>
          <p:nvPr/>
        </p:nvSpPr>
        <p:spPr>
          <a:xfrm>
            <a:off x="827584" y="702562"/>
            <a:ext cx="7028184" cy="461665"/>
          </a:xfrm>
          <a:prstGeom prst="rect">
            <a:avLst/>
          </a:prstGeom>
        </p:spPr>
        <p:txBody>
          <a:bodyPr wrap="square">
            <a:spAutoFit/>
          </a:bodyPr>
          <a:lstStyle/>
          <a:p>
            <a:r>
              <a:rPr lang="ru-RU" sz="2400" b="1" dirty="0">
                <a:solidFill>
                  <a:srgbClr val="000000"/>
                </a:solidFill>
                <a:latin typeface="Tahoma" panose="020B0604030504040204" pitchFamily="34" charset="0"/>
                <a:ea typeface="Times New Roman" panose="02020603050405020304" pitchFamily="18" charset="0"/>
              </a:rPr>
              <a:t>Фундаментальные основы планирования</a:t>
            </a:r>
            <a:endParaRPr lang="ru-RU" sz="2400" dirty="0"/>
          </a:p>
        </p:txBody>
      </p:sp>
    </p:spTree>
    <p:extLst>
      <p:ext uri="{BB962C8B-B14F-4D97-AF65-F5344CB8AC3E}">
        <p14:creationId xmlns:p14="http://schemas.microsoft.com/office/powerpoint/2010/main" val="3916051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endParaRPr lang="ru-RU" sz="2000" dirty="0" smtClean="0"/>
          </a:p>
          <a:p>
            <a:pPr algn="ctr">
              <a:spcBef>
                <a:spcPct val="0"/>
              </a:spcBef>
              <a:buNone/>
            </a:pPr>
            <a:r>
              <a:rPr lang="ru-RU" sz="2000" dirty="0" smtClean="0"/>
              <a:t>Первая </a:t>
            </a:r>
            <a:r>
              <a:rPr lang="ru-RU" sz="2000" dirty="0"/>
              <a:t>проблема состоит в том, что условия окружения быстро меняются</a:t>
            </a:r>
            <a:r>
              <a:rPr lang="ru-RU" sz="2000" dirty="0" smtClean="0"/>
              <a:t>.</a:t>
            </a:r>
          </a:p>
          <a:p>
            <a:pPr algn="ctr">
              <a:spcBef>
                <a:spcPct val="0"/>
              </a:spcBef>
              <a:buNone/>
            </a:pPr>
            <a:r>
              <a:rPr lang="ru-RU" sz="2000" dirty="0"/>
              <a:t>Вторая проблема заключается в определении ценности услуги. </a:t>
            </a:r>
            <a:r>
              <a:rPr lang="ru-RU" sz="2000" dirty="0" smtClean="0"/>
              <a:t> </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
        <p:nvSpPr>
          <p:cNvPr id="2" name="Прямоугольник 1"/>
          <p:cNvSpPr/>
          <p:nvPr/>
        </p:nvSpPr>
        <p:spPr>
          <a:xfrm>
            <a:off x="971600" y="802181"/>
            <a:ext cx="7488831" cy="414472"/>
          </a:xfrm>
          <a:prstGeom prst="rect">
            <a:avLst/>
          </a:prstGeom>
        </p:spPr>
        <p:txBody>
          <a:bodyPr wrap="square">
            <a:spAutoFit/>
          </a:bodyPr>
          <a:lstStyle/>
          <a:p>
            <a:pPr indent="450215" algn="ctr">
              <a:lnSpc>
                <a:spcPts val="1200"/>
              </a:lnSpc>
            </a:pPr>
            <a:r>
              <a:rPr lang="ru-RU"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В области управления IT-услугами всё немного по-другому.</a:t>
            </a:r>
            <a:endParaRPr lang="ru-RU"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10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sz="half" idx="1"/>
          </p:nvPr>
        </p:nvSpPr>
        <p:spPr/>
        <p:txBody>
          <a:bodyPr/>
          <a:lstStyle/>
          <a:p>
            <a:endParaRPr lang="ru-RU"/>
          </a:p>
        </p:txBody>
      </p:sp>
      <p:sp>
        <p:nvSpPr>
          <p:cNvPr id="11" name="Объект 10"/>
          <p:cNvSpPr>
            <a:spLocks noGrp="1"/>
          </p:cNvSpPr>
          <p:nvPr>
            <p:ph sz="half" idx="2"/>
          </p:nvPr>
        </p:nvSpPr>
        <p:spPr/>
        <p:txBody>
          <a:bodyPr/>
          <a:lstStyle/>
          <a:p>
            <a:endParaRPr lang="ru-RU"/>
          </a:p>
        </p:txBody>
      </p:sp>
      <p:sp>
        <p:nvSpPr>
          <p:cNvPr id="3" name="Текст 2"/>
          <p:cNvSpPr>
            <a:spLocks noGrp="1"/>
          </p:cNvSpPr>
          <p:nvPr>
            <p:ph type="body" sz="quarter" idx="13"/>
          </p:nvPr>
        </p:nvSpPr>
        <p:spPr/>
        <p:txBody>
          <a:bodyPr/>
          <a:lstStyle/>
          <a:p>
            <a:r>
              <a:rPr lang="en-US" dirty="0"/>
              <a:t>ITIL</a:t>
            </a:r>
            <a:endParaRPr lang="ru-RU" dirty="0"/>
          </a:p>
        </p:txBody>
      </p:sp>
      <p:sp>
        <p:nvSpPr>
          <p:cNvPr id="9" name="Заголовок 8"/>
          <p:cNvSpPr>
            <a:spLocks noGrp="1"/>
          </p:cNvSpPr>
          <p:nvPr>
            <p:ph type="title"/>
          </p:nvPr>
        </p:nvSpPr>
        <p:spPr/>
        <p:txBody>
          <a:bodyPr/>
          <a:lstStyle/>
          <a:p>
            <a:endParaRPr lang="ru-RU"/>
          </a:p>
        </p:txBody>
      </p:sp>
      <p:sp>
        <p:nvSpPr>
          <p:cNvPr id="7" name="Текст 6"/>
          <p:cNvSpPr>
            <a:spLocks noGrp="1"/>
          </p:cNvSpPr>
          <p:nvPr>
            <p:ph type="body" sz="quarter" idx="14"/>
          </p:nvPr>
        </p:nvSpPr>
        <p:spPr/>
        <p:txBody>
          <a:bodyPr/>
          <a:lstStyle/>
          <a:p>
            <a:r>
              <a:rPr lang="en-US" dirty="0" smtClean="0"/>
              <a:t>ITIL</a:t>
            </a:r>
            <a:endParaRPr lang="ru-RU" dirty="0"/>
          </a:p>
        </p:txBody>
      </p:sp>
      <p:pic>
        <p:nvPicPr>
          <p:cNvPr id="5" name="Рисунок 4" descr="Достижение конкурентного преимущества"/>
          <p:cNvPicPr/>
          <p:nvPr/>
        </p:nvPicPr>
        <p:blipFill>
          <a:blip r:embed="rId3">
            <a:extLst>
              <a:ext uri="{28A0092B-C50C-407E-A947-70E740481C1C}">
                <a14:useLocalDpi xmlns:a14="http://schemas.microsoft.com/office/drawing/2010/main" val="0"/>
              </a:ext>
            </a:extLst>
          </a:blip>
          <a:srcRect/>
          <a:stretch>
            <a:fillRect/>
          </a:stretch>
        </p:blipFill>
        <p:spPr bwMode="auto">
          <a:xfrm>
            <a:off x="1985401" y="1556792"/>
            <a:ext cx="5200015" cy="4943475"/>
          </a:xfrm>
          <a:prstGeom prst="rect">
            <a:avLst/>
          </a:prstGeom>
          <a:noFill/>
          <a:ln>
            <a:noFill/>
          </a:ln>
        </p:spPr>
      </p:pic>
      <p:sp>
        <p:nvSpPr>
          <p:cNvPr id="2" name="Прямоугольник 1"/>
          <p:cNvSpPr/>
          <p:nvPr/>
        </p:nvSpPr>
        <p:spPr>
          <a:xfrm>
            <a:off x="1835696" y="900772"/>
            <a:ext cx="5904656" cy="400110"/>
          </a:xfrm>
          <a:prstGeom prst="rect">
            <a:avLst/>
          </a:prstGeom>
        </p:spPr>
        <p:txBody>
          <a:bodyPr wrap="square">
            <a:spAutoFit/>
          </a:bodyPr>
          <a:lstStyle/>
          <a:p>
            <a:r>
              <a:rPr lang="ru-RU" sz="2000" b="1" dirty="0">
                <a:solidFill>
                  <a:srgbClr val="000000"/>
                </a:solidFill>
                <a:latin typeface="Tahoma" panose="020B0604030504040204" pitchFamily="34" charset="0"/>
                <a:ea typeface="Times New Roman" panose="02020603050405020304" pitchFamily="18" charset="0"/>
              </a:rPr>
              <a:t>Достижение конкурентного преимущества</a:t>
            </a:r>
            <a:endParaRPr lang="ru-RU" sz="2000" b="1" dirty="0"/>
          </a:p>
        </p:txBody>
      </p:sp>
    </p:spTree>
    <p:extLst>
      <p:ext uri="{BB962C8B-B14F-4D97-AF65-F5344CB8AC3E}">
        <p14:creationId xmlns:p14="http://schemas.microsoft.com/office/powerpoint/2010/main" val="136851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en-US" dirty="0"/>
              <a:t>ITIL</a:t>
            </a:r>
            <a:endParaRPr lang="ru-RU" dirty="0"/>
          </a:p>
        </p:txBody>
      </p:sp>
      <p:sp>
        <p:nvSpPr>
          <p:cNvPr id="2" name="Прямоугольник 1"/>
          <p:cNvSpPr/>
          <p:nvPr/>
        </p:nvSpPr>
        <p:spPr>
          <a:xfrm>
            <a:off x="2267744" y="836712"/>
            <a:ext cx="4772460" cy="400110"/>
          </a:xfrm>
          <a:prstGeom prst="rect">
            <a:avLst/>
          </a:prstGeom>
        </p:spPr>
        <p:txBody>
          <a:bodyPr wrap="none">
            <a:spAutoFit/>
          </a:bodyPr>
          <a:lstStyle/>
          <a:p>
            <a:r>
              <a:rPr lang="ru-RU" sz="2000" b="1" dirty="0">
                <a:solidFill>
                  <a:srgbClr val="000000"/>
                </a:solidFill>
                <a:latin typeface="Tahoma" panose="020B0604030504040204" pitchFamily="34" charset="0"/>
                <a:ea typeface="Times New Roman" panose="02020603050405020304" pitchFamily="18" charset="0"/>
              </a:rPr>
              <a:t>Четыре "П" Построения стратегии</a:t>
            </a:r>
            <a:endParaRPr lang="ru-RU" sz="2000" dirty="0"/>
          </a:p>
        </p:txBody>
      </p:sp>
      <p:pic>
        <p:nvPicPr>
          <p:cNvPr id="6" name="Рисунок 5" descr="Четыре &quot;П&quot; стратегии"/>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6768752" cy="4464496"/>
          </a:xfrm>
          <a:prstGeom prst="rect">
            <a:avLst/>
          </a:prstGeom>
          <a:noFill/>
          <a:ln>
            <a:noFill/>
          </a:ln>
        </p:spPr>
      </p:pic>
    </p:spTree>
    <p:extLst>
      <p:ext uri="{BB962C8B-B14F-4D97-AF65-F5344CB8AC3E}">
        <p14:creationId xmlns:p14="http://schemas.microsoft.com/office/powerpoint/2010/main" val="2648186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60202"/>
            <a:ext cx="9144000" cy="1487837"/>
          </a:xfrm>
          <a:prstGeom prst="rect">
            <a:avLst/>
          </a:prstGeom>
          <a:gradFill flip="none" rotWithShape="1">
            <a:gsLst>
              <a:gs pos="57000">
                <a:schemeClr val="bg1"/>
              </a:gs>
              <a:gs pos="99000">
                <a:schemeClr val="bg1">
                  <a:lumMod val="95000"/>
                </a:schemeClr>
              </a:gs>
              <a:gs pos="100000">
                <a:schemeClr val="bg1">
                  <a:lumMod val="85000"/>
                </a:schemeClr>
              </a:gs>
              <a:gs pos="100000">
                <a:schemeClr val="bg1">
                  <a:lumMod val="8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i="1" dirty="0">
                <a:solidFill>
                  <a:srgbClr val="482400"/>
                </a:solidFill>
              </a:rPr>
              <a:t>Customer experience management </a:t>
            </a:r>
            <a:endParaRPr lang="ru-RU" sz="4950" b="1" i="1" dirty="0">
              <a:solidFill>
                <a:srgbClr val="482400"/>
              </a:solidFill>
            </a:endParaRPr>
          </a:p>
        </p:txBody>
      </p:sp>
      <p:sp>
        <p:nvSpPr>
          <p:cNvPr id="3" name="Прямоугольник 2"/>
          <p:cNvSpPr/>
          <p:nvPr/>
        </p:nvSpPr>
        <p:spPr>
          <a:xfrm>
            <a:off x="-3321" y="4200344"/>
            <a:ext cx="9144000" cy="639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300" i="1" dirty="0">
                <a:solidFill>
                  <a:schemeClr val="bg1">
                    <a:lumMod val="50000"/>
                  </a:schemeClr>
                </a:solidFill>
              </a:rPr>
              <a:t>Решение для хороших впечатлений</a:t>
            </a:r>
            <a:endParaRPr lang="ru-RU" sz="3300" dirty="0">
              <a:solidFill>
                <a:schemeClr val="bg1">
                  <a:lumMod val="50000"/>
                </a:schemeClr>
              </a:solidFill>
            </a:endParaRPr>
          </a:p>
        </p:txBody>
      </p:sp>
    </p:spTree>
    <p:extLst>
      <p:ext uri="{BB962C8B-B14F-4D97-AF65-F5344CB8AC3E}">
        <p14:creationId xmlns:p14="http://schemas.microsoft.com/office/powerpoint/2010/main" val="20808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О чем презентация:</a:t>
            </a:r>
          </a:p>
        </p:txBody>
      </p:sp>
      <p:pic>
        <p:nvPicPr>
          <p:cNvPr id="26" name="Рисунок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6238" y="1078069"/>
            <a:ext cx="3432008" cy="1767669"/>
          </a:xfrm>
          <a:prstGeom prst="rect">
            <a:avLst/>
          </a:prstGeom>
        </p:spPr>
      </p:pic>
      <p:sp>
        <p:nvSpPr>
          <p:cNvPr id="4" name="TextBox 3"/>
          <p:cNvSpPr txBox="1"/>
          <p:nvPr/>
        </p:nvSpPr>
        <p:spPr>
          <a:xfrm>
            <a:off x="740475" y="1880251"/>
            <a:ext cx="8539258" cy="3554819"/>
          </a:xfrm>
          <a:prstGeom prst="rect">
            <a:avLst/>
          </a:prstGeom>
          <a:noFill/>
        </p:spPr>
        <p:txBody>
          <a:bodyPr wrap="square" rtlCol="0">
            <a:spAutoFit/>
          </a:bodyPr>
          <a:lstStyle/>
          <a:p>
            <a:pPr>
              <a:lnSpc>
                <a:spcPct val="250000"/>
              </a:lnSpc>
            </a:pPr>
            <a:r>
              <a:rPr lang="ru-RU" b="1" i="1" dirty="0">
                <a:solidFill>
                  <a:schemeClr val="tx1">
                    <a:lumMod val="75000"/>
                    <a:lumOff val="25000"/>
                  </a:schemeClr>
                </a:solidFill>
              </a:rPr>
              <a:t>Наше видение </a:t>
            </a:r>
            <a:r>
              <a:rPr lang="en-US" b="1" i="1" dirty="0">
                <a:solidFill>
                  <a:schemeClr val="tx1">
                    <a:lumMod val="75000"/>
                    <a:lumOff val="25000"/>
                  </a:schemeClr>
                </a:solidFill>
              </a:rPr>
              <a:t>Customer</a:t>
            </a:r>
            <a:r>
              <a:rPr lang="ru-RU" b="1" i="1" dirty="0">
                <a:solidFill>
                  <a:schemeClr val="tx1">
                    <a:lumMod val="75000"/>
                    <a:lumOff val="25000"/>
                  </a:schemeClr>
                </a:solidFill>
              </a:rPr>
              <a:t> </a:t>
            </a:r>
            <a:r>
              <a:rPr lang="en-US" b="1" i="1" dirty="0">
                <a:solidFill>
                  <a:schemeClr val="tx1">
                    <a:lumMod val="75000"/>
                    <a:lumOff val="25000"/>
                  </a:schemeClr>
                </a:solidFill>
              </a:rPr>
              <a:t>Experience</a:t>
            </a:r>
            <a:r>
              <a:rPr lang="ru-RU" b="1" i="1" dirty="0">
                <a:solidFill>
                  <a:schemeClr val="tx1">
                    <a:lumMod val="75000"/>
                    <a:lumOff val="25000"/>
                  </a:schemeClr>
                </a:solidFill>
              </a:rPr>
              <a:t> (</a:t>
            </a:r>
            <a:r>
              <a:rPr lang="en-US" b="1" i="1" dirty="0">
                <a:solidFill>
                  <a:schemeClr val="tx1">
                    <a:lumMod val="75000"/>
                    <a:lumOff val="25000"/>
                  </a:schemeClr>
                </a:solidFill>
              </a:rPr>
              <a:t>CE) </a:t>
            </a:r>
            <a:r>
              <a:rPr lang="ru-RU" b="1" i="1" dirty="0">
                <a:solidFill>
                  <a:schemeClr val="tx1">
                    <a:lumMod val="75000"/>
                    <a:lumOff val="25000"/>
                  </a:schemeClr>
                </a:solidFill>
              </a:rPr>
              <a:t>и </a:t>
            </a:r>
            <a:r>
              <a:rPr lang="en-US" b="1" i="1" dirty="0">
                <a:solidFill>
                  <a:schemeClr val="tx1">
                    <a:lumMod val="75000"/>
                    <a:lumOff val="25000"/>
                  </a:schemeClr>
                </a:solidFill>
              </a:rPr>
              <a:t>Customer Experience Management (CEM)</a:t>
            </a:r>
          </a:p>
          <a:p>
            <a:pPr>
              <a:lnSpc>
                <a:spcPct val="250000"/>
              </a:lnSpc>
            </a:pPr>
            <a:r>
              <a:rPr lang="ru-RU" b="1" i="1" dirty="0">
                <a:solidFill>
                  <a:schemeClr val="tx1">
                    <a:lumMod val="75000"/>
                    <a:lumOff val="25000"/>
                  </a:schemeClr>
                </a:solidFill>
              </a:rPr>
              <a:t>Цели </a:t>
            </a:r>
            <a:r>
              <a:rPr lang="en-US" b="1" i="1" dirty="0">
                <a:solidFill>
                  <a:schemeClr val="tx1">
                    <a:lumMod val="75000"/>
                    <a:lumOff val="25000"/>
                  </a:schemeClr>
                </a:solidFill>
              </a:rPr>
              <a:t>CEM</a:t>
            </a:r>
            <a:r>
              <a:rPr lang="ru-RU" b="1" i="1" dirty="0">
                <a:solidFill>
                  <a:schemeClr val="tx1">
                    <a:lumMod val="75000"/>
                    <a:lumOff val="25000"/>
                  </a:schemeClr>
                </a:solidFill>
              </a:rPr>
              <a:t> и решаемая проблематика</a:t>
            </a:r>
            <a:endParaRPr lang="en-US" b="1" i="1" dirty="0">
              <a:solidFill>
                <a:schemeClr val="tx1">
                  <a:lumMod val="75000"/>
                  <a:lumOff val="25000"/>
                </a:schemeClr>
              </a:solidFill>
            </a:endParaRPr>
          </a:p>
          <a:p>
            <a:pPr>
              <a:lnSpc>
                <a:spcPct val="250000"/>
              </a:lnSpc>
            </a:pPr>
            <a:r>
              <a:rPr lang="ru-RU" b="1" i="1" dirty="0">
                <a:solidFill>
                  <a:schemeClr val="tx1">
                    <a:lumMod val="75000"/>
                    <a:lumOff val="25000"/>
                  </a:schemeClr>
                </a:solidFill>
              </a:rPr>
              <a:t>Общая концепция </a:t>
            </a:r>
            <a:r>
              <a:rPr lang="en-US" b="1" i="1" dirty="0">
                <a:solidFill>
                  <a:schemeClr val="tx1">
                    <a:lumMod val="75000"/>
                    <a:lumOff val="25000"/>
                  </a:schemeClr>
                </a:solidFill>
              </a:rPr>
              <a:t>CEM</a:t>
            </a:r>
            <a:r>
              <a:rPr lang="ru-RU" b="1" i="1" dirty="0">
                <a:solidFill>
                  <a:schemeClr val="tx1">
                    <a:lumMod val="75000"/>
                    <a:lumOff val="25000"/>
                  </a:schemeClr>
                </a:solidFill>
              </a:rPr>
              <a:t>-комплекса</a:t>
            </a:r>
          </a:p>
          <a:p>
            <a:pPr>
              <a:lnSpc>
                <a:spcPct val="250000"/>
              </a:lnSpc>
            </a:pPr>
            <a:r>
              <a:rPr lang="ru-RU" b="1" i="1" dirty="0">
                <a:solidFill>
                  <a:schemeClr val="tx1">
                    <a:lumMod val="75000"/>
                    <a:lumOff val="25000"/>
                  </a:schemeClr>
                </a:solidFill>
              </a:rPr>
              <a:t>Декомпозиция функций </a:t>
            </a:r>
            <a:r>
              <a:rPr lang="en-US" b="1" i="1" dirty="0">
                <a:solidFill>
                  <a:schemeClr val="tx1">
                    <a:lumMod val="75000"/>
                    <a:lumOff val="25000"/>
                  </a:schemeClr>
                </a:solidFill>
              </a:rPr>
              <a:t>CEM-</a:t>
            </a:r>
            <a:r>
              <a:rPr lang="ru-RU" b="1" i="1" dirty="0">
                <a:solidFill>
                  <a:schemeClr val="tx1">
                    <a:lumMod val="75000"/>
                    <a:lumOff val="25000"/>
                  </a:schemeClr>
                </a:solidFill>
              </a:rPr>
              <a:t>комплекса</a:t>
            </a:r>
          </a:p>
          <a:p>
            <a:pPr>
              <a:lnSpc>
                <a:spcPct val="250000"/>
              </a:lnSpc>
            </a:pPr>
            <a:r>
              <a:rPr lang="ru-RU" b="1" i="1" dirty="0">
                <a:solidFill>
                  <a:schemeClr val="tx1">
                    <a:lumMod val="75000"/>
                    <a:lumOff val="25000"/>
                  </a:schemeClr>
                </a:solidFill>
              </a:rPr>
              <a:t>Бизнес-выгода от внедрения </a:t>
            </a:r>
            <a:r>
              <a:rPr lang="en-US" b="1" i="1" dirty="0">
                <a:solidFill>
                  <a:schemeClr val="tx1">
                    <a:lumMod val="75000"/>
                    <a:lumOff val="25000"/>
                  </a:schemeClr>
                </a:solidFill>
              </a:rPr>
              <a:t>CEM</a:t>
            </a:r>
            <a:endParaRPr lang="ru-RU" b="1" i="1" dirty="0">
              <a:solidFill>
                <a:schemeClr val="tx1">
                  <a:lumMod val="75000"/>
                  <a:lumOff val="25000"/>
                </a:schemeClr>
              </a:solidFill>
            </a:endParaRPr>
          </a:p>
        </p:txBody>
      </p:sp>
      <p:pic>
        <p:nvPicPr>
          <p:cNvPr id="9" name="Рисунок 8"/>
          <p:cNvPicPr>
            <a:picLocks noChangeAspect="1"/>
          </p:cNvPicPr>
          <p:nvPr/>
        </p:nvPicPr>
        <p:blipFill rotWithShape="1">
          <a:blip r:embed="rId3"/>
          <a:srcRect t="-674" r="65926" b="10911"/>
          <a:stretch/>
        </p:blipFill>
        <p:spPr>
          <a:xfrm>
            <a:off x="352895" y="2141137"/>
            <a:ext cx="220073" cy="415271"/>
          </a:xfrm>
          <a:prstGeom prst="rect">
            <a:avLst/>
          </a:prstGeom>
        </p:spPr>
      </p:pic>
      <p:pic>
        <p:nvPicPr>
          <p:cNvPr id="10" name="Рисунок 9"/>
          <p:cNvPicPr>
            <a:picLocks noChangeAspect="1"/>
          </p:cNvPicPr>
          <p:nvPr/>
        </p:nvPicPr>
        <p:blipFill rotWithShape="1">
          <a:blip r:embed="rId3"/>
          <a:srcRect l="87097" t="10681"/>
          <a:stretch/>
        </p:blipFill>
        <p:spPr>
          <a:xfrm rot="10800000">
            <a:off x="403685" y="4143613"/>
            <a:ext cx="109703" cy="543929"/>
          </a:xfrm>
          <a:prstGeom prst="rect">
            <a:avLst/>
          </a:prstGeom>
        </p:spPr>
      </p:pic>
      <p:pic>
        <p:nvPicPr>
          <p:cNvPr id="11" name="Рисунок 10"/>
          <p:cNvPicPr>
            <a:picLocks noChangeAspect="1"/>
          </p:cNvPicPr>
          <p:nvPr/>
        </p:nvPicPr>
        <p:blipFill rotWithShape="1">
          <a:blip r:embed="rId3"/>
          <a:srcRect t="-674" r="65926" b="10911"/>
          <a:stretch/>
        </p:blipFill>
        <p:spPr>
          <a:xfrm>
            <a:off x="352895" y="2845738"/>
            <a:ext cx="220073" cy="415271"/>
          </a:xfrm>
          <a:prstGeom prst="rect">
            <a:avLst/>
          </a:prstGeom>
        </p:spPr>
      </p:pic>
      <p:pic>
        <p:nvPicPr>
          <p:cNvPr id="27" name="Рисунок 26"/>
          <p:cNvPicPr>
            <a:picLocks noChangeAspect="1"/>
          </p:cNvPicPr>
          <p:nvPr/>
        </p:nvPicPr>
        <p:blipFill rotWithShape="1">
          <a:blip r:embed="rId3"/>
          <a:srcRect l="87097" t="10681"/>
          <a:stretch/>
        </p:blipFill>
        <p:spPr>
          <a:xfrm rot="10800000">
            <a:off x="421483" y="4835011"/>
            <a:ext cx="109703" cy="543929"/>
          </a:xfrm>
          <a:prstGeom prst="rect">
            <a:avLst/>
          </a:prstGeom>
        </p:spPr>
      </p:pic>
      <p:pic>
        <p:nvPicPr>
          <p:cNvPr id="15" name="Рисунок 14"/>
          <p:cNvPicPr>
            <a:picLocks noChangeAspect="1"/>
          </p:cNvPicPr>
          <p:nvPr/>
        </p:nvPicPr>
        <p:blipFill rotWithShape="1">
          <a:blip r:embed="rId3"/>
          <a:srcRect l="87097" t="10681"/>
          <a:stretch/>
        </p:blipFill>
        <p:spPr>
          <a:xfrm rot="10800000">
            <a:off x="408282" y="3457814"/>
            <a:ext cx="109703" cy="543929"/>
          </a:xfrm>
          <a:prstGeom prst="rect">
            <a:avLst/>
          </a:prstGeom>
        </p:spPr>
      </p:pic>
    </p:spTree>
    <p:extLst>
      <p:ext uri="{BB962C8B-B14F-4D97-AF65-F5344CB8AC3E}">
        <p14:creationId xmlns:p14="http://schemas.microsoft.com/office/powerpoint/2010/main" val="79370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r>
              <a:rPr lang="ru-RU" sz="2000" dirty="0"/>
              <a:t>В 1980-х годах британское правительство поручило </a:t>
            </a:r>
            <a:r>
              <a:rPr lang="ru-RU" sz="2000" dirty="0" smtClean="0"/>
              <a:t>разработать </a:t>
            </a:r>
            <a:r>
              <a:rPr lang="ru-RU" sz="2000" dirty="0"/>
              <a:t>общие принципы эффективного использования IT-сервисов в Великобритании. Так появился первый документ, объединяющий в себе лучшие практики в управлении IT-услугами. Основной его особенностью стала разработка единого подхода, не зависящего от поставщика услуг</a:t>
            </a:r>
            <a:r>
              <a:rPr lang="ru-RU" sz="2000" dirty="0" smtClean="0"/>
              <a:t>.</a:t>
            </a:r>
          </a:p>
          <a:p>
            <a:pPr algn="ctr">
              <a:spcBef>
                <a:spcPct val="0"/>
              </a:spcBef>
              <a:buNone/>
            </a:pPr>
            <a:r>
              <a:rPr lang="ru-RU" sz="2000" dirty="0" smtClean="0"/>
              <a:t> </a:t>
            </a:r>
            <a:r>
              <a:rPr lang="ru-RU" sz="2000" dirty="0"/>
              <a:t>В конце 1980-х-начале 1990 вышла серия книг о том, как управлять </a:t>
            </a:r>
            <a:r>
              <a:rPr lang="ru-RU" sz="2000" dirty="0" smtClean="0"/>
              <a:t>IT-услугами. </a:t>
            </a:r>
            <a:r>
              <a:rPr lang="ru-RU" sz="2000" dirty="0"/>
              <a:t>Эта библиотека книг и была названа </a:t>
            </a:r>
            <a:r>
              <a:rPr lang="ru-RU" sz="2000" b="1" dirty="0"/>
              <a:t>Библиотекой инфраструктуры информационных технологий </a:t>
            </a:r>
            <a:r>
              <a:rPr lang="ru-RU" sz="2000" b="1" dirty="0" err="1"/>
              <a:t>илиITIL</a:t>
            </a:r>
            <a:r>
              <a:rPr lang="ru-RU" sz="2000" b="1" dirty="0"/>
              <a:t>(</a:t>
            </a:r>
            <a:r>
              <a:rPr lang="ru-RU" sz="2000" b="1" dirty="0" err="1"/>
              <a:t>the</a:t>
            </a:r>
            <a:r>
              <a:rPr lang="ru-RU" sz="2000" b="1" dirty="0"/>
              <a:t> IT </a:t>
            </a:r>
            <a:r>
              <a:rPr lang="ru-RU" sz="2000" b="1" dirty="0" err="1"/>
              <a:t>Infrastructure</a:t>
            </a:r>
            <a:r>
              <a:rPr lang="ru-RU" sz="2000" b="1" dirty="0"/>
              <a:t> </a:t>
            </a:r>
            <a:r>
              <a:rPr lang="ru-RU" sz="2000" b="1" dirty="0" err="1"/>
              <a:t>Library</a:t>
            </a:r>
            <a:r>
              <a:rPr lang="ru-RU" sz="2000" b="1" dirty="0"/>
              <a:t>)</a:t>
            </a:r>
            <a:r>
              <a:rPr lang="ru-RU" sz="2000" dirty="0"/>
              <a:t>. </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r>
              <a:rPr lang="ru-RU" dirty="0" smtClean="0"/>
              <a:t>Основные </a:t>
            </a:r>
            <a:r>
              <a:rPr lang="ru-RU" dirty="0"/>
              <a:t>термины</a:t>
            </a:r>
          </a:p>
        </p:txBody>
      </p:sp>
      <p:sp>
        <p:nvSpPr>
          <p:cNvPr id="3" name="Текст 2"/>
          <p:cNvSpPr>
            <a:spLocks noGrp="1"/>
          </p:cNvSpPr>
          <p:nvPr>
            <p:ph type="body" sz="quarter" idx="14"/>
          </p:nvPr>
        </p:nvSpPr>
        <p:spPr/>
        <p:txBody>
          <a:bodyPr/>
          <a:lstStyle/>
          <a:p>
            <a:r>
              <a:rPr lang="ru-RU" dirty="0" smtClean="0"/>
              <a:t>ITIL</a:t>
            </a:r>
          </a:p>
        </p:txBody>
      </p:sp>
    </p:spTree>
    <p:extLst>
      <p:ext uri="{BB962C8B-B14F-4D97-AF65-F5344CB8AC3E}">
        <p14:creationId xmlns:p14="http://schemas.microsoft.com/office/powerpoint/2010/main" val="3156900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chemeClr val="tx1">
                    <a:lumMod val="75000"/>
                    <a:lumOff val="25000"/>
                  </a:schemeClr>
                </a:solidFill>
              </a:rPr>
              <a:t>Что такое </a:t>
            </a:r>
            <a:r>
              <a:rPr lang="en-US" sz="2400" dirty="0">
                <a:solidFill>
                  <a:schemeClr val="tx1">
                    <a:lumMod val="75000"/>
                    <a:lumOff val="25000"/>
                  </a:schemeClr>
                </a:solidFill>
              </a:rPr>
              <a:t>Customer Experience</a:t>
            </a:r>
            <a:r>
              <a:rPr lang="ru-RU" sz="2400" dirty="0">
                <a:solidFill>
                  <a:schemeClr val="tx1">
                    <a:lumMod val="75000"/>
                    <a:lumOff val="25000"/>
                  </a:schemeClr>
                </a:solidFill>
              </a:rPr>
              <a:t>?</a:t>
            </a:r>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23282" t="9147" r="24160" b="6512"/>
          <a:stretch/>
        </p:blipFill>
        <p:spPr>
          <a:xfrm>
            <a:off x="3728469" y="3246513"/>
            <a:ext cx="1504889" cy="2414926"/>
          </a:xfrm>
          <a:prstGeom prst="rect">
            <a:avLst/>
          </a:prstGeom>
        </p:spPr>
      </p:pic>
      <p:grpSp>
        <p:nvGrpSpPr>
          <p:cNvPr id="46" name="Группа 45"/>
          <p:cNvGrpSpPr/>
          <p:nvPr/>
        </p:nvGrpSpPr>
        <p:grpSpPr>
          <a:xfrm>
            <a:off x="1794512" y="3168202"/>
            <a:ext cx="1699492" cy="2388353"/>
            <a:chOff x="3565188" y="2856270"/>
            <a:chExt cx="2265989" cy="3184470"/>
          </a:xfrm>
        </p:grpSpPr>
        <p:grpSp>
          <p:nvGrpSpPr>
            <p:cNvPr id="45" name="Группа 44"/>
            <p:cNvGrpSpPr/>
            <p:nvPr/>
          </p:nvGrpSpPr>
          <p:grpSpPr>
            <a:xfrm>
              <a:off x="3565188" y="2856270"/>
              <a:ext cx="2265989" cy="3184470"/>
              <a:chOff x="3565188" y="2856270"/>
              <a:chExt cx="2265989" cy="3184470"/>
            </a:xfrm>
          </p:grpSpPr>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l="21576" t="7287" r="20284" b="11008"/>
              <a:stretch/>
            </p:blipFill>
            <p:spPr>
              <a:xfrm>
                <a:off x="3565188" y="2856270"/>
                <a:ext cx="2265989" cy="3184470"/>
              </a:xfrm>
              <a:prstGeom prst="rect">
                <a:avLst/>
              </a:prstGeom>
            </p:spPr>
          </p:pic>
          <p:sp>
            <p:nvSpPr>
              <p:cNvPr id="43" name="Прямоугольник 42"/>
              <p:cNvSpPr/>
              <p:nvPr/>
            </p:nvSpPr>
            <p:spPr>
              <a:xfrm>
                <a:off x="4344199" y="4177239"/>
                <a:ext cx="243169" cy="187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
                  </a:lnSpc>
                </a:pPr>
                <a:r>
                  <a:rPr lang="ru-RU" sz="600" dirty="0">
                    <a:solidFill>
                      <a:schemeClr val="tx1"/>
                    </a:solidFill>
                  </a:rPr>
                  <a:t>__</a:t>
                </a:r>
              </a:p>
            </p:txBody>
          </p:sp>
        </p:grpSp>
        <p:pic>
          <p:nvPicPr>
            <p:cNvPr id="44" name="Рисунок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4199" y="4207188"/>
              <a:ext cx="91076" cy="122881"/>
            </a:xfrm>
            <a:prstGeom prst="rect">
              <a:avLst/>
            </a:prstGeom>
          </p:spPr>
        </p:pic>
      </p:grpSp>
      <p:grpSp>
        <p:nvGrpSpPr>
          <p:cNvPr id="47" name="Группа 46"/>
          <p:cNvGrpSpPr/>
          <p:nvPr/>
        </p:nvGrpSpPr>
        <p:grpSpPr>
          <a:xfrm>
            <a:off x="1464305" y="3298314"/>
            <a:ext cx="4528331" cy="2219890"/>
            <a:chOff x="113535" y="-2140923"/>
            <a:chExt cx="6858000" cy="3732028"/>
          </a:xfrm>
        </p:grpSpPr>
        <p:pic>
          <p:nvPicPr>
            <p:cNvPr id="48" name="Рисунок 47"/>
            <p:cNvPicPr>
              <a:picLocks noChangeAspect="1"/>
            </p:cNvPicPr>
            <p:nvPr/>
          </p:nvPicPr>
          <p:blipFill rotWithShape="1">
            <a:blip r:embed="rId6" cstate="print">
              <a:extLst>
                <a:ext uri="{28A0092B-C50C-407E-A947-70E740481C1C}">
                  <a14:useLocalDpi xmlns:a14="http://schemas.microsoft.com/office/drawing/2010/main" val="0"/>
                </a:ext>
              </a:extLst>
            </a:blip>
            <a:srcRect t="23485" b="22096"/>
            <a:stretch/>
          </p:blipFill>
          <p:spPr>
            <a:xfrm>
              <a:off x="113535" y="-2140923"/>
              <a:ext cx="6858000" cy="3732028"/>
            </a:xfrm>
            <a:prstGeom prst="rect">
              <a:avLst/>
            </a:prstGeom>
          </p:spPr>
        </p:pic>
        <p:sp>
          <p:nvSpPr>
            <p:cNvPr id="49" name="Прямоугольник 48"/>
            <p:cNvSpPr/>
            <p:nvPr/>
          </p:nvSpPr>
          <p:spPr>
            <a:xfrm>
              <a:off x="1804660" y="-827338"/>
              <a:ext cx="322218"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
                </a:lnSpc>
              </a:pPr>
              <a:r>
                <a:rPr lang="ru-RU" sz="600" dirty="0">
                  <a:solidFill>
                    <a:schemeClr val="tx1"/>
                  </a:solidFill>
                </a:rPr>
                <a:t>____</a:t>
              </a:r>
            </a:p>
          </p:txBody>
        </p:sp>
        <p:pic>
          <p:nvPicPr>
            <p:cNvPr id="50" name="Рисунок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4660" y="-797389"/>
              <a:ext cx="84697" cy="114274"/>
            </a:xfrm>
            <a:prstGeom prst="rect">
              <a:avLst/>
            </a:prstGeom>
          </p:spPr>
        </p:pic>
      </p:grpSp>
      <p:sp>
        <p:nvSpPr>
          <p:cNvPr id="9" name="Овальная выноска 8"/>
          <p:cNvSpPr/>
          <p:nvPr/>
        </p:nvSpPr>
        <p:spPr>
          <a:xfrm>
            <a:off x="397690" y="2395538"/>
            <a:ext cx="2100263" cy="992741"/>
          </a:xfrm>
          <a:prstGeom prst="wedgeEllipseCallout">
            <a:avLst>
              <a:gd name="adj1" fmla="val 45945"/>
              <a:gd name="adj2" fmla="val 84418"/>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Будем рады сотрудничеству!</a:t>
            </a:r>
            <a:endParaRPr lang="ru-RU" sz="1350" dirty="0"/>
          </a:p>
        </p:txBody>
      </p:sp>
      <p:pic>
        <p:nvPicPr>
          <p:cNvPr id="20" name="Рисунок 19"/>
          <p:cNvPicPr>
            <a:picLocks noChangeAspect="1"/>
          </p:cNvPicPr>
          <p:nvPr/>
        </p:nvPicPr>
        <p:blipFill rotWithShape="1">
          <a:blip r:embed="rId8" cstate="print">
            <a:extLst>
              <a:ext uri="{28A0092B-C50C-407E-A947-70E740481C1C}">
                <a14:useLocalDpi xmlns:a14="http://schemas.microsoft.com/office/drawing/2010/main" val="0"/>
              </a:ext>
            </a:extLst>
          </a:blip>
          <a:srcRect l="17021" t="17173" r="16137" b="17038"/>
          <a:stretch/>
        </p:blipFill>
        <p:spPr>
          <a:xfrm>
            <a:off x="6103996" y="1148522"/>
            <a:ext cx="2655449" cy="2613631"/>
          </a:xfrm>
          <a:prstGeom prst="ellipse">
            <a:avLst/>
          </a:prstGeom>
        </p:spPr>
      </p:pic>
      <p:sp>
        <p:nvSpPr>
          <p:cNvPr id="21" name="Скругленный прямоугольник 20"/>
          <p:cNvSpPr/>
          <p:nvPr/>
        </p:nvSpPr>
        <p:spPr>
          <a:xfrm rot="11162976" flipH="1" flipV="1">
            <a:off x="7414571" y="1720940"/>
            <a:ext cx="34290" cy="1468791"/>
          </a:xfrm>
          <a:prstGeom prst="roundRect">
            <a:avLst>
              <a:gd name="adj" fmla="val 50000"/>
            </a:avLst>
          </a:prstGeom>
          <a:gradFill flip="none" rotWithShape="1">
            <a:gsLst>
              <a:gs pos="43000">
                <a:srgbClr val="036F72"/>
              </a:gs>
              <a:gs pos="35000">
                <a:srgbClr val="036F72"/>
              </a:gs>
              <a:gs pos="46000">
                <a:srgbClr val="036F72"/>
              </a:gs>
              <a:gs pos="37000">
                <a:srgbClr val="036F72"/>
              </a:gs>
              <a:gs pos="66000">
                <a:schemeClr val="bg1"/>
              </a:gs>
              <a:gs pos="51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2" name="Скругленный прямоугольник 21"/>
          <p:cNvSpPr/>
          <p:nvPr/>
        </p:nvSpPr>
        <p:spPr>
          <a:xfrm flipH="1">
            <a:off x="7414575" y="2077462"/>
            <a:ext cx="34289" cy="774896"/>
          </a:xfrm>
          <a:prstGeom prst="roundRect">
            <a:avLst>
              <a:gd name="adj" fmla="val 50000"/>
            </a:avLst>
          </a:prstGeom>
          <a:gradFill>
            <a:gsLst>
              <a:gs pos="43000">
                <a:srgbClr val="663300"/>
              </a:gs>
              <a:gs pos="35000">
                <a:srgbClr val="663300"/>
              </a:gs>
              <a:gs pos="44000">
                <a:srgbClr val="663300"/>
              </a:gs>
              <a:gs pos="54000">
                <a:srgbClr val="663300"/>
              </a:gs>
              <a:gs pos="37000">
                <a:srgbClr val="663300"/>
              </a:gs>
              <a:gs pos="66000">
                <a:schemeClr val="bg1"/>
              </a:gs>
              <a:gs pos="54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3" name="Овал 22"/>
          <p:cNvSpPr/>
          <p:nvPr/>
        </p:nvSpPr>
        <p:spPr>
          <a:xfrm>
            <a:off x="7377916" y="2423557"/>
            <a:ext cx="107603" cy="102238"/>
          </a:xfrm>
          <a:prstGeom prst="ellipse">
            <a:avLst/>
          </a:prstGeom>
          <a:solidFill>
            <a:srgbClr val="036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nvGrpSpPr>
          <p:cNvPr id="54" name="Группа 53"/>
          <p:cNvGrpSpPr/>
          <p:nvPr/>
        </p:nvGrpSpPr>
        <p:grpSpPr>
          <a:xfrm>
            <a:off x="1656141" y="2997846"/>
            <a:ext cx="4306535" cy="2547661"/>
            <a:chOff x="2685058" y="2712878"/>
            <a:chExt cx="6630452" cy="3973099"/>
          </a:xfrm>
        </p:grpSpPr>
        <p:pic>
          <p:nvPicPr>
            <p:cNvPr id="51" name="Рисунок 50"/>
            <p:cNvPicPr>
              <a:picLocks noChangeAspect="1"/>
            </p:cNvPicPr>
            <p:nvPr/>
          </p:nvPicPr>
          <p:blipFill rotWithShape="1">
            <a:blip r:embed="rId9" cstate="print">
              <a:extLst>
                <a:ext uri="{28A0092B-C50C-407E-A947-70E740481C1C}">
                  <a14:useLocalDpi xmlns:a14="http://schemas.microsoft.com/office/drawing/2010/main" val="0"/>
                </a:ext>
              </a:extLst>
            </a:blip>
            <a:srcRect t="24326" r="3318" b="17741"/>
            <a:stretch/>
          </p:blipFill>
          <p:spPr>
            <a:xfrm>
              <a:off x="2685058" y="2712878"/>
              <a:ext cx="6630452" cy="3973099"/>
            </a:xfrm>
            <a:prstGeom prst="rect">
              <a:avLst/>
            </a:prstGeom>
          </p:spPr>
        </p:pic>
        <p:sp>
          <p:nvSpPr>
            <p:cNvPr id="52" name="Прямоугольник 51"/>
            <p:cNvSpPr/>
            <p:nvPr/>
          </p:nvSpPr>
          <p:spPr>
            <a:xfrm>
              <a:off x="4107348" y="4175024"/>
              <a:ext cx="313142" cy="162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
                </a:lnSpc>
              </a:pPr>
              <a:r>
                <a:rPr lang="ru-RU" sz="600" dirty="0">
                  <a:solidFill>
                    <a:schemeClr val="tx1"/>
                  </a:solidFill>
                </a:rPr>
                <a:t>____</a:t>
              </a:r>
            </a:p>
          </p:txBody>
        </p:sp>
        <p:pic>
          <p:nvPicPr>
            <p:cNvPr id="53" name="Рисунок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7348" y="4203014"/>
              <a:ext cx="82311" cy="106796"/>
            </a:xfrm>
            <a:prstGeom prst="rect">
              <a:avLst/>
            </a:prstGeom>
          </p:spPr>
        </p:pic>
      </p:grpSp>
      <p:sp>
        <p:nvSpPr>
          <p:cNvPr id="55" name="Скругленный прямоугольник 54"/>
          <p:cNvSpPr/>
          <p:nvPr/>
        </p:nvSpPr>
        <p:spPr>
          <a:xfrm>
            <a:off x="386038" y="1864084"/>
            <a:ext cx="1763516" cy="3498549"/>
          </a:xfrm>
          <a:prstGeom prst="roundRect">
            <a:avLst/>
          </a:prstGeom>
          <a:no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56" name="TextBox 55"/>
          <p:cNvSpPr txBox="1"/>
          <p:nvPr/>
        </p:nvSpPr>
        <p:spPr>
          <a:xfrm>
            <a:off x="3829999" y="2784257"/>
            <a:ext cx="5314001" cy="1754326"/>
          </a:xfrm>
          <a:prstGeom prst="rect">
            <a:avLst/>
          </a:prstGeom>
          <a:noFill/>
        </p:spPr>
        <p:txBody>
          <a:bodyPr wrap="square" rtlCol="0">
            <a:spAutoFit/>
          </a:bodyPr>
          <a:lstStyle/>
          <a:p>
            <a:pPr algn="ctr"/>
            <a:r>
              <a:rPr lang="en-US" sz="2100" b="1" i="1" dirty="0">
                <a:solidFill>
                  <a:srgbClr val="663300"/>
                </a:solidFill>
              </a:rPr>
              <a:t>Customer Experience</a:t>
            </a:r>
            <a:r>
              <a:rPr lang="ru-RU" sz="2100" b="1" i="1" dirty="0">
                <a:solidFill>
                  <a:srgbClr val="663300"/>
                </a:solidFill>
              </a:rPr>
              <a:t> </a:t>
            </a:r>
          </a:p>
          <a:p>
            <a:pPr algn="ctr"/>
            <a:r>
              <a:rPr lang="ru-RU" sz="2100" b="1" i="1" dirty="0">
                <a:solidFill>
                  <a:srgbClr val="663300"/>
                </a:solidFill>
              </a:rPr>
              <a:t>(клиентские впечатления) –</a:t>
            </a:r>
          </a:p>
          <a:p>
            <a:pPr algn="ctr"/>
            <a:r>
              <a:rPr lang="ru-RU" sz="2100" b="1" i="1" dirty="0">
                <a:solidFill>
                  <a:srgbClr val="663300"/>
                </a:solidFill>
              </a:rPr>
              <a:t> </a:t>
            </a:r>
          </a:p>
          <a:p>
            <a:pPr algn="ctr"/>
            <a:r>
              <a:rPr lang="ru-RU" sz="1500" dirty="0"/>
              <a:t>совокупность всех ощущений и впечатлений, получаемых клиентом в процессе взаимодействия с компанией на протяжении всего жизненного цикла клиента</a:t>
            </a:r>
          </a:p>
        </p:txBody>
      </p:sp>
      <p:sp>
        <p:nvSpPr>
          <p:cNvPr id="57" name="Стрелка вниз 56"/>
          <p:cNvSpPr/>
          <p:nvPr/>
        </p:nvSpPr>
        <p:spPr>
          <a:xfrm rot="16200000">
            <a:off x="3127870" y="3049711"/>
            <a:ext cx="419930" cy="491554"/>
          </a:xfrm>
          <a:prstGeom prst="downArrow">
            <a:avLst/>
          </a:prstGeom>
          <a:no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5" name="Выноска-облако 4"/>
          <p:cNvSpPr/>
          <p:nvPr/>
        </p:nvSpPr>
        <p:spPr>
          <a:xfrm>
            <a:off x="3562970" y="1460198"/>
            <a:ext cx="1318504" cy="578331"/>
          </a:xfrm>
          <a:prstGeom prst="cloudCallout">
            <a:avLst>
              <a:gd name="adj1" fmla="val 38964"/>
              <a:gd name="adj2" fmla="val 141810"/>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b="1" dirty="0">
              <a:solidFill>
                <a:srgbClr val="E0B298"/>
              </a:solidFill>
            </a:endParaRPr>
          </a:p>
        </p:txBody>
      </p:sp>
      <p:sp>
        <p:nvSpPr>
          <p:cNvPr id="42" name="Выноска-облако 41"/>
          <p:cNvSpPr/>
          <p:nvPr/>
        </p:nvSpPr>
        <p:spPr>
          <a:xfrm>
            <a:off x="7162055" y="3388279"/>
            <a:ext cx="1442237" cy="773252"/>
          </a:xfrm>
          <a:prstGeom prst="cloudCallout">
            <a:avLst>
              <a:gd name="adj1" fmla="val -90475"/>
              <a:gd name="adj2" fmla="val -32372"/>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b="1" dirty="0">
              <a:solidFill>
                <a:srgbClr val="E0B298"/>
              </a:solidFill>
            </a:endParaRPr>
          </a:p>
        </p:txBody>
      </p:sp>
      <p:sp>
        <p:nvSpPr>
          <p:cNvPr id="58" name="Выноска-облако 57"/>
          <p:cNvSpPr/>
          <p:nvPr/>
        </p:nvSpPr>
        <p:spPr>
          <a:xfrm>
            <a:off x="6219205" y="1227277"/>
            <a:ext cx="2140639" cy="749183"/>
          </a:xfrm>
          <a:prstGeom prst="cloudCallout">
            <a:avLst>
              <a:gd name="adj1" fmla="val -39532"/>
              <a:gd name="adj2" fmla="val 131201"/>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b="1" dirty="0">
              <a:solidFill>
                <a:srgbClr val="E0B298"/>
              </a:solidFill>
            </a:endParaRPr>
          </a:p>
        </p:txBody>
      </p:sp>
      <p:sp>
        <p:nvSpPr>
          <p:cNvPr id="59" name="Выноска-облако 58"/>
          <p:cNvSpPr/>
          <p:nvPr/>
        </p:nvSpPr>
        <p:spPr>
          <a:xfrm>
            <a:off x="5058799" y="1766254"/>
            <a:ext cx="1045190" cy="593927"/>
          </a:xfrm>
          <a:prstGeom prst="cloudCallout">
            <a:avLst>
              <a:gd name="adj1" fmla="val 1715"/>
              <a:gd name="adj2" fmla="val 99526"/>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b="1" dirty="0">
              <a:solidFill>
                <a:srgbClr val="E0B298"/>
              </a:solidFill>
            </a:endParaRPr>
          </a:p>
        </p:txBody>
      </p:sp>
      <p:grpSp>
        <p:nvGrpSpPr>
          <p:cNvPr id="60" name="Группа 59"/>
          <p:cNvGrpSpPr/>
          <p:nvPr/>
        </p:nvGrpSpPr>
        <p:grpSpPr>
          <a:xfrm>
            <a:off x="1072571" y="2359232"/>
            <a:ext cx="5677086" cy="3569327"/>
            <a:chOff x="2247032" y="2091472"/>
            <a:chExt cx="4961951" cy="3882258"/>
          </a:xfrm>
        </p:grpSpPr>
        <p:grpSp>
          <p:nvGrpSpPr>
            <p:cNvPr id="61" name="Группа 60"/>
            <p:cNvGrpSpPr/>
            <p:nvPr/>
          </p:nvGrpSpPr>
          <p:grpSpPr>
            <a:xfrm>
              <a:off x="2247032" y="2091472"/>
              <a:ext cx="4961951" cy="3882258"/>
              <a:chOff x="1618382" y="1462822"/>
              <a:chExt cx="4961951" cy="3882258"/>
            </a:xfrm>
          </p:grpSpPr>
          <p:sp>
            <p:nvSpPr>
              <p:cNvPr id="64" name="Круговая стрелка 63"/>
              <p:cNvSpPr/>
              <p:nvPr/>
            </p:nvSpPr>
            <p:spPr>
              <a:xfrm rot="17763795">
                <a:off x="1021884" y="2186062"/>
                <a:ext cx="2602051" cy="1155571"/>
              </a:xfrm>
              <a:prstGeom prst="circularArrow">
                <a:avLst>
                  <a:gd name="adj1" fmla="val 12870"/>
                  <a:gd name="adj2" fmla="val 1142319"/>
                  <a:gd name="adj3" fmla="val 13290486"/>
                  <a:gd name="adj4" fmla="val 10800000"/>
                  <a:gd name="adj5" fmla="val 12500"/>
                </a:avLst>
              </a:prstGeom>
              <a:gradFill flip="none" rotWithShape="1">
                <a:gsLst>
                  <a:gs pos="0">
                    <a:srgbClr val="1A469E"/>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sp>
            <p:nvSpPr>
              <p:cNvPr id="65" name="Круговая стрелка 64"/>
              <p:cNvSpPr/>
              <p:nvPr/>
            </p:nvSpPr>
            <p:spPr>
              <a:xfrm rot="7203289">
                <a:off x="4378318" y="3317836"/>
                <a:ext cx="2697694" cy="1356793"/>
              </a:xfrm>
              <a:prstGeom prst="circularArrow">
                <a:avLst>
                  <a:gd name="adj1" fmla="val 12870"/>
                  <a:gd name="adj2" fmla="val 1478242"/>
                  <a:gd name="adj3" fmla="val 13290486"/>
                  <a:gd name="adj4" fmla="val 10627053"/>
                  <a:gd name="adj5" fmla="val 12500"/>
                </a:avLst>
              </a:prstGeom>
              <a:gradFill flip="none" rotWithShape="1">
                <a:gsLst>
                  <a:gs pos="0">
                    <a:srgbClr val="FFFF00"/>
                  </a:gs>
                  <a:gs pos="96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sp>
            <p:nvSpPr>
              <p:cNvPr id="66" name="Круговая стрелка 65"/>
              <p:cNvSpPr/>
              <p:nvPr/>
            </p:nvSpPr>
            <p:spPr>
              <a:xfrm rot="20577705">
                <a:off x="1695046" y="1531997"/>
                <a:ext cx="3381109" cy="1349655"/>
              </a:xfrm>
              <a:prstGeom prst="circularArrow">
                <a:avLst>
                  <a:gd name="adj1" fmla="val 12870"/>
                  <a:gd name="adj2" fmla="val 1078936"/>
                  <a:gd name="adj3" fmla="val 13290486"/>
                  <a:gd name="adj4" fmla="val 11348459"/>
                  <a:gd name="adj5" fmla="val 12500"/>
                </a:avLst>
              </a:prstGeom>
              <a:gradFill flip="none" rotWithShape="1">
                <a:gsLst>
                  <a:gs pos="0">
                    <a:srgbClr val="7030A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chemeClr val="tx1"/>
                  </a:solidFill>
                </a:endParaRPr>
              </a:p>
            </p:txBody>
          </p:sp>
          <p:sp>
            <p:nvSpPr>
              <p:cNvPr id="67" name="Круговая стрелка 66"/>
              <p:cNvSpPr/>
              <p:nvPr/>
            </p:nvSpPr>
            <p:spPr>
              <a:xfrm rot="10022707">
                <a:off x="3572677" y="3971819"/>
                <a:ext cx="2780435" cy="1235727"/>
              </a:xfrm>
              <a:prstGeom prst="circularArrow">
                <a:avLst>
                  <a:gd name="adj1" fmla="val 12870"/>
                  <a:gd name="adj2" fmla="val 1142319"/>
                  <a:gd name="adj3" fmla="val 13290486"/>
                  <a:gd name="adj4" fmla="val 10799999"/>
                  <a:gd name="adj5" fmla="val 12500"/>
                </a:avLst>
              </a:prstGeom>
              <a:gradFill flip="none" rotWithShape="1">
                <a:gsLst>
                  <a:gs pos="0">
                    <a:srgbClr val="65B53D"/>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sp>
            <p:nvSpPr>
              <p:cNvPr id="68" name="Круговая стрелка 67"/>
              <p:cNvSpPr/>
              <p:nvPr/>
            </p:nvSpPr>
            <p:spPr>
              <a:xfrm rot="3780600">
                <a:off x="4500414" y="2460896"/>
                <a:ext cx="2927044" cy="1232795"/>
              </a:xfrm>
              <a:prstGeom prst="circularArrow">
                <a:avLst>
                  <a:gd name="adj1" fmla="val 12870"/>
                  <a:gd name="adj2" fmla="val 1142319"/>
                  <a:gd name="adj3" fmla="val 13290486"/>
                  <a:gd name="adj4" fmla="val 10800000"/>
                  <a:gd name="adj5" fmla="val 12500"/>
                </a:avLst>
              </a:prstGeom>
              <a:gradFill flip="none" rotWithShape="1">
                <a:gsLst>
                  <a:gs pos="0">
                    <a:srgbClr val="FFC00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chemeClr val="tx1"/>
                  </a:solidFill>
                </a:endParaRPr>
              </a:p>
            </p:txBody>
          </p:sp>
          <p:sp>
            <p:nvSpPr>
              <p:cNvPr id="69" name="Круговая стрелка 68"/>
              <p:cNvSpPr/>
              <p:nvPr/>
            </p:nvSpPr>
            <p:spPr>
              <a:xfrm rot="14436494">
                <a:off x="766222" y="3085588"/>
                <a:ext cx="3021568" cy="1317247"/>
              </a:xfrm>
              <a:prstGeom prst="circularArrow">
                <a:avLst>
                  <a:gd name="adj1" fmla="val 12870"/>
                  <a:gd name="adj2" fmla="val 1142319"/>
                  <a:gd name="adj3" fmla="val 13290486"/>
                  <a:gd name="adj4" fmla="val 11424204"/>
                  <a:gd name="adj5" fmla="val 12500"/>
                </a:avLst>
              </a:prstGeom>
              <a:gradFill flip="none" rotWithShape="1">
                <a:gsLst>
                  <a:gs pos="0">
                    <a:schemeClr val="accent1">
                      <a:tint val="66000"/>
                      <a:satMod val="160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grpSp>
        <p:sp>
          <p:nvSpPr>
            <p:cNvPr id="62" name="Стрелка вправо 61"/>
            <p:cNvSpPr/>
            <p:nvPr/>
          </p:nvSpPr>
          <p:spPr>
            <a:xfrm>
              <a:off x="4206921" y="2285751"/>
              <a:ext cx="1090167" cy="286865"/>
            </a:xfrm>
            <a:prstGeom prst="rightArrow">
              <a:avLst/>
            </a:prstGeom>
            <a:gradFill flip="none" rotWithShape="1">
              <a:gsLst>
                <a:gs pos="0">
                  <a:srgbClr val="663300"/>
                </a:gs>
                <a:gs pos="98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63" name="Стрелка вправо 62"/>
            <p:cNvSpPr/>
            <p:nvPr/>
          </p:nvSpPr>
          <p:spPr>
            <a:xfrm rot="10800000">
              <a:off x="4264406" y="5557094"/>
              <a:ext cx="1090167" cy="272923"/>
            </a:xfrm>
            <a:prstGeom prst="rightArrow">
              <a:avLst/>
            </a:prstGeom>
            <a:gradFill flip="none" rotWithShape="1">
              <a:gsLst>
                <a:gs pos="0">
                  <a:srgbClr val="00B050"/>
                </a:gs>
                <a:gs pos="98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sp>
        <p:nvSpPr>
          <p:cNvPr id="12" name="TextBox 11"/>
          <p:cNvSpPr txBox="1"/>
          <p:nvPr/>
        </p:nvSpPr>
        <p:spPr>
          <a:xfrm>
            <a:off x="3710336" y="1534489"/>
            <a:ext cx="1182788" cy="507831"/>
          </a:xfrm>
          <a:prstGeom prst="rect">
            <a:avLst/>
          </a:prstGeom>
          <a:noFill/>
        </p:spPr>
        <p:txBody>
          <a:bodyPr wrap="square" rtlCol="0">
            <a:spAutoFit/>
          </a:bodyPr>
          <a:lstStyle/>
          <a:p>
            <a:r>
              <a:rPr lang="ru-RU" sz="1350" b="1" dirty="0">
                <a:solidFill>
                  <a:srgbClr val="E0B298"/>
                </a:solidFill>
              </a:rPr>
              <a:t>Ощущения</a:t>
            </a:r>
          </a:p>
          <a:p>
            <a:endParaRPr lang="ru-RU" sz="1350" dirty="0"/>
          </a:p>
        </p:txBody>
      </p:sp>
      <p:sp>
        <p:nvSpPr>
          <p:cNvPr id="13" name="Прямоугольник 12"/>
          <p:cNvSpPr/>
          <p:nvPr/>
        </p:nvSpPr>
        <p:spPr>
          <a:xfrm>
            <a:off x="5165356" y="1911132"/>
            <a:ext cx="784190" cy="300082"/>
          </a:xfrm>
          <a:prstGeom prst="rect">
            <a:avLst/>
          </a:prstGeom>
        </p:spPr>
        <p:txBody>
          <a:bodyPr wrap="none">
            <a:spAutoFit/>
          </a:bodyPr>
          <a:lstStyle/>
          <a:p>
            <a:pPr algn="ctr"/>
            <a:r>
              <a:rPr lang="ru-RU" sz="1350" b="1" dirty="0">
                <a:solidFill>
                  <a:srgbClr val="E0B298"/>
                </a:solidFill>
              </a:rPr>
              <a:t>Эмоции</a:t>
            </a:r>
          </a:p>
        </p:txBody>
      </p:sp>
      <p:sp>
        <p:nvSpPr>
          <p:cNvPr id="14" name="Прямоугольник 13"/>
          <p:cNvSpPr/>
          <p:nvPr/>
        </p:nvSpPr>
        <p:spPr>
          <a:xfrm>
            <a:off x="6499700" y="1395722"/>
            <a:ext cx="1648786" cy="300082"/>
          </a:xfrm>
          <a:prstGeom prst="rect">
            <a:avLst/>
          </a:prstGeom>
        </p:spPr>
        <p:txBody>
          <a:bodyPr wrap="none">
            <a:spAutoFit/>
          </a:bodyPr>
          <a:lstStyle/>
          <a:p>
            <a:pPr algn="ctr"/>
            <a:r>
              <a:rPr lang="ru-RU" sz="1350" b="1" dirty="0">
                <a:solidFill>
                  <a:srgbClr val="E0B298"/>
                </a:solidFill>
              </a:rPr>
              <a:t>Удовлетворенность</a:t>
            </a:r>
          </a:p>
        </p:txBody>
      </p:sp>
      <p:sp>
        <p:nvSpPr>
          <p:cNvPr id="16" name="Прямоугольник 15"/>
          <p:cNvSpPr/>
          <p:nvPr/>
        </p:nvSpPr>
        <p:spPr>
          <a:xfrm>
            <a:off x="7272641" y="3519777"/>
            <a:ext cx="1264167" cy="300082"/>
          </a:xfrm>
          <a:prstGeom prst="rect">
            <a:avLst/>
          </a:prstGeom>
        </p:spPr>
        <p:txBody>
          <a:bodyPr wrap="square">
            <a:spAutoFit/>
          </a:bodyPr>
          <a:lstStyle/>
          <a:p>
            <a:pPr algn="ctr"/>
            <a:r>
              <a:rPr lang="ru-RU" sz="1350" b="1" dirty="0">
                <a:solidFill>
                  <a:srgbClr val="E0B298"/>
                </a:solidFill>
              </a:rPr>
              <a:t>Впечатления</a:t>
            </a:r>
          </a:p>
        </p:txBody>
      </p:sp>
      <p:sp>
        <p:nvSpPr>
          <p:cNvPr id="70" name="TextBox 69"/>
          <p:cNvSpPr txBox="1"/>
          <p:nvPr/>
        </p:nvSpPr>
        <p:spPr>
          <a:xfrm>
            <a:off x="5684725" y="2416968"/>
            <a:ext cx="1127465" cy="369332"/>
          </a:xfrm>
          <a:prstGeom prst="rect">
            <a:avLst/>
          </a:prstGeom>
          <a:noFill/>
        </p:spPr>
        <p:txBody>
          <a:bodyPr wrap="square" rtlCol="0">
            <a:spAutoFit/>
          </a:bodyPr>
          <a:lstStyle/>
          <a:p>
            <a:pPr algn="ctr"/>
            <a:r>
              <a:rPr lang="en-US" b="1" dirty="0">
                <a:ln w="0"/>
                <a:solidFill>
                  <a:schemeClr val="bg1">
                    <a:lumMod val="65000"/>
                  </a:schemeClr>
                </a:solidFill>
                <a:cs typeface="Angsana New" panose="02020603050405020304" pitchFamily="18" charset="-34"/>
              </a:rPr>
              <a:t>INTERACT</a:t>
            </a:r>
            <a:endParaRPr lang="ru-RU" b="1" dirty="0">
              <a:ln w="0"/>
              <a:solidFill>
                <a:schemeClr val="bg1">
                  <a:lumMod val="65000"/>
                </a:schemeClr>
              </a:solidFill>
              <a:cs typeface="Angsana New" panose="02020603050405020304" pitchFamily="18" charset="-34"/>
            </a:endParaRPr>
          </a:p>
        </p:txBody>
      </p:sp>
      <p:sp>
        <p:nvSpPr>
          <p:cNvPr id="71" name="TextBox 70"/>
          <p:cNvSpPr txBox="1"/>
          <p:nvPr/>
        </p:nvSpPr>
        <p:spPr>
          <a:xfrm>
            <a:off x="6654792" y="3487032"/>
            <a:ext cx="1038286" cy="369332"/>
          </a:xfrm>
          <a:prstGeom prst="rect">
            <a:avLst/>
          </a:prstGeom>
          <a:noFill/>
        </p:spPr>
        <p:txBody>
          <a:bodyPr wrap="square" rtlCol="0">
            <a:spAutoFit/>
          </a:bodyPr>
          <a:lstStyle/>
          <a:p>
            <a:pPr algn="ctr"/>
            <a:r>
              <a:rPr lang="en-US" b="1" dirty="0">
                <a:ln w="0"/>
                <a:solidFill>
                  <a:schemeClr val="bg1">
                    <a:lumMod val="65000"/>
                  </a:schemeClr>
                </a:solidFill>
                <a:cs typeface="Angsana New" panose="02020603050405020304" pitchFamily="18" charset="-34"/>
              </a:rPr>
              <a:t>CHOOSE</a:t>
            </a:r>
            <a:endParaRPr lang="ru-RU" b="1" dirty="0">
              <a:ln w="0"/>
              <a:solidFill>
                <a:schemeClr val="bg1">
                  <a:lumMod val="65000"/>
                </a:schemeClr>
              </a:solidFill>
              <a:cs typeface="Angsana New" panose="02020603050405020304" pitchFamily="18" charset="-34"/>
            </a:endParaRPr>
          </a:p>
        </p:txBody>
      </p:sp>
      <p:sp>
        <p:nvSpPr>
          <p:cNvPr id="73" name="TextBox 72"/>
          <p:cNvSpPr txBox="1"/>
          <p:nvPr/>
        </p:nvSpPr>
        <p:spPr>
          <a:xfrm>
            <a:off x="3190202" y="2153813"/>
            <a:ext cx="1232564" cy="369332"/>
          </a:xfrm>
          <a:prstGeom prst="rect">
            <a:avLst/>
          </a:prstGeom>
          <a:noFill/>
        </p:spPr>
        <p:txBody>
          <a:bodyPr wrap="square" rtlCol="0">
            <a:spAutoFit/>
          </a:bodyPr>
          <a:lstStyle/>
          <a:p>
            <a:pPr algn="ctr"/>
            <a:r>
              <a:rPr lang="en-US" b="1" dirty="0">
                <a:ln w="0"/>
                <a:solidFill>
                  <a:schemeClr val="bg1">
                    <a:lumMod val="65000"/>
                  </a:schemeClr>
                </a:solidFill>
                <a:cs typeface="Angsana New" panose="02020603050405020304" pitchFamily="18" charset="-34"/>
              </a:rPr>
              <a:t>BE AWARE</a:t>
            </a:r>
            <a:endParaRPr lang="ru-RU" b="1" dirty="0">
              <a:solidFill>
                <a:schemeClr val="bg1">
                  <a:lumMod val="65000"/>
                </a:schemeClr>
              </a:solidFill>
              <a:cs typeface="Angsana New" panose="02020603050405020304" pitchFamily="18" charset="-34"/>
            </a:endParaRPr>
          </a:p>
        </p:txBody>
      </p:sp>
      <p:sp>
        <p:nvSpPr>
          <p:cNvPr id="74" name="TextBox 73"/>
          <p:cNvSpPr txBox="1"/>
          <p:nvPr/>
        </p:nvSpPr>
        <p:spPr>
          <a:xfrm>
            <a:off x="4945276" y="5698671"/>
            <a:ext cx="1273928" cy="369332"/>
          </a:xfrm>
          <a:prstGeom prst="rect">
            <a:avLst/>
          </a:prstGeom>
          <a:noFill/>
        </p:spPr>
        <p:txBody>
          <a:bodyPr wrap="square" rtlCol="0">
            <a:spAutoFit/>
          </a:bodyPr>
          <a:lstStyle/>
          <a:p>
            <a:pPr algn="ctr"/>
            <a:r>
              <a:rPr lang="en-US" b="1" dirty="0">
                <a:ln w="0"/>
                <a:solidFill>
                  <a:schemeClr val="bg1">
                    <a:lumMod val="65000"/>
                  </a:schemeClr>
                </a:solidFill>
                <a:cs typeface="Angsana New" panose="02020603050405020304" pitchFamily="18" charset="-34"/>
              </a:rPr>
              <a:t>MANAGE</a:t>
            </a:r>
            <a:endParaRPr lang="ru-RU" b="1" dirty="0">
              <a:solidFill>
                <a:schemeClr val="bg1">
                  <a:lumMod val="65000"/>
                </a:schemeClr>
              </a:solidFill>
              <a:cs typeface="Angsana New" panose="02020603050405020304" pitchFamily="18" charset="-34"/>
            </a:endParaRPr>
          </a:p>
        </p:txBody>
      </p:sp>
      <p:sp>
        <p:nvSpPr>
          <p:cNvPr id="75" name="TextBox 74"/>
          <p:cNvSpPr txBox="1"/>
          <p:nvPr/>
        </p:nvSpPr>
        <p:spPr>
          <a:xfrm>
            <a:off x="6435458" y="4929321"/>
            <a:ext cx="1172759" cy="646331"/>
          </a:xfrm>
          <a:prstGeom prst="rect">
            <a:avLst/>
          </a:prstGeom>
          <a:noFill/>
        </p:spPr>
        <p:txBody>
          <a:bodyPr wrap="square" rtlCol="0">
            <a:spAutoFit/>
          </a:bodyPr>
          <a:lstStyle/>
          <a:p>
            <a:pPr algn="ctr"/>
            <a:r>
              <a:rPr lang="en-US" b="1" dirty="0">
                <a:ln w="0"/>
                <a:solidFill>
                  <a:schemeClr val="bg1">
                    <a:lumMod val="65000"/>
                  </a:schemeClr>
                </a:solidFill>
                <a:cs typeface="Angsana New" panose="02020603050405020304" pitchFamily="18" charset="-34"/>
              </a:rPr>
              <a:t>CONSUME</a:t>
            </a:r>
            <a:endParaRPr lang="ru-RU" b="1" dirty="0">
              <a:solidFill>
                <a:schemeClr val="bg1">
                  <a:lumMod val="65000"/>
                </a:schemeClr>
              </a:solidFill>
              <a:cs typeface="Angsana New" panose="02020603050405020304" pitchFamily="18" charset="-34"/>
            </a:endParaRPr>
          </a:p>
        </p:txBody>
      </p:sp>
      <p:sp>
        <p:nvSpPr>
          <p:cNvPr id="76" name="TextBox 75"/>
          <p:cNvSpPr txBox="1"/>
          <p:nvPr/>
        </p:nvSpPr>
        <p:spPr>
          <a:xfrm>
            <a:off x="2196866" y="5692273"/>
            <a:ext cx="821323" cy="369332"/>
          </a:xfrm>
          <a:prstGeom prst="rect">
            <a:avLst/>
          </a:prstGeom>
          <a:noFill/>
        </p:spPr>
        <p:txBody>
          <a:bodyPr wrap="square" rtlCol="0">
            <a:spAutoFit/>
          </a:bodyPr>
          <a:lstStyle/>
          <a:p>
            <a:pPr algn="ctr"/>
            <a:r>
              <a:rPr lang="en-US" b="1" dirty="0">
                <a:ln w="0"/>
                <a:solidFill>
                  <a:schemeClr val="bg1">
                    <a:lumMod val="65000"/>
                  </a:schemeClr>
                </a:solidFill>
                <a:cs typeface="Angsana New" panose="02020603050405020304" pitchFamily="18" charset="-34"/>
              </a:rPr>
              <a:t>PAY</a:t>
            </a:r>
            <a:endParaRPr lang="ru-RU" b="1" dirty="0">
              <a:solidFill>
                <a:schemeClr val="bg1">
                  <a:lumMod val="65000"/>
                </a:schemeClr>
              </a:solidFill>
              <a:cs typeface="Angsana New" panose="02020603050405020304" pitchFamily="18" charset="-34"/>
            </a:endParaRPr>
          </a:p>
        </p:txBody>
      </p:sp>
      <p:sp>
        <p:nvSpPr>
          <p:cNvPr id="77" name="TextBox 76"/>
          <p:cNvSpPr txBox="1"/>
          <p:nvPr/>
        </p:nvSpPr>
        <p:spPr>
          <a:xfrm>
            <a:off x="-7354" y="3292042"/>
            <a:ext cx="1494752" cy="646331"/>
          </a:xfrm>
          <a:prstGeom prst="rect">
            <a:avLst/>
          </a:prstGeom>
          <a:noFill/>
        </p:spPr>
        <p:txBody>
          <a:bodyPr wrap="square" rtlCol="0">
            <a:spAutoFit/>
          </a:bodyPr>
          <a:lstStyle/>
          <a:p>
            <a:pPr algn="ctr"/>
            <a:r>
              <a:rPr lang="en-US" b="1" dirty="0">
                <a:ln w="0"/>
                <a:solidFill>
                  <a:schemeClr val="bg1">
                    <a:lumMod val="65000"/>
                  </a:schemeClr>
                </a:solidFill>
                <a:cs typeface="Angsana New" panose="02020603050405020304" pitchFamily="18" charset="-34"/>
              </a:rPr>
              <a:t>RECOMMEND</a:t>
            </a:r>
            <a:endParaRPr lang="ru-RU" b="1" dirty="0">
              <a:ln w="0"/>
              <a:solidFill>
                <a:schemeClr val="bg1">
                  <a:lumMod val="65000"/>
                </a:schemeClr>
              </a:solidFill>
              <a:cs typeface="Angsana New" panose="02020603050405020304" pitchFamily="18" charset="-34"/>
            </a:endParaRPr>
          </a:p>
        </p:txBody>
      </p:sp>
      <p:sp>
        <p:nvSpPr>
          <p:cNvPr id="78" name="TextBox 77"/>
          <p:cNvSpPr txBox="1"/>
          <p:nvPr/>
        </p:nvSpPr>
        <p:spPr>
          <a:xfrm>
            <a:off x="243403" y="4850321"/>
            <a:ext cx="1052159" cy="369332"/>
          </a:xfrm>
          <a:prstGeom prst="rect">
            <a:avLst/>
          </a:prstGeom>
          <a:noFill/>
        </p:spPr>
        <p:txBody>
          <a:bodyPr wrap="square" rtlCol="0">
            <a:spAutoFit/>
          </a:bodyPr>
          <a:lstStyle/>
          <a:p>
            <a:pPr algn="ctr"/>
            <a:r>
              <a:rPr lang="en-US" b="1" dirty="0">
                <a:ln w="0"/>
                <a:solidFill>
                  <a:schemeClr val="bg1">
                    <a:lumMod val="65000"/>
                  </a:schemeClr>
                </a:solidFill>
                <a:cs typeface="Angsana New" panose="02020603050405020304" pitchFamily="18" charset="-34"/>
              </a:rPr>
              <a:t>RENEW</a:t>
            </a:r>
            <a:endParaRPr lang="ru-RU" b="1" dirty="0">
              <a:ln w="0"/>
              <a:solidFill>
                <a:schemeClr val="bg1">
                  <a:lumMod val="65000"/>
                </a:schemeClr>
              </a:solidFill>
              <a:cs typeface="Angsana New" panose="02020603050405020304" pitchFamily="18" charset="-34"/>
            </a:endParaRPr>
          </a:p>
        </p:txBody>
      </p:sp>
      <p:sp>
        <p:nvSpPr>
          <p:cNvPr id="80" name="TextBox 79"/>
          <p:cNvSpPr txBox="1"/>
          <p:nvPr/>
        </p:nvSpPr>
        <p:spPr>
          <a:xfrm>
            <a:off x="1587850" y="2299532"/>
            <a:ext cx="1163565" cy="369332"/>
          </a:xfrm>
          <a:prstGeom prst="rect">
            <a:avLst/>
          </a:prstGeom>
          <a:noFill/>
        </p:spPr>
        <p:txBody>
          <a:bodyPr wrap="square" rtlCol="0">
            <a:spAutoFit/>
          </a:bodyPr>
          <a:lstStyle/>
          <a:p>
            <a:pPr algn="ctr"/>
            <a:r>
              <a:rPr lang="en-US" b="1" dirty="0">
                <a:ln w="0"/>
                <a:solidFill>
                  <a:schemeClr val="bg1">
                    <a:lumMod val="65000"/>
                  </a:schemeClr>
                </a:solidFill>
                <a:cs typeface="Angsana New" panose="02020603050405020304" pitchFamily="18" charset="-34"/>
              </a:rPr>
              <a:t>LEAVE</a:t>
            </a:r>
            <a:endParaRPr lang="ru-RU" b="1" dirty="0">
              <a:ln w="0"/>
              <a:solidFill>
                <a:schemeClr val="bg1">
                  <a:lumMod val="65000"/>
                </a:schemeClr>
              </a:solidFill>
              <a:cs typeface="Angsana New" panose="02020603050405020304" pitchFamily="18" charset="-34"/>
            </a:endParaRPr>
          </a:p>
        </p:txBody>
      </p:sp>
      <p:sp>
        <p:nvSpPr>
          <p:cNvPr id="72" name="Выноска-облако 71"/>
          <p:cNvSpPr/>
          <p:nvPr/>
        </p:nvSpPr>
        <p:spPr>
          <a:xfrm>
            <a:off x="6407176" y="2449538"/>
            <a:ext cx="1318504" cy="578331"/>
          </a:xfrm>
          <a:prstGeom prst="cloudCallout">
            <a:avLst>
              <a:gd name="adj1" fmla="val -100234"/>
              <a:gd name="adj2" fmla="val 78566"/>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b="1" dirty="0">
              <a:solidFill>
                <a:srgbClr val="E0B298"/>
              </a:solidFill>
            </a:endParaRPr>
          </a:p>
        </p:txBody>
      </p:sp>
      <p:sp>
        <p:nvSpPr>
          <p:cNvPr id="79" name="Прямоугольник 78"/>
          <p:cNvSpPr/>
          <p:nvPr/>
        </p:nvSpPr>
        <p:spPr>
          <a:xfrm>
            <a:off x="6827595" y="2580946"/>
            <a:ext cx="527928" cy="300082"/>
          </a:xfrm>
          <a:prstGeom prst="rect">
            <a:avLst/>
          </a:prstGeom>
        </p:spPr>
        <p:txBody>
          <a:bodyPr wrap="square">
            <a:spAutoFit/>
          </a:bodyPr>
          <a:lstStyle/>
          <a:p>
            <a:pPr algn="ctr"/>
            <a:r>
              <a:rPr lang="ru-RU" sz="1350" b="1" dirty="0">
                <a:solidFill>
                  <a:srgbClr val="E0B298"/>
                </a:solidFill>
              </a:rPr>
              <a:t>????</a:t>
            </a:r>
          </a:p>
        </p:txBody>
      </p:sp>
      <p:sp>
        <p:nvSpPr>
          <p:cNvPr id="4" name="TextBox 3"/>
          <p:cNvSpPr txBox="1"/>
          <p:nvPr/>
        </p:nvSpPr>
        <p:spPr>
          <a:xfrm>
            <a:off x="954743" y="4952341"/>
            <a:ext cx="614667" cy="369332"/>
          </a:xfrm>
          <a:prstGeom prst="rect">
            <a:avLst/>
          </a:prstGeom>
          <a:noFill/>
        </p:spPr>
        <p:txBody>
          <a:bodyPr wrap="square" rtlCol="0">
            <a:spAutoFit/>
          </a:bodyPr>
          <a:lstStyle/>
          <a:p>
            <a:pPr algn="ctr"/>
            <a:r>
              <a:rPr lang="ru-RU" b="1" dirty="0">
                <a:solidFill>
                  <a:schemeClr val="tx1">
                    <a:lumMod val="50000"/>
                    <a:lumOff val="50000"/>
                  </a:schemeClr>
                </a:solidFill>
              </a:rPr>
              <a:t>. . .</a:t>
            </a:r>
          </a:p>
        </p:txBody>
      </p:sp>
    </p:spTree>
    <p:extLst>
      <p:ext uri="{BB962C8B-B14F-4D97-AF65-F5344CB8AC3E}">
        <p14:creationId xmlns:p14="http://schemas.microsoft.com/office/powerpoint/2010/main" val="3424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6"/>
                                        </p:tgtEl>
                                      </p:cBhvr>
                                    </p:animEffect>
                                    <p:set>
                                      <p:cBhvr>
                                        <p:cTn id="17" dur="1" fill="hold">
                                          <p:stCondLst>
                                            <p:cond delay="499"/>
                                          </p:stCondLst>
                                        </p:cTn>
                                        <p:tgtEl>
                                          <p:spTgt spid="4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1000"/>
                            </p:stCondLst>
                            <p:childTnLst>
                              <p:par>
                                <p:cTn id="26" presetID="10" presetClass="entr" presetSubtype="0" fill="hold" grpId="0" nodeType="after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750"/>
                                        <p:tgtEl>
                                          <p:spTgt spid="9"/>
                                        </p:tgtEl>
                                      </p:cBhvr>
                                    </p:animEffect>
                                    <p:set>
                                      <p:cBhvr>
                                        <p:cTn id="33" dur="1" fill="hold">
                                          <p:stCondLst>
                                            <p:cond delay="749"/>
                                          </p:stCondLst>
                                        </p:cTn>
                                        <p:tgtEl>
                                          <p:spTgt spid="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1" nodeType="withEffect">
                                  <p:stCondLst>
                                    <p:cond delay="5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8" presetClass="emph" presetSubtype="0" fill="hold" grpId="2" nodeType="withEffect">
                                  <p:stCondLst>
                                    <p:cond delay="0"/>
                                  </p:stCondLst>
                                  <p:childTnLst>
                                    <p:animRot by="21600000">
                                      <p:cBhvr>
                                        <p:cTn id="47" dur="2000" fill="hold"/>
                                        <p:tgtEl>
                                          <p:spTgt spid="21"/>
                                        </p:tgtEl>
                                        <p:attrNameLst>
                                          <p:attrName>r</p:attrName>
                                        </p:attrNameLst>
                                      </p:cBhvr>
                                    </p:animRot>
                                  </p:childTnLst>
                                </p:cTn>
                              </p:par>
                              <p:par>
                                <p:cTn id="48" presetID="8" presetClass="emph" presetSubtype="0" fill="hold" grpId="2" nodeType="withEffect">
                                  <p:stCondLst>
                                    <p:cond delay="300"/>
                                  </p:stCondLst>
                                  <p:childTnLst>
                                    <p:animRot by="21600000">
                                      <p:cBhvr>
                                        <p:cTn id="49" dur="2000" fill="hold"/>
                                        <p:tgtEl>
                                          <p:spTgt spid="22"/>
                                        </p:tgtEl>
                                        <p:attrNameLst>
                                          <p:attrName>r</p:attrName>
                                        </p:attrNameLst>
                                      </p:cBhvr>
                                    </p:animRot>
                                  </p:childTnLst>
                                </p:cTn>
                              </p:par>
                            </p:childTnLst>
                          </p:cTn>
                        </p:par>
                        <p:par>
                          <p:cTn id="50" fill="hold">
                            <p:stCondLst>
                              <p:cond delay="2300"/>
                            </p:stCondLst>
                            <p:childTnLst>
                              <p:par>
                                <p:cTn id="51" presetID="10" presetClass="exit" presetSubtype="0" fill="hold" nodeType="after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10" presetClass="exit" presetSubtype="0" fill="hold" grpId="0" nodeType="withEffect">
                                  <p:stCondLst>
                                    <p:cond delay="30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10" presetClass="exit" presetSubtype="0" fill="hold" grpId="0" nodeType="withEffect">
                                  <p:stCondLst>
                                    <p:cond delay="30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par>
                                <p:cTn id="60" presetID="10" presetClass="exit" presetSubtype="0" fill="hold" grpId="0" nodeType="withEffect">
                                  <p:stCondLst>
                                    <p:cond delay="300"/>
                                  </p:stCondLst>
                                  <p:childTnLst>
                                    <p:animEffect transition="out" filter="fade">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childTnLst>
                          </p:cTn>
                        </p:par>
                        <p:par>
                          <p:cTn id="63" fill="hold">
                            <p:stCondLst>
                              <p:cond delay="3100"/>
                            </p:stCondLst>
                            <p:childTnLst>
                              <p:par>
                                <p:cTn id="64" presetID="21" presetClass="entr" presetSubtype="1" fill="hold"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wheel(1)">
                                      <p:cBhvr>
                                        <p:cTn id="66" dur="2250"/>
                                        <p:tgtEl>
                                          <p:spTgt spid="6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childTnLst>
                                </p:cTn>
                              </p:par>
                              <p:par>
                                <p:cTn id="76" presetID="10" presetClass="entr" presetSubtype="0" fill="hold" grpId="0" nodeType="withEffect">
                                  <p:stCondLst>
                                    <p:cond delay="750"/>
                                  </p:stCondLst>
                                  <p:childTnLst>
                                    <p:set>
                                      <p:cBhvr>
                                        <p:cTn id="77" dur="1" fill="hold">
                                          <p:stCondLst>
                                            <p:cond delay="0"/>
                                          </p:stCondLst>
                                        </p:cTn>
                                        <p:tgtEl>
                                          <p:spTgt spid="75"/>
                                        </p:tgtEl>
                                        <p:attrNameLst>
                                          <p:attrName>style.visibility</p:attrName>
                                        </p:attrNameLst>
                                      </p:cBhvr>
                                      <p:to>
                                        <p:strVal val="visible"/>
                                      </p:to>
                                    </p:set>
                                    <p:animEffect transition="in" filter="fade">
                                      <p:cBhvr>
                                        <p:cTn id="78" dur="500"/>
                                        <p:tgtEl>
                                          <p:spTgt spid="75"/>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500"/>
                                        <p:tgtEl>
                                          <p:spTgt spid="74"/>
                                        </p:tgtEl>
                                      </p:cBhvr>
                                    </p:animEffect>
                                  </p:childTnLst>
                                </p:cTn>
                              </p:par>
                              <p:par>
                                <p:cTn id="82" presetID="10" presetClass="entr" presetSubtype="0" fill="hold" grpId="0" nodeType="withEffect">
                                  <p:stCondLst>
                                    <p:cond delay="125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par>
                                <p:cTn id="85" presetID="10" presetClass="entr" presetSubtype="0" fill="hold" grpId="0" nodeType="withEffect">
                                  <p:stCondLst>
                                    <p:cond delay="150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par>
                                <p:cTn id="88" presetID="10" presetClass="entr" presetSubtype="0" fill="hold" grpId="0" nodeType="withEffect">
                                  <p:stCondLst>
                                    <p:cond delay="1750"/>
                                  </p:stCondLst>
                                  <p:childTnLst>
                                    <p:set>
                                      <p:cBhvr>
                                        <p:cTn id="89" dur="1" fill="hold">
                                          <p:stCondLst>
                                            <p:cond delay="0"/>
                                          </p:stCondLst>
                                        </p:cTn>
                                        <p:tgtEl>
                                          <p:spTgt spid="77"/>
                                        </p:tgtEl>
                                        <p:attrNameLst>
                                          <p:attrName>style.visibility</p:attrName>
                                        </p:attrNameLst>
                                      </p:cBhvr>
                                      <p:to>
                                        <p:strVal val="visible"/>
                                      </p:to>
                                    </p:set>
                                    <p:animEffect transition="in" filter="fade">
                                      <p:cBhvr>
                                        <p:cTn id="90" dur="500"/>
                                        <p:tgtEl>
                                          <p:spTgt spid="77"/>
                                        </p:tgtEl>
                                      </p:cBhvr>
                                    </p:animEffect>
                                  </p:childTnLst>
                                </p:cTn>
                              </p:par>
                              <p:par>
                                <p:cTn id="91" presetID="10" presetClass="entr" presetSubtype="0" fill="hold" grpId="0" nodeType="withEffect">
                                  <p:stCondLst>
                                    <p:cond delay="2000"/>
                                  </p:stCondLst>
                                  <p:childTnLst>
                                    <p:set>
                                      <p:cBhvr>
                                        <p:cTn id="92" dur="1" fill="hold">
                                          <p:stCondLst>
                                            <p:cond delay="0"/>
                                          </p:stCondLst>
                                        </p:cTn>
                                        <p:tgtEl>
                                          <p:spTgt spid="80"/>
                                        </p:tgtEl>
                                        <p:attrNameLst>
                                          <p:attrName>style.visibility</p:attrName>
                                        </p:attrNameLst>
                                      </p:cBhvr>
                                      <p:to>
                                        <p:strVal val="visible"/>
                                      </p:to>
                                    </p:set>
                                    <p:animEffect transition="in" filter="fade">
                                      <p:cBhvr>
                                        <p:cTn id="93" dur="500"/>
                                        <p:tgtEl>
                                          <p:spTgt spid="80"/>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xit" presetSubtype="1" fill="hold" nodeType="clickEffect">
                                  <p:stCondLst>
                                    <p:cond delay="0"/>
                                  </p:stCondLst>
                                  <p:childTnLst>
                                    <p:animEffect transition="out" filter="wheel(1)">
                                      <p:cBhvr>
                                        <p:cTn id="97" dur="1500"/>
                                        <p:tgtEl>
                                          <p:spTgt spid="60"/>
                                        </p:tgtEl>
                                      </p:cBhvr>
                                    </p:animEffect>
                                    <p:set>
                                      <p:cBhvr>
                                        <p:cTn id="98" dur="1" fill="hold">
                                          <p:stCondLst>
                                            <p:cond delay="1499"/>
                                          </p:stCondLst>
                                        </p:cTn>
                                        <p:tgtEl>
                                          <p:spTgt spid="6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73"/>
                                        </p:tgtEl>
                                      </p:cBhvr>
                                    </p:animEffect>
                                    <p:set>
                                      <p:cBhvr>
                                        <p:cTn id="101" dur="1" fill="hold">
                                          <p:stCondLst>
                                            <p:cond delay="499"/>
                                          </p:stCondLst>
                                        </p:cTn>
                                        <p:tgtEl>
                                          <p:spTgt spid="73"/>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74"/>
                                        </p:tgtEl>
                                      </p:cBhvr>
                                    </p:animEffect>
                                    <p:set>
                                      <p:cBhvr>
                                        <p:cTn id="104" dur="1" fill="hold">
                                          <p:stCondLst>
                                            <p:cond delay="499"/>
                                          </p:stCondLst>
                                        </p:cTn>
                                        <p:tgtEl>
                                          <p:spTgt spid="74"/>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78"/>
                                        </p:tgtEl>
                                      </p:cBhvr>
                                    </p:animEffect>
                                    <p:set>
                                      <p:cBhvr>
                                        <p:cTn id="107" dur="1" fill="hold">
                                          <p:stCondLst>
                                            <p:cond delay="499"/>
                                          </p:stCondLst>
                                        </p:cTn>
                                        <p:tgtEl>
                                          <p:spTgt spid="7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75"/>
                                        </p:tgtEl>
                                      </p:cBhvr>
                                    </p:animEffect>
                                    <p:set>
                                      <p:cBhvr>
                                        <p:cTn id="110" dur="1" fill="hold">
                                          <p:stCondLst>
                                            <p:cond delay="499"/>
                                          </p:stCondLst>
                                        </p:cTn>
                                        <p:tgtEl>
                                          <p:spTgt spid="75"/>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71"/>
                                        </p:tgtEl>
                                      </p:cBhvr>
                                    </p:animEffect>
                                    <p:set>
                                      <p:cBhvr>
                                        <p:cTn id="113" dur="1" fill="hold">
                                          <p:stCondLst>
                                            <p:cond delay="499"/>
                                          </p:stCondLst>
                                        </p:cTn>
                                        <p:tgtEl>
                                          <p:spTgt spid="71"/>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77"/>
                                        </p:tgtEl>
                                      </p:cBhvr>
                                    </p:animEffect>
                                    <p:set>
                                      <p:cBhvr>
                                        <p:cTn id="116" dur="1" fill="hold">
                                          <p:stCondLst>
                                            <p:cond delay="499"/>
                                          </p:stCondLst>
                                        </p:cTn>
                                        <p:tgtEl>
                                          <p:spTgt spid="77"/>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76"/>
                                        </p:tgtEl>
                                      </p:cBhvr>
                                    </p:animEffect>
                                    <p:set>
                                      <p:cBhvr>
                                        <p:cTn id="119" dur="1" fill="hold">
                                          <p:stCondLst>
                                            <p:cond delay="499"/>
                                          </p:stCondLst>
                                        </p:cTn>
                                        <p:tgtEl>
                                          <p:spTgt spid="7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70"/>
                                        </p:tgtEl>
                                      </p:cBhvr>
                                    </p:animEffect>
                                    <p:set>
                                      <p:cBhvr>
                                        <p:cTn id="122" dur="1" fill="hold">
                                          <p:stCondLst>
                                            <p:cond delay="499"/>
                                          </p:stCondLst>
                                        </p:cTn>
                                        <p:tgtEl>
                                          <p:spTgt spid="70"/>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80"/>
                                        </p:tgtEl>
                                      </p:cBhvr>
                                    </p:animEffect>
                                    <p:set>
                                      <p:cBhvr>
                                        <p:cTn id="125" dur="1" fill="hold">
                                          <p:stCondLst>
                                            <p:cond delay="499"/>
                                          </p:stCondLst>
                                        </p:cTn>
                                        <p:tgtEl>
                                          <p:spTgt spid="80"/>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47"/>
                                        </p:tgtEl>
                                      </p:cBhvr>
                                    </p:animEffect>
                                    <p:set>
                                      <p:cBhvr>
                                        <p:cTn id="128" dur="1" fill="hold">
                                          <p:stCondLst>
                                            <p:cond delay="499"/>
                                          </p:stCondLst>
                                        </p:cTn>
                                        <p:tgtEl>
                                          <p:spTgt spid="47"/>
                                        </p:tgtEl>
                                        <p:attrNameLst>
                                          <p:attrName>style.visibility</p:attrName>
                                        </p:attrNameLst>
                                      </p:cBhvr>
                                      <p:to>
                                        <p:strVal val="hidden"/>
                                      </p:to>
                                    </p:set>
                                  </p:childTnLst>
                                </p:cTn>
                              </p:par>
                            </p:childTnLst>
                          </p:cTn>
                        </p:par>
                        <p:par>
                          <p:cTn id="129" fill="hold">
                            <p:stCondLst>
                              <p:cond delay="1500"/>
                            </p:stCondLst>
                            <p:childTnLst>
                              <p:par>
                                <p:cTn id="130" presetID="10" presetClass="entr" presetSubtype="0" fill="hold" nodeType="after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500"/>
                                        <p:tgtEl>
                                          <p:spTgt spid="54"/>
                                        </p:tgtEl>
                                      </p:cBhvr>
                                    </p:animEffect>
                                  </p:childTnLst>
                                </p:cTn>
                              </p:par>
                            </p:childTnLst>
                          </p:cTn>
                        </p:par>
                        <p:par>
                          <p:cTn id="133" fill="hold">
                            <p:stCondLst>
                              <p:cond delay="2000"/>
                            </p:stCondLst>
                            <p:childTnLst>
                              <p:par>
                                <p:cTn id="134" presetID="10" presetClass="entr" presetSubtype="0" fill="hold" grpId="0" nodeType="afterEffect">
                                  <p:stCondLst>
                                    <p:cond delay="0"/>
                                  </p:stCondLst>
                                  <p:childTnLst>
                                    <p:set>
                                      <p:cBhvr>
                                        <p:cTn id="135" dur="1" fill="hold">
                                          <p:stCondLst>
                                            <p:cond delay="0"/>
                                          </p:stCondLst>
                                        </p:cTn>
                                        <p:tgtEl>
                                          <p:spTgt spid="5"/>
                                        </p:tgtEl>
                                        <p:attrNameLst>
                                          <p:attrName>style.visibility</p:attrName>
                                        </p:attrNameLst>
                                      </p:cBhvr>
                                      <p:to>
                                        <p:strVal val="visible"/>
                                      </p:to>
                                    </p:set>
                                    <p:animEffect transition="in" filter="fade">
                                      <p:cBhvr>
                                        <p:cTn id="136" dur="500"/>
                                        <p:tgtEl>
                                          <p:spTgt spid="5"/>
                                        </p:tgtEl>
                                      </p:cBhvr>
                                    </p:animEffect>
                                  </p:childTnLst>
                                </p:cTn>
                              </p:par>
                              <p:par>
                                <p:cTn id="137" presetID="10" presetClass="entr" presetSubtype="0" fill="hold" grpId="0" nodeType="withEffect">
                                  <p:stCondLst>
                                    <p:cond delay="0"/>
                                  </p:stCondLst>
                                  <p:iterate type="lt">
                                    <p:tmPct val="0"/>
                                  </p:iterate>
                                  <p:childTnLst>
                                    <p:set>
                                      <p:cBhvr>
                                        <p:cTn id="138" dur="1" fill="hold">
                                          <p:stCondLst>
                                            <p:cond delay="0"/>
                                          </p:stCondLst>
                                        </p:cTn>
                                        <p:tgtEl>
                                          <p:spTgt spid="12"/>
                                        </p:tgtEl>
                                        <p:attrNameLst>
                                          <p:attrName>style.visibility</p:attrName>
                                        </p:attrNameLst>
                                      </p:cBhvr>
                                      <p:to>
                                        <p:strVal val="visible"/>
                                      </p:to>
                                    </p:set>
                                    <p:animEffect transition="in" filter="fade">
                                      <p:cBhvr>
                                        <p:cTn id="139" dur="500"/>
                                        <p:tgtEl>
                                          <p:spTgt spid="12"/>
                                        </p:tgtEl>
                                      </p:cBhvr>
                                    </p:animEffect>
                                  </p:childTnLst>
                                </p:cTn>
                              </p:par>
                            </p:childTnLst>
                          </p:cTn>
                        </p:par>
                        <p:par>
                          <p:cTn id="140" fill="hold">
                            <p:stCondLst>
                              <p:cond delay="2500"/>
                            </p:stCondLst>
                            <p:childTnLst>
                              <p:par>
                                <p:cTn id="141" presetID="10" presetClass="entr" presetSubtype="0" fill="hold" grpId="0" nodeType="after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500"/>
                                        <p:tgtEl>
                                          <p:spTgt spid="42"/>
                                        </p:tgtEl>
                                      </p:cBhvr>
                                    </p:animEffect>
                                  </p:childTnLst>
                                </p:cTn>
                              </p:par>
                              <p:par>
                                <p:cTn id="144" presetID="10" presetClass="entr" presetSubtype="0" fill="hold" grpId="0" nodeType="withEffect">
                                  <p:stCondLst>
                                    <p:cond delay="0"/>
                                  </p:stCondLst>
                                  <p:iterate type="lt">
                                    <p:tmPct val="0"/>
                                  </p:iterate>
                                  <p:childTnLst>
                                    <p:set>
                                      <p:cBhvr>
                                        <p:cTn id="145" dur="1" fill="hold">
                                          <p:stCondLst>
                                            <p:cond delay="0"/>
                                          </p:stCondLst>
                                        </p:cTn>
                                        <p:tgtEl>
                                          <p:spTgt spid="16"/>
                                        </p:tgtEl>
                                        <p:attrNameLst>
                                          <p:attrName>style.visibility</p:attrName>
                                        </p:attrNameLst>
                                      </p:cBhvr>
                                      <p:to>
                                        <p:strVal val="visible"/>
                                      </p:to>
                                    </p:set>
                                    <p:animEffect transition="in" filter="fade">
                                      <p:cBhvr>
                                        <p:cTn id="146" dur="500"/>
                                        <p:tgtEl>
                                          <p:spTgt spid="16"/>
                                        </p:tgtEl>
                                      </p:cBhvr>
                                    </p:animEffect>
                                  </p:childTnLst>
                                </p:cTn>
                              </p:par>
                            </p:childTnLst>
                          </p:cTn>
                        </p:par>
                        <p:par>
                          <p:cTn id="147" fill="hold">
                            <p:stCondLst>
                              <p:cond delay="30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par>
                                <p:cTn id="151" presetID="10" presetClass="entr" presetSubtype="0" fill="hold" grpId="2" nodeType="withEffect">
                                  <p:stCondLst>
                                    <p:cond delay="0"/>
                                  </p:stCondLst>
                                  <p:childTnLst>
                                    <p:set>
                                      <p:cBhvr>
                                        <p:cTn id="152" dur="1" fill="hold">
                                          <p:stCondLst>
                                            <p:cond delay="0"/>
                                          </p:stCondLst>
                                        </p:cTn>
                                        <p:tgtEl>
                                          <p:spTgt spid="14"/>
                                        </p:tgtEl>
                                        <p:attrNameLst>
                                          <p:attrName>style.visibility</p:attrName>
                                        </p:attrNameLst>
                                      </p:cBhvr>
                                      <p:to>
                                        <p:strVal val="visible"/>
                                      </p:to>
                                    </p:set>
                                    <p:animEffect transition="in" filter="fade">
                                      <p:cBhvr>
                                        <p:cTn id="153" dur="500"/>
                                        <p:tgtEl>
                                          <p:spTgt spid="14"/>
                                        </p:tgtEl>
                                      </p:cBhvr>
                                    </p:animEffect>
                                  </p:childTnLst>
                                </p:cTn>
                              </p:par>
                            </p:childTnLst>
                          </p:cTn>
                        </p:par>
                        <p:par>
                          <p:cTn id="154" fill="hold">
                            <p:stCondLst>
                              <p:cond delay="3500"/>
                            </p:stCondLst>
                            <p:childTnLst>
                              <p:par>
                                <p:cTn id="155" presetID="10" presetClass="entr" presetSubtype="0" fill="hold" grpId="0" nodeType="afterEffect">
                                  <p:stCondLst>
                                    <p:cond delay="0"/>
                                  </p:stCondLst>
                                  <p:childTnLst>
                                    <p:set>
                                      <p:cBhvr>
                                        <p:cTn id="156" dur="1" fill="hold">
                                          <p:stCondLst>
                                            <p:cond delay="0"/>
                                          </p:stCondLst>
                                        </p:cTn>
                                        <p:tgtEl>
                                          <p:spTgt spid="59"/>
                                        </p:tgtEl>
                                        <p:attrNameLst>
                                          <p:attrName>style.visibility</p:attrName>
                                        </p:attrNameLst>
                                      </p:cBhvr>
                                      <p:to>
                                        <p:strVal val="visible"/>
                                      </p:to>
                                    </p:set>
                                    <p:animEffect transition="in" filter="fade">
                                      <p:cBhvr>
                                        <p:cTn id="157" dur="500"/>
                                        <p:tgtEl>
                                          <p:spTgt spid="59"/>
                                        </p:tgtEl>
                                      </p:cBhvr>
                                    </p:animEffect>
                                  </p:childTnLst>
                                </p:cTn>
                              </p:par>
                              <p:par>
                                <p:cTn id="158" presetID="10" presetClass="entr" presetSubtype="0" fill="hold" grpId="2" nodeType="withEffect">
                                  <p:stCondLst>
                                    <p:cond delay="0"/>
                                  </p:stCondLst>
                                  <p:childTnLst>
                                    <p:set>
                                      <p:cBhvr>
                                        <p:cTn id="159" dur="1" fill="hold">
                                          <p:stCondLst>
                                            <p:cond delay="0"/>
                                          </p:stCondLst>
                                        </p:cTn>
                                        <p:tgtEl>
                                          <p:spTgt spid="13"/>
                                        </p:tgtEl>
                                        <p:attrNameLst>
                                          <p:attrName>style.visibility</p:attrName>
                                        </p:attrNameLst>
                                      </p:cBhvr>
                                      <p:to>
                                        <p:strVal val="visible"/>
                                      </p:to>
                                    </p:set>
                                    <p:animEffect transition="in" filter="fade">
                                      <p:cBhvr>
                                        <p:cTn id="160" dur="500"/>
                                        <p:tgtEl>
                                          <p:spTgt spid="13"/>
                                        </p:tgtEl>
                                      </p:cBhvr>
                                    </p:animEffect>
                                  </p:childTnLst>
                                </p:cTn>
                              </p:par>
                            </p:childTnLst>
                          </p:cTn>
                        </p:par>
                        <p:par>
                          <p:cTn id="161" fill="hold">
                            <p:stCondLst>
                              <p:cond delay="4000"/>
                            </p:stCondLst>
                            <p:childTnLst>
                              <p:par>
                                <p:cTn id="162" presetID="10" presetClass="entr" presetSubtype="0" fill="hold" grpId="0" nodeType="afterEffect">
                                  <p:stCondLst>
                                    <p:cond delay="0"/>
                                  </p:stCondLst>
                                  <p:childTnLst>
                                    <p:set>
                                      <p:cBhvr>
                                        <p:cTn id="163" dur="1" fill="hold">
                                          <p:stCondLst>
                                            <p:cond delay="0"/>
                                          </p:stCondLst>
                                        </p:cTn>
                                        <p:tgtEl>
                                          <p:spTgt spid="72"/>
                                        </p:tgtEl>
                                        <p:attrNameLst>
                                          <p:attrName>style.visibility</p:attrName>
                                        </p:attrNameLst>
                                      </p:cBhvr>
                                      <p:to>
                                        <p:strVal val="visible"/>
                                      </p:to>
                                    </p:set>
                                    <p:animEffect transition="in" filter="fade">
                                      <p:cBhvr>
                                        <p:cTn id="164" dur="500"/>
                                        <p:tgtEl>
                                          <p:spTgt spid="72"/>
                                        </p:tgtEl>
                                      </p:cBhvr>
                                    </p:animEffect>
                                  </p:childTnLst>
                                </p:cTn>
                              </p:par>
                              <p:par>
                                <p:cTn id="165" presetID="10" presetClass="entr" presetSubtype="0" fill="hold" grpId="2" nodeType="withEffect">
                                  <p:stCondLst>
                                    <p:cond delay="0"/>
                                  </p:stCondLst>
                                  <p:childTnLst>
                                    <p:set>
                                      <p:cBhvr>
                                        <p:cTn id="166" dur="1" fill="hold">
                                          <p:stCondLst>
                                            <p:cond delay="0"/>
                                          </p:stCondLst>
                                        </p:cTn>
                                        <p:tgtEl>
                                          <p:spTgt spid="79"/>
                                        </p:tgtEl>
                                        <p:attrNameLst>
                                          <p:attrName>style.visibility</p:attrName>
                                        </p:attrNameLst>
                                      </p:cBhvr>
                                      <p:to>
                                        <p:strVal val="visible"/>
                                      </p:to>
                                    </p:set>
                                    <p:animEffect transition="in" filter="fade">
                                      <p:cBhvr>
                                        <p:cTn id="167" dur="500"/>
                                        <p:tgtEl>
                                          <p:spTgt spid="79"/>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mph" presetSubtype="2" fill="hold" grpId="0" nodeType="clickEffect">
                                  <p:stCondLst>
                                    <p:cond delay="0"/>
                                  </p:stCondLst>
                                  <p:childTnLst>
                                    <p:animClr clrSpc="rgb" dir="cw">
                                      <p:cBhvr override="childStyle">
                                        <p:cTn id="171" dur="2000" fill="hold"/>
                                        <p:tgtEl>
                                          <p:spTgt spid="14"/>
                                        </p:tgtEl>
                                        <p:attrNameLst>
                                          <p:attrName>style.color</p:attrName>
                                        </p:attrNameLst>
                                      </p:cBhvr>
                                      <p:to>
                                        <a:srgbClr val="595959"/>
                                      </p:to>
                                    </p:animClr>
                                  </p:childTnLst>
                                </p:cTn>
                              </p:par>
                              <p:par>
                                <p:cTn id="172" presetID="3" presetClass="emph" presetSubtype="2" fill="hold" grpId="0" nodeType="withEffect">
                                  <p:stCondLst>
                                    <p:cond delay="0"/>
                                  </p:stCondLst>
                                  <p:childTnLst>
                                    <p:animClr clrSpc="rgb" dir="cw">
                                      <p:cBhvr override="childStyle">
                                        <p:cTn id="173" dur="2000" fill="hold"/>
                                        <p:tgtEl>
                                          <p:spTgt spid="13"/>
                                        </p:tgtEl>
                                        <p:attrNameLst>
                                          <p:attrName>style.color</p:attrName>
                                        </p:attrNameLst>
                                      </p:cBhvr>
                                      <p:to>
                                        <a:srgbClr val="595959"/>
                                      </p:to>
                                    </p:animClr>
                                  </p:childTnLst>
                                </p:cTn>
                              </p:par>
                              <p:par>
                                <p:cTn id="174" presetID="3" presetClass="emph" presetSubtype="2" fill="hold" grpId="1" nodeType="withEffect">
                                  <p:stCondLst>
                                    <p:cond delay="0"/>
                                  </p:stCondLst>
                                  <p:iterate type="lt">
                                    <p:tmPct val="0"/>
                                  </p:iterate>
                                  <p:childTnLst>
                                    <p:animClr clrSpc="rgb" dir="cw">
                                      <p:cBhvr override="childStyle">
                                        <p:cTn id="175" dur="2000" fill="hold"/>
                                        <p:tgtEl>
                                          <p:spTgt spid="16"/>
                                        </p:tgtEl>
                                        <p:attrNameLst>
                                          <p:attrName>style.color</p:attrName>
                                        </p:attrNameLst>
                                      </p:cBhvr>
                                      <p:to>
                                        <a:srgbClr val="595959"/>
                                      </p:to>
                                    </p:animClr>
                                  </p:childTnLst>
                                </p:cTn>
                              </p:par>
                              <p:par>
                                <p:cTn id="176" presetID="3" presetClass="emph" presetSubtype="2" fill="hold" grpId="1" nodeType="withEffect">
                                  <p:stCondLst>
                                    <p:cond delay="0"/>
                                  </p:stCondLst>
                                  <p:iterate type="lt">
                                    <p:tmPct val="0"/>
                                  </p:iterate>
                                  <p:childTnLst>
                                    <p:animClr clrSpc="rgb" dir="cw">
                                      <p:cBhvr override="childStyle">
                                        <p:cTn id="177" dur="2000" fill="hold"/>
                                        <p:tgtEl>
                                          <p:spTgt spid="12"/>
                                        </p:tgtEl>
                                        <p:attrNameLst>
                                          <p:attrName>style.color</p:attrName>
                                        </p:attrNameLst>
                                      </p:cBhvr>
                                      <p:to>
                                        <a:srgbClr val="595959"/>
                                      </p:to>
                                    </p:animClr>
                                  </p:childTnLst>
                                </p:cTn>
                              </p:par>
                              <p:par>
                                <p:cTn id="178" presetID="3" presetClass="emph" presetSubtype="2" fill="hold" grpId="2" nodeType="withEffect">
                                  <p:stCondLst>
                                    <p:cond delay="0"/>
                                  </p:stCondLst>
                                  <p:iterate type="lt">
                                    <p:tmPct val="0"/>
                                  </p:iterate>
                                  <p:childTnLst>
                                    <p:animClr clrSpc="rgb" dir="cw">
                                      <p:cBhvr override="childStyle">
                                        <p:cTn id="179" dur="2000" fill="hold"/>
                                        <p:tgtEl>
                                          <p:spTgt spid="16"/>
                                        </p:tgtEl>
                                        <p:attrNameLst>
                                          <p:attrName>style.color</p:attrName>
                                        </p:attrNameLst>
                                      </p:cBhvr>
                                      <p:to>
                                        <a:srgbClr val="595959"/>
                                      </p:to>
                                    </p:animClr>
                                  </p:childTnLst>
                                </p:cTn>
                              </p:par>
                              <p:par>
                                <p:cTn id="180" presetID="3" presetClass="emph" presetSubtype="2" fill="hold" grpId="0" nodeType="withEffect">
                                  <p:stCondLst>
                                    <p:cond delay="0"/>
                                  </p:stCondLst>
                                  <p:childTnLst>
                                    <p:animClr clrSpc="rgb" dir="cw">
                                      <p:cBhvr override="childStyle">
                                        <p:cTn id="181" dur="2000" fill="hold"/>
                                        <p:tgtEl>
                                          <p:spTgt spid="79"/>
                                        </p:tgtEl>
                                        <p:attrNameLst>
                                          <p:attrName>style.color</p:attrName>
                                        </p:attrNameLst>
                                      </p:cBhvr>
                                      <p:to>
                                        <a:srgbClr val="595959"/>
                                      </p:to>
                                    </p:animClr>
                                  </p:childTnLst>
                                </p:cTn>
                              </p:par>
                              <p:par>
                                <p:cTn id="182" presetID="42" presetClass="path" presetSubtype="0" accel="50000" decel="50000" fill="hold" grpId="2" nodeType="withEffect">
                                  <p:stCondLst>
                                    <p:cond delay="0"/>
                                  </p:stCondLst>
                                  <p:iterate type="lt">
                                    <p:tmPct val="0"/>
                                  </p:iterate>
                                  <p:childTnLst>
                                    <p:animMotion origin="layout" path="M -2.70833E-6 0.05162 L -0.32877 0.15811 " pathEditMode="relative" rAng="0" ptsTypes="AA">
                                      <p:cBhvr>
                                        <p:cTn id="183" dur="2000" fill="hold"/>
                                        <p:tgtEl>
                                          <p:spTgt spid="12"/>
                                        </p:tgtEl>
                                        <p:attrNameLst>
                                          <p:attrName>ppt_x</p:attrName>
                                          <p:attrName>ppt_y</p:attrName>
                                        </p:attrNameLst>
                                      </p:cBhvr>
                                      <p:rCtr x="-16445" y="5324"/>
                                    </p:animMotion>
                                  </p:childTnLst>
                                </p:cTn>
                              </p:par>
                              <p:par>
                                <p:cTn id="184" presetID="42" presetClass="path" presetSubtype="0" accel="50000" decel="50000" fill="hold" grpId="1" nodeType="withEffect">
                                  <p:stCondLst>
                                    <p:cond delay="0"/>
                                  </p:stCondLst>
                                  <p:childTnLst>
                                    <p:animMotion origin="layout" path="M -2.5E-6 0.05162 L -0.46614 0.19375 " pathEditMode="relative" rAng="0" ptsTypes="AA">
                                      <p:cBhvr>
                                        <p:cTn id="185" dur="2000" fill="hold"/>
                                        <p:tgtEl>
                                          <p:spTgt spid="13"/>
                                        </p:tgtEl>
                                        <p:attrNameLst>
                                          <p:attrName>ppt_x</p:attrName>
                                          <p:attrName>ppt_y</p:attrName>
                                        </p:attrNameLst>
                                      </p:cBhvr>
                                      <p:rCtr x="-23307" y="7106"/>
                                    </p:animMotion>
                                  </p:childTnLst>
                                </p:cTn>
                              </p:par>
                              <p:par>
                                <p:cTn id="186" presetID="42" presetClass="path" presetSubtype="0" accel="50000" decel="50000" fill="hold" grpId="1" nodeType="withEffect">
                                  <p:stCondLst>
                                    <p:cond delay="0"/>
                                  </p:stCondLst>
                                  <p:childTnLst>
                                    <p:animMotion origin="layout" path="M -1.45833E-6 0.05162 L -0.65924 0.39005 " pathEditMode="relative" rAng="0" ptsTypes="AA">
                                      <p:cBhvr>
                                        <p:cTn id="187" dur="2000" fill="hold"/>
                                        <p:tgtEl>
                                          <p:spTgt spid="14"/>
                                        </p:tgtEl>
                                        <p:attrNameLst>
                                          <p:attrName>ppt_x</p:attrName>
                                          <p:attrName>ppt_y</p:attrName>
                                        </p:attrNameLst>
                                      </p:cBhvr>
                                      <p:rCtr x="-32969" y="16921"/>
                                    </p:animMotion>
                                  </p:childTnLst>
                                </p:cTn>
                              </p:par>
                              <p:par>
                                <p:cTn id="188" presetID="42" presetClass="path" presetSubtype="0" accel="50000" decel="50000" fill="hold" grpId="3" nodeType="withEffect">
                                  <p:stCondLst>
                                    <p:cond delay="0"/>
                                  </p:stCondLst>
                                  <p:iterate type="lt">
                                    <p:tmPct val="0"/>
                                  </p:iterate>
                                  <p:childTnLst>
                                    <p:animMotion origin="layout" path="M -3.125E-6 0.05162 L -0.73125 0.07523 " pathEditMode="relative" rAng="0" ptsTypes="AA">
                                      <p:cBhvr>
                                        <p:cTn id="189" dur="2000" fill="hold"/>
                                        <p:tgtEl>
                                          <p:spTgt spid="16"/>
                                        </p:tgtEl>
                                        <p:attrNameLst>
                                          <p:attrName>ppt_x</p:attrName>
                                          <p:attrName>ppt_y</p:attrName>
                                        </p:attrNameLst>
                                      </p:cBhvr>
                                      <p:rCtr x="-36562" y="1181"/>
                                    </p:animMotion>
                                  </p:childTnLst>
                                </p:cTn>
                              </p:par>
                              <p:par>
                                <p:cTn id="190" presetID="42" presetClass="path" presetSubtype="0" accel="50000" decel="50000" fill="hold" grpId="1" nodeType="withEffect">
                                  <p:stCondLst>
                                    <p:cond delay="0"/>
                                  </p:stCondLst>
                                  <p:childTnLst>
                                    <p:animMotion origin="layout" path="M -8.33333E-7 2.96296E-6 L -0.63906 0.38796 " pathEditMode="relative" rAng="0" ptsTypes="AA">
                                      <p:cBhvr>
                                        <p:cTn id="191" dur="2000" fill="hold"/>
                                        <p:tgtEl>
                                          <p:spTgt spid="79"/>
                                        </p:tgtEl>
                                        <p:attrNameLst>
                                          <p:attrName>ppt_x</p:attrName>
                                          <p:attrName>ppt_y</p:attrName>
                                        </p:attrNameLst>
                                      </p:cBhvr>
                                      <p:rCtr x="-31953" y="19398"/>
                                    </p:animMotion>
                                  </p:childTnLst>
                                </p:cTn>
                              </p:par>
                              <p:par>
                                <p:cTn id="192" presetID="10" presetClass="entr" presetSubtype="0" fill="hold" grpId="0" nodeType="withEffect">
                                  <p:stCondLst>
                                    <p:cond delay="500"/>
                                  </p:stCondLst>
                                  <p:childTnLst>
                                    <p:set>
                                      <p:cBhvr>
                                        <p:cTn id="193" dur="1" fill="hold">
                                          <p:stCondLst>
                                            <p:cond delay="0"/>
                                          </p:stCondLst>
                                        </p:cTn>
                                        <p:tgtEl>
                                          <p:spTgt spid="4"/>
                                        </p:tgtEl>
                                        <p:attrNameLst>
                                          <p:attrName>style.visibility</p:attrName>
                                        </p:attrNameLst>
                                      </p:cBhvr>
                                      <p:to>
                                        <p:strVal val="visible"/>
                                      </p:to>
                                    </p:set>
                                    <p:animEffect transition="in" filter="fade">
                                      <p:cBhvr>
                                        <p:cTn id="194" dur="500"/>
                                        <p:tgtEl>
                                          <p:spTgt spid="4"/>
                                        </p:tgtEl>
                                      </p:cBhvr>
                                    </p:animEffect>
                                  </p:childTnLst>
                                </p:cTn>
                              </p:par>
                              <p:par>
                                <p:cTn id="195" presetID="10" presetClass="exit" presetSubtype="0" fill="hold" nodeType="withEffect">
                                  <p:stCondLst>
                                    <p:cond delay="0"/>
                                  </p:stCondLst>
                                  <p:childTnLst>
                                    <p:animEffect transition="out" filter="fade">
                                      <p:cBhvr>
                                        <p:cTn id="196" dur="500"/>
                                        <p:tgtEl>
                                          <p:spTgt spid="54"/>
                                        </p:tgtEl>
                                      </p:cBhvr>
                                    </p:animEffect>
                                    <p:set>
                                      <p:cBhvr>
                                        <p:cTn id="197" dur="1" fill="hold">
                                          <p:stCondLst>
                                            <p:cond delay="499"/>
                                          </p:stCondLst>
                                        </p:cTn>
                                        <p:tgtEl>
                                          <p:spTgt spid="54"/>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42"/>
                                        </p:tgtEl>
                                      </p:cBhvr>
                                    </p:animEffect>
                                    <p:set>
                                      <p:cBhvr>
                                        <p:cTn id="200" dur="1" fill="hold">
                                          <p:stCondLst>
                                            <p:cond delay="499"/>
                                          </p:stCondLst>
                                        </p:cTn>
                                        <p:tgtEl>
                                          <p:spTgt spid="42"/>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58"/>
                                        </p:tgtEl>
                                      </p:cBhvr>
                                    </p:animEffect>
                                    <p:set>
                                      <p:cBhvr>
                                        <p:cTn id="203" dur="1" fill="hold">
                                          <p:stCondLst>
                                            <p:cond delay="499"/>
                                          </p:stCondLst>
                                        </p:cTn>
                                        <p:tgtEl>
                                          <p:spTgt spid="58"/>
                                        </p:tgtEl>
                                        <p:attrNameLst>
                                          <p:attrName>style.visibility</p:attrName>
                                        </p:attrNameLst>
                                      </p:cBhvr>
                                      <p:to>
                                        <p:strVal val="hidden"/>
                                      </p:to>
                                    </p:set>
                                  </p:childTnLst>
                                </p:cTn>
                              </p:par>
                              <p:par>
                                <p:cTn id="204" presetID="10" presetClass="exit" presetSubtype="0" fill="hold" grpId="1" nodeType="withEffect">
                                  <p:stCondLst>
                                    <p:cond delay="0"/>
                                  </p:stCondLst>
                                  <p:childTnLst>
                                    <p:animEffect transition="out" filter="fade">
                                      <p:cBhvr>
                                        <p:cTn id="205" dur="500"/>
                                        <p:tgtEl>
                                          <p:spTgt spid="59"/>
                                        </p:tgtEl>
                                      </p:cBhvr>
                                    </p:animEffect>
                                    <p:set>
                                      <p:cBhvr>
                                        <p:cTn id="206" dur="1" fill="hold">
                                          <p:stCondLst>
                                            <p:cond delay="499"/>
                                          </p:stCondLst>
                                        </p:cTn>
                                        <p:tgtEl>
                                          <p:spTgt spid="59"/>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500"/>
                                        <p:tgtEl>
                                          <p:spTgt spid="5"/>
                                        </p:tgtEl>
                                      </p:cBhvr>
                                    </p:animEffect>
                                    <p:set>
                                      <p:cBhvr>
                                        <p:cTn id="209" dur="1" fill="hold">
                                          <p:stCondLst>
                                            <p:cond delay="499"/>
                                          </p:stCondLst>
                                        </p:cTn>
                                        <p:tgtEl>
                                          <p:spTgt spid="5"/>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500"/>
                                        <p:tgtEl>
                                          <p:spTgt spid="72"/>
                                        </p:tgtEl>
                                      </p:cBhvr>
                                    </p:animEffect>
                                    <p:set>
                                      <p:cBhvr>
                                        <p:cTn id="212" dur="1" fill="hold">
                                          <p:stCondLst>
                                            <p:cond delay="499"/>
                                          </p:stCondLst>
                                        </p:cTn>
                                        <p:tgtEl>
                                          <p:spTgt spid="72"/>
                                        </p:tgtEl>
                                        <p:attrNameLst>
                                          <p:attrName>style.visibility</p:attrName>
                                        </p:attrNameLst>
                                      </p:cBhvr>
                                      <p:to>
                                        <p:strVal val="hidden"/>
                                      </p:to>
                                    </p:set>
                                  </p:childTnLst>
                                </p:cTn>
                              </p:par>
                            </p:childTnLst>
                          </p:cTn>
                        </p:par>
                        <p:par>
                          <p:cTn id="213" fill="hold">
                            <p:stCondLst>
                              <p:cond delay="2000"/>
                            </p:stCondLst>
                            <p:childTnLst>
                              <p:par>
                                <p:cTn id="214" presetID="21" presetClass="entr" presetSubtype="1" fill="hold" grpId="0" nodeType="afterEffect">
                                  <p:stCondLst>
                                    <p:cond delay="0"/>
                                  </p:stCondLst>
                                  <p:childTnLst>
                                    <p:set>
                                      <p:cBhvr>
                                        <p:cTn id="215" dur="1" fill="hold">
                                          <p:stCondLst>
                                            <p:cond delay="0"/>
                                          </p:stCondLst>
                                        </p:cTn>
                                        <p:tgtEl>
                                          <p:spTgt spid="55"/>
                                        </p:tgtEl>
                                        <p:attrNameLst>
                                          <p:attrName>style.visibility</p:attrName>
                                        </p:attrNameLst>
                                      </p:cBhvr>
                                      <p:to>
                                        <p:strVal val="visible"/>
                                      </p:to>
                                    </p:set>
                                    <p:animEffect transition="in" filter="wheel(1)">
                                      <p:cBhvr>
                                        <p:cTn id="216" dur="2000"/>
                                        <p:tgtEl>
                                          <p:spTgt spid="55"/>
                                        </p:tgtEl>
                                      </p:cBhvr>
                                    </p:animEffect>
                                  </p:childTnLst>
                                </p:cTn>
                              </p:par>
                            </p:childTnLst>
                          </p:cTn>
                        </p:par>
                        <p:par>
                          <p:cTn id="217" fill="hold">
                            <p:stCondLst>
                              <p:cond delay="4000"/>
                            </p:stCondLst>
                            <p:childTnLst>
                              <p:par>
                                <p:cTn id="218" presetID="22" presetClass="entr" presetSubtype="1" fill="hold" grpId="0" nodeType="afterEffect">
                                  <p:stCondLst>
                                    <p:cond delay="0"/>
                                  </p:stCondLst>
                                  <p:childTnLst>
                                    <p:set>
                                      <p:cBhvr>
                                        <p:cTn id="219" dur="1" fill="hold">
                                          <p:stCondLst>
                                            <p:cond delay="0"/>
                                          </p:stCondLst>
                                        </p:cTn>
                                        <p:tgtEl>
                                          <p:spTgt spid="57"/>
                                        </p:tgtEl>
                                        <p:attrNameLst>
                                          <p:attrName>style.visibility</p:attrName>
                                        </p:attrNameLst>
                                      </p:cBhvr>
                                      <p:to>
                                        <p:strVal val="visible"/>
                                      </p:to>
                                    </p:set>
                                    <p:animEffect transition="in" filter="wipe(up)">
                                      <p:cBhvr>
                                        <p:cTn id="220" dur="500"/>
                                        <p:tgtEl>
                                          <p:spTgt spid="57"/>
                                        </p:tgtEl>
                                      </p:cBhvr>
                                    </p:animEffect>
                                  </p:childTnLst>
                                </p:cTn>
                              </p:par>
                            </p:childTnLst>
                          </p:cTn>
                        </p:par>
                        <p:par>
                          <p:cTn id="221" fill="hold">
                            <p:stCondLst>
                              <p:cond delay="4500"/>
                            </p:stCondLst>
                            <p:childTnLst>
                              <p:par>
                                <p:cTn id="222" presetID="10" presetClass="entr" presetSubtype="0" fill="hold" grpId="0" nodeType="afterEffect">
                                  <p:stCondLst>
                                    <p:cond delay="0"/>
                                  </p:stCondLst>
                                  <p:childTnLst>
                                    <p:set>
                                      <p:cBhvr>
                                        <p:cTn id="223" dur="1" fill="hold">
                                          <p:stCondLst>
                                            <p:cond delay="0"/>
                                          </p:stCondLst>
                                        </p:cTn>
                                        <p:tgtEl>
                                          <p:spTgt spid="56"/>
                                        </p:tgtEl>
                                        <p:attrNameLst>
                                          <p:attrName>style.visibility</p:attrName>
                                        </p:attrNameLst>
                                      </p:cBhvr>
                                      <p:to>
                                        <p:strVal val="visible"/>
                                      </p:to>
                                    </p:set>
                                    <p:animEffect transition="in" filter="fade">
                                      <p:cBhvr>
                                        <p:cTn id="22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1" grpId="0" animBg="1"/>
      <p:bldP spid="21" grpId="1" animBg="1"/>
      <p:bldP spid="21" grpId="2" animBg="1"/>
      <p:bldP spid="22" grpId="0" animBg="1"/>
      <p:bldP spid="22" grpId="1" animBg="1"/>
      <p:bldP spid="22" grpId="2" animBg="1"/>
      <p:bldP spid="23" grpId="0" animBg="1"/>
      <p:bldP spid="23" grpId="1" animBg="1"/>
      <p:bldP spid="55" grpId="0" animBg="1"/>
      <p:bldP spid="56" grpId="0"/>
      <p:bldP spid="57" grpId="0" animBg="1"/>
      <p:bldP spid="5" grpId="0" animBg="1"/>
      <p:bldP spid="5" grpId="1" animBg="1"/>
      <p:bldP spid="42" grpId="0" animBg="1"/>
      <p:bldP spid="42" grpId="1" animBg="1"/>
      <p:bldP spid="58" grpId="0" animBg="1"/>
      <p:bldP spid="58" grpId="1" animBg="1"/>
      <p:bldP spid="59" grpId="0" animBg="1"/>
      <p:bldP spid="59" grpId="1" animBg="1"/>
      <p:bldP spid="12" grpId="0"/>
      <p:bldP spid="12" grpId="1"/>
      <p:bldP spid="12" grpId="2"/>
      <p:bldP spid="13" grpId="0"/>
      <p:bldP spid="13" grpId="1"/>
      <p:bldP spid="13" grpId="2"/>
      <p:bldP spid="14" grpId="0"/>
      <p:bldP spid="14" grpId="1"/>
      <p:bldP spid="14" grpId="2"/>
      <p:bldP spid="16" grpId="0"/>
      <p:bldP spid="16" grpId="1"/>
      <p:bldP spid="16" grpId="2"/>
      <p:bldP spid="16" grpId="3"/>
      <p:bldP spid="70" grpId="0"/>
      <p:bldP spid="70" grpId="1"/>
      <p:bldP spid="71" grpId="0"/>
      <p:bldP spid="71" grpId="1"/>
      <p:bldP spid="73" grpId="0"/>
      <p:bldP spid="73" grpId="1"/>
      <p:bldP spid="74" grpId="0"/>
      <p:bldP spid="74" grpId="1"/>
      <p:bldP spid="75" grpId="0"/>
      <p:bldP spid="75" grpId="1"/>
      <p:bldP spid="76" grpId="0"/>
      <p:bldP spid="76" grpId="1"/>
      <p:bldP spid="77" grpId="0"/>
      <p:bldP spid="77" grpId="1"/>
      <p:bldP spid="78" grpId="0"/>
      <p:bldP spid="78" grpId="1"/>
      <p:bldP spid="80" grpId="0"/>
      <p:bldP spid="80" grpId="1"/>
      <p:bldP spid="72" grpId="0" animBg="1"/>
      <p:bldP spid="72" grpId="1" animBg="1"/>
      <p:bldP spid="79" grpId="0"/>
      <p:bldP spid="79" grpId="1"/>
      <p:bldP spid="79" grpId="2"/>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chemeClr val="tx1">
                    <a:lumMod val="75000"/>
                    <a:lumOff val="25000"/>
                  </a:schemeClr>
                </a:solidFill>
              </a:rPr>
              <a:t>А </a:t>
            </a:r>
            <a:r>
              <a:rPr lang="en-US" sz="2400" dirty="0">
                <a:solidFill>
                  <a:schemeClr val="tx1">
                    <a:lumMod val="75000"/>
                    <a:lumOff val="25000"/>
                  </a:schemeClr>
                </a:solidFill>
              </a:rPr>
              <a:t>Customer Experience Management</a:t>
            </a:r>
            <a:r>
              <a:rPr lang="ru-RU" sz="2400" dirty="0">
                <a:solidFill>
                  <a:schemeClr val="tx1">
                    <a:lumMod val="75000"/>
                    <a:lumOff val="25000"/>
                  </a:schemeClr>
                </a:solidFill>
              </a:rPr>
              <a:t>?</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23484" t="8362" r="30188" b="9830"/>
          <a:stretch/>
        </p:blipFill>
        <p:spPr>
          <a:xfrm>
            <a:off x="5926096" y="2402480"/>
            <a:ext cx="1700306" cy="3002491"/>
          </a:xfrm>
          <a:prstGeom prst="rect">
            <a:avLst/>
          </a:prstGeom>
        </p:spPr>
      </p:pic>
      <p:grpSp>
        <p:nvGrpSpPr>
          <p:cNvPr id="11" name="Группа 10"/>
          <p:cNvGrpSpPr/>
          <p:nvPr/>
        </p:nvGrpSpPr>
        <p:grpSpPr>
          <a:xfrm>
            <a:off x="6466424" y="1891577"/>
            <a:ext cx="2068687" cy="417711"/>
            <a:chOff x="6785801" y="-1622607"/>
            <a:chExt cx="2758249" cy="556948"/>
          </a:xfrm>
        </p:grpSpPr>
        <p:sp>
          <p:nvSpPr>
            <p:cNvPr id="27" name="Скругленный прямоугольник 26"/>
            <p:cNvSpPr/>
            <p:nvPr/>
          </p:nvSpPr>
          <p:spPr>
            <a:xfrm>
              <a:off x="6785801" y="-1622607"/>
              <a:ext cx="2758249" cy="556948"/>
            </a:xfrm>
            <a:prstGeom prst="roundRect">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ln w="0"/>
                <a:solidFill>
                  <a:srgbClr val="663300"/>
                </a:solidFill>
                <a:effectLst>
                  <a:reflection blurRad="6350" stA="53000" endA="300" endPos="35500" dir="5400000" sy="-90000" algn="bl" rotWithShape="0"/>
                </a:effectLst>
              </a:endParaRPr>
            </a:p>
          </p:txBody>
        </p:sp>
        <p:sp>
          <p:nvSpPr>
            <p:cNvPr id="9" name="Прямоугольник 8"/>
            <p:cNvSpPr/>
            <p:nvPr/>
          </p:nvSpPr>
          <p:spPr>
            <a:xfrm>
              <a:off x="6928285" y="-1605743"/>
              <a:ext cx="2476148" cy="523220"/>
            </a:xfrm>
            <a:prstGeom prst="rect">
              <a:avLst/>
            </a:prstGeom>
            <a:solidFill>
              <a:schemeClr val="bg1"/>
            </a:solidFill>
          </p:spPr>
          <p:txBody>
            <a:bodyPr wrap="none" lIns="68580" tIns="34290" rIns="68580" bIns="34290">
              <a:spAutoFit/>
            </a:bodyPr>
            <a:lstStyle/>
            <a:p>
              <a:pPr algn="ctr"/>
              <a:r>
                <a:rPr lang="ru-RU" sz="2100" i="1" dirty="0">
                  <a:ln w="0"/>
                  <a:solidFill>
                    <a:srgbClr val="663300"/>
                  </a:solidFill>
                  <a:effectLst>
                    <a:reflection blurRad="6350" stA="53000" endA="300" endPos="35500" dir="5400000" sy="-90000" algn="bl" rotWithShape="0"/>
                  </a:effectLst>
                </a:rPr>
                <a:t>Отслеживать</a:t>
              </a:r>
              <a:endParaRPr lang="ru-RU" dirty="0">
                <a:ln w="0"/>
                <a:solidFill>
                  <a:srgbClr val="663300"/>
                </a:solidFill>
                <a:effectLst>
                  <a:reflection blurRad="6350" stA="53000" endA="300" endPos="35500" dir="5400000" sy="-90000" algn="bl" rotWithShape="0"/>
                </a:effectLst>
              </a:endParaRPr>
            </a:p>
          </p:txBody>
        </p:sp>
      </p:grpSp>
      <p:grpSp>
        <p:nvGrpSpPr>
          <p:cNvPr id="30" name="Группа 29"/>
          <p:cNvGrpSpPr/>
          <p:nvPr/>
        </p:nvGrpSpPr>
        <p:grpSpPr>
          <a:xfrm>
            <a:off x="1271402" y="1900321"/>
            <a:ext cx="2068687" cy="738664"/>
            <a:chOff x="9113792" y="1038558"/>
            <a:chExt cx="2758249" cy="984886"/>
          </a:xfrm>
        </p:grpSpPr>
        <p:sp>
          <p:nvSpPr>
            <p:cNvPr id="24" name="TextBox 23"/>
            <p:cNvSpPr txBox="1"/>
            <p:nvPr/>
          </p:nvSpPr>
          <p:spPr>
            <a:xfrm>
              <a:off x="9206667" y="1038558"/>
              <a:ext cx="2655898" cy="984886"/>
            </a:xfrm>
            <a:prstGeom prst="rect">
              <a:avLst/>
            </a:prstGeom>
            <a:noFill/>
          </p:spPr>
          <p:txBody>
            <a:bodyPr wrap="square" rtlCol="0">
              <a:spAutoFit/>
            </a:bodyPr>
            <a:lstStyle/>
            <a:p>
              <a:r>
                <a:rPr lang="ru-RU" sz="2100" i="1" dirty="0">
                  <a:ln w="0"/>
                  <a:solidFill>
                    <a:srgbClr val="663300"/>
                  </a:solidFill>
                  <a:effectLst>
                    <a:reflection blurRad="6350" stA="53000" endA="300" endPos="35500" dir="5400000" sy="-90000" algn="bl" rotWithShape="0"/>
                  </a:effectLst>
                </a:rPr>
                <a:t>Анализировать</a:t>
              </a:r>
            </a:p>
          </p:txBody>
        </p:sp>
        <p:sp>
          <p:nvSpPr>
            <p:cNvPr id="28" name="Скругленный прямоугольник 27"/>
            <p:cNvSpPr/>
            <p:nvPr/>
          </p:nvSpPr>
          <p:spPr>
            <a:xfrm>
              <a:off x="9113792" y="1041785"/>
              <a:ext cx="2758249" cy="556948"/>
            </a:xfrm>
            <a:prstGeom prst="roundRect">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ln w="0"/>
                <a:solidFill>
                  <a:srgbClr val="663300"/>
                </a:solidFill>
                <a:effectLst>
                  <a:reflection blurRad="6350" stA="53000" endA="300" endPos="35500" dir="5400000" sy="-90000" algn="bl" rotWithShape="0"/>
                </a:effectLst>
              </a:endParaRPr>
            </a:p>
          </p:txBody>
        </p:sp>
      </p:grpSp>
      <p:grpSp>
        <p:nvGrpSpPr>
          <p:cNvPr id="31" name="Группа 30"/>
          <p:cNvGrpSpPr/>
          <p:nvPr/>
        </p:nvGrpSpPr>
        <p:grpSpPr>
          <a:xfrm>
            <a:off x="4187836" y="3518267"/>
            <a:ext cx="1265873" cy="439541"/>
            <a:chOff x="10401300" y="2210286"/>
            <a:chExt cx="1687831" cy="586055"/>
          </a:xfrm>
        </p:grpSpPr>
        <p:sp>
          <p:nvSpPr>
            <p:cNvPr id="23" name="TextBox 22"/>
            <p:cNvSpPr txBox="1"/>
            <p:nvPr/>
          </p:nvSpPr>
          <p:spPr>
            <a:xfrm>
              <a:off x="10534615" y="2210286"/>
              <a:ext cx="1554516" cy="553998"/>
            </a:xfrm>
            <a:prstGeom prst="rect">
              <a:avLst/>
            </a:prstGeom>
            <a:noFill/>
          </p:spPr>
          <p:txBody>
            <a:bodyPr wrap="square" rtlCol="0">
              <a:spAutoFit/>
            </a:bodyPr>
            <a:lstStyle/>
            <a:p>
              <a:r>
                <a:rPr lang="ru-RU" sz="2100" i="1" dirty="0">
                  <a:ln w="0"/>
                  <a:solidFill>
                    <a:srgbClr val="663300"/>
                  </a:solidFill>
                  <a:effectLst>
                    <a:reflection blurRad="6350" stA="53000" endA="300" endPos="35500" dir="5400000" sy="-90000" algn="bl" rotWithShape="0"/>
                  </a:effectLst>
                </a:rPr>
                <a:t>Влиять</a:t>
              </a:r>
              <a:endParaRPr lang="ru-RU" sz="1500" i="1" dirty="0">
                <a:ln w="0"/>
                <a:solidFill>
                  <a:srgbClr val="663300"/>
                </a:solidFill>
                <a:effectLst>
                  <a:reflection blurRad="6350" stA="53000" endA="300" endPos="35500" dir="5400000" sy="-90000" algn="bl" rotWithShape="0"/>
                </a:effectLst>
              </a:endParaRPr>
            </a:p>
          </p:txBody>
        </p:sp>
        <p:sp>
          <p:nvSpPr>
            <p:cNvPr id="29" name="Скругленный прямоугольник 28"/>
            <p:cNvSpPr/>
            <p:nvPr/>
          </p:nvSpPr>
          <p:spPr>
            <a:xfrm>
              <a:off x="10401300" y="2239393"/>
              <a:ext cx="1585882" cy="556948"/>
            </a:xfrm>
            <a:prstGeom prst="roundRect">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ln w="0"/>
                <a:solidFill>
                  <a:srgbClr val="663300"/>
                </a:solidFill>
                <a:effectLst>
                  <a:reflection blurRad="6350" stA="53000" endA="300" endPos="35500" dir="5400000" sy="-90000" algn="bl" rotWithShape="0"/>
                </a:effectLst>
              </a:endParaRPr>
            </a:p>
          </p:txBody>
        </p:sp>
      </p:grpSp>
      <p:sp>
        <p:nvSpPr>
          <p:cNvPr id="36" name="Стрелка вниз 35"/>
          <p:cNvSpPr/>
          <p:nvPr/>
        </p:nvSpPr>
        <p:spPr>
          <a:xfrm>
            <a:off x="4625935" y="2943354"/>
            <a:ext cx="355382" cy="433805"/>
          </a:xfrm>
          <a:prstGeom prst="downArrow">
            <a:avLst/>
          </a:prstGeom>
          <a:no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7" name="TextBox 36"/>
          <p:cNvSpPr txBox="1"/>
          <p:nvPr/>
        </p:nvSpPr>
        <p:spPr>
          <a:xfrm>
            <a:off x="2249583" y="4205793"/>
            <a:ext cx="5314001" cy="1431161"/>
          </a:xfrm>
          <a:prstGeom prst="rect">
            <a:avLst/>
          </a:prstGeom>
          <a:noFill/>
        </p:spPr>
        <p:txBody>
          <a:bodyPr wrap="square" rtlCol="0">
            <a:spAutoFit/>
          </a:bodyPr>
          <a:lstStyle/>
          <a:p>
            <a:pPr algn="ctr"/>
            <a:r>
              <a:rPr lang="en-US" sz="2100" b="1" i="1" dirty="0">
                <a:solidFill>
                  <a:srgbClr val="663300"/>
                </a:solidFill>
              </a:rPr>
              <a:t>Customer Experience</a:t>
            </a:r>
            <a:r>
              <a:rPr lang="ru-RU" sz="2100" b="1" i="1" dirty="0">
                <a:solidFill>
                  <a:srgbClr val="663300"/>
                </a:solidFill>
              </a:rPr>
              <a:t> </a:t>
            </a:r>
            <a:r>
              <a:rPr lang="en-US" sz="2100" b="1" i="1" dirty="0">
                <a:solidFill>
                  <a:srgbClr val="663300"/>
                </a:solidFill>
              </a:rPr>
              <a:t>Management</a:t>
            </a:r>
            <a:r>
              <a:rPr lang="ru-RU" sz="2100" b="1" i="1" dirty="0">
                <a:solidFill>
                  <a:srgbClr val="663300"/>
                </a:solidFill>
              </a:rPr>
              <a:t> (</a:t>
            </a:r>
            <a:r>
              <a:rPr lang="en-US" sz="2100" b="1" i="1" dirty="0">
                <a:solidFill>
                  <a:srgbClr val="663300"/>
                </a:solidFill>
              </a:rPr>
              <a:t>CEM</a:t>
            </a:r>
            <a:r>
              <a:rPr lang="ru-RU" sz="2100" b="1" i="1" dirty="0">
                <a:solidFill>
                  <a:srgbClr val="663300"/>
                </a:solidFill>
              </a:rPr>
              <a:t>) –</a:t>
            </a:r>
          </a:p>
          <a:p>
            <a:pPr algn="ctr"/>
            <a:r>
              <a:rPr lang="ru-RU" sz="2100" b="1" i="1" dirty="0">
                <a:solidFill>
                  <a:srgbClr val="663300"/>
                </a:solidFill>
              </a:rPr>
              <a:t> </a:t>
            </a:r>
          </a:p>
          <a:p>
            <a:pPr algn="ctr"/>
            <a:r>
              <a:rPr lang="ru-RU" sz="1500" dirty="0"/>
              <a:t>совокупность процессов, методов и технологий, позволяющих компании отслеживать, измерять и управлять клиентским опытом (впечатлениями). </a:t>
            </a:r>
          </a:p>
        </p:txBody>
      </p:sp>
      <p:grpSp>
        <p:nvGrpSpPr>
          <p:cNvPr id="5" name="Группа 4"/>
          <p:cNvGrpSpPr/>
          <p:nvPr/>
        </p:nvGrpSpPr>
        <p:grpSpPr>
          <a:xfrm>
            <a:off x="1894114" y="3348039"/>
            <a:ext cx="5606651" cy="2098313"/>
            <a:chOff x="2808650" y="3516214"/>
            <a:chExt cx="7192370" cy="2602586"/>
          </a:xfrm>
        </p:grpSpPr>
        <p:pic>
          <p:nvPicPr>
            <p:cNvPr id="25" name="Рисунок 24"/>
            <p:cNvPicPr>
              <a:picLocks noChangeAspect="1"/>
            </p:cNvPicPr>
            <p:nvPr/>
          </p:nvPicPr>
          <p:blipFill rotWithShape="1">
            <a:blip r:embed="rId4" cstate="print">
              <a:extLst>
                <a:ext uri="{28A0092B-C50C-407E-A947-70E740481C1C}">
                  <a14:useLocalDpi xmlns:a14="http://schemas.microsoft.com/office/drawing/2010/main" val="0"/>
                </a:ext>
              </a:extLst>
            </a:blip>
            <a:srcRect l="3634" t="34147" r="4606" b="32651"/>
            <a:stretch/>
          </p:blipFill>
          <p:spPr>
            <a:xfrm>
              <a:off x="2808650" y="3516214"/>
              <a:ext cx="7192370" cy="2602586"/>
            </a:xfrm>
            <a:prstGeom prst="roundRect">
              <a:avLst>
                <a:gd name="adj" fmla="val 22086"/>
              </a:avLst>
            </a:prstGeom>
          </p:spPr>
        </p:pic>
        <p:sp>
          <p:nvSpPr>
            <p:cNvPr id="3" name="TextBox 2"/>
            <p:cNvSpPr txBox="1"/>
            <p:nvPr/>
          </p:nvSpPr>
          <p:spPr>
            <a:xfrm>
              <a:off x="4586076" y="3956545"/>
              <a:ext cx="2264230" cy="314938"/>
            </a:xfrm>
            <a:prstGeom prst="rect">
              <a:avLst/>
            </a:prstGeom>
            <a:noFill/>
          </p:spPr>
          <p:txBody>
            <a:bodyPr wrap="square" rtlCol="0">
              <a:spAutoFit/>
            </a:bodyPr>
            <a:lstStyle/>
            <a:p>
              <a:pPr algn="ctr"/>
              <a:r>
                <a:rPr lang="en-US" sz="1050" b="1" i="1" u="sng" dirty="0">
                  <a:solidFill>
                    <a:schemeClr val="tx1">
                      <a:lumMod val="50000"/>
                      <a:lumOff val="50000"/>
                    </a:schemeClr>
                  </a:solidFill>
                  <a:effectLst>
                    <a:outerShdw blurRad="38100" dist="38100" dir="2700000" algn="tl">
                      <a:srgbClr val="000000">
                        <a:alpha val="43137"/>
                      </a:srgbClr>
                    </a:outerShdw>
                  </a:effectLst>
                </a:rPr>
                <a:t>Customer experience</a:t>
              </a:r>
              <a:endParaRPr lang="ru-RU" sz="1050" b="1" i="1" u="sng" dirty="0">
                <a:solidFill>
                  <a:schemeClr val="tx1">
                    <a:lumMod val="50000"/>
                    <a:lumOff val="50000"/>
                  </a:schemeClr>
                </a:solidFill>
                <a:effectLst>
                  <a:outerShdw blurRad="38100" dist="38100" dir="2700000" algn="tl">
                    <a:srgbClr val="000000">
                      <a:alpha val="43137"/>
                    </a:srgbClr>
                  </a:outerShdw>
                </a:effectLst>
              </a:endParaRPr>
            </a:p>
          </p:txBody>
        </p:sp>
      </p:grpSp>
      <p:pic>
        <p:nvPicPr>
          <p:cNvPr id="26" name="Рисунок 25"/>
          <p:cNvPicPr>
            <a:picLocks noChangeAspect="1"/>
          </p:cNvPicPr>
          <p:nvPr/>
        </p:nvPicPr>
        <p:blipFill>
          <a:blip r:embed="rId5"/>
          <a:stretch>
            <a:fillRect/>
          </a:stretch>
        </p:blipFill>
        <p:spPr>
          <a:xfrm>
            <a:off x="2807953" y="3178204"/>
            <a:ext cx="619586" cy="648998"/>
          </a:xfrm>
          <a:prstGeom prst="rect">
            <a:avLst/>
          </a:prstGeom>
        </p:spPr>
      </p:pic>
    </p:spTree>
    <p:extLst>
      <p:ext uri="{BB962C8B-B14F-4D97-AF65-F5344CB8AC3E}">
        <p14:creationId xmlns:p14="http://schemas.microsoft.com/office/powerpoint/2010/main" val="96982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50000" y="50000"/>
                                    </p:animScale>
                                  </p:childTnLst>
                                </p:cTn>
                              </p:par>
                              <p:par>
                                <p:cTn id="12" presetID="42" presetClass="path" presetSubtype="0" accel="50000" decel="50000" fill="hold" nodeType="withEffect">
                                  <p:stCondLst>
                                    <p:cond delay="0"/>
                                  </p:stCondLst>
                                  <p:childTnLst>
                                    <p:animMotion origin="layout" path="M -1.875E-6 -4.44444E-6 L -0.16575 -0.11828 " pathEditMode="relative" rAng="0" ptsTypes="AA">
                                      <p:cBhvr>
                                        <p:cTn id="13" dur="2500" fill="hold"/>
                                        <p:tgtEl>
                                          <p:spTgt spid="5"/>
                                        </p:tgtEl>
                                        <p:attrNameLst>
                                          <p:attrName>ppt_x</p:attrName>
                                          <p:attrName>ppt_y</p:attrName>
                                        </p:attrNameLst>
                                      </p:cBhvr>
                                      <p:rCtr x="-8294" y="-5926"/>
                                    </p:animMotion>
                                  </p:childTnLst>
                                </p:cTn>
                              </p:par>
                            </p:childTnLst>
                          </p:cTn>
                        </p:par>
                        <p:par>
                          <p:cTn id="14" fill="hold">
                            <p:stCondLst>
                              <p:cond delay="2500"/>
                            </p:stCondLst>
                            <p:childTnLst>
                              <p:par>
                                <p:cTn id="15" presetID="3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par>
                          <p:cTn id="51" fill="hold">
                            <p:stCondLst>
                              <p:cond delay="500"/>
                            </p:stCondLst>
                            <p:childTnLst>
                              <p:par>
                                <p:cTn id="52" presetID="42" presetClass="path" presetSubtype="0" accel="50000" decel="50000" fill="hold" nodeType="afterEffect">
                                  <p:stCondLst>
                                    <p:cond delay="0"/>
                                  </p:stCondLst>
                                  <p:childTnLst>
                                    <p:animMotion origin="layout" path="M -2.5E-6 0.02176 L -0.172 0.09328 " pathEditMode="relative" rAng="0" ptsTypes="AA">
                                      <p:cBhvr>
                                        <p:cTn id="53" dur="1500" fill="hold"/>
                                        <p:tgtEl>
                                          <p:spTgt spid="11"/>
                                        </p:tgtEl>
                                        <p:attrNameLst>
                                          <p:attrName>ppt_x</p:attrName>
                                          <p:attrName>ppt_y</p:attrName>
                                        </p:attrNameLst>
                                      </p:cBhvr>
                                      <p:rCtr x="-8607" y="3565"/>
                                    </p:animMotion>
                                  </p:childTnLst>
                                </p:cTn>
                              </p:par>
                              <p:par>
                                <p:cTn id="54" presetID="42" presetClass="path" presetSubtype="0" accel="50000" decel="50000" fill="hold" nodeType="withEffect">
                                  <p:stCondLst>
                                    <p:cond delay="0"/>
                                  </p:stCondLst>
                                  <p:childTnLst>
                                    <p:animMotion origin="layout" path="M -3.33333E-6 1.48148E-6 L 0.13972 0.09305 " pathEditMode="relative" rAng="0" ptsTypes="AA">
                                      <p:cBhvr>
                                        <p:cTn id="55" dur="1500" fill="hold"/>
                                        <p:tgtEl>
                                          <p:spTgt spid="30"/>
                                        </p:tgtEl>
                                        <p:attrNameLst>
                                          <p:attrName>ppt_x</p:attrName>
                                          <p:attrName>ppt_y</p:attrName>
                                        </p:attrNameLst>
                                      </p:cBhvr>
                                      <p:rCtr x="6979" y="4653"/>
                                    </p:animMotion>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par>
                                <p:cTn id="60" presetID="10"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chemeClr val="tx1">
                    <a:lumMod val="75000"/>
                    <a:lumOff val="25000"/>
                  </a:schemeClr>
                </a:solidFill>
              </a:rPr>
              <a:t>Проблемы компаний, которые не занимается </a:t>
            </a:r>
            <a:r>
              <a:rPr lang="en-US" sz="2400" dirty="0">
                <a:solidFill>
                  <a:schemeClr val="tx1">
                    <a:lumMod val="75000"/>
                    <a:lumOff val="25000"/>
                  </a:schemeClr>
                </a:solidFill>
              </a:rPr>
              <a:t>CE/CEM</a:t>
            </a:r>
            <a:r>
              <a:rPr lang="ru-RU" sz="2400" dirty="0">
                <a:solidFill>
                  <a:schemeClr val="tx1">
                    <a:lumMod val="75000"/>
                    <a:lumOff val="25000"/>
                  </a:schemeClr>
                </a:solidFill>
              </a:rPr>
              <a:t>?</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25066" t="7005" r="25217" b="6215"/>
          <a:stretch/>
        </p:blipFill>
        <p:spPr>
          <a:xfrm>
            <a:off x="43557" y="2428178"/>
            <a:ext cx="1516840" cy="2647575"/>
          </a:xfrm>
          <a:prstGeom prst="rect">
            <a:avLst/>
          </a:prstGeom>
        </p:spPr>
      </p:pic>
      <p:sp>
        <p:nvSpPr>
          <p:cNvPr id="5" name="Стрелка вправо 4"/>
          <p:cNvSpPr/>
          <p:nvPr/>
        </p:nvSpPr>
        <p:spPr>
          <a:xfrm>
            <a:off x="4707615" y="3434854"/>
            <a:ext cx="607239" cy="296420"/>
          </a:xfrm>
          <a:prstGeom prst="rightArrow">
            <a:avLst/>
          </a:prstGeom>
          <a:no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cxnSp>
        <p:nvCxnSpPr>
          <p:cNvPr id="11" name="Прямая соединительная линия 10"/>
          <p:cNvCxnSpPr/>
          <p:nvPr/>
        </p:nvCxnSpPr>
        <p:spPr>
          <a:xfrm flipV="1">
            <a:off x="1905710" y="2412876"/>
            <a:ext cx="419022" cy="236100"/>
          </a:xfrm>
          <a:prstGeom prst="line">
            <a:avLst/>
          </a:prstGeom>
          <a:ln w="762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908282" y="3698491"/>
            <a:ext cx="499822" cy="119108"/>
          </a:xfrm>
          <a:prstGeom prst="line">
            <a:avLst/>
          </a:prstGeom>
          <a:ln w="762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1943156" y="3094056"/>
            <a:ext cx="464948" cy="159354"/>
          </a:xfrm>
          <a:prstGeom prst="line">
            <a:avLst/>
          </a:prstGeom>
          <a:ln w="762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826917" y="4284961"/>
            <a:ext cx="556229" cy="236421"/>
          </a:xfrm>
          <a:prstGeom prst="line">
            <a:avLst/>
          </a:prstGeom>
          <a:ln w="76200">
            <a:solidFill>
              <a:srgbClr val="6633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98929" y="2164229"/>
            <a:ext cx="1814554" cy="715581"/>
          </a:xfrm>
          <a:prstGeom prst="rect">
            <a:avLst/>
          </a:prstGeom>
          <a:noFill/>
        </p:spPr>
        <p:txBody>
          <a:bodyPr wrap="square" rtlCol="0">
            <a:spAutoFit/>
          </a:bodyPr>
          <a:lstStyle/>
          <a:p>
            <a:r>
              <a:rPr lang="ru-RU" sz="1350" dirty="0">
                <a:solidFill>
                  <a:schemeClr val="tx1">
                    <a:lumMod val="65000"/>
                    <a:lumOff val="35000"/>
                  </a:schemeClr>
                </a:solidFill>
              </a:rPr>
              <a:t>Компания не знает что о ней думает клиент</a:t>
            </a:r>
          </a:p>
        </p:txBody>
      </p:sp>
      <p:sp>
        <p:nvSpPr>
          <p:cNvPr id="31" name="TextBox 30"/>
          <p:cNvSpPr txBox="1"/>
          <p:nvPr/>
        </p:nvSpPr>
        <p:spPr>
          <a:xfrm>
            <a:off x="2498930" y="2818720"/>
            <a:ext cx="1814554" cy="715581"/>
          </a:xfrm>
          <a:prstGeom prst="rect">
            <a:avLst/>
          </a:prstGeom>
          <a:noFill/>
        </p:spPr>
        <p:txBody>
          <a:bodyPr wrap="square" rtlCol="0">
            <a:spAutoFit/>
          </a:bodyPr>
          <a:lstStyle/>
          <a:p>
            <a:r>
              <a:rPr lang="ru-RU" sz="1350" dirty="0">
                <a:solidFill>
                  <a:schemeClr val="tx1">
                    <a:lumMod val="65000"/>
                    <a:lumOff val="35000"/>
                  </a:schemeClr>
                </a:solidFill>
              </a:rPr>
              <a:t>Нет возможности влиять на лояльность клиента (кроме цен)</a:t>
            </a:r>
          </a:p>
        </p:txBody>
      </p:sp>
      <p:sp>
        <p:nvSpPr>
          <p:cNvPr id="32" name="TextBox 31"/>
          <p:cNvSpPr txBox="1"/>
          <p:nvPr/>
        </p:nvSpPr>
        <p:spPr>
          <a:xfrm>
            <a:off x="2493570" y="3678867"/>
            <a:ext cx="1725212" cy="507831"/>
          </a:xfrm>
          <a:prstGeom prst="rect">
            <a:avLst/>
          </a:prstGeom>
          <a:noFill/>
        </p:spPr>
        <p:txBody>
          <a:bodyPr wrap="square" rtlCol="0">
            <a:spAutoFit/>
          </a:bodyPr>
          <a:lstStyle/>
          <a:p>
            <a:r>
              <a:rPr lang="ru-RU" sz="1350" dirty="0">
                <a:solidFill>
                  <a:schemeClr val="tx1">
                    <a:lumMod val="65000"/>
                    <a:lumOff val="35000"/>
                  </a:schemeClr>
                </a:solidFill>
              </a:rPr>
              <a:t>Клиент не «любит» свою компанию</a:t>
            </a:r>
          </a:p>
        </p:txBody>
      </p:sp>
      <p:sp>
        <p:nvSpPr>
          <p:cNvPr id="33" name="TextBox 32"/>
          <p:cNvSpPr txBox="1"/>
          <p:nvPr/>
        </p:nvSpPr>
        <p:spPr>
          <a:xfrm>
            <a:off x="2504288" y="4383255"/>
            <a:ext cx="1632844" cy="715581"/>
          </a:xfrm>
          <a:prstGeom prst="rect">
            <a:avLst/>
          </a:prstGeom>
          <a:noFill/>
        </p:spPr>
        <p:txBody>
          <a:bodyPr wrap="square" rtlCol="0">
            <a:spAutoFit/>
          </a:bodyPr>
          <a:lstStyle/>
          <a:p>
            <a:r>
              <a:rPr lang="ru-RU" sz="1350" dirty="0">
                <a:solidFill>
                  <a:schemeClr val="tx1">
                    <a:lumMod val="65000"/>
                    <a:lumOff val="35000"/>
                  </a:schemeClr>
                </a:solidFill>
              </a:rPr>
              <a:t>Неэффективное взаимодействие с клиентом</a:t>
            </a:r>
          </a:p>
        </p:txBody>
      </p:sp>
      <p:sp>
        <p:nvSpPr>
          <p:cNvPr id="35" name="Правая фигурная скобка 34"/>
          <p:cNvSpPr/>
          <p:nvPr/>
        </p:nvSpPr>
        <p:spPr>
          <a:xfrm>
            <a:off x="4053210" y="2013233"/>
            <a:ext cx="438894" cy="3139664"/>
          </a:xfrm>
          <a:prstGeom prst="rightBrace">
            <a:avLst>
              <a:gd name="adj1" fmla="val 66371"/>
              <a:gd name="adj2" fmla="val 49630"/>
            </a:avLst>
          </a:prstGeom>
          <a:ln w="28575">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350"/>
          </a:p>
        </p:txBody>
      </p:sp>
      <p:sp>
        <p:nvSpPr>
          <p:cNvPr id="36" name="TextBox 35"/>
          <p:cNvSpPr txBox="1"/>
          <p:nvPr/>
        </p:nvSpPr>
        <p:spPr>
          <a:xfrm>
            <a:off x="5643367" y="1665078"/>
            <a:ext cx="1522709" cy="369332"/>
          </a:xfrm>
          <a:prstGeom prst="rect">
            <a:avLst/>
          </a:prstGeom>
          <a:noFill/>
        </p:spPr>
        <p:txBody>
          <a:bodyPr wrap="square" rtlCol="0">
            <a:spAutoFit/>
          </a:bodyPr>
          <a:lstStyle/>
          <a:p>
            <a:r>
              <a:rPr lang="ru-RU" b="1" i="1" dirty="0">
                <a:solidFill>
                  <a:srgbClr val="663300"/>
                </a:solidFill>
              </a:rPr>
              <a:t>Следствие:</a:t>
            </a:r>
          </a:p>
        </p:txBody>
      </p:sp>
      <p:sp>
        <p:nvSpPr>
          <p:cNvPr id="37" name="TextBox 36"/>
          <p:cNvSpPr txBox="1"/>
          <p:nvPr/>
        </p:nvSpPr>
        <p:spPr>
          <a:xfrm>
            <a:off x="5314854" y="2215704"/>
            <a:ext cx="3829146" cy="2862322"/>
          </a:xfrm>
          <a:prstGeom prst="rect">
            <a:avLst/>
          </a:prstGeom>
          <a:noFill/>
        </p:spPr>
        <p:txBody>
          <a:bodyPr wrap="square" rtlCol="0">
            <a:spAutoFit/>
          </a:bodyPr>
          <a:lstStyle/>
          <a:p>
            <a:pPr marL="257175" indent="-257175">
              <a:buBlip>
                <a:blip r:embed="rId4"/>
              </a:buBlip>
            </a:pPr>
            <a:r>
              <a:rPr lang="ru-RU" sz="1500" i="1" dirty="0" err="1">
                <a:solidFill>
                  <a:schemeClr val="tx1">
                    <a:lumMod val="65000"/>
                    <a:lumOff val="35000"/>
                  </a:schemeClr>
                </a:solidFill>
              </a:rPr>
              <a:t>Недополучение</a:t>
            </a:r>
            <a:r>
              <a:rPr lang="ru-RU" sz="1500" i="1" dirty="0">
                <a:solidFill>
                  <a:schemeClr val="tx1">
                    <a:lumMod val="65000"/>
                    <a:lumOff val="35000"/>
                  </a:schemeClr>
                </a:solidFill>
              </a:rPr>
              <a:t> компанией прибыли –стагнация доходов по части сегментов</a:t>
            </a:r>
          </a:p>
          <a:p>
            <a:pPr marL="257175" indent="-257175">
              <a:buBlip>
                <a:blip r:embed="rId4"/>
              </a:buBlip>
            </a:pPr>
            <a:endParaRPr lang="ru-RU" sz="1500" i="1" dirty="0">
              <a:solidFill>
                <a:schemeClr val="tx1">
                  <a:lumMod val="65000"/>
                  <a:lumOff val="35000"/>
                </a:schemeClr>
              </a:solidFill>
            </a:endParaRPr>
          </a:p>
          <a:p>
            <a:pPr marL="257175" indent="-257175">
              <a:buBlip>
                <a:blip r:embed="rId4"/>
              </a:buBlip>
            </a:pPr>
            <a:r>
              <a:rPr lang="ru-RU" sz="1500" i="1" dirty="0">
                <a:solidFill>
                  <a:schemeClr val="tx1">
                    <a:lumMod val="65000"/>
                    <a:lumOff val="35000"/>
                  </a:schemeClr>
                </a:solidFill>
              </a:rPr>
              <a:t>Снижение конкурентоспособности относительно других компаний</a:t>
            </a:r>
          </a:p>
          <a:p>
            <a:pPr marL="257175" indent="-257175">
              <a:buBlip>
                <a:blip r:embed="rId4"/>
              </a:buBlip>
            </a:pPr>
            <a:endParaRPr lang="ru-RU" sz="1500" i="1" dirty="0">
              <a:solidFill>
                <a:schemeClr val="tx1">
                  <a:lumMod val="65000"/>
                  <a:lumOff val="35000"/>
                </a:schemeClr>
              </a:solidFill>
            </a:endParaRPr>
          </a:p>
          <a:p>
            <a:pPr marL="257175" indent="-257175">
              <a:buBlip>
                <a:blip r:embed="rId4"/>
              </a:buBlip>
            </a:pPr>
            <a:r>
              <a:rPr lang="ru-RU" sz="1500" i="1" dirty="0">
                <a:solidFill>
                  <a:schemeClr val="tx1">
                    <a:lumMod val="65000"/>
                    <a:lumOff val="35000"/>
                  </a:schemeClr>
                </a:solidFill>
              </a:rPr>
              <a:t>Низкий уровень лояльности клиентов</a:t>
            </a:r>
          </a:p>
          <a:p>
            <a:pPr marL="257175" indent="-257175">
              <a:buBlip>
                <a:blip r:embed="rId4"/>
              </a:buBlip>
            </a:pPr>
            <a:endParaRPr lang="ru-RU" sz="1500" i="1" dirty="0">
              <a:solidFill>
                <a:schemeClr val="tx1">
                  <a:lumMod val="65000"/>
                  <a:lumOff val="35000"/>
                </a:schemeClr>
              </a:solidFill>
            </a:endParaRPr>
          </a:p>
          <a:p>
            <a:pPr marL="257175" indent="-257175">
              <a:buBlip>
                <a:blip r:embed="rId4"/>
              </a:buBlip>
            </a:pPr>
            <a:r>
              <a:rPr lang="ru-RU" sz="1500" i="1" dirty="0">
                <a:solidFill>
                  <a:schemeClr val="tx1">
                    <a:lumMod val="65000"/>
                    <a:lumOff val="35000"/>
                  </a:schemeClr>
                </a:solidFill>
              </a:rPr>
              <a:t>Высокий уровень оттока клиентов</a:t>
            </a:r>
          </a:p>
          <a:p>
            <a:pPr marL="257175" indent="-257175">
              <a:buBlip>
                <a:blip r:embed="rId4"/>
              </a:buBlip>
            </a:pPr>
            <a:endParaRPr lang="ru-RU" sz="1500" i="1" dirty="0">
              <a:solidFill>
                <a:schemeClr val="tx1">
                  <a:lumMod val="65000"/>
                  <a:lumOff val="35000"/>
                </a:schemeClr>
              </a:solidFill>
            </a:endParaRPr>
          </a:p>
          <a:p>
            <a:pPr marL="257175" indent="-257175">
              <a:buBlip>
                <a:blip r:embed="rId4"/>
              </a:buBlip>
            </a:pPr>
            <a:r>
              <a:rPr lang="ru-RU" sz="1500" i="1" dirty="0">
                <a:solidFill>
                  <a:schemeClr val="tx1">
                    <a:lumMod val="65000"/>
                    <a:lumOff val="35000"/>
                  </a:schemeClr>
                </a:solidFill>
              </a:rPr>
              <a:t>Высокие издержки при взаимодействии с клиентом</a:t>
            </a:r>
          </a:p>
        </p:txBody>
      </p:sp>
      <p:cxnSp>
        <p:nvCxnSpPr>
          <p:cNvPr id="6" name="Прямая соединительная линия 5"/>
          <p:cNvCxnSpPr/>
          <p:nvPr/>
        </p:nvCxnSpPr>
        <p:spPr>
          <a:xfrm>
            <a:off x="5615512" y="2697884"/>
            <a:ext cx="3101129"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643367" y="3388126"/>
            <a:ext cx="3101129"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665141" y="3900074"/>
            <a:ext cx="3101128"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665138" y="4341728"/>
            <a:ext cx="3101129"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553679" y="3607108"/>
            <a:ext cx="216387" cy="101090"/>
            <a:chOff x="1240033" y="4276910"/>
            <a:chExt cx="288516" cy="134786"/>
          </a:xfrm>
        </p:grpSpPr>
        <p:sp>
          <p:nvSpPr>
            <p:cNvPr id="28" name="Прямоугольник 27"/>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____</a:t>
              </a:r>
            </a:p>
          </p:txBody>
        </p:sp>
        <p:pic>
          <p:nvPicPr>
            <p:cNvPr id="29" name="Рисунок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cxnSp>
        <p:nvCxnSpPr>
          <p:cNvPr id="27" name="Прямая соединительная линия 26"/>
          <p:cNvCxnSpPr/>
          <p:nvPr/>
        </p:nvCxnSpPr>
        <p:spPr>
          <a:xfrm>
            <a:off x="5665138" y="5015660"/>
            <a:ext cx="3101129"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3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8"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750"/>
                                        <p:tgtEl>
                                          <p:spTgt spid="35"/>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7">
                                            <p:txEl>
                                              <p:pRg st="0" end="0"/>
                                            </p:txEl>
                                          </p:spTgt>
                                        </p:tgtEl>
                                        <p:attrNameLst>
                                          <p:attrName>style.visibility</p:attrName>
                                        </p:attrNameLst>
                                      </p:cBhvr>
                                      <p:to>
                                        <p:strVal val="visible"/>
                                      </p:to>
                                    </p:set>
                                    <p:animEffect transition="in" filter="fade">
                                      <p:cBhvr>
                                        <p:cTn id="53" dur="500"/>
                                        <p:tgtEl>
                                          <p:spTgt spid="37">
                                            <p:txEl>
                                              <p:pRg st="0" end="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7">
                                            <p:txEl>
                                              <p:pRg st="2" end="2"/>
                                            </p:txEl>
                                          </p:spTgt>
                                        </p:tgtEl>
                                        <p:attrNameLst>
                                          <p:attrName>style.visibility</p:attrName>
                                        </p:attrNameLst>
                                      </p:cBhvr>
                                      <p:to>
                                        <p:strVal val="visible"/>
                                      </p:to>
                                    </p:set>
                                    <p:animEffect transition="in" filter="fade">
                                      <p:cBhvr>
                                        <p:cTn id="61" dur="500"/>
                                        <p:tgtEl>
                                          <p:spTgt spid="37">
                                            <p:txEl>
                                              <p:pRg st="2" end="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7">
                                            <p:txEl>
                                              <p:pRg st="4" end="4"/>
                                            </p:txEl>
                                          </p:spTgt>
                                        </p:tgtEl>
                                        <p:attrNameLst>
                                          <p:attrName>style.visibility</p:attrName>
                                        </p:attrNameLst>
                                      </p:cBhvr>
                                      <p:to>
                                        <p:strVal val="visible"/>
                                      </p:to>
                                    </p:set>
                                    <p:animEffect transition="in" filter="fade">
                                      <p:cBhvr>
                                        <p:cTn id="69" dur="500"/>
                                        <p:tgtEl>
                                          <p:spTgt spid="37">
                                            <p:txEl>
                                              <p:pRg st="4" end="4"/>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
                                            <p:txEl>
                                              <p:pRg st="6" end="6"/>
                                            </p:txEl>
                                          </p:spTgt>
                                        </p:tgtEl>
                                        <p:attrNameLst>
                                          <p:attrName>style.visibility</p:attrName>
                                        </p:attrNameLst>
                                      </p:cBhvr>
                                      <p:to>
                                        <p:strVal val="visible"/>
                                      </p:to>
                                    </p:set>
                                    <p:animEffect transition="in" filter="fade">
                                      <p:cBhvr>
                                        <p:cTn id="77" dur="500"/>
                                        <p:tgtEl>
                                          <p:spTgt spid="37">
                                            <p:txEl>
                                              <p:pRg st="6" end="6"/>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7">
                                            <p:txEl>
                                              <p:pRg st="8" end="8"/>
                                            </p:txEl>
                                          </p:spTgt>
                                        </p:tgtEl>
                                        <p:attrNameLst>
                                          <p:attrName>style.visibility</p:attrName>
                                        </p:attrNameLst>
                                      </p:cBhvr>
                                      <p:to>
                                        <p:strVal val="visible"/>
                                      </p:to>
                                    </p:set>
                                    <p:animEffect transition="in" filter="fade">
                                      <p:cBhvr>
                                        <p:cTn id="85" dur="500"/>
                                        <p:tgtEl>
                                          <p:spTgt spid="37">
                                            <p:txEl>
                                              <p:pRg st="8" end="8"/>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31" grpId="0"/>
      <p:bldP spid="32" grpId="0"/>
      <p:bldP spid="33" grpId="0"/>
      <p:bldP spid="35" grpId="0" animBg="1"/>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Рисунок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69262">
            <a:off x="8026793" y="-687133"/>
            <a:ext cx="220301" cy="218525"/>
          </a:xfrm>
          <a:prstGeom prst="rect">
            <a:avLst/>
          </a:prstGeom>
        </p:spPr>
      </p:pic>
      <p:pic>
        <p:nvPicPr>
          <p:cNvPr id="68" name="Рисунок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7724" y="-396527"/>
            <a:ext cx="376574" cy="373537"/>
          </a:xfrm>
          <a:prstGeom prst="rect">
            <a:avLst/>
          </a:prstGeom>
        </p:spPr>
      </p:pic>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17252">
            <a:off x="7677236" y="-344740"/>
            <a:ext cx="232523" cy="230648"/>
          </a:xfrm>
          <a:prstGeom prst="rect">
            <a:avLst/>
          </a:prstGeom>
        </p:spPr>
      </p:pic>
      <p:sp>
        <p:nvSpPr>
          <p:cNvPr id="2" name="Заголовок 1"/>
          <p:cNvSpPr>
            <a:spLocks noGrp="1"/>
          </p:cNvSpPr>
          <p:nvPr>
            <p:ph type="title"/>
          </p:nvPr>
        </p:nvSpPr>
        <p:spPr/>
        <p:txBody>
          <a:bodyPr>
            <a:normAutofit/>
          </a:bodyPr>
          <a:lstStyle/>
          <a:p>
            <a:r>
              <a:rPr lang="ru-RU" sz="2400" dirty="0">
                <a:solidFill>
                  <a:schemeClr val="tx1">
                    <a:lumMod val="75000"/>
                    <a:lumOff val="25000"/>
                  </a:schemeClr>
                </a:solidFill>
              </a:rPr>
              <a:t>Как мы предлагаем решать данные </a:t>
            </a:r>
            <a:br>
              <a:rPr lang="ru-RU" sz="2400" dirty="0">
                <a:solidFill>
                  <a:schemeClr val="tx1">
                    <a:lumMod val="75000"/>
                    <a:lumOff val="25000"/>
                  </a:schemeClr>
                </a:solidFill>
              </a:rPr>
            </a:br>
            <a:r>
              <a:rPr lang="ru-RU" sz="2400" dirty="0">
                <a:solidFill>
                  <a:schemeClr val="tx1">
                    <a:lumMod val="75000"/>
                    <a:lumOff val="25000"/>
                  </a:schemeClr>
                </a:solidFill>
              </a:rPr>
              <a:t>проблемы:</a:t>
            </a:r>
          </a:p>
        </p:txBody>
      </p:sp>
      <p:pic>
        <p:nvPicPr>
          <p:cNvPr id="11" name="Рисунок 10"/>
          <p:cNvPicPr>
            <a:picLocks noChangeAspect="1"/>
          </p:cNvPicPr>
          <p:nvPr/>
        </p:nvPicPr>
        <p:blipFill rotWithShape="1">
          <a:blip r:embed="rId6" cstate="print">
            <a:extLst>
              <a:ext uri="{28A0092B-C50C-407E-A947-70E740481C1C}">
                <a14:useLocalDpi xmlns:a14="http://schemas.microsoft.com/office/drawing/2010/main" val="0"/>
              </a:ext>
            </a:extLst>
          </a:blip>
          <a:srcRect l="27612" t="21000" r="21055" b="1833"/>
          <a:stretch/>
        </p:blipFill>
        <p:spPr>
          <a:xfrm>
            <a:off x="366087" y="3348038"/>
            <a:ext cx="1579878" cy="2374946"/>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031" y="2599450"/>
            <a:ext cx="1091945" cy="981044"/>
          </a:xfrm>
          <a:prstGeom prst="rect">
            <a:avLst/>
          </a:prstGeom>
        </p:spPr>
      </p:pic>
      <p:grpSp>
        <p:nvGrpSpPr>
          <p:cNvPr id="17" name="Группа 16"/>
          <p:cNvGrpSpPr/>
          <p:nvPr/>
        </p:nvGrpSpPr>
        <p:grpSpPr>
          <a:xfrm>
            <a:off x="152031" y="1960427"/>
            <a:ext cx="6903980" cy="607398"/>
            <a:chOff x="1705214" y="1781949"/>
            <a:chExt cx="6273482" cy="809864"/>
          </a:xfrm>
        </p:grpSpPr>
        <p:sp>
          <p:nvSpPr>
            <p:cNvPr id="14" name="Скругленная прямоугольная выноска 13"/>
            <p:cNvSpPr/>
            <p:nvPr/>
          </p:nvSpPr>
          <p:spPr>
            <a:xfrm>
              <a:off x="1705214" y="1781949"/>
              <a:ext cx="6020819" cy="809864"/>
            </a:xfrm>
            <a:prstGeom prst="wedgeRoundRectCallout">
              <a:avLst>
                <a:gd name="adj1" fmla="val -24630"/>
                <a:gd name="adj2" fmla="val 147451"/>
                <a:gd name="adj3" fmla="val 16667"/>
              </a:avLst>
            </a:prstGeom>
            <a:solidFill>
              <a:schemeClr val="bg1"/>
            </a:solidFill>
            <a:ln w="28575">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Прямоугольник 14"/>
            <p:cNvSpPr/>
            <p:nvPr/>
          </p:nvSpPr>
          <p:spPr>
            <a:xfrm>
              <a:off x="1804998" y="1865012"/>
              <a:ext cx="6173698" cy="677108"/>
            </a:xfrm>
            <a:prstGeom prst="rect">
              <a:avLst/>
            </a:prstGeom>
          </p:spPr>
          <p:txBody>
            <a:bodyPr wrap="square">
              <a:spAutoFit/>
            </a:bodyPr>
            <a:lstStyle/>
            <a:p>
              <a:r>
                <a:rPr lang="ru-RU" sz="1350" dirty="0">
                  <a:ea typeface="Calibri" panose="020F0502020204030204" pitchFamily="34" charset="0"/>
                </a:rPr>
                <a:t>Внедрить концепцию </a:t>
              </a:r>
              <a:r>
                <a:rPr lang="en-US" sz="1350" b="1" i="1" dirty="0">
                  <a:solidFill>
                    <a:srgbClr val="00B050"/>
                  </a:solidFill>
                  <a:ea typeface="Calibri" panose="020F0502020204030204" pitchFamily="34" charset="0"/>
                </a:rPr>
                <a:t>Customer Experience Management (CEM) </a:t>
              </a:r>
              <a:r>
                <a:rPr lang="ru-RU" sz="1350" dirty="0">
                  <a:ea typeface="Calibri" panose="020F0502020204030204" pitchFamily="34" charset="0"/>
                </a:rPr>
                <a:t> в основные процессы к</a:t>
              </a:r>
              <a:r>
                <a:rPr lang="ru-RU" sz="1350" dirty="0"/>
                <a:t>омпании, реализуемые в </a:t>
              </a:r>
              <a:r>
                <a:rPr lang="en-US" sz="1350" dirty="0"/>
                <a:t>OSS/BSS</a:t>
              </a:r>
              <a:r>
                <a:rPr lang="ru-RU" sz="1350" dirty="0"/>
                <a:t>-среде</a:t>
              </a:r>
            </a:p>
          </p:txBody>
        </p:sp>
      </p:grpSp>
      <p:sp>
        <p:nvSpPr>
          <p:cNvPr id="18" name="TextBox 17"/>
          <p:cNvSpPr txBox="1"/>
          <p:nvPr/>
        </p:nvSpPr>
        <p:spPr>
          <a:xfrm>
            <a:off x="3012946" y="2969258"/>
            <a:ext cx="2684794" cy="369332"/>
          </a:xfrm>
          <a:prstGeom prst="rect">
            <a:avLst/>
          </a:prstGeom>
          <a:noFill/>
          <a:effectLst/>
        </p:spPr>
        <p:txBody>
          <a:bodyPr wrap="square" rtlCol="0">
            <a:spAutoFit/>
          </a:bodyPr>
          <a:lstStyle/>
          <a:p>
            <a:r>
              <a:rPr lang="ru-RU" b="1" dirty="0">
                <a:solidFill>
                  <a:srgbClr val="663300"/>
                </a:solidFill>
              </a:rPr>
              <a:t>Цели:</a:t>
            </a:r>
          </a:p>
        </p:txBody>
      </p:sp>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8522" y="3464645"/>
            <a:ext cx="272329" cy="231696"/>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8521" y="3909063"/>
            <a:ext cx="272329" cy="231696"/>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3843" y="4328458"/>
            <a:ext cx="272329" cy="231696"/>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8271" y="4792199"/>
            <a:ext cx="272329" cy="231696"/>
          </a:xfrm>
          <a:prstGeom prst="rect">
            <a:avLst/>
          </a:prstGeom>
        </p:spPr>
      </p:pic>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8521" y="5241023"/>
            <a:ext cx="272329" cy="231696"/>
          </a:xfrm>
          <a:prstGeom prst="rect">
            <a:avLst/>
          </a:prstGeom>
        </p:spPr>
      </p:pic>
      <p:pic>
        <p:nvPicPr>
          <p:cNvPr id="12" name="Рисунок 11"/>
          <p:cNvPicPr>
            <a:picLocks noChangeAspect="1"/>
          </p:cNvPicPr>
          <p:nvPr/>
        </p:nvPicPr>
        <p:blipFill rotWithShape="1">
          <a:blip r:embed="rId9" cstate="print">
            <a:extLst>
              <a:ext uri="{28A0092B-C50C-407E-A947-70E740481C1C}">
                <a14:useLocalDpi xmlns:a14="http://schemas.microsoft.com/office/drawing/2010/main" val="0"/>
              </a:ext>
            </a:extLst>
          </a:blip>
          <a:srcRect l="13918" t="43684" r="13276" b="5964"/>
          <a:stretch/>
        </p:blipFill>
        <p:spPr>
          <a:xfrm>
            <a:off x="7395234" y="2130480"/>
            <a:ext cx="1276526" cy="882802"/>
          </a:xfrm>
          <a:prstGeom prst="rect">
            <a:avLst/>
          </a:prstGeom>
        </p:spPr>
      </p:pic>
      <p:sp>
        <p:nvSpPr>
          <p:cNvPr id="22" name="TextBox 21"/>
          <p:cNvSpPr txBox="1"/>
          <p:nvPr/>
        </p:nvSpPr>
        <p:spPr>
          <a:xfrm>
            <a:off x="3685471" y="3883519"/>
            <a:ext cx="4773413" cy="715581"/>
          </a:xfrm>
          <a:prstGeom prst="rect">
            <a:avLst/>
          </a:prstGeom>
          <a:noFill/>
        </p:spPr>
        <p:txBody>
          <a:bodyPr wrap="square" rtlCol="0">
            <a:spAutoFit/>
          </a:bodyPr>
          <a:lstStyle/>
          <a:p>
            <a:pPr algn="just"/>
            <a:r>
              <a:rPr lang="ru-RU" sz="1350" dirty="0"/>
              <a:t>Получить </a:t>
            </a:r>
            <a:r>
              <a:rPr lang="ru-RU" sz="1350" dirty="0" err="1"/>
              <a:t>сверх-выгоду</a:t>
            </a:r>
            <a:r>
              <a:rPr lang="ru-RU" sz="1350" dirty="0"/>
              <a:t> от каждого взаимодействия с клиентом</a:t>
            </a:r>
          </a:p>
          <a:p>
            <a:pPr algn="just"/>
            <a:endParaRPr lang="ru-RU" sz="1350" dirty="0"/>
          </a:p>
        </p:txBody>
      </p:sp>
      <p:sp>
        <p:nvSpPr>
          <p:cNvPr id="23" name="TextBox 22"/>
          <p:cNvSpPr txBox="1"/>
          <p:nvPr/>
        </p:nvSpPr>
        <p:spPr>
          <a:xfrm>
            <a:off x="3688076" y="4214763"/>
            <a:ext cx="5046849" cy="715581"/>
          </a:xfrm>
          <a:prstGeom prst="rect">
            <a:avLst/>
          </a:prstGeom>
          <a:noFill/>
        </p:spPr>
        <p:txBody>
          <a:bodyPr wrap="square" rtlCol="0">
            <a:spAutoFit/>
          </a:bodyPr>
          <a:lstStyle/>
          <a:p>
            <a:pPr algn="just"/>
            <a:r>
              <a:rPr lang="ru-RU" sz="1350" dirty="0"/>
              <a:t>Отследить, измерить и проанализировать впечатления клиента от взаимодействия с компанией</a:t>
            </a:r>
          </a:p>
          <a:p>
            <a:pPr algn="just"/>
            <a:endParaRPr lang="ru-RU" sz="1350" dirty="0"/>
          </a:p>
        </p:txBody>
      </p:sp>
      <p:sp>
        <p:nvSpPr>
          <p:cNvPr id="24" name="TextBox 23"/>
          <p:cNvSpPr txBox="1"/>
          <p:nvPr/>
        </p:nvSpPr>
        <p:spPr>
          <a:xfrm>
            <a:off x="3657433" y="3344525"/>
            <a:ext cx="5077493" cy="715581"/>
          </a:xfrm>
          <a:prstGeom prst="rect">
            <a:avLst/>
          </a:prstGeom>
          <a:noFill/>
        </p:spPr>
        <p:txBody>
          <a:bodyPr wrap="square" rtlCol="0">
            <a:spAutoFit/>
          </a:bodyPr>
          <a:lstStyle/>
          <a:p>
            <a:pPr algn="just"/>
            <a:r>
              <a:rPr lang="ru-RU" sz="1350" dirty="0"/>
              <a:t>Снизить стоимость и издержки клиент-ориентированных транзакций</a:t>
            </a:r>
          </a:p>
          <a:p>
            <a:pPr algn="just"/>
            <a:endParaRPr lang="ru-RU" sz="1350" dirty="0"/>
          </a:p>
        </p:txBody>
      </p:sp>
      <p:sp>
        <p:nvSpPr>
          <p:cNvPr id="25" name="TextBox 24"/>
          <p:cNvSpPr txBox="1"/>
          <p:nvPr/>
        </p:nvSpPr>
        <p:spPr>
          <a:xfrm>
            <a:off x="3685471" y="4767327"/>
            <a:ext cx="4886465" cy="507831"/>
          </a:xfrm>
          <a:prstGeom prst="rect">
            <a:avLst/>
          </a:prstGeom>
          <a:noFill/>
        </p:spPr>
        <p:txBody>
          <a:bodyPr wrap="square" rtlCol="0">
            <a:spAutoFit/>
          </a:bodyPr>
          <a:lstStyle/>
          <a:p>
            <a:pPr algn="just"/>
            <a:r>
              <a:rPr lang="ru-RU" sz="1350" dirty="0"/>
              <a:t>Персонализировать взаимодействие с каждым клиентом</a:t>
            </a:r>
          </a:p>
          <a:p>
            <a:pPr algn="just"/>
            <a:endParaRPr lang="ru-RU" sz="1350" dirty="0"/>
          </a:p>
        </p:txBody>
      </p:sp>
      <p:sp>
        <p:nvSpPr>
          <p:cNvPr id="26" name="TextBox 25"/>
          <p:cNvSpPr txBox="1"/>
          <p:nvPr/>
        </p:nvSpPr>
        <p:spPr>
          <a:xfrm>
            <a:off x="3688076" y="5218054"/>
            <a:ext cx="5046849" cy="507831"/>
          </a:xfrm>
          <a:prstGeom prst="rect">
            <a:avLst/>
          </a:prstGeom>
          <a:noFill/>
        </p:spPr>
        <p:txBody>
          <a:bodyPr wrap="square" rtlCol="0">
            <a:spAutoFit/>
          </a:bodyPr>
          <a:lstStyle/>
          <a:p>
            <a:pPr algn="just"/>
            <a:r>
              <a:rPr lang="ru-RU" sz="1350" dirty="0"/>
              <a:t>Превзойти ожидания клиента от сервиса и компании в целом</a:t>
            </a:r>
            <a:endParaRPr lang="ru-RU" sz="1350" b="1" dirty="0">
              <a:solidFill>
                <a:srgbClr val="FF0000"/>
              </a:solidFill>
            </a:endParaRPr>
          </a:p>
          <a:p>
            <a:pPr algn="just"/>
            <a:endParaRPr lang="ru-RU" sz="1350" dirty="0"/>
          </a:p>
        </p:txBody>
      </p:sp>
      <p:pic>
        <p:nvPicPr>
          <p:cNvPr id="5" name="Рисунок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2499" y="1277171"/>
            <a:ext cx="999755" cy="829308"/>
          </a:xfrm>
          <a:prstGeom prst="rect">
            <a:avLst/>
          </a:prstGeom>
        </p:spPr>
      </p:pic>
      <p:pic>
        <p:nvPicPr>
          <p:cNvPr id="6" name="Рисунок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60064" y="1950367"/>
            <a:ext cx="220187" cy="99255"/>
          </a:xfrm>
          <a:prstGeom prst="rect">
            <a:avLst/>
          </a:prstGeom>
        </p:spPr>
      </p:pic>
      <p:pic>
        <p:nvPicPr>
          <p:cNvPr id="32" name="Рисунок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43023" y="1289972"/>
            <a:ext cx="1748427" cy="1748427"/>
          </a:xfrm>
          <a:prstGeom prst="donut">
            <a:avLst>
              <a:gd name="adj" fmla="val 3214"/>
            </a:avLst>
          </a:prstGeom>
        </p:spPr>
      </p:pic>
      <p:pic>
        <p:nvPicPr>
          <p:cNvPr id="33" name="Рисунок 32"/>
          <p:cNvPicPr>
            <a:picLocks noChangeAspect="1"/>
          </p:cNvPicPr>
          <p:nvPr/>
        </p:nvPicPr>
        <p:blipFill rotWithShape="1">
          <a:blip r:embed="rId12">
            <a:extLst>
              <a:ext uri="{28A0092B-C50C-407E-A947-70E740481C1C}">
                <a14:useLocalDpi xmlns:a14="http://schemas.microsoft.com/office/drawing/2010/main" val="0"/>
              </a:ext>
            </a:extLst>
          </a:blip>
          <a:srcRect r="91000" b="90833"/>
          <a:stretch/>
        </p:blipFill>
        <p:spPr>
          <a:xfrm>
            <a:off x="7290887" y="1705394"/>
            <a:ext cx="245230" cy="249771"/>
          </a:xfrm>
          <a:prstGeom prst="ellipse">
            <a:avLst/>
          </a:prstGeom>
          <a:ln>
            <a:solidFill>
              <a:srgbClr val="E0B298"/>
            </a:solidFill>
          </a:ln>
        </p:spPr>
      </p:pic>
      <p:pic>
        <p:nvPicPr>
          <p:cNvPr id="34" name="Рисунок 33"/>
          <p:cNvPicPr>
            <a:picLocks noChangeAspect="1"/>
          </p:cNvPicPr>
          <p:nvPr/>
        </p:nvPicPr>
        <p:blipFill rotWithShape="1">
          <a:blip r:embed="rId12">
            <a:extLst>
              <a:ext uri="{28A0092B-C50C-407E-A947-70E740481C1C}">
                <a14:useLocalDpi xmlns:a14="http://schemas.microsoft.com/office/drawing/2010/main" val="0"/>
              </a:ext>
            </a:extLst>
          </a:blip>
          <a:srcRect l="60666" t="66166" r="31667" b="26167"/>
          <a:stretch/>
        </p:blipFill>
        <p:spPr>
          <a:xfrm>
            <a:off x="8028676" y="1717094"/>
            <a:ext cx="208899" cy="208898"/>
          </a:xfrm>
          <a:prstGeom prst="ellipse">
            <a:avLst/>
          </a:prstGeom>
          <a:ln>
            <a:solidFill>
              <a:srgbClr val="E0B298"/>
            </a:solidFill>
          </a:ln>
        </p:spPr>
      </p:pic>
      <p:pic>
        <p:nvPicPr>
          <p:cNvPr id="35" name="Рисунок 34"/>
          <p:cNvPicPr>
            <a:picLocks noChangeAspect="1"/>
          </p:cNvPicPr>
          <p:nvPr/>
        </p:nvPicPr>
        <p:blipFill rotWithShape="1">
          <a:blip r:embed="rId12">
            <a:extLst>
              <a:ext uri="{28A0092B-C50C-407E-A947-70E740481C1C}">
                <a14:useLocalDpi xmlns:a14="http://schemas.microsoft.com/office/drawing/2010/main" val="0"/>
              </a:ext>
            </a:extLst>
          </a:blip>
          <a:srcRect t="40166" r="78000" b="48500"/>
          <a:stretch/>
        </p:blipFill>
        <p:spPr>
          <a:xfrm>
            <a:off x="7577996" y="2093690"/>
            <a:ext cx="380142" cy="195831"/>
          </a:xfrm>
          <a:prstGeom prst="ellipse">
            <a:avLst/>
          </a:prstGeom>
          <a:ln>
            <a:solidFill>
              <a:srgbClr val="E0B298"/>
            </a:solidFill>
          </a:ln>
        </p:spPr>
      </p:pic>
      <p:pic>
        <p:nvPicPr>
          <p:cNvPr id="36" name="Рисунок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7574737" y="1851021"/>
            <a:ext cx="411985" cy="1308505"/>
          </a:xfrm>
          <a:prstGeom prst="moon">
            <a:avLst>
              <a:gd name="adj" fmla="val 7894"/>
            </a:avLst>
          </a:prstGeom>
        </p:spPr>
      </p:pic>
      <p:pic>
        <p:nvPicPr>
          <p:cNvPr id="37" name="Рисунок 36"/>
          <p:cNvPicPr>
            <a:picLocks noChangeAspect="1"/>
          </p:cNvPicPr>
          <p:nvPr/>
        </p:nvPicPr>
        <p:blipFill rotWithShape="1">
          <a:blip r:embed="rId14" cstate="print">
            <a:extLst>
              <a:ext uri="{28A0092B-C50C-407E-A947-70E740481C1C}">
                <a14:useLocalDpi xmlns:a14="http://schemas.microsoft.com/office/drawing/2010/main" val="0"/>
              </a:ext>
            </a:extLst>
          </a:blip>
          <a:srcRect l="19583" t="25139" r="14722" b="9028"/>
          <a:stretch/>
        </p:blipFill>
        <p:spPr>
          <a:xfrm>
            <a:off x="6901506" y="1289973"/>
            <a:ext cx="1833421" cy="1837297"/>
          </a:xfrm>
          <a:prstGeom prst="rect">
            <a:avLst/>
          </a:prstGeom>
        </p:spPr>
      </p:pic>
      <p:pic>
        <p:nvPicPr>
          <p:cNvPr id="51" name="Рисунок 50"/>
          <p:cNvPicPr>
            <a:picLocks noChangeAspect="1"/>
          </p:cNvPicPr>
          <p:nvPr/>
        </p:nvPicPr>
        <p:blipFill rotWithShape="1">
          <a:blip r:embed="rId15" cstate="print">
            <a:extLst>
              <a:ext uri="{28A0092B-C50C-407E-A947-70E740481C1C}">
                <a14:useLocalDpi xmlns:a14="http://schemas.microsoft.com/office/drawing/2010/main" val="0"/>
              </a:ext>
            </a:extLst>
          </a:blip>
          <a:srcRect l="23573" t="60417" r="33655" b="20694"/>
          <a:stretch/>
        </p:blipFill>
        <p:spPr>
          <a:xfrm>
            <a:off x="6818970" y="2076212"/>
            <a:ext cx="1614718" cy="544918"/>
          </a:xfrm>
          <a:prstGeom prst="rect">
            <a:avLst/>
          </a:prstGeom>
        </p:spPr>
      </p:pic>
      <p:pic>
        <p:nvPicPr>
          <p:cNvPr id="52" name="Рисунок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21812" y="1862939"/>
            <a:ext cx="213485" cy="292554"/>
          </a:xfrm>
          <a:prstGeom prst="rect">
            <a:avLst/>
          </a:prstGeom>
        </p:spPr>
      </p:pic>
      <p:pic>
        <p:nvPicPr>
          <p:cNvPr id="53" name="Рисунок 52"/>
          <p:cNvPicPr>
            <a:picLocks noChangeAspect="1"/>
          </p:cNvPicPr>
          <p:nvPr/>
        </p:nvPicPr>
        <p:blipFill rotWithShape="1">
          <a:blip r:embed="rId17" cstate="print">
            <a:extLst>
              <a:ext uri="{28A0092B-C50C-407E-A947-70E740481C1C}">
                <a14:useLocalDpi xmlns:a14="http://schemas.microsoft.com/office/drawing/2010/main" val="0"/>
              </a:ext>
            </a:extLst>
          </a:blip>
          <a:srcRect l="79621" t="52000" r="-118" b="-1159"/>
          <a:stretch/>
        </p:blipFill>
        <p:spPr>
          <a:xfrm>
            <a:off x="7721812" y="1362137"/>
            <a:ext cx="211837" cy="341333"/>
          </a:xfrm>
          <a:prstGeom prst="rect">
            <a:avLst/>
          </a:prstGeom>
        </p:spPr>
      </p:pic>
      <p:pic>
        <p:nvPicPr>
          <p:cNvPr id="54" name="Рисунок 53"/>
          <p:cNvPicPr>
            <a:picLocks noChangeAspect="1"/>
          </p:cNvPicPr>
          <p:nvPr/>
        </p:nvPicPr>
        <p:blipFill rotWithShape="1">
          <a:blip r:embed="rId18" cstate="print">
            <a:extLst>
              <a:ext uri="{28A0092B-C50C-407E-A947-70E740481C1C}">
                <a14:useLocalDpi xmlns:a14="http://schemas.microsoft.com/office/drawing/2010/main" val="0"/>
              </a:ext>
            </a:extLst>
          </a:blip>
          <a:srcRect l="79532" t="49257" b="-1250"/>
          <a:stretch/>
        </p:blipFill>
        <p:spPr>
          <a:xfrm>
            <a:off x="7721811" y="1571775"/>
            <a:ext cx="211836" cy="388654"/>
          </a:xfrm>
          <a:prstGeom prst="rect">
            <a:avLst/>
          </a:prstGeom>
        </p:spPr>
      </p:pic>
      <p:pic>
        <p:nvPicPr>
          <p:cNvPr id="55" name="Рисунок 5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61258" y="1748095"/>
            <a:ext cx="242388" cy="480620"/>
          </a:xfrm>
          <a:prstGeom prst="rect">
            <a:avLst/>
          </a:prstGeom>
        </p:spPr>
      </p:pic>
      <p:pic>
        <p:nvPicPr>
          <p:cNvPr id="56" name="Рисунок 55"/>
          <p:cNvPicPr>
            <a:picLocks noChangeAspect="1"/>
          </p:cNvPicPr>
          <p:nvPr/>
        </p:nvPicPr>
        <p:blipFill rotWithShape="1">
          <a:blip r:embed="rId20" cstate="print">
            <a:extLst>
              <a:ext uri="{28A0092B-C50C-407E-A947-70E740481C1C}">
                <a14:useLocalDpi xmlns:a14="http://schemas.microsoft.com/office/drawing/2010/main" val="0"/>
              </a:ext>
            </a:extLst>
          </a:blip>
          <a:srcRect l="83120" t="53000"/>
          <a:stretch/>
        </p:blipFill>
        <p:spPr>
          <a:xfrm>
            <a:off x="7523641" y="1583257"/>
            <a:ext cx="165368" cy="345344"/>
          </a:xfrm>
          <a:prstGeom prst="rect">
            <a:avLst/>
          </a:prstGeom>
        </p:spPr>
      </p:pic>
      <p:pic>
        <p:nvPicPr>
          <p:cNvPr id="57" name="Рисунок 56"/>
          <p:cNvPicPr>
            <a:picLocks noChangeAspect="1"/>
          </p:cNvPicPr>
          <p:nvPr/>
        </p:nvPicPr>
        <p:blipFill rotWithShape="1">
          <a:blip r:embed="rId21" cstate="print">
            <a:extLst>
              <a:ext uri="{28A0092B-C50C-407E-A947-70E740481C1C}">
                <a14:useLocalDpi xmlns:a14="http://schemas.microsoft.com/office/drawing/2010/main" val="0"/>
              </a:ext>
            </a:extLst>
          </a:blip>
          <a:srcRect l="82995" t="56173"/>
          <a:stretch/>
        </p:blipFill>
        <p:spPr>
          <a:xfrm>
            <a:off x="7520195" y="1365227"/>
            <a:ext cx="164016" cy="317048"/>
          </a:xfrm>
          <a:prstGeom prst="rect">
            <a:avLst/>
          </a:prstGeom>
        </p:spPr>
      </p:pic>
      <p:pic>
        <p:nvPicPr>
          <p:cNvPr id="58" name="Рисунок 57"/>
          <p:cNvPicPr>
            <a:picLocks noChangeAspect="1"/>
          </p:cNvPicPr>
          <p:nvPr/>
        </p:nvPicPr>
        <p:blipFill rotWithShape="1">
          <a:blip r:embed="rId22" cstate="print">
            <a:extLst>
              <a:ext uri="{28A0092B-C50C-407E-A947-70E740481C1C}">
                <a14:useLocalDpi xmlns:a14="http://schemas.microsoft.com/office/drawing/2010/main" val="0"/>
              </a:ext>
            </a:extLst>
          </a:blip>
          <a:srcRect l="82370" t="59499"/>
          <a:stretch/>
        </p:blipFill>
        <p:spPr>
          <a:xfrm>
            <a:off x="7146000" y="1793777"/>
            <a:ext cx="193441" cy="333302"/>
          </a:xfrm>
          <a:prstGeom prst="rect">
            <a:avLst/>
          </a:prstGeom>
        </p:spPr>
      </p:pic>
      <p:pic>
        <p:nvPicPr>
          <p:cNvPr id="59" name="Рисунок 58"/>
          <p:cNvPicPr>
            <a:picLocks noChangeAspect="1"/>
          </p:cNvPicPr>
          <p:nvPr/>
        </p:nvPicPr>
        <p:blipFill rotWithShape="1">
          <a:blip r:embed="rId23" cstate="print">
            <a:extLst>
              <a:ext uri="{28A0092B-C50C-407E-A947-70E740481C1C}">
                <a14:useLocalDpi xmlns:a14="http://schemas.microsoft.com/office/drawing/2010/main" val="0"/>
              </a:ext>
            </a:extLst>
          </a:blip>
          <a:srcRect l="89994" t="65665"/>
          <a:stretch/>
        </p:blipFill>
        <p:spPr>
          <a:xfrm>
            <a:off x="7229490" y="1554307"/>
            <a:ext cx="119917" cy="308633"/>
          </a:xfrm>
          <a:prstGeom prst="rect">
            <a:avLst/>
          </a:prstGeom>
        </p:spPr>
      </p:pic>
      <p:pic>
        <p:nvPicPr>
          <p:cNvPr id="60" name="Рисунок 59"/>
          <p:cNvPicPr>
            <a:picLocks noChangeAspect="1"/>
          </p:cNvPicPr>
          <p:nvPr/>
        </p:nvPicPr>
        <p:blipFill rotWithShape="1">
          <a:blip r:embed="rId24" cstate="print">
            <a:extLst>
              <a:ext uri="{28A0092B-C50C-407E-A947-70E740481C1C}">
                <a14:useLocalDpi xmlns:a14="http://schemas.microsoft.com/office/drawing/2010/main" val="0"/>
              </a:ext>
            </a:extLst>
          </a:blip>
          <a:srcRect l="90244" t="69997"/>
          <a:stretch/>
        </p:blipFill>
        <p:spPr>
          <a:xfrm>
            <a:off x="7359373" y="1597134"/>
            <a:ext cx="130895" cy="301921"/>
          </a:xfrm>
          <a:prstGeom prst="rect">
            <a:avLst/>
          </a:prstGeom>
        </p:spPr>
      </p:pic>
      <p:pic>
        <p:nvPicPr>
          <p:cNvPr id="61" name="Рисунок 60"/>
          <p:cNvPicPr>
            <a:picLocks noChangeAspect="1"/>
          </p:cNvPicPr>
          <p:nvPr/>
        </p:nvPicPr>
        <p:blipFill rotWithShape="1">
          <a:blip r:embed="rId25" cstate="print">
            <a:extLst>
              <a:ext uri="{28A0092B-C50C-407E-A947-70E740481C1C}">
                <a14:useLocalDpi xmlns:a14="http://schemas.microsoft.com/office/drawing/2010/main" val="0"/>
              </a:ext>
            </a:extLst>
          </a:blip>
          <a:srcRect l="63747"/>
          <a:stretch/>
        </p:blipFill>
        <p:spPr>
          <a:xfrm>
            <a:off x="8229611" y="1639128"/>
            <a:ext cx="75068" cy="377420"/>
          </a:xfrm>
          <a:prstGeom prst="rect">
            <a:avLst/>
          </a:prstGeom>
        </p:spPr>
      </p:pic>
      <p:pic>
        <p:nvPicPr>
          <p:cNvPr id="62" name="Рисунок 61"/>
          <p:cNvPicPr>
            <a:picLocks noChangeAspect="1"/>
          </p:cNvPicPr>
          <p:nvPr/>
        </p:nvPicPr>
        <p:blipFill rotWithShape="1">
          <a:blip r:embed="rId26" cstate="print">
            <a:extLst>
              <a:ext uri="{28A0092B-C50C-407E-A947-70E740481C1C}">
                <a14:useLocalDpi xmlns:a14="http://schemas.microsoft.com/office/drawing/2010/main" val="0"/>
              </a:ext>
            </a:extLst>
          </a:blip>
          <a:srcRect l="45735" t="22295" r="-1053"/>
          <a:stretch/>
        </p:blipFill>
        <p:spPr>
          <a:xfrm>
            <a:off x="8096429" y="1710772"/>
            <a:ext cx="106905" cy="258803"/>
          </a:xfrm>
          <a:prstGeom prst="rect">
            <a:avLst/>
          </a:prstGeom>
        </p:spPr>
      </p:pic>
      <p:pic>
        <p:nvPicPr>
          <p:cNvPr id="63" name="Рисунок 6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378607" y="1834754"/>
            <a:ext cx="156137" cy="367131"/>
          </a:xfrm>
          <a:prstGeom prst="rect">
            <a:avLst/>
          </a:prstGeom>
        </p:spPr>
      </p:pic>
      <p:pic>
        <p:nvPicPr>
          <p:cNvPr id="64" name="Рисунок 63"/>
          <p:cNvPicPr>
            <a:picLocks noChangeAspect="1"/>
          </p:cNvPicPr>
          <p:nvPr/>
        </p:nvPicPr>
        <p:blipFill rotWithShape="1">
          <a:blip r:embed="rId28" cstate="print">
            <a:extLst>
              <a:ext uri="{28A0092B-C50C-407E-A947-70E740481C1C}">
                <a14:useLocalDpi xmlns:a14="http://schemas.microsoft.com/office/drawing/2010/main" val="0"/>
              </a:ext>
            </a:extLst>
          </a:blip>
          <a:srcRect l="26014" t="33194" r="29516" b="21250"/>
          <a:stretch/>
        </p:blipFill>
        <p:spPr>
          <a:xfrm>
            <a:off x="6879395" y="1324856"/>
            <a:ext cx="1684830" cy="1318913"/>
          </a:xfrm>
          <a:prstGeom prst="rect">
            <a:avLst/>
          </a:prstGeom>
        </p:spPr>
      </p:pic>
      <p:pic>
        <p:nvPicPr>
          <p:cNvPr id="70" name="Рисунок 6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40424" y="1477771"/>
            <a:ext cx="1771806" cy="1765415"/>
          </a:xfrm>
          <a:prstGeom prst="rect">
            <a:avLst/>
          </a:prstGeom>
        </p:spPr>
      </p:pic>
      <p:grpSp>
        <p:nvGrpSpPr>
          <p:cNvPr id="46" name="Группа 45"/>
          <p:cNvGrpSpPr/>
          <p:nvPr/>
        </p:nvGrpSpPr>
        <p:grpSpPr>
          <a:xfrm>
            <a:off x="954911" y="4328458"/>
            <a:ext cx="216387" cy="101090"/>
            <a:chOff x="1240033" y="4276910"/>
            <a:chExt cx="288516" cy="134786"/>
          </a:xfrm>
        </p:grpSpPr>
        <p:sp>
          <p:nvSpPr>
            <p:cNvPr id="47" name="Прямоугольник 46"/>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____</a:t>
              </a:r>
            </a:p>
          </p:txBody>
        </p:sp>
        <p:pic>
          <p:nvPicPr>
            <p:cNvPr id="48" name="Рисунок 4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spTree>
    <p:extLst>
      <p:ext uri="{BB962C8B-B14F-4D97-AF65-F5344CB8AC3E}">
        <p14:creationId xmlns:p14="http://schemas.microsoft.com/office/powerpoint/2010/main" val="389598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42" presetClass="path" presetSubtype="0" accel="50000" decel="50000" fill="hold" nodeType="withEffect">
                                  <p:stCondLst>
                                    <p:cond delay="500"/>
                                  </p:stCondLst>
                                  <p:childTnLst>
                                    <p:animMotion origin="layout" path="M -0.0332 -0.12107 L 0.05638 0.26435 " pathEditMode="relative" rAng="0" ptsTypes="AA">
                                      <p:cBhvr>
                                        <p:cTn id="29" dur="2000" fill="hold"/>
                                        <p:tgtEl>
                                          <p:spTgt spid="68"/>
                                        </p:tgtEl>
                                        <p:attrNameLst>
                                          <p:attrName>ppt_x</p:attrName>
                                          <p:attrName>ppt_y</p:attrName>
                                        </p:attrNameLst>
                                      </p:cBhvr>
                                      <p:rCtr x="4596" y="20093"/>
                                    </p:animMotion>
                                  </p:childTnLst>
                                </p:cTn>
                              </p:par>
                              <p:par>
                                <p:cTn id="30" presetID="42" presetClass="path" presetSubtype="0" accel="50000" decel="50000" fill="hold" nodeType="withEffect">
                                  <p:stCondLst>
                                    <p:cond delay="500"/>
                                  </p:stCondLst>
                                  <p:childTnLst>
                                    <p:animMotion origin="layout" path="M 0.00743 -0.15092 L -0.00234 0.26829 " pathEditMode="relative" rAng="0" ptsTypes="AA">
                                      <p:cBhvr>
                                        <p:cTn id="31" dur="2000" fill="hold"/>
                                        <p:tgtEl>
                                          <p:spTgt spid="69"/>
                                        </p:tgtEl>
                                        <p:attrNameLst>
                                          <p:attrName>ppt_x</p:attrName>
                                          <p:attrName>ppt_y</p:attrName>
                                        </p:attrNameLst>
                                      </p:cBhvr>
                                      <p:rCtr x="-208" y="19907"/>
                                    </p:animMotion>
                                  </p:childTnLst>
                                </p:cTn>
                              </p:par>
                              <p:par>
                                <p:cTn id="32" presetID="42" presetClass="path" presetSubtype="0" accel="50000" decel="50000" fill="hold" nodeType="withEffect">
                                  <p:stCondLst>
                                    <p:cond delay="500"/>
                                  </p:stCondLst>
                                  <p:childTnLst>
                                    <p:animMotion origin="layout" path="M 0.01146 -0.16412 L -0.03998 0.33588 " pathEditMode="relative" rAng="0" ptsTypes="AA">
                                      <p:cBhvr>
                                        <p:cTn id="33" dur="2000" fill="hold"/>
                                        <p:tgtEl>
                                          <p:spTgt spid="66"/>
                                        </p:tgtEl>
                                        <p:attrNameLst>
                                          <p:attrName>ppt_x</p:attrName>
                                          <p:attrName>ppt_y</p:attrName>
                                        </p:attrNameLst>
                                      </p:cBhvr>
                                      <p:rCtr x="-1888" y="22708"/>
                                    </p:animMotion>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68"/>
                                        </p:tgtEl>
                                      </p:cBhvr>
                                      <p:by x="25000" y="25000"/>
                                    </p:animScale>
                                  </p:childTnLst>
                                </p:cTn>
                              </p:par>
                              <p:par>
                                <p:cTn id="38" presetID="6" presetClass="emph" presetSubtype="0" fill="hold" nodeType="withEffect">
                                  <p:stCondLst>
                                    <p:cond delay="500"/>
                                  </p:stCondLst>
                                  <p:childTnLst>
                                    <p:animScale>
                                      <p:cBhvr>
                                        <p:cTn id="39" dur="2000" fill="hold"/>
                                        <p:tgtEl>
                                          <p:spTgt spid="69"/>
                                        </p:tgtEl>
                                      </p:cBhvr>
                                      <p:by x="25000" y="25000"/>
                                    </p:animScale>
                                  </p:childTnLst>
                                </p:cTn>
                              </p:par>
                              <p:par>
                                <p:cTn id="40" presetID="6" presetClass="emph" presetSubtype="0" fill="hold" nodeType="withEffect">
                                  <p:stCondLst>
                                    <p:cond delay="500"/>
                                  </p:stCondLst>
                                  <p:childTnLst>
                                    <p:animScale>
                                      <p:cBhvr>
                                        <p:cTn id="41" dur="2000" fill="hold"/>
                                        <p:tgtEl>
                                          <p:spTgt spid="70"/>
                                        </p:tgtEl>
                                      </p:cBhvr>
                                      <p:by x="25000" y="25000"/>
                                    </p:animScale>
                                  </p:childTnLst>
                                </p:cTn>
                              </p:par>
                              <p:par>
                                <p:cTn id="42" presetID="6" presetClass="emph" presetSubtype="0" fill="hold" nodeType="withEffect">
                                  <p:stCondLst>
                                    <p:cond delay="500"/>
                                  </p:stCondLst>
                                  <p:childTnLst>
                                    <p:animScale>
                                      <p:cBhvr>
                                        <p:cTn id="43" dur="2000" fill="hold"/>
                                        <p:tgtEl>
                                          <p:spTgt spid="66"/>
                                        </p:tgtEl>
                                      </p:cBhvr>
                                      <p:by x="25000" y="25000"/>
                                    </p:animScale>
                                  </p:childTnLst>
                                </p:cTn>
                              </p:par>
                              <p:par>
                                <p:cTn id="44" presetID="42" presetClass="path" presetSubtype="0" accel="50000" decel="50000" fill="hold" nodeType="withEffect">
                                  <p:stCondLst>
                                    <p:cond delay="500"/>
                                  </p:stCondLst>
                                  <p:childTnLst>
                                    <p:animMotion origin="layout" path="M 0.05638 0.26435 L -0.45286 0.51435 " pathEditMode="relative" rAng="0" ptsTypes="AA">
                                      <p:cBhvr>
                                        <p:cTn id="45" dur="2000" fill="hold"/>
                                        <p:tgtEl>
                                          <p:spTgt spid="68"/>
                                        </p:tgtEl>
                                        <p:attrNameLst>
                                          <p:attrName>ppt_x</p:attrName>
                                          <p:attrName>ppt_y</p:attrName>
                                        </p:attrNameLst>
                                      </p:cBhvr>
                                      <p:rCtr x="-25469" y="12500"/>
                                    </p:animMotion>
                                  </p:childTnLst>
                                </p:cTn>
                              </p:par>
                              <p:par>
                                <p:cTn id="46" presetID="42" presetClass="path" presetSubtype="0" accel="50000" decel="50000" fill="hold" nodeType="withEffect">
                                  <p:stCondLst>
                                    <p:cond delay="500"/>
                                  </p:stCondLst>
                                  <p:childTnLst>
                                    <p:animMotion origin="layout" path="M -0.00235 0.26829 L -0.52877 0.52061 " pathEditMode="relative" rAng="0" ptsTypes="AA">
                                      <p:cBhvr>
                                        <p:cTn id="47" dur="2000" fill="hold"/>
                                        <p:tgtEl>
                                          <p:spTgt spid="69"/>
                                        </p:tgtEl>
                                        <p:attrNameLst>
                                          <p:attrName>ppt_x</p:attrName>
                                          <p:attrName>ppt_y</p:attrName>
                                        </p:attrNameLst>
                                      </p:cBhvr>
                                      <p:rCtr x="-26406" y="14444"/>
                                    </p:animMotion>
                                  </p:childTnLst>
                                </p:cTn>
                              </p:par>
                              <p:par>
                                <p:cTn id="48" presetID="42" presetClass="path" presetSubtype="0" accel="50000" decel="50000" fill="hold" nodeType="withEffect">
                                  <p:stCondLst>
                                    <p:cond delay="500"/>
                                  </p:stCondLst>
                                  <p:childTnLst>
                                    <p:animMotion origin="layout" path="M -0.03997 0.33588 L -0.57343 0.59259 " pathEditMode="relative" rAng="0" ptsTypes="AA">
                                      <p:cBhvr>
                                        <p:cTn id="49" dur="2000" fill="hold"/>
                                        <p:tgtEl>
                                          <p:spTgt spid="66"/>
                                        </p:tgtEl>
                                        <p:attrNameLst>
                                          <p:attrName>ppt_x</p:attrName>
                                          <p:attrName>ppt_y</p:attrName>
                                        </p:attrNameLst>
                                      </p:cBhvr>
                                      <p:rCtr x="-26680" y="12824"/>
                                    </p:animMotion>
                                  </p:childTnLst>
                                </p:cTn>
                              </p:par>
                              <p:par>
                                <p:cTn id="50" presetID="42" presetClass="path" presetSubtype="0" accel="50000" decel="50000" fill="hold" nodeType="withEffect">
                                  <p:stCondLst>
                                    <p:cond delay="500"/>
                                  </p:stCondLst>
                                  <p:childTnLst>
                                    <p:animMotion origin="layout" path="M -4.375E-6 3.7037E-7 L -0.5108 0.23194 " pathEditMode="relative" rAng="0" ptsTypes="AA">
                                      <p:cBhvr>
                                        <p:cTn id="51" dur="2000" fill="hold"/>
                                        <p:tgtEl>
                                          <p:spTgt spid="70"/>
                                        </p:tgtEl>
                                        <p:attrNameLst>
                                          <p:attrName>ppt_x</p:attrName>
                                          <p:attrName>ppt_y</p:attrName>
                                        </p:attrNameLst>
                                      </p:cBhvr>
                                      <p:rCtr x="-25547" y="11597"/>
                                    </p:animMotion>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par>
                          <p:cTn id="59" fill="hold">
                            <p:stCondLst>
                              <p:cond delay="3000"/>
                            </p:stCondLst>
                            <p:childTnLst>
                              <p:par>
                                <p:cTn id="60" presetID="2" presetClass="entr" presetSubtype="1"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0-#ppt_h/2"/>
                                          </p:val>
                                        </p:tav>
                                        <p:tav tm="100000">
                                          <p:val>
                                            <p:strVal val="#ppt_y"/>
                                          </p:val>
                                        </p:tav>
                                      </p:tavLst>
                                    </p:anim>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par>
                                <p:cTn id="67" presetID="2" presetClass="entr" presetSubtype="1"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0-#ppt_h/2"/>
                                          </p:val>
                                        </p:tav>
                                        <p:tav tm="100000">
                                          <p:val>
                                            <p:strVal val="#ppt_y"/>
                                          </p:val>
                                        </p:tav>
                                      </p:tavLst>
                                    </p:anim>
                                  </p:childTnLst>
                                </p:cTn>
                              </p:par>
                            </p:childTnLst>
                          </p:cTn>
                        </p:par>
                        <p:par>
                          <p:cTn id="71" fill="hold">
                            <p:stCondLst>
                              <p:cond delay="3500"/>
                            </p:stCondLst>
                            <p:childTnLst>
                              <p:par>
                                <p:cTn id="72" presetID="42" presetClass="path" presetSubtype="0" accel="50000" decel="50000" fill="hold" nodeType="afterEffect">
                                  <p:stCondLst>
                                    <p:cond delay="500"/>
                                  </p:stCondLst>
                                  <p:childTnLst>
                                    <p:animMotion origin="layout" path="M 0.00104 -7.40741E-7 L 0.00182 0.06806 " pathEditMode="relative" rAng="0" ptsTypes="AA">
                                      <p:cBhvr>
                                        <p:cTn id="73" dur="1000" fill="hold"/>
                                        <p:tgtEl>
                                          <p:spTgt spid="6"/>
                                        </p:tgtEl>
                                        <p:attrNameLst>
                                          <p:attrName>ppt_x</p:attrName>
                                          <p:attrName>ppt_y</p:attrName>
                                        </p:attrNameLst>
                                      </p:cBhvr>
                                      <p:rCtr x="39" y="3403"/>
                                    </p:animMotion>
                                  </p:childTnLst>
                                </p:cTn>
                              </p:par>
                            </p:childTnLst>
                          </p:cTn>
                        </p:par>
                        <p:par>
                          <p:cTn id="74" fill="hold">
                            <p:stCondLst>
                              <p:cond delay="5000"/>
                            </p:stCondLst>
                            <p:childTnLst>
                              <p:par>
                                <p:cTn id="75" presetID="32" presetClass="emph" presetSubtype="0" fill="hold" nodeType="afterEffect">
                                  <p:stCondLst>
                                    <p:cond delay="0"/>
                                  </p:stCondLst>
                                  <p:childTnLst>
                                    <p:animRot by="120000">
                                      <p:cBhvr>
                                        <p:cTn id="76" dur="50" fill="hold">
                                          <p:stCondLst>
                                            <p:cond delay="0"/>
                                          </p:stCondLst>
                                        </p:cTn>
                                        <p:tgtEl>
                                          <p:spTgt spid="6"/>
                                        </p:tgtEl>
                                        <p:attrNameLst>
                                          <p:attrName>r</p:attrName>
                                        </p:attrNameLst>
                                      </p:cBhvr>
                                    </p:animRot>
                                    <p:animRot by="-240000">
                                      <p:cBhvr>
                                        <p:cTn id="77" dur="100" fill="hold">
                                          <p:stCondLst>
                                            <p:cond delay="100"/>
                                          </p:stCondLst>
                                        </p:cTn>
                                        <p:tgtEl>
                                          <p:spTgt spid="6"/>
                                        </p:tgtEl>
                                        <p:attrNameLst>
                                          <p:attrName>r</p:attrName>
                                        </p:attrNameLst>
                                      </p:cBhvr>
                                    </p:animRot>
                                    <p:animRot by="240000">
                                      <p:cBhvr>
                                        <p:cTn id="78" dur="100" fill="hold">
                                          <p:stCondLst>
                                            <p:cond delay="200"/>
                                          </p:stCondLst>
                                        </p:cTn>
                                        <p:tgtEl>
                                          <p:spTgt spid="6"/>
                                        </p:tgtEl>
                                        <p:attrNameLst>
                                          <p:attrName>r</p:attrName>
                                        </p:attrNameLst>
                                      </p:cBhvr>
                                    </p:animRot>
                                    <p:animRot by="-240000">
                                      <p:cBhvr>
                                        <p:cTn id="79" dur="100" fill="hold">
                                          <p:stCondLst>
                                            <p:cond delay="300"/>
                                          </p:stCondLst>
                                        </p:cTn>
                                        <p:tgtEl>
                                          <p:spTgt spid="6"/>
                                        </p:tgtEl>
                                        <p:attrNameLst>
                                          <p:attrName>r</p:attrName>
                                        </p:attrNameLst>
                                      </p:cBhvr>
                                    </p:animRot>
                                    <p:animRot by="120000">
                                      <p:cBhvr>
                                        <p:cTn id="80" dur="100" fill="hold">
                                          <p:stCondLst>
                                            <p:cond delay="400"/>
                                          </p:stCondLst>
                                        </p:cTn>
                                        <p:tgtEl>
                                          <p:spTgt spid="6"/>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0.00547 -3.33333E-6 L -0.55508 0.28102 " pathEditMode="relative" rAng="0" ptsTypes="AA">
                                      <p:cBhvr>
                                        <p:cTn id="84" dur="2000" fill="hold"/>
                                        <p:tgtEl>
                                          <p:spTgt spid="12"/>
                                        </p:tgtEl>
                                        <p:attrNameLst>
                                          <p:attrName>ppt_x</p:attrName>
                                          <p:attrName>ppt_y</p:attrName>
                                        </p:attrNameLst>
                                      </p:cBhvr>
                                      <p:rCtr x="-27487" y="14051"/>
                                    </p:animMotion>
                                  </p:childTnLst>
                                </p:cTn>
                              </p:par>
                              <p:par>
                                <p:cTn id="85" presetID="42" presetClass="path" presetSubtype="0" accel="50000" decel="50000" fill="hold" nodeType="withEffect">
                                  <p:stCondLst>
                                    <p:cond delay="0"/>
                                  </p:stCondLst>
                                  <p:childTnLst>
                                    <p:animMotion origin="layout" path="M -0.00547 0.01111 L -0.5599 0.42963 " pathEditMode="relative" rAng="0" ptsTypes="AA">
                                      <p:cBhvr>
                                        <p:cTn id="86" dur="2000" fill="hold"/>
                                        <p:tgtEl>
                                          <p:spTgt spid="5"/>
                                        </p:tgtEl>
                                        <p:attrNameLst>
                                          <p:attrName>ppt_x</p:attrName>
                                          <p:attrName>ppt_y</p:attrName>
                                        </p:attrNameLst>
                                      </p:cBhvr>
                                      <p:rCtr x="-27721" y="20926"/>
                                    </p:animMotion>
                                  </p:childTnLst>
                                </p:cTn>
                              </p:par>
                              <p:par>
                                <p:cTn id="87" presetID="42" presetClass="path" presetSubtype="0" accel="50000" decel="50000" fill="hold" nodeType="withEffect">
                                  <p:stCondLst>
                                    <p:cond delay="0"/>
                                  </p:stCondLst>
                                  <p:childTnLst>
                                    <p:animMotion origin="layout" path="M -0.00547 0.01111 L -0.58164 0.38866 " pathEditMode="relative" rAng="0" ptsTypes="AA">
                                      <p:cBhvr>
                                        <p:cTn id="88" dur="2000" fill="hold"/>
                                        <p:tgtEl>
                                          <p:spTgt spid="6"/>
                                        </p:tgtEl>
                                        <p:attrNameLst>
                                          <p:attrName>ppt_x</p:attrName>
                                          <p:attrName>ppt_y</p:attrName>
                                        </p:attrNameLst>
                                      </p:cBhvr>
                                      <p:rCtr x="-28815" y="18866"/>
                                    </p:animMotion>
                                  </p:childTnLst>
                                </p:cTn>
                              </p:par>
                              <p:par>
                                <p:cTn id="89" presetID="6" presetClass="emph" presetSubtype="0" fill="hold" nodeType="withEffect">
                                  <p:stCondLst>
                                    <p:cond delay="0"/>
                                  </p:stCondLst>
                                  <p:childTnLst>
                                    <p:animScale>
                                      <p:cBhvr>
                                        <p:cTn id="90" dur="2000" fill="hold"/>
                                        <p:tgtEl>
                                          <p:spTgt spid="5"/>
                                        </p:tgtEl>
                                      </p:cBhvr>
                                      <p:by x="25000" y="25000"/>
                                    </p:animScale>
                                  </p:childTnLst>
                                </p:cTn>
                              </p:par>
                              <p:par>
                                <p:cTn id="91" presetID="6" presetClass="emph" presetSubtype="0" fill="hold" nodeType="withEffect">
                                  <p:stCondLst>
                                    <p:cond delay="0"/>
                                  </p:stCondLst>
                                  <p:childTnLst>
                                    <p:animScale>
                                      <p:cBhvr>
                                        <p:cTn id="92" dur="2000" fill="hold"/>
                                        <p:tgtEl>
                                          <p:spTgt spid="6"/>
                                        </p:tgtEl>
                                      </p:cBhvr>
                                      <p:by x="25000" y="25000"/>
                                    </p:animScale>
                                  </p:childTnLst>
                                </p:cTn>
                              </p:par>
                              <p:par>
                                <p:cTn id="93" presetID="6" presetClass="emph" presetSubtype="0" fill="hold" nodeType="withEffect">
                                  <p:stCondLst>
                                    <p:cond delay="0"/>
                                  </p:stCondLst>
                                  <p:childTnLst>
                                    <p:animScale>
                                      <p:cBhvr>
                                        <p:cTn id="94" dur="2000" fill="hold"/>
                                        <p:tgtEl>
                                          <p:spTgt spid="12"/>
                                        </p:tgtEl>
                                      </p:cBhvr>
                                      <p:by x="25000" y="25000"/>
                                    </p:animScale>
                                  </p:childTnLst>
                                </p:cTn>
                              </p:par>
                            </p:childTnLst>
                          </p:cTn>
                        </p:par>
                        <p:par>
                          <p:cTn id="95" fill="hold">
                            <p:stCondLst>
                              <p:cond delay="2000"/>
                            </p:stCondLst>
                            <p:childTnLst>
                              <p:par>
                                <p:cTn id="96" presetID="10" presetClass="entr" presetSubtype="0"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nodeType="with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cTn>
                              </p:par>
                            </p:childTnLst>
                          </p:cTn>
                        </p:par>
                        <p:par>
                          <p:cTn id="102" fill="hold">
                            <p:stCondLst>
                              <p:cond delay="2500"/>
                            </p:stCondLst>
                            <p:childTnLst>
                              <p:par>
                                <p:cTn id="103" presetID="49" presetClass="entr" presetSubtype="0" decel="100000" fill="hold" nodeType="after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 calcmode="lin" valueType="num">
                                      <p:cBhvr>
                                        <p:cTn id="107" dur="500" fill="hold"/>
                                        <p:tgtEl>
                                          <p:spTgt spid="37"/>
                                        </p:tgtEl>
                                        <p:attrNameLst>
                                          <p:attrName>style.rotation</p:attrName>
                                        </p:attrNameLst>
                                      </p:cBhvr>
                                      <p:tavLst>
                                        <p:tav tm="0">
                                          <p:val>
                                            <p:fltVal val="360"/>
                                          </p:val>
                                        </p:tav>
                                        <p:tav tm="100000">
                                          <p:val>
                                            <p:fltVal val="0"/>
                                          </p:val>
                                        </p:tav>
                                      </p:tavLst>
                                    </p:anim>
                                    <p:animEffect transition="in" filter="fade">
                                      <p:cBhvr>
                                        <p:cTn id="108" dur="500"/>
                                        <p:tgtEl>
                                          <p:spTgt spid="37"/>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nodeType="clickEffect">
                                  <p:stCondLst>
                                    <p:cond delay="0"/>
                                  </p:stCondLst>
                                  <p:childTnLst>
                                    <p:animMotion origin="layout" path="M 2.08333E-6 -1.48148E-6 L -0.53177 0.44144 " pathEditMode="relative" rAng="0" ptsTypes="AA">
                                      <p:cBhvr>
                                        <p:cTn id="112" dur="2000" fill="hold"/>
                                        <p:tgtEl>
                                          <p:spTgt spid="37"/>
                                        </p:tgtEl>
                                        <p:attrNameLst>
                                          <p:attrName>ppt_x</p:attrName>
                                          <p:attrName>ppt_y</p:attrName>
                                        </p:attrNameLst>
                                      </p:cBhvr>
                                      <p:rCtr x="-26589" y="22060"/>
                                    </p:animMotion>
                                  </p:childTnLst>
                                </p:cTn>
                              </p:par>
                              <p:par>
                                <p:cTn id="113" presetID="6" presetClass="emph" presetSubtype="0" fill="hold" nodeType="withEffect">
                                  <p:stCondLst>
                                    <p:cond delay="0"/>
                                  </p:stCondLst>
                                  <p:childTnLst>
                                    <p:animScale>
                                      <p:cBhvr>
                                        <p:cTn id="114" dur="2000" fill="hold"/>
                                        <p:tgtEl>
                                          <p:spTgt spid="37"/>
                                        </p:tgtEl>
                                      </p:cBhvr>
                                      <p:by x="25000" y="25000"/>
                                    </p:animScale>
                                  </p:childTnLst>
                                </p:cTn>
                              </p:par>
                            </p:childTnLst>
                          </p:cTn>
                        </p:par>
                        <p:par>
                          <p:cTn id="115" fill="hold">
                            <p:stCondLst>
                              <p:cond delay="2000"/>
                            </p:stCondLst>
                            <p:childTnLst>
                              <p:par>
                                <p:cTn id="116" presetID="10" presetClass="entr" presetSubtype="0"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par>
                                <p:cTn id="119" presetID="10" presetClass="entr" presetSubtype="0" fill="hold" nodeType="with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fade">
                                      <p:cBhvr>
                                        <p:cTn id="121" dur="500"/>
                                        <p:tgtEl>
                                          <p:spTgt spid="10"/>
                                        </p:tgtEl>
                                      </p:cBhvr>
                                    </p:animEffect>
                                  </p:childTnLst>
                                </p:cTn>
                              </p:par>
                            </p:childTnLst>
                          </p:cTn>
                        </p:par>
                        <p:par>
                          <p:cTn id="122" fill="hold">
                            <p:stCondLst>
                              <p:cond delay="2500"/>
                            </p:stCondLst>
                            <p:childTnLst>
                              <p:par>
                                <p:cTn id="123" presetID="10" presetClass="entr" presetSubtype="0" fill="hold" nodeType="after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2" presetClass="entr" presetSubtype="4" fill="hold" nodeType="with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additive="base">
                                        <p:cTn id="128" dur="500" fill="hold"/>
                                        <p:tgtEl>
                                          <p:spTgt spid="52"/>
                                        </p:tgtEl>
                                        <p:attrNameLst>
                                          <p:attrName>ppt_x</p:attrName>
                                        </p:attrNameLst>
                                      </p:cBhvr>
                                      <p:tavLst>
                                        <p:tav tm="0">
                                          <p:val>
                                            <p:strVal val="#ppt_x"/>
                                          </p:val>
                                        </p:tav>
                                        <p:tav tm="100000">
                                          <p:val>
                                            <p:strVal val="#ppt_x"/>
                                          </p:val>
                                        </p:tav>
                                      </p:tavLst>
                                    </p:anim>
                                    <p:anim calcmode="lin" valueType="num">
                                      <p:cBhvr additive="base">
                                        <p:cTn id="129" dur="500" fill="hold"/>
                                        <p:tgtEl>
                                          <p:spTgt spid="52"/>
                                        </p:tgtEl>
                                        <p:attrNameLst>
                                          <p:attrName>ppt_y</p:attrName>
                                        </p:attrNameLst>
                                      </p:cBhvr>
                                      <p:tavLst>
                                        <p:tav tm="0">
                                          <p:val>
                                            <p:strVal val="1+#ppt_h/2"/>
                                          </p:val>
                                        </p:tav>
                                        <p:tav tm="100000">
                                          <p:val>
                                            <p:strVal val="#ppt_y"/>
                                          </p:val>
                                        </p:tav>
                                      </p:tavLst>
                                    </p:anim>
                                  </p:childTnLst>
                                </p:cTn>
                              </p:par>
                              <p:par>
                                <p:cTn id="130" presetID="2" presetClass="entr" presetSubtype="12" fill="hold" nodeType="withEffect">
                                  <p:stCondLst>
                                    <p:cond delay="250"/>
                                  </p:stCondLst>
                                  <p:childTnLst>
                                    <p:set>
                                      <p:cBhvr>
                                        <p:cTn id="131" dur="1" fill="hold">
                                          <p:stCondLst>
                                            <p:cond delay="0"/>
                                          </p:stCondLst>
                                        </p:cTn>
                                        <p:tgtEl>
                                          <p:spTgt spid="53"/>
                                        </p:tgtEl>
                                        <p:attrNameLst>
                                          <p:attrName>style.visibility</p:attrName>
                                        </p:attrNameLst>
                                      </p:cBhvr>
                                      <p:to>
                                        <p:strVal val="visible"/>
                                      </p:to>
                                    </p:set>
                                    <p:anim calcmode="lin" valueType="num">
                                      <p:cBhvr additive="base">
                                        <p:cTn id="132" dur="750" fill="hold"/>
                                        <p:tgtEl>
                                          <p:spTgt spid="53"/>
                                        </p:tgtEl>
                                        <p:attrNameLst>
                                          <p:attrName>ppt_x</p:attrName>
                                        </p:attrNameLst>
                                      </p:cBhvr>
                                      <p:tavLst>
                                        <p:tav tm="0">
                                          <p:val>
                                            <p:strVal val="0-#ppt_w/2"/>
                                          </p:val>
                                        </p:tav>
                                        <p:tav tm="100000">
                                          <p:val>
                                            <p:strVal val="#ppt_x"/>
                                          </p:val>
                                        </p:tav>
                                      </p:tavLst>
                                    </p:anim>
                                    <p:anim calcmode="lin" valueType="num">
                                      <p:cBhvr additive="base">
                                        <p:cTn id="133" dur="750" fill="hold"/>
                                        <p:tgtEl>
                                          <p:spTgt spid="53"/>
                                        </p:tgtEl>
                                        <p:attrNameLst>
                                          <p:attrName>ppt_y</p:attrName>
                                        </p:attrNameLst>
                                      </p:cBhvr>
                                      <p:tavLst>
                                        <p:tav tm="0">
                                          <p:val>
                                            <p:strVal val="1+#ppt_h/2"/>
                                          </p:val>
                                        </p:tav>
                                        <p:tav tm="100000">
                                          <p:val>
                                            <p:strVal val="#ppt_y"/>
                                          </p:val>
                                        </p:tav>
                                      </p:tavLst>
                                    </p:anim>
                                  </p:childTnLst>
                                </p:cTn>
                              </p:par>
                              <p:par>
                                <p:cTn id="134" presetID="2" presetClass="entr" presetSubtype="8"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additive="base">
                                        <p:cTn id="136" dur="750" fill="hold"/>
                                        <p:tgtEl>
                                          <p:spTgt spid="54"/>
                                        </p:tgtEl>
                                        <p:attrNameLst>
                                          <p:attrName>ppt_x</p:attrName>
                                        </p:attrNameLst>
                                      </p:cBhvr>
                                      <p:tavLst>
                                        <p:tav tm="0">
                                          <p:val>
                                            <p:strVal val="0-#ppt_w/2"/>
                                          </p:val>
                                        </p:tav>
                                        <p:tav tm="100000">
                                          <p:val>
                                            <p:strVal val="#ppt_x"/>
                                          </p:val>
                                        </p:tav>
                                      </p:tavLst>
                                    </p:anim>
                                    <p:anim calcmode="lin" valueType="num">
                                      <p:cBhvr additive="base">
                                        <p:cTn id="137" dur="750" fill="hold"/>
                                        <p:tgtEl>
                                          <p:spTgt spid="54"/>
                                        </p:tgtEl>
                                        <p:attrNameLst>
                                          <p:attrName>ppt_y</p:attrName>
                                        </p:attrNameLst>
                                      </p:cBhvr>
                                      <p:tavLst>
                                        <p:tav tm="0">
                                          <p:val>
                                            <p:strVal val="#ppt_y"/>
                                          </p:val>
                                        </p:tav>
                                        <p:tav tm="100000">
                                          <p:val>
                                            <p:strVal val="#ppt_y"/>
                                          </p:val>
                                        </p:tav>
                                      </p:tavLst>
                                    </p:anim>
                                  </p:childTnLst>
                                </p:cTn>
                              </p:par>
                              <p:par>
                                <p:cTn id="138" presetID="2" presetClass="entr" presetSubtype="9" fill="hold" nodeType="withEffect">
                                  <p:stCondLst>
                                    <p:cond delay="750"/>
                                  </p:stCondLst>
                                  <p:childTnLst>
                                    <p:set>
                                      <p:cBhvr>
                                        <p:cTn id="139" dur="1" fill="hold">
                                          <p:stCondLst>
                                            <p:cond delay="0"/>
                                          </p:stCondLst>
                                        </p:cTn>
                                        <p:tgtEl>
                                          <p:spTgt spid="55"/>
                                        </p:tgtEl>
                                        <p:attrNameLst>
                                          <p:attrName>style.visibility</p:attrName>
                                        </p:attrNameLst>
                                      </p:cBhvr>
                                      <p:to>
                                        <p:strVal val="visible"/>
                                      </p:to>
                                    </p:set>
                                    <p:anim calcmode="lin" valueType="num">
                                      <p:cBhvr additive="base">
                                        <p:cTn id="140" dur="750" fill="hold"/>
                                        <p:tgtEl>
                                          <p:spTgt spid="55"/>
                                        </p:tgtEl>
                                        <p:attrNameLst>
                                          <p:attrName>ppt_x</p:attrName>
                                        </p:attrNameLst>
                                      </p:cBhvr>
                                      <p:tavLst>
                                        <p:tav tm="0">
                                          <p:val>
                                            <p:strVal val="0-#ppt_w/2"/>
                                          </p:val>
                                        </p:tav>
                                        <p:tav tm="100000">
                                          <p:val>
                                            <p:strVal val="#ppt_x"/>
                                          </p:val>
                                        </p:tav>
                                      </p:tavLst>
                                    </p:anim>
                                    <p:anim calcmode="lin" valueType="num">
                                      <p:cBhvr additive="base">
                                        <p:cTn id="141" dur="750" fill="hold"/>
                                        <p:tgtEl>
                                          <p:spTgt spid="55"/>
                                        </p:tgtEl>
                                        <p:attrNameLst>
                                          <p:attrName>ppt_y</p:attrName>
                                        </p:attrNameLst>
                                      </p:cBhvr>
                                      <p:tavLst>
                                        <p:tav tm="0">
                                          <p:val>
                                            <p:strVal val="0-#ppt_h/2"/>
                                          </p:val>
                                        </p:tav>
                                        <p:tav tm="100000">
                                          <p:val>
                                            <p:strVal val="#ppt_y"/>
                                          </p:val>
                                        </p:tav>
                                      </p:tavLst>
                                    </p:anim>
                                  </p:childTnLst>
                                </p:cTn>
                              </p:par>
                              <p:par>
                                <p:cTn id="142" presetID="2" presetClass="entr" presetSubtype="3" fill="hold" nodeType="withEffect">
                                  <p:stCondLst>
                                    <p:cond delay="750"/>
                                  </p:stCondLst>
                                  <p:childTnLst>
                                    <p:set>
                                      <p:cBhvr>
                                        <p:cTn id="143" dur="1" fill="hold">
                                          <p:stCondLst>
                                            <p:cond delay="0"/>
                                          </p:stCondLst>
                                        </p:cTn>
                                        <p:tgtEl>
                                          <p:spTgt spid="56"/>
                                        </p:tgtEl>
                                        <p:attrNameLst>
                                          <p:attrName>style.visibility</p:attrName>
                                        </p:attrNameLst>
                                      </p:cBhvr>
                                      <p:to>
                                        <p:strVal val="visible"/>
                                      </p:to>
                                    </p:set>
                                    <p:anim calcmode="lin" valueType="num">
                                      <p:cBhvr additive="base">
                                        <p:cTn id="144" dur="750" fill="hold"/>
                                        <p:tgtEl>
                                          <p:spTgt spid="56"/>
                                        </p:tgtEl>
                                        <p:attrNameLst>
                                          <p:attrName>ppt_x</p:attrName>
                                        </p:attrNameLst>
                                      </p:cBhvr>
                                      <p:tavLst>
                                        <p:tav tm="0">
                                          <p:val>
                                            <p:strVal val="1+#ppt_w/2"/>
                                          </p:val>
                                        </p:tav>
                                        <p:tav tm="100000">
                                          <p:val>
                                            <p:strVal val="#ppt_x"/>
                                          </p:val>
                                        </p:tav>
                                      </p:tavLst>
                                    </p:anim>
                                    <p:anim calcmode="lin" valueType="num">
                                      <p:cBhvr additive="base">
                                        <p:cTn id="145" dur="750" fill="hold"/>
                                        <p:tgtEl>
                                          <p:spTgt spid="56"/>
                                        </p:tgtEl>
                                        <p:attrNameLst>
                                          <p:attrName>ppt_y</p:attrName>
                                        </p:attrNameLst>
                                      </p:cBhvr>
                                      <p:tavLst>
                                        <p:tav tm="0">
                                          <p:val>
                                            <p:strVal val="0-#ppt_h/2"/>
                                          </p:val>
                                        </p:tav>
                                        <p:tav tm="100000">
                                          <p:val>
                                            <p:strVal val="#ppt_y"/>
                                          </p:val>
                                        </p:tav>
                                      </p:tavLst>
                                    </p:anim>
                                  </p:childTnLst>
                                </p:cTn>
                              </p:par>
                              <p:par>
                                <p:cTn id="146" presetID="2" presetClass="entr" presetSubtype="6" fill="hold" nodeType="withEffect">
                                  <p:stCondLst>
                                    <p:cond delay="750"/>
                                  </p:stCondLst>
                                  <p:childTnLst>
                                    <p:set>
                                      <p:cBhvr>
                                        <p:cTn id="147" dur="1" fill="hold">
                                          <p:stCondLst>
                                            <p:cond delay="0"/>
                                          </p:stCondLst>
                                        </p:cTn>
                                        <p:tgtEl>
                                          <p:spTgt spid="57"/>
                                        </p:tgtEl>
                                        <p:attrNameLst>
                                          <p:attrName>style.visibility</p:attrName>
                                        </p:attrNameLst>
                                      </p:cBhvr>
                                      <p:to>
                                        <p:strVal val="visible"/>
                                      </p:to>
                                    </p:set>
                                    <p:anim calcmode="lin" valueType="num">
                                      <p:cBhvr additive="base">
                                        <p:cTn id="148" dur="750" fill="hold"/>
                                        <p:tgtEl>
                                          <p:spTgt spid="57"/>
                                        </p:tgtEl>
                                        <p:attrNameLst>
                                          <p:attrName>ppt_x</p:attrName>
                                        </p:attrNameLst>
                                      </p:cBhvr>
                                      <p:tavLst>
                                        <p:tav tm="0">
                                          <p:val>
                                            <p:strVal val="1+#ppt_w/2"/>
                                          </p:val>
                                        </p:tav>
                                        <p:tav tm="100000">
                                          <p:val>
                                            <p:strVal val="#ppt_x"/>
                                          </p:val>
                                        </p:tav>
                                      </p:tavLst>
                                    </p:anim>
                                    <p:anim calcmode="lin" valueType="num">
                                      <p:cBhvr additive="base">
                                        <p:cTn id="149" dur="750" fill="hold"/>
                                        <p:tgtEl>
                                          <p:spTgt spid="57"/>
                                        </p:tgtEl>
                                        <p:attrNameLst>
                                          <p:attrName>ppt_y</p:attrName>
                                        </p:attrNameLst>
                                      </p:cBhvr>
                                      <p:tavLst>
                                        <p:tav tm="0">
                                          <p:val>
                                            <p:strVal val="1+#ppt_h/2"/>
                                          </p:val>
                                        </p:tav>
                                        <p:tav tm="100000">
                                          <p:val>
                                            <p:strVal val="#ppt_y"/>
                                          </p:val>
                                        </p:tav>
                                      </p:tavLst>
                                    </p:anim>
                                  </p:childTnLst>
                                </p:cTn>
                              </p:par>
                              <p:par>
                                <p:cTn id="150" presetID="2" presetClass="entr" presetSubtype="1" fill="hold" nodeType="withEffect">
                                  <p:stCondLst>
                                    <p:cond delay="1250"/>
                                  </p:stCondLst>
                                  <p:childTnLst>
                                    <p:set>
                                      <p:cBhvr>
                                        <p:cTn id="151" dur="1" fill="hold">
                                          <p:stCondLst>
                                            <p:cond delay="0"/>
                                          </p:stCondLst>
                                        </p:cTn>
                                        <p:tgtEl>
                                          <p:spTgt spid="58"/>
                                        </p:tgtEl>
                                        <p:attrNameLst>
                                          <p:attrName>style.visibility</p:attrName>
                                        </p:attrNameLst>
                                      </p:cBhvr>
                                      <p:to>
                                        <p:strVal val="visible"/>
                                      </p:to>
                                    </p:set>
                                    <p:anim calcmode="lin" valueType="num">
                                      <p:cBhvr additive="base">
                                        <p:cTn id="152" dur="750" fill="hold"/>
                                        <p:tgtEl>
                                          <p:spTgt spid="58"/>
                                        </p:tgtEl>
                                        <p:attrNameLst>
                                          <p:attrName>ppt_x</p:attrName>
                                        </p:attrNameLst>
                                      </p:cBhvr>
                                      <p:tavLst>
                                        <p:tav tm="0">
                                          <p:val>
                                            <p:strVal val="#ppt_x"/>
                                          </p:val>
                                        </p:tav>
                                        <p:tav tm="100000">
                                          <p:val>
                                            <p:strVal val="#ppt_x"/>
                                          </p:val>
                                        </p:tav>
                                      </p:tavLst>
                                    </p:anim>
                                    <p:anim calcmode="lin" valueType="num">
                                      <p:cBhvr additive="base">
                                        <p:cTn id="153" dur="750" fill="hold"/>
                                        <p:tgtEl>
                                          <p:spTgt spid="58"/>
                                        </p:tgtEl>
                                        <p:attrNameLst>
                                          <p:attrName>ppt_y</p:attrName>
                                        </p:attrNameLst>
                                      </p:cBhvr>
                                      <p:tavLst>
                                        <p:tav tm="0">
                                          <p:val>
                                            <p:strVal val="0-#ppt_h/2"/>
                                          </p:val>
                                        </p:tav>
                                        <p:tav tm="100000">
                                          <p:val>
                                            <p:strVal val="#ppt_y"/>
                                          </p:val>
                                        </p:tav>
                                      </p:tavLst>
                                    </p:anim>
                                  </p:childTnLst>
                                </p:cTn>
                              </p:par>
                              <p:par>
                                <p:cTn id="154" presetID="2" presetClass="entr" presetSubtype="4" fill="hold" nodeType="withEffect">
                                  <p:stCondLst>
                                    <p:cond delay="1000"/>
                                  </p:stCondLst>
                                  <p:childTnLst>
                                    <p:set>
                                      <p:cBhvr>
                                        <p:cTn id="155" dur="1" fill="hold">
                                          <p:stCondLst>
                                            <p:cond delay="0"/>
                                          </p:stCondLst>
                                        </p:cTn>
                                        <p:tgtEl>
                                          <p:spTgt spid="59"/>
                                        </p:tgtEl>
                                        <p:attrNameLst>
                                          <p:attrName>style.visibility</p:attrName>
                                        </p:attrNameLst>
                                      </p:cBhvr>
                                      <p:to>
                                        <p:strVal val="visible"/>
                                      </p:to>
                                    </p:set>
                                    <p:anim calcmode="lin" valueType="num">
                                      <p:cBhvr additive="base">
                                        <p:cTn id="156" dur="750" fill="hold"/>
                                        <p:tgtEl>
                                          <p:spTgt spid="59"/>
                                        </p:tgtEl>
                                        <p:attrNameLst>
                                          <p:attrName>ppt_x</p:attrName>
                                        </p:attrNameLst>
                                      </p:cBhvr>
                                      <p:tavLst>
                                        <p:tav tm="0">
                                          <p:val>
                                            <p:strVal val="#ppt_x"/>
                                          </p:val>
                                        </p:tav>
                                        <p:tav tm="100000">
                                          <p:val>
                                            <p:strVal val="#ppt_x"/>
                                          </p:val>
                                        </p:tav>
                                      </p:tavLst>
                                    </p:anim>
                                    <p:anim calcmode="lin" valueType="num">
                                      <p:cBhvr additive="base">
                                        <p:cTn id="157" dur="750" fill="hold"/>
                                        <p:tgtEl>
                                          <p:spTgt spid="59"/>
                                        </p:tgtEl>
                                        <p:attrNameLst>
                                          <p:attrName>ppt_y</p:attrName>
                                        </p:attrNameLst>
                                      </p:cBhvr>
                                      <p:tavLst>
                                        <p:tav tm="0">
                                          <p:val>
                                            <p:strVal val="1+#ppt_h/2"/>
                                          </p:val>
                                        </p:tav>
                                        <p:tav tm="100000">
                                          <p:val>
                                            <p:strVal val="#ppt_y"/>
                                          </p:val>
                                        </p:tav>
                                      </p:tavLst>
                                    </p:anim>
                                  </p:childTnLst>
                                </p:cTn>
                              </p:par>
                              <p:par>
                                <p:cTn id="158" presetID="2" presetClass="entr" presetSubtype="2" fill="hold" nodeType="withEffect">
                                  <p:stCondLst>
                                    <p:cond delay="1750"/>
                                  </p:stCondLst>
                                  <p:childTnLst>
                                    <p:set>
                                      <p:cBhvr>
                                        <p:cTn id="159" dur="1" fill="hold">
                                          <p:stCondLst>
                                            <p:cond delay="0"/>
                                          </p:stCondLst>
                                        </p:cTn>
                                        <p:tgtEl>
                                          <p:spTgt spid="60"/>
                                        </p:tgtEl>
                                        <p:attrNameLst>
                                          <p:attrName>style.visibility</p:attrName>
                                        </p:attrNameLst>
                                      </p:cBhvr>
                                      <p:to>
                                        <p:strVal val="visible"/>
                                      </p:to>
                                    </p:set>
                                    <p:anim calcmode="lin" valueType="num">
                                      <p:cBhvr additive="base">
                                        <p:cTn id="160" dur="750" fill="hold"/>
                                        <p:tgtEl>
                                          <p:spTgt spid="60"/>
                                        </p:tgtEl>
                                        <p:attrNameLst>
                                          <p:attrName>ppt_x</p:attrName>
                                        </p:attrNameLst>
                                      </p:cBhvr>
                                      <p:tavLst>
                                        <p:tav tm="0">
                                          <p:val>
                                            <p:strVal val="1+#ppt_w/2"/>
                                          </p:val>
                                        </p:tav>
                                        <p:tav tm="100000">
                                          <p:val>
                                            <p:strVal val="#ppt_x"/>
                                          </p:val>
                                        </p:tav>
                                      </p:tavLst>
                                    </p:anim>
                                    <p:anim calcmode="lin" valueType="num">
                                      <p:cBhvr additive="base">
                                        <p:cTn id="161" dur="750" fill="hold"/>
                                        <p:tgtEl>
                                          <p:spTgt spid="60"/>
                                        </p:tgtEl>
                                        <p:attrNameLst>
                                          <p:attrName>ppt_y</p:attrName>
                                        </p:attrNameLst>
                                      </p:cBhvr>
                                      <p:tavLst>
                                        <p:tav tm="0">
                                          <p:val>
                                            <p:strVal val="#ppt_y"/>
                                          </p:val>
                                        </p:tav>
                                        <p:tav tm="100000">
                                          <p:val>
                                            <p:strVal val="#ppt_y"/>
                                          </p:val>
                                        </p:tav>
                                      </p:tavLst>
                                    </p:anim>
                                  </p:childTnLst>
                                </p:cTn>
                              </p:par>
                              <p:par>
                                <p:cTn id="162" presetID="2" presetClass="entr" presetSubtype="9" fill="hold" nodeType="withEffect">
                                  <p:stCondLst>
                                    <p:cond delay="1000"/>
                                  </p:stCondLst>
                                  <p:childTnLst>
                                    <p:set>
                                      <p:cBhvr>
                                        <p:cTn id="163" dur="1" fill="hold">
                                          <p:stCondLst>
                                            <p:cond delay="0"/>
                                          </p:stCondLst>
                                        </p:cTn>
                                        <p:tgtEl>
                                          <p:spTgt spid="61"/>
                                        </p:tgtEl>
                                        <p:attrNameLst>
                                          <p:attrName>style.visibility</p:attrName>
                                        </p:attrNameLst>
                                      </p:cBhvr>
                                      <p:to>
                                        <p:strVal val="visible"/>
                                      </p:to>
                                    </p:set>
                                    <p:anim calcmode="lin" valueType="num">
                                      <p:cBhvr additive="base">
                                        <p:cTn id="164" dur="750" fill="hold"/>
                                        <p:tgtEl>
                                          <p:spTgt spid="61"/>
                                        </p:tgtEl>
                                        <p:attrNameLst>
                                          <p:attrName>ppt_x</p:attrName>
                                        </p:attrNameLst>
                                      </p:cBhvr>
                                      <p:tavLst>
                                        <p:tav tm="0">
                                          <p:val>
                                            <p:strVal val="0-#ppt_w/2"/>
                                          </p:val>
                                        </p:tav>
                                        <p:tav tm="100000">
                                          <p:val>
                                            <p:strVal val="#ppt_x"/>
                                          </p:val>
                                        </p:tav>
                                      </p:tavLst>
                                    </p:anim>
                                    <p:anim calcmode="lin" valueType="num">
                                      <p:cBhvr additive="base">
                                        <p:cTn id="165" dur="750" fill="hold"/>
                                        <p:tgtEl>
                                          <p:spTgt spid="61"/>
                                        </p:tgtEl>
                                        <p:attrNameLst>
                                          <p:attrName>ppt_y</p:attrName>
                                        </p:attrNameLst>
                                      </p:cBhvr>
                                      <p:tavLst>
                                        <p:tav tm="0">
                                          <p:val>
                                            <p:strVal val="0-#ppt_h/2"/>
                                          </p:val>
                                        </p:tav>
                                        <p:tav tm="100000">
                                          <p:val>
                                            <p:strVal val="#ppt_y"/>
                                          </p:val>
                                        </p:tav>
                                      </p:tavLst>
                                    </p:anim>
                                  </p:childTnLst>
                                </p:cTn>
                              </p:par>
                              <p:par>
                                <p:cTn id="166" presetID="2" presetClass="entr" presetSubtype="4" fill="hold" nodeType="withEffect">
                                  <p:stCondLst>
                                    <p:cond delay="500"/>
                                  </p:stCondLst>
                                  <p:childTnLst>
                                    <p:set>
                                      <p:cBhvr>
                                        <p:cTn id="167" dur="1" fill="hold">
                                          <p:stCondLst>
                                            <p:cond delay="0"/>
                                          </p:stCondLst>
                                        </p:cTn>
                                        <p:tgtEl>
                                          <p:spTgt spid="62"/>
                                        </p:tgtEl>
                                        <p:attrNameLst>
                                          <p:attrName>style.visibility</p:attrName>
                                        </p:attrNameLst>
                                      </p:cBhvr>
                                      <p:to>
                                        <p:strVal val="visible"/>
                                      </p:to>
                                    </p:set>
                                    <p:anim calcmode="lin" valueType="num">
                                      <p:cBhvr additive="base">
                                        <p:cTn id="168" dur="750" fill="hold"/>
                                        <p:tgtEl>
                                          <p:spTgt spid="62"/>
                                        </p:tgtEl>
                                        <p:attrNameLst>
                                          <p:attrName>ppt_x</p:attrName>
                                        </p:attrNameLst>
                                      </p:cBhvr>
                                      <p:tavLst>
                                        <p:tav tm="0">
                                          <p:val>
                                            <p:strVal val="#ppt_x"/>
                                          </p:val>
                                        </p:tav>
                                        <p:tav tm="100000">
                                          <p:val>
                                            <p:strVal val="#ppt_x"/>
                                          </p:val>
                                        </p:tav>
                                      </p:tavLst>
                                    </p:anim>
                                    <p:anim calcmode="lin" valueType="num">
                                      <p:cBhvr additive="base">
                                        <p:cTn id="169" dur="750" fill="hold"/>
                                        <p:tgtEl>
                                          <p:spTgt spid="62"/>
                                        </p:tgtEl>
                                        <p:attrNameLst>
                                          <p:attrName>ppt_y</p:attrName>
                                        </p:attrNameLst>
                                      </p:cBhvr>
                                      <p:tavLst>
                                        <p:tav tm="0">
                                          <p:val>
                                            <p:strVal val="1+#ppt_h/2"/>
                                          </p:val>
                                        </p:tav>
                                        <p:tav tm="100000">
                                          <p:val>
                                            <p:strVal val="#ppt_y"/>
                                          </p:val>
                                        </p:tav>
                                      </p:tavLst>
                                    </p:anim>
                                  </p:childTnLst>
                                </p:cTn>
                              </p:par>
                              <p:par>
                                <p:cTn id="170" presetID="2" presetClass="entr" presetSubtype="6" fill="hold" nodeType="withEffect">
                                  <p:stCondLst>
                                    <p:cond delay="1750"/>
                                  </p:stCondLst>
                                  <p:childTnLst>
                                    <p:set>
                                      <p:cBhvr>
                                        <p:cTn id="171" dur="1" fill="hold">
                                          <p:stCondLst>
                                            <p:cond delay="0"/>
                                          </p:stCondLst>
                                        </p:cTn>
                                        <p:tgtEl>
                                          <p:spTgt spid="63"/>
                                        </p:tgtEl>
                                        <p:attrNameLst>
                                          <p:attrName>style.visibility</p:attrName>
                                        </p:attrNameLst>
                                      </p:cBhvr>
                                      <p:to>
                                        <p:strVal val="visible"/>
                                      </p:to>
                                    </p:set>
                                    <p:anim calcmode="lin" valueType="num">
                                      <p:cBhvr additive="base">
                                        <p:cTn id="172" dur="750" fill="hold"/>
                                        <p:tgtEl>
                                          <p:spTgt spid="63"/>
                                        </p:tgtEl>
                                        <p:attrNameLst>
                                          <p:attrName>ppt_x</p:attrName>
                                        </p:attrNameLst>
                                      </p:cBhvr>
                                      <p:tavLst>
                                        <p:tav tm="0">
                                          <p:val>
                                            <p:strVal val="1+#ppt_w/2"/>
                                          </p:val>
                                        </p:tav>
                                        <p:tav tm="100000">
                                          <p:val>
                                            <p:strVal val="#ppt_x"/>
                                          </p:val>
                                        </p:tav>
                                      </p:tavLst>
                                    </p:anim>
                                    <p:anim calcmode="lin" valueType="num">
                                      <p:cBhvr additive="base">
                                        <p:cTn id="173" dur="75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 presetClass="exit" presetSubtype="0" fill="hold" nodeType="clickEffect">
                                  <p:stCondLst>
                                    <p:cond delay="0"/>
                                  </p:stCondLst>
                                  <p:childTnLst>
                                    <p:set>
                                      <p:cBhvr>
                                        <p:cTn id="177" dur="1" fill="hold">
                                          <p:stCondLst>
                                            <p:cond delay="0"/>
                                          </p:stCondLst>
                                        </p:cTn>
                                        <p:tgtEl>
                                          <p:spTgt spid="52"/>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53"/>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54"/>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55"/>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56"/>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57"/>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58"/>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59"/>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60"/>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61"/>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62"/>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63"/>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51"/>
                                        </p:tgtEl>
                                        <p:attrNameLst>
                                          <p:attrName>style.visibility</p:attrName>
                                        </p:attrNameLst>
                                      </p:cBhvr>
                                      <p:to>
                                        <p:strVal val="hidden"/>
                                      </p:to>
                                    </p:set>
                                  </p:childTnLst>
                                </p:cTn>
                              </p:par>
                              <p:par>
                                <p:cTn id="202" presetID="1" presetClass="entr" presetSubtype="0" fill="hold" nodeType="withEffect">
                                  <p:stCondLst>
                                    <p:cond delay="0"/>
                                  </p:stCondLst>
                                  <p:childTnLst>
                                    <p:set>
                                      <p:cBhvr>
                                        <p:cTn id="203" dur="1" fill="hold">
                                          <p:stCondLst>
                                            <p:cond delay="0"/>
                                          </p:stCondLst>
                                        </p:cTn>
                                        <p:tgtEl>
                                          <p:spTgt spid="64"/>
                                        </p:tgtEl>
                                        <p:attrNameLst>
                                          <p:attrName>style.visibility</p:attrName>
                                        </p:attrNameLst>
                                      </p:cBhvr>
                                      <p:to>
                                        <p:strVal val="visible"/>
                                      </p:to>
                                    </p:set>
                                  </p:childTnLst>
                                </p:cTn>
                              </p:par>
                              <p:par>
                                <p:cTn id="204" presetID="42" presetClass="path" presetSubtype="0" accel="50000" decel="50000" fill="hold" nodeType="withEffect">
                                  <p:stCondLst>
                                    <p:cond delay="0"/>
                                  </p:stCondLst>
                                  <p:childTnLst>
                                    <p:animMotion origin="layout" path="M -1.04167E-6 -1.48148E-6 L -0.5181 0.56852 " pathEditMode="relative" rAng="0" ptsTypes="AA">
                                      <p:cBhvr>
                                        <p:cTn id="205" dur="2000" fill="hold"/>
                                        <p:tgtEl>
                                          <p:spTgt spid="64"/>
                                        </p:tgtEl>
                                        <p:attrNameLst>
                                          <p:attrName>ppt_x</p:attrName>
                                          <p:attrName>ppt_y</p:attrName>
                                        </p:attrNameLst>
                                      </p:cBhvr>
                                      <p:rCtr x="-25911" y="28426"/>
                                    </p:animMotion>
                                  </p:childTnLst>
                                </p:cTn>
                              </p:par>
                              <p:par>
                                <p:cTn id="206" presetID="6" presetClass="emph" presetSubtype="0" fill="hold" nodeType="withEffect">
                                  <p:stCondLst>
                                    <p:cond delay="0"/>
                                  </p:stCondLst>
                                  <p:childTnLst>
                                    <p:animScale>
                                      <p:cBhvr>
                                        <p:cTn id="207" dur="2000" fill="hold"/>
                                        <p:tgtEl>
                                          <p:spTgt spid="64"/>
                                        </p:tgtEl>
                                      </p:cBhvr>
                                      <p:by x="25000" y="25000"/>
                                    </p:animScale>
                                  </p:childTnLst>
                                </p:cTn>
                              </p:par>
                            </p:childTnLst>
                          </p:cTn>
                        </p:par>
                        <p:par>
                          <p:cTn id="208" fill="hold">
                            <p:stCondLst>
                              <p:cond delay="2000"/>
                            </p:stCondLst>
                            <p:childTnLst>
                              <p:par>
                                <p:cTn id="209" presetID="10" presetClass="entr" presetSubtype="0" fill="hold" nodeType="afterEffect">
                                  <p:stCondLst>
                                    <p:cond delay="0"/>
                                  </p:stCondLst>
                                  <p:childTnLst>
                                    <p:set>
                                      <p:cBhvr>
                                        <p:cTn id="210" dur="1" fill="hold">
                                          <p:stCondLst>
                                            <p:cond delay="0"/>
                                          </p:stCondLst>
                                        </p:cTn>
                                        <p:tgtEl>
                                          <p:spTgt spid="32"/>
                                        </p:tgtEl>
                                        <p:attrNameLst>
                                          <p:attrName>style.visibility</p:attrName>
                                        </p:attrNameLst>
                                      </p:cBhvr>
                                      <p:to>
                                        <p:strVal val="visible"/>
                                      </p:to>
                                    </p:set>
                                    <p:animEffect transition="in" filter="fade">
                                      <p:cBhvr>
                                        <p:cTn id="211" dur="500"/>
                                        <p:tgtEl>
                                          <p:spTgt spid="32"/>
                                        </p:tgtEl>
                                      </p:cBhvr>
                                    </p:animEffect>
                                  </p:childTnLst>
                                </p:cTn>
                              </p:par>
                              <p:par>
                                <p:cTn id="212" presetID="10" presetClass="entr" presetSubtype="0" fill="hold" nodeType="withEffect">
                                  <p:stCondLst>
                                    <p:cond delay="0"/>
                                  </p:stCondLst>
                                  <p:childTnLst>
                                    <p:set>
                                      <p:cBhvr>
                                        <p:cTn id="213" dur="1" fill="hold">
                                          <p:stCondLst>
                                            <p:cond delay="0"/>
                                          </p:stCondLst>
                                        </p:cTn>
                                        <p:tgtEl>
                                          <p:spTgt spid="16"/>
                                        </p:tgtEl>
                                        <p:attrNameLst>
                                          <p:attrName>style.visibility</p:attrName>
                                        </p:attrNameLst>
                                      </p:cBhvr>
                                      <p:to>
                                        <p:strVal val="visible"/>
                                      </p:to>
                                    </p:set>
                                    <p:animEffect transition="in" filter="fade">
                                      <p:cBhvr>
                                        <p:cTn id="214" dur="500"/>
                                        <p:tgtEl>
                                          <p:spTgt spid="1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6"/>
                                        </p:tgtEl>
                                        <p:attrNameLst>
                                          <p:attrName>style.visibility</p:attrName>
                                        </p:attrNameLst>
                                      </p:cBhvr>
                                      <p:to>
                                        <p:strVal val="visible"/>
                                      </p:to>
                                    </p:set>
                                    <p:animEffect transition="in" filter="fade">
                                      <p:cBhvr>
                                        <p:cTn id="217" dur="500"/>
                                        <p:tgtEl>
                                          <p:spTgt spid="26"/>
                                        </p:tgtEl>
                                      </p:cBhvr>
                                    </p:animEffect>
                                  </p:childTnLst>
                                </p:cTn>
                              </p:par>
                            </p:childTnLst>
                          </p:cTn>
                        </p:par>
                        <p:par>
                          <p:cTn id="218" fill="hold">
                            <p:stCondLst>
                              <p:cond delay="2500"/>
                            </p:stCondLst>
                            <p:childTnLst>
                              <p:par>
                                <p:cTn id="219" presetID="20" presetClass="entr" presetSubtype="0" fill="hold" nodeType="afterEffect">
                                  <p:stCondLst>
                                    <p:cond delay="0"/>
                                  </p:stCondLst>
                                  <p:childTnLst>
                                    <p:set>
                                      <p:cBhvr>
                                        <p:cTn id="220" dur="1" fill="hold">
                                          <p:stCondLst>
                                            <p:cond delay="0"/>
                                          </p:stCondLst>
                                        </p:cTn>
                                        <p:tgtEl>
                                          <p:spTgt spid="36"/>
                                        </p:tgtEl>
                                        <p:attrNameLst>
                                          <p:attrName>style.visibility</p:attrName>
                                        </p:attrNameLst>
                                      </p:cBhvr>
                                      <p:to>
                                        <p:strVal val="visible"/>
                                      </p:to>
                                    </p:set>
                                    <p:animEffect transition="in" filter="wedge">
                                      <p:cBhvr>
                                        <p:cTn id="221" dur="1000"/>
                                        <p:tgtEl>
                                          <p:spTgt spid="36"/>
                                        </p:tgtEl>
                                      </p:cBhvr>
                                    </p:animEffect>
                                  </p:childTnLst>
                                </p:cTn>
                              </p:par>
                              <p:par>
                                <p:cTn id="222" presetID="10" presetClass="entr" presetSubtype="0" fill="hold" nodeType="withEffect">
                                  <p:stCondLst>
                                    <p:cond delay="0"/>
                                  </p:stCondLst>
                                  <p:childTnLst>
                                    <p:set>
                                      <p:cBhvr>
                                        <p:cTn id="223" dur="1" fill="hold">
                                          <p:stCondLst>
                                            <p:cond delay="0"/>
                                          </p:stCondLst>
                                        </p:cTn>
                                        <p:tgtEl>
                                          <p:spTgt spid="33"/>
                                        </p:tgtEl>
                                        <p:attrNameLst>
                                          <p:attrName>style.visibility</p:attrName>
                                        </p:attrNameLst>
                                      </p:cBhvr>
                                      <p:to>
                                        <p:strVal val="visible"/>
                                      </p:to>
                                    </p:set>
                                    <p:animEffect transition="in" filter="fade">
                                      <p:cBhvr>
                                        <p:cTn id="224" dur="500"/>
                                        <p:tgtEl>
                                          <p:spTgt spid="33"/>
                                        </p:tgtEl>
                                      </p:cBhvr>
                                    </p:animEffect>
                                  </p:childTnLst>
                                </p:cTn>
                              </p:par>
                              <p:par>
                                <p:cTn id="225" presetID="10" presetClass="entr" presetSubtype="0" fill="hold" nodeType="withEffect">
                                  <p:stCondLst>
                                    <p:cond delay="0"/>
                                  </p:stCondLst>
                                  <p:childTnLst>
                                    <p:set>
                                      <p:cBhvr>
                                        <p:cTn id="226" dur="1" fill="hold">
                                          <p:stCondLst>
                                            <p:cond delay="0"/>
                                          </p:stCondLst>
                                        </p:cTn>
                                        <p:tgtEl>
                                          <p:spTgt spid="34"/>
                                        </p:tgtEl>
                                        <p:attrNameLst>
                                          <p:attrName>style.visibility</p:attrName>
                                        </p:attrNameLst>
                                      </p:cBhvr>
                                      <p:to>
                                        <p:strVal val="visible"/>
                                      </p:to>
                                    </p:set>
                                    <p:animEffect transition="in" filter="fade">
                                      <p:cBhvr>
                                        <p:cTn id="227" dur="500"/>
                                        <p:tgtEl>
                                          <p:spTgt spid="34"/>
                                        </p:tgtEl>
                                      </p:cBhvr>
                                    </p:animEffect>
                                  </p:childTnLst>
                                </p:cTn>
                              </p:par>
                              <p:par>
                                <p:cTn id="228" presetID="10" presetClass="entr" presetSubtype="0" fill="hold" nodeType="withEffect">
                                  <p:stCondLst>
                                    <p:cond delay="0"/>
                                  </p:stCondLst>
                                  <p:childTnLst>
                                    <p:set>
                                      <p:cBhvr>
                                        <p:cTn id="229" dur="1" fill="hold">
                                          <p:stCondLst>
                                            <p:cond delay="0"/>
                                          </p:stCondLst>
                                        </p:cTn>
                                        <p:tgtEl>
                                          <p:spTgt spid="35"/>
                                        </p:tgtEl>
                                        <p:attrNameLst>
                                          <p:attrName>style.visibility</p:attrName>
                                        </p:attrNameLst>
                                      </p:cBhvr>
                                      <p:to>
                                        <p:strVal val="visible"/>
                                      </p:to>
                                    </p:set>
                                    <p:animEffect transition="in" filter="fade">
                                      <p:cBhvr>
                                        <p:cTn id="230" dur="500"/>
                                        <p:tgtEl>
                                          <p:spTgt spid="35"/>
                                        </p:tgtEl>
                                      </p:cBhvr>
                                    </p:animEffect>
                                  </p:childTnLst>
                                </p:cTn>
                              </p:par>
                            </p:childTnLst>
                          </p:cTn>
                        </p:par>
                      </p:childTnLst>
                    </p:cTn>
                  </p:par>
                  <p:par>
                    <p:cTn id="231" fill="hold">
                      <p:stCondLst>
                        <p:cond delay="indefinite"/>
                      </p:stCondLst>
                      <p:childTnLst>
                        <p:par>
                          <p:cTn id="232" fill="hold">
                            <p:stCondLst>
                              <p:cond delay="0"/>
                            </p:stCondLst>
                            <p:childTnLst>
                              <p:par>
                                <p:cTn id="233" presetID="42" presetClass="path" presetSubtype="0" accel="50000" decel="50000" fill="hold" nodeType="clickEffect">
                                  <p:stCondLst>
                                    <p:cond delay="0"/>
                                  </p:stCondLst>
                                  <p:childTnLst>
                                    <p:animMotion origin="layout" path="M 0.00039 4.81481E-6 L -0.5207 0.61134 " pathEditMode="relative" rAng="0" ptsTypes="AA">
                                      <p:cBhvr>
                                        <p:cTn id="234" dur="2000" fill="hold"/>
                                        <p:tgtEl>
                                          <p:spTgt spid="32"/>
                                        </p:tgtEl>
                                        <p:attrNameLst>
                                          <p:attrName>ppt_x</p:attrName>
                                          <p:attrName>ppt_y</p:attrName>
                                        </p:attrNameLst>
                                      </p:cBhvr>
                                      <p:rCtr x="-26055" y="30556"/>
                                    </p:animMotion>
                                  </p:childTnLst>
                                </p:cTn>
                              </p:par>
                              <p:par>
                                <p:cTn id="235" presetID="42" presetClass="path" presetSubtype="0" accel="50000" decel="50000" fill="hold" nodeType="withEffect">
                                  <p:stCondLst>
                                    <p:cond delay="0"/>
                                  </p:stCondLst>
                                  <p:childTnLst>
                                    <p:animMotion origin="layout" path="M 2.70833E-6 -3.7037E-7 L -0.49362 0.6588 " pathEditMode="relative" rAng="0" ptsTypes="AA">
                                      <p:cBhvr>
                                        <p:cTn id="236" dur="2000" fill="hold"/>
                                        <p:tgtEl>
                                          <p:spTgt spid="33"/>
                                        </p:tgtEl>
                                        <p:attrNameLst>
                                          <p:attrName>ppt_x</p:attrName>
                                          <p:attrName>ppt_y</p:attrName>
                                        </p:attrNameLst>
                                      </p:cBhvr>
                                      <p:rCtr x="-24688" y="32940"/>
                                    </p:animMotion>
                                  </p:childTnLst>
                                </p:cTn>
                              </p:par>
                              <p:par>
                                <p:cTn id="237" presetID="42" presetClass="path" presetSubtype="0" accel="50000" decel="50000" fill="hold" nodeType="withEffect">
                                  <p:stCondLst>
                                    <p:cond delay="0"/>
                                  </p:stCondLst>
                                  <p:childTnLst>
                                    <p:animMotion origin="layout" path="M -3.125E-6 2.77556E-17 L -0.56002 0.66042 " pathEditMode="relative" rAng="0" ptsTypes="AA">
                                      <p:cBhvr>
                                        <p:cTn id="238" dur="2000" fill="hold"/>
                                        <p:tgtEl>
                                          <p:spTgt spid="34"/>
                                        </p:tgtEl>
                                        <p:attrNameLst>
                                          <p:attrName>ppt_x</p:attrName>
                                          <p:attrName>ppt_y</p:attrName>
                                        </p:attrNameLst>
                                      </p:cBhvr>
                                      <p:rCtr x="-28008" y="33009"/>
                                    </p:animMotion>
                                  </p:childTnLst>
                                </p:cTn>
                              </p:par>
                              <p:par>
                                <p:cTn id="239" presetID="42" presetClass="path" presetSubtype="0" accel="50000" decel="50000" fill="hold" nodeType="withEffect">
                                  <p:stCondLst>
                                    <p:cond delay="0"/>
                                  </p:stCondLst>
                                  <p:childTnLst>
                                    <p:animMotion origin="layout" path="M -0.00313 -0.00139 L -0.5263 0.60602 " pathEditMode="relative" rAng="0" ptsTypes="AA">
                                      <p:cBhvr>
                                        <p:cTn id="240" dur="2000" fill="hold"/>
                                        <p:tgtEl>
                                          <p:spTgt spid="35"/>
                                        </p:tgtEl>
                                        <p:attrNameLst>
                                          <p:attrName>ppt_x</p:attrName>
                                          <p:attrName>ppt_y</p:attrName>
                                        </p:attrNameLst>
                                      </p:cBhvr>
                                      <p:rCtr x="-26159" y="30370"/>
                                    </p:animMotion>
                                  </p:childTnLst>
                                </p:cTn>
                              </p:par>
                              <p:par>
                                <p:cTn id="241" presetID="42" presetClass="path" presetSubtype="0" accel="50000" decel="50000" fill="hold" nodeType="withEffect">
                                  <p:stCondLst>
                                    <p:cond delay="0"/>
                                  </p:stCondLst>
                                  <p:childTnLst>
                                    <p:animMotion origin="layout" path="M -1.45833E-6 -3.7037E-7 L -0.52773 0.55671 " pathEditMode="relative" rAng="0" ptsTypes="AA">
                                      <p:cBhvr>
                                        <p:cTn id="242" dur="2000" fill="hold"/>
                                        <p:tgtEl>
                                          <p:spTgt spid="36"/>
                                        </p:tgtEl>
                                        <p:attrNameLst>
                                          <p:attrName>ppt_x</p:attrName>
                                          <p:attrName>ppt_y</p:attrName>
                                        </p:attrNameLst>
                                      </p:cBhvr>
                                      <p:rCtr x="-26393" y="27824"/>
                                    </p:animMotion>
                                  </p:childTnLst>
                                </p:cTn>
                              </p:par>
                              <p:par>
                                <p:cTn id="243" presetID="6" presetClass="emph" presetSubtype="0" fill="hold" nodeType="withEffect">
                                  <p:stCondLst>
                                    <p:cond delay="0"/>
                                  </p:stCondLst>
                                  <p:childTnLst>
                                    <p:animScale>
                                      <p:cBhvr>
                                        <p:cTn id="244" dur="2000" fill="hold"/>
                                        <p:tgtEl>
                                          <p:spTgt spid="32"/>
                                        </p:tgtEl>
                                      </p:cBhvr>
                                      <p:by x="25000" y="25000"/>
                                    </p:animScale>
                                  </p:childTnLst>
                                </p:cTn>
                              </p:par>
                              <p:par>
                                <p:cTn id="245" presetID="6" presetClass="emph" presetSubtype="0" fill="hold" nodeType="withEffect">
                                  <p:stCondLst>
                                    <p:cond delay="0"/>
                                  </p:stCondLst>
                                  <p:childTnLst>
                                    <p:animScale>
                                      <p:cBhvr>
                                        <p:cTn id="246" dur="2000" fill="hold"/>
                                        <p:tgtEl>
                                          <p:spTgt spid="33"/>
                                        </p:tgtEl>
                                      </p:cBhvr>
                                      <p:by x="25000" y="25000"/>
                                    </p:animScale>
                                  </p:childTnLst>
                                </p:cTn>
                              </p:par>
                              <p:par>
                                <p:cTn id="247" presetID="6" presetClass="emph" presetSubtype="0" fill="hold" nodeType="withEffect">
                                  <p:stCondLst>
                                    <p:cond delay="0"/>
                                  </p:stCondLst>
                                  <p:childTnLst>
                                    <p:animScale>
                                      <p:cBhvr>
                                        <p:cTn id="248" dur="2000" fill="hold"/>
                                        <p:tgtEl>
                                          <p:spTgt spid="34"/>
                                        </p:tgtEl>
                                      </p:cBhvr>
                                      <p:by x="25000" y="25000"/>
                                    </p:animScale>
                                  </p:childTnLst>
                                </p:cTn>
                              </p:par>
                              <p:par>
                                <p:cTn id="249" presetID="6" presetClass="emph" presetSubtype="0" fill="hold" nodeType="withEffect">
                                  <p:stCondLst>
                                    <p:cond delay="0"/>
                                  </p:stCondLst>
                                  <p:childTnLst>
                                    <p:animScale>
                                      <p:cBhvr>
                                        <p:cTn id="250" dur="2000" fill="hold"/>
                                        <p:tgtEl>
                                          <p:spTgt spid="35"/>
                                        </p:tgtEl>
                                      </p:cBhvr>
                                      <p:by x="25000" y="25000"/>
                                    </p:animScale>
                                  </p:childTnLst>
                                </p:cTn>
                              </p:par>
                              <p:par>
                                <p:cTn id="251" presetID="6" presetClass="emph" presetSubtype="0" fill="hold" nodeType="withEffect">
                                  <p:stCondLst>
                                    <p:cond delay="0"/>
                                  </p:stCondLst>
                                  <p:childTnLst>
                                    <p:animScale>
                                      <p:cBhvr>
                                        <p:cTn id="252" dur="2000" fill="hold"/>
                                        <p:tgtEl>
                                          <p:spTgt spid="36"/>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Рисунок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69262">
            <a:off x="8026793" y="-687133"/>
            <a:ext cx="220301" cy="218525"/>
          </a:xfrm>
          <a:prstGeom prst="rect">
            <a:avLst/>
          </a:prstGeom>
        </p:spPr>
      </p:pic>
      <p:pic>
        <p:nvPicPr>
          <p:cNvPr id="68" name="Рисунок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7724" y="-396527"/>
            <a:ext cx="376574" cy="373537"/>
          </a:xfrm>
          <a:prstGeom prst="rect">
            <a:avLst/>
          </a:prstGeom>
        </p:spPr>
      </p:pic>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17252">
            <a:off x="7677236" y="-344740"/>
            <a:ext cx="232523" cy="230648"/>
          </a:xfrm>
          <a:prstGeom prst="rect">
            <a:avLst/>
          </a:prstGeom>
        </p:spPr>
      </p:pic>
      <p:sp>
        <p:nvSpPr>
          <p:cNvPr id="2" name="Заголовок 1"/>
          <p:cNvSpPr>
            <a:spLocks noGrp="1"/>
          </p:cNvSpPr>
          <p:nvPr>
            <p:ph type="title"/>
          </p:nvPr>
        </p:nvSpPr>
        <p:spPr/>
        <p:txBody>
          <a:bodyPr>
            <a:normAutofit/>
          </a:bodyPr>
          <a:lstStyle/>
          <a:p>
            <a:r>
              <a:rPr lang="ru-RU" sz="2400" dirty="0">
                <a:solidFill>
                  <a:schemeClr val="tx1">
                    <a:lumMod val="75000"/>
                    <a:lumOff val="25000"/>
                  </a:schemeClr>
                </a:solidFill>
              </a:rPr>
              <a:t>Как мы предлагаем решать данные </a:t>
            </a:r>
            <a:br>
              <a:rPr lang="ru-RU" sz="2400" dirty="0">
                <a:solidFill>
                  <a:schemeClr val="tx1">
                    <a:lumMod val="75000"/>
                    <a:lumOff val="25000"/>
                  </a:schemeClr>
                </a:solidFill>
              </a:rPr>
            </a:br>
            <a:r>
              <a:rPr lang="ru-RU" sz="2400" dirty="0">
                <a:solidFill>
                  <a:schemeClr val="tx1">
                    <a:lumMod val="75000"/>
                    <a:lumOff val="25000"/>
                  </a:schemeClr>
                </a:solidFill>
              </a:rPr>
              <a:t>проблемы:</a:t>
            </a:r>
          </a:p>
        </p:txBody>
      </p:sp>
      <p:pic>
        <p:nvPicPr>
          <p:cNvPr id="11" name="Рисунок 10"/>
          <p:cNvPicPr>
            <a:picLocks noChangeAspect="1"/>
          </p:cNvPicPr>
          <p:nvPr/>
        </p:nvPicPr>
        <p:blipFill rotWithShape="1">
          <a:blip r:embed="rId6" cstate="print">
            <a:extLst>
              <a:ext uri="{28A0092B-C50C-407E-A947-70E740481C1C}">
                <a14:useLocalDpi xmlns:a14="http://schemas.microsoft.com/office/drawing/2010/main" val="0"/>
              </a:ext>
            </a:extLst>
          </a:blip>
          <a:srcRect l="27612" t="21000" r="21055" b="1833"/>
          <a:stretch/>
        </p:blipFill>
        <p:spPr>
          <a:xfrm>
            <a:off x="366087" y="3348038"/>
            <a:ext cx="1579878" cy="2374946"/>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031" y="2599450"/>
            <a:ext cx="1091945" cy="981044"/>
          </a:xfrm>
          <a:prstGeom prst="rect">
            <a:avLst/>
          </a:prstGeom>
        </p:spPr>
      </p:pic>
      <p:grpSp>
        <p:nvGrpSpPr>
          <p:cNvPr id="17" name="Группа 16"/>
          <p:cNvGrpSpPr/>
          <p:nvPr/>
        </p:nvGrpSpPr>
        <p:grpSpPr>
          <a:xfrm>
            <a:off x="152031" y="1960427"/>
            <a:ext cx="6903980" cy="607398"/>
            <a:chOff x="1705214" y="1781949"/>
            <a:chExt cx="6273482" cy="809864"/>
          </a:xfrm>
        </p:grpSpPr>
        <p:sp>
          <p:nvSpPr>
            <p:cNvPr id="14" name="Скругленная прямоугольная выноска 13"/>
            <p:cNvSpPr/>
            <p:nvPr/>
          </p:nvSpPr>
          <p:spPr>
            <a:xfrm>
              <a:off x="1705214" y="1781949"/>
              <a:ext cx="6020819" cy="809864"/>
            </a:xfrm>
            <a:prstGeom prst="wedgeRoundRectCallout">
              <a:avLst>
                <a:gd name="adj1" fmla="val -24630"/>
                <a:gd name="adj2" fmla="val 147451"/>
                <a:gd name="adj3" fmla="val 16667"/>
              </a:avLst>
            </a:prstGeom>
            <a:solidFill>
              <a:schemeClr val="bg1"/>
            </a:solidFill>
            <a:ln w="28575">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Прямоугольник 14"/>
            <p:cNvSpPr/>
            <p:nvPr/>
          </p:nvSpPr>
          <p:spPr>
            <a:xfrm>
              <a:off x="1804998" y="1865012"/>
              <a:ext cx="6173698" cy="677108"/>
            </a:xfrm>
            <a:prstGeom prst="rect">
              <a:avLst/>
            </a:prstGeom>
          </p:spPr>
          <p:txBody>
            <a:bodyPr wrap="square">
              <a:spAutoFit/>
            </a:bodyPr>
            <a:lstStyle/>
            <a:p>
              <a:r>
                <a:rPr lang="ru-RU" sz="1350" dirty="0">
                  <a:ea typeface="Calibri" panose="020F0502020204030204" pitchFamily="34" charset="0"/>
                </a:rPr>
                <a:t>Внедрить концепцию </a:t>
              </a:r>
              <a:r>
                <a:rPr lang="en-US" sz="1350" b="1" i="1" dirty="0">
                  <a:solidFill>
                    <a:srgbClr val="00B050"/>
                  </a:solidFill>
                  <a:ea typeface="Calibri" panose="020F0502020204030204" pitchFamily="34" charset="0"/>
                </a:rPr>
                <a:t>Customer Experience Management (CEM) </a:t>
              </a:r>
              <a:r>
                <a:rPr lang="ru-RU" sz="1350" dirty="0">
                  <a:ea typeface="Calibri" panose="020F0502020204030204" pitchFamily="34" charset="0"/>
                </a:rPr>
                <a:t> в основные процессы к</a:t>
              </a:r>
              <a:r>
                <a:rPr lang="ru-RU" sz="1350" dirty="0"/>
                <a:t>омпании, реализуемые в </a:t>
              </a:r>
              <a:r>
                <a:rPr lang="en-US" sz="1350" dirty="0"/>
                <a:t>OSS/BSS</a:t>
              </a:r>
              <a:r>
                <a:rPr lang="ru-RU" sz="1350" dirty="0"/>
                <a:t>-среде</a:t>
              </a:r>
            </a:p>
          </p:txBody>
        </p:sp>
      </p:grpSp>
      <p:sp>
        <p:nvSpPr>
          <p:cNvPr id="18" name="TextBox 17"/>
          <p:cNvSpPr txBox="1"/>
          <p:nvPr/>
        </p:nvSpPr>
        <p:spPr>
          <a:xfrm>
            <a:off x="3012946" y="2969258"/>
            <a:ext cx="2684794" cy="369332"/>
          </a:xfrm>
          <a:prstGeom prst="rect">
            <a:avLst/>
          </a:prstGeom>
          <a:noFill/>
          <a:effectLst/>
        </p:spPr>
        <p:txBody>
          <a:bodyPr wrap="square" rtlCol="0">
            <a:spAutoFit/>
          </a:bodyPr>
          <a:lstStyle/>
          <a:p>
            <a:r>
              <a:rPr lang="ru-RU" b="1" dirty="0">
                <a:solidFill>
                  <a:srgbClr val="663300"/>
                </a:solidFill>
              </a:rPr>
              <a:t>Цели:</a:t>
            </a:r>
          </a:p>
        </p:txBody>
      </p:sp>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8522" y="3464645"/>
            <a:ext cx="272329" cy="231696"/>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8521" y="3909063"/>
            <a:ext cx="272329" cy="231696"/>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3843" y="4328458"/>
            <a:ext cx="272329" cy="231696"/>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8271" y="4792199"/>
            <a:ext cx="272329" cy="231696"/>
          </a:xfrm>
          <a:prstGeom prst="rect">
            <a:avLst/>
          </a:prstGeom>
        </p:spPr>
      </p:pic>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8521" y="5241023"/>
            <a:ext cx="272329" cy="231696"/>
          </a:xfrm>
          <a:prstGeom prst="rect">
            <a:avLst/>
          </a:prstGeom>
        </p:spPr>
      </p:pic>
      <p:pic>
        <p:nvPicPr>
          <p:cNvPr id="12" name="Рисунок 11"/>
          <p:cNvPicPr>
            <a:picLocks noChangeAspect="1"/>
          </p:cNvPicPr>
          <p:nvPr/>
        </p:nvPicPr>
        <p:blipFill rotWithShape="1">
          <a:blip r:embed="rId9" cstate="print">
            <a:extLst>
              <a:ext uri="{28A0092B-C50C-407E-A947-70E740481C1C}">
                <a14:useLocalDpi xmlns:a14="http://schemas.microsoft.com/office/drawing/2010/main" val="0"/>
              </a:ext>
            </a:extLst>
          </a:blip>
          <a:srcRect l="13918" t="43684" r="13276" b="5964"/>
          <a:stretch/>
        </p:blipFill>
        <p:spPr>
          <a:xfrm>
            <a:off x="7395234" y="2130480"/>
            <a:ext cx="1276526" cy="882802"/>
          </a:xfrm>
          <a:prstGeom prst="rect">
            <a:avLst/>
          </a:prstGeom>
        </p:spPr>
      </p:pic>
      <p:sp>
        <p:nvSpPr>
          <p:cNvPr id="22" name="TextBox 21"/>
          <p:cNvSpPr txBox="1"/>
          <p:nvPr/>
        </p:nvSpPr>
        <p:spPr>
          <a:xfrm>
            <a:off x="3685471" y="3883519"/>
            <a:ext cx="4773413" cy="715581"/>
          </a:xfrm>
          <a:prstGeom prst="rect">
            <a:avLst/>
          </a:prstGeom>
          <a:noFill/>
        </p:spPr>
        <p:txBody>
          <a:bodyPr wrap="square" rtlCol="0">
            <a:spAutoFit/>
          </a:bodyPr>
          <a:lstStyle/>
          <a:p>
            <a:pPr algn="just"/>
            <a:r>
              <a:rPr lang="ru-RU" sz="1350" dirty="0"/>
              <a:t>Получить </a:t>
            </a:r>
            <a:r>
              <a:rPr lang="ru-RU" sz="1350" dirty="0" err="1"/>
              <a:t>сверх-выгоду</a:t>
            </a:r>
            <a:r>
              <a:rPr lang="ru-RU" sz="1350" dirty="0"/>
              <a:t> от каждого взаимодействия с клиентом</a:t>
            </a:r>
          </a:p>
          <a:p>
            <a:pPr algn="just"/>
            <a:endParaRPr lang="ru-RU" sz="1350" dirty="0"/>
          </a:p>
        </p:txBody>
      </p:sp>
      <p:sp>
        <p:nvSpPr>
          <p:cNvPr id="23" name="TextBox 22"/>
          <p:cNvSpPr txBox="1"/>
          <p:nvPr/>
        </p:nvSpPr>
        <p:spPr>
          <a:xfrm>
            <a:off x="3688076" y="4214763"/>
            <a:ext cx="5046849" cy="715581"/>
          </a:xfrm>
          <a:prstGeom prst="rect">
            <a:avLst/>
          </a:prstGeom>
          <a:noFill/>
        </p:spPr>
        <p:txBody>
          <a:bodyPr wrap="square" rtlCol="0">
            <a:spAutoFit/>
          </a:bodyPr>
          <a:lstStyle/>
          <a:p>
            <a:pPr algn="just"/>
            <a:r>
              <a:rPr lang="ru-RU" sz="1350" dirty="0"/>
              <a:t>Отследить, измерить и проанализировать впечатления клиента от взаимодействия с компанией</a:t>
            </a:r>
          </a:p>
          <a:p>
            <a:pPr algn="just"/>
            <a:endParaRPr lang="ru-RU" sz="1350" dirty="0"/>
          </a:p>
        </p:txBody>
      </p:sp>
      <p:sp>
        <p:nvSpPr>
          <p:cNvPr id="24" name="TextBox 23"/>
          <p:cNvSpPr txBox="1"/>
          <p:nvPr/>
        </p:nvSpPr>
        <p:spPr>
          <a:xfrm>
            <a:off x="3657433" y="3344525"/>
            <a:ext cx="5077493" cy="715581"/>
          </a:xfrm>
          <a:prstGeom prst="rect">
            <a:avLst/>
          </a:prstGeom>
          <a:noFill/>
        </p:spPr>
        <p:txBody>
          <a:bodyPr wrap="square" rtlCol="0">
            <a:spAutoFit/>
          </a:bodyPr>
          <a:lstStyle/>
          <a:p>
            <a:pPr algn="just"/>
            <a:r>
              <a:rPr lang="ru-RU" sz="1350" dirty="0"/>
              <a:t>Снизить стоимость и издержки клиент-ориентированных транзакций</a:t>
            </a:r>
          </a:p>
          <a:p>
            <a:pPr algn="just"/>
            <a:endParaRPr lang="ru-RU" sz="1350" dirty="0"/>
          </a:p>
        </p:txBody>
      </p:sp>
      <p:sp>
        <p:nvSpPr>
          <p:cNvPr id="25" name="TextBox 24"/>
          <p:cNvSpPr txBox="1"/>
          <p:nvPr/>
        </p:nvSpPr>
        <p:spPr>
          <a:xfrm>
            <a:off x="3685471" y="4767327"/>
            <a:ext cx="4886465" cy="507831"/>
          </a:xfrm>
          <a:prstGeom prst="rect">
            <a:avLst/>
          </a:prstGeom>
          <a:noFill/>
        </p:spPr>
        <p:txBody>
          <a:bodyPr wrap="square" rtlCol="0">
            <a:spAutoFit/>
          </a:bodyPr>
          <a:lstStyle/>
          <a:p>
            <a:pPr algn="just"/>
            <a:r>
              <a:rPr lang="ru-RU" sz="1350" dirty="0"/>
              <a:t>Персонализировать взаимодействие с каждым клиентом</a:t>
            </a:r>
          </a:p>
          <a:p>
            <a:pPr algn="just"/>
            <a:endParaRPr lang="ru-RU" sz="1350" dirty="0"/>
          </a:p>
        </p:txBody>
      </p:sp>
      <p:sp>
        <p:nvSpPr>
          <p:cNvPr id="26" name="TextBox 25"/>
          <p:cNvSpPr txBox="1"/>
          <p:nvPr/>
        </p:nvSpPr>
        <p:spPr>
          <a:xfrm>
            <a:off x="3688076" y="5218054"/>
            <a:ext cx="5046849" cy="507831"/>
          </a:xfrm>
          <a:prstGeom prst="rect">
            <a:avLst/>
          </a:prstGeom>
          <a:noFill/>
        </p:spPr>
        <p:txBody>
          <a:bodyPr wrap="square" rtlCol="0">
            <a:spAutoFit/>
          </a:bodyPr>
          <a:lstStyle/>
          <a:p>
            <a:pPr algn="just"/>
            <a:r>
              <a:rPr lang="ru-RU" sz="1350" dirty="0"/>
              <a:t>Превзойти ожидания клиента от сервиса и компании в целом</a:t>
            </a:r>
            <a:endParaRPr lang="ru-RU" sz="1350" b="1" dirty="0">
              <a:solidFill>
                <a:srgbClr val="FF0000"/>
              </a:solidFill>
            </a:endParaRPr>
          </a:p>
          <a:p>
            <a:pPr algn="just"/>
            <a:endParaRPr lang="ru-RU" sz="1350" dirty="0"/>
          </a:p>
        </p:txBody>
      </p:sp>
      <p:pic>
        <p:nvPicPr>
          <p:cNvPr id="5" name="Рисунок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2499" y="1277171"/>
            <a:ext cx="999755" cy="829308"/>
          </a:xfrm>
          <a:prstGeom prst="rect">
            <a:avLst/>
          </a:prstGeom>
        </p:spPr>
      </p:pic>
      <p:pic>
        <p:nvPicPr>
          <p:cNvPr id="6" name="Рисунок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60064" y="1950367"/>
            <a:ext cx="220187" cy="99255"/>
          </a:xfrm>
          <a:prstGeom prst="rect">
            <a:avLst/>
          </a:prstGeom>
        </p:spPr>
      </p:pic>
      <p:pic>
        <p:nvPicPr>
          <p:cNvPr id="32" name="Рисунок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43023" y="1289972"/>
            <a:ext cx="1748427" cy="1748427"/>
          </a:xfrm>
          <a:prstGeom prst="donut">
            <a:avLst>
              <a:gd name="adj" fmla="val 3214"/>
            </a:avLst>
          </a:prstGeom>
        </p:spPr>
      </p:pic>
      <p:pic>
        <p:nvPicPr>
          <p:cNvPr id="33" name="Рисунок 32"/>
          <p:cNvPicPr>
            <a:picLocks noChangeAspect="1"/>
          </p:cNvPicPr>
          <p:nvPr/>
        </p:nvPicPr>
        <p:blipFill rotWithShape="1">
          <a:blip r:embed="rId12">
            <a:extLst>
              <a:ext uri="{28A0092B-C50C-407E-A947-70E740481C1C}">
                <a14:useLocalDpi xmlns:a14="http://schemas.microsoft.com/office/drawing/2010/main" val="0"/>
              </a:ext>
            </a:extLst>
          </a:blip>
          <a:srcRect r="91000" b="90833"/>
          <a:stretch/>
        </p:blipFill>
        <p:spPr>
          <a:xfrm>
            <a:off x="7290887" y="1705394"/>
            <a:ext cx="245230" cy="249771"/>
          </a:xfrm>
          <a:prstGeom prst="ellipse">
            <a:avLst/>
          </a:prstGeom>
          <a:ln>
            <a:solidFill>
              <a:srgbClr val="E0B298"/>
            </a:solidFill>
          </a:ln>
        </p:spPr>
      </p:pic>
      <p:pic>
        <p:nvPicPr>
          <p:cNvPr id="34" name="Рисунок 33"/>
          <p:cNvPicPr>
            <a:picLocks noChangeAspect="1"/>
          </p:cNvPicPr>
          <p:nvPr/>
        </p:nvPicPr>
        <p:blipFill rotWithShape="1">
          <a:blip r:embed="rId12">
            <a:extLst>
              <a:ext uri="{28A0092B-C50C-407E-A947-70E740481C1C}">
                <a14:useLocalDpi xmlns:a14="http://schemas.microsoft.com/office/drawing/2010/main" val="0"/>
              </a:ext>
            </a:extLst>
          </a:blip>
          <a:srcRect l="60666" t="66166" r="31667" b="26167"/>
          <a:stretch/>
        </p:blipFill>
        <p:spPr>
          <a:xfrm>
            <a:off x="8028676" y="1717094"/>
            <a:ext cx="208899" cy="208898"/>
          </a:xfrm>
          <a:prstGeom prst="ellipse">
            <a:avLst/>
          </a:prstGeom>
          <a:ln>
            <a:solidFill>
              <a:srgbClr val="E0B298"/>
            </a:solidFill>
          </a:ln>
        </p:spPr>
      </p:pic>
      <p:pic>
        <p:nvPicPr>
          <p:cNvPr id="35" name="Рисунок 34"/>
          <p:cNvPicPr>
            <a:picLocks noChangeAspect="1"/>
          </p:cNvPicPr>
          <p:nvPr/>
        </p:nvPicPr>
        <p:blipFill rotWithShape="1">
          <a:blip r:embed="rId12">
            <a:extLst>
              <a:ext uri="{28A0092B-C50C-407E-A947-70E740481C1C}">
                <a14:useLocalDpi xmlns:a14="http://schemas.microsoft.com/office/drawing/2010/main" val="0"/>
              </a:ext>
            </a:extLst>
          </a:blip>
          <a:srcRect t="40166" r="78000" b="48500"/>
          <a:stretch/>
        </p:blipFill>
        <p:spPr>
          <a:xfrm>
            <a:off x="7577996" y="2093690"/>
            <a:ext cx="380142" cy="195831"/>
          </a:xfrm>
          <a:prstGeom prst="ellipse">
            <a:avLst/>
          </a:prstGeom>
          <a:ln>
            <a:solidFill>
              <a:srgbClr val="E0B298"/>
            </a:solidFill>
          </a:ln>
        </p:spPr>
      </p:pic>
      <p:pic>
        <p:nvPicPr>
          <p:cNvPr id="36" name="Рисунок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7574737" y="1851021"/>
            <a:ext cx="411985" cy="1308505"/>
          </a:xfrm>
          <a:prstGeom prst="moon">
            <a:avLst>
              <a:gd name="adj" fmla="val 7894"/>
            </a:avLst>
          </a:prstGeom>
        </p:spPr>
      </p:pic>
      <p:pic>
        <p:nvPicPr>
          <p:cNvPr id="37" name="Рисунок 36"/>
          <p:cNvPicPr>
            <a:picLocks noChangeAspect="1"/>
          </p:cNvPicPr>
          <p:nvPr/>
        </p:nvPicPr>
        <p:blipFill rotWithShape="1">
          <a:blip r:embed="rId14" cstate="print">
            <a:extLst>
              <a:ext uri="{28A0092B-C50C-407E-A947-70E740481C1C}">
                <a14:useLocalDpi xmlns:a14="http://schemas.microsoft.com/office/drawing/2010/main" val="0"/>
              </a:ext>
            </a:extLst>
          </a:blip>
          <a:srcRect l="19583" t="25139" r="14722" b="9028"/>
          <a:stretch/>
        </p:blipFill>
        <p:spPr>
          <a:xfrm>
            <a:off x="6901506" y="1289973"/>
            <a:ext cx="1833421" cy="1837297"/>
          </a:xfrm>
          <a:prstGeom prst="rect">
            <a:avLst/>
          </a:prstGeom>
        </p:spPr>
      </p:pic>
      <p:pic>
        <p:nvPicPr>
          <p:cNvPr id="51" name="Рисунок 50"/>
          <p:cNvPicPr>
            <a:picLocks noChangeAspect="1"/>
          </p:cNvPicPr>
          <p:nvPr/>
        </p:nvPicPr>
        <p:blipFill rotWithShape="1">
          <a:blip r:embed="rId15" cstate="print">
            <a:extLst>
              <a:ext uri="{28A0092B-C50C-407E-A947-70E740481C1C}">
                <a14:useLocalDpi xmlns:a14="http://schemas.microsoft.com/office/drawing/2010/main" val="0"/>
              </a:ext>
            </a:extLst>
          </a:blip>
          <a:srcRect l="23573" t="60417" r="33655" b="20694"/>
          <a:stretch/>
        </p:blipFill>
        <p:spPr>
          <a:xfrm>
            <a:off x="6818970" y="2076212"/>
            <a:ext cx="1614718" cy="544918"/>
          </a:xfrm>
          <a:prstGeom prst="rect">
            <a:avLst/>
          </a:prstGeom>
        </p:spPr>
      </p:pic>
      <p:pic>
        <p:nvPicPr>
          <p:cNvPr id="52" name="Рисунок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21812" y="1862939"/>
            <a:ext cx="213485" cy="292554"/>
          </a:xfrm>
          <a:prstGeom prst="rect">
            <a:avLst/>
          </a:prstGeom>
        </p:spPr>
      </p:pic>
      <p:pic>
        <p:nvPicPr>
          <p:cNvPr id="53" name="Рисунок 52"/>
          <p:cNvPicPr>
            <a:picLocks noChangeAspect="1"/>
          </p:cNvPicPr>
          <p:nvPr/>
        </p:nvPicPr>
        <p:blipFill rotWithShape="1">
          <a:blip r:embed="rId17" cstate="print">
            <a:extLst>
              <a:ext uri="{28A0092B-C50C-407E-A947-70E740481C1C}">
                <a14:useLocalDpi xmlns:a14="http://schemas.microsoft.com/office/drawing/2010/main" val="0"/>
              </a:ext>
            </a:extLst>
          </a:blip>
          <a:srcRect l="79621" t="52000" r="-118" b="-1159"/>
          <a:stretch/>
        </p:blipFill>
        <p:spPr>
          <a:xfrm>
            <a:off x="7721812" y="1362137"/>
            <a:ext cx="211837" cy="341333"/>
          </a:xfrm>
          <a:prstGeom prst="rect">
            <a:avLst/>
          </a:prstGeom>
        </p:spPr>
      </p:pic>
      <p:pic>
        <p:nvPicPr>
          <p:cNvPr id="54" name="Рисунок 53"/>
          <p:cNvPicPr>
            <a:picLocks noChangeAspect="1"/>
          </p:cNvPicPr>
          <p:nvPr/>
        </p:nvPicPr>
        <p:blipFill rotWithShape="1">
          <a:blip r:embed="rId18" cstate="print">
            <a:extLst>
              <a:ext uri="{28A0092B-C50C-407E-A947-70E740481C1C}">
                <a14:useLocalDpi xmlns:a14="http://schemas.microsoft.com/office/drawing/2010/main" val="0"/>
              </a:ext>
            </a:extLst>
          </a:blip>
          <a:srcRect l="79532" t="49257" b="-1250"/>
          <a:stretch/>
        </p:blipFill>
        <p:spPr>
          <a:xfrm>
            <a:off x="7721811" y="1571775"/>
            <a:ext cx="211836" cy="388654"/>
          </a:xfrm>
          <a:prstGeom prst="rect">
            <a:avLst/>
          </a:prstGeom>
        </p:spPr>
      </p:pic>
      <p:pic>
        <p:nvPicPr>
          <p:cNvPr id="55" name="Рисунок 5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61258" y="1748095"/>
            <a:ext cx="242388" cy="480620"/>
          </a:xfrm>
          <a:prstGeom prst="rect">
            <a:avLst/>
          </a:prstGeom>
        </p:spPr>
      </p:pic>
      <p:pic>
        <p:nvPicPr>
          <p:cNvPr id="56" name="Рисунок 55"/>
          <p:cNvPicPr>
            <a:picLocks noChangeAspect="1"/>
          </p:cNvPicPr>
          <p:nvPr/>
        </p:nvPicPr>
        <p:blipFill rotWithShape="1">
          <a:blip r:embed="rId20" cstate="print">
            <a:extLst>
              <a:ext uri="{28A0092B-C50C-407E-A947-70E740481C1C}">
                <a14:useLocalDpi xmlns:a14="http://schemas.microsoft.com/office/drawing/2010/main" val="0"/>
              </a:ext>
            </a:extLst>
          </a:blip>
          <a:srcRect l="83120" t="53000"/>
          <a:stretch/>
        </p:blipFill>
        <p:spPr>
          <a:xfrm>
            <a:off x="7523641" y="1583257"/>
            <a:ext cx="165368" cy="345344"/>
          </a:xfrm>
          <a:prstGeom prst="rect">
            <a:avLst/>
          </a:prstGeom>
        </p:spPr>
      </p:pic>
      <p:pic>
        <p:nvPicPr>
          <p:cNvPr id="57" name="Рисунок 56"/>
          <p:cNvPicPr>
            <a:picLocks noChangeAspect="1"/>
          </p:cNvPicPr>
          <p:nvPr/>
        </p:nvPicPr>
        <p:blipFill rotWithShape="1">
          <a:blip r:embed="rId21" cstate="print">
            <a:extLst>
              <a:ext uri="{28A0092B-C50C-407E-A947-70E740481C1C}">
                <a14:useLocalDpi xmlns:a14="http://schemas.microsoft.com/office/drawing/2010/main" val="0"/>
              </a:ext>
            </a:extLst>
          </a:blip>
          <a:srcRect l="82995" t="56173"/>
          <a:stretch/>
        </p:blipFill>
        <p:spPr>
          <a:xfrm>
            <a:off x="7520195" y="1365227"/>
            <a:ext cx="164016" cy="317048"/>
          </a:xfrm>
          <a:prstGeom prst="rect">
            <a:avLst/>
          </a:prstGeom>
        </p:spPr>
      </p:pic>
      <p:pic>
        <p:nvPicPr>
          <p:cNvPr id="58" name="Рисунок 57"/>
          <p:cNvPicPr>
            <a:picLocks noChangeAspect="1"/>
          </p:cNvPicPr>
          <p:nvPr/>
        </p:nvPicPr>
        <p:blipFill rotWithShape="1">
          <a:blip r:embed="rId22" cstate="print">
            <a:extLst>
              <a:ext uri="{28A0092B-C50C-407E-A947-70E740481C1C}">
                <a14:useLocalDpi xmlns:a14="http://schemas.microsoft.com/office/drawing/2010/main" val="0"/>
              </a:ext>
            </a:extLst>
          </a:blip>
          <a:srcRect l="82370" t="59499"/>
          <a:stretch/>
        </p:blipFill>
        <p:spPr>
          <a:xfrm>
            <a:off x="7146000" y="1793777"/>
            <a:ext cx="193441" cy="333302"/>
          </a:xfrm>
          <a:prstGeom prst="rect">
            <a:avLst/>
          </a:prstGeom>
        </p:spPr>
      </p:pic>
      <p:pic>
        <p:nvPicPr>
          <p:cNvPr id="59" name="Рисунок 58"/>
          <p:cNvPicPr>
            <a:picLocks noChangeAspect="1"/>
          </p:cNvPicPr>
          <p:nvPr/>
        </p:nvPicPr>
        <p:blipFill rotWithShape="1">
          <a:blip r:embed="rId23" cstate="print">
            <a:extLst>
              <a:ext uri="{28A0092B-C50C-407E-A947-70E740481C1C}">
                <a14:useLocalDpi xmlns:a14="http://schemas.microsoft.com/office/drawing/2010/main" val="0"/>
              </a:ext>
            </a:extLst>
          </a:blip>
          <a:srcRect l="89994" t="65665"/>
          <a:stretch/>
        </p:blipFill>
        <p:spPr>
          <a:xfrm>
            <a:off x="7229490" y="1554307"/>
            <a:ext cx="119917" cy="308633"/>
          </a:xfrm>
          <a:prstGeom prst="rect">
            <a:avLst/>
          </a:prstGeom>
        </p:spPr>
      </p:pic>
      <p:pic>
        <p:nvPicPr>
          <p:cNvPr id="60" name="Рисунок 59"/>
          <p:cNvPicPr>
            <a:picLocks noChangeAspect="1"/>
          </p:cNvPicPr>
          <p:nvPr/>
        </p:nvPicPr>
        <p:blipFill rotWithShape="1">
          <a:blip r:embed="rId24" cstate="print">
            <a:extLst>
              <a:ext uri="{28A0092B-C50C-407E-A947-70E740481C1C}">
                <a14:useLocalDpi xmlns:a14="http://schemas.microsoft.com/office/drawing/2010/main" val="0"/>
              </a:ext>
            </a:extLst>
          </a:blip>
          <a:srcRect l="90244" t="69997"/>
          <a:stretch/>
        </p:blipFill>
        <p:spPr>
          <a:xfrm>
            <a:off x="7359373" y="1597134"/>
            <a:ext cx="130895" cy="301921"/>
          </a:xfrm>
          <a:prstGeom prst="rect">
            <a:avLst/>
          </a:prstGeom>
        </p:spPr>
      </p:pic>
      <p:pic>
        <p:nvPicPr>
          <p:cNvPr id="61" name="Рисунок 60"/>
          <p:cNvPicPr>
            <a:picLocks noChangeAspect="1"/>
          </p:cNvPicPr>
          <p:nvPr/>
        </p:nvPicPr>
        <p:blipFill rotWithShape="1">
          <a:blip r:embed="rId25" cstate="print">
            <a:extLst>
              <a:ext uri="{28A0092B-C50C-407E-A947-70E740481C1C}">
                <a14:useLocalDpi xmlns:a14="http://schemas.microsoft.com/office/drawing/2010/main" val="0"/>
              </a:ext>
            </a:extLst>
          </a:blip>
          <a:srcRect l="63747"/>
          <a:stretch/>
        </p:blipFill>
        <p:spPr>
          <a:xfrm>
            <a:off x="8229611" y="1639128"/>
            <a:ext cx="75068" cy="377420"/>
          </a:xfrm>
          <a:prstGeom prst="rect">
            <a:avLst/>
          </a:prstGeom>
        </p:spPr>
      </p:pic>
      <p:pic>
        <p:nvPicPr>
          <p:cNvPr id="62" name="Рисунок 61"/>
          <p:cNvPicPr>
            <a:picLocks noChangeAspect="1"/>
          </p:cNvPicPr>
          <p:nvPr/>
        </p:nvPicPr>
        <p:blipFill rotWithShape="1">
          <a:blip r:embed="rId26" cstate="print">
            <a:extLst>
              <a:ext uri="{28A0092B-C50C-407E-A947-70E740481C1C}">
                <a14:useLocalDpi xmlns:a14="http://schemas.microsoft.com/office/drawing/2010/main" val="0"/>
              </a:ext>
            </a:extLst>
          </a:blip>
          <a:srcRect l="45735" t="22295" r="-1053"/>
          <a:stretch/>
        </p:blipFill>
        <p:spPr>
          <a:xfrm>
            <a:off x="8096429" y="1710772"/>
            <a:ext cx="106905" cy="258803"/>
          </a:xfrm>
          <a:prstGeom prst="rect">
            <a:avLst/>
          </a:prstGeom>
        </p:spPr>
      </p:pic>
      <p:pic>
        <p:nvPicPr>
          <p:cNvPr id="63" name="Рисунок 6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378607" y="1834754"/>
            <a:ext cx="156137" cy="367131"/>
          </a:xfrm>
          <a:prstGeom prst="rect">
            <a:avLst/>
          </a:prstGeom>
        </p:spPr>
      </p:pic>
      <p:pic>
        <p:nvPicPr>
          <p:cNvPr id="64" name="Рисунок 63"/>
          <p:cNvPicPr>
            <a:picLocks noChangeAspect="1"/>
          </p:cNvPicPr>
          <p:nvPr/>
        </p:nvPicPr>
        <p:blipFill rotWithShape="1">
          <a:blip r:embed="rId28" cstate="print">
            <a:extLst>
              <a:ext uri="{28A0092B-C50C-407E-A947-70E740481C1C}">
                <a14:useLocalDpi xmlns:a14="http://schemas.microsoft.com/office/drawing/2010/main" val="0"/>
              </a:ext>
            </a:extLst>
          </a:blip>
          <a:srcRect l="26014" t="33194" r="29516" b="21250"/>
          <a:stretch/>
        </p:blipFill>
        <p:spPr>
          <a:xfrm>
            <a:off x="6879395" y="1324856"/>
            <a:ext cx="1684830" cy="1318913"/>
          </a:xfrm>
          <a:prstGeom prst="rect">
            <a:avLst/>
          </a:prstGeom>
        </p:spPr>
      </p:pic>
      <p:pic>
        <p:nvPicPr>
          <p:cNvPr id="70" name="Рисунок 6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40424" y="1477771"/>
            <a:ext cx="1771806" cy="1765415"/>
          </a:xfrm>
          <a:prstGeom prst="rect">
            <a:avLst/>
          </a:prstGeom>
        </p:spPr>
      </p:pic>
      <p:grpSp>
        <p:nvGrpSpPr>
          <p:cNvPr id="46" name="Группа 45"/>
          <p:cNvGrpSpPr/>
          <p:nvPr/>
        </p:nvGrpSpPr>
        <p:grpSpPr>
          <a:xfrm>
            <a:off x="954911" y="4328458"/>
            <a:ext cx="216387" cy="101090"/>
            <a:chOff x="1240033" y="4276910"/>
            <a:chExt cx="288516" cy="134786"/>
          </a:xfrm>
        </p:grpSpPr>
        <p:sp>
          <p:nvSpPr>
            <p:cNvPr id="47" name="Прямоугольник 46"/>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____</a:t>
              </a:r>
            </a:p>
          </p:txBody>
        </p:sp>
        <p:pic>
          <p:nvPicPr>
            <p:cNvPr id="48" name="Рисунок 4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grpSp>
        <p:nvGrpSpPr>
          <p:cNvPr id="49" name="Группа 48"/>
          <p:cNvGrpSpPr/>
          <p:nvPr/>
        </p:nvGrpSpPr>
        <p:grpSpPr>
          <a:xfrm>
            <a:off x="152031" y="2710118"/>
            <a:ext cx="3177607" cy="3290633"/>
            <a:chOff x="5984494" y="1659560"/>
            <a:chExt cx="2017352" cy="4585063"/>
          </a:xfrm>
        </p:grpSpPr>
        <p:sp>
          <p:nvSpPr>
            <p:cNvPr id="50" name="Скругленный прямоугольник 49"/>
            <p:cNvSpPr/>
            <p:nvPr/>
          </p:nvSpPr>
          <p:spPr>
            <a:xfrm>
              <a:off x="5984494" y="1659560"/>
              <a:ext cx="2017352" cy="4585063"/>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65" name="Скругленный прямоугольник 64"/>
            <p:cNvSpPr/>
            <p:nvPr/>
          </p:nvSpPr>
          <p:spPr>
            <a:xfrm>
              <a:off x="6162717" y="1771512"/>
              <a:ext cx="1683220" cy="533327"/>
            </a:xfrm>
            <a:prstGeom prst="roundRect">
              <a:avLst>
                <a:gd name="adj" fmla="val 5000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i="1" dirty="0">
                  <a:solidFill>
                    <a:schemeClr val="tx1">
                      <a:lumMod val="65000"/>
                      <a:lumOff val="35000"/>
                    </a:schemeClr>
                  </a:solidFill>
                </a:rPr>
                <a:t>Операционные процессы </a:t>
              </a:r>
              <a:r>
                <a:rPr lang="en-US" sz="1350" i="1" dirty="0">
                  <a:solidFill>
                    <a:schemeClr val="tx1">
                      <a:lumMod val="65000"/>
                      <a:lumOff val="35000"/>
                    </a:schemeClr>
                  </a:solidFill>
                </a:rPr>
                <a:t>c CEM</a:t>
              </a:r>
              <a:endParaRPr lang="ru-RU" sz="1350" i="1" dirty="0">
                <a:solidFill>
                  <a:schemeClr val="tx1">
                    <a:lumMod val="65000"/>
                    <a:lumOff val="35000"/>
                  </a:schemeClr>
                </a:solidFill>
              </a:endParaRPr>
            </a:p>
          </p:txBody>
        </p:sp>
      </p:grpSp>
      <p:grpSp>
        <p:nvGrpSpPr>
          <p:cNvPr id="67" name="Группа 66"/>
          <p:cNvGrpSpPr/>
          <p:nvPr/>
        </p:nvGrpSpPr>
        <p:grpSpPr>
          <a:xfrm>
            <a:off x="4702883" y="4069469"/>
            <a:ext cx="1763582" cy="1704113"/>
            <a:chOff x="3211365" y="550463"/>
            <a:chExt cx="5769270" cy="5757073"/>
          </a:xfrm>
        </p:grpSpPr>
        <p:pic>
          <p:nvPicPr>
            <p:cNvPr id="71" name="Рисунок 7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211365" y="550463"/>
              <a:ext cx="5769270" cy="5757073"/>
            </a:xfrm>
            <a:prstGeom prst="rect">
              <a:avLst/>
            </a:prstGeom>
          </p:spPr>
        </p:pic>
        <p:sp>
          <p:nvSpPr>
            <p:cNvPr id="72" name="TextBox 71"/>
            <p:cNvSpPr txBox="1"/>
            <p:nvPr/>
          </p:nvSpPr>
          <p:spPr>
            <a:xfrm rot="299925">
              <a:off x="3490525" y="915333"/>
              <a:ext cx="5140296" cy="5241005"/>
            </a:xfrm>
            <a:prstGeom prst="rect">
              <a:avLst/>
            </a:prstGeom>
            <a:noFill/>
          </p:spPr>
          <p:txBody>
            <a:bodyPr wrap="square" rtlCol="0">
              <a:prstTxWarp prst="textButton">
                <a:avLst>
                  <a:gd name="adj" fmla="val 9846095"/>
                </a:avLst>
              </a:prstTxWarp>
              <a:spAutoFit/>
            </a:bodyPr>
            <a:lstStyle/>
            <a:p>
              <a:r>
                <a:rPr lang="en-US" sz="1500" dirty="0">
                  <a:solidFill>
                    <a:schemeClr val="bg1">
                      <a:lumMod val="85000"/>
                    </a:schemeClr>
                  </a:solidFill>
                </a:rPr>
                <a:t>CUSTOMER EXPERIENCE MANAGEMENT</a:t>
              </a:r>
              <a:endParaRPr lang="ru-RU" sz="1500" dirty="0">
                <a:solidFill>
                  <a:schemeClr val="bg1">
                    <a:lumMod val="85000"/>
                  </a:schemeClr>
                </a:solidFill>
              </a:endParaRPr>
            </a:p>
          </p:txBody>
        </p:sp>
      </p:grpSp>
      <p:grpSp>
        <p:nvGrpSpPr>
          <p:cNvPr id="73" name="Группа 72"/>
          <p:cNvGrpSpPr/>
          <p:nvPr/>
        </p:nvGrpSpPr>
        <p:grpSpPr>
          <a:xfrm>
            <a:off x="607739" y="3377984"/>
            <a:ext cx="3414143" cy="2416351"/>
            <a:chOff x="8177463" y="3012031"/>
            <a:chExt cx="3121777" cy="3031706"/>
          </a:xfrm>
        </p:grpSpPr>
        <p:sp>
          <p:nvSpPr>
            <p:cNvPr id="74" name="Полилиния 73"/>
            <p:cNvSpPr/>
            <p:nvPr/>
          </p:nvSpPr>
          <p:spPr>
            <a:xfrm>
              <a:off x="8177463" y="3032729"/>
              <a:ext cx="3121777" cy="2990751"/>
            </a:xfrm>
            <a:custGeom>
              <a:avLst/>
              <a:gdLst>
                <a:gd name="connsiteX0" fmla="*/ 178223 w 2797433"/>
                <a:gd name="connsiteY0" fmla="*/ 60476 h 3030323"/>
                <a:gd name="connsiteX1" fmla="*/ 1628200 w 2797433"/>
                <a:gd name="connsiteY1" fmla="*/ 73539 h 3030323"/>
                <a:gd name="connsiteX2" fmla="*/ 1680452 w 2797433"/>
                <a:gd name="connsiteY2" fmla="*/ 791996 h 3030323"/>
                <a:gd name="connsiteX3" fmla="*/ 243537 w 2797433"/>
                <a:gd name="connsiteY3" fmla="*/ 778933 h 3030323"/>
                <a:gd name="connsiteX4" fmla="*/ 230474 w 2797433"/>
                <a:gd name="connsiteY4" fmla="*/ 1536579 h 3030323"/>
                <a:gd name="connsiteX5" fmla="*/ 1654326 w 2797433"/>
                <a:gd name="connsiteY5" fmla="*/ 1536579 h 3030323"/>
                <a:gd name="connsiteX6" fmla="*/ 2568726 w 2797433"/>
                <a:gd name="connsiteY6" fmla="*/ 1523516 h 3030323"/>
                <a:gd name="connsiteX7" fmla="*/ 2594852 w 2797433"/>
                <a:gd name="connsiteY7" fmla="*/ 2320351 h 3030323"/>
                <a:gd name="connsiteX8" fmla="*/ 256600 w 2797433"/>
                <a:gd name="connsiteY8" fmla="*/ 2268099 h 3030323"/>
                <a:gd name="connsiteX9" fmla="*/ 217412 w 2797433"/>
                <a:gd name="connsiteY9" fmla="*/ 2973493 h 3030323"/>
                <a:gd name="connsiteX10" fmla="*/ 1654326 w 2797433"/>
                <a:gd name="connsiteY10" fmla="*/ 2986556 h 3030323"/>
                <a:gd name="connsiteX11" fmla="*/ 1732703 w 2797433"/>
                <a:gd name="connsiteY11" fmla="*/ 2973493 h 3030323"/>
                <a:gd name="connsiteX12" fmla="*/ 1771892 w 2797433"/>
                <a:gd name="connsiteY12" fmla="*/ 2973493 h 3030323"/>
                <a:gd name="connsiteX13" fmla="*/ 1771892 w 2797433"/>
                <a:gd name="connsiteY13" fmla="*/ 2973493 h 3030323"/>
                <a:gd name="connsiteX14" fmla="*/ 1706577 w 2797433"/>
                <a:gd name="connsiteY14" fmla="*/ 2999619 h 3030323"/>
                <a:gd name="connsiteX0" fmla="*/ 176670 w 2779406"/>
                <a:gd name="connsiteY0" fmla="*/ 60476 h 3030323"/>
                <a:gd name="connsiteX1" fmla="*/ 1626647 w 2779406"/>
                <a:gd name="connsiteY1" fmla="*/ 73539 h 3030323"/>
                <a:gd name="connsiteX2" fmla="*/ 1678899 w 2779406"/>
                <a:gd name="connsiteY2" fmla="*/ 791996 h 3030323"/>
                <a:gd name="connsiteX3" fmla="*/ 241984 w 2779406"/>
                <a:gd name="connsiteY3" fmla="*/ 778933 h 3030323"/>
                <a:gd name="connsiteX4" fmla="*/ 228921 w 2779406"/>
                <a:gd name="connsiteY4" fmla="*/ 1536579 h 3030323"/>
                <a:gd name="connsiteX5" fmla="*/ 1652773 w 2779406"/>
                <a:gd name="connsiteY5" fmla="*/ 1536579 h 3030323"/>
                <a:gd name="connsiteX6" fmla="*/ 2567173 w 2779406"/>
                <a:gd name="connsiteY6" fmla="*/ 1523516 h 3030323"/>
                <a:gd name="connsiteX7" fmla="*/ 2569853 w 2779406"/>
                <a:gd name="connsiteY7" fmla="*/ 2320351 h 3030323"/>
                <a:gd name="connsiteX8" fmla="*/ 255047 w 2779406"/>
                <a:gd name="connsiteY8" fmla="*/ 2268099 h 3030323"/>
                <a:gd name="connsiteX9" fmla="*/ 215859 w 2779406"/>
                <a:gd name="connsiteY9" fmla="*/ 2973493 h 3030323"/>
                <a:gd name="connsiteX10" fmla="*/ 1652773 w 2779406"/>
                <a:gd name="connsiteY10" fmla="*/ 2986556 h 3030323"/>
                <a:gd name="connsiteX11" fmla="*/ 1731150 w 2779406"/>
                <a:gd name="connsiteY11" fmla="*/ 2973493 h 3030323"/>
                <a:gd name="connsiteX12" fmla="*/ 1770339 w 2779406"/>
                <a:gd name="connsiteY12" fmla="*/ 2973493 h 3030323"/>
                <a:gd name="connsiteX13" fmla="*/ 1770339 w 2779406"/>
                <a:gd name="connsiteY13" fmla="*/ 2973493 h 3030323"/>
                <a:gd name="connsiteX14" fmla="*/ 1705024 w 2779406"/>
                <a:gd name="connsiteY14" fmla="*/ 2999619 h 3030323"/>
                <a:gd name="connsiteX0" fmla="*/ 176670 w 2669575"/>
                <a:gd name="connsiteY0" fmla="*/ 60476 h 3030323"/>
                <a:gd name="connsiteX1" fmla="*/ 1626647 w 2669575"/>
                <a:gd name="connsiteY1" fmla="*/ 73539 h 3030323"/>
                <a:gd name="connsiteX2" fmla="*/ 1678899 w 2669575"/>
                <a:gd name="connsiteY2" fmla="*/ 791996 h 3030323"/>
                <a:gd name="connsiteX3" fmla="*/ 241984 w 2669575"/>
                <a:gd name="connsiteY3" fmla="*/ 778933 h 3030323"/>
                <a:gd name="connsiteX4" fmla="*/ 228921 w 2669575"/>
                <a:gd name="connsiteY4" fmla="*/ 1536579 h 3030323"/>
                <a:gd name="connsiteX5" fmla="*/ 1652773 w 2669575"/>
                <a:gd name="connsiteY5" fmla="*/ 1536579 h 3030323"/>
                <a:gd name="connsiteX6" fmla="*/ 2567173 w 2669575"/>
                <a:gd name="connsiteY6" fmla="*/ 1523516 h 3030323"/>
                <a:gd name="connsiteX7" fmla="*/ 2569853 w 2669575"/>
                <a:gd name="connsiteY7" fmla="*/ 2320351 h 3030323"/>
                <a:gd name="connsiteX8" fmla="*/ 255047 w 2669575"/>
                <a:gd name="connsiteY8" fmla="*/ 2268099 h 3030323"/>
                <a:gd name="connsiteX9" fmla="*/ 215859 w 2669575"/>
                <a:gd name="connsiteY9" fmla="*/ 2973493 h 3030323"/>
                <a:gd name="connsiteX10" fmla="*/ 1652773 w 2669575"/>
                <a:gd name="connsiteY10" fmla="*/ 2986556 h 3030323"/>
                <a:gd name="connsiteX11" fmla="*/ 1731150 w 2669575"/>
                <a:gd name="connsiteY11" fmla="*/ 2973493 h 3030323"/>
                <a:gd name="connsiteX12" fmla="*/ 1770339 w 2669575"/>
                <a:gd name="connsiteY12" fmla="*/ 2973493 h 3030323"/>
                <a:gd name="connsiteX13" fmla="*/ 1770339 w 2669575"/>
                <a:gd name="connsiteY13" fmla="*/ 2973493 h 3030323"/>
                <a:gd name="connsiteX14" fmla="*/ 1705024 w 2669575"/>
                <a:gd name="connsiteY14" fmla="*/ 2999619 h 3030323"/>
                <a:gd name="connsiteX0" fmla="*/ 176670 w 2632535"/>
                <a:gd name="connsiteY0" fmla="*/ 60476 h 3030323"/>
                <a:gd name="connsiteX1" fmla="*/ 1626647 w 2632535"/>
                <a:gd name="connsiteY1" fmla="*/ 73539 h 3030323"/>
                <a:gd name="connsiteX2" fmla="*/ 1678899 w 2632535"/>
                <a:gd name="connsiteY2" fmla="*/ 791996 h 3030323"/>
                <a:gd name="connsiteX3" fmla="*/ 241984 w 2632535"/>
                <a:gd name="connsiteY3" fmla="*/ 778933 h 3030323"/>
                <a:gd name="connsiteX4" fmla="*/ 228921 w 2632535"/>
                <a:gd name="connsiteY4" fmla="*/ 1536579 h 3030323"/>
                <a:gd name="connsiteX5" fmla="*/ 1652773 w 2632535"/>
                <a:gd name="connsiteY5" fmla="*/ 1536579 h 3030323"/>
                <a:gd name="connsiteX6" fmla="*/ 2567173 w 2632535"/>
                <a:gd name="connsiteY6" fmla="*/ 1523516 h 3030323"/>
                <a:gd name="connsiteX7" fmla="*/ 2569853 w 2632535"/>
                <a:gd name="connsiteY7" fmla="*/ 2320351 h 3030323"/>
                <a:gd name="connsiteX8" fmla="*/ 255047 w 2632535"/>
                <a:gd name="connsiteY8" fmla="*/ 2268099 h 3030323"/>
                <a:gd name="connsiteX9" fmla="*/ 215859 w 2632535"/>
                <a:gd name="connsiteY9" fmla="*/ 2973493 h 3030323"/>
                <a:gd name="connsiteX10" fmla="*/ 1652773 w 2632535"/>
                <a:gd name="connsiteY10" fmla="*/ 2986556 h 3030323"/>
                <a:gd name="connsiteX11" fmla="*/ 1731150 w 2632535"/>
                <a:gd name="connsiteY11" fmla="*/ 2973493 h 3030323"/>
                <a:gd name="connsiteX12" fmla="*/ 1770339 w 2632535"/>
                <a:gd name="connsiteY12" fmla="*/ 2973493 h 3030323"/>
                <a:gd name="connsiteX13" fmla="*/ 1770339 w 2632535"/>
                <a:gd name="connsiteY13" fmla="*/ 2973493 h 3030323"/>
                <a:gd name="connsiteX14" fmla="*/ 1705024 w 2632535"/>
                <a:gd name="connsiteY14" fmla="*/ 2999619 h 3030323"/>
                <a:gd name="connsiteX0" fmla="*/ 176670 w 2632535"/>
                <a:gd name="connsiteY0" fmla="*/ 60476 h 3030323"/>
                <a:gd name="connsiteX1" fmla="*/ 1626647 w 2632535"/>
                <a:gd name="connsiteY1" fmla="*/ 73539 h 3030323"/>
                <a:gd name="connsiteX2" fmla="*/ 1678899 w 2632535"/>
                <a:gd name="connsiteY2" fmla="*/ 791996 h 3030323"/>
                <a:gd name="connsiteX3" fmla="*/ 241984 w 2632535"/>
                <a:gd name="connsiteY3" fmla="*/ 778933 h 3030323"/>
                <a:gd name="connsiteX4" fmla="*/ 228921 w 2632535"/>
                <a:gd name="connsiteY4" fmla="*/ 1536579 h 3030323"/>
                <a:gd name="connsiteX5" fmla="*/ 1652773 w 2632535"/>
                <a:gd name="connsiteY5" fmla="*/ 1536579 h 3030323"/>
                <a:gd name="connsiteX6" fmla="*/ 2567173 w 2632535"/>
                <a:gd name="connsiteY6" fmla="*/ 1523516 h 3030323"/>
                <a:gd name="connsiteX7" fmla="*/ 2569853 w 2632535"/>
                <a:gd name="connsiteY7" fmla="*/ 2320351 h 3030323"/>
                <a:gd name="connsiteX8" fmla="*/ 255047 w 2632535"/>
                <a:gd name="connsiteY8" fmla="*/ 2268099 h 3030323"/>
                <a:gd name="connsiteX9" fmla="*/ 215859 w 2632535"/>
                <a:gd name="connsiteY9" fmla="*/ 2973493 h 3030323"/>
                <a:gd name="connsiteX10" fmla="*/ 1652773 w 2632535"/>
                <a:gd name="connsiteY10" fmla="*/ 2986556 h 3030323"/>
                <a:gd name="connsiteX11" fmla="*/ 1731150 w 2632535"/>
                <a:gd name="connsiteY11" fmla="*/ 2973493 h 3030323"/>
                <a:gd name="connsiteX12" fmla="*/ 1770339 w 2632535"/>
                <a:gd name="connsiteY12" fmla="*/ 2973493 h 3030323"/>
                <a:gd name="connsiteX13" fmla="*/ 1770339 w 2632535"/>
                <a:gd name="connsiteY13" fmla="*/ 2973493 h 3030323"/>
                <a:gd name="connsiteX14" fmla="*/ 1705024 w 2632535"/>
                <a:gd name="connsiteY14" fmla="*/ 2999619 h 3030323"/>
                <a:gd name="connsiteX0" fmla="*/ 176670 w 2632535"/>
                <a:gd name="connsiteY0" fmla="*/ 60476 h 3030323"/>
                <a:gd name="connsiteX1" fmla="*/ 1626647 w 2632535"/>
                <a:gd name="connsiteY1" fmla="*/ 73539 h 3030323"/>
                <a:gd name="connsiteX2" fmla="*/ 1678899 w 2632535"/>
                <a:gd name="connsiteY2" fmla="*/ 791996 h 3030323"/>
                <a:gd name="connsiteX3" fmla="*/ 241984 w 2632535"/>
                <a:gd name="connsiteY3" fmla="*/ 778933 h 3030323"/>
                <a:gd name="connsiteX4" fmla="*/ 228921 w 2632535"/>
                <a:gd name="connsiteY4" fmla="*/ 1536579 h 3030323"/>
                <a:gd name="connsiteX5" fmla="*/ 1652773 w 2632535"/>
                <a:gd name="connsiteY5" fmla="*/ 1536579 h 3030323"/>
                <a:gd name="connsiteX6" fmla="*/ 2567173 w 2632535"/>
                <a:gd name="connsiteY6" fmla="*/ 1523516 h 3030323"/>
                <a:gd name="connsiteX7" fmla="*/ 2569853 w 2632535"/>
                <a:gd name="connsiteY7" fmla="*/ 2320351 h 3030323"/>
                <a:gd name="connsiteX8" fmla="*/ 255047 w 2632535"/>
                <a:gd name="connsiteY8" fmla="*/ 2268099 h 3030323"/>
                <a:gd name="connsiteX9" fmla="*/ 215859 w 2632535"/>
                <a:gd name="connsiteY9" fmla="*/ 2973493 h 3030323"/>
                <a:gd name="connsiteX10" fmla="*/ 1652773 w 2632535"/>
                <a:gd name="connsiteY10" fmla="*/ 2986556 h 3030323"/>
                <a:gd name="connsiteX11" fmla="*/ 1731150 w 2632535"/>
                <a:gd name="connsiteY11" fmla="*/ 2973493 h 3030323"/>
                <a:gd name="connsiteX12" fmla="*/ 1770339 w 2632535"/>
                <a:gd name="connsiteY12" fmla="*/ 2973493 h 3030323"/>
                <a:gd name="connsiteX13" fmla="*/ 1770339 w 2632535"/>
                <a:gd name="connsiteY13" fmla="*/ 2973493 h 3030323"/>
                <a:gd name="connsiteX14" fmla="*/ 1705024 w 2632535"/>
                <a:gd name="connsiteY14" fmla="*/ 2999619 h 3030323"/>
                <a:gd name="connsiteX0" fmla="*/ 70297 w 2526162"/>
                <a:gd name="connsiteY0" fmla="*/ 60476 h 3030323"/>
                <a:gd name="connsiteX1" fmla="*/ 1520274 w 2526162"/>
                <a:gd name="connsiteY1" fmla="*/ 73539 h 3030323"/>
                <a:gd name="connsiteX2" fmla="*/ 1572526 w 2526162"/>
                <a:gd name="connsiteY2" fmla="*/ 791996 h 3030323"/>
                <a:gd name="connsiteX3" fmla="*/ 135611 w 2526162"/>
                <a:gd name="connsiteY3" fmla="*/ 778933 h 3030323"/>
                <a:gd name="connsiteX4" fmla="*/ 122548 w 2526162"/>
                <a:gd name="connsiteY4" fmla="*/ 1536579 h 3030323"/>
                <a:gd name="connsiteX5" fmla="*/ 1546400 w 2526162"/>
                <a:gd name="connsiteY5" fmla="*/ 1536579 h 3030323"/>
                <a:gd name="connsiteX6" fmla="*/ 2460800 w 2526162"/>
                <a:gd name="connsiteY6" fmla="*/ 1523516 h 3030323"/>
                <a:gd name="connsiteX7" fmla="*/ 2463480 w 2526162"/>
                <a:gd name="connsiteY7" fmla="*/ 2320351 h 3030323"/>
                <a:gd name="connsiteX8" fmla="*/ 148674 w 2526162"/>
                <a:gd name="connsiteY8" fmla="*/ 2268099 h 3030323"/>
                <a:gd name="connsiteX9" fmla="*/ 109486 w 2526162"/>
                <a:gd name="connsiteY9" fmla="*/ 2973493 h 3030323"/>
                <a:gd name="connsiteX10" fmla="*/ 1546400 w 2526162"/>
                <a:gd name="connsiteY10" fmla="*/ 2986556 h 3030323"/>
                <a:gd name="connsiteX11" fmla="*/ 1624777 w 2526162"/>
                <a:gd name="connsiteY11" fmla="*/ 2973493 h 3030323"/>
                <a:gd name="connsiteX12" fmla="*/ 1663966 w 2526162"/>
                <a:gd name="connsiteY12" fmla="*/ 2973493 h 3030323"/>
                <a:gd name="connsiteX13" fmla="*/ 1663966 w 2526162"/>
                <a:gd name="connsiteY13" fmla="*/ 2973493 h 3030323"/>
                <a:gd name="connsiteX14" fmla="*/ 1598651 w 2526162"/>
                <a:gd name="connsiteY14" fmla="*/ 2999619 h 3030323"/>
                <a:gd name="connsiteX0" fmla="*/ 0 w 2455865"/>
                <a:gd name="connsiteY0" fmla="*/ 60476 h 3001122"/>
                <a:gd name="connsiteX1" fmla="*/ 1449977 w 2455865"/>
                <a:gd name="connsiteY1" fmla="*/ 73539 h 3001122"/>
                <a:gd name="connsiteX2" fmla="*/ 1502229 w 2455865"/>
                <a:gd name="connsiteY2" fmla="*/ 791996 h 3001122"/>
                <a:gd name="connsiteX3" fmla="*/ 65314 w 2455865"/>
                <a:gd name="connsiteY3" fmla="*/ 778933 h 3001122"/>
                <a:gd name="connsiteX4" fmla="*/ 52251 w 2455865"/>
                <a:gd name="connsiteY4" fmla="*/ 1536579 h 3001122"/>
                <a:gd name="connsiteX5" fmla="*/ 1476103 w 2455865"/>
                <a:gd name="connsiteY5" fmla="*/ 1536579 h 3001122"/>
                <a:gd name="connsiteX6" fmla="*/ 2390503 w 2455865"/>
                <a:gd name="connsiteY6" fmla="*/ 1523516 h 3001122"/>
                <a:gd name="connsiteX7" fmla="*/ 2393183 w 2455865"/>
                <a:gd name="connsiteY7" fmla="*/ 2320351 h 3001122"/>
                <a:gd name="connsiteX8" fmla="*/ 78377 w 2455865"/>
                <a:gd name="connsiteY8" fmla="*/ 2268099 h 3001122"/>
                <a:gd name="connsiteX9" fmla="*/ 39189 w 2455865"/>
                <a:gd name="connsiteY9" fmla="*/ 2973493 h 3001122"/>
                <a:gd name="connsiteX10" fmla="*/ 1476103 w 2455865"/>
                <a:gd name="connsiteY10" fmla="*/ 2986556 h 3001122"/>
                <a:gd name="connsiteX11" fmla="*/ 1554480 w 2455865"/>
                <a:gd name="connsiteY11" fmla="*/ 2973493 h 3001122"/>
                <a:gd name="connsiteX12" fmla="*/ 1593669 w 2455865"/>
                <a:gd name="connsiteY12" fmla="*/ 2973493 h 3001122"/>
                <a:gd name="connsiteX13" fmla="*/ 1593669 w 2455865"/>
                <a:gd name="connsiteY13" fmla="*/ 2973493 h 3001122"/>
                <a:gd name="connsiteX14" fmla="*/ 1528354 w 2455865"/>
                <a:gd name="connsiteY14" fmla="*/ 2999619 h 3001122"/>
                <a:gd name="connsiteX0" fmla="*/ 0 w 2435975"/>
                <a:gd name="connsiteY0" fmla="*/ 60476 h 3001122"/>
                <a:gd name="connsiteX1" fmla="*/ 1449977 w 2435975"/>
                <a:gd name="connsiteY1" fmla="*/ 73539 h 3001122"/>
                <a:gd name="connsiteX2" fmla="*/ 1502229 w 2435975"/>
                <a:gd name="connsiteY2" fmla="*/ 791996 h 3001122"/>
                <a:gd name="connsiteX3" fmla="*/ 65314 w 2435975"/>
                <a:gd name="connsiteY3" fmla="*/ 778933 h 3001122"/>
                <a:gd name="connsiteX4" fmla="*/ 52251 w 2435975"/>
                <a:gd name="connsiteY4" fmla="*/ 1536579 h 3001122"/>
                <a:gd name="connsiteX5" fmla="*/ 1476103 w 2435975"/>
                <a:gd name="connsiteY5" fmla="*/ 1536579 h 3001122"/>
                <a:gd name="connsiteX6" fmla="*/ 2390503 w 2435975"/>
                <a:gd name="connsiteY6" fmla="*/ 1523516 h 3001122"/>
                <a:gd name="connsiteX7" fmla="*/ 2393183 w 2435975"/>
                <a:gd name="connsiteY7" fmla="*/ 2320351 h 3001122"/>
                <a:gd name="connsiteX8" fmla="*/ 78377 w 2435975"/>
                <a:gd name="connsiteY8" fmla="*/ 2268099 h 3001122"/>
                <a:gd name="connsiteX9" fmla="*/ 39189 w 2435975"/>
                <a:gd name="connsiteY9" fmla="*/ 2973493 h 3001122"/>
                <a:gd name="connsiteX10" fmla="*/ 1476103 w 2435975"/>
                <a:gd name="connsiteY10" fmla="*/ 2986556 h 3001122"/>
                <a:gd name="connsiteX11" fmla="*/ 1554480 w 2435975"/>
                <a:gd name="connsiteY11" fmla="*/ 2973493 h 3001122"/>
                <a:gd name="connsiteX12" fmla="*/ 1593669 w 2435975"/>
                <a:gd name="connsiteY12" fmla="*/ 2973493 h 3001122"/>
                <a:gd name="connsiteX13" fmla="*/ 1593669 w 2435975"/>
                <a:gd name="connsiteY13" fmla="*/ 2973493 h 3001122"/>
                <a:gd name="connsiteX14" fmla="*/ 1528354 w 2435975"/>
                <a:gd name="connsiteY14" fmla="*/ 2999619 h 3001122"/>
                <a:gd name="connsiteX0" fmla="*/ 0 w 2435975"/>
                <a:gd name="connsiteY0" fmla="*/ 60476 h 3001122"/>
                <a:gd name="connsiteX1" fmla="*/ 1449977 w 2435975"/>
                <a:gd name="connsiteY1" fmla="*/ 73539 h 3001122"/>
                <a:gd name="connsiteX2" fmla="*/ 1502229 w 2435975"/>
                <a:gd name="connsiteY2" fmla="*/ 791996 h 3001122"/>
                <a:gd name="connsiteX3" fmla="*/ 65314 w 2435975"/>
                <a:gd name="connsiteY3" fmla="*/ 778933 h 3001122"/>
                <a:gd name="connsiteX4" fmla="*/ 52251 w 2435975"/>
                <a:gd name="connsiteY4" fmla="*/ 1536579 h 3001122"/>
                <a:gd name="connsiteX5" fmla="*/ 1476103 w 2435975"/>
                <a:gd name="connsiteY5" fmla="*/ 1536579 h 3001122"/>
                <a:gd name="connsiteX6" fmla="*/ 2390503 w 2435975"/>
                <a:gd name="connsiteY6" fmla="*/ 1523516 h 3001122"/>
                <a:gd name="connsiteX7" fmla="*/ 2393183 w 2435975"/>
                <a:gd name="connsiteY7" fmla="*/ 2320351 h 3001122"/>
                <a:gd name="connsiteX8" fmla="*/ 78377 w 2435975"/>
                <a:gd name="connsiteY8" fmla="*/ 2268099 h 3001122"/>
                <a:gd name="connsiteX9" fmla="*/ 39189 w 2435975"/>
                <a:gd name="connsiteY9" fmla="*/ 2973493 h 3001122"/>
                <a:gd name="connsiteX10" fmla="*/ 1476103 w 2435975"/>
                <a:gd name="connsiteY10" fmla="*/ 2986556 h 3001122"/>
                <a:gd name="connsiteX11" fmla="*/ 1554480 w 2435975"/>
                <a:gd name="connsiteY11" fmla="*/ 2973493 h 3001122"/>
                <a:gd name="connsiteX12" fmla="*/ 1593669 w 2435975"/>
                <a:gd name="connsiteY12" fmla="*/ 2973493 h 3001122"/>
                <a:gd name="connsiteX13" fmla="*/ 1593669 w 2435975"/>
                <a:gd name="connsiteY13" fmla="*/ 2973493 h 3001122"/>
                <a:gd name="connsiteX14" fmla="*/ 1528354 w 2435975"/>
                <a:gd name="connsiteY14" fmla="*/ 2999619 h 3001122"/>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12" fmla="*/ 1593669 w 2435975"/>
                <a:gd name="connsiteY12" fmla="*/ 2960960 h 2988589"/>
                <a:gd name="connsiteX13" fmla="*/ 1593669 w 2435975"/>
                <a:gd name="connsiteY13" fmla="*/ 2960960 h 2988589"/>
                <a:gd name="connsiteX14" fmla="*/ 1528354 w 2435975"/>
                <a:gd name="connsiteY14" fmla="*/ 2987086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12" fmla="*/ 1593669 w 2435975"/>
                <a:gd name="connsiteY12" fmla="*/ 2960960 h 2988589"/>
                <a:gd name="connsiteX13" fmla="*/ 1593669 w 2435975"/>
                <a:gd name="connsiteY13" fmla="*/ 2960960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12" fmla="*/ 1593669 w 2435975"/>
                <a:gd name="connsiteY12" fmla="*/ 2960960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0" fmla="*/ 0 w 2435975"/>
                <a:gd name="connsiteY0" fmla="*/ 50105 h 2990751"/>
                <a:gd name="connsiteX1" fmla="*/ 1449977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 name="connsiteX0" fmla="*/ 0 w 2435975"/>
                <a:gd name="connsiteY0" fmla="*/ 50105 h 2990751"/>
                <a:gd name="connsiteX1" fmla="*/ 1449977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 name="connsiteX0" fmla="*/ 0 w 2435975"/>
                <a:gd name="connsiteY0" fmla="*/ 50105 h 2990751"/>
                <a:gd name="connsiteX1" fmla="*/ 1475922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 name="connsiteX0" fmla="*/ 0 w 2435975"/>
                <a:gd name="connsiteY0" fmla="*/ 50105 h 2990751"/>
                <a:gd name="connsiteX1" fmla="*/ 1475922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5975" h="2990751">
                  <a:moveTo>
                    <a:pt x="0" y="50105"/>
                  </a:moveTo>
                  <a:cubicBezTo>
                    <a:pt x="599803" y="-4324"/>
                    <a:pt x="1425102" y="-33033"/>
                    <a:pt x="1475922" y="63168"/>
                  </a:cubicBezTo>
                  <a:cubicBezTo>
                    <a:pt x="1526742" y="159369"/>
                    <a:pt x="1577328" y="697310"/>
                    <a:pt x="1502229" y="781625"/>
                  </a:cubicBezTo>
                  <a:cubicBezTo>
                    <a:pt x="1427130" y="865940"/>
                    <a:pt x="135038" y="683542"/>
                    <a:pt x="65314" y="768562"/>
                  </a:cubicBezTo>
                  <a:cubicBezTo>
                    <a:pt x="-4410" y="853582"/>
                    <a:pt x="-26573" y="1474180"/>
                    <a:pt x="52251" y="1526208"/>
                  </a:cubicBezTo>
                  <a:cubicBezTo>
                    <a:pt x="131075" y="1578236"/>
                    <a:pt x="1476103" y="1526208"/>
                    <a:pt x="1476103" y="1526208"/>
                  </a:cubicBezTo>
                  <a:cubicBezTo>
                    <a:pt x="1865812" y="1524031"/>
                    <a:pt x="2343165" y="1429408"/>
                    <a:pt x="2390503" y="1513145"/>
                  </a:cubicBezTo>
                  <a:cubicBezTo>
                    <a:pt x="2437841" y="1596882"/>
                    <a:pt x="2462014" y="2189790"/>
                    <a:pt x="2393183" y="2309980"/>
                  </a:cubicBezTo>
                  <a:cubicBezTo>
                    <a:pt x="2324352" y="2430170"/>
                    <a:pt x="150278" y="2184040"/>
                    <a:pt x="78377" y="2257728"/>
                  </a:cubicBezTo>
                  <a:cubicBezTo>
                    <a:pt x="6476" y="2331416"/>
                    <a:pt x="-25735" y="2909809"/>
                    <a:pt x="39189" y="2963122"/>
                  </a:cubicBezTo>
                  <a:cubicBezTo>
                    <a:pt x="104113" y="3016435"/>
                    <a:pt x="1223555" y="2976185"/>
                    <a:pt x="1476103" y="2976185"/>
                  </a:cubicBez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5" name="Овал 74"/>
            <p:cNvSpPr/>
            <p:nvPr/>
          </p:nvSpPr>
          <p:spPr>
            <a:xfrm>
              <a:off x="8177463" y="3054347"/>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6" name="Овал 75"/>
            <p:cNvSpPr/>
            <p:nvPr/>
          </p:nvSpPr>
          <p:spPr>
            <a:xfrm>
              <a:off x="10037067" y="5977761"/>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7" name="Овал 76"/>
            <p:cNvSpPr/>
            <p:nvPr/>
          </p:nvSpPr>
          <p:spPr>
            <a:xfrm>
              <a:off x="9692632" y="3012031"/>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8" name="Овал 77"/>
            <p:cNvSpPr/>
            <p:nvPr/>
          </p:nvSpPr>
          <p:spPr>
            <a:xfrm>
              <a:off x="9692631" y="3799383"/>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9" name="Овал 78"/>
            <p:cNvSpPr/>
            <p:nvPr/>
          </p:nvSpPr>
          <p:spPr>
            <a:xfrm>
              <a:off x="9692630" y="4541016"/>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0" name="Овал 79"/>
            <p:cNvSpPr/>
            <p:nvPr/>
          </p:nvSpPr>
          <p:spPr>
            <a:xfrm>
              <a:off x="9692629" y="5305508"/>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1" name="Овал 80"/>
            <p:cNvSpPr/>
            <p:nvPr/>
          </p:nvSpPr>
          <p:spPr>
            <a:xfrm>
              <a:off x="8838094" y="3031487"/>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2" name="Овал 81"/>
            <p:cNvSpPr/>
            <p:nvPr/>
          </p:nvSpPr>
          <p:spPr>
            <a:xfrm>
              <a:off x="8838094" y="3773120"/>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3" name="Овал 82"/>
            <p:cNvSpPr/>
            <p:nvPr/>
          </p:nvSpPr>
          <p:spPr>
            <a:xfrm>
              <a:off x="8838090" y="4563875"/>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4" name="Овал 83"/>
            <p:cNvSpPr/>
            <p:nvPr/>
          </p:nvSpPr>
          <p:spPr>
            <a:xfrm>
              <a:off x="8838088" y="5259789"/>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5" name="Овал 84"/>
            <p:cNvSpPr/>
            <p:nvPr/>
          </p:nvSpPr>
          <p:spPr>
            <a:xfrm>
              <a:off x="8838088" y="5998018"/>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sp>
        <p:nvSpPr>
          <p:cNvPr id="86" name="TextBox 85"/>
          <p:cNvSpPr txBox="1"/>
          <p:nvPr/>
        </p:nvSpPr>
        <p:spPr>
          <a:xfrm>
            <a:off x="329098" y="3515209"/>
            <a:ext cx="606695" cy="230806"/>
          </a:xfrm>
          <a:prstGeom prst="rect">
            <a:avLst/>
          </a:prstGeom>
          <a:noFill/>
        </p:spPr>
        <p:txBody>
          <a:bodyPr wrap="square" lIns="68554" tIns="34277" rIns="68554" bIns="34277" rtlCol="0">
            <a:spAutoFit/>
          </a:bodyPr>
          <a:lstStyle/>
          <a:p>
            <a:r>
              <a:rPr lang="en-US" sz="1050" b="1" dirty="0"/>
              <a:t>START</a:t>
            </a:r>
            <a:endParaRPr lang="ru-RU" sz="1050" b="1" dirty="0"/>
          </a:p>
        </p:txBody>
      </p:sp>
      <p:sp>
        <p:nvSpPr>
          <p:cNvPr id="87" name="TextBox 86"/>
          <p:cNvSpPr txBox="1"/>
          <p:nvPr/>
        </p:nvSpPr>
        <p:spPr>
          <a:xfrm>
            <a:off x="2427711" y="5753824"/>
            <a:ext cx="598597" cy="230806"/>
          </a:xfrm>
          <a:prstGeom prst="rect">
            <a:avLst/>
          </a:prstGeom>
          <a:noFill/>
        </p:spPr>
        <p:txBody>
          <a:bodyPr wrap="square" lIns="68554" tIns="34277" rIns="68554" bIns="34277" rtlCol="0">
            <a:spAutoFit/>
          </a:bodyPr>
          <a:lstStyle/>
          <a:p>
            <a:r>
              <a:rPr lang="en-US" sz="1050" b="1" dirty="0"/>
              <a:t>FINISH</a:t>
            </a:r>
            <a:endParaRPr lang="ru-RU" sz="1350" b="1" dirty="0"/>
          </a:p>
        </p:txBody>
      </p:sp>
      <p:sp>
        <p:nvSpPr>
          <p:cNvPr id="88" name="Стрелка вправо 87"/>
          <p:cNvSpPr/>
          <p:nvPr/>
        </p:nvSpPr>
        <p:spPr>
          <a:xfrm>
            <a:off x="4159913" y="4722831"/>
            <a:ext cx="522234" cy="397389"/>
          </a:xfrm>
          <a:prstGeom prs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pic>
        <p:nvPicPr>
          <p:cNvPr id="89" name="Рисунок 8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603961" y="4708566"/>
            <a:ext cx="84116" cy="397389"/>
          </a:xfrm>
          <a:prstGeom prst="rect">
            <a:avLst/>
          </a:prstGeom>
        </p:spPr>
      </p:pic>
      <p:sp>
        <p:nvSpPr>
          <p:cNvPr id="90" name="Овал 89"/>
          <p:cNvSpPr/>
          <p:nvPr/>
        </p:nvSpPr>
        <p:spPr>
          <a:xfrm>
            <a:off x="3981781" y="4871914"/>
            <a:ext cx="80202" cy="54791"/>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pic>
        <p:nvPicPr>
          <p:cNvPr id="91" name="Рисунок 90"/>
          <p:cNvPicPr>
            <a:picLocks noChangeAspect="1"/>
          </p:cNvPicPr>
          <p:nvPr/>
        </p:nvPicPr>
        <p:blipFill rotWithShape="1">
          <a:blip r:embed="rId33" cstate="print">
            <a:extLst>
              <a:ext uri="{28A0092B-C50C-407E-A947-70E740481C1C}">
                <a14:useLocalDpi xmlns:a14="http://schemas.microsoft.com/office/drawing/2010/main" val="0"/>
              </a:ext>
            </a:extLst>
          </a:blip>
          <a:srcRect l="23282" t="9767" r="24005" b="10853"/>
          <a:stretch/>
        </p:blipFill>
        <p:spPr>
          <a:xfrm>
            <a:off x="7091272" y="3328175"/>
            <a:ext cx="1739972" cy="2263100"/>
          </a:xfrm>
          <a:prstGeom prst="rect">
            <a:avLst/>
          </a:prstGeom>
        </p:spPr>
      </p:pic>
      <p:sp>
        <p:nvSpPr>
          <p:cNvPr id="92" name="Двойная стрелка влево/вправо 91"/>
          <p:cNvSpPr/>
          <p:nvPr/>
        </p:nvSpPr>
        <p:spPr>
          <a:xfrm>
            <a:off x="6539041" y="4741359"/>
            <a:ext cx="800399" cy="378862"/>
          </a:xfrm>
          <a:prstGeom prst="leftRightArrow">
            <a:avLst>
              <a:gd name="adj1" fmla="val 45231"/>
              <a:gd name="adj2" fmla="val 54878"/>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dirty="0"/>
          </a:p>
        </p:txBody>
      </p:sp>
      <p:pic>
        <p:nvPicPr>
          <p:cNvPr id="3" name="Рисунок 2"/>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213800" y="3356248"/>
            <a:ext cx="635080" cy="479306"/>
          </a:xfrm>
          <a:prstGeom prst="rect">
            <a:avLst/>
          </a:prstGeom>
        </p:spPr>
      </p:pic>
      <p:pic>
        <p:nvPicPr>
          <p:cNvPr id="13" name="Рисунок 12"/>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981781" y="3883519"/>
            <a:ext cx="647063" cy="635081"/>
          </a:xfrm>
          <a:prstGeom prst="rect">
            <a:avLst/>
          </a:prstGeom>
        </p:spPr>
      </p:pic>
      <p:pic>
        <p:nvPicPr>
          <p:cNvPr id="19" name="Рисунок 18"/>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343044" y="3818653"/>
            <a:ext cx="712967" cy="641072"/>
          </a:xfrm>
          <a:prstGeom prst="rect">
            <a:avLst/>
          </a:prstGeom>
        </p:spPr>
      </p:pic>
      <p:pic>
        <p:nvPicPr>
          <p:cNvPr id="20" name="Рисунок 19"/>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355325" y="5518242"/>
            <a:ext cx="623097" cy="479306"/>
          </a:xfrm>
          <a:prstGeom prst="rect">
            <a:avLst/>
          </a:prstGeom>
        </p:spPr>
      </p:pic>
      <p:pic>
        <p:nvPicPr>
          <p:cNvPr id="21" name="Рисунок 20"/>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159913" y="5356872"/>
            <a:ext cx="641072" cy="605123"/>
          </a:xfrm>
          <a:prstGeom prst="rect">
            <a:avLst/>
          </a:prstGeom>
        </p:spPr>
      </p:pic>
    </p:spTree>
    <p:extLst>
      <p:ext uri="{BB962C8B-B14F-4D97-AF65-F5344CB8AC3E}">
        <p14:creationId xmlns:p14="http://schemas.microsoft.com/office/powerpoint/2010/main" val="359134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42" presetClass="path" presetSubtype="0" accel="50000" decel="50000" fill="hold" nodeType="withEffect">
                                  <p:stCondLst>
                                    <p:cond delay="500"/>
                                  </p:stCondLst>
                                  <p:childTnLst>
                                    <p:animMotion origin="layout" path="M -0.0332 -0.12107 L 0.05638 0.26435 " pathEditMode="relative" rAng="0" ptsTypes="AA">
                                      <p:cBhvr>
                                        <p:cTn id="29" dur="2000" fill="hold"/>
                                        <p:tgtEl>
                                          <p:spTgt spid="68"/>
                                        </p:tgtEl>
                                        <p:attrNameLst>
                                          <p:attrName>ppt_x</p:attrName>
                                          <p:attrName>ppt_y</p:attrName>
                                        </p:attrNameLst>
                                      </p:cBhvr>
                                      <p:rCtr x="4596" y="20093"/>
                                    </p:animMotion>
                                  </p:childTnLst>
                                </p:cTn>
                              </p:par>
                              <p:par>
                                <p:cTn id="30" presetID="42" presetClass="path" presetSubtype="0" accel="50000" decel="50000" fill="hold" nodeType="withEffect">
                                  <p:stCondLst>
                                    <p:cond delay="500"/>
                                  </p:stCondLst>
                                  <p:childTnLst>
                                    <p:animMotion origin="layout" path="M 0.00743 -0.15092 L -0.00234 0.26829 " pathEditMode="relative" rAng="0" ptsTypes="AA">
                                      <p:cBhvr>
                                        <p:cTn id="31" dur="2000" fill="hold"/>
                                        <p:tgtEl>
                                          <p:spTgt spid="69"/>
                                        </p:tgtEl>
                                        <p:attrNameLst>
                                          <p:attrName>ppt_x</p:attrName>
                                          <p:attrName>ppt_y</p:attrName>
                                        </p:attrNameLst>
                                      </p:cBhvr>
                                      <p:rCtr x="-208" y="19907"/>
                                    </p:animMotion>
                                  </p:childTnLst>
                                </p:cTn>
                              </p:par>
                              <p:par>
                                <p:cTn id="32" presetID="42" presetClass="path" presetSubtype="0" accel="50000" decel="50000" fill="hold" nodeType="withEffect">
                                  <p:stCondLst>
                                    <p:cond delay="500"/>
                                  </p:stCondLst>
                                  <p:childTnLst>
                                    <p:animMotion origin="layout" path="M 0.01146 -0.16412 L -0.03998 0.33588 " pathEditMode="relative" rAng="0" ptsTypes="AA">
                                      <p:cBhvr>
                                        <p:cTn id="33" dur="2000" fill="hold"/>
                                        <p:tgtEl>
                                          <p:spTgt spid="66"/>
                                        </p:tgtEl>
                                        <p:attrNameLst>
                                          <p:attrName>ppt_x</p:attrName>
                                          <p:attrName>ppt_y</p:attrName>
                                        </p:attrNameLst>
                                      </p:cBhvr>
                                      <p:rCtr x="-1888" y="22708"/>
                                    </p:animMotion>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68"/>
                                        </p:tgtEl>
                                      </p:cBhvr>
                                      <p:by x="25000" y="25000"/>
                                    </p:animScale>
                                  </p:childTnLst>
                                </p:cTn>
                              </p:par>
                              <p:par>
                                <p:cTn id="38" presetID="6" presetClass="emph" presetSubtype="0" fill="hold" nodeType="withEffect">
                                  <p:stCondLst>
                                    <p:cond delay="500"/>
                                  </p:stCondLst>
                                  <p:childTnLst>
                                    <p:animScale>
                                      <p:cBhvr>
                                        <p:cTn id="39" dur="2000" fill="hold"/>
                                        <p:tgtEl>
                                          <p:spTgt spid="69"/>
                                        </p:tgtEl>
                                      </p:cBhvr>
                                      <p:by x="25000" y="25000"/>
                                    </p:animScale>
                                  </p:childTnLst>
                                </p:cTn>
                              </p:par>
                              <p:par>
                                <p:cTn id="40" presetID="6" presetClass="emph" presetSubtype="0" fill="hold" nodeType="withEffect">
                                  <p:stCondLst>
                                    <p:cond delay="500"/>
                                  </p:stCondLst>
                                  <p:childTnLst>
                                    <p:animScale>
                                      <p:cBhvr>
                                        <p:cTn id="41" dur="2000" fill="hold"/>
                                        <p:tgtEl>
                                          <p:spTgt spid="70"/>
                                        </p:tgtEl>
                                      </p:cBhvr>
                                      <p:by x="25000" y="25000"/>
                                    </p:animScale>
                                  </p:childTnLst>
                                </p:cTn>
                              </p:par>
                              <p:par>
                                <p:cTn id="42" presetID="6" presetClass="emph" presetSubtype="0" fill="hold" nodeType="withEffect">
                                  <p:stCondLst>
                                    <p:cond delay="500"/>
                                  </p:stCondLst>
                                  <p:childTnLst>
                                    <p:animScale>
                                      <p:cBhvr>
                                        <p:cTn id="43" dur="2000" fill="hold"/>
                                        <p:tgtEl>
                                          <p:spTgt spid="66"/>
                                        </p:tgtEl>
                                      </p:cBhvr>
                                      <p:by x="25000" y="25000"/>
                                    </p:animScale>
                                  </p:childTnLst>
                                </p:cTn>
                              </p:par>
                              <p:par>
                                <p:cTn id="44" presetID="42" presetClass="path" presetSubtype="0" accel="50000" decel="50000" fill="hold" nodeType="withEffect">
                                  <p:stCondLst>
                                    <p:cond delay="500"/>
                                  </p:stCondLst>
                                  <p:childTnLst>
                                    <p:animMotion origin="layout" path="M 0.05638 0.26435 L -0.45286 0.51435 " pathEditMode="relative" rAng="0" ptsTypes="AA">
                                      <p:cBhvr>
                                        <p:cTn id="45" dur="2000" fill="hold"/>
                                        <p:tgtEl>
                                          <p:spTgt spid="68"/>
                                        </p:tgtEl>
                                        <p:attrNameLst>
                                          <p:attrName>ppt_x</p:attrName>
                                          <p:attrName>ppt_y</p:attrName>
                                        </p:attrNameLst>
                                      </p:cBhvr>
                                      <p:rCtr x="-25469" y="12500"/>
                                    </p:animMotion>
                                  </p:childTnLst>
                                </p:cTn>
                              </p:par>
                              <p:par>
                                <p:cTn id="46" presetID="42" presetClass="path" presetSubtype="0" accel="50000" decel="50000" fill="hold" nodeType="withEffect">
                                  <p:stCondLst>
                                    <p:cond delay="500"/>
                                  </p:stCondLst>
                                  <p:childTnLst>
                                    <p:animMotion origin="layout" path="M -0.00235 0.26829 L -0.52877 0.52061 " pathEditMode="relative" rAng="0" ptsTypes="AA">
                                      <p:cBhvr>
                                        <p:cTn id="47" dur="2000" fill="hold"/>
                                        <p:tgtEl>
                                          <p:spTgt spid="69"/>
                                        </p:tgtEl>
                                        <p:attrNameLst>
                                          <p:attrName>ppt_x</p:attrName>
                                          <p:attrName>ppt_y</p:attrName>
                                        </p:attrNameLst>
                                      </p:cBhvr>
                                      <p:rCtr x="-26406" y="14444"/>
                                    </p:animMotion>
                                  </p:childTnLst>
                                </p:cTn>
                              </p:par>
                              <p:par>
                                <p:cTn id="48" presetID="42" presetClass="path" presetSubtype="0" accel="50000" decel="50000" fill="hold" nodeType="withEffect">
                                  <p:stCondLst>
                                    <p:cond delay="500"/>
                                  </p:stCondLst>
                                  <p:childTnLst>
                                    <p:animMotion origin="layout" path="M -0.03997 0.33588 L -0.57343 0.59259 " pathEditMode="relative" rAng="0" ptsTypes="AA">
                                      <p:cBhvr>
                                        <p:cTn id="49" dur="2000" fill="hold"/>
                                        <p:tgtEl>
                                          <p:spTgt spid="66"/>
                                        </p:tgtEl>
                                        <p:attrNameLst>
                                          <p:attrName>ppt_x</p:attrName>
                                          <p:attrName>ppt_y</p:attrName>
                                        </p:attrNameLst>
                                      </p:cBhvr>
                                      <p:rCtr x="-26680" y="12824"/>
                                    </p:animMotion>
                                  </p:childTnLst>
                                </p:cTn>
                              </p:par>
                              <p:par>
                                <p:cTn id="50" presetID="42" presetClass="path" presetSubtype="0" accel="50000" decel="50000" fill="hold" nodeType="withEffect">
                                  <p:stCondLst>
                                    <p:cond delay="500"/>
                                  </p:stCondLst>
                                  <p:childTnLst>
                                    <p:animMotion origin="layout" path="M -4.375E-6 3.7037E-7 L -0.5108 0.23194 " pathEditMode="relative" rAng="0" ptsTypes="AA">
                                      <p:cBhvr>
                                        <p:cTn id="51" dur="2000" fill="hold"/>
                                        <p:tgtEl>
                                          <p:spTgt spid="70"/>
                                        </p:tgtEl>
                                        <p:attrNameLst>
                                          <p:attrName>ppt_x</p:attrName>
                                          <p:attrName>ppt_y</p:attrName>
                                        </p:attrNameLst>
                                      </p:cBhvr>
                                      <p:rCtr x="-25547" y="11597"/>
                                    </p:animMotion>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par>
                          <p:cTn id="59" fill="hold">
                            <p:stCondLst>
                              <p:cond delay="3000"/>
                            </p:stCondLst>
                            <p:childTnLst>
                              <p:par>
                                <p:cTn id="60" presetID="2" presetClass="entr" presetSubtype="1"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0-#ppt_h/2"/>
                                          </p:val>
                                        </p:tav>
                                        <p:tav tm="100000">
                                          <p:val>
                                            <p:strVal val="#ppt_y"/>
                                          </p:val>
                                        </p:tav>
                                      </p:tavLst>
                                    </p:anim>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par>
                                <p:cTn id="67" presetID="2" presetClass="entr" presetSubtype="1"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0-#ppt_h/2"/>
                                          </p:val>
                                        </p:tav>
                                        <p:tav tm="100000">
                                          <p:val>
                                            <p:strVal val="#ppt_y"/>
                                          </p:val>
                                        </p:tav>
                                      </p:tavLst>
                                    </p:anim>
                                  </p:childTnLst>
                                </p:cTn>
                              </p:par>
                            </p:childTnLst>
                          </p:cTn>
                        </p:par>
                        <p:par>
                          <p:cTn id="71" fill="hold">
                            <p:stCondLst>
                              <p:cond delay="3500"/>
                            </p:stCondLst>
                            <p:childTnLst>
                              <p:par>
                                <p:cTn id="72" presetID="42" presetClass="path" presetSubtype="0" accel="50000" decel="50000" fill="hold" nodeType="afterEffect">
                                  <p:stCondLst>
                                    <p:cond delay="500"/>
                                  </p:stCondLst>
                                  <p:childTnLst>
                                    <p:animMotion origin="layout" path="M 0.00104 -7.40741E-7 L 0.00182 0.06806 " pathEditMode="relative" rAng="0" ptsTypes="AA">
                                      <p:cBhvr>
                                        <p:cTn id="73" dur="1000" fill="hold"/>
                                        <p:tgtEl>
                                          <p:spTgt spid="6"/>
                                        </p:tgtEl>
                                        <p:attrNameLst>
                                          <p:attrName>ppt_x</p:attrName>
                                          <p:attrName>ppt_y</p:attrName>
                                        </p:attrNameLst>
                                      </p:cBhvr>
                                      <p:rCtr x="39" y="3403"/>
                                    </p:animMotion>
                                  </p:childTnLst>
                                </p:cTn>
                              </p:par>
                            </p:childTnLst>
                          </p:cTn>
                        </p:par>
                        <p:par>
                          <p:cTn id="74" fill="hold">
                            <p:stCondLst>
                              <p:cond delay="5000"/>
                            </p:stCondLst>
                            <p:childTnLst>
                              <p:par>
                                <p:cTn id="75" presetID="32" presetClass="emph" presetSubtype="0" fill="hold" nodeType="afterEffect">
                                  <p:stCondLst>
                                    <p:cond delay="0"/>
                                  </p:stCondLst>
                                  <p:childTnLst>
                                    <p:animRot by="120000">
                                      <p:cBhvr>
                                        <p:cTn id="76" dur="50" fill="hold">
                                          <p:stCondLst>
                                            <p:cond delay="0"/>
                                          </p:stCondLst>
                                        </p:cTn>
                                        <p:tgtEl>
                                          <p:spTgt spid="6"/>
                                        </p:tgtEl>
                                        <p:attrNameLst>
                                          <p:attrName>r</p:attrName>
                                        </p:attrNameLst>
                                      </p:cBhvr>
                                    </p:animRot>
                                    <p:animRot by="-240000">
                                      <p:cBhvr>
                                        <p:cTn id="77" dur="100" fill="hold">
                                          <p:stCondLst>
                                            <p:cond delay="100"/>
                                          </p:stCondLst>
                                        </p:cTn>
                                        <p:tgtEl>
                                          <p:spTgt spid="6"/>
                                        </p:tgtEl>
                                        <p:attrNameLst>
                                          <p:attrName>r</p:attrName>
                                        </p:attrNameLst>
                                      </p:cBhvr>
                                    </p:animRot>
                                    <p:animRot by="240000">
                                      <p:cBhvr>
                                        <p:cTn id="78" dur="100" fill="hold">
                                          <p:stCondLst>
                                            <p:cond delay="200"/>
                                          </p:stCondLst>
                                        </p:cTn>
                                        <p:tgtEl>
                                          <p:spTgt spid="6"/>
                                        </p:tgtEl>
                                        <p:attrNameLst>
                                          <p:attrName>r</p:attrName>
                                        </p:attrNameLst>
                                      </p:cBhvr>
                                    </p:animRot>
                                    <p:animRot by="-240000">
                                      <p:cBhvr>
                                        <p:cTn id="79" dur="100" fill="hold">
                                          <p:stCondLst>
                                            <p:cond delay="300"/>
                                          </p:stCondLst>
                                        </p:cTn>
                                        <p:tgtEl>
                                          <p:spTgt spid="6"/>
                                        </p:tgtEl>
                                        <p:attrNameLst>
                                          <p:attrName>r</p:attrName>
                                        </p:attrNameLst>
                                      </p:cBhvr>
                                    </p:animRot>
                                    <p:animRot by="120000">
                                      <p:cBhvr>
                                        <p:cTn id="80" dur="100" fill="hold">
                                          <p:stCondLst>
                                            <p:cond delay="400"/>
                                          </p:stCondLst>
                                        </p:cTn>
                                        <p:tgtEl>
                                          <p:spTgt spid="6"/>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0.00547 -3.33333E-6 L -0.55508 0.28102 " pathEditMode="relative" rAng="0" ptsTypes="AA">
                                      <p:cBhvr>
                                        <p:cTn id="84" dur="2000" fill="hold"/>
                                        <p:tgtEl>
                                          <p:spTgt spid="12"/>
                                        </p:tgtEl>
                                        <p:attrNameLst>
                                          <p:attrName>ppt_x</p:attrName>
                                          <p:attrName>ppt_y</p:attrName>
                                        </p:attrNameLst>
                                      </p:cBhvr>
                                      <p:rCtr x="-27487" y="14051"/>
                                    </p:animMotion>
                                  </p:childTnLst>
                                </p:cTn>
                              </p:par>
                              <p:par>
                                <p:cTn id="85" presetID="42" presetClass="path" presetSubtype="0" accel="50000" decel="50000" fill="hold" nodeType="withEffect">
                                  <p:stCondLst>
                                    <p:cond delay="0"/>
                                  </p:stCondLst>
                                  <p:childTnLst>
                                    <p:animMotion origin="layout" path="M -0.00547 0.01111 L -0.5599 0.42963 " pathEditMode="relative" rAng="0" ptsTypes="AA">
                                      <p:cBhvr>
                                        <p:cTn id="86" dur="2000" fill="hold"/>
                                        <p:tgtEl>
                                          <p:spTgt spid="5"/>
                                        </p:tgtEl>
                                        <p:attrNameLst>
                                          <p:attrName>ppt_x</p:attrName>
                                          <p:attrName>ppt_y</p:attrName>
                                        </p:attrNameLst>
                                      </p:cBhvr>
                                      <p:rCtr x="-27721" y="20926"/>
                                    </p:animMotion>
                                  </p:childTnLst>
                                </p:cTn>
                              </p:par>
                              <p:par>
                                <p:cTn id="87" presetID="42" presetClass="path" presetSubtype="0" accel="50000" decel="50000" fill="hold" nodeType="withEffect">
                                  <p:stCondLst>
                                    <p:cond delay="0"/>
                                  </p:stCondLst>
                                  <p:childTnLst>
                                    <p:animMotion origin="layout" path="M -0.00547 0.01111 L -0.58164 0.38866 " pathEditMode="relative" rAng="0" ptsTypes="AA">
                                      <p:cBhvr>
                                        <p:cTn id="88" dur="2000" fill="hold"/>
                                        <p:tgtEl>
                                          <p:spTgt spid="6"/>
                                        </p:tgtEl>
                                        <p:attrNameLst>
                                          <p:attrName>ppt_x</p:attrName>
                                          <p:attrName>ppt_y</p:attrName>
                                        </p:attrNameLst>
                                      </p:cBhvr>
                                      <p:rCtr x="-28815" y="18866"/>
                                    </p:animMotion>
                                  </p:childTnLst>
                                </p:cTn>
                              </p:par>
                              <p:par>
                                <p:cTn id="89" presetID="6" presetClass="emph" presetSubtype="0" fill="hold" nodeType="withEffect">
                                  <p:stCondLst>
                                    <p:cond delay="0"/>
                                  </p:stCondLst>
                                  <p:childTnLst>
                                    <p:animScale>
                                      <p:cBhvr>
                                        <p:cTn id="90" dur="2000" fill="hold"/>
                                        <p:tgtEl>
                                          <p:spTgt spid="5"/>
                                        </p:tgtEl>
                                      </p:cBhvr>
                                      <p:by x="25000" y="25000"/>
                                    </p:animScale>
                                  </p:childTnLst>
                                </p:cTn>
                              </p:par>
                              <p:par>
                                <p:cTn id="91" presetID="6" presetClass="emph" presetSubtype="0" fill="hold" nodeType="withEffect">
                                  <p:stCondLst>
                                    <p:cond delay="0"/>
                                  </p:stCondLst>
                                  <p:childTnLst>
                                    <p:animScale>
                                      <p:cBhvr>
                                        <p:cTn id="92" dur="2000" fill="hold"/>
                                        <p:tgtEl>
                                          <p:spTgt spid="6"/>
                                        </p:tgtEl>
                                      </p:cBhvr>
                                      <p:by x="25000" y="25000"/>
                                    </p:animScale>
                                  </p:childTnLst>
                                </p:cTn>
                              </p:par>
                              <p:par>
                                <p:cTn id="93" presetID="6" presetClass="emph" presetSubtype="0" fill="hold" nodeType="withEffect">
                                  <p:stCondLst>
                                    <p:cond delay="0"/>
                                  </p:stCondLst>
                                  <p:childTnLst>
                                    <p:animScale>
                                      <p:cBhvr>
                                        <p:cTn id="94" dur="2000" fill="hold"/>
                                        <p:tgtEl>
                                          <p:spTgt spid="12"/>
                                        </p:tgtEl>
                                      </p:cBhvr>
                                      <p:by x="25000" y="25000"/>
                                    </p:animScale>
                                  </p:childTnLst>
                                </p:cTn>
                              </p:par>
                            </p:childTnLst>
                          </p:cTn>
                        </p:par>
                        <p:par>
                          <p:cTn id="95" fill="hold">
                            <p:stCondLst>
                              <p:cond delay="2000"/>
                            </p:stCondLst>
                            <p:childTnLst>
                              <p:par>
                                <p:cTn id="96" presetID="10" presetClass="entr" presetSubtype="0"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nodeType="with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cTn>
                              </p:par>
                            </p:childTnLst>
                          </p:cTn>
                        </p:par>
                        <p:par>
                          <p:cTn id="102" fill="hold">
                            <p:stCondLst>
                              <p:cond delay="2500"/>
                            </p:stCondLst>
                            <p:childTnLst>
                              <p:par>
                                <p:cTn id="103" presetID="49" presetClass="entr" presetSubtype="0" decel="100000" fill="hold" nodeType="after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 calcmode="lin" valueType="num">
                                      <p:cBhvr>
                                        <p:cTn id="107" dur="500" fill="hold"/>
                                        <p:tgtEl>
                                          <p:spTgt spid="37"/>
                                        </p:tgtEl>
                                        <p:attrNameLst>
                                          <p:attrName>style.rotation</p:attrName>
                                        </p:attrNameLst>
                                      </p:cBhvr>
                                      <p:tavLst>
                                        <p:tav tm="0">
                                          <p:val>
                                            <p:fltVal val="360"/>
                                          </p:val>
                                        </p:tav>
                                        <p:tav tm="100000">
                                          <p:val>
                                            <p:fltVal val="0"/>
                                          </p:val>
                                        </p:tav>
                                      </p:tavLst>
                                    </p:anim>
                                    <p:animEffect transition="in" filter="fade">
                                      <p:cBhvr>
                                        <p:cTn id="108" dur="500"/>
                                        <p:tgtEl>
                                          <p:spTgt spid="37"/>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nodeType="clickEffect">
                                  <p:stCondLst>
                                    <p:cond delay="0"/>
                                  </p:stCondLst>
                                  <p:childTnLst>
                                    <p:animMotion origin="layout" path="M 2.08333E-6 -1.48148E-6 L -0.53177 0.44144 " pathEditMode="relative" rAng="0" ptsTypes="AA">
                                      <p:cBhvr>
                                        <p:cTn id="112" dur="2000" fill="hold"/>
                                        <p:tgtEl>
                                          <p:spTgt spid="37"/>
                                        </p:tgtEl>
                                        <p:attrNameLst>
                                          <p:attrName>ppt_x</p:attrName>
                                          <p:attrName>ppt_y</p:attrName>
                                        </p:attrNameLst>
                                      </p:cBhvr>
                                      <p:rCtr x="-26589" y="22060"/>
                                    </p:animMotion>
                                  </p:childTnLst>
                                </p:cTn>
                              </p:par>
                              <p:par>
                                <p:cTn id="113" presetID="6" presetClass="emph" presetSubtype="0" fill="hold" nodeType="withEffect">
                                  <p:stCondLst>
                                    <p:cond delay="0"/>
                                  </p:stCondLst>
                                  <p:childTnLst>
                                    <p:animScale>
                                      <p:cBhvr>
                                        <p:cTn id="114" dur="2000" fill="hold"/>
                                        <p:tgtEl>
                                          <p:spTgt spid="37"/>
                                        </p:tgtEl>
                                      </p:cBhvr>
                                      <p:by x="25000" y="25000"/>
                                    </p:animScale>
                                  </p:childTnLst>
                                </p:cTn>
                              </p:par>
                            </p:childTnLst>
                          </p:cTn>
                        </p:par>
                        <p:par>
                          <p:cTn id="115" fill="hold">
                            <p:stCondLst>
                              <p:cond delay="2000"/>
                            </p:stCondLst>
                            <p:childTnLst>
                              <p:par>
                                <p:cTn id="116" presetID="10" presetClass="entr" presetSubtype="0"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par>
                                <p:cTn id="119" presetID="10" presetClass="entr" presetSubtype="0" fill="hold" nodeType="with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fade">
                                      <p:cBhvr>
                                        <p:cTn id="121" dur="500"/>
                                        <p:tgtEl>
                                          <p:spTgt spid="10"/>
                                        </p:tgtEl>
                                      </p:cBhvr>
                                    </p:animEffect>
                                  </p:childTnLst>
                                </p:cTn>
                              </p:par>
                            </p:childTnLst>
                          </p:cTn>
                        </p:par>
                        <p:par>
                          <p:cTn id="122" fill="hold">
                            <p:stCondLst>
                              <p:cond delay="2500"/>
                            </p:stCondLst>
                            <p:childTnLst>
                              <p:par>
                                <p:cTn id="123" presetID="10" presetClass="entr" presetSubtype="0" fill="hold" nodeType="after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2" presetClass="entr" presetSubtype="4" fill="hold" nodeType="with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additive="base">
                                        <p:cTn id="128" dur="500" fill="hold"/>
                                        <p:tgtEl>
                                          <p:spTgt spid="52"/>
                                        </p:tgtEl>
                                        <p:attrNameLst>
                                          <p:attrName>ppt_x</p:attrName>
                                        </p:attrNameLst>
                                      </p:cBhvr>
                                      <p:tavLst>
                                        <p:tav tm="0">
                                          <p:val>
                                            <p:strVal val="#ppt_x"/>
                                          </p:val>
                                        </p:tav>
                                        <p:tav tm="100000">
                                          <p:val>
                                            <p:strVal val="#ppt_x"/>
                                          </p:val>
                                        </p:tav>
                                      </p:tavLst>
                                    </p:anim>
                                    <p:anim calcmode="lin" valueType="num">
                                      <p:cBhvr additive="base">
                                        <p:cTn id="129" dur="500" fill="hold"/>
                                        <p:tgtEl>
                                          <p:spTgt spid="52"/>
                                        </p:tgtEl>
                                        <p:attrNameLst>
                                          <p:attrName>ppt_y</p:attrName>
                                        </p:attrNameLst>
                                      </p:cBhvr>
                                      <p:tavLst>
                                        <p:tav tm="0">
                                          <p:val>
                                            <p:strVal val="1+#ppt_h/2"/>
                                          </p:val>
                                        </p:tav>
                                        <p:tav tm="100000">
                                          <p:val>
                                            <p:strVal val="#ppt_y"/>
                                          </p:val>
                                        </p:tav>
                                      </p:tavLst>
                                    </p:anim>
                                  </p:childTnLst>
                                </p:cTn>
                              </p:par>
                              <p:par>
                                <p:cTn id="130" presetID="2" presetClass="entr" presetSubtype="12" fill="hold" nodeType="withEffect">
                                  <p:stCondLst>
                                    <p:cond delay="250"/>
                                  </p:stCondLst>
                                  <p:childTnLst>
                                    <p:set>
                                      <p:cBhvr>
                                        <p:cTn id="131" dur="1" fill="hold">
                                          <p:stCondLst>
                                            <p:cond delay="0"/>
                                          </p:stCondLst>
                                        </p:cTn>
                                        <p:tgtEl>
                                          <p:spTgt spid="53"/>
                                        </p:tgtEl>
                                        <p:attrNameLst>
                                          <p:attrName>style.visibility</p:attrName>
                                        </p:attrNameLst>
                                      </p:cBhvr>
                                      <p:to>
                                        <p:strVal val="visible"/>
                                      </p:to>
                                    </p:set>
                                    <p:anim calcmode="lin" valueType="num">
                                      <p:cBhvr additive="base">
                                        <p:cTn id="132" dur="750" fill="hold"/>
                                        <p:tgtEl>
                                          <p:spTgt spid="53"/>
                                        </p:tgtEl>
                                        <p:attrNameLst>
                                          <p:attrName>ppt_x</p:attrName>
                                        </p:attrNameLst>
                                      </p:cBhvr>
                                      <p:tavLst>
                                        <p:tav tm="0">
                                          <p:val>
                                            <p:strVal val="0-#ppt_w/2"/>
                                          </p:val>
                                        </p:tav>
                                        <p:tav tm="100000">
                                          <p:val>
                                            <p:strVal val="#ppt_x"/>
                                          </p:val>
                                        </p:tav>
                                      </p:tavLst>
                                    </p:anim>
                                    <p:anim calcmode="lin" valueType="num">
                                      <p:cBhvr additive="base">
                                        <p:cTn id="133" dur="750" fill="hold"/>
                                        <p:tgtEl>
                                          <p:spTgt spid="53"/>
                                        </p:tgtEl>
                                        <p:attrNameLst>
                                          <p:attrName>ppt_y</p:attrName>
                                        </p:attrNameLst>
                                      </p:cBhvr>
                                      <p:tavLst>
                                        <p:tav tm="0">
                                          <p:val>
                                            <p:strVal val="1+#ppt_h/2"/>
                                          </p:val>
                                        </p:tav>
                                        <p:tav tm="100000">
                                          <p:val>
                                            <p:strVal val="#ppt_y"/>
                                          </p:val>
                                        </p:tav>
                                      </p:tavLst>
                                    </p:anim>
                                  </p:childTnLst>
                                </p:cTn>
                              </p:par>
                              <p:par>
                                <p:cTn id="134" presetID="2" presetClass="entr" presetSubtype="8"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additive="base">
                                        <p:cTn id="136" dur="750" fill="hold"/>
                                        <p:tgtEl>
                                          <p:spTgt spid="54"/>
                                        </p:tgtEl>
                                        <p:attrNameLst>
                                          <p:attrName>ppt_x</p:attrName>
                                        </p:attrNameLst>
                                      </p:cBhvr>
                                      <p:tavLst>
                                        <p:tav tm="0">
                                          <p:val>
                                            <p:strVal val="0-#ppt_w/2"/>
                                          </p:val>
                                        </p:tav>
                                        <p:tav tm="100000">
                                          <p:val>
                                            <p:strVal val="#ppt_x"/>
                                          </p:val>
                                        </p:tav>
                                      </p:tavLst>
                                    </p:anim>
                                    <p:anim calcmode="lin" valueType="num">
                                      <p:cBhvr additive="base">
                                        <p:cTn id="137" dur="750" fill="hold"/>
                                        <p:tgtEl>
                                          <p:spTgt spid="54"/>
                                        </p:tgtEl>
                                        <p:attrNameLst>
                                          <p:attrName>ppt_y</p:attrName>
                                        </p:attrNameLst>
                                      </p:cBhvr>
                                      <p:tavLst>
                                        <p:tav tm="0">
                                          <p:val>
                                            <p:strVal val="#ppt_y"/>
                                          </p:val>
                                        </p:tav>
                                        <p:tav tm="100000">
                                          <p:val>
                                            <p:strVal val="#ppt_y"/>
                                          </p:val>
                                        </p:tav>
                                      </p:tavLst>
                                    </p:anim>
                                  </p:childTnLst>
                                </p:cTn>
                              </p:par>
                              <p:par>
                                <p:cTn id="138" presetID="2" presetClass="entr" presetSubtype="9" fill="hold" nodeType="withEffect">
                                  <p:stCondLst>
                                    <p:cond delay="750"/>
                                  </p:stCondLst>
                                  <p:childTnLst>
                                    <p:set>
                                      <p:cBhvr>
                                        <p:cTn id="139" dur="1" fill="hold">
                                          <p:stCondLst>
                                            <p:cond delay="0"/>
                                          </p:stCondLst>
                                        </p:cTn>
                                        <p:tgtEl>
                                          <p:spTgt spid="55"/>
                                        </p:tgtEl>
                                        <p:attrNameLst>
                                          <p:attrName>style.visibility</p:attrName>
                                        </p:attrNameLst>
                                      </p:cBhvr>
                                      <p:to>
                                        <p:strVal val="visible"/>
                                      </p:to>
                                    </p:set>
                                    <p:anim calcmode="lin" valueType="num">
                                      <p:cBhvr additive="base">
                                        <p:cTn id="140" dur="750" fill="hold"/>
                                        <p:tgtEl>
                                          <p:spTgt spid="55"/>
                                        </p:tgtEl>
                                        <p:attrNameLst>
                                          <p:attrName>ppt_x</p:attrName>
                                        </p:attrNameLst>
                                      </p:cBhvr>
                                      <p:tavLst>
                                        <p:tav tm="0">
                                          <p:val>
                                            <p:strVal val="0-#ppt_w/2"/>
                                          </p:val>
                                        </p:tav>
                                        <p:tav tm="100000">
                                          <p:val>
                                            <p:strVal val="#ppt_x"/>
                                          </p:val>
                                        </p:tav>
                                      </p:tavLst>
                                    </p:anim>
                                    <p:anim calcmode="lin" valueType="num">
                                      <p:cBhvr additive="base">
                                        <p:cTn id="141" dur="750" fill="hold"/>
                                        <p:tgtEl>
                                          <p:spTgt spid="55"/>
                                        </p:tgtEl>
                                        <p:attrNameLst>
                                          <p:attrName>ppt_y</p:attrName>
                                        </p:attrNameLst>
                                      </p:cBhvr>
                                      <p:tavLst>
                                        <p:tav tm="0">
                                          <p:val>
                                            <p:strVal val="0-#ppt_h/2"/>
                                          </p:val>
                                        </p:tav>
                                        <p:tav tm="100000">
                                          <p:val>
                                            <p:strVal val="#ppt_y"/>
                                          </p:val>
                                        </p:tav>
                                      </p:tavLst>
                                    </p:anim>
                                  </p:childTnLst>
                                </p:cTn>
                              </p:par>
                              <p:par>
                                <p:cTn id="142" presetID="2" presetClass="entr" presetSubtype="3" fill="hold" nodeType="withEffect">
                                  <p:stCondLst>
                                    <p:cond delay="750"/>
                                  </p:stCondLst>
                                  <p:childTnLst>
                                    <p:set>
                                      <p:cBhvr>
                                        <p:cTn id="143" dur="1" fill="hold">
                                          <p:stCondLst>
                                            <p:cond delay="0"/>
                                          </p:stCondLst>
                                        </p:cTn>
                                        <p:tgtEl>
                                          <p:spTgt spid="56"/>
                                        </p:tgtEl>
                                        <p:attrNameLst>
                                          <p:attrName>style.visibility</p:attrName>
                                        </p:attrNameLst>
                                      </p:cBhvr>
                                      <p:to>
                                        <p:strVal val="visible"/>
                                      </p:to>
                                    </p:set>
                                    <p:anim calcmode="lin" valueType="num">
                                      <p:cBhvr additive="base">
                                        <p:cTn id="144" dur="750" fill="hold"/>
                                        <p:tgtEl>
                                          <p:spTgt spid="56"/>
                                        </p:tgtEl>
                                        <p:attrNameLst>
                                          <p:attrName>ppt_x</p:attrName>
                                        </p:attrNameLst>
                                      </p:cBhvr>
                                      <p:tavLst>
                                        <p:tav tm="0">
                                          <p:val>
                                            <p:strVal val="1+#ppt_w/2"/>
                                          </p:val>
                                        </p:tav>
                                        <p:tav tm="100000">
                                          <p:val>
                                            <p:strVal val="#ppt_x"/>
                                          </p:val>
                                        </p:tav>
                                      </p:tavLst>
                                    </p:anim>
                                    <p:anim calcmode="lin" valueType="num">
                                      <p:cBhvr additive="base">
                                        <p:cTn id="145" dur="750" fill="hold"/>
                                        <p:tgtEl>
                                          <p:spTgt spid="56"/>
                                        </p:tgtEl>
                                        <p:attrNameLst>
                                          <p:attrName>ppt_y</p:attrName>
                                        </p:attrNameLst>
                                      </p:cBhvr>
                                      <p:tavLst>
                                        <p:tav tm="0">
                                          <p:val>
                                            <p:strVal val="0-#ppt_h/2"/>
                                          </p:val>
                                        </p:tav>
                                        <p:tav tm="100000">
                                          <p:val>
                                            <p:strVal val="#ppt_y"/>
                                          </p:val>
                                        </p:tav>
                                      </p:tavLst>
                                    </p:anim>
                                  </p:childTnLst>
                                </p:cTn>
                              </p:par>
                              <p:par>
                                <p:cTn id="146" presetID="2" presetClass="entr" presetSubtype="6" fill="hold" nodeType="withEffect">
                                  <p:stCondLst>
                                    <p:cond delay="750"/>
                                  </p:stCondLst>
                                  <p:childTnLst>
                                    <p:set>
                                      <p:cBhvr>
                                        <p:cTn id="147" dur="1" fill="hold">
                                          <p:stCondLst>
                                            <p:cond delay="0"/>
                                          </p:stCondLst>
                                        </p:cTn>
                                        <p:tgtEl>
                                          <p:spTgt spid="57"/>
                                        </p:tgtEl>
                                        <p:attrNameLst>
                                          <p:attrName>style.visibility</p:attrName>
                                        </p:attrNameLst>
                                      </p:cBhvr>
                                      <p:to>
                                        <p:strVal val="visible"/>
                                      </p:to>
                                    </p:set>
                                    <p:anim calcmode="lin" valueType="num">
                                      <p:cBhvr additive="base">
                                        <p:cTn id="148" dur="750" fill="hold"/>
                                        <p:tgtEl>
                                          <p:spTgt spid="57"/>
                                        </p:tgtEl>
                                        <p:attrNameLst>
                                          <p:attrName>ppt_x</p:attrName>
                                        </p:attrNameLst>
                                      </p:cBhvr>
                                      <p:tavLst>
                                        <p:tav tm="0">
                                          <p:val>
                                            <p:strVal val="1+#ppt_w/2"/>
                                          </p:val>
                                        </p:tav>
                                        <p:tav tm="100000">
                                          <p:val>
                                            <p:strVal val="#ppt_x"/>
                                          </p:val>
                                        </p:tav>
                                      </p:tavLst>
                                    </p:anim>
                                    <p:anim calcmode="lin" valueType="num">
                                      <p:cBhvr additive="base">
                                        <p:cTn id="149" dur="750" fill="hold"/>
                                        <p:tgtEl>
                                          <p:spTgt spid="57"/>
                                        </p:tgtEl>
                                        <p:attrNameLst>
                                          <p:attrName>ppt_y</p:attrName>
                                        </p:attrNameLst>
                                      </p:cBhvr>
                                      <p:tavLst>
                                        <p:tav tm="0">
                                          <p:val>
                                            <p:strVal val="1+#ppt_h/2"/>
                                          </p:val>
                                        </p:tav>
                                        <p:tav tm="100000">
                                          <p:val>
                                            <p:strVal val="#ppt_y"/>
                                          </p:val>
                                        </p:tav>
                                      </p:tavLst>
                                    </p:anim>
                                  </p:childTnLst>
                                </p:cTn>
                              </p:par>
                              <p:par>
                                <p:cTn id="150" presetID="2" presetClass="entr" presetSubtype="1" fill="hold" nodeType="withEffect">
                                  <p:stCondLst>
                                    <p:cond delay="1250"/>
                                  </p:stCondLst>
                                  <p:childTnLst>
                                    <p:set>
                                      <p:cBhvr>
                                        <p:cTn id="151" dur="1" fill="hold">
                                          <p:stCondLst>
                                            <p:cond delay="0"/>
                                          </p:stCondLst>
                                        </p:cTn>
                                        <p:tgtEl>
                                          <p:spTgt spid="58"/>
                                        </p:tgtEl>
                                        <p:attrNameLst>
                                          <p:attrName>style.visibility</p:attrName>
                                        </p:attrNameLst>
                                      </p:cBhvr>
                                      <p:to>
                                        <p:strVal val="visible"/>
                                      </p:to>
                                    </p:set>
                                    <p:anim calcmode="lin" valueType="num">
                                      <p:cBhvr additive="base">
                                        <p:cTn id="152" dur="750" fill="hold"/>
                                        <p:tgtEl>
                                          <p:spTgt spid="58"/>
                                        </p:tgtEl>
                                        <p:attrNameLst>
                                          <p:attrName>ppt_x</p:attrName>
                                        </p:attrNameLst>
                                      </p:cBhvr>
                                      <p:tavLst>
                                        <p:tav tm="0">
                                          <p:val>
                                            <p:strVal val="#ppt_x"/>
                                          </p:val>
                                        </p:tav>
                                        <p:tav tm="100000">
                                          <p:val>
                                            <p:strVal val="#ppt_x"/>
                                          </p:val>
                                        </p:tav>
                                      </p:tavLst>
                                    </p:anim>
                                    <p:anim calcmode="lin" valueType="num">
                                      <p:cBhvr additive="base">
                                        <p:cTn id="153" dur="750" fill="hold"/>
                                        <p:tgtEl>
                                          <p:spTgt spid="58"/>
                                        </p:tgtEl>
                                        <p:attrNameLst>
                                          <p:attrName>ppt_y</p:attrName>
                                        </p:attrNameLst>
                                      </p:cBhvr>
                                      <p:tavLst>
                                        <p:tav tm="0">
                                          <p:val>
                                            <p:strVal val="0-#ppt_h/2"/>
                                          </p:val>
                                        </p:tav>
                                        <p:tav tm="100000">
                                          <p:val>
                                            <p:strVal val="#ppt_y"/>
                                          </p:val>
                                        </p:tav>
                                      </p:tavLst>
                                    </p:anim>
                                  </p:childTnLst>
                                </p:cTn>
                              </p:par>
                              <p:par>
                                <p:cTn id="154" presetID="2" presetClass="entr" presetSubtype="4" fill="hold" nodeType="withEffect">
                                  <p:stCondLst>
                                    <p:cond delay="1000"/>
                                  </p:stCondLst>
                                  <p:childTnLst>
                                    <p:set>
                                      <p:cBhvr>
                                        <p:cTn id="155" dur="1" fill="hold">
                                          <p:stCondLst>
                                            <p:cond delay="0"/>
                                          </p:stCondLst>
                                        </p:cTn>
                                        <p:tgtEl>
                                          <p:spTgt spid="59"/>
                                        </p:tgtEl>
                                        <p:attrNameLst>
                                          <p:attrName>style.visibility</p:attrName>
                                        </p:attrNameLst>
                                      </p:cBhvr>
                                      <p:to>
                                        <p:strVal val="visible"/>
                                      </p:to>
                                    </p:set>
                                    <p:anim calcmode="lin" valueType="num">
                                      <p:cBhvr additive="base">
                                        <p:cTn id="156" dur="750" fill="hold"/>
                                        <p:tgtEl>
                                          <p:spTgt spid="59"/>
                                        </p:tgtEl>
                                        <p:attrNameLst>
                                          <p:attrName>ppt_x</p:attrName>
                                        </p:attrNameLst>
                                      </p:cBhvr>
                                      <p:tavLst>
                                        <p:tav tm="0">
                                          <p:val>
                                            <p:strVal val="#ppt_x"/>
                                          </p:val>
                                        </p:tav>
                                        <p:tav tm="100000">
                                          <p:val>
                                            <p:strVal val="#ppt_x"/>
                                          </p:val>
                                        </p:tav>
                                      </p:tavLst>
                                    </p:anim>
                                    <p:anim calcmode="lin" valueType="num">
                                      <p:cBhvr additive="base">
                                        <p:cTn id="157" dur="750" fill="hold"/>
                                        <p:tgtEl>
                                          <p:spTgt spid="59"/>
                                        </p:tgtEl>
                                        <p:attrNameLst>
                                          <p:attrName>ppt_y</p:attrName>
                                        </p:attrNameLst>
                                      </p:cBhvr>
                                      <p:tavLst>
                                        <p:tav tm="0">
                                          <p:val>
                                            <p:strVal val="1+#ppt_h/2"/>
                                          </p:val>
                                        </p:tav>
                                        <p:tav tm="100000">
                                          <p:val>
                                            <p:strVal val="#ppt_y"/>
                                          </p:val>
                                        </p:tav>
                                      </p:tavLst>
                                    </p:anim>
                                  </p:childTnLst>
                                </p:cTn>
                              </p:par>
                              <p:par>
                                <p:cTn id="158" presetID="2" presetClass="entr" presetSubtype="2" fill="hold" nodeType="withEffect">
                                  <p:stCondLst>
                                    <p:cond delay="1750"/>
                                  </p:stCondLst>
                                  <p:childTnLst>
                                    <p:set>
                                      <p:cBhvr>
                                        <p:cTn id="159" dur="1" fill="hold">
                                          <p:stCondLst>
                                            <p:cond delay="0"/>
                                          </p:stCondLst>
                                        </p:cTn>
                                        <p:tgtEl>
                                          <p:spTgt spid="60"/>
                                        </p:tgtEl>
                                        <p:attrNameLst>
                                          <p:attrName>style.visibility</p:attrName>
                                        </p:attrNameLst>
                                      </p:cBhvr>
                                      <p:to>
                                        <p:strVal val="visible"/>
                                      </p:to>
                                    </p:set>
                                    <p:anim calcmode="lin" valueType="num">
                                      <p:cBhvr additive="base">
                                        <p:cTn id="160" dur="750" fill="hold"/>
                                        <p:tgtEl>
                                          <p:spTgt spid="60"/>
                                        </p:tgtEl>
                                        <p:attrNameLst>
                                          <p:attrName>ppt_x</p:attrName>
                                        </p:attrNameLst>
                                      </p:cBhvr>
                                      <p:tavLst>
                                        <p:tav tm="0">
                                          <p:val>
                                            <p:strVal val="1+#ppt_w/2"/>
                                          </p:val>
                                        </p:tav>
                                        <p:tav tm="100000">
                                          <p:val>
                                            <p:strVal val="#ppt_x"/>
                                          </p:val>
                                        </p:tav>
                                      </p:tavLst>
                                    </p:anim>
                                    <p:anim calcmode="lin" valueType="num">
                                      <p:cBhvr additive="base">
                                        <p:cTn id="161" dur="750" fill="hold"/>
                                        <p:tgtEl>
                                          <p:spTgt spid="60"/>
                                        </p:tgtEl>
                                        <p:attrNameLst>
                                          <p:attrName>ppt_y</p:attrName>
                                        </p:attrNameLst>
                                      </p:cBhvr>
                                      <p:tavLst>
                                        <p:tav tm="0">
                                          <p:val>
                                            <p:strVal val="#ppt_y"/>
                                          </p:val>
                                        </p:tav>
                                        <p:tav tm="100000">
                                          <p:val>
                                            <p:strVal val="#ppt_y"/>
                                          </p:val>
                                        </p:tav>
                                      </p:tavLst>
                                    </p:anim>
                                  </p:childTnLst>
                                </p:cTn>
                              </p:par>
                              <p:par>
                                <p:cTn id="162" presetID="2" presetClass="entr" presetSubtype="9" fill="hold" nodeType="withEffect">
                                  <p:stCondLst>
                                    <p:cond delay="1000"/>
                                  </p:stCondLst>
                                  <p:childTnLst>
                                    <p:set>
                                      <p:cBhvr>
                                        <p:cTn id="163" dur="1" fill="hold">
                                          <p:stCondLst>
                                            <p:cond delay="0"/>
                                          </p:stCondLst>
                                        </p:cTn>
                                        <p:tgtEl>
                                          <p:spTgt spid="61"/>
                                        </p:tgtEl>
                                        <p:attrNameLst>
                                          <p:attrName>style.visibility</p:attrName>
                                        </p:attrNameLst>
                                      </p:cBhvr>
                                      <p:to>
                                        <p:strVal val="visible"/>
                                      </p:to>
                                    </p:set>
                                    <p:anim calcmode="lin" valueType="num">
                                      <p:cBhvr additive="base">
                                        <p:cTn id="164" dur="750" fill="hold"/>
                                        <p:tgtEl>
                                          <p:spTgt spid="61"/>
                                        </p:tgtEl>
                                        <p:attrNameLst>
                                          <p:attrName>ppt_x</p:attrName>
                                        </p:attrNameLst>
                                      </p:cBhvr>
                                      <p:tavLst>
                                        <p:tav tm="0">
                                          <p:val>
                                            <p:strVal val="0-#ppt_w/2"/>
                                          </p:val>
                                        </p:tav>
                                        <p:tav tm="100000">
                                          <p:val>
                                            <p:strVal val="#ppt_x"/>
                                          </p:val>
                                        </p:tav>
                                      </p:tavLst>
                                    </p:anim>
                                    <p:anim calcmode="lin" valueType="num">
                                      <p:cBhvr additive="base">
                                        <p:cTn id="165" dur="750" fill="hold"/>
                                        <p:tgtEl>
                                          <p:spTgt spid="61"/>
                                        </p:tgtEl>
                                        <p:attrNameLst>
                                          <p:attrName>ppt_y</p:attrName>
                                        </p:attrNameLst>
                                      </p:cBhvr>
                                      <p:tavLst>
                                        <p:tav tm="0">
                                          <p:val>
                                            <p:strVal val="0-#ppt_h/2"/>
                                          </p:val>
                                        </p:tav>
                                        <p:tav tm="100000">
                                          <p:val>
                                            <p:strVal val="#ppt_y"/>
                                          </p:val>
                                        </p:tav>
                                      </p:tavLst>
                                    </p:anim>
                                  </p:childTnLst>
                                </p:cTn>
                              </p:par>
                              <p:par>
                                <p:cTn id="166" presetID="2" presetClass="entr" presetSubtype="4" fill="hold" nodeType="withEffect">
                                  <p:stCondLst>
                                    <p:cond delay="500"/>
                                  </p:stCondLst>
                                  <p:childTnLst>
                                    <p:set>
                                      <p:cBhvr>
                                        <p:cTn id="167" dur="1" fill="hold">
                                          <p:stCondLst>
                                            <p:cond delay="0"/>
                                          </p:stCondLst>
                                        </p:cTn>
                                        <p:tgtEl>
                                          <p:spTgt spid="62"/>
                                        </p:tgtEl>
                                        <p:attrNameLst>
                                          <p:attrName>style.visibility</p:attrName>
                                        </p:attrNameLst>
                                      </p:cBhvr>
                                      <p:to>
                                        <p:strVal val="visible"/>
                                      </p:to>
                                    </p:set>
                                    <p:anim calcmode="lin" valueType="num">
                                      <p:cBhvr additive="base">
                                        <p:cTn id="168" dur="750" fill="hold"/>
                                        <p:tgtEl>
                                          <p:spTgt spid="62"/>
                                        </p:tgtEl>
                                        <p:attrNameLst>
                                          <p:attrName>ppt_x</p:attrName>
                                        </p:attrNameLst>
                                      </p:cBhvr>
                                      <p:tavLst>
                                        <p:tav tm="0">
                                          <p:val>
                                            <p:strVal val="#ppt_x"/>
                                          </p:val>
                                        </p:tav>
                                        <p:tav tm="100000">
                                          <p:val>
                                            <p:strVal val="#ppt_x"/>
                                          </p:val>
                                        </p:tav>
                                      </p:tavLst>
                                    </p:anim>
                                    <p:anim calcmode="lin" valueType="num">
                                      <p:cBhvr additive="base">
                                        <p:cTn id="169" dur="750" fill="hold"/>
                                        <p:tgtEl>
                                          <p:spTgt spid="62"/>
                                        </p:tgtEl>
                                        <p:attrNameLst>
                                          <p:attrName>ppt_y</p:attrName>
                                        </p:attrNameLst>
                                      </p:cBhvr>
                                      <p:tavLst>
                                        <p:tav tm="0">
                                          <p:val>
                                            <p:strVal val="1+#ppt_h/2"/>
                                          </p:val>
                                        </p:tav>
                                        <p:tav tm="100000">
                                          <p:val>
                                            <p:strVal val="#ppt_y"/>
                                          </p:val>
                                        </p:tav>
                                      </p:tavLst>
                                    </p:anim>
                                  </p:childTnLst>
                                </p:cTn>
                              </p:par>
                              <p:par>
                                <p:cTn id="170" presetID="2" presetClass="entr" presetSubtype="6" fill="hold" nodeType="withEffect">
                                  <p:stCondLst>
                                    <p:cond delay="1750"/>
                                  </p:stCondLst>
                                  <p:childTnLst>
                                    <p:set>
                                      <p:cBhvr>
                                        <p:cTn id="171" dur="1" fill="hold">
                                          <p:stCondLst>
                                            <p:cond delay="0"/>
                                          </p:stCondLst>
                                        </p:cTn>
                                        <p:tgtEl>
                                          <p:spTgt spid="63"/>
                                        </p:tgtEl>
                                        <p:attrNameLst>
                                          <p:attrName>style.visibility</p:attrName>
                                        </p:attrNameLst>
                                      </p:cBhvr>
                                      <p:to>
                                        <p:strVal val="visible"/>
                                      </p:to>
                                    </p:set>
                                    <p:anim calcmode="lin" valueType="num">
                                      <p:cBhvr additive="base">
                                        <p:cTn id="172" dur="750" fill="hold"/>
                                        <p:tgtEl>
                                          <p:spTgt spid="63"/>
                                        </p:tgtEl>
                                        <p:attrNameLst>
                                          <p:attrName>ppt_x</p:attrName>
                                        </p:attrNameLst>
                                      </p:cBhvr>
                                      <p:tavLst>
                                        <p:tav tm="0">
                                          <p:val>
                                            <p:strVal val="1+#ppt_w/2"/>
                                          </p:val>
                                        </p:tav>
                                        <p:tav tm="100000">
                                          <p:val>
                                            <p:strVal val="#ppt_x"/>
                                          </p:val>
                                        </p:tav>
                                      </p:tavLst>
                                    </p:anim>
                                    <p:anim calcmode="lin" valueType="num">
                                      <p:cBhvr additive="base">
                                        <p:cTn id="173" dur="75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 presetClass="exit" presetSubtype="0" fill="hold" nodeType="clickEffect">
                                  <p:stCondLst>
                                    <p:cond delay="0"/>
                                  </p:stCondLst>
                                  <p:childTnLst>
                                    <p:set>
                                      <p:cBhvr>
                                        <p:cTn id="177" dur="1" fill="hold">
                                          <p:stCondLst>
                                            <p:cond delay="0"/>
                                          </p:stCondLst>
                                        </p:cTn>
                                        <p:tgtEl>
                                          <p:spTgt spid="52"/>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53"/>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54"/>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55"/>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56"/>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57"/>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58"/>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59"/>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60"/>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61"/>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62"/>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63"/>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51"/>
                                        </p:tgtEl>
                                        <p:attrNameLst>
                                          <p:attrName>style.visibility</p:attrName>
                                        </p:attrNameLst>
                                      </p:cBhvr>
                                      <p:to>
                                        <p:strVal val="hidden"/>
                                      </p:to>
                                    </p:set>
                                  </p:childTnLst>
                                </p:cTn>
                              </p:par>
                              <p:par>
                                <p:cTn id="202" presetID="1" presetClass="entr" presetSubtype="0" fill="hold" nodeType="withEffect">
                                  <p:stCondLst>
                                    <p:cond delay="0"/>
                                  </p:stCondLst>
                                  <p:childTnLst>
                                    <p:set>
                                      <p:cBhvr>
                                        <p:cTn id="203" dur="1" fill="hold">
                                          <p:stCondLst>
                                            <p:cond delay="0"/>
                                          </p:stCondLst>
                                        </p:cTn>
                                        <p:tgtEl>
                                          <p:spTgt spid="64"/>
                                        </p:tgtEl>
                                        <p:attrNameLst>
                                          <p:attrName>style.visibility</p:attrName>
                                        </p:attrNameLst>
                                      </p:cBhvr>
                                      <p:to>
                                        <p:strVal val="visible"/>
                                      </p:to>
                                    </p:set>
                                  </p:childTnLst>
                                </p:cTn>
                              </p:par>
                              <p:par>
                                <p:cTn id="204" presetID="42" presetClass="path" presetSubtype="0" accel="50000" decel="50000" fill="hold" nodeType="withEffect">
                                  <p:stCondLst>
                                    <p:cond delay="0"/>
                                  </p:stCondLst>
                                  <p:childTnLst>
                                    <p:animMotion origin="layout" path="M -1.04167E-6 -1.48148E-6 L -0.5181 0.56852 " pathEditMode="relative" rAng="0" ptsTypes="AA">
                                      <p:cBhvr>
                                        <p:cTn id="205" dur="2000" fill="hold"/>
                                        <p:tgtEl>
                                          <p:spTgt spid="64"/>
                                        </p:tgtEl>
                                        <p:attrNameLst>
                                          <p:attrName>ppt_x</p:attrName>
                                          <p:attrName>ppt_y</p:attrName>
                                        </p:attrNameLst>
                                      </p:cBhvr>
                                      <p:rCtr x="-25911" y="28426"/>
                                    </p:animMotion>
                                  </p:childTnLst>
                                </p:cTn>
                              </p:par>
                              <p:par>
                                <p:cTn id="206" presetID="6" presetClass="emph" presetSubtype="0" fill="hold" nodeType="withEffect">
                                  <p:stCondLst>
                                    <p:cond delay="0"/>
                                  </p:stCondLst>
                                  <p:childTnLst>
                                    <p:animScale>
                                      <p:cBhvr>
                                        <p:cTn id="207" dur="2000" fill="hold"/>
                                        <p:tgtEl>
                                          <p:spTgt spid="64"/>
                                        </p:tgtEl>
                                      </p:cBhvr>
                                      <p:by x="25000" y="25000"/>
                                    </p:animScale>
                                  </p:childTnLst>
                                </p:cTn>
                              </p:par>
                            </p:childTnLst>
                          </p:cTn>
                        </p:par>
                        <p:par>
                          <p:cTn id="208" fill="hold">
                            <p:stCondLst>
                              <p:cond delay="2000"/>
                            </p:stCondLst>
                            <p:childTnLst>
                              <p:par>
                                <p:cTn id="209" presetID="10" presetClass="entr" presetSubtype="0" fill="hold" nodeType="afterEffect">
                                  <p:stCondLst>
                                    <p:cond delay="0"/>
                                  </p:stCondLst>
                                  <p:childTnLst>
                                    <p:set>
                                      <p:cBhvr>
                                        <p:cTn id="210" dur="1" fill="hold">
                                          <p:stCondLst>
                                            <p:cond delay="0"/>
                                          </p:stCondLst>
                                        </p:cTn>
                                        <p:tgtEl>
                                          <p:spTgt spid="32"/>
                                        </p:tgtEl>
                                        <p:attrNameLst>
                                          <p:attrName>style.visibility</p:attrName>
                                        </p:attrNameLst>
                                      </p:cBhvr>
                                      <p:to>
                                        <p:strVal val="visible"/>
                                      </p:to>
                                    </p:set>
                                    <p:animEffect transition="in" filter="fade">
                                      <p:cBhvr>
                                        <p:cTn id="211" dur="500"/>
                                        <p:tgtEl>
                                          <p:spTgt spid="32"/>
                                        </p:tgtEl>
                                      </p:cBhvr>
                                    </p:animEffect>
                                  </p:childTnLst>
                                </p:cTn>
                              </p:par>
                              <p:par>
                                <p:cTn id="212" presetID="10" presetClass="entr" presetSubtype="0" fill="hold" nodeType="withEffect">
                                  <p:stCondLst>
                                    <p:cond delay="0"/>
                                  </p:stCondLst>
                                  <p:childTnLst>
                                    <p:set>
                                      <p:cBhvr>
                                        <p:cTn id="213" dur="1" fill="hold">
                                          <p:stCondLst>
                                            <p:cond delay="0"/>
                                          </p:stCondLst>
                                        </p:cTn>
                                        <p:tgtEl>
                                          <p:spTgt spid="16"/>
                                        </p:tgtEl>
                                        <p:attrNameLst>
                                          <p:attrName>style.visibility</p:attrName>
                                        </p:attrNameLst>
                                      </p:cBhvr>
                                      <p:to>
                                        <p:strVal val="visible"/>
                                      </p:to>
                                    </p:set>
                                    <p:animEffect transition="in" filter="fade">
                                      <p:cBhvr>
                                        <p:cTn id="214" dur="500"/>
                                        <p:tgtEl>
                                          <p:spTgt spid="1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6"/>
                                        </p:tgtEl>
                                        <p:attrNameLst>
                                          <p:attrName>style.visibility</p:attrName>
                                        </p:attrNameLst>
                                      </p:cBhvr>
                                      <p:to>
                                        <p:strVal val="visible"/>
                                      </p:to>
                                    </p:set>
                                    <p:animEffect transition="in" filter="fade">
                                      <p:cBhvr>
                                        <p:cTn id="217" dur="500"/>
                                        <p:tgtEl>
                                          <p:spTgt spid="26"/>
                                        </p:tgtEl>
                                      </p:cBhvr>
                                    </p:animEffect>
                                  </p:childTnLst>
                                </p:cTn>
                              </p:par>
                            </p:childTnLst>
                          </p:cTn>
                        </p:par>
                        <p:par>
                          <p:cTn id="218" fill="hold">
                            <p:stCondLst>
                              <p:cond delay="2500"/>
                            </p:stCondLst>
                            <p:childTnLst>
                              <p:par>
                                <p:cTn id="219" presetID="20" presetClass="entr" presetSubtype="0" fill="hold" nodeType="afterEffect">
                                  <p:stCondLst>
                                    <p:cond delay="0"/>
                                  </p:stCondLst>
                                  <p:childTnLst>
                                    <p:set>
                                      <p:cBhvr>
                                        <p:cTn id="220" dur="1" fill="hold">
                                          <p:stCondLst>
                                            <p:cond delay="0"/>
                                          </p:stCondLst>
                                        </p:cTn>
                                        <p:tgtEl>
                                          <p:spTgt spid="36"/>
                                        </p:tgtEl>
                                        <p:attrNameLst>
                                          <p:attrName>style.visibility</p:attrName>
                                        </p:attrNameLst>
                                      </p:cBhvr>
                                      <p:to>
                                        <p:strVal val="visible"/>
                                      </p:to>
                                    </p:set>
                                    <p:animEffect transition="in" filter="wedge">
                                      <p:cBhvr>
                                        <p:cTn id="221" dur="1000"/>
                                        <p:tgtEl>
                                          <p:spTgt spid="36"/>
                                        </p:tgtEl>
                                      </p:cBhvr>
                                    </p:animEffect>
                                  </p:childTnLst>
                                </p:cTn>
                              </p:par>
                              <p:par>
                                <p:cTn id="222" presetID="10" presetClass="entr" presetSubtype="0" fill="hold" nodeType="withEffect">
                                  <p:stCondLst>
                                    <p:cond delay="0"/>
                                  </p:stCondLst>
                                  <p:childTnLst>
                                    <p:set>
                                      <p:cBhvr>
                                        <p:cTn id="223" dur="1" fill="hold">
                                          <p:stCondLst>
                                            <p:cond delay="0"/>
                                          </p:stCondLst>
                                        </p:cTn>
                                        <p:tgtEl>
                                          <p:spTgt spid="33"/>
                                        </p:tgtEl>
                                        <p:attrNameLst>
                                          <p:attrName>style.visibility</p:attrName>
                                        </p:attrNameLst>
                                      </p:cBhvr>
                                      <p:to>
                                        <p:strVal val="visible"/>
                                      </p:to>
                                    </p:set>
                                    <p:animEffect transition="in" filter="fade">
                                      <p:cBhvr>
                                        <p:cTn id="224" dur="500"/>
                                        <p:tgtEl>
                                          <p:spTgt spid="33"/>
                                        </p:tgtEl>
                                      </p:cBhvr>
                                    </p:animEffect>
                                  </p:childTnLst>
                                </p:cTn>
                              </p:par>
                              <p:par>
                                <p:cTn id="225" presetID="10" presetClass="entr" presetSubtype="0" fill="hold" nodeType="withEffect">
                                  <p:stCondLst>
                                    <p:cond delay="0"/>
                                  </p:stCondLst>
                                  <p:childTnLst>
                                    <p:set>
                                      <p:cBhvr>
                                        <p:cTn id="226" dur="1" fill="hold">
                                          <p:stCondLst>
                                            <p:cond delay="0"/>
                                          </p:stCondLst>
                                        </p:cTn>
                                        <p:tgtEl>
                                          <p:spTgt spid="34"/>
                                        </p:tgtEl>
                                        <p:attrNameLst>
                                          <p:attrName>style.visibility</p:attrName>
                                        </p:attrNameLst>
                                      </p:cBhvr>
                                      <p:to>
                                        <p:strVal val="visible"/>
                                      </p:to>
                                    </p:set>
                                    <p:animEffect transition="in" filter="fade">
                                      <p:cBhvr>
                                        <p:cTn id="227" dur="500"/>
                                        <p:tgtEl>
                                          <p:spTgt spid="34"/>
                                        </p:tgtEl>
                                      </p:cBhvr>
                                    </p:animEffect>
                                  </p:childTnLst>
                                </p:cTn>
                              </p:par>
                              <p:par>
                                <p:cTn id="228" presetID="10" presetClass="entr" presetSubtype="0" fill="hold" nodeType="withEffect">
                                  <p:stCondLst>
                                    <p:cond delay="0"/>
                                  </p:stCondLst>
                                  <p:childTnLst>
                                    <p:set>
                                      <p:cBhvr>
                                        <p:cTn id="229" dur="1" fill="hold">
                                          <p:stCondLst>
                                            <p:cond delay="0"/>
                                          </p:stCondLst>
                                        </p:cTn>
                                        <p:tgtEl>
                                          <p:spTgt spid="35"/>
                                        </p:tgtEl>
                                        <p:attrNameLst>
                                          <p:attrName>style.visibility</p:attrName>
                                        </p:attrNameLst>
                                      </p:cBhvr>
                                      <p:to>
                                        <p:strVal val="visible"/>
                                      </p:to>
                                    </p:set>
                                    <p:animEffect transition="in" filter="fade">
                                      <p:cBhvr>
                                        <p:cTn id="230" dur="500"/>
                                        <p:tgtEl>
                                          <p:spTgt spid="35"/>
                                        </p:tgtEl>
                                      </p:cBhvr>
                                    </p:animEffect>
                                  </p:childTnLst>
                                </p:cTn>
                              </p:par>
                            </p:childTnLst>
                          </p:cTn>
                        </p:par>
                      </p:childTnLst>
                    </p:cTn>
                  </p:par>
                  <p:par>
                    <p:cTn id="231" fill="hold">
                      <p:stCondLst>
                        <p:cond delay="indefinite"/>
                      </p:stCondLst>
                      <p:childTnLst>
                        <p:par>
                          <p:cTn id="232" fill="hold">
                            <p:stCondLst>
                              <p:cond delay="0"/>
                            </p:stCondLst>
                            <p:childTnLst>
                              <p:par>
                                <p:cTn id="233" presetID="42" presetClass="path" presetSubtype="0" accel="50000" decel="50000" fill="hold" nodeType="clickEffect">
                                  <p:stCondLst>
                                    <p:cond delay="0"/>
                                  </p:stCondLst>
                                  <p:childTnLst>
                                    <p:animMotion origin="layout" path="M 0.00039 4.81481E-6 L -0.5207 0.61134 " pathEditMode="relative" rAng="0" ptsTypes="AA">
                                      <p:cBhvr>
                                        <p:cTn id="234" dur="2000" fill="hold"/>
                                        <p:tgtEl>
                                          <p:spTgt spid="32"/>
                                        </p:tgtEl>
                                        <p:attrNameLst>
                                          <p:attrName>ppt_x</p:attrName>
                                          <p:attrName>ppt_y</p:attrName>
                                        </p:attrNameLst>
                                      </p:cBhvr>
                                      <p:rCtr x="-26055" y="30556"/>
                                    </p:animMotion>
                                  </p:childTnLst>
                                </p:cTn>
                              </p:par>
                              <p:par>
                                <p:cTn id="235" presetID="42" presetClass="path" presetSubtype="0" accel="50000" decel="50000" fill="hold" nodeType="withEffect">
                                  <p:stCondLst>
                                    <p:cond delay="0"/>
                                  </p:stCondLst>
                                  <p:childTnLst>
                                    <p:animMotion origin="layout" path="M 2.70833E-6 -3.7037E-7 L -0.49362 0.6588 " pathEditMode="relative" rAng="0" ptsTypes="AA">
                                      <p:cBhvr>
                                        <p:cTn id="236" dur="2000" fill="hold"/>
                                        <p:tgtEl>
                                          <p:spTgt spid="33"/>
                                        </p:tgtEl>
                                        <p:attrNameLst>
                                          <p:attrName>ppt_x</p:attrName>
                                          <p:attrName>ppt_y</p:attrName>
                                        </p:attrNameLst>
                                      </p:cBhvr>
                                      <p:rCtr x="-24688" y="32940"/>
                                    </p:animMotion>
                                  </p:childTnLst>
                                </p:cTn>
                              </p:par>
                              <p:par>
                                <p:cTn id="237" presetID="42" presetClass="path" presetSubtype="0" accel="50000" decel="50000" fill="hold" nodeType="withEffect">
                                  <p:stCondLst>
                                    <p:cond delay="0"/>
                                  </p:stCondLst>
                                  <p:childTnLst>
                                    <p:animMotion origin="layout" path="M -3.125E-6 2.77556E-17 L -0.56002 0.66042 " pathEditMode="relative" rAng="0" ptsTypes="AA">
                                      <p:cBhvr>
                                        <p:cTn id="238" dur="2000" fill="hold"/>
                                        <p:tgtEl>
                                          <p:spTgt spid="34"/>
                                        </p:tgtEl>
                                        <p:attrNameLst>
                                          <p:attrName>ppt_x</p:attrName>
                                          <p:attrName>ppt_y</p:attrName>
                                        </p:attrNameLst>
                                      </p:cBhvr>
                                      <p:rCtr x="-28008" y="33009"/>
                                    </p:animMotion>
                                  </p:childTnLst>
                                </p:cTn>
                              </p:par>
                              <p:par>
                                <p:cTn id="239" presetID="42" presetClass="path" presetSubtype="0" accel="50000" decel="50000" fill="hold" nodeType="withEffect">
                                  <p:stCondLst>
                                    <p:cond delay="0"/>
                                  </p:stCondLst>
                                  <p:childTnLst>
                                    <p:animMotion origin="layout" path="M -0.00313 -0.00139 L -0.5263 0.60602 " pathEditMode="relative" rAng="0" ptsTypes="AA">
                                      <p:cBhvr>
                                        <p:cTn id="240" dur="2000" fill="hold"/>
                                        <p:tgtEl>
                                          <p:spTgt spid="35"/>
                                        </p:tgtEl>
                                        <p:attrNameLst>
                                          <p:attrName>ppt_x</p:attrName>
                                          <p:attrName>ppt_y</p:attrName>
                                        </p:attrNameLst>
                                      </p:cBhvr>
                                      <p:rCtr x="-26159" y="30370"/>
                                    </p:animMotion>
                                  </p:childTnLst>
                                </p:cTn>
                              </p:par>
                              <p:par>
                                <p:cTn id="241" presetID="42" presetClass="path" presetSubtype="0" accel="50000" decel="50000" fill="hold" nodeType="withEffect">
                                  <p:stCondLst>
                                    <p:cond delay="0"/>
                                  </p:stCondLst>
                                  <p:childTnLst>
                                    <p:animMotion origin="layout" path="M -1.45833E-6 -3.7037E-7 L -0.52773 0.55671 " pathEditMode="relative" rAng="0" ptsTypes="AA">
                                      <p:cBhvr>
                                        <p:cTn id="242" dur="2000" fill="hold"/>
                                        <p:tgtEl>
                                          <p:spTgt spid="36"/>
                                        </p:tgtEl>
                                        <p:attrNameLst>
                                          <p:attrName>ppt_x</p:attrName>
                                          <p:attrName>ppt_y</p:attrName>
                                        </p:attrNameLst>
                                      </p:cBhvr>
                                      <p:rCtr x="-26393" y="27824"/>
                                    </p:animMotion>
                                  </p:childTnLst>
                                </p:cTn>
                              </p:par>
                              <p:par>
                                <p:cTn id="243" presetID="6" presetClass="emph" presetSubtype="0" fill="hold" nodeType="withEffect">
                                  <p:stCondLst>
                                    <p:cond delay="0"/>
                                  </p:stCondLst>
                                  <p:childTnLst>
                                    <p:animScale>
                                      <p:cBhvr>
                                        <p:cTn id="244" dur="2000" fill="hold"/>
                                        <p:tgtEl>
                                          <p:spTgt spid="32"/>
                                        </p:tgtEl>
                                      </p:cBhvr>
                                      <p:by x="25000" y="25000"/>
                                    </p:animScale>
                                  </p:childTnLst>
                                </p:cTn>
                              </p:par>
                              <p:par>
                                <p:cTn id="245" presetID="6" presetClass="emph" presetSubtype="0" fill="hold" nodeType="withEffect">
                                  <p:stCondLst>
                                    <p:cond delay="0"/>
                                  </p:stCondLst>
                                  <p:childTnLst>
                                    <p:animScale>
                                      <p:cBhvr>
                                        <p:cTn id="246" dur="2000" fill="hold"/>
                                        <p:tgtEl>
                                          <p:spTgt spid="33"/>
                                        </p:tgtEl>
                                      </p:cBhvr>
                                      <p:by x="25000" y="25000"/>
                                    </p:animScale>
                                  </p:childTnLst>
                                </p:cTn>
                              </p:par>
                              <p:par>
                                <p:cTn id="247" presetID="6" presetClass="emph" presetSubtype="0" fill="hold" nodeType="withEffect">
                                  <p:stCondLst>
                                    <p:cond delay="0"/>
                                  </p:stCondLst>
                                  <p:childTnLst>
                                    <p:animScale>
                                      <p:cBhvr>
                                        <p:cTn id="248" dur="2000" fill="hold"/>
                                        <p:tgtEl>
                                          <p:spTgt spid="34"/>
                                        </p:tgtEl>
                                      </p:cBhvr>
                                      <p:by x="25000" y="25000"/>
                                    </p:animScale>
                                  </p:childTnLst>
                                </p:cTn>
                              </p:par>
                              <p:par>
                                <p:cTn id="249" presetID="6" presetClass="emph" presetSubtype="0" fill="hold" nodeType="withEffect">
                                  <p:stCondLst>
                                    <p:cond delay="0"/>
                                  </p:stCondLst>
                                  <p:childTnLst>
                                    <p:animScale>
                                      <p:cBhvr>
                                        <p:cTn id="250" dur="2000" fill="hold"/>
                                        <p:tgtEl>
                                          <p:spTgt spid="35"/>
                                        </p:tgtEl>
                                      </p:cBhvr>
                                      <p:by x="25000" y="25000"/>
                                    </p:animScale>
                                  </p:childTnLst>
                                </p:cTn>
                              </p:par>
                              <p:par>
                                <p:cTn id="251" presetID="6" presetClass="emph" presetSubtype="0" fill="hold" nodeType="withEffect">
                                  <p:stCondLst>
                                    <p:cond delay="0"/>
                                  </p:stCondLst>
                                  <p:childTnLst>
                                    <p:animScale>
                                      <p:cBhvr>
                                        <p:cTn id="252" dur="2000" fill="hold"/>
                                        <p:tgtEl>
                                          <p:spTgt spid="36"/>
                                        </p:tgtEl>
                                      </p:cBhvr>
                                      <p:by x="25000" y="25000"/>
                                    </p:animScale>
                                  </p:childTnLst>
                                </p:cTn>
                              </p:par>
                            </p:childTnLst>
                          </p:cTn>
                        </p:par>
                      </p:childTnLst>
                    </p:cTn>
                  </p:par>
                  <p:par>
                    <p:cTn id="253" fill="hold">
                      <p:stCondLst>
                        <p:cond delay="indefinite"/>
                      </p:stCondLst>
                      <p:childTnLst>
                        <p:par>
                          <p:cTn id="254" fill="hold">
                            <p:stCondLst>
                              <p:cond delay="0"/>
                            </p:stCondLst>
                            <p:childTnLst>
                              <p:par>
                                <p:cTn id="255" presetID="10" presetClass="exit" presetSubtype="0" fill="hold" nodeType="clickEffect">
                                  <p:stCondLst>
                                    <p:cond delay="0"/>
                                  </p:stCondLst>
                                  <p:childTnLst>
                                    <p:animEffect transition="out" filter="fade">
                                      <p:cBhvr>
                                        <p:cTn id="256" dur="500"/>
                                        <p:tgtEl>
                                          <p:spTgt spid="4"/>
                                        </p:tgtEl>
                                      </p:cBhvr>
                                    </p:animEffect>
                                    <p:set>
                                      <p:cBhvr>
                                        <p:cTn id="257" dur="1" fill="hold">
                                          <p:stCondLst>
                                            <p:cond delay="499"/>
                                          </p:stCondLst>
                                        </p:cTn>
                                        <p:tgtEl>
                                          <p:spTgt spid="4"/>
                                        </p:tgtEl>
                                        <p:attrNameLst>
                                          <p:attrName>style.visibility</p:attrName>
                                        </p:attrNameLst>
                                      </p:cBhvr>
                                      <p:to>
                                        <p:strVal val="hidden"/>
                                      </p:to>
                                    </p:set>
                                  </p:childTnLst>
                                </p:cTn>
                              </p:par>
                              <p:par>
                                <p:cTn id="258" presetID="10" presetClass="exit" presetSubtype="0" fill="hold" grpId="1" nodeType="withEffect">
                                  <p:stCondLst>
                                    <p:cond delay="0"/>
                                  </p:stCondLst>
                                  <p:childTnLst>
                                    <p:animEffect transition="out" filter="fade">
                                      <p:cBhvr>
                                        <p:cTn id="259" dur="500"/>
                                        <p:tgtEl>
                                          <p:spTgt spid="18"/>
                                        </p:tgtEl>
                                      </p:cBhvr>
                                    </p:animEffect>
                                    <p:set>
                                      <p:cBhvr>
                                        <p:cTn id="260" dur="1" fill="hold">
                                          <p:stCondLst>
                                            <p:cond delay="499"/>
                                          </p:stCondLst>
                                        </p:cTn>
                                        <p:tgtEl>
                                          <p:spTgt spid="18"/>
                                        </p:tgtEl>
                                        <p:attrNameLst>
                                          <p:attrName>style.visibility</p:attrName>
                                        </p:attrNameLst>
                                      </p:cBhvr>
                                      <p:to>
                                        <p:strVal val="hidden"/>
                                      </p:to>
                                    </p:set>
                                  </p:childTnLst>
                                </p:cTn>
                              </p:par>
                              <p:par>
                                <p:cTn id="261" presetID="10" presetClass="exit" presetSubtype="0" fill="hold" grpId="1" nodeType="withEffect">
                                  <p:stCondLst>
                                    <p:cond delay="0"/>
                                  </p:stCondLst>
                                  <p:childTnLst>
                                    <p:animEffect transition="out" filter="fade">
                                      <p:cBhvr>
                                        <p:cTn id="262" dur="500"/>
                                        <p:tgtEl>
                                          <p:spTgt spid="24"/>
                                        </p:tgtEl>
                                      </p:cBhvr>
                                    </p:animEffect>
                                    <p:set>
                                      <p:cBhvr>
                                        <p:cTn id="263" dur="1" fill="hold">
                                          <p:stCondLst>
                                            <p:cond delay="499"/>
                                          </p:stCondLst>
                                        </p:cTn>
                                        <p:tgtEl>
                                          <p:spTgt spid="24"/>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7"/>
                                        </p:tgtEl>
                                      </p:cBhvr>
                                    </p:animEffect>
                                    <p:set>
                                      <p:cBhvr>
                                        <p:cTn id="266" dur="1" fill="hold">
                                          <p:stCondLst>
                                            <p:cond delay="499"/>
                                          </p:stCondLst>
                                        </p:cTn>
                                        <p:tgtEl>
                                          <p:spTgt spid="7"/>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70"/>
                                        </p:tgtEl>
                                      </p:cBhvr>
                                    </p:animEffect>
                                    <p:set>
                                      <p:cBhvr>
                                        <p:cTn id="269" dur="1" fill="hold">
                                          <p:stCondLst>
                                            <p:cond delay="499"/>
                                          </p:stCondLst>
                                        </p:cTn>
                                        <p:tgtEl>
                                          <p:spTgt spid="70"/>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68"/>
                                        </p:tgtEl>
                                      </p:cBhvr>
                                    </p:animEffect>
                                    <p:set>
                                      <p:cBhvr>
                                        <p:cTn id="272" dur="1" fill="hold">
                                          <p:stCondLst>
                                            <p:cond delay="499"/>
                                          </p:stCondLst>
                                        </p:cTn>
                                        <p:tgtEl>
                                          <p:spTgt spid="68"/>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69"/>
                                        </p:tgtEl>
                                      </p:cBhvr>
                                    </p:animEffect>
                                    <p:set>
                                      <p:cBhvr>
                                        <p:cTn id="275" dur="1" fill="hold">
                                          <p:stCondLst>
                                            <p:cond delay="499"/>
                                          </p:stCondLst>
                                        </p:cTn>
                                        <p:tgtEl>
                                          <p:spTgt spid="69"/>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66"/>
                                        </p:tgtEl>
                                      </p:cBhvr>
                                    </p:animEffect>
                                    <p:set>
                                      <p:cBhvr>
                                        <p:cTn id="278" dur="1" fill="hold">
                                          <p:stCondLst>
                                            <p:cond delay="499"/>
                                          </p:stCondLst>
                                        </p:cTn>
                                        <p:tgtEl>
                                          <p:spTgt spid="66"/>
                                        </p:tgtEl>
                                        <p:attrNameLst>
                                          <p:attrName>style.visibility</p:attrName>
                                        </p:attrNameLst>
                                      </p:cBhvr>
                                      <p:to>
                                        <p:strVal val="hidden"/>
                                      </p:to>
                                    </p:set>
                                  </p:childTnLst>
                                </p:cTn>
                              </p:par>
                              <p:par>
                                <p:cTn id="279" presetID="10" presetClass="exit" presetSubtype="0" fill="hold" grpId="1" nodeType="withEffect">
                                  <p:stCondLst>
                                    <p:cond delay="0"/>
                                  </p:stCondLst>
                                  <p:childTnLst>
                                    <p:animEffect transition="out" filter="fade">
                                      <p:cBhvr>
                                        <p:cTn id="280" dur="500"/>
                                        <p:tgtEl>
                                          <p:spTgt spid="22"/>
                                        </p:tgtEl>
                                      </p:cBhvr>
                                    </p:animEffect>
                                    <p:set>
                                      <p:cBhvr>
                                        <p:cTn id="281" dur="1" fill="hold">
                                          <p:stCondLst>
                                            <p:cond delay="499"/>
                                          </p:stCondLst>
                                        </p:cTn>
                                        <p:tgtEl>
                                          <p:spTgt spid="22"/>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8"/>
                                        </p:tgtEl>
                                      </p:cBhvr>
                                    </p:animEffect>
                                    <p:set>
                                      <p:cBhvr>
                                        <p:cTn id="284" dur="1" fill="hold">
                                          <p:stCondLst>
                                            <p:cond delay="499"/>
                                          </p:stCondLst>
                                        </p:cTn>
                                        <p:tgtEl>
                                          <p:spTgt spid="8"/>
                                        </p:tgtEl>
                                        <p:attrNameLst>
                                          <p:attrName>style.visibility</p:attrName>
                                        </p:attrNameLst>
                                      </p:cBhvr>
                                      <p:to>
                                        <p:strVal val="hidden"/>
                                      </p:to>
                                    </p:set>
                                  </p:childTnLst>
                                </p:cTn>
                              </p:par>
                              <p:par>
                                <p:cTn id="285" presetID="10" presetClass="exit" presetSubtype="0" fill="hold" nodeType="withEffect">
                                  <p:stCondLst>
                                    <p:cond delay="0"/>
                                  </p:stCondLst>
                                  <p:childTnLst>
                                    <p:animEffect transition="out" filter="fade">
                                      <p:cBhvr>
                                        <p:cTn id="286" dur="500"/>
                                        <p:tgtEl>
                                          <p:spTgt spid="5"/>
                                        </p:tgtEl>
                                      </p:cBhvr>
                                    </p:animEffect>
                                    <p:set>
                                      <p:cBhvr>
                                        <p:cTn id="287" dur="1" fill="hold">
                                          <p:stCondLst>
                                            <p:cond delay="499"/>
                                          </p:stCondLst>
                                        </p:cTn>
                                        <p:tgtEl>
                                          <p:spTgt spid="5"/>
                                        </p:tgtEl>
                                        <p:attrNameLst>
                                          <p:attrName>style.visibility</p:attrName>
                                        </p:attrNameLst>
                                      </p:cBhvr>
                                      <p:to>
                                        <p:strVal val="hidden"/>
                                      </p:to>
                                    </p:set>
                                  </p:childTnLst>
                                </p:cTn>
                              </p:par>
                              <p:par>
                                <p:cTn id="288" presetID="10" presetClass="exit" presetSubtype="0" fill="hold" nodeType="withEffect">
                                  <p:stCondLst>
                                    <p:cond delay="0"/>
                                  </p:stCondLst>
                                  <p:childTnLst>
                                    <p:animEffect transition="out" filter="fade">
                                      <p:cBhvr>
                                        <p:cTn id="289" dur="500"/>
                                        <p:tgtEl>
                                          <p:spTgt spid="12"/>
                                        </p:tgtEl>
                                      </p:cBhvr>
                                    </p:animEffect>
                                    <p:set>
                                      <p:cBhvr>
                                        <p:cTn id="290" dur="1" fill="hold">
                                          <p:stCondLst>
                                            <p:cond delay="499"/>
                                          </p:stCondLst>
                                        </p:cTn>
                                        <p:tgtEl>
                                          <p:spTgt spid="12"/>
                                        </p:tgtEl>
                                        <p:attrNameLst>
                                          <p:attrName>style.visibility</p:attrName>
                                        </p:attrNameLst>
                                      </p:cBhvr>
                                      <p:to>
                                        <p:strVal val="hidden"/>
                                      </p:to>
                                    </p:set>
                                  </p:childTnLst>
                                </p:cTn>
                              </p:par>
                              <p:par>
                                <p:cTn id="291" presetID="10" presetClass="exit" presetSubtype="0" fill="hold" nodeType="withEffect">
                                  <p:stCondLst>
                                    <p:cond delay="0"/>
                                  </p:stCondLst>
                                  <p:childTnLst>
                                    <p:animEffect transition="out" filter="fade">
                                      <p:cBhvr>
                                        <p:cTn id="292" dur="500"/>
                                        <p:tgtEl>
                                          <p:spTgt spid="6"/>
                                        </p:tgtEl>
                                      </p:cBhvr>
                                    </p:animEffect>
                                    <p:set>
                                      <p:cBhvr>
                                        <p:cTn id="293" dur="1" fill="hold">
                                          <p:stCondLst>
                                            <p:cond delay="499"/>
                                          </p:stCondLst>
                                        </p:cTn>
                                        <p:tgtEl>
                                          <p:spTgt spid="6"/>
                                        </p:tgtEl>
                                        <p:attrNameLst>
                                          <p:attrName>style.visibility</p:attrName>
                                        </p:attrNameLst>
                                      </p:cBhvr>
                                      <p:to>
                                        <p:strVal val="hidden"/>
                                      </p:to>
                                    </p:set>
                                  </p:childTnLst>
                                </p:cTn>
                              </p:par>
                              <p:par>
                                <p:cTn id="294" presetID="10" presetClass="exit" presetSubtype="0" fill="hold" grpId="1" nodeType="withEffect">
                                  <p:stCondLst>
                                    <p:cond delay="0"/>
                                  </p:stCondLst>
                                  <p:childTnLst>
                                    <p:animEffect transition="out" filter="fade">
                                      <p:cBhvr>
                                        <p:cTn id="295" dur="500"/>
                                        <p:tgtEl>
                                          <p:spTgt spid="23"/>
                                        </p:tgtEl>
                                      </p:cBhvr>
                                    </p:animEffect>
                                    <p:set>
                                      <p:cBhvr>
                                        <p:cTn id="296" dur="1" fill="hold">
                                          <p:stCondLst>
                                            <p:cond delay="499"/>
                                          </p:stCondLst>
                                        </p:cTn>
                                        <p:tgtEl>
                                          <p:spTgt spid="23"/>
                                        </p:tgtEl>
                                        <p:attrNameLst>
                                          <p:attrName>style.visibility</p:attrName>
                                        </p:attrNameLst>
                                      </p:cBhvr>
                                      <p:to>
                                        <p:strVal val="hidden"/>
                                      </p:to>
                                    </p:set>
                                  </p:childTnLst>
                                </p:cTn>
                              </p:par>
                              <p:par>
                                <p:cTn id="297" presetID="10" presetClass="exit" presetSubtype="0" fill="hold" nodeType="withEffect">
                                  <p:stCondLst>
                                    <p:cond delay="0"/>
                                  </p:stCondLst>
                                  <p:childTnLst>
                                    <p:animEffect transition="out" filter="fade">
                                      <p:cBhvr>
                                        <p:cTn id="298" dur="500"/>
                                        <p:tgtEl>
                                          <p:spTgt spid="9"/>
                                        </p:tgtEl>
                                      </p:cBhvr>
                                    </p:animEffect>
                                    <p:set>
                                      <p:cBhvr>
                                        <p:cTn id="299" dur="1" fill="hold">
                                          <p:stCondLst>
                                            <p:cond delay="499"/>
                                          </p:stCondLst>
                                        </p:cTn>
                                        <p:tgtEl>
                                          <p:spTgt spid="9"/>
                                        </p:tgtEl>
                                        <p:attrNameLst>
                                          <p:attrName>style.visibility</p:attrName>
                                        </p:attrNameLst>
                                      </p:cBhvr>
                                      <p:to>
                                        <p:strVal val="hidden"/>
                                      </p:to>
                                    </p:set>
                                  </p:childTnLst>
                                </p:cTn>
                              </p:par>
                              <p:par>
                                <p:cTn id="300" presetID="10" presetClass="exit" presetSubtype="0" fill="hold" nodeType="withEffect">
                                  <p:stCondLst>
                                    <p:cond delay="0"/>
                                  </p:stCondLst>
                                  <p:childTnLst>
                                    <p:animEffect transition="out" filter="fade">
                                      <p:cBhvr>
                                        <p:cTn id="301" dur="500"/>
                                        <p:tgtEl>
                                          <p:spTgt spid="37"/>
                                        </p:tgtEl>
                                      </p:cBhvr>
                                    </p:animEffect>
                                    <p:set>
                                      <p:cBhvr>
                                        <p:cTn id="302" dur="1" fill="hold">
                                          <p:stCondLst>
                                            <p:cond delay="499"/>
                                          </p:stCondLst>
                                        </p:cTn>
                                        <p:tgtEl>
                                          <p:spTgt spid="37"/>
                                        </p:tgtEl>
                                        <p:attrNameLst>
                                          <p:attrName>style.visibility</p:attrName>
                                        </p:attrNameLst>
                                      </p:cBhvr>
                                      <p:to>
                                        <p:strVal val="hidden"/>
                                      </p:to>
                                    </p:set>
                                  </p:childTnLst>
                                </p:cTn>
                              </p:par>
                              <p:par>
                                <p:cTn id="303" presetID="10" presetClass="exit" presetSubtype="0" fill="hold" grpId="1" nodeType="withEffect">
                                  <p:stCondLst>
                                    <p:cond delay="0"/>
                                  </p:stCondLst>
                                  <p:childTnLst>
                                    <p:animEffect transition="out" filter="fade">
                                      <p:cBhvr>
                                        <p:cTn id="304" dur="500"/>
                                        <p:tgtEl>
                                          <p:spTgt spid="25"/>
                                        </p:tgtEl>
                                      </p:cBhvr>
                                    </p:animEffect>
                                    <p:set>
                                      <p:cBhvr>
                                        <p:cTn id="305" dur="1" fill="hold">
                                          <p:stCondLst>
                                            <p:cond delay="499"/>
                                          </p:stCondLst>
                                        </p:cTn>
                                        <p:tgtEl>
                                          <p:spTgt spid="25"/>
                                        </p:tgtEl>
                                        <p:attrNameLst>
                                          <p:attrName>style.visibility</p:attrName>
                                        </p:attrNameLst>
                                      </p:cBhvr>
                                      <p:to>
                                        <p:strVal val="hidden"/>
                                      </p:to>
                                    </p:set>
                                  </p:childTnLst>
                                </p:cTn>
                              </p:par>
                              <p:par>
                                <p:cTn id="306" presetID="10" presetClass="exit" presetSubtype="0" fill="hold" nodeType="withEffect">
                                  <p:stCondLst>
                                    <p:cond delay="0"/>
                                  </p:stCondLst>
                                  <p:childTnLst>
                                    <p:animEffect transition="out" filter="fade">
                                      <p:cBhvr>
                                        <p:cTn id="307" dur="500"/>
                                        <p:tgtEl>
                                          <p:spTgt spid="10"/>
                                        </p:tgtEl>
                                      </p:cBhvr>
                                    </p:animEffect>
                                    <p:set>
                                      <p:cBhvr>
                                        <p:cTn id="308" dur="1" fill="hold">
                                          <p:stCondLst>
                                            <p:cond delay="499"/>
                                          </p:stCondLst>
                                        </p:cTn>
                                        <p:tgtEl>
                                          <p:spTgt spid="10"/>
                                        </p:tgtEl>
                                        <p:attrNameLst>
                                          <p:attrName>style.visibility</p:attrName>
                                        </p:attrNameLst>
                                      </p:cBhvr>
                                      <p:to>
                                        <p:strVal val="hidden"/>
                                      </p:to>
                                    </p:set>
                                  </p:childTnLst>
                                </p:cTn>
                              </p:par>
                              <p:par>
                                <p:cTn id="309" presetID="10" presetClass="exit" presetSubtype="0" fill="hold" nodeType="withEffect">
                                  <p:stCondLst>
                                    <p:cond delay="0"/>
                                  </p:stCondLst>
                                  <p:childTnLst>
                                    <p:animEffect transition="out" filter="fade">
                                      <p:cBhvr>
                                        <p:cTn id="310" dur="500"/>
                                        <p:tgtEl>
                                          <p:spTgt spid="51"/>
                                        </p:tgtEl>
                                      </p:cBhvr>
                                    </p:animEffect>
                                    <p:set>
                                      <p:cBhvr>
                                        <p:cTn id="311" dur="1" fill="hold">
                                          <p:stCondLst>
                                            <p:cond delay="499"/>
                                          </p:stCondLst>
                                        </p:cTn>
                                        <p:tgtEl>
                                          <p:spTgt spid="51"/>
                                        </p:tgtEl>
                                        <p:attrNameLst>
                                          <p:attrName>style.visibility</p:attrName>
                                        </p:attrNameLst>
                                      </p:cBhvr>
                                      <p:to>
                                        <p:strVal val="hidden"/>
                                      </p:to>
                                    </p:set>
                                  </p:childTnLst>
                                </p:cTn>
                              </p:par>
                              <p:par>
                                <p:cTn id="312" presetID="10" presetClass="exit" presetSubtype="0" fill="hold" nodeType="withEffect">
                                  <p:stCondLst>
                                    <p:cond delay="0"/>
                                  </p:stCondLst>
                                  <p:childTnLst>
                                    <p:animEffect transition="out" filter="fade">
                                      <p:cBhvr>
                                        <p:cTn id="313" dur="500"/>
                                        <p:tgtEl>
                                          <p:spTgt spid="52"/>
                                        </p:tgtEl>
                                      </p:cBhvr>
                                    </p:animEffect>
                                    <p:set>
                                      <p:cBhvr>
                                        <p:cTn id="314" dur="1" fill="hold">
                                          <p:stCondLst>
                                            <p:cond delay="499"/>
                                          </p:stCondLst>
                                        </p:cTn>
                                        <p:tgtEl>
                                          <p:spTgt spid="52"/>
                                        </p:tgtEl>
                                        <p:attrNameLst>
                                          <p:attrName>style.visibility</p:attrName>
                                        </p:attrNameLst>
                                      </p:cBhvr>
                                      <p:to>
                                        <p:strVal val="hidden"/>
                                      </p:to>
                                    </p:set>
                                  </p:childTnLst>
                                </p:cTn>
                              </p:par>
                              <p:par>
                                <p:cTn id="315" presetID="10" presetClass="exit" presetSubtype="0" fill="hold" nodeType="withEffect">
                                  <p:stCondLst>
                                    <p:cond delay="0"/>
                                  </p:stCondLst>
                                  <p:childTnLst>
                                    <p:animEffect transition="out" filter="fade">
                                      <p:cBhvr>
                                        <p:cTn id="316" dur="500"/>
                                        <p:tgtEl>
                                          <p:spTgt spid="53"/>
                                        </p:tgtEl>
                                      </p:cBhvr>
                                    </p:animEffect>
                                    <p:set>
                                      <p:cBhvr>
                                        <p:cTn id="317" dur="1" fill="hold">
                                          <p:stCondLst>
                                            <p:cond delay="499"/>
                                          </p:stCondLst>
                                        </p:cTn>
                                        <p:tgtEl>
                                          <p:spTgt spid="53"/>
                                        </p:tgtEl>
                                        <p:attrNameLst>
                                          <p:attrName>style.visibility</p:attrName>
                                        </p:attrNameLst>
                                      </p:cBhvr>
                                      <p:to>
                                        <p:strVal val="hidden"/>
                                      </p:to>
                                    </p:set>
                                  </p:childTnLst>
                                </p:cTn>
                              </p:par>
                              <p:par>
                                <p:cTn id="318" presetID="10" presetClass="exit" presetSubtype="0" fill="hold" nodeType="withEffect">
                                  <p:stCondLst>
                                    <p:cond delay="0"/>
                                  </p:stCondLst>
                                  <p:childTnLst>
                                    <p:animEffect transition="out" filter="fade">
                                      <p:cBhvr>
                                        <p:cTn id="319" dur="500"/>
                                        <p:tgtEl>
                                          <p:spTgt spid="54"/>
                                        </p:tgtEl>
                                      </p:cBhvr>
                                    </p:animEffect>
                                    <p:set>
                                      <p:cBhvr>
                                        <p:cTn id="320" dur="1" fill="hold">
                                          <p:stCondLst>
                                            <p:cond delay="499"/>
                                          </p:stCondLst>
                                        </p:cTn>
                                        <p:tgtEl>
                                          <p:spTgt spid="54"/>
                                        </p:tgtEl>
                                        <p:attrNameLst>
                                          <p:attrName>style.visibility</p:attrName>
                                        </p:attrNameLst>
                                      </p:cBhvr>
                                      <p:to>
                                        <p:strVal val="hidden"/>
                                      </p:to>
                                    </p:set>
                                  </p:childTnLst>
                                </p:cTn>
                              </p:par>
                              <p:par>
                                <p:cTn id="321" presetID="10" presetClass="exit" presetSubtype="0" fill="hold" nodeType="withEffect">
                                  <p:stCondLst>
                                    <p:cond delay="0"/>
                                  </p:stCondLst>
                                  <p:childTnLst>
                                    <p:animEffect transition="out" filter="fade">
                                      <p:cBhvr>
                                        <p:cTn id="322" dur="500"/>
                                        <p:tgtEl>
                                          <p:spTgt spid="55"/>
                                        </p:tgtEl>
                                      </p:cBhvr>
                                    </p:animEffect>
                                    <p:set>
                                      <p:cBhvr>
                                        <p:cTn id="323" dur="1" fill="hold">
                                          <p:stCondLst>
                                            <p:cond delay="499"/>
                                          </p:stCondLst>
                                        </p:cTn>
                                        <p:tgtEl>
                                          <p:spTgt spid="55"/>
                                        </p:tgtEl>
                                        <p:attrNameLst>
                                          <p:attrName>style.visibility</p:attrName>
                                        </p:attrNameLst>
                                      </p:cBhvr>
                                      <p:to>
                                        <p:strVal val="hidden"/>
                                      </p:to>
                                    </p:set>
                                  </p:childTnLst>
                                </p:cTn>
                              </p:par>
                              <p:par>
                                <p:cTn id="324" presetID="10" presetClass="exit" presetSubtype="0" fill="hold" nodeType="withEffect">
                                  <p:stCondLst>
                                    <p:cond delay="0"/>
                                  </p:stCondLst>
                                  <p:childTnLst>
                                    <p:animEffect transition="out" filter="fade">
                                      <p:cBhvr>
                                        <p:cTn id="325" dur="500"/>
                                        <p:tgtEl>
                                          <p:spTgt spid="56"/>
                                        </p:tgtEl>
                                      </p:cBhvr>
                                    </p:animEffect>
                                    <p:set>
                                      <p:cBhvr>
                                        <p:cTn id="326" dur="1" fill="hold">
                                          <p:stCondLst>
                                            <p:cond delay="499"/>
                                          </p:stCondLst>
                                        </p:cTn>
                                        <p:tgtEl>
                                          <p:spTgt spid="56"/>
                                        </p:tgtEl>
                                        <p:attrNameLst>
                                          <p:attrName>style.visibility</p:attrName>
                                        </p:attrNameLst>
                                      </p:cBhvr>
                                      <p:to>
                                        <p:strVal val="hidden"/>
                                      </p:to>
                                    </p:set>
                                  </p:childTnLst>
                                </p:cTn>
                              </p:par>
                              <p:par>
                                <p:cTn id="327" presetID="10" presetClass="exit" presetSubtype="0" fill="hold" nodeType="withEffect">
                                  <p:stCondLst>
                                    <p:cond delay="0"/>
                                  </p:stCondLst>
                                  <p:childTnLst>
                                    <p:animEffect transition="out" filter="fade">
                                      <p:cBhvr>
                                        <p:cTn id="328" dur="500"/>
                                        <p:tgtEl>
                                          <p:spTgt spid="57"/>
                                        </p:tgtEl>
                                      </p:cBhvr>
                                    </p:animEffect>
                                    <p:set>
                                      <p:cBhvr>
                                        <p:cTn id="329" dur="1" fill="hold">
                                          <p:stCondLst>
                                            <p:cond delay="499"/>
                                          </p:stCondLst>
                                        </p:cTn>
                                        <p:tgtEl>
                                          <p:spTgt spid="57"/>
                                        </p:tgtEl>
                                        <p:attrNameLst>
                                          <p:attrName>style.visibility</p:attrName>
                                        </p:attrNameLst>
                                      </p:cBhvr>
                                      <p:to>
                                        <p:strVal val="hidden"/>
                                      </p:to>
                                    </p:set>
                                  </p:childTnLst>
                                </p:cTn>
                              </p:par>
                              <p:par>
                                <p:cTn id="330" presetID="10" presetClass="exit" presetSubtype="0" fill="hold" nodeType="withEffect">
                                  <p:stCondLst>
                                    <p:cond delay="0"/>
                                  </p:stCondLst>
                                  <p:childTnLst>
                                    <p:animEffect transition="out" filter="fade">
                                      <p:cBhvr>
                                        <p:cTn id="331" dur="500"/>
                                        <p:tgtEl>
                                          <p:spTgt spid="58"/>
                                        </p:tgtEl>
                                      </p:cBhvr>
                                    </p:animEffect>
                                    <p:set>
                                      <p:cBhvr>
                                        <p:cTn id="332" dur="1" fill="hold">
                                          <p:stCondLst>
                                            <p:cond delay="499"/>
                                          </p:stCondLst>
                                        </p:cTn>
                                        <p:tgtEl>
                                          <p:spTgt spid="58"/>
                                        </p:tgtEl>
                                        <p:attrNameLst>
                                          <p:attrName>style.visibility</p:attrName>
                                        </p:attrNameLst>
                                      </p:cBhvr>
                                      <p:to>
                                        <p:strVal val="hidden"/>
                                      </p:to>
                                    </p:set>
                                  </p:childTnLst>
                                </p:cTn>
                              </p:par>
                              <p:par>
                                <p:cTn id="333" presetID="10" presetClass="exit" presetSubtype="0" fill="hold" nodeType="withEffect">
                                  <p:stCondLst>
                                    <p:cond delay="0"/>
                                  </p:stCondLst>
                                  <p:childTnLst>
                                    <p:animEffect transition="out" filter="fade">
                                      <p:cBhvr>
                                        <p:cTn id="334" dur="500"/>
                                        <p:tgtEl>
                                          <p:spTgt spid="59"/>
                                        </p:tgtEl>
                                      </p:cBhvr>
                                    </p:animEffect>
                                    <p:set>
                                      <p:cBhvr>
                                        <p:cTn id="335" dur="1" fill="hold">
                                          <p:stCondLst>
                                            <p:cond delay="499"/>
                                          </p:stCondLst>
                                        </p:cTn>
                                        <p:tgtEl>
                                          <p:spTgt spid="59"/>
                                        </p:tgtEl>
                                        <p:attrNameLst>
                                          <p:attrName>style.visibility</p:attrName>
                                        </p:attrNameLst>
                                      </p:cBhvr>
                                      <p:to>
                                        <p:strVal val="hidden"/>
                                      </p:to>
                                    </p:set>
                                  </p:childTnLst>
                                </p:cTn>
                              </p:par>
                              <p:par>
                                <p:cTn id="336" presetID="10" presetClass="exit" presetSubtype="0" fill="hold" nodeType="withEffect">
                                  <p:stCondLst>
                                    <p:cond delay="0"/>
                                  </p:stCondLst>
                                  <p:childTnLst>
                                    <p:animEffect transition="out" filter="fade">
                                      <p:cBhvr>
                                        <p:cTn id="337" dur="500"/>
                                        <p:tgtEl>
                                          <p:spTgt spid="60"/>
                                        </p:tgtEl>
                                      </p:cBhvr>
                                    </p:animEffect>
                                    <p:set>
                                      <p:cBhvr>
                                        <p:cTn id="338" dur="1" fill="hold">
                                          <p:stCondLst>
                                            <p:cond delay="499"/>
                                          </p:stCondLst>
                                        </p:cTn>
                                        <p:tgtEl>
                                          <p:spTgt spid="60"/>
                                        </p:tgtEl>
                                        <p:attrNameLst>
                                          <p:attrName>style.visibility</p:attrName>
                                        </p:attrNameLst>
                                      </p:cBhvr>
                                      <p:to>
                                        <p:strVal val="hidden"/>
                                      </p:to>
                                    </p:set>
                                  </p:childTnLst>
                                </p:cTn>
                              </p:par>
                              <p:par>
                                <p:cTn id="339" presetID="10" presetClass="exit" presetSubtype="0" fill="hold" nodeType="withEffect">
                                  <p:stCondLst>
                                    <p:cond delay="0"/>
                                  </p:stCondLst>
                                  <p:childTnLst>
                                    <p:animEffect transition="out" filter="fade">
                                      <p:cBhvr>
                                        <p:cTn id="340" dur="500"/>
                                        <p:tgtEl>
                                          <p:spTgt spid="61"/>
                                        </p:tgtEl>
                                      </p:cBhvr>
                                    </p:animEffect>
                                    <p:set>
                                      <p:cBhvr>
                                        <p:cTn id="341" dur="1" fill="hold">
                                          <p:stCondLst>
                                            <p:cond delay="499"/>
                                          </p:stCondLst>
                                        </p:cTn>
                                        <p:tgtEl>
                                          <p:spTgt spid="61"/>
                                        </p:tgtEl>
                                        <p:attrNameLst>
                                          <p:attrName>style.visibility</p:attrName>
                                        </p:attrNameLst>
                                      </p:cBhvr>
                                      <p:to>
                                        <p:strVal val="hidden"/>
                                      </p:to>
                                    </p:set>
                                  </p:childTnLst>
                                </p:cTn>
                              </p:par>
                              <p:par>
                                <p:cTn id="342" presetID="10" presetClass="exit" presetSubtype="0" fill="hold" nodeType="withEffect">
                                  <p:stCondLst>
                                    <p:cond delay="0"/>
                                  </p:stCondLst>
                                  <p:childTnLst>
                                    <p:animEffect transition="out" filter="fade">
                                      <p:cBhvr>
                                        <p:cTn id="343" dur="500"/>
                                        <p:tgtEl>
                                          <p:spTgt spid="62"/>
                                        </p:tgtEl>
                                      </p:cBhvr>
                                    </p:animEffect>
                                    <p:set>
                                      <p:cBhvr>
                                        <p:cTn id="344" dur="1" fill="hold">
                                          <p:stCondLst>
                                            <p:cond delay="499"/>
                                          </p:stCondLst>
                                        </p:cTn>
                                        <p:tgtEl>
                                          <p:spTgt spid="62"/>
                                        </p:tgtEl>
                                        <p:attrNameLst>
                                          <p:attrName>style.visibility</p:attrName>
                                        </p:attrNameLst>
                                      </p:cBhvr>
                                      <p:to>
                                        <p:strVal val="hidden"/>
                                      </p:to>
                                    </p:set>
                                  </p:childTnLst>
                                </p:cTn>
                              </p:par>
                              <p:par>
                                <p:cTn id="345" presetID="10" presetClass="exit" presetSubtype="0" fill="hold" nodeType="withEffect">
                                  <p:stCondLst>
                                    <p:cond delay="0"/>
                                  </p:stCondLst>
                                  <p:childTnLst>
                                    <p:animEffect transition="out" filter="fade">
                                      <p:cBhvr>
                                        <p:cTn id="346" dur="500"/>
                                        <p:tgtEl>
                                          <p:spTgt spid="63"/>
                                        </p:tgtEl>
                                      </p:cBhvr>
                                    </p:animEffect>
                                    <p:set>
                                      <p:cBhvr>
                                        <p:cTn id="347" dur="1" fill="hold">
                                          <p:stCondLst>
                                            <p:cond delay="499"/>
                                          </p:stCondLst>
                                        </p:cTn>
                                        <p:tgtEl>
                                          <p:spTgt spid="63"/>
                                        </p:tgtEl>
                                        <p:attrNameLst>
                                          <p:attrName>style.visibility</p:attrName>
                                        </p:attrNameLst>
                                      </p:cBhvr>
                                      <p:to>
                                        <p:strVal val="hidden"/>
                                      </p:to>
                                    </p:set>
                                  </p:childTnLst>
                                </p:cTn>
                              </p:par>
                              <p:par>
                                <p:cTn id="348" presetID="10" presetClass="exit" presetSubtype="0" fill="hold" nodeType="withEffect">
                                  <p:stCondLst>
                                    <p:cond delay="0"/>
                                  </p:stCondLst>
                                  <p:childTnLst>
                                    <p:animEffect transition="out" filter="fade">
                                      <p:cBhvr>
                                        <p:cTn id="349" dur="500"/>
                                        <p:tgtEl>
                                          <p:spTgt spid="64"/>
                                        </p:tgtEl>
                                      </p:cBhvr>
                                    </p:animEffect>
                                    <p:set>
                                      <p:cBhvr>
                                        <p:cTn id="350" dur="1" fill="hold">
                                          <p:stCondLst>
                                            <p:cond delay="499"/>
                                          </p:stCondLst>
                                        </p:cTn>
                                        <p:tgtEl>
                                          <p:spTgt spid="64"/>
                                        </p:tgtEl>
                                        <p:attrNameLst>
                                          <p:attrName>style.visibility</p:attrName>
                                        </p:attrNameLst>
                                      </p:cBhvr>
                                      <p:to>
                                        <p:strVal val="hidden"/>
                                      </p:to>
                                    </p:set>
                                  </p:childTnLst>
                                </p:cTn>
                              </p:par>
                              <p:par>
                                <p:cTn id="351" presetID="10" presetClass="exit" presetSubtype="0" fill="hold" nodeType="withEffect">
                                  <p:stCondLst>
                                    <p:cond delay="0"/>
                                  </p:stCondLst>
                                  <p:childTnLst>
                                    <p:animEffect transition="out" filter="fade">
                                      <p:cBhvr>
                                        <p:cTn id="352" dur="500"/>
                                        <p:tgtEl>
                                          <p:spTgt spid="32"/>
                                        </p:tgtEl>
                                      </p:cBhvr>
                                    </p:animEffect>
                                    <p:set>
                                      <p:cBhvr>
                                        <p:cTn id="353" dur="1" fill="hold">
                                          <p:stCondLst>
                                            <p:cond delay="499"/>
                                          </p:stCondLst>
                                        </p:cTn>
                                        <p:tgtEl>
                                          <p:spTgt spid="32"/>
                                        </p:tgtEl>
                                        <p:attrNameLst>
                                          <p:attrName>style.visibility</p:attrName>
                                        </p:attrNameLst>
                                      </p:cBhvr>
                                      <p:to>
                                        <p:strVal val="hidden"/>
                                      </p:to>
                                    </p:set>
                                  </p:childTnLst>
                                </p:cTn>
                              </p:par>
                              <p:par>
                                <p:cTn id="354" presetID="10" presetClass="exit" presetSubtype="0" fill="hold" nodeType="withEffect">
                                  <p:stCondLst>
                                    <p:cond delay="0"/>
                                  </p:stCondLst>
                                  <p:childTnLst>
                                    <p:animEffect transition="out" filter="fade">
                                      <p:cBhvr>
                                        <p:cTn id="355" dur="500"/>
                                        <p:tgtEl>
                                          <p:spTgt spid="16"/>
                                        </p:tgtEl>
                                      </p:cBhvr>
                                    </p:animEffect>
                                    <p:set>
                                      <p:cBhvr>
                                        <p:cTn id="356" dur="1" fill="hold">
                                          <p:stCondLst>
                                            <p:cond delay="499"/>
                                          </p:stCondLst>
                                        </p:cTn>
                                        <p:tgtEl>
                                          <p:spTgt spid="16"/>
                                        </p:tgtEl>
                                        <p:attrNameLst>
                                          <p:attrName>style.visibility</p:attrName>
                                        </p:attrNameLst>
                                      </p:cBhvr>
                                      <p:to>
                                        <p:strVal val="hidden"/>
                                      </p:to>
                                    </p:set>
                                  </p:childTnLst>
                                </p:cTn>
                              </p:par>
                              <p:par>
                                <p:cTn id="357" presetID="10" presetClass="exit" presetSubtype="0" fill="hold" grpId="1" nodeType="withEffect">
                                  <p:stCondLst>
                                    <p:cond delay="0"/>
                                  </p:stCondLst>
                                  <p:childTnLst>
                                    <p:animEffect transition="out" filter="fade">
                                      <p:cBhvr>
                                        <p:cTn id="358" dur="500"/>
                                        <p:tgtEl>
                                          <p:spTgt spid="26"/>
                                        </p:tgtEl>
                                      </p:cBhvr>
                                    </p:animEffect>
                                    <p:set>
                                      <p:cBhvr>
                                        <p:cTn id="359" dur="1" fill="hold">
                                          <p:stCondLst>
                                            <p:cond delay="499"/>
                                          </p:stCondLst>
                                        </p:cTn>
                                        <p:tgtEl>
                                          <p:spTgt spid="26"/>
                                        </p:tgtEl>
                                        <p:attrNameLst>
                                          <p:attrName>style.visibility</p:attrName>
                                        </p:attrNameLst>
                                      </p:cBhvr>
                                      <p:to>
                                        <p:strVal val="hidden"/>
                                      </p:to>
                                    </p:set>
                                  </p:childTnLst>
                                </p:cTn>
                              </p:par>
                              <p:par>
                                <p:cTn id="360" presetID="10" presetClass="exit" presetSubtype="0" fill="hold" nodeType="withEffect">
                                  <p:stCondLst>
                                    <p:cond delay="0"/>
                                  </p:stCondLst>
                                  <p:childTnLst>
                                    <p:animEffect transition="out" filter="fade">
                                      <p:cBhvr>
                                        <p:cTn id="361" dur="500"/>
                                        <p:tgtEl>
                                          <p:spTgt spid="36"/>
                                        </p:tgtEl>
                                      </p:cBhvr>
                                    </p:animEffect>
                                    <p:set>
                                      <p:cBhvr>
                                        <p:cTn id="362" dur="1" fill="hold">
                                          <p:stCondLst>
                                            <p:cond delay="499"/>
                                          </p:stCondLst>
                                        </p:cTn>
                                        <p:tgtEl>
                                          <p:spTgt spid="36"/>
                                        </p:tgtEl>
                                        <p:attrNameLst>
                                          <p:attrName>style.visibility</p:attrName>
                                        </p:attrNameLst>
                                      </p:cBhvr>
                                      <p:to>
                                        <p:strVal val="hidden"/>
                                      </p:to>
                                    </p:set>
                                  </p:childTnLst>
                                </p:cTn>
                              </p:par>
                              <p:par>
                                <p:cTn id="363" presetID="10" presetClass="exit" presetSubtype="0" fill="hold" nodeType="withEffect">
                                  <p:stCondLst>
                                    <p:cond delay="0"/>
                                  </p:stCondLst>
                                  <p:childTnLst>
                                    <p:animEffect transition="out" filter="fade">
                                      <p:cBhvr>
                                        <p:cTn id="364" dur="500"/>
                                        <p:tgtEl>
                                          <p:spTgt spid="33"/>
                                        </p:tgtEl>
                                      </p:cBhvr>
                                    </p:animEffect>
                                    <p:set>
                                      <p:cBhvr>
                                        <p:cTn id="365" dur="1" fill="hold">
                                          <p:stCondLst>
                                            <p:cond delay="499"/>
                                          </p:stCondLst>
                                        </p:cTn>
                                        <p:tgtEl>
                                          <p:spTgt spid="33"/>
                                        </p:tgtEl>
                                        <p:attrNameLst>
                                          <p:attrName>style.visibility</p:attrName>
                                        </p:attrNameLst>
                                      </p:cBhvr>
                                      <p:to>
                                        <p:strVal val="hidden"/>
                                      </p:to>
                                    </p:set>
                                  </p:childTnLst>
                                </p:cTn>
                              </p:par>
                              <p:par>
                                <p:cTn id="366" presetID="10" presetClass="exit" presetSubtype="0" fill="hold" nodeType="withEffect">
                                  <p:stCondLst>
                                    <p:cond delay="0"/>
                                  </p:stCondLst>
                                  <p:childTnLst>
                                    <p:animEffect transition="out" filter="fade">
                                      <p:cBhvr>
                                        <p:cTn id="367" dur="500"/>
                                        <p:tgtEl>
                                          <p:spTgt spid="34"/>
                                        </p:tgtEl>
                                      </p:cBhvr>
                                    </p:animEffect>
                                    <p:set>
                                      <p:cBhvr>
                                        <p:cTn id="368" dur="1" fill="hold">
                                          <p:stCondLst>
                                            <p:cond delay="499"/>
                                          </p:stCondLst>
                                        </p:cTn>
                                        <p:tgtEl>
                                          <p:spTgt spid="34"/>
                                        </p:tgtEl>
                                        <p:attrNameLst>
                                          <p:attrName>style.visibility</p:attrName>
                                        </p:attrNameLst>
                                      </p:cBhvr>
                                      <p:to>
                                        <p:strVal val="hidden"/>
                                      </p:to>
                                    </p:set>
                                  </p:childTnLst>
                                </p:cTn>
                              </p:par>
                              <p:par>
                                <p:cTn id="369" presetID="10" presetClass="exit" presetSubtype="0" fill="hold" nodeType="withEffect">
                                  <p:stCondLst>
                                    <p:cond delay="0"/>
                                  </p:stCondLst>
                                  <p:childTnLst>
                                    <p:animEffect transition="out" filter="fade">
                                      <p:cBhvr>
                                        <p:cTn id="370" dur="500"/>
                                        <p:tgtEl>
                                          <p:spTgt spid="35"/>
                                        </p:tgtEl>
                                      </p:cBhvr>
                                    </p:animEffect>
                                    <p:set>
                                      <p:cBhvr>
                                        <p:cTn id="371" dur="1" fill="hold">
                                          <p:stCondLst>
                                            <p:cond delay="499"/>
                                          </p:stCondLst>
                                        </p:cTn>
                                        <p:tgtEl>
                                          <p:spTgt spid="35"/>
                                        </p:tgtEl>
                                        <p:attrNameLst>
                                          <p:attrName>style.visibility</p:attrName>
                                        </p:attrNameLst>
                                      </p:cBhvr>
                                      <p:to>
                                        <p:strVal val="hidden"/>
                                      </p:to>
                                    </p:set>
                                  </p:childTnLst>
                                </p:cTn>
                              </p:par>
                              <p:par>
                                <p:cTn id="372" presetID="10" presetClass="exit" presetSubtype="0" fill="hold" nodeType="withEffect">
                                  <p:stCondLst>
                                    <p:cond delay="0"/>
                                  </p:stCondLst>
                                  <p:childTnLst>
                                    <p:animEffect transition="out" filter="fade">
                                      <p:cBhvr>
                                        <p:cTn id="373" dur="500"/>
                                        <p:tgtEl>
                                          <p:spTgt spid="11"/>
                                        </p:tgtEl>
                                      </p:cBhvr>
                                    </p:animEffect>
                                    <p:set>
                                      <p:cBhvr>
                                        <p:cTn id="374" dur="1" fill="hold">
                                          <p:stCondLst>
                                            <p:cond delay="499"/>
                                          </p:stCondLst>
                                        </p:cTn>
                                        <p:tgtEl>
                                          <p:spTgt spid="11"/>
                                        </p:tgtEl>
                                        <p:attrNameLst>
                                          <p:attrName>style.visibility</p:attrName>
                                        </p:attrNameLst>
                                      </p:cBhvr>
                                      <p:to>
                                        <p:strVal val="hidden"/>
                                      </p:to>
                                    </p:set>
                                  </p:childTnLst>
                                </p:cTn>
                              </p:par>
                              <p:par>
                                <p:cTn id="375" presetID="10" presetClass="exit" presetSubtype="0" fill="hold" nodeType="withEffect">
                                  <p:stCondLst>
                                    <p:cond delay="0"/>
                                  </p:stCondLst>
                                  <p:childTnLst>
                                    <p:animEffect transition="out" filter="fade">
                                      <p:cBhvr>
                                        <p:cTn id="376" dur="500"/>
                                        <p:tgtEl>
                                          <p:spTgt spid="46"/>
                                        </p:tgtEl>
                                      </p:cBhvr>
                                    </p:animEffect>
                                    <p:set>
                                      <p:cBhvr>
                                        <p:cTn id="377" dur="1" fill="hold">
                                          <p:stCondLst>
                                            <p:cond delay="499"/>
                                          </p:stCondLst>
                                        </p:cTn>
                                        <p:tgtEl>
                                          <p:spTgt spid="46"/>
                                        </p:tgtEl>
                                        <p:attrNameLst>
                                          <p:attrName>style.visibility</p:attrName>
                                        </p:attrNameLst>
                                      </p:cBhvr>
                                      <p:to>
                                        <p:strVal val="hidden"/>
                                      </p:to>
                                    </p:set>
                                  </p:childTnLst>
                                </p:cTn>
                              </p:par>
                            </p:childTnLst>
                          </p:cTn>
                        </p:par>
                        <p:par>
                          <p:cTn id="378" fill="hold">
                            <p:stCondLst>
                              <p:cond delay="500"/>
                            </p:stCondLst>
                            <p:childTnLst>
                              <p:par>
                                <p:cTn id="379" presetID="10" presetClass="entr" presetSubtype="0" fill="hold" nodeType="afterEffect">
                                  <p:stCondLst>
                                    <p:cond delay="0"/>
                                  </p:stCondLst>
                                  <p:childTnLst>
                                    <p:set>
                                      <p:cBhvr>
                                        <p:cTn id="380" dur="1" fill="hold">
                                          <p:stCondLst>
                                            <p:cond delay="0"/>
                                          </p:stCondLst>
                                        </p:cTn>
                                        <p:tgtEl>
                                          <p:spTgt spid="49"/>
                                        </p:tgtEl>
                                        <p:attrNameLst>
                                          <p:attrName>style.visibility</p:attrName>
                                        </p:attrNameLst>
                                      </p:cBhvr>
                                      <p:to>
                                        <p:strVal val="visible"/>
                                      </p:to>
                                    </p:set>
                                    <p:animEffect transition="in" filter="fade">
                                      <p:cBhvr>
                                        <p:cTn id="381" dur="500"/>
                                        <p:tgtEl>
                                          <p:spTgt spid="49"/>
                                        </p:tgtEl>
                                      </p:cBhvr>
                                    </p:animEffect>
                                  </p:childTnLst>
                                </p:cTn>
                              </p:par>
                              <p:par>
                                <p:cTn id="382" presetID="10" presetClass="entr" presetSubtype="0" fill="hold" grpId="0" nodeType="withEffect">
                                  <p:stCondLst>
                                    <p:cond delay="0"/>
                                  </p:stCondLst>
                                  <p:childTnLst>
                                    <p:set>
                                      <p:cBhvr>
                                        <p:cTn id="383" dur="1" fill="hold">
                                          <p:stCondLst>
                                            <p:cond delay="0"/>
                                          </p:stCondLst>
                                        </p:cTn>
                                        <p:tgtEl>
                                          <p:spTgt spid="86"/>
                                        </p:tgtEl>
                                        <p:attrNameLst>
                                          <p:attrName>style.visibility</p:attrName>
                                        </p:attrNameLst>
                                      </p:cBhvr>
                                      <p:to>
                                        <p:strVal val="visible"/>
                                      </p:to>
                                    </p:set>
                                    <p:animEffect transition="in" filter="fade">
                                      <p:cBhvr>
                                        <p:cTn id="384" dur="500"/>
                                        <p:tgtEl>
                                          <p:spTgt spid="86"/>
                                        </p:tgtEl>
                                      </p:cBhvr>
                                    </p:animEffect>
                                  </p:childTnLst>
                                </p:cTn>
                              </p:par>
                              <p:par>
                                <p:cTn id="385" presetID="22" presetClass="entr" presetSubtype="1" fill="hold" nodeType="withEffect">
                                  <p:stCondLst>
                                    <p:cond delay="0"/>
                                  </p:stCondLst>
                                  <p:childTnLst>
                                    <p:set>
                                      <p:cBhvr>
                                        <p:cTn id="386" dur="1" fill="hold">
                                          <p:stCondLst>
                                            <p:cond delay="0"/>
                                          </p:stCondLst>
                                        </p:cTn>
                                        <p:tgtEl>
                                          <p:spTgt spid="73"/>
                                        </p:tgtEl>
                                        <p:attrNameLst>
                                          <p:attrName>style.visibility</p:attrName>
                                        </p:attrNameLst>
                                      </p:cBhvr>
                                      <p:to>
                                        <p:strVal val="visible"/>
                                      </p:to>
                                    </p:set>
                                    <p:animEffect transition="in" filter="wipe(up)">
                                      <p:cBhvr>
                                        <p:cTn id="387" dur="2000"/>
                                        <p:tgtEl>
                                          <p:spTgt spid="73"/>
                                        </p:tgtEl>
                                      </p:cBhvr>
                                    </p:animEffect>
                                  </p:childTnLst>
                                </p:cTn>
                              </p:par>
                              <p:par>
                                <p:cTn id="388" presetID="10" presetClass="entr" presetSubtype="0" fill="hold" grpId="0" nodeType="withEffect">
                                  <p:stCondLst>
                                    <p:cond delay="0"/>
                                  </p:stCondLst>
                                  <p:childTnLst>
                                    <p:set>
                                      <p:cBhvr>
                                        <p:cTn id="389" dur="1" fill="hold">
                                          <p:stCondLst>
                                            <p:cond delay="0"/>
                                          </p:stCondLst>
                                        </p:cTn>
                                        <p:tgtEl>
                                          <p:spTgt spid="87"/>
                                        </p:tgtEl>
                                        <p:attrNameLst>
                                          <p:attrName>style.visibility</p:attrName>
                                        </p:attrNameLst>
                                      </p:cBhvr>
                                      <p:to>
                                        <p:strVal val="visible"/>
                                      </p:to>
                                    </p:set>
                                    <p:animEffect transition="in" filter="fade">
                                      <p:cBhvr>
                                        <p:cTn id="390" dur="500"/>
                                        <p:tgtEl>
                                          <p:spTgt spid="87"/>
                                        </p:tgtEl>
                                      </p:cBhvr>
                                    </p:animEffect>
                                  </p:childTnLst>
                                </p:cTn>
                              </p:par>
                            </p:childTnLst>
                          </p:cTn>
                        </p:par>
                        <p:par>
                          <p:cTn id="391" fill="hold">
                            <p:stCondLst>
                              <p:cond delay="2500"/>
                            </p:stCondLst>
                            <p:childTnLst>
                              <p:par>
                                <p:cTn id="392" presetID="1" presetClass="entr" presetSubtype="0" fill="hold" nodeType="afterEffect">
                                  <p:stCondLst>
                                    <p:cond delay="0"/>
                                  </p:stCondLst>
                                  <p:childTnLst>
                                    <p:set>
                                      <p:cBhvr>
                                        <p:cTn id="393" dur="1" fill="hold">
                                          <p:stCondLst>
                                            <p:cond delay="0"/>
                                          </p:stCondLst>
                                        </p:cTn>
                                        <p:tgtEl>
                                          <p:spTgt spid="89"/>
                                        </p:tgtEl>
                                        <p:attrNameLst>
                                          <p:attrName>style.visibility</p:attrName>
                                        </p:attrNameLst>
                                      </p:cBhvr>
                                      <p:to>
                                        <p:strVal val="visible"/>
                                      </p:to>
                                    </p:set>
                                  </p:childTnLst>
                                </p:cTn>
                              </p:par>
                              <p:par>
                                <p:cTn id="394" presetID="1" presetClass="entr" presetSubtype="0" fill="hold" grpId="0" nodeType="withEffect">
                                  <p:stCondLst>
                                    <p:cond delay="0"/>
                                  </p:stCondLst>
                                  <p:childTnLst>
                                    <p:set>
                                      <p:cBhvr>
                                        <p:cTn id="395" dur="1" fill="hold">
                                          <p:stCondLst>
                                            <p:cond delay="0"/>
                                          </p:stCondLst>
                                        </p:cTn>
                                        <p:tgtEl>
                                          <p:spTgt spid="90"/>
                                        </p:tgtEl>
                                        <p:attrNameLst>
                                          <p:attrName>style.visibility</p:attrName>
                                        </p:attrNameLst>
                                      </p:cBhvr>
                                      <p:to>
                                        <p:strVal val="visible"/>
                                      </p:to>
                                    </p:set>
                                  </p:childTnLst>
                                </p:cTn>
                              </p:par>
                              <p:par>
                                <p:cTn id="396" presetID="35" presetClass="emph" presetSubtype="0" fill="hold" nodeType="withEffect">
                                  <p:stCondLst>
                                    <p:cond delay="500"/>
                                  </p:stCondLst>
                                  <p:childTnLst>
                                    <p:anim calcmode="discrete" valueType="str">
                                      <p:cBhvr>
                                        <p:cTn id="397" dur="1750" fill="hold"/>
                                        <p:tgtEl>
                                          <p:spTgt spid="89"/>
                                        </p:tgtEl>
                                        <p:attrNameLst>
                                          <p:attrName>style.visibility</p:attrName>
                                        </p:attrNameLst>
                                      </p:cBhvr>
                                      <p:tavLst>
                                        <p:tav tm="0">
                                          <p:val>
                                            <p:strVal val="hidden"/>
                                          </p:val>
                                        </p:tav>
                                        <p:tav tm="50000">
                                          <p:val>
                                            <p:strVal val="visible"/>
                                          </p:val>
                                        </p:tav>
                                      </p:tavLst>
                                    </p:anim>
                                  </p:childTnLst>
                                </p:cTn>
                              </p:par>
                              <p:par>
                                <p:cTn id="398" presetID="35" presetClass="emph" presetSubtype="0" fill="hold" grpId="1" nodeType="withEffect">
                                  <p:stCondLst>
                                    <p:cond delay="500"/>
                                  </p:stCondLst>
                                  <p:childTnLst>
                                    <p:anim calcmode="discrete" valueType="str">
                                      <p:cBhvr>
                                        <p:cTn id="399" dur="1750" fill="hold"/>
                                        <p:tgtEl>
                                          <p:spTgt spid="90"/>
                                        </p:tgtEl>
                                        <p:attrNameLst>
                                          <p:attrName>style.visibility</p:attrName>
                                        </p:attrNameLst>
                                      </p:cBhvr>
                                      <p:tavLst>
                                        <p:tav tm="0">
                                          <p:val>
                                            <p:strVal val="hidden"/>
                                          </p:val>
                                        </p:tav>
                                        <p:tav tm="50000">
                                          <p:val>
                                            <p:strVal val="visible"/>
                                          </p:val>
                                        </p:tav>
                                      </p:tavLst>
                                    </p:anim>
                                  </p:childTnLst>
                                </p:cTn>
                              </p:par>
                            </p:childTnLst>
                          </p:cTn>
                        </p:par>
                      </p:childTnLst>
                    </p:cTn>
                  </p:par>
                  <p:par>
                    <p:cTn id="400" fill="hold">
                      <p:stCondLst>
                        <p:cond delay="indefinite"/>
                      </p:stCondLst>
                      <p:childTnLst>
                        <p:par>
                          <p:cTn id="401" fill="hold">
                            <p:stCondLst>
                              <p:cond delay="0"/>
                            </p:stCondLst>
                            <p:childTnLst>
                              <p:par>
                                <p:cTn id="402" presetID="10" presetClass="entr" presetSubtype="0" fill="hold" grpId="0" nodeType="clickEffect">
                                  <p:stCondLst>
                                    <p:cond delay="0"/>
                                  </p:stCondLst>
                                  <p:childTnLst>
                                    <p:set>
                                      <p:cBhvr>
                                        <p:cTn id="403" dur="1" fill="hold">
                                          <p:stCondLst>
                                            <p:cond delay="0"/>
                                          </p:stCondLst>
                                        </p:cTn>
                                        <p:tgtEl>
                                          <p:spTgt spid="88"/>
                                        </p:tgtEl>
                                        <p:attrNameLst>
                                          <p:attrName>style.visibility</p:attrName>
                                        </p:attrNameLst>
                                      </p:cBhvr>
                                      <p:to>
                                        <p:strVal val="visible"/>
                                      </p:to>
                                    </p:set>
                                    <p:animEffect transition="in" filter="fade">
                                      <p:cBhvr>
                                        <p:cTn id="404" dur="500"/>
                                        <p:tgtEl>
                                          <p:spTgt spid="88"/>
                                        </p:tgtEl>
                                      </p:cBhvr>
                                    </p:animEffect>
                                  </p:childTnLst>
                                </p:cTn>
                              </p:par>
                              <p:par>
                                <p:cTn id="405" presetID="10" presetClass="entr" presetSubtype="0" fill="hold" nodeType="withEffect">
                                  <p:stCondLst>
                                    <p:cond delay="0"/>
                                  </p:stCondLst>
                                  <p:childTnLst>
                                    <p:set>
                                      <p:cBhvr>
                                        <p:cTn id="406" dur="1" fill="hold">
                                          <p:stCondLst>
                                            <p:cond delay="0"/>
                                          </p:stCondLst>
                                        </p:cTn>
                                        <p:tgtEl>
                                          <p:spTgt spid="67"/>
                                        </p:tgtEl>
                                        <p:attrNameLst>
                                          <p:attrName>style.visibility</p:attrName>
                                        </p:attrNameLst>
                                      </p:cBhvr>
                                      <p:to>
                                        <p:strVal val="visible"/>
                                      </p:to>
                                    </p:set>
                                    <p:animEffect transition="in" filter="fade">
                                      <p:cBhvr>
                                        <p:cTn id="407" dur="500"/>
                                        <p:tgtEl>
                                          <p:spTgt spid="67"/>
                                        </p:tgtEl>
                                      </p:cBhvr>
                                    </p:animEffect>
                                  </p:childTnLst>
                                </p:cTn>
                              </p:par>
                            </p:childTnLst>
                          </p:cTn>
                        </p:par>
                        <p:par>
                          <p:cTn id="408" fill="hold">
                            <p:stCondLst>
                              <p:cond delay="500"/>
                            </p:stCondLst>
                            <p:childTnLst>
                              <p:par>
                                <p:cTn id="409" presetID="10" presetClass="entr" presetSubtype="0" fill="hold" grpId="0" nodeType="afterEffect">
                                  <p:stCondLst>
                                    <p:cond delay="0"/>
                                  </p:stCondLst>
                                  <p:childTnLst>
                                    <p:set>
                                      <p:cBhvr>
                                        <p:cTn id="410" dur="1" fill="hold">
                                          <p:stCondLst>
                                            <p:cond delay="0"/>
                                          </p:stCondLst>
                                        </p:cTn>
                                        <p:tgtEl>
                                          <p:spTgt spid="92"/>
                                        </p:tgtEl>
                                        <p:attrNameLst>
                                          <p:attrName>style.visibility</p:attrName>
                                        </p:attrNameLst>
                                      </p:cBhvr>
                                      <p:to>
                                        <p:strVal val="visible"/>
                                      </p:to>
                                    </p:set>
                                    <p:animEffect transition="in" filter="fade">
                                      <p:cBhvr>
                                        <p:cTn id="411" dur="500"/>
                                        <p:tgtEl>
                                          <p:spTgt spid="92"/>
                                        </p:tgtEl>
                                      </p:cBhvr>
                                    </p:animEffect>
                                  </p:childTnLst>
                                </p:cTn>
                              </p:par>
                            </p:childTnLst>
                          </p:cTn>
                        </p:par>
                        <p:par>
                          <p:cTn id="412" fill="hold">
                            <p:stCondLst>
                              <p:cond delay="1000"/>
                            </p:stCondLst>
                            <p:childTnLst>
                              <p:par>
                                <p:cTn id="413" presetID="10" presetClass="entr" presetSubtype="0" fill="hold" nodeType="afterEffect">
                                  <p:stCondLst>
                                    <p:cond delay="0"/>
                                  </p:stCondLst>
                                  <p:childTnLst>
                                    <p:set>
                                      <p:cBhvr>
                                        <p:cTn id="414" dur="1" fill="hold">
                                          <p:stCondLst>
                                            <p:cond delay="0"/>
                                          </p:stCondLst>
                                        </p:cTn>
                                        <p:tgtEl>
                                          <p:spTgt spid="91"/>
                                        </p:tgtEl>
                                        <p:attrNameLst>
                                          <p:attrName>style.visibility</p:attrName>
                                        </p:attrNameLst>
                                      </p:cBhvr>
                                      <p:to>
                                        <p:strVal val="visible"/>
                                      </p:to>
                                    </p:set>
                                    <p:animEffect transition="in" filter="fade">
                                      <p:cBhvr>
                                        <p:cTn id="415" dur="500"/>
                                        <p:tgtEl>
                                          <p:spTgt spid="91"/>
                                        </p:tgtEl>
                                      </p:cBhvr>
                                    </p:animEffect>
                                  </p:childTnLst>
                                </p:cTn>
                              </p:par>
                            </p:childTnLst>
                          </p:cTn>
                        </p:par>
                      </p:childTnLst>
                    </p:cTn>
                  </p:par>
                  <p:par>
                    <p:cTn id="416" fill="hold">
                      <p:stCondLst>
                        <p:cond delay="indefinite"/>
                      </p:stCondLst>
                      <p:childTnLst>
                        <p:par>
                          <p:cTn id="417" fill="hold">
                            <p:stCondLst>
                              <p:cond delay="0"/>
                            </p:stCondLst>
                            <p:childTnLst>
                              <p:par>
                                <p:cTn id="418" presetID="53" presetClass="entr" presetSubtype="16" fill="hold" nodeType="clickEffect">
                                  <p:stCondLst>
                                    <p:cond delay="0"/>
                                  </p:stCondLst>
                                  <p:childTnLst>
                                    <p:set>
                                      <p:cBhvr>
                                        <p:cTn id="419" dur="1" fill="hold">
                                          <p:stCondLst>
                                            <p:cond delay="0"/>
                                          </p:stCondLst>
                                        </p:cTn>
                                        <p:tgtEl>
                                          <p:spTgt spid="3"/>
                                        </p:tgtEl>
                                        <p:attrNameLst>
                                          <p:attrName>style.visibility</p:attrName>
                                        </p:attrNameLst>
                                      </p:cBhvr>
                                      <p:to>
                                        <p:strVal val="visible"/>
                                      </p:to>
                                    </p:set>
                                    <p:anim calcmode="lin" valueType="num">
                                      <p:cBhvr>
                                        <p:cTn id="420" dur="500" fill="hold"/>
                                        <p:tgtEl>
                                          <p:spTgt spid="3"/>
                                        </p:tgtEl>
                                        <p:attrNameLst>
                                          <p:attrName>ppt_w</p:attrName>
                                        </p:attrNameLst>
                                      </p:cBhvr>
                                      <p:tavLst>
                                        <p:tav tm="0">
                                          <p:val>
                                            <p:fltVal val="0"/>
                                          </p:val>
                                        </p:tav>
                                        <p:tav tm="100000">
                                          <p:val>
                                            <p:strVal val="#ppt_w"/>
                                          </p:val>
                                        </p:tav>
                                      </p:tavLst>
                                    </p:anim>
                                    <p:anim calcmode="lin" valueType="num">
                                      <p:cBhvr>
                                        <p:cTn id="421" dur="500" fill="hold"/>
                                        <p:tgtEl>
                                          <p:spTgt spid="3"/>
                                        </p:tgtEl>
                                        <p:attrNameLst>
                                          <p:attrName>ppt_h</p:attrName>
                                        </p:attrNameLst>
                                      </p:cBhvr>
                                      <p:tavLst>
                                        <p:tav tm="0">
                                          <p:val>
                                            <p:fltVal val="0"/>
                                          </p:val>
                                        </p:tav>
                                        <p:tav tm="100000">
                                          <p:val>
                                            <p:strVal val="#ppt_h"/>
                                          </p:val>
                                        </p:tav>
                                      </p:tavLst>
                                    </p:anim>
                                    <p:animEffect transition="in" filter="fade">
                                      <p:cBhvr>
                                        <p:cTn id="422" dur="500"/>
                                        <p:tgtEl>
                                          <p:spTgt spid="3"/>
                                        </p:tgtEl>
                                      </p:cBhvr>
                                    </p:animEffect>
                                  </p:childTnLst>
                                </p:cTn>
                              </p:par>
                            </p:childTnLst>
                          </p:cTn>
                        </p:par>
                        <p:par>
                          <p:cTn id="423" fill="hold">
                            <p:stCondLst>
                              <p:cond delay="500"/>
                            </p:stCondLst>
                            <p:childTnLst>
                              <p:par>
                                <p:cTn id="424" presetID="53" presetClass="entr" presetSubtype="16" fill="hold" nodeType="afterEffect">
                                  <p:stCondLst>
                                    <p:cond delay="0"/>
                                  </p:stCondLst>
                                  <p:childTnLst>
                                    <p:set>
                                      <p:cBhvr>
                                        <p:cTn id="425" dur="1" fill="hold">
                                          <p:stCondLst>
                                            <p:cond delay="0"/>
                                          </p:stCondLst>
                                        </p:cTn>
                                        <p:tgtEl>
                                          <p:spTgt spid="13"/>
                                        </p:tgtEl>
                                        <p:attrNameLst>
                                          <p:attrName>style.visibility</p:attrName>
                                        </p:attrNameLst>
                                      </p:cBhvr>
                                      <p:to>
                                        <p:strVal val="visible"/>
                                      </p:to>
                                    </p:set>
                                    <p:anim calcmode="lin" valueType="num">
                                      <p:cBhvr>
                                        <p:cTn id="426" dur="500" fill="hold"/>
                                        <p:tgtEl>
                                          <p:spTgt spid="13"/>
                                        </p:tgtEl>
                                        <p:attrNameLst>
                                          <p:attrName>ppt_w</p:attrName>
                                        </p:attrNameLst>
                                      </p:cBhvr>
                                      <p:tavLst>
                                        <p:tav tm="0">
                                          <p:val>
                                            <p:fltVal val="0"/>
                                          </p:val>
                                        </p:tav>
                                        <p:tav tm="100000">
                                          <p:val>
                                            <p:strVal val="#ppt_w"/>
                                          </p:val>
                                        </p:tav>
                                      </p:tavLst>
                                    </p:anim>
                                    <p:anim calcmode="lin" valueType="num">
                                      <p:cBhvr>
                                        <p:cTn id="427" dur="500" fill="hold"/>
                                        <p:tgtEl>
                                          <p:spTgt spid="13"/>
                                        </p:tgtEl>
                                        <p:attrNameLst>
                                          <p:attrName>ppt_h</p:attrName>
                                        </p:attrNameLst>
                                      </p:cBhvr>
                                      <p:tavLst>
                                        <p:tav tm="0">
                                          <p:val>
                                            <p:fltVal val="0"/>
                                          </p:val>
                                        </p:tav>
                                        <p:tav tm="100000">
                                          <p:val>
                                            <p:strVal val="#ppt_h"/>
                                          </p:val>
                                        </p:tav>
                                      </p:tavLst>
                                    </p:anim>
                                    <p:animEffect transition="in" filter="fade">
                                      <p:cBhvr>
                                        <p:cTn id="428" dur="500"/>
                                        <p:tgtEl>
                                          <p:spTgt spid="13"/>
                                        </p:tgtEl>
                                      </p:cBhvr>
                                    </p:animEffect>
                                  </p:childTnLst>
                                </p:cTn>
                              </p:par>
                            </p:childTnLst>
                          </p:cTn>
                        </p:par>
                        <p:par>
                          <p:cTn id="429" fill="hold">
                            <p:stCondLst>
                              <p:cond delay="1000"/>
                            </p:stCondLst>
                            <p:childTnLst>
                              <p:par>
                                <p:cTn id="430" presetID="53" presetClass="entr" presetSubtype="16" fill="hold" nodeType="afterEffect">
                                  <p:stCondLst>
                                    <p:cond delay="0"/>
                                  </p:stCondLst>
                                  <p:childTnLst>
                                    <p:set>
                                      <p:cBhvr>
                                        <p:cTn id="431" dur="1" fill="hold">
                                          <p:stCondLst>
                                            <p:cond delay="0"/>
                                          </p:stCondLst>
                                        </p:cTn>
                                        <p:tgtEl>
                                          <p:spTgt spid="19"/>
                                        </p:tgtEl>
                                        <p:attrNameLst>
                                          <p:attrName>style.visibility</p:attrName>
                                        </p:attrNameLst>
                                      </p:cBhvr>
                                      <p:to>
                                        <p:strVal val="visible"/>
                                      </p:to>
                                    </p:set>
                                    <p:anim calcmode="lin" valueType="num">
                                      <p:cBhvr>
                                        <p:cTn id="432" dur="500" fill="hold"/>
                                        <p:tgtEl>
                                          <p:spTgt spid="19"/>
                                        </p:tgtEl>
                                        <p:attrNameLst>
                                          <p:attrName>ppt_w</p:attrName>
                                        </p:attrNameLst>
                                      </p:cBhvr>
                                      <p:tavLst>
                                        <p:tav tm="0">
                                          <p:val>
                                            <p:fltVal val="0"/>
                                          </p:val>
                                        </p:tav>
                                        <p:tav tm="100000">
                                          <p:val>
                                            <p:strVal val="#ppt_w"/>
                                          </p:val>
                                        </p:tav>
                                      </p:tavLst>
                                    </p:anim>
                                    <p:anim calcmode="lin" valueType="num">
                                      <p:cBhvr>
                                        <p:cTn id="433" dur="500" fill="hold"/>
                                        <p:tgtEl>
                                          <p:spTgt spid="19"/>
                                        </p:tgtEl>
                                        <p:attrNameLst>
                                          <p:attrName>ppt_h</p:attrName>
                                        </p:attrNameLst>
                                      </p:cBhvr>
                                      <p:tavLst>
                                        <p:tav tm="0">
                                          <p:val>
                                            <p:fltVal val="0"/>
                                          </p:val>
                                        </p:tav>
                                        <p:tav tm="100000">
                                          <p:val>
                                            <p:strVal val="#ppt_h"/>
                                          </p:val>
                                        </p:tav>
                                      </p:tavLst>
                                    </p:anim>
                                    <p:animEffect transition="in" filter="fade">
                                      <p:cBhvr>
                                        <p:cTn id="434" dur="500"/>
                                        <p:tgtEl>
                                          <p:spTgt spid="19"/>
                                        </p:tgtEl>
                                      </p:cBhvr>
                                    </p:animEffect>
                                  </p:childTnLst>
                                </p:cTn>
                              </p:par>
                            </p:childTnLst>
                          </p:cTn>
                        </p:par>
                        <p:par>
                          <p:cTn id="435" fill="hold">
                            <p:stCondLst>
                              <p:cond delay="1500"/>
                            </p:stCondLst>
                            <p:childTnLst>
                              <p:par>
                                <p:cTn id="436" presetID="53" presetClass="entr" presetSubtype="16" fill="hold" nodeType="afterEffect">
                                  <p:stCondLst>
                                    <p:cond delay="0"/>
                                  </p:stCondLst>
                                  <p:childTnLst>
                                    <p:set>
                                      <p:cBhvr>
                                        <p:cTn id="437" dur="1" fill="hold">
                                          <p:stCondLst>
                                            <p:cond delay="0"/>
                                          </p:stCondLst>
                                        </p:cTn>
                                        <p:tgtEl>
                                          <p:spTgt spid="20"/>
                                        </p:tgtEl>
                                        <p:attrNameLst>
                                          <p:attrName>style.visibility</p:attrName>
                                        </p:attrNameLst>
                                      </p:cBhvr>
                                      <p:to>
                                        <p:strVal val="visible"/>
                                      </p:to>
                                    </p:set>
                                    <p:anim calcmode="lin" valueType="num">
                                      <p:cBhvr>
                                        <p:cTn id="438" dur="500" fill="hold"/>
                                        <p:tgtEl>
                                          <p:spTgt spid="20"/>
                                        </p:tgtEl>
                                        <p:attrNameLst>
                                          <p:attrName>ppt_w</p:attrName>
                                        </p:attrNameLst>
                                      </p:cBhvr>
                                      <p:tavLst>
                                        <p:tav tm="0">
                                          <p:val>
                                            <p:fltVal val="0"/>
                                          </p:val>
                                        </p:tav>
                                        <p:tav tm="100000">
                                          <p:val>
                                            <p:strVal val="#ppt_w"/>
                                          </p:val>
                                        </p:tav>
                                      </p:tavLst>
                                    </p:anim>
                                    <p:anim calcmode="lin" valueType="num">
                                      <p:cBhvr>
                                        <p:cTn id="439" dur="500" fill="hold"/>
                                        <p:tgtEl>
                                          <p:spTgt spid="20"/>
                                        </p:tgtEl>
                                        <p:attrNameLst>
                                          <p:attrName>ppt_h</p:attrName>
                                        </p:attrNameLst>
                                      </p:cBhvr>
                                      <p:tavLst>
                                        <p:tav tm="0">
                                          <p:val>
                                            <p:fltVal val="0"/>
                                          </p:val>
                                        </p:tav>
                                        <p:tav tm="100000">
                                          <p:val>
                                            <p:strVal val="#ppt_h"/>
                                          </p:val>
                                        </p:tav>
                                      </p:tavLst>
                                    </p:anim>
                                    <p:animEffect transition="in" filter="fade">
                                      <p:cBhvr>
                                        <p:cTn id="440" dur="500"/>
                                        <p:tgtEl>
                                          <p:spTgt spid="20"/>
                                        </p:tgtEl>
                                      </p:cBhvr>
                                    </p:animEffect>
                                  </p:childTnLst>
                                </p:cTn>
                              </p:par>
                            </p:childTnLst>
                          </p:cTn>
                        </p:par>
                        <p:par>
                          <p:cTn id="441" fill="hold">
                            <p:stCondLst>
                              <p:cond delay="2000"/>
                            </p:stCondLst>
                            <p:childTnLst>
                              <p:par>
                                <p:cTn id="442" presetID="53" presetClass="entr" presetSubtype="16" fill="hold" nodeType="afterEffect">
                                  <p:stCondLst>
                                    <p:cond delay="0"/>
                                  </p:stCondLst>
                                  <p:childTnLst>
                                    <p:set>
                                      <p:cBhvr>
                                        <p:cTn id="443" dur="1" fill="hold">
                                          <p:stCondLst>
                                            <p:cond delay="0"/>
                                          </p:stCondLst>
                                        </p:cTn>
                                        <p:tgtEl>
                                          <p:spTgt spid="21"/>
                                        </p:tgtEl>
                                        <p:attrNameLst>
                                          <p:attrName>style.visibility</p:attrName>
                                        </p:attrNameLst>
                                      </p:cBhvr>
                                      <p:to>
                                        <p:strVal val="visible"/>
                                      </p:to>
                                    </p:set>
                                    <p:anim calcmode="lin" valueType="num">
                                      <p:cBhvr>
                                        <p:cTn id="444" dur="500" fill="hold"/>
                                        <p:tgtEl>
                                          <p:spTgt spid="21"/>
                                        </p:tgtEl>
                                        <p:attrNameLst>
                                          <p:attrName>ppt_w</p:attrName>
                                        </p:attrNameLst>
                                      </p:cBhvr>
                                      <p:tavLst>
                                        <p:tav tm="0">
                                          <p:val>
                                            <p:fltVal val="0"/>
                                          </p:val>
                                        </p:tav>
                                        <p:tav tm="100000">
                                          <p:val>
                                            <p:strVal val="#ppt_w"/>
                                          </p:val>
                                        </p:tav>
                                      </p:tavLst>
                                    </p:anim>
                                    <p:anim calcmode="lin" valueType="num">
                                      <p:cBhvr>
                                        <p:cTn id="445" dur="500" fill="hold"/>
                                        <p:tgtEl>
                                          <p:spTgt spid="21"/>
                                        </p:tgtEl>
                                        <p:attrNameLst>
                                          <p:attrName>ppt_h</p:attrName>
                                        </p:attrNameLst>
                                      </p:cBhvr>
                                      <p:tavLst>
                                        <p:tav tm="0">
                                          <p:val>
                                            <p:fltVal val="0"/>
                                          </p:val>
                                        </p:tav>
                                        <p:tav tm="100000">
                                          <p:val>
                                            <p:strVal val="#ppt_h"/>
                                          </p:val>
                                        </p:tav>
                                      </p:tavLst>
                                    </p:anim>
                                    <p:animEffect transition="in" filter="fade">
                                      <p:cBhvr>
                                        <p:cTn id="4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2" grpId="0"/>
      <p:bldP spid="22" grpId="1"/>
      <p:bldP spid="23" grpId="0"/>
      <p:bldP spid="23" grpId="1"/>
      <p:bldP spid="24" grpId="0"/>
      <p:bldP spid="24" grpId="1"/>
      <p:bldP spid="25" grpId="0"/>
      <p:bldP spid="25" grpId="1"/>
      <p:bldP spid="26" grpId="0"/>
      <p:bldP spid="26" grpId="1"/>
      <p:bldP spid="86" grpId="0"/>
      <p:bldP spid="87" grpId="0"/>
      <p:bldP spid="88" grpId="0" animBg="1"/>
      <p:bldP spid="90" grpId="0" animBg="1"/>
      <p:bldP spid="90" grpId="1" animBg="1"/>
      <p:bldP spid="9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dirty="0"/>
          </a:p>
        </p:txBody>
      </p:sp>
      <p:sp>
        <p:nvSpPr>
          <p:cNvPr id="81" name="Заголовок 1"/>
          <p:cNvSpPr txBox="1">
            <a:spLocks/>
          </p:cNvSpPr>
          <p:nvPr/>
        </p:nvSpPr>
        <p:spPr>
          <a:xfrm>
            <a:off x="56646" y="739789"/>
            <a:ext cx="7886700" cy="71390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Внедрение </a:t>
            </a:r>
            <a:r>
              <a:rPr lang="en-US" sz="2400" dirty="0">
                <a:solidFill>
                  <a:schemeClr val="tx1">
                    <a:lumMod val="75000"/>
                    <a:lumOff val="25000"/>
                  </a:schemeClr>
                </a:solidFill>
              </a:rPr>
              <a:t>CEM </a:t>
            </a:r>
            <a:r>
              <a:rPr lang="ru-RU" sz="2400" dirty="0">
                <a:solidFill>
                  <a:schemeClr val="tx1">
                    <a:lumMod val="75000"/>
                    <a:lumOff val="25000"/>
                  </a:schemeClr>
                </a:solidFill>
              </a:rPr>
              <a:t>как набора подсистем</a:t>
            </a:r>
          </a:p>
        </p:txBody>
      </p:sp>
      <p:sp>
        <p:nvSpPr>
          <p:cNvPr id="26" name="Скругленный прямоугольник 25"/>
          <p:cNvSpPr/>
          <p:nvPr/>
        </p:nvSpPr>
        <p:spPr>
          <a:xfrm>
            <a:off x="107959" y="1657687"/>
            <a:ext cx="8964996" cy="3752513"/>
          </a:xfrm>
          <a:prstGeom prst="roundRect">
            <a:avLst>
              <a:gd name="adj" fmla="val 10436"/>
            </a:avLst>
          </a:prstGeom>
          <a:solidFill>
            <a:srgbClr val="FFECD9"/>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sp>
        <p:nvSpPr>
          <p:cNvPr id="27" name="TextBox 26"/>
          <p:cNvSpPr txBox="1"/>
          <p:nvPr/>
        </p:nvSpPr>
        <p:spPr>
          <a:xfrm>
            <a:off x="2478937" y="1257432"/>
            <a:ext cx="4271758" cy="346222"/>
          </a:xfrm>
          <a:prstGeom prst="rect">
            <a:avLst/>
          </a:prstGeom>
          <a:noFill/>
        </p:spPr>
        <p:txBody>
          <a:bodyPr wrap="square" lIns="68554" tIns="34277" rIns="68554" bIns="34277" rtlCol="0">
            <a:spAutoFit/>
          </a:bodyPr>
          <a:lstStyle/>
          <a:p>
            <a:pPr algn="ctr"/>
            <a:r>
              <a:rPr lang="en-US" b="1" i="1" dirty="0">
                <a:solidFill>
                  <a:srgbClr val="663300"/>
                </a:solidFill>
              </a:rPr>
              <a:t>Customer Experience Management</a:t>
            </a:r>
            <a:endParaRPr lang="ru-RU" b="1" i="1" dirty="0">
              <a:solidFill>
                <a:srgbClr val="663300"/>
              </a:solidFill>
            </a:endParaRPr>
          </a:p>
        </p:txBody>
      </p:sp>
      <p:sp>
        <p:nvSpPr>
          <p:cNvPr id="28" name="Прямоугольник 27"/>
          <p:cNvSpPr/>
          <p:nvPr/>
        </p:nvSpPr>
        <p:spPr>
          <a:xfrm>
            <a:off x="3470550" y="1735078"/>
            <a:ext cx="2132015" cy="1698521"/>
          </a:xfrm>
          <a:prstGeom prst="rect">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i="1" dirty="0">
                <a:solidFill>
                  <a:srgbClr val="663300"/>
                </a:solidFill>
              </a:rPr>
              <a:t>Customer Auto Interaction Management</a:t>
            </a:r>
            <a:r>
              <a:rPr lang="ru-RU" i="1" dirty="0">
                <a:solidFill>
                  <a:srgbClr val="663300"/>
                </a:solidFill>
              </a:rPr>
              <a:t> - </a:t>
            </a:r>
            <a:r>
              <a:rPr lang="en-US" i="1" dirty="0">
                <a:solidFill>
                  <a:srgbClr val="663300"/>
                </a:solidFill>
              </a:rPr>
              <a:t>CAIM</a:t>
            </a:r>
            <a:endParaRPr lang="ru-RU" i="1" dirty="0">
              <a:solidFill>
                <a:srgbClr val="663300"/>
              </a:solidFill>
            </a:endParaRPr>
          </a:p>
          <a:p>
            <a:pPr algn="ctr"/>
            <a:r>
              <a:rPr lang="ru-RU" sz="1350" i="1" dirty="0">
                <a:solidFill>
                  <a:srgbClr val="663300"/>
                </a:solidFill>
              </a:rPr>
              <a:t>(«Умное» </a:t>
            </a:r>
            <a:r>
              <a:rPr lang="ru-RU" sz="1350" i="1" dirty="0" err="1">
                <a:solidFill>
                  <a:srgbClr val="663300"/>
                </a:solidFill>
              </a:rPr>
              <a:t>автовзаимодействие</a:t>
            </a:r>
            <a:r>
              <a:rPr lang="ru-RU" sz="1350" i="1" dirty="0">
                <a:solidFill>
                  <a:srgbClr val="663300"/>
                </a:solidFill>
              </a:rPr>
              <a:t> с клиентом, в </a:t>
            </a:r>
            <a:r>
              <a:rPr lang="ru-RU" sz="1350" i="1" dirty="0" err="1">
                <a:solidFill>
                  <a:srgbClr val="663300"/>
                </a:solidFill>
              </a:rPr>
              <a:t>т.ч</a:t>
            </a:r>
            <a:r>
              <a:rPr lang="ru-RU" sz="1350" i="1" dirty="0">
                <a:solidFill>
                  <a:srgbClr val="663300"/>
                </a:solidFill>
              </a:rPr>
              <a:t>. интерактивное)</a:t>
            </a:r>
          </a:p>
        </p:txBody>
      </p:sp>
      <p:sp>
        <p:nvSpPr>
          <p:cNvPr id="29" name="Прямоугольник 28"/>
          <p:cNvSpPr/>
          <p:nvPr/>
        </p:nvSpPr>
        <p:spPr>
          <a:xfrm>
            <a:off x="949286" y="1759413"/>
            <a:ext cx="2129001" cy="1698521"/>
          </a:xfrm>
          <a:prstGeom prst="rect">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i="1" dirty="0">
                <a:solidFill>
                  <a:srgbClr val="663300"/>
                </a:solidFill>
              </a:rPr>
              <a:t>Скрипт взаимодействия  </a:t>
            </a:r>
            <a:r>
              <a:rPr lang="ru-RU" sz="1350" i="1" dirty="0">
                <a:solidFill>
                  <a:srgbClr val="663300"/>
                </a:solidFill>
              </a:rPr>
              <a:t>(регламент общения сотрудника с клиентом в конкретной ситуации)</a:t>
            </a:r>
          </a:p>
        </p:txBody>
      </p:sp>
      <p:sp>
        <p:nvSpPr>
          <p:cNvPr id="30" name="Скругленный прямоугольник 29"/>
          <p:cNvSpPr/>
          <p:nvPr/>
        </p:nvSpPr>
        <p:spPr>
          <a:xfrm>
            <a:off x="1297825" y="5514975"/>
            <a:ext cx="6427922" cy="451428"/>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dirty="0">
                <a:solidFill>
                  <a:schemeClr val="bg1"/>
                </a:solidFill>
              </a:rPr>
              <a:t>OSS/BSS</a:t>
            </a:r>
            <a:r>
              <a:rPr lang="ru-RU" dirty="0">
                <a:solidFill>
                  <a:schemeClr val="bg1"/>
                </a:solidFill>
              </a:rPr>
              <a:t> - ландшафт</a:t>
            </a:r>
          </a:p>
        </p:txBody>
      </p:sp>
      <p:sp>
        <p:nvSpPr>
          <p:cNvPr id="31" name="Скругленный прямоугольник 30"/>
          <p:cNvSpPr/>
          <p:nvPr/>
        </p:nvSpPr>
        <p:spPr>
          <a:xfrm>
            <a:off x="147630" y="1307154"/>
            <a:ext cx="8856984" cy="4169722"/>
          </a:xfrm>
          <a:prstGeom prst="roundRect">
            <a:avLst>
              <a:gd name="adj" fmla="val 6732"/>
            </a:avLst>
          </a:prstGeom>
          <a:no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sp>
        <p:nvSpPr>
          <p:cNvPr id="32" name="Прямоугольник 31"/>
          <p:cNvSpPr/>
          <p:nvPr/>
        </p:nvSpPr>
        <p:spPr>
          <a:xfrm>
            <a:off x="3475269" y="3633995"/>
            <a:ext cx="2033288" cy="1698521"/>
          </a:xfrm>
          <a:prstGeom prst="rect">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i="1" dirty="0" err="1">
                <a:solidFill>
                  <a:srgbClr val="663300"/>
                </a:solidFill>
              </a:rPr>
              <a:t>CEM-Sales&amp;Targeting</a:t>
            </a:r>
            <a:r>
              <a:rPr lang="ru-RU" sz="1200" i="1" dirty="0">
                <a:solidFill>
                  <a:srgbClr val="663300"/>
                </a:solidFill>
              </a:rPr>
              <a:t/>
            </a:r>
            <a:br>
              <a:rPr lang="ru-RU" sz="1200" i="1" dirty="0">
                <a:solidFill>
                  <a:srgbClr val="663300"/>
                </a:solidFill>
              </a:rPr>
            </a:br>
            <a:r>
              <a:rPr lang="ru-RU" sz="1350" i="1" dirty="0">
                <a:solidFill>
                  <a:srgbClr val="663300"/>
                </a:solidFill>
              </a:rPr>
              <a:t>(</a:t>
            </a:r>
            <a:r>
              <a:rPr lang="ru-RU" sz="1350" i="1" dirty="0" err="1">
                <a:solidFill>
                  <a:srgbClr val="663300"/>
                </a:solidFill>
              </a:rPr>
              <a:t>Таргетинг</a:t>
            </a:r>
            <a:r>
              <a:rPr lang="ru-RU" sz="1350" i="1" dirty="0">
                <a:solidFill>
                  <a:srgbClr val="663300"/>
                </a:solidFill>
              </a:rPr>
              <a:t> и поддержка продаж)</a:t>
            </a:r>
          </a:p>
        </p:txBody>
      </p:sp>
      <p:sp>
        <p:nvSpPr>
          <p:cNvPr id="33" name="Прямоугольник 32"/>
          <p:cNvSpPr/>
          <p:nvPr/>
        </p:nvSpPr>
        <p:spPr>
          <a:xfrm>
            <a:off x="972053" y="3633996"/>
            <a:ext cx="1998222" cy="1698521"/>
          </a:xfrm>
          <a:prstGeom prst="rect">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i="1" dirty="0">
                <a:solidFill>
                  <a:srgbClr val="663300"/>
                </a:solidFill>
              </a:rPr>
              <a:t>Feedback – </a:t>
            </a:r>
            <a:r>
              <a:rPr lang="ru-RU" i="1" dirty="0">
                <a:solidFill>
                  <a:srgbClr val="663300"/>
                </a:solidFill>
              </a:rPr>
              <a:t>обратная связь</a:t>
            </a:r>
            <a:r>
              <a:rPr lang="ru-RU" sz="1200" i="1" dirty="0">
                <a:solidFill>
                  <a:srgbClr val="663300"/>
                </a:solidFill>
              </a:rPr>
              <a:t/>
            </a:r>
            <a:br>
              <a:rPr lang="ru-RU" sz="1200" i="1" dirty="0">
                <a:solidFill>
                  <a:srgbClr val="663300"/>
                </a:solidFill>
              </a:rPr>
            </a:br>
            <a:r>
              <a:rPr lang="ru-RU" sz="1350" i="1" dirty="0">
                <a:solidFill>
                  <a:srgbClr val="663300"/>
                </a:solidFill>
              </a:rPr>
              <a:t>(Прецедентные опросы, анкетирование клиента, а также АРМ </a:t>
            </a:r>
            <a:r>
              <a:rPr lang="en-US" sz="1350" i="1" dirty="0">
                <a:solidFill>
                  <a:srgbClr val="663300"/>
                </a:solidFill>
              </a:rPr>
              <a:t>B2B</a:t>
            </a:r>
            <a:r>
              <a:rPr lang="ru-RU" sz="1350" i="1" dirty="0">
                <a:solidFill>
                  <a:srgbClr val="663300"/>
                </a:solidFill>
              </a:rPr>
              <a:t> специалиста)</a:t>
            </a:r>
          </a:p>
        </p:txBody>
      </p:sp>
      <p:sp>
        <p:nvSpPr>
          <p:cNvPr id="34" name="Прямоугольник 33"/>
          <p:cNvSpPr/>
          <p:nvPr/>
        </p:nvSpPr>
        <p:spPr>
          <a:xfrm>
            <a:off x="6048617" y="3633996"/>
            <a:ext cx="1998222" cy="1698521"/>
          </a:xfrm>
          <a:prstGeom prst="rect">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i="1" dirty="0">
                <a:solidFill>
                  <a:srgbClr val="663300"/>
                </a:solidFill>
              </a:rPr>
              <a:t>CEM</a:t>
            </a:r>
            <a:r>
              <a:rPr lang="ru-RU" i="1" dirty="0">
                <a:solidFill>
                  <a:srgbClr val="663300"/>
                </a:solidFill>
              </a:rPr>
              <a:t>-метрики </a:t>
            </a:r>
            <a:r>
              <a:rPr lang="ru-RU" sz="1350" i="1" dirty="0">
                <a:solidFill>
                  <a:srgbClr val="663300"/>
                </a:solidFill>
              </a:rPr>
              <a:t>(аналитические инструменты</a:t>
            </a:r>
            <a:r>
              <a:rPr lang="en-US" sz="1350" i="1" dirty="0">
                <a:solidFill>
                  <a:srgbClr val="663300"/>
                </a:solidFill>
              </a:rPr>
              <a:t> </a:t>
            </a:r>
            <a:r>
              <a:rPr lang="ru-RU" sz="1350" i="1" dirty="0">
                <a:solidFill>
                  <a:srgbClr val="663300"/>
                </a:solidFill>
              </a:rPr>
              <a:t>работы с </a:t>
            </a:r>
            <a:r>
              <a:rPr lang="en-US" sz="1350" i="1" dirty="0">
                <a:solidFill>
                  <a:srgbClr val="663300"/>
                </a:solidFill>
              </a:rPr>
              <a:t>CE</a:t>
            </a:r>
            <a:r>
              <a:rPr lang="ru-RU" sz="1350" i="1" dirty="0">
                <a:solidFill>
                  <a:srgbClr val="663300"/>
                </a:solidFill>
              </a:rPr>
              <a:t> клиента)</a:t>
            </a:r>
          </a:p>
        </p:txBody>
      </p:sp>
      <p:sp>
        <p:nvSpPr>
          <p:cNvPr id="35" name="Прямоугольник 34"/>
          <p:cNvSpPr/>
          <p:nvPr/>
        </p:nvSpPr>
        <p:spPr>
          <a:xfrm>
            <a:off x="5994611" y="1735078"/>
            <a:ext cx="2129001" cy="1698521"/>
          </a:xfrm>
          <a:prstGeom prst="rect">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i="1" dirty="0">
                <a:solidFill>
                  <a:srgbClr val="663300"/>
                </a:solidFill>
              </a:rPr>
              <a:t>CEM</a:t>
            </a:r>
            <a:r>
              <a:rPr lang="ru-RU" i="1" dirty="0">
                <a:solidFill>
                  <a:srgbClr val="663300"/>
                </a:solidFill>
              </a:rPr>
              <a:t>-контейнер клиентских событий</a:t>
            </a:r>
            <a:br>
              <a:rPr lang="ru-RU" i="1" dirty="0">
                <a:solidFill>
                  <a:srgbClr val="663300"/>
                </a:solidFill>
              </a:rPr>
            </a:br>
            <a:r>
              <a:rPr lang="en-US" i="1" dirty="0">
                <a:solidFill>
                  <a:srgbClr val="663300"/>
                </a:solidFill>
              </a:rPr>
              <a:t> </a:t>
            </a:r>
            <a:r>
              <a:rPr lang="ru-RU" sz="1350" i="1" dirty="0">
                <a:solidFill>
                  <a:srgbClr val="663300"/>
                </a:solidFill>
              </a:rPr>
              <a:t>(Подсистема для реализации решений по дистанционному обслуживанию)</a:t>
            </a:r>
          </a:p>
        </p:txBody>
      </p:sp>
    </p:spTree>
    <p:extLst>
      <p:ext uri="{BB962C8B-B14F-4D97-AF65-F5344CB8AC3E}">
        <p14:creationId xmlns:p14="http://schemas.microsoft.com/office/powerpoint/2010/main" val="114222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heel(1)">
                                      <p:cBhvr>
                                        <p:cTn id="47" dur="20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animBg="1"/>
      <p:bldP spid="30" grpId="0" animBg="1"/>
      <p:bldP spid="31" grpId="0" animBg="1"/>
      <p:bldP spid="32" grpId="0" animBg="1"/>
      <p:bldP spid="33" grpId="0" animBg="1"/>
      <p:bldP spid="34" grpId="0" animBg="1"/>
      <p:bldP spid="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a:bodyPr>
          <a:lstStyle/>
          <a:p>
            <a:endParaRPr lang="ru-RU" dirty="0"/>
          </a:p>
        </p:txBody>
      </p:sp>
      <p:grpSp>
        <p:nvGrpSpPr>
          <p:cNvPr id="40" name="Группа 39"/>
          <p:cNvGrpSpPr/>
          <p:nvPr/>
        </p:nvGrpSpPr>
        <p:grpSpPr>
          <a:xfrm>
            <a:off x="2675110" y="2701692"/>
            <a:ext cx="1361504" cy="1136553"/>
            <a:chOff x="3211365" y="550463"/>
            <a:chExt cx="5769270" cy="5757073"/>
          </a:xfrm>
        </p:grpSpPr>
        <p:pic>
          <p:nvPicPr>
            <p:cNvPr id="41" name="Рисунок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365" y="550463"/>
              <a:ext cx="5769270" cy="5757073"/>
            </a:xfrm>
            <a:prstGeom prst="rect">
              <a:avLst/>
            </a:prstGeom>
          </p:spPr>
        </p:pic>
        <p:sp>
          <p:nvSpPr>
            <p:cNvPr id="42" name="TextBox 41"/>
            <p:cNvSpPr txBox="1"/>
            <p:nvPr/>
          </p:nvSpPr>
          <p:spPr>
            <a:xfrm rot="299925">
              <a:off x="3490525" y="915333"/>
              <a:ext cx="5140296" cy="5241005"/>
            </a:xfrm>
            <a:prstGeom prst="rect">
              <a:avLst/>
            </a:prstGeom>
            <a:noFill/>
          </p:spPr>
          <p:txBody>
            <a:bodyPr wrap="square" rtlCol="0">
              <a:prstTxWarp prst="textButton">
                <a:avLst>
                  <a:gd name="adj" fmla="val 9846095"/>
                </a:avLst>
              </a:prstTxWarp>
              <a:spAutoFit/>
            </a:bodyPr>
            <a:lstStyle/>
            <a:p>
              <a:r>
                <a:rPr lang="en-US" sz="1500" dirty="0">
                  <a:solidFill>
                    <a:schemeClr val="bg1">
                      <a:lumMod val="85000"/>
                    </a:schemeClr>
                  </a:solidFill>
                </a:rPr>
                <a:t>CUSTOMER EXPERIENCE MANAGEMENT</a:t>
              </a:r>
              <a:endParaRPr lang="ru-RU" sz="1500" dirty="0">
                <a:solidFill>
                  <a:schemeClr val="bg1">
                    <a:lumMod val="85000"/>
                  </a:schemeClr>
                </a:solidFill>
              </a:endParaRPr>
            </a:p>
          </p:txBody>
        </p:sp>
      </p:grpSp>
      <p:pic>
        <p:nvPicPr>
          <p:cNvPr id="43" name="Рисунок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5128" y="3717431"/>
            <a:ext cx="557477" cy="107803"/>
          </a:xfrm>
          <a:prstGeom prst="rect">
            <a:avLst/>
          </a:prstGeom>
        </p:spPr>
      </p:pic>
      <p:sp>
        <p:nvSpPr>
          <p:cNvPr id="44" name="Блок-схема: узел суммирования 43"/>
          <p:cNvSpPr/>
          <p:nvPr/>
        </p:nvSpPr>
        <p:spPr>
          <a:xfrm>
            <a:off x="2961357" y="4247310"/>
            <a:ext cx="789014" cy="666413"/>
          </a:xfrm>
          <a:prstGeom prst="flowChartSummingJunction">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050">
              <a:ln>
                <a:solidFill>
                  <a:schemeClr val="tx1">
                    <a:lumMod val="75000"/>
                    <a:lumOff val="25000"/>
                  </a:schemeClr>
                </a:solidFill>
              </a:ln>
            </a:endParaRPr>
          </a:p>
        </p:txBody>
      </p:sp>
      <p:sp>
        <p:nvSpPr>
          <p:cNvPr id="45" name="TextBox 44"/>
          <p:cNvSpPr txBox="1"/>
          <p:nvPr/>
        </p:nvSpPr>
        <p:spPr>
          <a:xfrm>
            <a:off x="3003899" y="4499455"/>
            <a:ext cx="703925" cy="369306"/>
          </a:xfrm>
          <a:prstGeom prst="rect">
            <a:avLst/>
          </a:prstGeom>
          <a:solidFill>
            <a:schemeClr val="bg1"/>
          </a:solidFill>
          <a:ln>
            <a:solidFill>
              <a:schemeClr val="bg1">
                <a:lumMod val="85000"/>
              </a:schemeClr>
            </a:solidFill>
          </a:ln>
        </p:spPr>
        <p:txBody>
          <a:bodyPr wrap="square" lIns="68554" tIns="34277" rIns="68554" bIns="34277" rtlCol="0">
            <a:spAutoFit/>
          </a:bodyPr>
          <a:lstStyle/>
          <a:p>
            <a:pPr algn="ctr"/>
            <a:r>
              <a:rPr lang="ru-RU" sz="975" b="1" dirty="0">
                <a:solidFill>
                  <a:schemeClr val="bg1">
                    <a:lumMod val="50000"/>
                  </a:schemeClr>
                </a:solidFill>
              </a:rPr>
              <a:t>Обработка</a:t>
            </a:r>
          </a:p>
        </p:txBody>
      </p:sp>
      <p:sp>
        <p:nvSpPr>
          <p:cNvPr id="46" name="Нашивка 45"/>
          <p:cNvSpPr/>
          <p:nvPr/>
        </p:nvSpPr>
        <p:spPr>
          <a:xfrm rot="5400000">
            <a:off x="3263855" y="3723893"/>
            <a:ext cx="230571" cy="612180"/>
          </a:xfrm>
          <a:prstGeom prst="chevron">
            <a:avLst>
              <a:gd name="adj" fmla="val 67129"/>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solidFill>
                <a:schemeClr val="tx1"/>
              </a:solidFill>
            </a:endParaRPr>
          </a:p>
        </p:txBody>
      </p:sp>
      <p:sp>
        <p:nvSpPr>
          <p:cNvPr id="47" name="Нашивка 46"/>
          <p:cNvSpPr/>
          <p:nvPr/>
        </p:nvSpPr>
        <p:spPr>
          <a:xfrm>
            <a:off x="4152578" y="3058202"/>
            <a:ext cx="266953" cy="528749"/>
          </a:xfrm>
          <a:prstGeom prst="chevron">
            <a:avLst>
              <a:gd name="adj" fmla="val 67129"/>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solidFill>
                <a:schemeClr val="tx1"/>
              </a:solidFill>
            </a:endParaRPr>
          </a:p>
        </p:txBody>
      </p:sp>
      <p:grpSp>
        <p:nvGrpSpPr>
          <p:cNvPr id="48" name="Группа 47"/>
          <p:cNvGrpSpPr/>
          <p:nvPr/>
        </p:nvGrpSpPr>
        <p:grpSpPr>
          <a:xfrm>
            <a:off x="192141" y="3493613"/>
            <a:ext cx="804542" cy="862709"/>
            <a:chOff x="256155" y="3473131"/>
            <a:chExt cx="1072582" cy="1331607"/>
          </a:xfrm>
        </p:grpSpPr>
        <p:pic>
          <p:nvPicPr>
            <p:cNvPr id="49" name="Рисунок 48"/>
            <p:cNvPicPr>
              <a:picLocks noChangeAspect="1"/>
            </p:cNvPicPr>
            <p:nvPr/>
          </p:nvPicPr>
          <p:blipFill rotWithShape="1">
            <a:blip r:embed="rId5" cstate="print">
              <a:extLst>
                <a:ext uri="{28A0092B-C50C-407E-A947-70E740481C1C}">
                  <a14:useLocalDpi xmlns:a14="http://schemas.microsoft.com/office/drawing/2010/main" val="0"/>
                </a:ext>
              </a:extLst>
            </a:blip>
            <a:srcRect l="15800" t="8587" r="17760" b="8927"/>
            <a:stretch/>
          </p:blipFill>
          <p:spPr>
            <a:xfrm>
              <a:off x="256155" y="3473131"/>
              <a:ext cx="1072582" cy="1331607"/>
            </a:xfrm>
            <a:prstGeom prst="ellipse">
              <a:avLst/>
            </a:prstGeom>
          </p:spPr>
        </p:pic>
        <p:grpSp>
          <p:nvGrpSpPr>
            <p:cNvPr id="50" name="Группа 49"/>
            <p:cNvGrpSpPr/>
            <p:nvPr/>
          </p:nvGrpSpPr>
          <p:grpSpPr>
            <a:xfrm>
              <a:off x="626634" y="4020906"/>
              <a:ext cx="173444" cy="127172"/>
              <a:chOff x="1240033" y="4276910"/>
              <a:chExt cx="288516" cy="134786"/>
            </a:xfrm>
          </p:grpSpPr>
          <p:sp>
            <p:nvSpPr>
              <p:cNvPr id="51" name="Прямоугольник 50"/>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a:t>
                </a:r>
              </a:p>
            </p:txBody>
          </p:sp>
          <p:pic>
            <p:nvPicPr>
              <p:cNvPr id="52" name="Рисунок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grpSp>
      <p:sp>
        <p:nvSpPr>
          <p:cNvPr id="53" name="Скругленный прямоугольник 52"/>
          <p:cNvSpPr/>
          <p:nvPr/>
        </p:nvSpPr>
        <p:spPr>
          <a:xfrm>
            <a:off x="34907" y="2122753"/>
            <a:ext cx="1782430" cy="2845763"/>
          </a:xfrm>
          <a:prstGeom prst="roundRect">
            <a:avLst>
              <a:gd name="adj" fmla="val 11459"/>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sp>
        <p:nvSpPr>
          <p:cNvPr id="54" name="Скругленный прямоугольник 53"/>
          <p:cNvSpPr/>
          <p:nvPr/>
        </p:nvSpPr>
        <p:spPr>
          <a:xfrm>
            <a:off x="250958" y="2262704"/>
            <a:ext cx="1350531" cy="37321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500" i="1" dirty="0">
                <a:solidFill>
                  <a:schemeClr val="tx1">
                    <a:lumMod val="65000"/>
                    <a:lumOff val="35000"/>
                  </a:schemeClr>
                </a:solidFill>
              </a:rPr>
              <a:t>Данные о прецедентах:</a:t>
            </a:r>
            <a:endParaRPr lang="ru-RU" sz="1350" i="1" dirty="0">
              <a:solidFill>
                <a:schemeClr val="tx1">
                  <a:lumMod val="65000"/>
                  <a:lumOff val="35000"/>
                </a:schemeClr>
              </a:solidFill>
            </a:endParaRPr>
          </a:p>
        </p:txBody>
      </p:sp>
      <p:cxnSp>
        <p:nvCxnSpPr>
          <p:cNvPr id="55" name="Прямая соединительная линия 54"/>
          <p:cNvCxnSpPr/>
          <p:nvPr/>
        </p:nvCxnSpPr>
        <p:spPr>
          <a:xfrm flipV="1">
            <a:off x="2684404" y="3889694"/>
            <a:ext cx="364582" cy="545027"/>
          </a:xfrm>
          <a:prstGeom prst="line">
            <a:avLst/>
          </a:prstGeom>
          <a:ln w="762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56" name="Рисунок 55"/>
          <p:cNvPicPr>
            <a:picLocks noChangeAspect="1"/>
          </p:cNvPicPr>
          <p:nvPr/>
        </p:nvPicPr>
        <p:blipFill rotWithShape="1">
          <a:blip r:embed="rId7" cstate="print">
            <a:extLst>
              <a:ext uri="{28A0092B-C50C-407E-A947-70E740481C1C}">
                <a14:useLocalDpi xmlns:a14="http://schemas.microsoft.com/office/drawing/2010/main" val="0"/>
              </a:ext>
            </a:extLst>
          </a:blip>
          <a:srcRect l="23333" t="9824" r="24269" b="10410"/>
          <a:stretch/>
        </p:blipFill>
        <p:spPr>
          <a:xfrm>
            <a:off x="2169365" y="4510874"/>
            <a:ext cx="656450" cy="774325"/>
          </a:xfrm>
          <a:prstGeom prst="rect">
            <a:avLst/>
          </a:prstGeom>
        </p:spPr>
      </p:pic>
      <p:sp>
        <p:nvSpPr>
          <p:cNvPr id="57" name="Прямоугольник 56"/>
          <p:cNvSpPr/>
          <p:nvPr/>
        </p:nvSpPr>
        <p:spPr>
          <a:xfrm>
            <a:off x="1718221" y="5319322"/>
            <a:ext cx="1470484" cy="29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sz="1500" b="1" dirty="0">
                <a:solidFill>
                  <a:schemeClr val="tx1">
                    <a:lumMod val="50000"/>
                    <a:lumOff val="50000"/>
                  </a:schemeClr>
                </a:solidFill>
              </a:rPr>
              <a:t>B2C-</a:t>
            </a:r>
            <a:r>
              <a:rPr lang="ru-RU" sz="1500" b="1" dirty="0">
                <a:solidFill>
                  <a:schemeClr val="tx1">
                    <a:lumMod val="50000"/>
                    <a:lumOff val="50000"/>
                  </a:schemeClr>
                </a:solidFill>
              </a:rPr>
              <a:t>сегмент</a:t>
            </a:r>
          </a:p>
        </p:txBody>
      </p:sp>
      <p:pic>
        <p:nvPicPr>
          <p:cNvPr id="58" name="Рисунок 57"/>
          <p:cNvPicPr>
            <a:picLocks noChangeAspect="1"/>
          </p:cNvPicPr>
          <p:nvPr/>
        </p:nvPicPr>
        <p:blipFill rotWithShape="1">
          <a:blip r:embed="rId8" cstate="print">
            <a:extLst>
              <a:ext uri="{28A0092B-C50C-407E-A947-70E740481C1C}">
                <a14:useLocalDpi xmlns:a14="http://schemas.microsoft.com/office/drawing/2010/main" val="0"/>
              </a:ext>
            </a:extLst>
          </a:blip>
          <a:srcRect t="26865" b="27164"/>
          <a:stretch/>
        </p:blipFill>
        <p:spPr>
          <a:xfrm>
            <a:off x="3210959" y="4509767"/>
            <a:ext cx="1665206" cy="661172"/>
          </a:xfrm>
          <a:prstGeom prst="rect">
            <a:avLst/>
          </a:prstGeom>
        </p:spPr>
      </p:pic>
      <p:sp>
        <p:nvSpPr>
          <p:cNvPr id="59" name="Прямоугольник 58"/>
          <p:cNvSpPr/>
          <p:nvPr/>
        </p:nvSpPr>
        <p:spPr>
          <a:xfrm>
            <a:off x="3308320" y="5280426"/>
            <a:ext cx="1470484" cy="29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sz="1500" b="1" dirty="0">
                <a:solidFill>
                  <a:schemeClr val="tx1">
                    <a:lumMod val="50000"/>
                    <a:lumOff val="50000"/>
                  </a:schemeClr>
                </a:solidFill>
              </a:rPr>
              <a:t>B2B-</a:t>
            </a:r>
            <a:r>
              <a:rPr lang="ru-RU" sz="1500" b="1" dirty="0">
                <a:solidFill>
                  <a:schemeClr val="tx1">
                    <a:lumMod val="50000"/>
                    <a:lumOff val="50000"/>
                  </a:schemeClr>
                </a:solidFill>
              </a:rPr>
              <a:t>сегмент</a:t>
            </a:r>
          </a:p>
        </p:txBody>
      </p:sp>
      <p:cxnSp>
        <p:nvCxnSpPr>
          <p:cNvPr id="60" name="Прямая соединительная линия 59"/>
          <p:cNvCxnSpPr/>
          <p:nvPr/>
        </p:nvCxnSpPr>
        <p:spPr>
          <a:xfrm flipH="1" flipV="1">
            <a:off x="3892692" y="3842800"/>
            <a:ext cx="399431" cy="591925"/>
          </a:xfrm>
          <a:prstGeom prst="line">
            <a:avLst/>
          </a:prstGeom>
          <a:ln w="762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flipV="1">
            <a:off x="2506957" y="3805222"/>
            <a:ext cx="401688" cy="562514"/>
          </a:xfrm>
          <a:prstGeom prst="line">
            <a:avLst/>
          </a:prstGeom>
          <a:ln w="762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18121122">
            <a:off x="2295853" y="3962088"/>
            <a:ext cx="539015" cy="230806"/>
          </a:xfrm>
          <a:prstGeom prst="rect">
            <a:avLst/>
          </a:prstGeom>
          <a:noFill/>
        </p:spPr>
        <p:txBody>
          <a:bodyPr wrap="square" lIns="68554" tIns="34277" rIns="68554" bIns="34277" rtlCol="0">
            <a:spAutoFit/>
          </a:bodyPr>
          <a:lstStyle/>
          <a:p>
            <a:pPr algn="ctr"/>
            <a:r>
              <a:rPr lang="ru-RU" sz="1050" i="1" dirty="0"/>
              <a:t>Опрос</a:t>
            </a:r>
          </a:p>
        </p:txBody>
      </p:sp>
      <p:cxnSp>
        <p:nvCxnSpPr>
          <p:cNvPr id="63" name="Прямая соединительная линия 62"/>
          <p:cNvCxnSpPr/>
          <p:nvPr/>
        </p:nvCxnSpPr>
        <p:spPr>
          <a:xfrm flipH="1" flipV="1">
            <a:off x="3713356" y="3899255"/>
            <a:ext cx="376040" cy="552455"/>
          </a:xfrm>
          <a:prstGeom prst="line">
            <a:avLst/>
          </a:prstGeom>
          <a:ln w="762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3648937">
            <a:off x="3912204" y="3975289"/>
            <a:ext cx="705903" cy="295439"/>
          </a:xfrm>
          <a:prstGeom prst="rect">
            <a:avLst/>
          </a:prstGeom>
          <a:noFill/>
        </p:spPr>
        <p:txBody>
          <a:bodyPr wrap="square" lIns="68554" tIns="34277" rIns="68554" bIns="34277" rtlCol="0">
            <a:spAutoFit/>
          </a:bodyPr>
          <a:lstStyle/>
          <a:p>
            <a:pPr algn="ctr">
              <a:lnSpc>
                <a:spcPct val="70000"/>
              </a:lnSpc>
            </a:pPr>
            <a:r>
              <a:rPr lang="ru-RU" sz="1050" i="1" dirty="0"/>
              <a:t>Обратная связь</a:t>
            </a:r>
          </a:p>
        </p:txBody>
      </p:sp>
      <p:graphicFrame>
        <p:nvGraphicFramePr>
          <p:cNvPr id="66" name="Таблица 65"/>
          <p:cNvGraphicFramePr>
            <a:graphicFrameLocks noGrp="1"/>
          </p:cNvGraphicFramePr>
          <p:nvPr>
            <p:extLst/>
          </p:nvPr>
        </p:nvGraphicFramePr>
        <p:xfrm>
          <a:off x="4680028" y="1889489"/>
          <a:ext cx="4463976" cy="2861985"/>
        </p:xfrm>
        <a:graphic>
          <a:graphicData uri="http://schemas.openxmlformats.org/drawingml/2006/table">
            <a:tbl>
              <a:tblPr firstRow="1" bandRow="1">
                <a:tableStyleId>{C083E6E3-FA7D-4D7B-A595-EF9225AFEA82}</a:tableStyleId>
              </a:tblPr>
              <a:tblGrid>
                <a:gridCol w="2327449"/>
                <a:gridCol w="2136527"/>
              </a:tblGrid>
              <a:tr h="431498">
                <a:tc>
                  <a:txBody>
                    <a:bodyPr/>
                    <a:lstStyle/>
                    <a:p>
                      <a:pPr algn="ctr"/>
                      <a:r>
                        <a:rPr lang="ru-RU" sz="900" dirty="0" smtClean="0"/>
                        <a:t>Для </a:t>
                      </a:r>
                      <a:r>
                        <a:rPr lang="en-US" sz="900" dirty="0" smtClean="0"/>
                        <a:t>B2B</a:t>
                      </a:r>
                      <a:endParaRPr lang="ru-RU" sz="900" dirty="0"/>
                    </a:p>
                  </a:txBody>
                  <a:tcPr marL="68589" marR="68589" marT="29621" marB="29621"/>
                </a:tc>
                <a:tc>
                  <a:txBody>
                    <a:bodyPr/>
                    <a:lstStyle/>
                    <a:p>
                      <a:pPr algn="ctr"/>
                      <a:r>
                        <a:rPr lang="ru-RU" sz="900" dirty="0" smtClean="0"/>
                        <a:t>Для </a:t>
                      </a:r>
                      <a:r>
                        <a:rPr lang="en-US" sz="900" dirty="0" smtClean="0"/>
                        <a:t>B2C</a:t>
                      </a:r>
                      <a:endParaRPr lang="ru-RU" sz="900" dirty="0"/>
                    </a:p>
                  </a:txBody>
                  <a:tcPr marL="68589" marR="68589" marT="29621" marB="29621"/>
                </a:tc>
              </a:tr>
              <a:tr h="739725">
                <a:tc>
                  <a:txBody>
                    <a:bodyPr/>
                    <a:lstStyle/>
                    <a:p>
                      <a:r>
                        <a:rPr lang="ru-RU" sz="900" dirty="0" smtClean="0"/>
                        <a:t>-</a:t>
                      </a:r>
                      <a:r>
                        <a:rPr lang="ru-RU" sz="900" baseline="0" dirty="0" smtClean="0"/>
                        <a:t> а</a:t>
                      </a:r>
                      <a:r>
                        <a:rPr lang="ru-RU" sz="900" dirty="0" smtClean="0"/>
                        <a:t>нкетирование клиента по</a:t>
                      </a:r>
                      <a:r>
                        <a:rPr lang="ru-RU" sz="900" baseline="0" dirty="0" smtClean="0"/>
                        <a:t> </a:t>
                      </a:r>
                      <a:r>
                        <a:rPr lang="en-US" sz="900" baseline="0" dirty="0" smtClean="0"/>
                        <a:t>e-mail</a:t>
                      </a:r>
                      <a:r>
                        <a:rPr lang="ru-RU" sz="900" baseline="0" dirty="0" smtClean="0"/>
                        <a:t> после прецедента взаимодействия с компанией</a:t>
                      </a:r>
                      <a:endParaRPr lang="ru-RU" sz="900" dirty="0"/>
                    </a:p>
                  </a:txBody>
                  <a:tcPr marL="68589" marR="68589" marT="29621" marB="29621"/>
                </a:tc>
                <a:tc>
                  <a:txBody>
                    <a:bodyPr/>
                    <a:lstStyle/>
                    <a:p>
                      <a:r>
                        <a:rPr lang="ru-RU" sz="900" dirty="0" smtClean="0"/>
                        <a:t>- опрос</a:t>
                      </a:r>
                      <a:r>
                        <a:rPr lang="ru-RU" sz="900" baseline="0" dirty="0" smtClean="0"/>
                        <a:t> клиентов по </a:t>
                      </a:r>
                      <a:r>
                        <a:rPr lang="en-US" sz="900" baseline="0" dirty="0" smtClean="0"/>
                        <a:t>SMS/e-mail</a:t>
                      </a:r>
                      <a:r>
                        <a:rPr lang="ru-RU" sz="900" baseline="0" dirty="0" smtClean="0"/>
                        <a:t>/личный кабинет</a:t>
                      </a:r>
                      <a:r>
                        <a:rPr lang="en-US" sz="900" baseline="0" dirty="0" smtClean="0"/>
                        <a:t> </a:t>
                      </a:r>
                      <a:r>
                        <a:rPr lang="ru-RU" sz="900" baseline="0" dirty="0" smtClean="0"/>
                        <a:t>после прецедента взаимодействия с компанией</a:t>
                      </a:r>
                      <a:endParaRPr lang="ru-RU" sz="900" dirty="0"/>
                    </a:p>
                  </a:txBody>
                  <a:tcPr marL="68589" marR="68589" marT="29621" marB="29621"/>
                </a:tc>
              </a:tr>
              <a:tr h="612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a:t>
                      </a:r>
                      <a:r>
                        <a:rPr lang="ru-RU" sz="900" baseline="0" dirty="0" smtClean="0"/>
                        <a:t> и</a:t>
                      </a:r>
                      <a:r>
                        <a:rPr lang="ru-RU" sz="900" dirty="0" smtClean="0"/>
                        <a:t>нструмент</a:t>
                      </a:r>
                      <a:r>
                        <a:rPr lang="ru-RU" sz="900" baseline="0" dirty="0" smtClean="0"/>
                        <a:t> сбора прецедентно-ориентированной  обратной связи (для менеджера </a:t>
                      </a:r>
                      <a:r>
                        <a:rPr lang="en-US" sz="900" baseline="0" dirty="0" smtClean="0"/>
                        <a:t>VIP</a:t>
                      </a:r>
                      <a:r>
                        <a:rPr lang="ru-RU" sz="900" baseline="0" dirty="0" smtClean="0"/>
                        <a:t>-клиента)</a:t>
                      </a:r>
                      <a:endParaRPr lang="ru-RU" sz="900" dirty="0" smtClean="0"/>
                    </a:p>
                  </a:txBody>
                  <a:tcPr marL="68589" marR="68589" marT="29621" marB="296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 сканирование</a:t>
                      </a:r>
                      <a:r>
                        <a:rPr lang="ru-RU" sz="900" baseline="0" dirty="0" smtClean="0"/>
                        <a:t> анкеты, заполненной клиентом с помощью </a:t>
                      </a:r>
                      <a:r>
                        <a:rPr lang="ru-RU" sz="900" baseline="0" dirty="0" err="1" smtClean="0"/>
                        <a:t>мАРМ</a:t>
                      </a:r>
                      <a:r>
                        <a:rPr lang="ru-RU" sz="900" baseline="0" dirty="0" smtClean="0"/>
                        <a:t> выездного специалиста</a:t>
                      </a:r>
                      <a:endParaRPr lang="ru-RU" sz="900" dirty="0" smtClean="0"/>
                    </a:p>
                  </a:txBody>
                  <a:tcPr marL="68589" marR="68589" marT="29621" marB="29621"/>
                </a:tc>
              </a:tr>
              <a:tr h="470721">
                <a:tc>
                  <a:txBody>
                    <a:bodyPr/>
                    <a:lstStyle/>
                    <a:p>
                      <a:endParaRPr lang="ru-RU" sz="900" dirty="0"/>
                    </a:p>
                  </a:txBody>
                  <a:tcPr marL="68589" marR="68589" marT="29621" marB="29621"/>
                </a:tc>
                <a:tc>
                  <a:txBody>
                    <a:bodyPr/>
                    <a:lstStyle/>
                    <a:p>
                      <a:r>
                        <a:rPr lang="ru-RU" sz="900" baseline="0" dirty="0" smtClean="0"/>
                        <a:t>- м</a:t>
                      </a:r>
                      <a:r>
                        <a:rPr lang="ru-RU" sz="900" dirty="0" smtClean="0"/>
                        <a:t>обильное приложение для сбора обратной связи</a:t>
                      </a:r>
                      <a:r>
                        <a:rPr lang="ru-RU" sz="900" baseline="0" dirty="0" smtClean="0"/>
                        <a:t> от клиентов</a:t>
                      </a:r>
                      <a:endParaRPr lang="ru-RU" sz="900" dirty="0"/>
                    </a:p>
                  </a:txBody>
                  <a:tcPr marL="68589" marR="68589" marT="29621" marB="29621"/>
                </a:tc>
              </a:tr>
              <a:tr h="607881">
                <a:tc>
                  <a:txBody>
                    <a:bodyPr/>
                    <a:lstStyle/>
                    <a:p>
                      <a:endParaRPr lang="ru-RU" sz="900" dirty="0"/>
                    </a:p>
                  </a:txBody>
                  <a:tcPr marL="68589" marR="68589" marT="29621" marB="296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 АРМ для проведения опроса клиентов операторами </a:t>
                      </a:r>
                      <a:r>
                        <a:rPr lang="en-US" sz="900" dirty="0" smtClean="0"/>
                        <a:t>Call-</a:t>
                      </a:r>
                      <a:r>
                        <a:rPr lang="ru-RU" sz="900" dirty="0" smtClean="0"/>
                        <a:t>центра</a:t>
                      </a:r>
                    </a:p>
                    <a:p>
                      <a:endParaRPr lang="ru-RU" sz="900" dirty="0"/>
                    </a:p>
                  </a:txBody>
                  <a:tcPr marL="68589" marR="68589" marT="29621" marB="29621"/>
                </a:tc>
              </a:tr>
            </a:tbl>
          </a:graphicData>
        </a:graphic>
      </p:graphicFrame>
      <p:sp>
        <p:nvSpPr>
          <p:cNvPr id="67" name="Скругленный прямоугольник 66"/>
          <p:cNvSpPr/>
          <p:nvPr/>
        </p:nvSpPr>
        <p:spPr>
          <a:xfrm>
            <a:off x="88923" y="2775877"/>
            <a:ext cx="1674404" cy="2033087"/>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sz="2700" dirty="0">
                <a:solidFill>
                  <a:srgbClr val="0070C0"/>
                </a:solidFill>
                <a:latin typeface="+mj-lt"/>
                <a:cs typeface="AngsanaUPC" panose="02020603050405020304" pitchFamily="18" charset="-34"/>
              </a:rPr>
              <a:t>OSS/BSS:</a:t>
            </a:r>
          </a:p>
          <a:p>
            <a:endParaRPr lang="en-US" sz="1200" dirty="0">
              <a:solidFill>
                <a:srgbClr val="0070C0"/>
              </a:solidFill>
              <a:latin typeface="+mj-lt"/>
              <a:cs typeface="AngsanaUPC" panose="02020603050405020304" pitchFamily="18" charset="-34"/>
            </a:endParaRPr>
          </a:p>
          <a:p>
            <a:pPr marL="257077" indent="-257077">
              <a:buFont typeface="Wingdings" pitchFamily="2" charset="2"/>
              <a:buChar char="q"/>
            </a:pPr>
            <a:r>
              <a:rPr lang="en-US" sz="1500" dirty="0">
                <a:solidFill>
                  <a:srgbClr val="0070C0"/>
                </a:solidFill>
                <a:latin typeface="+mj-lt"/>
                <a:cs typeface="AngsanaUPC" panose="02020603050405020304" pitchFamily="18" charset="-34"/>
              </a:rPr>
              <a:t>Service Desk</a:t>
            </a:r>
            <a:r>
              <a:rPr lang="ru-RU" sz="1500" dirty="0">
                <a:solidFill>
                  <a:srgbClr val="0070C0"/>
                </a:solidFill>
                <a:latin typeface="+mj-lt"/>
                <a:cs typeface="AngsanaUPC" panose="02020603050405020304" pitchFamily="18" charset="-34"/>
              </a:rPr>
              <a:t>;</a:t>
            </a:r>
          </a:p>
          <a:p>
            <a:pPr marL="257077" indent="-257077">
              <a:buFont typeface="Wingdings" pitchFamily="2" charset="2"/>
              <a:buChar char="q"/>
            </a:pPr>
            <a:r>
              <a:rPr lang="en-US" sz="1500" dirty="0">
                <a:solidFill>
                  <a:srgbClr val="0070C0"/>
                </a:solidFill>
                <a:latin typeface="+mj-lt"/>
                <a:cs typeface="AngsanaUPC" panose="02020603050405020304" pitchFamily="18" charset="-34"/>
              </a:rPr>
              <a:t>Billing</a:t>
            </a:r>
          </a:p>
          <a:p>
            <a:pPr marL="257077" indent="-257077">
              <a:buFont typeface="Wingdings" pitchFamily="2" charset="2"/>
              <a:buChar char="q"/>
            </a:pPr>
            <a:r>
              <a:rPr lang="en-US" sz="1500" dirty="0">
                <a:solidFill>
                  <a:srgbClr val="0070C0"/>
                </a:solidFill>
                <a:latin typeface="+mj-lt"/>
                <a:cs typeface="AngsanaUPC" panose="02020603050405020304" pitchFamily="18" charset="-34"/>
              </a:rPr>
              <a:t>Orders;</a:t>
            </a:r>
          </a:p>
          <a:p>
            <a:pPr marL="257077" indent="-257077">
              <a:buFont typeface="Wingdings" pitchFamily="2" charset="2"/>
              <a:buChar char="q"/>
            </a:pPr>
            <a:r>
              <a:rPr lang="en-US" sz="1500" dirty="0">
                <a:solidFill>
                  <a:srgbClr val="0070C0"/>
                </a:solidFill>
                <a:latin typeface="+mj-lt"/>
                <a:cs typeface="AngsanaUPC" panose="02020603050405020304" pitchFamily="18" charset="-34"/>
              </a:rPr>
              <a:t>WFM</a:t>
            </a:r>
            <a:endParaRPr lang="ru-RU" sz="1500" dirty="0">
              <a:solidFill>
                <a:srgbClr val="0070C0"/>
              </a:solidFill>
              <a:latin typeface="+mj-lt"/>
              <a:cs typeface="AngsanaUPC" panose="02020603050405020304" pitchFamily="18" charset="-34"/>
            </a:endParaRPr>
          </a:p>
          <a:p>
            <a:pPr marL="257077" indent="-257077">
              <a:buFont typeface="Wingdings" pitchFamily="2" charset="2"/>
              <a:buChar char="q"/>
            </a:pPr>
            <a:r>
              <a:rPr lang="en-US" sz="1500" dirty="0">
                <a:solidFill>
                  <a:srgbClr val="0070C0"/>
                </a:solidFill>
                <a:latin typeface="+mj-lt"/>
                <a:cs typeface="AngsanaUPC" panose="02020603050405020304" pitchFamily="18" charset="-34"/>
              </a:rPr>
              <a:t>CRM;</a:t>
            </a:r>
          </a:p>
          <a:p>
            <a:pPr marL="257077" indent="-257077">
              <a:buFont typeface="Wingdings" pitchFamily="2" charset="2"/>
              <a:buChar char="q"/>
            </a:pPr>
            <a:r>
              <a:rPr lang="ru-RU" sz="1500" dirty="0">
                <a:solidFill>
                  <a:srgbClr val="0070C0"/>
                </a:solidFill>
                <a:latin typeface="+mj-lt"/>
                <a:cs typeface="AngsanaUPC" panose="02020603050405020304" pitchFamily="18" charset="-34"/>
              </a:rPr>
              <a:t>и т.д.</a:t>
            </a:r>
            <a:endParaRPr lang="en-US" sz="1500" dirty="0">
              <a:solidFill>
                <a:srgbClr val="0070C0"/>
              </a:solidFill>
              <a:latin typeface="+mj-lt"/>
              <a:cs typeface="AngsanaUPC" panose="02020603050405020304" pitchFamily="18" charset="-34"/>
            </a:endParaRPr>
          </a:p>
        </p:txBody>
      </p:sp>
      <p:pic>
        <p:nvPicPr>
          <p:cNvPr id="70" name="Рисунок 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4980" y="1478082"/>
            <a:ext cx="7243923" cy="3787979"/>
          </a:xfrm>
          <a:prstGeom prst="rect">
            <a:avLst/>
          </a:prstGeom>
        </p:spPr>
      </p:pic>
      <p:pic>
        <p:nvPicPr>
          <p:cNvPr id="71" name="Рисунок 7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5796" y="1465983"/>
            <a:ext cx="6186278" cy="4159295"/>
          </a:xfrm>
          <a:prstGeom prst="rect">
            <a:avLst/>
          </a:prstGeom>
        </p:spPr>
      </p:pic>
      <p:sp>
        <p:nvSpPr>
          <p:cNvPr id="38" name="Заголовок 1"/>
          <p:cNvSpPr txBox="1">
            <a:spLocks/>
          </p:cNvSpPr>
          <p:nvPr/>
        </p:nvSpPr>
        <p:spPr>
          <a:xfrm>
            <a:off x="56646" y="896952"/>
            <a:ext cx="9087354" cy="5532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Инструменты уровня </a:t>
            </a:r>
            <a:r>
              <a:rPr lang="en-US" sz="2400" dirty="0">
                <a:solidFill>
                  <a:schemeClr val="tx1">
                    <a:lumMod val="75000"/>
                    <a:lumOff val="25000"/>
                  </a:schemeClr>
                </a:solidFill>
              </a:rPr>
              <a:t>CIM – </a:t>
            </a:r>
            <a:r>
              <a:rPr lang="ru-RU" sz="2400" u="sng" dirty="0">
                <a:solidFill>
                  <a:schemeClr val="tx1">
                    <a:lumMod val="75000"/>
                    <a:lumOff val="25000"/>
                  </a:schemeClr>
                </a:solidFill>
              </a:rPr>
              <a:t>Прецедентная обратная связь</a:t>
            </a:r>
          </a:p>
        </p:txBody>
      </p:sp>
    </p:spTree>
    <p:extLst>
      <p:ext uri="{BB962C8B-B14F-4D97-AF65-F5344CB8AC3E}">
        <p14:creationId xmlns:p14="http://schemas.microsoft.com/office/powerpoint/2010/main" val="34924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par>
                                <p:cTn id="16" presetID="1" presetClass="entr" presetSubtype="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childTnLst>
                          </p:cTn>
                        </p:par>
                        <p:par>
                          <p:cTn id="18" fill="hold">
                            <p:stCondLst>
                              <p:cond delay="500"/>
                            </p:stCondLst>
                            <p:childTnLst>
                              <p:par>
                                <p:cTn id="19" presetID="42" presetClass="path" presetSubtype="0" accel="50000" decel="50000" fill="hold" nodeType="afterEffect">
                                  <p:stCondLst>
                                    <p:cond delay="0"/>
                                  </p:stCondLst>
                                  <p:childTnLst>
                                    <p:animMotion origin="layout" path="M -3.95833E-6 -2.96296E-6 L 0.17878 -0.09375 " pathEditMode="relative" rAng="0" ptsTypes="AA">
                                      <p:cBhvr>
                                        <p:cTn id="20" dur="1750" fill="hold"/>
                                        <p:tgtEl>
                                          <p:spTgt spid="48"/>
                                        </p:tgtEl>
                                        <p:attrNameLst>
                                          <p:attrName>ppt_x</p:attrName>
                                          <p:attrName>ppt_y</p:attrName>
                                        </p:attrNameLst>
                                      </p:cBhvr>
                                      <p:rCtr x="8932" y="-4699"/>
                                    </p:animMotion>
                                  </p:childTnLst>
                                </p:cTn>
                              </p:par>
                            </p:childTnLst>
                          </p:cTn>
                        </p:par>
                        <p:par>
                          <p:cTn id="21" fill="hold">
                            <p:stCondLst>
                              <p:cond delay="2250"/>
                            </p:stCondLst>
                            <p:childTnLst>
                              <p:par>
                                <p:cTn id="22" presetID="10" presetClass="exit" presetSubtype="0" fill="hold" nodeType="afterEffect">
                                  <p:stCondLst>
                                    <p:cond delay="0"/>
                                  </p:stCondLst>
                                  <p:childTnLst>
                                    <p:animEffect transition="out" filter="fade">
                                      <p:cBhvr>
                                        <p:cTn id="23" dur="500"/>
                                        <p:tgtEl>
                                          <p:spTgt spid="48"/>
                                        </p:tgtEl>
                                      </p:cBhvr>
                                    </p:animEffect>
                                    <p:set>
                                      <p:cBhvr>
                                        <p:cTn id="24" dur="1" fill="hold">
                                          <p:stCondLst>
                                            <p:cond delay="499"/>
                                          </p:stCondLst>
                                        </p:cTn>
                                        <p:tgtEl>
                                          <p:spTgt spid="48"/>
                                        </p:tgtEl>
                                        <p:attrNameLst>
                                          <p:attrName>style.visibility</p:attrName>
                                        </p:attrNameLst>
                                      </p:cBhvr>
                                      <p:to>
                                        <p:strVal val="hidden"/>
                                      </p:to>
                                    </p:set>
                                  </p:childTnLst>
                                </p:cTn>
                              </p:par>
                            </p:childTnLst>
                          </p:cTn>
                        </p:par>
                        <p:par>
                          <p:cTn id="25" fill="hold">
                            <p:stCondLst>
                              <p:cond delay="2750"/>
                            </p:stCondLst>
                            <p:childTnLst>
                              <p:par>
                                <p:cTn id="26" presetID="10" presetClass="entr" presetSubtype="0" fill="hold" grpId="1"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par>
                          <p:cTn id="29" fill="hold">
                            <p:stCondLst>
                              <p:cond delay="3250"/>
                            </p:stCondLst>
                            <p:childTnLst>
                              <p:par>
                                <p:cTn id="30" presetID="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par>
                                <p:cTn id="34" presetID="8" presetClass="emph" presetSubtype="0" fill="hold" grpId="1" nodeType="withEffect">
                                  <p:stCondLst>
                                    <p:cond delay="0"/>
                                  </p:stCondLst>
                                  <p:childTnLst>
                                    <p:animRot by="10800000">
                                      <p:cBhvr>
                                        <p:cTn id="35" dur="1000" fill="hold"/>
                                        <p:tgtEl>
                                          <p:spTgt spid="44"/>
                                        </p:tgtEl>
                                        <p:attrNameLst>
                                          <p:attrName>r</p:attrName>
                                        </p:attrNameLst>
                                      </p:cBhvr>
                                    </p:animRot>
                                  </p:childTnLst>
                                </p:cTn>
                              </p:par>
                            </p:childTnLst>
                          </p:cTn>
                        </p:par>
                        <p:par>
                          <p:cTn id="36" fill="hold">
                            <p:stCondLst>
                              <p:cond delay="4250"/>
                            </p:stCondLst>
                            <p:childTnLst>
                              <p:par>
                                <p:cTn id="37" presetID="1" presetClass="exit" presetSubtype="0" fill="hold" grpId="2" nodeType="afterEffect">
                                  <p:stCondLst>
                                    <p:cond delay="0"/>
                                  </p:stCondLst>
                                  <p:childTnLst>
                                    <p:set>
                                      <p:cBhvr>
                                        <p:cTn id="38" dur="1" fill="hold">
                                          <p:stCondLst>
                                            <p:cond delay="0"/>
                                          </p:stCondLst>
                                        </p:cTn>
                                        <p:tgtEl>
                                          <p:spTgt spid="4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5"/>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6"/>
                                        </p:tgtEl>
                                      </p:cBhvr>
                                    </p:animEffect>
                                    <p:set>
                                      <p:cBhvr>
                                        <p:cTn id="43" dur="1" fill="hold">
                                          <p:stCondLst>
                                            <p:cond delay="499"/>
                                          </p:stCondLst>
                                        </p:cTn>
                                        <p:tgtEl>
                                          <p:spTgt spid="46"/>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46"/>
                                        </p:tgtEl>
                                      </p:cBhvr>
                                    </p:animEffect>
                                    <p:set>
                                      <p:cBhvr>
                                        <p:cTn id="46" dur="1" fill="hold">
                                          <p:stCondLst>
                                            <p:cond delay="499"/>
                                          </p:stCondLst>
                                        </p:cTn>
                                        <p:tgtEl>
                                          <p:spTgt spid="46"/>
                                        </p:tgtEl>
                                        <p:attrNameLst>
                                          <p:attrName>style.visibility</p:attrName>
                                        </p:attrNameLst>
                                      </p:cBhvr>
                                      <p:to>
                                        <p:strVal val="hidden"/>
                                      </p:to>
                                    </p:set>
                                  </p:childTnLst>
                                </p:cTn>
                              </p:par>
                              <p:par>
                                <p:cTn id="47" presetID="10" presetClass="exit" presetSubtype="0" fill="hold" grpId="3" nodeType="withEffect">
                                  <p:stCondLst>
                                    <p:cond delay="0"/>
                                  </p:stCondLst>
                                  <p:childTnLst>
                                    <p:animEffect transition="out" filter="fade">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45"/>
                                        </p:tgtEl>
                                      </p:cBhvr>
                                    </p:animEffect>
                                    <p:set>
                                      <p:cBhvr>
                                        <p:cTn id="52" dur="1" fill="hold">
                                          <p:stCondLst>
                                            <p:cond delay="499"/>
                                          </p:stCondLst>
                                        </p:cTn>
                                        <p:tgtEl>
                                          <p:spTgt spid="45"/>
                                        </p:tgtEl>
                                        <p:attrNameLst>
                                          <p:attrName>style.visibility</p:attrName>
                                        </p:attrNameLst>
                                      </p:cBhvr>
                                      <p:to>
                                        <p:strVal val="hidden"/>
                                      </p:to>
                                    </p:set>
                                  </p:childTnLst>
                                </p:cTn>
                              </p:par>
                            </p:childTnLst>
                          </p:cTn>
                        </p:par>
                        <p:par>
                          <p:cTn id="53" fill="hold">
                            <p:stCondLst>
                              <p:cond delay="4750"/>
                            </p:stCondLst>
                            <p:childTnLst>
                              <p:par>
                                <p:cTn id="54" presetID="10" presetClass="entr" presetSubtype="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par>
                          <p:cTn id="57" fill="hold">
                            <p:stCondLst>
                              <p:cond delay="5250"/>
                            </p:stCondLst>
                            <p:childTnLst>
                              <p:par>
                                <p:cTn id="58" presetID="10" presetClass="entr" presetSubtype="0"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500"/>
                                        <p:tgtEl>
                                          <p:spTgt spid="6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500"/>
                                        <p:tgtEl>
                                          <p:spTgt spid="6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wipe(up)">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500"/>
                                        <p:tgtEl>
                                          <p:spTgt spid="6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71"/>
                                        </p:tgtEl>
                                        <p:attrNameLst>
                                          <p:attrName>style.visibility</p:attrName>
                                        </p:attrNameLst>
                                      </p:cBhvr>
                                      <p:to>
                                        <p:strVal val="visible"/>
                                      </p:to>
                                    </p:set>
                                    <p:anim calcmode="lin" valueType="num">
                                      <p:cBhvr>
                                        <p:cTn id="108" dur="500" fill="hold"/>
                                        <p:tgtEl>
                                          <p:spTgt spid="71"/>
                                        </p:tgtEl>
                                        <p:attrNameLst>
                                          <p:attrName>ppt_w</p:attrName>
                                        </p:attrNameLst>
                                      </p:cBhvr>
                                      <p:tavLst>
                                        <p:tav tm="0">
                                          <p:val>
                                            <p:fltVal val="0"/>
                                          </p:val>
                                        </p:tav>
                                        <p:tav tm="100000">
                                          <p:val>
                                            <p:strVal val="#ppt_w"/>
                                          </p:val>
                                        </p:tav>
                                      </p:tavLst>
                                    </p:anim>
                                    <p:anim calcmode="lin" valueType="num">
                                      <p:cBhvr>
                                        <p:cTn id="109" dur="500" fill="hold"/>
                                        <p:tgtEl>
                                          <p:spTgt spid="71"/>
                                        </p:tgtEl>
                                        <p:attrNameLst>
                                          <p:attrName>ppt_h</p:attrName>
                                        </p:attrNameLst>
                                      </p:cBhvr>
                                      <p:tavLst>
                                        <p:tav tm="0">
                                          <p:val>
                                            <p:fltVal val="0"/>
                                          </p:val>
                                        </p:tav>
                                        <p:tav tm="100000">
                                          <p:val>
                                            <p:strVal val="#ppt_h"/>
                                          </p:val>
                                        </p:tav>
                                      </p:tavLst>
                                    </p:anim>
                                    <p:animEffect transition="in" filter="fade">
                                      <p:cBhvr>
                                        <p:cTn id="110" dur="500"/>
                                        <p:tgtEl>
                                          <p:spTgt spid="71"/>
                                        </p:tgtEl>
                                      </p:cBhvr>
                                    </p:animEffect>
                                  </p:childTnLst>
                                </p:cTn>
                              </p:par>
                            </p:childTnLst>
                          </p:cTn>
                        </p:par>
                        <p:par>
                          <p:cTn id="111" fill="hold">
                            <p:stCondLst>
                              <p:cond delay="500"/>
                            </p:stCondLst>
                            <p:childTnLst>
                              <p:par>
                                <p:cTn id="112" presetID="26" presetClass="emph" presetSubtype="0" fill="hold" nodeType="afterEffect">
                                  <p:stCondLst>
                                    <p:cond delay="0"/>
                                  </p:stCondLst>
                                  <p:childTnLst>
                                    <p:animEffect transition="out" filter="fade">
                                      <p:cBhvr>
                                        <p:cTn id="113" dur="500" tmFilter="0, 0; .2, .5; .8, .5; 1, 0"/>
                                        <p:tgtEl>
                                          <p:spTgt spid="71"/>
                                        </p:tgtEl>
                                      </p:cBhvr>
                                    </p:animEffect>
                                    <p:animScale>
                                      <p:cBhvr>
                                        <p:cTn id="114" dur="250" autoRev="1" fill="hold"/>
                                        <p:tgtEl>
                                          <p:spTgt spid="71"/>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6" presetClass="emph" presetSubtype="0" fill="hold" nodeType="clickEffect">
                                  <p:stCondLst>
                                    <p:cond delay="0"/>
                                  </p:stCondLst>
                                  <p:childTnLst>
                                    <p:animScale>
                                      <p:cBhvr>
                                        <p:cTn id="118" dur="2000" fill="hold"/>
                                        <p:tgtEl>
                                          <p:spTgt spid="71"/>
                                        </p:tgtEl>
                                      </p:cBhvr>
                                      <p:by x="7000" y="7000"/>
                                    </p:animScale>
                                  </p:childTnLst>
                                </p:cTn>
                              </p:par>
                              <p:par>
                                <p:cTn id="119" presetID="42" presetClass="path" presetSubtype="0" accel="50000" decel="50000" fill="hold" nodeType="withEffect">
                                  <p:stCondLst>
                                    <p:cond delay="0"/>
                                  </p:stCondLst>
                                  <p:childTnLst>
                                    <p:animMotion origin="layout" path="M 6.25E-7 4.85903E-6 L 0.1487 0.05738 " pathEditMode="relative" rAng="0" ptsTypes="AA">
                                      <p:cBhvr>
                                        <p:cTn id="120" dur="2000" fill="hold"/>
                                        <p:tgtEl>
                                          <p:spTgt spid="71"/>
                                        </p:tgtEl>
                                        <p:attrNameLst>
                                          <p:attrName>ppt_x</p:attrName>
                                          <p:attrName>ppt_y</p:attrName>
                                        </p:attrNameLst>
                                      </p:cBhvr>
                                      <p:rCtr x="7435" y="2859"/>
                                    </p:animMotion>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70"/>
                                        </p:tgtEl>
                                        <p:attrNameLst>
                                          <p:attrName>style.visibility</p:attrName>
                                        </p:attrNameLst>
                                      </p:cBhvr>
                                      <p:to>
                                        <p:strVal val="visible"/>
                                      </p:to>
                                    </p:set>
                                    <p:anim calcmode="lin" valueType="num">
                                      <p:cBhvr>
                                        <p:cTn id="125" dur="500" fill="hold"/>
                                        <p:tgtEl>
                                          <p:spTgt spid="70"/>
                                        </p:tgtEl>
                                        <p:attrNameLst>
                                          <p:attrName>ppt_w</p:attrName>
                                        </p:attrNameLst>
                                      </p:cBhvr>
                                      <p:tavLst>
                                        <p:tav tm="0">
                                          <p:val>
                                            <p:fltVal val="0"/>
                                          </p:val>
                                        </p:tav>
                                        <p:tav tm="100000">
                                          <p:val>
                                            <p:strVal val="#ppt_w"/>
                                          </p:val>
                                        </p:tav>
                                      </p:tavLst>
                                    </p:anim>
                                    <p:anim calcmode="lin" valueType="num">
                                      <p:cBhvr>
                                        <p:cTn id="126" dur="500" fill="hold"/>
                                        <p:tgtEl>
                                          <p:spTgt spid="70"/>
                                        </p:tgtEl>
                                        <p:attrNameLst>
                                          <p:attrName>ppt_h</p:attrName>
                                        </p:attrNameLst>
                                      </p:cBhvr>
                                      <p:tavLst>
                                        <p:tav tm="0">
                                          <p:val>
                                            <p:fltVal val="0"/>
                                          </p:val>
                                        </p:tav>
                                        <p:tav tm="100000">
                                          <p:val>
                                            <p:strVal val="#ppt_h"/>
                                          </p:val>
                                        </p:tav>
                                      </p:tavLst>
                                    </p:anim>
                                    <p:animEffect transition="in" filter="fade">
                                      <p:cBhvr>
                                        <p:cTn id="127" dur="500"/>
                                        <p:tgtEl>
                                          <p:spTgt spid="70"/>
                                        </p:tgtEl>
                                      </p:cBhvr>
                                    </p:animEffect>
                                  </p:childTnLst>
                                </p:cTn>
                              </p:par>
                            </p:childTnLst>
                          </p:cTn>
                        </p:par>
                        <p:par>
                          <p:cTn id="128" fill="hold">
                            <p:stCondLst>
                              <p:cond delay="500"/>
                            </p:stCondLst>
                            <p:childTnLst>
                              <p:par>
                                <p:cTn id="129" presetID="26" presetClass="emph" presetSubtype="0" fill="hold" nodeType="afterEffect">
                                  <p:stCondLst>
                                    <p:cond delay="0"/>
                                  </p:stCondLst>
                                  <p:childTnLst>
                                    <p:animEffect transition="out" filter="fade">
                                      <p:cBhvr>
                                        <p:cTn id="130" dur="500" tmFilter="0, 0; .2, .5; .8, .5; 1, 0"/>
                                        <p:tgtEl>
                                          <p:spTgt spid="70"/>
                                        </p:tgtEl>
                                      </p:cBhvr>
                                    </p:animEffect>
                                    <p:animScale>
                                      <p:cBhvr>
                                        <p:cTn id="131" dur="250" autoRev="1" fill="hold"/>
                                        <p:tgtEl>
                                          <p:spTgt spid="70"/>
                                        </p:tgtEl>
                                      </p:cBhvr>
                                      <p:by x="105000" y="105000"/>
                                    </p:animScale>
                                  </p:childTnLst>
                                </p:cTn>
                              </p:par>
                            </p:childTnLst>
                          </p:cTn>
                        </p:par>
                      </p:childTnLst>
                    </p:cTn>
                  </p:par>
                  <p:par>
                    <p:cTn id="132" fill="hold">
                      <p:stCondLst>
                        <p:cond delay="indefinite"/>
                      </p:stCondLst>
                      <p:childTnLst>
                        <p:par>
                          <p:cTn id="133" fill="hold">
                            <p:stCondLst>
                              <p:cond delay="0"/>
                            </p:stCondLst>
                            <p:childTnLst>
                              <p:par>
                                <p:cTn id="134" presetID="6" presetClass="emph" presetSubtype="0" fill="hold" nodeType="clickEffect">
                                  <p:stCondLst>
                                    <p:cond delay="0"/>
                                  </p:stCondLst>
                                  <p:childTnLst>
                                    <p:animScale>
                                      <p:cBhvr>
                                        <p:cTn id="135" dur="2000" fill="hold"/>
                                        <p:tgtEl>
                                          <p:spTgt spid="70"/>
                                        </p:tgtEl>
                                      </p:cBhvr>
                                      <p:by x="7000" y="7000"/>
                                    </p:animScale>
                                  </p:childTnLst>
                                </p:cTn>
                              </p:par>
                              <p:par>
                                <p:cTn id="136" presetID="42" presetClass="path" presetSubtype="0" accel="50000" decel="50000" fill="hold" nodeType="withEffect">
                                  <p:stCondLst>
                                    <p:cond delay="0"/>
                                  </p:stCondLst>
                                  <p:childTnLst>
                                    <p:animMotion origin="layout" path="M 6.25E-7 -1.89962E-6 L 0.1237 0.16377 " pathEditMode="relative" rAng="0" ptsTypes="AA">
                                      <p:cBhvr>
                                        <p:cTn id="137" dur="2000" fill="hold"/>
                                        <p:tgtEl>
                                          <p:spTgt spid="70"/>
                                        </p:tgtEl>
                                        <p:attrNameLst>
                                          <p:attrName>ppt_x</p:attrName>
                                          <p:attrName>ppt_y</p:attrName>
                                        </p:attrNameLst>
                                      </p:cBhvr>
                                      <p:rCtr x="6185" y="8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4" grpId="3" animBg="1"/>
      <p:bldP spid="45" grpId="0" animBg="1"/>
      <p:bldP spid="45" grpId="1" animBg="1"/>
      <p:bldP spid="45" grpId="2" animBg="1"/>
      <p:bldP spid="46" grpId="0" animBg="1"/>
      <p:bldP spid="46" grpId="1" animBg="1"/>
      <p:bldP spid="46" grpId="2" animBg="1"/>
      <p:bldP spid="47" grpId="0" animBg="1"/>
      <p:bldP spid="53" grpId="0" animBg="1"/>
      <p:bldP spid="54" grpId="0" animBg="1"/>
      <p:bldP spid="57" grpId="0"/>
      <p:bldP spid="59" grpId="0"/>
      <p:bldP spid="62" grpId="0"/>
      <p:bldP spid="64" grpId="0"/>
      <p:bldP spid="6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74" y="1367326"/>
            <a:ext cx="7777877" cy="4613851"/>
          </a:xfrm>
          <a:prstGeom prst="rect">
            <a:avLst/>
          </a:prstGeom>
          <a:effectLst>
            <a:softEdge rad="63500"/>
          </a:effectLst>
        </p:spPr>
      </p:pic>
      <p:sp>
        <p:nvSpPr>
          <p:cNvPr id="7" name="Заголовок 1"/>
          <p:cNvSpPr txBox="1">
            <a:spLocks/>
          </p:cNvSpPr>
          <p:nvPr/>
        </p:nvSpPr>
        <p:spPr>
          <a:xfrm>
            <a:off x="56646" y="896952"/>
            <a:ext cx="9087354" cy="5532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Инструменты уровня </a:t>
            </a:r>
            <a:r>
              <a:rPr lang="en-US" sz="2400" dirty="0">
                <a:solidFill>
                  <a:schemeClr val="tx1">
                    <a:lumMod val="75000"/>
                    <a:lumOff val="25000"/>
                  </a:schemeClr>
                </a:solidFill>
              </a:rPr>
              <a:t>CIM – </a:t>
            </a:r>
            <a:r>
              <a:rPr lang="ru-RU" sz="2400" u="sng" dirty="0">
                <a:solidFill>
                  <a:schemeClr val="tx1">
                    <a:lumMod val="75000"/>
                    <a:lumOff val="25000"/>
                  </a:schemeClr>
                </a:solidFill>
              </a:rPr>
              <a:t>Прецедентная обратная связь</a:t>
            </a:r>
          </a:p>
        </p:txBody>
      </p:sp>
    </p:spTree>
    <p:extLst>
      <p:ext uri="{BB962C8B-B14F-4D97-AF65-F5344CB8AC3E}">
        <p14:creationId xmlns:p14="http://schemas.microsoft.com/office/powerpoint/2010/main" val="40880333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156" name="Скругленный прямоугольник 155"/>
          <p:cNvSpPr/>
          <p:nvPr/>
        </p:nvSpPr>
        <p:spPr>
          <a:xfrm>
            <a:off x="-6044" y="1506760"/>
            <a:ext cx="9122656" cy="2967176"/>
          </a:xfrm>
          <a:prstGeom prst="roundRect">
            <a:avLst>
              <a:gd name="adj" fmla="val 10436"/>
            </a:avLst>
          </a:prstGeom>
          <a:solidFill>
            <a:srgbClr val="FFECD9"/>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sp>
        <p:nvSpPr>
          <p:cNvPr id="157" name="Скругленный прямоугольник 156"/>
          <p:cNvSpPr/>
          <p:nvPr/>
        </p:nvSpPr>
        <p:spPr>
          <a:xfrm>
            <a:off x="20416" y="4473934"/>
            <a:ext cx="9096200" cy="1427615"/>
          </a:xfrm>
          <a:prstGeom prst="roundRect">
            <a:avLst>
              <a:gd name="adj" fmla="val 10436"/>
            </a:avLst>
          </a:prstGeom>
          <a:solidFill>
            <a:srgbClr val="F3ECE5"/>
          </a:solidFill>
          <a:ln>
            <a:solidFill>
              <a:srgbClr val="D1B9B9"/>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sp>
        <p:nvSpPr>
          <p:cNvPr id="159" name="Прямоугольник 158"/>
          <p:cNvSpPr/>
          <p:nvPr/>
        </p:nvSpPr>
        <p:spPr>
          <a:xfrm>
            <a:off x="224674" y="1530383"/>
            <a:ext cx="8691891" cy="2911775"/>
          </a:xfrm>
          <a:prstGeom prst="rect">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solidFill>
                <a:srgbClr val="663300"/>
              </a:solidFill>
            </a:endParaRPr>
          </a:p>
        </p:txBody>
      </p:sp>
      <p:sp>
        <p:nvSpPr>
          <p:cNvPr id="160" name="Скругленный прямоугольник 159"/>
          <p:cNvSpPr/>
          <p:nvPr/>
        </p:nvSpPr>
        <p:spPr>
          <a:xfrm>
            <a:off x="809299" y="4501994"/>
            <a:ext cx="3407717" cy="1352904"/>
          </a:xfrm>
          <a:prstGeom prst="roundRect">
            <a:avLst/>
          </a:prstGeom>
          <a:solidFill>
            <a:schemeClr val="bg1">
              <a:lumMod val="95000"/>
            </a:scheme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050" dirty="0">
                <a:solidFill>
                  <a:srgbClr val="663300"/>
                </a:solidFill>
              </a:rPr>
              <a:t>Данные из прикладных</a:t>
            </a:r>
            <a:r>
              <a:rPr lang="en-US" sz="1050" dirty="0">
                <a:solidFill>
                  <a:srgbClr val="663300"/>
                </a:solidFill>
              </a:rPr>
              <a:t> OSS/BSS/CRM</a:t>
            </a:r>
            <a:r>
              <a:rPr lang="ru-RU" sz="1050" dirty="0">
                <a:solidFill>
                  <a:srgbClr val="663300"/>
                </a:solidFill>
              </a:rPr>
              <a:t> систем:</a:t>
            </a:r>
          </a:p>
          <a:p>
            <a:pPr algn="ctr"/>
            <a:endParaRPr lang="en-US" sz="1050" dirty="0">
              <a:solidFill>
                <a:srgbClr val="663300"/>
              </a:solidFill>
            </a:endParaRPr>
          </a:p>
          <a:p>
            <a:pPr marL="557000" lvl="1" indent="-214231">
              <a:buFont typeface="Wingdings" pitchFamily="2" charset="2"/>
              <a:buChar char="q"/>
            </a:pPr>
            <a:r>
              <a:rPr lang="en-US" sz="1050" dirty="0">
                <a:solidFill>
                  <a:srgbClr val="663300"/>
                </a:solidFill>
              </a:rPr>
              <a:t>Billing</a:t>
            </a:r>
            <a:r>
              <a:rPr lang="ru-RU" sz="1050" dirty="0">
                <a:solidFill>
                  <a:srgbClr val="663300"/>
                </a:solidFill>
              </a:rPr>
              <a:t>;</a:t>
            </a:r>
          </a:p>
          <a:p>
            <a:pPr marL="557000" lvl="1" indent="-214231">
              <a:buFont typeface="Wingdings" pitchFamily="2" charset="2"/>
              <a:buChar char="q"/>
            </a:pPr>
            <a:r>
              <a:rPr lang="en-US" sz="1050" dirty="0">
                <a:solidFill>
                  <a:srgbClr val="663300"/>
                </a:solidFill>
              </a:rPr>
              <a:t>Order Management</a:t>
            </a:r>
            <a:r>
              <a:rPr lang="ru-RU" sz="1050" dirty="0">
                <a:solidFill>
                  <a:srgbClr val="663300"/>
                </a:solidFill>
              </a:rPr>
              <a:t>;</a:t>
            </a:r>
          </a:p>
          <a:p>
            <a:pPr marL="557000" lvl="1" indent="-214231">
              <a:buFont typeface="Wingdings" pitchFamily="2" charset="2"/>
              <a:buChar char="q"/>
            </a:pPr>
            <a:r>
              <a:rPr lang="en-US" sz="1050" dirty="0">
                <a:solidFill>
                  <a:srgbClr val="663300"/>
                </a:solidFill>
              </a:rPr>
              <a:t>Service Desk</a:t>
            </a:r>
            <a:r>
              <a:rPr lang="ru-RU" sz="1050" dirty="0">
                <a:solidFill>
                  <a:srgbClr val="663300"/>
                </a:solidFill>
              </a:rPr>
              <a:t>;</a:t>
            </a:r>
          </a:p>
          <a:p>
            <a:pPr marL="557000" lvl="1" indent="-214231">
              <a:buFont typeface="Wingdings" pitchFamily="2" charset="2"/>
              <a:buChar char="q"/>
            </a:pPr>
            <a:r>
              <a:rPr lang="en-US" sz="1050" dirty="0">
                <a:solidFill>
                  <a:srgbClr val="663300"/>
                </a:solidFill>
              </a:rPr>
              <a:t>WFM</a:t>
            </a:r>
            <a:r>
              <a:rPr lang="ru-RU" sz="1050" dirty="0">
                <a:solidFill>
                  <a:srgbClr val="663300"/>
                </a:solidFill>
              </a:rPr>
              <a:t>;</a:t>
            </a:r>
          </a:p>
          <a:p>
            <a:pPr marL="557000" lvl="1" indent="-214231">
              <a:buFont typeface="Wingdings" pitchFamily="2" charset="2"/>
              <a:buChar char="q"/>
            </a:pPr>
            <a:r>
              <a:rPr lang="en-US" sz="1050" dirty="0">
                <a:solidFill>
                  <a:srgbClr val="663300"/>
                </a:solidFill>
              </a:rPr>
              <a:t>CRM/</a:t>
            </a:r>
          </a:p>
        </p:txBody>
      </p:sp>
      <p:sp>
        <p:nvSpPr>
          <p:cNvPr id="161" name="Скругленный прямоугольник 160"/>
          <p:cNvSpPr/>
          <p:nvPr/>
        </p:nvSpPr>
        <p:spPr>
          <a:xfrm>
            <a:off x="4677902" y="4548644"/>
            <a:ext cx="3985748" cy="1264550"/>
          </a:xfrm>
          <a:prstGeom prst="roundRect">
            <a:avLst/>
          </a:prstGeom>
          <a:solidFill>
            <a:schemeClr val="bg1">
              <a:lumMod val="95000"/>
            </a:scheme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050" dirty="0">
                <a:solidFill>
                  <a:srgbClr val="663300"/>
                </a:solidFill>
              </a:rPr>
              <a:t>Данные прецедентного опроса и анкетирования клиента</a:t>
            </a:r>
            <a:r>
              <a:rPr lang="en-US" sz="1050" dirty="0">
                <a:solidFill>
                  <a:srgbClr val="663300"/>
                </a:solidFill>
              </a:rPr>
              <a:t>:</a:t>
            </a:r>
            <a:endParaRPr lang="ru-RU" sz="1050" dirty="0">
              <a:solidFill>
                <a:srgbClr val="663300"/>
              </a:solidFill>
            </a:endParaRPr>
          </a:p>
          <a:p>
            <a:pPr algn="ctr"/>
            <a:endParaRPr lang="ru-RU" sz="1050" dirty="0">
              <a:solidFill>
                <a:srgbClr val="663300"/>
              </a:solidFill>
            </a:endParaRPr>
          </a:p>
          <a:p>
            <a:pPr marL="557000" lvl="1" indent="-214231">
              <a:buFont typeface="Wingdings" pitchFamily="2" charset="2"/>
              <a:buChar char="q"/>
            </a:pPr>
            <a:r>
              <a:rPr lang="en-US" sz="1050" dirty="0">
                <a:solidFill>
                  <a:srgbClr val="663300"/>
                </a:solidFill>
              </a:rPr>
              <a:t>e-mail </a:t>
            </a:r>
            <a:r>
              <a:rPr lang="ru-RU" sz="1050" dirty="0">
                <a:solidFill>
                  <a:srgbClr val="663300"/>
                </a:solidFill>
              </a:rPr>
              <a:t>опрос;</a:t>
            </a:r>
          </a:p>
          <a:p>
            <a:pPr marL="557000" lvl="1" indent="-214231">
              <a:buFont typeface="Wingdings" pitchFamily="2" charset="2"/>
              <a:buChar char="q"/>
            </a:pPr>
            <a:r>
              <a:rPr lang="ru-RU" sz="1050" dirty="0">
                <a:solidFill>
                  <a:srgbClr val="663300"/>
                </a:solidFill>
              </a:rPr>
              <a:t>опрос при первом использовании сервиса;</a:t>
            </a:r>
          </a:p>
          <a:p>
            <a:pPr marL="557000" lvl="1" indent="-214231">
              <a:buFont typeface="Wingdings" pitchFamily="2" charset="2"/>
              <a:buChar char="q"/>
            </a:pPr>
            <a:r>
              <a:rPr lang="ru-RU" sz="1050" dirty="0">
                <a:solidFill>
                  <a:srgbClr val="663300"/>
                </a:solidFill>
              </a:rPr>
              <a:t>опрос в </a:t>
            </a:r>
            <a:r>
              <a:rPr lang="en-US" sz="1050" dirty="0">
                <a:solidFill>
                  <a:srgbClr val="663300"/>
                </a:solidFill>
              </a:rPr>
              <a:t>front office</a:t>
            </a:r>
            <a:r>
              <a:rPr lang="ru-RU" sz="1050" dirty="0">
                <a:solidFill>
                  <a:srgbClr val="663300"/>
                </a:solidFill>
              </a:rPr>
              <a:t>;</a:t>
            </a:r>
          </a:p>
          <a:p>
            <a:pPr marL="557000" lvl="1" indent="-214231">
              <a:buFont typeface="Wingdings" pitchFamily="2" charset="2"/>
              <a:buChar char="q"/>
            </a:pPr>
            <a:r>
              <a:rPr lang="ru-RU" sz="1050" dirty="0">
                <a:solidFill>
                  <a:srgbClr val="663300"/>
                </a:solidFill>
              </a:rPr>
              <a:t>опросы по </a:t>
            </a:r>
            <a:r>
              <a:rPr lang="en-US" sz="1050" dirty="0">
                <a:solidFill>
                  <a:srgbClr val="663300"/>
                </a:solidFill>
              </a:rPr>
              <a:t>IVR</a:t>
            </a:r>
            <a:r>
              <a:rPr lang="ru-RU" sz="1050" dirty="0">
                <a:solidFill>
                  <a:srgbClr val="663300"/>
                </a:solidFill>
              </a:rPr>
              <a:t>;</a:t>
            </a:r>
          </a:p>
          <a:p>
            <a:pPr marL="557000" lvl="1" indent="-214231">
              <a:buFont typeface="Wingdings" pitchFamily="2" charset="2"/>
              <a:buChar char="q"/>
            </a:pPr>
            <a:r>
              <a:rPr lang="en-US" sz="1050" dirty="0">
                <a:solidFill>
                  <a:srgbClr val="663300"/>
                </a:solidFill>
              </a:rPr>
              <a:t>SMS </a:t>
            </a:r>
            <a:r>
              <a:rPr lang="ru-RU" sz="1050" dirty="0">
                <a:solidFill>
                  <a:srgbClr val="663300"/>
                </a:solidFill>
              </a:rPr>
              <a:t>опросы;</a:t>
            </a:r>
          </a:p>
          <a:p>
            <a:pPr marL="557000" lvl="1" indent="-214231">
              <a:buFont typeface="Wingdings" pitchFamily="2" charset="2"/>
              <a:buChar char="q"/>
            </a:pPr>
            <a:r>
              <a:rPr lang="ru-RU" sz="1050" dirty="0" err="1">
                <a:solidFill>
                  <a:srgbClr val="663300"/>
                </a:solidFill>
              </a:rPr>
              <a:t>мессенджеры</a:t>
            </a:r>
            <a:r>
              <a:rPr lang="ru-RU" sz="1050" dirty="0">
                <a:solidFill>
                  <a:srgbClr val="663300"/>
                </a:solidFill>
              </a:rPr>
              <a:t>.</a:t>
            </a:r>
          </a:p>
        </p:txBody>
      </p:sp>
      <p:sp>
        <p:nvSpPr>
          <p:cNvPr id="162" name="TextBox 161"/>
          <p:cNvSpPr txBox="1"/>
          <p:nvPr/>
        </p:nvSpPr>
        <p:spPr>
          <a:xfrm>
            <a:off x="2306503" y="1506760"/>
            <a:ext cx="5010272" cy="438555"/>
          </a:xfrm>
          <a:prstGeom prst="rect">
            <a:avLst/>
          </a:prstGeom>
          <a:noFill/>
        </p:spPr>
        <p:txBody>
          <a:bodyPr wrap="square" lIns="68554" tIns="34277" rIns="68554" bIns="34277" rtlCol="0">
            <a:spAutoFit/>
          </a:bodyPr>
          <a:lstStyle/>
          <a:p>
            <a:pPr algn="ctr"/>
            <a:r>
              <a:rPr lang="ru-RU" sz="1200" dirty="0">
                <a:solidFill>
                  <a:srgbClr val="663300"/>
                </a:solidFill>
              </a:rPr>
              <a:t>Количественные данные</a:t>
            </a:r>
            <a:r>
              <a:rPr lang="en-US" sz="1200" dirty="0">
                <a:solidFill>
                  <a:srgbClr val="663300"/>
                </a:solidFill>
              </a:rPr>
              <a:t> (</a:t>
            </a:r>
            <a:r>
              <a:rPr lang="ru-RU" sz="1200" dirty="0">
                <a:solidFill>
                  <a:srgbClr val="663300"/>
                </a:solidFill>
              </a:rPr>
              <a:t>метрики</a:t>
            </a:r>
            <a:r>
              <a:rPr lang="en-US" sz="1200" dirty="0">
                <a:solidFill>
                  <a:srgbClr val="663300"/>
                </a:solidFill>
              </a:rPr>
              <a:t>)</a:t>
            </a:r>
            <a:r>
              <a:rPr lang="ru-RU" sz="1200" dirty="0">
                <a:solidFill>
                  <a:srgbClr val="663300"/>
                </a:solidFill>
              </a:rPr>
              <a:t> о </a:t>
            </a:r>
            <a:r>
              <a:rPr lang="en-US" sz="1200" dirty="0">
                <a:solidFill>
                  <a:srgbClr val="663300"/>
                </a:solidFill>
              </a:rPr>
              <a:t>CE</a:t>
            </a:r>
            <a:r>
              <a:rPr lang="ru-RU" sz="1200" dirty="0">
                <a:solidFill>
                  <a:srgbClr val="663300"/>
                </a:solidFill>
              </a:rPr>
              <a:t> клиента</a:t>
            </a:r>
            <a:r>
              <a:rPr lang="en-US" sz="1200" dirty="0">
                <a:solidFill>
                  <a:srgbClr val="663300"/>
                </a:solidFill>
              </a:rPr>
              <a:t> </a:t>
            </a:r>
            <a:r>
              <a:rPr lang="ru-RU" sz="1200" dirty="0">
                <a:solidFill>
                  <a:srgbClr val="663300"/>
                </a:solidFill>
              </a:rPr>
              <a:t>по этапам </a:t>
            </a:r>
            <a:r>
              <a:rPr lang="en-US" sz="1200" dirty="0">
                <a:solidFill>
                  <a:srgbClr val="663300"/>
                </a:solidFill>
              </a:rPr>
              <a:t>Customer Lifecycle</a:t>
            </a:r>
            <a:endParaRPr lang="ru-RU" sz="1200" dirty="0">
              <a:solidFill>
                <a:srgbClr val="663300"/>
              </a:solidFill>
            </a:endParaRPr>
          </a:p>
        </p:txBody>
      </p:sp>
      <p:grpSp>
        <p:nvGrpSpPr>
          <p:cNvPr id="163" name="Группа 162"/>
          <p:cNvGrpSpPr/>
          <p:nvPr/>
        </p:nvGrpSpPr>
        <p:grpSpPr>
          <a:xfrm>
            <a:off x="224672" y="1859351"/>
            <a:ext cx="1011908" cy="1224978"/>
            <a:chOff x="299521" y="2050817"/>
            <a:chExt cx="1349035" cy="1890776"/>
          </a:xfrm>
        </p:grpSpPr>
        <p:pic>
          <p:nvPicPr>
            <p:cNvPr id="164" name="Рисунок 163"/>
            <p:cNvPicPr>
              <a:picLocks noChangeAspect="1"/>
            </p:cNvPicPr>
            <p:nvPr/>
          </p:nvPicPr>
          <p:blipFill rotWithShape="1">
            <a:blip r:embed="rId3" cstate="print">
              <a:extLst>
                <a:ext uri="{28A0092B-C50C-407E-A947-70E740481C1C}">
                  <a14:useLocalDpi xmlns:a14="http://schemas.microsoft.com/office/drawing/2010/main" val="0"/>
                </a:ext>
              </a:extLst>
            </a:blip>
            <a:srcRect l="23282" t="9147" r="24160" b="6512"/>
            <a:stretch/>
          </p:blipFill>
          <p:spPr>
            <a:xfrm>
              <a:off x="626170" y="2050817"/>
              <a:ext cx="707934" cy="1043264"/>
            </a:xfrm>
            <a:prstGeom prst="rect">
              <a:avLst/>
            </a:prstGeom>
          </p:spPr>
        </p:pic>
        <p:sp>
          <p:nvSpPr>
            <p:cNvPr id="165" name="TextBox 164"/>
            <p:cNvSpPr txBox="1"/>
            <p:nvPr/>
          </p:nvSpPr>
          <p:spPr>
            <a:xfrm>
              <a:off x="299521" y="3050858"/>
              <a:ext cx="1349035" cy="890735"/>
            </a:xfrm>
            <a:prstGeom prst="rect">
              <a:avLst/>
            </a:prstGeom>
            <a:noFill/>
          </p:spPr>
          <p:txBody>
            <a:bodyPr wrap="square" rtlCol="0">
              <a:spAutoFit/>
            </a:bodyPr>
            <a:lstStyle/>
            <a:p>
              <a:pPr algn="ctr"/>
              <a:r>
                <a:rPr lang="ru-RU" sz="1050" dirty="0">
                  <a:solidFill>
                    <a:srgbClr val="663300"/>
                  </a:solidFill>
                </a:rPr>
                <a:t>Проекция метрик на</a:t>
              </a:r>
              <a:r>
                <a:rPr lang="en-US" sz="1050" dirty="0">
                  <a:solidFill>
                    <a:srgbClr val="663300"/>
                  </a:solidFill>
                </a:rPr>
                <a:t> B2B </a:t>
              </a:r>
              <a:r>
                <a:rPr lang="ru-RU" sz="1050" dirty="0">
                  <a:solidFill>
                    <a:srgbClr val="663300"/>
                  </a:solidFill>
                </a:rPr>
                <a:t>и </a:t>
              </a:r>
              <a:r>
                <a:rPr lang="en-US" sz="1050" dirty="0">
                  <a:solidFill>
                    <a:srgbClr val="663300"/>
                  </a:solidFill>
                </a:rPr>
                <a:t>B2C</a:t>
              </a:r>
              <a:r>
                <a:rPr lang="ru-RU" sz="1050" dirty="0">
                  <a:solidFill>
                    <a:srgbClr val="663300"/>
                  </a:solidFill>
                </a:rPr>
                <a:t> клиента</a:t>
              </a:r>
            </a:p>
          </p:txBody>
        </p:sp>
      </p:grpSp>
      <p:grpSp>
        <p:nvGrpSpPr>
          <p:cNvPr id="166" name="Группа 165"/>
          <p:cNvGrpSpPr/>
          <p:nvPr/>
        </p:nvGrpSpPr>
        <p:grpSpPr>
          <a:xfrm>
            <a:off x="170950" y="3102702"/>
            <a:ext cx="1160268" cy="1529421"/>
            <a:chOff x="227903" y="3969942"/>
            <a:chExt cx="1546823" cy="2360689"/>
          </a:xfrm>
        </p:grpSpPr>
        <p:grpSp>
          <p:nvGrpSpPr>
            <p:cNvPr id="169" name="Группа 168"/>
            <p:cNvGrpSpPr/>
            <p:nvPr/>
          </p:nvGrpSpPr>
          <p:grpSpPr>
            <a:xfrm>
              <a:off x="582891" y="3969942"/>
              <a:ext cx="668485" cy="1043264"/>
              <a:chOff x="3565188" y="2856270"/>
              <a:chExt cx="2265989" cy="3184470"/>
            </a:xfrm>
          </p:grpSpPr>
          <p:pic>
            <p:nvPicPr>
              <p:cNvPr id="171" name="Рисунок 170"/>
              <p:cNvPicPr>
                <a:picLocks noChangeAspect="1"/>
              </p:cNvPicPr>
              <p:nvPr/>
            </p:nvPicPr>
            <p:blipFill rotWithShape="1">
              <a:blip r:embed="rId4" cstate="print">
                <a:extLst>
                  <a:ext uri="{28A0092B-C50C-407E-A947-70E740481C1C}">
                    <a14:useLocalDpi xmlns:a14="http://schemas.microsoft.com/office/drawing/2010/main" val="0"/>
                  </a:ext>
                </a:extLst>
              </a:blip>
              <a:srcRect l="21576" t="7287" r="20284" b="11008"/>
              <a:stretch/>
            </p:blipFill>
            <p:spPr>
              <a:xfrm>
                <a:off x="3565188" y="2856270"/>
                <a:ext cx="2265989" cy="3184470"/>
              </a:xfrm>
              <a:prstGeom prst="rect">
                <a:avLst/>
              </a:prstGeom>
            </p:spPr>
          </p:pic>
          <p:sp>
            <p:nvSpPr>
              <p:cNvPr id="172" name="Прямоугольник 171"/>
              <p:cNvSpPr/>
              <p:nvPr/>
            </p:nvSpPr>
            <p:spPr>
              <a:xfrm>
                <a:off x="4344200" y="4096169"/>
                <a:ext cx="239822" cy="32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
                  </a:lnSpc>
                </a:pPr>
                <a:endParaRPr lang="ru-RU" sz="600" dirty="0">
                  <a:solidFill>
                    <a:schemeClr val="tx1"/>
                  </a:solidFill>
                </a:endParaRPr>
              </a:p>
            </p:txBody>
          </p:sp>
        </p:grpSp>
        <p:sp>
          <p:nvSpPr>
            <p:cNvPr id="168" name="TextBox 167"/>
            <p:cNvSpPr txBox="1"/>
            <p:nvPr/>
          </p:nvSpPr>
          <p:spPr>
            <a:xfrm>
              <a:off x="227903" y="4941085"/>
              <a:ext cx="1546823" cy="1389546"/>
            </a:xfrm>
            <a:prstGeom prst="rect">
              <a:avLst/>
            </a:prstGeom>
            <a:noFill/>
          </p:spPr>
          <p:txBody>
            <a:bodyPr wrap="square" rtlCol="0">
              <a:spAutoFit/>
            </a:bodyPr>
            <a:lstStyle/>
            <a:p>
              <a:pPr algn="ctr"/>
              <a:r>
                <a:rPr lang="ru-RU" sz="1050" dirty="0">
                  <a:solidFill>
                    <a:srgbClr val="663300"/>
                  </a:solidFill>
                </a:rPr>
                <a:t>Проекция метрик для оценки сотрудников и их </a:t>
              </a:r>
              <a:r>
                <a:rPr lang="en-US" sz="1050" dirty="0">
                  <a:solidFill>
                    <a:srgbClr val="663300"/>
                  </a:solidFill>
                </a:rPr>
                <a:t>KPI</a:t>
              </a:r>
              <a:r>
                <a:rPr lang="ru-RU" sz="1050" dirty="0">
                  <a:solidFill>
                    <a:srgbClr val="663300"/>
                  </a:solidFill>
                </a:rPr>
                <a:t> </a:t>
              </a:r>
            </a:p>
          </p:txBody>
        </p:sp>
      </p:grpSp>
      <p:sp>
        <p:nvSpPr>
          <p:cNvPr id="173" name="Скругленный прямоугольник 172"/>
          <p:cNvSpPr/>
          <p:nvPr/>
        </p:nvSpPr>
        <p:spPr>
          <a:xfrm>
            <a:off x="3880562" y="2645264"/>
            <a:ext cx="2334244" cy="963414"/>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ru-RU" sz="1050" dirty="0">
                <a:solidFill>
                  <a:srgbClr val="00B0F0"/>
                </a:solidFill>
                <a:cs typeface="AngsanaUPC" panose="02020603050405020304" pitchFamily="18" charset="-34"/>
              </a:rPr>
              <a:t>Общие метрики клиентского сервиса (для всех этапов </a:t>
            </a:r>
            <a:r>
              <a:rPr lang="en-US" sz="1050" dirty="0">
                <a:solidFill>
                  <a:srgbClr val="00B0F0"/>
                </a:solidFill>
                <a:cs typeface="AngsanaUPC" panose="02020603050405020304" pitchFamily="18" charset="-34"/>
              </a:rPr>
              <a:t>Customer Lifecycle</a:t>
            </a:r>
            <a:r>
              <a:rPr lang="ru-RU" sz="1050" dirty="0">
                <a:solidFill>
                  <a:srgbClr val="00B0F0"/>
                </a:solidFill>
                <a:cs typeface="AngsanaUPC" panose="02020603050405020304" pitchFamily="18" charset="-34"/>
              </a:rPr>
              <a:t>):</a:t>
            </a:r>
            <a:br>
              <a:rPr lang="ru-RU" sz="1050" dirty="0">
                <a:solidFill>
                  <a:srgbClr val="00B0F0"/>
                </a:solidFill>
                <a:cs typeface="AngsanaUPC" panose="02020603050405020304" pitchFamily="18" charset="-34"/>
              </a:rPr>
            </a:br>
            <a:r>
              <a:rPr lang="ru-RU" sz="1050" dirty="0">
                <a:solidFill>
                  <a:srgbClr val="00B0F0"/>
                </a:solidFill>
                <a:cs typeface="AngsanaUPC" panose="02020603050405020304" pitchFamily="18" charset="-34"/>
              </a:rPr>
              <a:t>- </a:t>
            </a:r>
            <a:r>
              <a:rPr lang="en-US" sz="1050" dirty="0">
                <a:solidFill>
                  <a:srgbClr val="00B0F0"/>
                </a:solidFill>
                <a:cs typeface="AngsanaUPC" panose="02020603050405020304" pitchFamily="18" charset="-34"/>
              </a:rPr>
              <a:t>NPS — Net Promoter Score </a:t>
            </a:r>
          </a:p>
          <a:p>
            <a:r>
              <a:rPr lang="ru-RU" sz="1050" dirty="0">
                <a:solidFill>
                  <a:srgbClr val="00B0F0"/>
                </a:solidFill>
                <a:cs typeface="AngsanaUPC" panose="02020603050405020304" pitchFamily="18" charset="-34"/>
              </a:rPr>
              <a:t>- </a:t>
            </a:r>
            <a:r>
              <a:rPr lang="en-US" sz="1050" dirty="0">
                <a:solidFill>
                  <a:srgbClr val="00B0F0"/>
                </a:solidFill>
                <a:cs typeface="AngsanaUPC" panose="02020603050405020304" pitchFamily="18" charset="-34"/>
              </a:rPr>
              <a:t>CSI — Customer Satisfaction</a:t>
            </a:r>
            <a:r>
              <a:rPr lang="ru-RU" sz="1050" dirty="0">
                <a:solidFill>
                  <a:srgbClr val="00B0F0"/>
                </a:solidFill>
                <a:cs typeface="AngsanaUPC" panose="02020603050405020304" pitchFamily="18" charset="-34"/>
              </a:rPr>
              <a:t> </a:t>
            </a:r>
            <a:r>
              <a:rPr lang="en-US" sz="1050" dirty="0">
                <a:solidFill>
                  <a:srgbClr val="00B0F0"/>
                </a:solidFill>
                <a:cs typeface="AngsanaUPC" panose="02020603050405020304" pitchFamily="18" charset="-34"/>
              </a:rPr>
              <a:t>Index</a:t>
            </a:r>
          </a:p>
          <a:p>
            <a:r>
              <a:rPr lang="ru-RU" sz="1050" dirty="0">
                <a:solidFill>
                  <a:srgbClr val="00B0F0"/>
                </a:solidFill>
                <a:cs typeface="AngsanaUPC" panose="02020603050405020304" pitchFamily="18" charset="-34"/>
              </a:rPr>
              <a:t>- </a:t>
            </a:r>
            <a:r>
              <a:rPr lang="en-US" sz="1050" dirty="0">
                <a:solidFill>
                  <a:srgbClr val="00B0F0"/>
                </a:solidFill>
                <a:cs typeface="AngsanaUPC" panose="02020603050405020304" pitchFamily="18" charset="-34"/>
              </a:rPr>
              <a:t>FCR — First Contact Resolution </a:t>
            </a:r>
          </a:p>
        </p:txBody>
      </p:sp>
      <p:sp>
        <p:nvSpPr>
          <p:cNvPr id="174" name="Скругленный прямоугольник 173"/>
          <p:cNvSpPr/>
          <p:nvPr/>
        </p:nvSpPr>
        <p:spPr>
          <a:xfrm>
            <a:off x="1421703" y="3690308"/>
            <a:ext cx="2334244" cy="423879"/>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8. </a:t>
            </a:r>
            <a:r>
              <a:rPr lang="ru-RU" sz="1050" dirty="0">
                <a:solidFill>
                  <a:schemeClr val="accent2">
                    <a:lumMod val="75000"/>
                  </a:schemeClr>
                </a:solidFill>
                <a:cs typeface="AngsanaUPC" panose="02020603050405020304" pitchFamily="18" charset="-34"/>
              </a:rPr>
              <a:t>Метрики этапа </a:t>
            </a:r>
            <a:r>
              <a:rPr lang="en-US" sz="1050" dirty="0">
                <a:solidFill>
                  <a:schemeClr val="accent2">
                    <a:lumMod val="75000"/>
                  </a:schemeClr>
                </a:solidFill>
                <a:cs typeface="AngsanaUPC" panose="02020603050405020304" pitchFamily="18" charset="-34"/>
              </a:rPr>
              <a:t>Recommend</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Referrals Successful;</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 Social Network Comments Positive</a:t>
            </a:r>
            <a:endParaRPr lang="ru-RU" sz="1050" dirty="0">
              <a:solidFill>
                <a:schemeClr val="accent2">
                  <a:lumMod val="75000"/>
                </a:schemeClr>
              </a:solidFill>
              <a:cs typeface="AngsanaUPC" panose="02020603050405020304" pitchFamily="18" charset="-34"/>
            </a:endParaRPr>
          </a:p>
        </p:txBody>
      </p:sp>
      <p:sp>
        <p:nvSpPr>
          <p:cNvPr id="175" name="Скругленный прямоугольник 174"/>
          <p:cNvSpPr/>
          <p:nvPr/>
        </p:nvSpPr>
        <p:spPr>
          <a:xfrm>
            <a:off x="1421706" y="2628401"/>
            <a:ext cx="2182905" cy="349812"/>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lvl="0"/>
            <a:r>
              <a:rPr lang="en-US" sz="1050" dirty="0">
                <a:solidFill>
                  <a:schemeClr val="accent2">
                    <a:lumMod val="75000"/>
                  </a:schemeClr>
                </a:solidFill>
                <a:cs typeface="AngsanaUPC" panose="02020603050405020304" pitchFamily="18" charset="-34"/>
              </a:rPr>
              <a:t>1. </a:t>
            </a:r>
            <a:r>
              <a:rPr lang="ru-RU" sz="1050" dirty="0">
                <a:solidFill>
                  <a:schemeClr val="accent2">
                    <a:lumMod val="75000"/>
                  </a:schemeClr>
                </a:solidFill>
                <a:cs typeface="AngsanaUPC" panose="02020603050405020304" pitchFamily="18" charset="-34"/>
              </a:rPr>
              <a:t>Метрики этапа </a:t>
            </a:r>
            <a:r>
              <a:rPr lang="en-US" sz="1050" dirty="0">
                <a:solidFill>
                  <a:schemeClr val="accent2">
                    <a:lumMod val="75000"/>
                  </a:schemeClr>
                </a:solidFill>
                <a:cs typeface="AngsanaUPC" panose="02020603050405020304" pitchFamily="18" charset="-34"/>
              </a:rPr>
              <a:t>Be aware</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Product Choice Subjective Score;</a:t>
            </a:r>
            <a:endParaRPr lang="ru-RU" sz="1050" dirty="0">
              <a:solidFill>
                <a:schemeClr val="accent2">
                  <a:lumMod val="75000"/>
                </a:schemeClr>
              </a:solidFill>
              <a:cs typeface="AngsanaUPC" panose="02020603050405020304" pitchFamily="18" charset="-34"/>
            </a:endParaRPr>
          </a:p>
        </p:txBody>
      </p:sp>
      <p:sp>
        <p:nvSpPr>
          <p:cNvPr id="176" name="Скругленный прямоугольник 175"/>
          <p:cNvSpPr/>
          <p:nvPr/>
        </p:nvSpPr>
        <p:spPr>
          <a:xfrm>
            <a:off x="6402954" y="3538842"/>
            <a:ext cx="2334244" cy="493525"/>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6. </a:t>
            </a:r>
            <a:r>
              <a:rPr lang="ru-RU" sz="1050" dirty="0">
                <a:solidFill>
                  <a:schemeClr val="accent2">
                    <a:lumMod val="75000"/>
                  </a:schemeClr>
                </a:solidFill>
                <a:cs typeface="AngsanaUPC" panose="02020603050405020304" pitchFamily="18" charset="-34"/>
              </a:rPr>
              <a:t>Метрики этапа </a:t>
            </a:r>
            <a:r>
              <a:rPr lang="en-US" sz="1050" dirty="0">
                <a:solidFill>
                  <a:schemeClr val="accent2">
                    <a:lumMod val="75000"/>
                  </a:schemeClr>
                </a:solidFill>
                <a:cs typeface="AngsanaUPC" panose="02020603050405020304" pitchFamily="18" charset="-34"/>
              </a:rPr>
              <a:t>Pay</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Bill</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Clarity</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Subjective</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Score</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Enterprise</a:t>
            </a:r>
            <a:r>
              <a:rPr lang="ru-RU" sz="1050" dirty="0">
                <a:solidFill>
                  <a:schemeClr val="accent2">
                    <a:lumMod val="75000"/>
                  </a:schemeClr>
                </a:solidFill>
                <a:cs typeface="AngsanaUPC" panose="02020603050405020304" pitchFamily="18" charset="-34"/>
              </a:rPr>
              <a:t>)</a:t>
            </a:r>
          </a:p>
        </p:txBody>
      </p:sp>
      <p:sp>
        <p:nvSpPr>
          <p:cNvPr id="177" name="Скругленный прямоугольник 176"/>
          <p:cNvSpPr/>
          <p:nvPr/>
        </p:nvSpPr>
        <p:spPr>
          <a:xfrm>
            <a:off x="3951220" y="4015904"/>
            <a:ext cx="2334244" cy="318131"/>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7. </a:t>
            </a:r>
            <a:r>
              <a:rPr lang="ru-RU" sz="1050" dirty="0">
                <a:solidFill>
                  <a:schemeClr val="accent2">
                    <a:lumMod val="75000"/>
                  </a:schemeClr>
                </a:solidFill>
                <a:cs typeface="AngsanaUPC" panose="02020603050405020304" pitchFamily="18" charset="-34"/>
              </a:rPr>
              <a:t>Метрики этапа </a:t>
            </a:r>
            <a:r>
              <a:rPr lang="en-US" sz="1050" dirty="0">
                <a:solidFill>
                  <a:schemeClr val="accent2">
                    <a:lumMod val="75000"/>
                  </a:schemeClr>
                </a:solidFill>
                <a:cs typeface="AngsanaUPC" panose="02020603050405020304" pitchFamily="18" charset="-34"/>
              </a:rPr>
              <a:t>Renew</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 </a:t>
            </a:r>
            <a:r>
              <a:rPr lang="ru-RU" sz="1050" dirty="0" err="1">
                <a:solidFill>
                  <a:schemeClr val="accent2">
                    <a:lumMod val="75000"/>
                  </a:schemeClr>
                </a:solidFill>
                <a:cs typeface="AngsanaUPC" panose="02020603050405020304" pitchFamily="18" charset="-34"/>
              </a:rPr>
              <a:t>Real</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Time</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Offers</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Accepted</a:t>
            </a:r>
            <a:r>
              <a:rPr lang="en-US" sz="1050" dirty="0">
                <a:solidFill>
                  <a:schemeClr val="accent2">
                    <a:lumMod val="75000"/>
                  </a:schemeClr>
                </a:solidFill>
                <a:cs typeface="AngsanaUPC" panose="02020603050405020304" pitchFamily="18" charset="-34"/>
              </a:rPr>
              <a:t>;</a:t>
            </a:r>
            <a:endParaRPr lang="ru-RU" sz="1050" dirty="0">
              <a:solidFill>
                <a:schemeClr val="accent2">
                  <a:lumMod val="75000"/>
                </a:schemeClr>
              </a:solidFill>
              <a:cs typeface="AngsanaUPC" panose="02020603050405020304" pitchFamily="18" charset="-34"/>
            </a:endParaRPr>
          </a:p>
        </p:txBody>
      </p:sp>
      <p:sp>
        <p:nvSpPr>
          <p:cNvPr id="178" name="Скругленный прямоугольник 177"/>
          <p:cNvSpPr/>
          <p:nvPr/>
        </p:nvSpPr>
        <p:spPr>
          <a:xfrm>
            <a:off x="3939631" y="1741788"/>
            <a:ext cx="2113265" cy="493525"/>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lvl="0"/>
            <a:r>
              <a:rPr lang="en-US" sz="1050" dirty="0">
                <a:solidFill>
                  <a:schemeClr val="accent2">
                    <a:lumMod val="75000"/>
                  </a:schemeClr>
                </a:solidFill>
                <a:cs typeface="AngsanaUPC" panose="02020603050405020304" pitchFamily="18" charset="-34"/>
              </a:rPr>
              <a:t>3. </a:t>
            </a:r>
            <a:r>
              <a:rPr lang="ru-RU" sz="1050" dirty="0">
                <a:solidFill>
                  <a:schemeClr val="accent2">
                    <a:lumMod val="75000"/>
                  </a:schemeClr>
                </a:solidFill>
                <a:cs typeface="AngsanaUPC" panose="02020603050405020304" pitchFamily="18" charset="-34"/>
              </a:rPr>
              <a:t>Метрики этапа </a:t>
            </a:r>
            <a:r>
              <a:rPr lang="en-US" sz="1050" dirty="0">
                <a:solidFill>
                  <a:schemeClr val="accent2">
                    <a:lumMod val="75000"/>
                  </a:schemeClr>
                </a:solidFill>
                <a:cs typeface="AngsanaUPC" panose="02020603050405020304" pitchFamily="18" charset="-34"/>
              </a:rPr>
              <a:t>Choose</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Field Service Representative Subjective Score – New Installation</a:t>
            </a:r>
            <a:endParaRPr lang="ru-RU" sz="1050" dirty="0">
              <a:solidFill>
                <a:schemeClr val="accent2">
                  <a:lumMod val="75000"/>
                </a:schemeClr>
              </a:solidFill>
              <a:cs typeface="AngsanaUPC" panose="02020603050405020304" pitchFamily="18" charset="-34"/>
            </a:endParaRPr>
          </a:p>
        </p:txBody>
      </p:sp>
      <p:sp>
        <p:nvSpPr>
          <p:cNvPr id="179" name="Скругленный прямоугольник 178"/>
          <p:cNvSpPr/>
          <p:nvPr/>
        </p:nvSpPr>
        <p:spPr>
          <a:xfrm>
            <a:off x="6463956" y="2628403"/>
            <a:ext cx="2334244" cy="729293"/>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5. </a:t>
            </a:r>
            <a:r>
              <a:rPr lang="ru-RU" sz="1050" dirty="0">
                <a:solidFill>
                  <a:schemeClr val="accent2">
                    <a:lumMod val="75000"/>
                  </a:schemeClr>
                </a:solidFill>
                <a:cs typeface="AngsanaUPC" panose="02020603050405020304" pitchFamily="18" charset="-34"/>
              </a:rPr>
              <a:t>Метрики этапа </a:t>
            </a:r>
            <a:r>
              <a:rPr lang="en-US" sz="1050" dirty="0">
                <a:solidFill>
                  <a:schemeClr val="accent2">
                    <a:lumMod val="75000"/>
                  </a:schemeClr>
                </a:solidFill>
                <a:cs typeface="AngsanaUPC" panose="02020603050405020304" pitchFamily="18" charset="-34"/>
              </a:rPr>
              <a:t>Manage</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Customer</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Service</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Manager</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Subjective</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Score</a:t>
            </a:r>
            <a:r>
              <a:rPr lang="en-US" sz="1050" dirty="0">
                <a:solidFill>
                  <a:schemeClr val="accent2">
                    <a:lumMod val="75000"/>
                  </a:schemeClr>
                </a:solidFill>
                <a:cs typeface="AngsanaUPC" panose="02020603050405020304" pitchFamily="18" charset="-34"/>
              </a:rPr>
              <a:t>;</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Maintenance</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Notifications</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Violated</a:t>
            </a:r>
            <a:r>
              <a:rPr lang="en-US" sz="1050" dirty="0">
                <a:solidFill>
                  <a:schemeClr val="accent2">
                    <a:lumMod val="75000"/>
                  </a:schemeClr>
                </a:solidFill>
                <a:cs typeface="AngsanaUPC" panose="02020603050405020304" pitchFamily="18" charset="-34"/>
              </a:rPr>
              <a:t>;</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Support</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Hotline</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Subjective</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Score</a:t>
            </a:r>
            <a:endParaRPr lang="ru-RU" sz="1050" dirty="0">
              <a:solidFill>
                <a:schemeClr val="accent2">
                  <a:lumMod val="75000"/>
                </a:schemeClr>
              </a:solidFill>
              <a:cs typeface="AngsanaUPC" panose="02020603050405020304" pitchFamily="18" charset="-34"/>
            </a:endParaRPr>
          </a:p>
        </p:txBody>
      </p:sp>
      <p:sp>
        <p:nvSpPr>
          <p:cNvPr id="180" name="Скругленный прямоугольник 179"/>
          <p:cNvSpPr/>
          <p:nvPr/>
        </p:nvSpPr>
        <p:spPr>
          <a:xfrm>
            <a:off x="6402953" y="1876317"/>
            <a:ext cx="2113265" cy="611192"/>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4. </a:t>
            </a:r>
            <a:r>
              <a:rPr lang="ru-RU" sz="1050" dirty="0">
                <a:solidFill>
                  <a:schemeClr val="accent2">
                    <a:lumMod val="75000"/>
                  </a:schemeClr>
                </a:solidFill>
                <a:cs typeface="AngsanaUPC" panose="02020603050405020304" pitchFamily="18" charset="-34"/>
              </a:rPr>
              <a:t>Метрики этапа </a:t>
            </a:r>
            <a:r>
              <a:rPr lang="en-US" sz="1050" dirty="0">
                <a:solidFill>
                  <a:schemeClr val="accent2">
                    <a:lumMod val="75000"/>
                  </a:schemeClr>
                </a:solidFill>
                <a:cs typeface="AngsanaUPC" panose="02020603050405020304" pitchFamily="18" charset="-34"/>
              </a:rPr>
              <a:t>Consume</a:t>
            </a:r>
          </a:p>
          <a:p>
            <a:r>
              <a:rPr lang="en-US"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Minutes</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Service</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Unavailable</a:t>
            </a:r>
            <a:r>
              <a:rPr lang="en-US" sz="1050" dirty="0">
                <a:solidFill>
                  <a:schemeClr val="accent2">
                    <a:lumMod val="75000"/>
                  </a:schemeClr>
                </a:solidFill>
                <a:cs typeface="AngsanaUPC" panose="02020603050405020304" pitchFamily="18" charset="-34"/>
              </a:rPr>
              <a:t>;</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Service</a:t>
            </a:r>
            <a:r>
              <a:rPr lang="ru-RU"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Interruptions</a:t>
            </a:r>
            <a:r>
              <a:rPr lang="en-US" sz="1050" dirty="0">
                <a:solidFill>
                  <a:schemeClr val="accent2">
                    <a:lumMod val="75000"/>
                  </a:schemeClr>
                </a:solidFill>
                <a:cs typeface="AngsanaUPC" panose="02020603050405020304" pitchFamily="18" charset="-34"/>
              </a:rPr>
              <a:t>;</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a:t>
            </a:r>
            <a:r>
              <a:rPr lang="ru-RU" sz="1050" dirty="0" err="1">
                <a:solidFill>
                  <a:schemeClr val="accent2">
                    <a:lumMod val="75000"/>
                  </a:schemeClr>
                </a:solidFill>
                <a:cs typeface="AngsanaUPC" panose="02020603050405020304" pitchFamily="18" charset="-34"/>
              </a:rPr>
              <a:t>Network</a:t>
            </a:r>
            <a:r>
              <a:rPr lang="ru-RU" sz="1050" dirty="0">
                <a:solidFill>
                  <a:schemeClr val="accent2">
                    <a:lumMod val="75000"/>
                  </a:schemeClr>
                </a:solidFill>
                <a:cs typeface="AngsanaUPC" panose="02020603050405020304" pitchFamily="18" charset="-34"/>
              </a:rPr>
              <a:t> NPS</a:t>
            </a:r>
            <a:r>
              <a:rPr lang="en-US" sz="1050" dirty="0">
                <a:solidFill>
                  <a:schemeClr val="accent2">
                    <a:lumMod val="75000"/>
                  </a:schemeClr>
                </a:solidFill>
                <a:cs typeface="AngsanaUPC" panose="02020603050405020304" pitchFamily="18" charset="-34"/>
              </a:rPr>
              <a:t>.</a:t>
            </a:r>
            <a:endParaRPr lang="ru-RU" sz="1050" dirty="0">
              <a:solidFill>
                <a:schemeClr val="accent2">
                  <a:lumMod val="75000"/>
                </a:schemeClr>
              </a:solidFill>
              <a:cs typeface="AngsanaUPC" panose="02020603050405020304" pitchFamily="18" charset="-34"/>
            </a:endParaRPr>
          </a:p>
        </p:txBody>
      </p:sp>
      <p:sp>
        <p:nvSpPr>
          <p:cNvPr id="181" name="Скругленный прямоугольник 180"/>
          <p:cNvSpPr/>
          <p:nvPr/>
        </p:nvSpPr>
        <p:spPr>
          <a:xfrm>
            <a:off x="1421706" y="3137893"/>
            <a:ext cx="2182905" cy="318131"/>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9. </a:t>
            </a:r>
            <a:r>
              <a:rPr lang="ru-RU" sz="1050" dirty="0">
                <a:solidFill>
                  <a:schemeClr val="accent2">
                    <a:lumMod val="75000"/>
                  </a:schemeClr>
                </a:solidFill>
                <a:cs typeface="AngsanaUPC" panose="02020603050405020304" pitchFamily="18" charset="-34"/>
              </a:rPr>
              <a:t>Метрики этапа </a:t>
            </a:r>
            <a:r>
              <a:rPr lang="en-US" sz="1050" dirty="0">
                <a:solidFill>
                  <a:schemeClr val="accent2">
                    <a:lumMod val="75000"/>
                  </a:schemeClr>
                </a:solidFill>
                <a:cs typeface="AngsanaUPC" panose="02020603050405020304" pitchFamily="18" charset="-34"/>
              </a:rPr>
              <a:t>Leave</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 Customers Retained</a:t>
            </a:r>
            <a:endParaRPr lang="ru-RU" sz="1050" dirty="0">
              <a:solidFill>
                <a:schemeClr val="accent2">
                  <a:lumMod val="75000"/>
                </a:schemeClr>
              </a:solidFill>
              <a:cs typeface="AngsanaUPC" panose="02020603050405020304" pitchFamily="18" charset="-34"/>
            </a:endParaRPr>
          </a:p>
        </p:txBody>
      </p:sp>
      <p:sp>
        <p:nvSpPr>
          <p:cNvPr id="182" name="Скругленный прямоугольник 181"/>
          <p:cNvSpPr/>
          <p:nvPr/>
        </p:nvSpPr>
        <p:spPr>
          <a:xfrm>
            <a:off x="1642681" y="1887502"/>
            <a:ext cx="2113265" cy="553360"/>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2. </a:t>
            </a:r>
            <a:r>
              <a:rPr lang="ru-RU" sz="1050" dirty="0">
                <a:solidFill>
                  <a:schemeClr val="accent2">
                    <a:lumMod val="75000"/>
                  </a:schemeClr>
                </a:solidFill>
                <a:cs typeface="AngsanaUPC" panose="02020603050405020304" pitchFamily="18" charset="-34"/>
              </a:rPr>
              <a:t>Метрики этапа </a:t>
            </a:r>
            <a:r>
              <a:rPr lang="en-US" sz="1050" dirty="0">
                <a:solidFill>
                  <a:schemeClr val="accent2">
                    <a:lumMod val="75000"/>
                  </a:schemeClr>
                </a:solidFill>
                <a:cs typeface="AngsanaUPC" panose="02020603050405020304" pitchFamily="18" charset="-34"/>
              </a:rPr>
              <a:t>Interact</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Sales Hotline Subjective Score </a:t>
            </a:r>
            <a:br>
              <a:rPr lang="en-US" sz="1050" dirty="0">
                <a:solidFill>
                  <a:schemeClr val="accent2">
                    <a:lumMod val="75000"/>
                  </a:schemeClr>
                </a:solidFill>
                <a:cs typeface="AngsanaUPC" panose="02020603050405020304" pitchFamily="18" charset="-34"/>
              </a:rPr>
            </a:br>
            <a:r>
              <a:rPr lang="en-US" sz="1050" dirty="0">
                <a:solidFill>
                  <a:schemeClr val="accent2">
                    <a:lumMod val="75000"/>
                  </a:schemeClr>
                </a:solidFill>
                <a:cs typeface="AngsanaUPC" panose="02020603050405020304" pitchFamily="18" charset="-34"/>
              </a:rPr>
              <a:t>- Customer Service Representative Subjective Score</a:t>
            </a:r>
            <a:endParaRPr lang="ru-RU" sz="1050" dirty="0">
              <a:solidFill>
                <a:schemeClr val="accent2">
                  <a:lumMod val="75000"/>
                </a:schemeClr>
              </a:solidFill>
              <a:cs typeface="AngsanaUPC" panose="02020603050405020304" pitchFamily="18" charset="-34"/>
            </a:endParaRPr>
          </a:p>
        </p:txBody>
      </p:sp>
      <p:sp>
        <p:nvSpPr>
          <p:cNvPr id="183" name="Скругленный прямоугольник 182"/>
          <p:cNvSpPr/>
          <p:nvPr/>
        </p:nvSpPr>
        <p:spPr>
          <a:xfrm>
            <a:off x="2790343" y="4006659"/>
            <a:ext cx="2182905" cy="400944"/>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8. Recommend</a:t>
            </a:r>
            <a:endParaRPr lang="ru-RU" sz="1050" dirty="0">
              <a:solidFill>
                <a:schemeClr val="accent2">
                  <a:lumMod val="75000"/>
                </a:schemeClr>
              </a:solidFill>
              <a:cs typeface="AngsanaUPC" panose="02020603050405020304" pitchFamily="18" charset="-34"/>
            </a:endParaRPr>
          </a:p>
        </p:txBody>
      </p:sp>
      <p:sp>
        <p:nvSpPr>
          <p:cNvPr id="184" name="Скругленный прямоугольник 183"/>
          <p:cNvSpPr/>
          <p:nvPr/>
        </p:nvSpPr>
        <p:spPr>
          <a:xfrm>
            <a:off x="1267467" y="2854074"/>
            <a:ext cx="2334244" cy="400945"/>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lvl="0"/>
            <a:r>
              <a:rPr lang="en-US" sz="1050" dirty="0">
                <a:solidFill>
                  <a:schemeClr val="accent2">
                    <a:lumMod val="75000"/>
                  </a:schemeClr>
                </a:solidFill>
                <a:cs typeface="AngsanaUPC" panose="02020603050405020304" pitchFamily="18" charset="-34"/>
              </a:rPr>
              <a:t>1. Be aware</a:t>
            </a:r>
            <a:endParaRPr lang="ru-RU" sz="1050" dirty="0">
              <a:solidFill>
                <a:schemeClr val="accent2">
                  <a:lumMod val="75000"/>
                </a:schemeClr>
              </a:solidFill>
              <a:cs typeface="AngsanaUPC" panose="02020603050405020304" pitchFamily="18" charset="-34"/>
            </a:endParaRPr>
          </a:p>
        </p:txBody>
      </p:sp>
      <p:sp>
        <p:nvSpPr>
          <p:cNvPr id="185" name="Скругленный прямоугольник 184"/>
          <p:cNvSpPr/>
          <p:nvPr/>
        </p:nvSpPr>
        <p:spPr>
          <a:xfrm>
            <a:off x="6320233" y="3496624"/>
            <a:ext cx="2334244" cy="401684"/>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6. Pay</a:t>
            </a:r>
            <a:endParaRPr lang="ru-RU" sz="1050" dirty="0">
              <a:solidFill>
                <a:schemeClr val="accent2">
                  <a:lumMod val="75000"/>
                </a:schemeClr>
              </a:solidFill>
              <a:cs typeface="AngsanaUPC" panose="02020603050405020304" pitchFamily="18" charset="-34"/>
            </a:endParaRPr>
          </a:p>
        </p:txBody>
      </p:sp>
      <p:sp>
        <p:nvSpPr>
          <p:cNvPr id="186" name="Скругленный прямоугольник 185"/>
          <p:cNvSpPr/>
          <p:nvPr/>
        </p:nvSpPr>
        <p:spPr>
          <a:xfrm>
            <a:off x="5428318" y="4014889"/>
            <a:ext cx="2334244" cy="400944"/>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7. Renew</a:t>
            </a:r>
            <a:endParaRPr lang="ru-RU" sz="1050" dirty="0">
              <a:solidFill>
                <a:schemeClr val="accent2">
                  <a:lumMod val="75000"/>
                </a:schemeClr>
              </a:solidFill>
              <a:cs typeface="AngsanaUPC" panose="02020603050405020304" pitchFamily="18" charset="-34"/>
            </a:endParaRPr>
          </a:p>
        </p:txBody>
      </p:sp>
      <p:sp>
        <p:nvSpPr>
          <p:cNvPr id="187" name="Скругленный прямоугольник 186"/>
          <p:cNvSpPr/>
          <p:nvPr/>
        </p:nvSpPr>
        <p:spPr>
          <a:xfrm>
            <a:off x="3880562" y="1726099"/>
            <a:ext cx="2334244" cy="400944"/>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lvl="0"/>
            <a:r>
              <a:rPr lang="en-US" sz="1050" dirty="0">
                <a:solidFill>
                  <a:schemeClr val="accent2">
                    <a:lumMod val="75000"/>
                  </a:schemeClr>
                </a:solidFill>
                <a:cs typeface="AngsanaUPC" panose="02020603050405020304" pitchFamily="18" charset="-34"/>
              </a:rPr>
              <a:t>3. Choose</a:t>
            </a:r>
            <a:endParaRPr lang="ru-RU" sz="1050" dirty="0">
              <a:solidFill>
                <a:schemeClr val="accent2">
                  <a:lumMod val="75000"/>
                </a:schemeClr>
              </a:solidFill>
              <a:cs typeface="AngsanaUPC" panose="02020603050405020304" pitchFamily="18" charset="-34"/>
            </a:endParaRPr>
          </a:p>
        </p:txBody>
      </p:sp>
      <p:sp>
        <p:nvSpPr>
          <p:cNvPr id="188" name="Скругленный прямоугольник 187"/>
          <p:cNvSpPr/>
          <p:nvPr/>
        </p:nvSpPr>
        <p:spPr>
          <a:xfrm>
            <a:off x="6536595" y="2826899"/>
            <a:ext cx="2334244" cy="400944"/>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5. Manage</a:t>
            </a:r>
            <a:endParaRPr lang="ru-RU" sz="1050" dirty="0">
              <a:solidFill>
                <a:schemeClr val="accent2">
                  <a:lumMod val="75000"/>
                </a:schemeClr>
              </a:solidFill>
              <a:cs typeface="AngsanaUPC" panose="02020603050405020304" pitchFamily="18" charset="-34"/>
            </a:endParaRPr>
          </a:p>
        </p:txBody>
      </p:sp>
      <p:sp>
        <p:nvSpPr>
          <p:cNvPr id="189" name="Скругленный прямоугольник 188"/>
          <p:cNvSpPr/>
          <p:nvPr/>
        </p:nvSpPr>
        <p:spPr>
          <a:xfrm>
            <a:off x="6214809" y="2180765"/>
            <a:ext cx="2334881" cy="400944"/>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4. Consume</a:t>
            </a:r>
          </a:p>
        </p:txBody>
      </p:sp>
      <p:sp>
        <p:nvSpPr>
          <p:cNvPr id="190" name="Скругленный прямоугольник 189"/>
          <p:cNvSpPr/>
          <p:nvPr/>
        </p:nvSpPr>
        <p:spPr>
          <a:xfrm>
            <a:off x="1470109" y="3496619"/>
            <a:ext cx="2334244" cy="400944"/>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9. Leave</a:t>
            </a:r>
            <a:endParaRPr lang="ru-RU" sz="1050" dirty="0">
              <a:solidFill>
                <a:schemeClr val="accent2">
                  <a:lumMod val="75000"/>
                </a:schemeClr>
              </a:solidFill>
              <a:cs typeface="AngsanaUPC" panose="02020603050405020304" pitchFamily="18" charset="-34"/>
            </a:endParaRPr>
          </a:p>
        </p:txBody>
      </p:sp>
      <p:sp>
        <p:nvSpPr>
          <p:cNvPr id="191" name="Скругленный прямоугольник 190"/>
          <p:cNvSpPr/>
          <p:nvPr/>
        </p:nvSpPr>
        <p:spPr>
          <a:xfrm>
            <a:off x="1546317" y="2180765"/>
            <a:ext cx="2334244" cy="400944"/>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r>
              <a:rPr lang="en-US" sz="1050" dirty="0">
                <a:solidFill>
                  <a:schemeClr val="accent2">
                    <a:lumMod val="75000"/>
                  </a:schemeClr>
                </a:solidFill>
                <a:cs typeface="AngsanaUPC" panose="02020603050405020304" pitchFamily="18" charset="-34"/>
              </a:rPr>
              <a:t>2. Interact</a:t>
            </a:r>
            <a:endParaRPr lang="ru-RU" sz="1050" dirty="0">
              <a:solidFill>
                <a:schemeClr val="accent2">
                  <a:lumMod val="75000"/>
                </a:schemeClr>
              </a:solidFill>
              <a:cs typeface="AngsanaUPC" panose="02020603050405020304" pitchFamily="18" charset="-34"/>
            </a:endParaRPr>
          </a:p>
        </p:txBody>
      </p:sp>
      <p:cxnSp>
        <p:nvCxnSpPr>
          <p:cNvPr id="192" name="Прямая соединительная линия 191"/>
          <p:cNvCxnSpPr/>
          <p:nvPr/>
        </p:nvCxnSpPr>
        <p:spPr>
          <a:xfrm flipV="1">
            <a:off x="5058980" y="2197301"/>
            <a:ext cx="0" cy="4085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3" name="Прямая соединительная линия 192"/>
          <p:cNvCxnSpPr/>
          <p:nvPr/>
        </p:nvCxnSpPr>
        <p:spPr>
          <a:xfrm flipV="1">
            <a:off x="4672342" y="3639643"/>
            <a:ext cx="300907" cy="3272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 name="Прямая соединительная линия 193"/>
          <p:cNvCxnSpPr/>
          <p:nvPr/>
        </p:nvCxnSpPr>
        <p:spPr>
          <a:xfrm flipH="1" flipV="1">
            <a:off x="3939631" y="2381236"/>
            <a:ext cx="313187" cy="2246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5" name="Прямая соединительная линия 194"/>
          <p:cNvCxnSpPr/>
          <p:nvPr/>
        </p:nvCxnSpPr>
        <p:spPr>
          <a:xfrm flipV="1">
            <a:off x="5819491" y="2370319"/>
            <a:ext cx="325481" cy="23558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6" name="Прямая соединительная линия 195"/>
          <p:cNvCxnSpPr/>
          <p:nvPr/>
        </p:nvCxnSpPr>
        <p:spPr>
          <a:xfrm flipH="1">
            <a:off x="3630289" y="3066888"/>
            <a:ext cx="20978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7" name="Прямая соединительная линия 196"/>
          <p:cNvCxnSpPr/>
          <p:nvPr/>
        </p:nvCxnSpPr>
        <p:spPr>
          <a:xfrm flipV="1">
            <a:off x="3881791" y="3639533"/>
            <a:ext cx="433596" cy="923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8" name="Прямая соединительная линия 197"/>
          <p:cNvCxnSpPr/>
          <p:nvPr/>
        </p:nvCxnSpPr>
        <p:spPr>
          <a:xfrm flipH="1" flipV="1">
            <a:off x="5181130" y="3639647"/>
            <a:ext cx="319707" cy="3272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9" name="Прямая соединительная линия 198"/>
          <p:cNvCxnSpPr/>
          <p:nvPr/>
        </p:nvCxnSpPr>
        <p:spPr>
          <a:xfrm flipH="1" flipV="1">
            <a:off x="5773073" y="3639536"/>
            <a:ext cx="441732" cy="923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0" name="Прямая соединительная линия 199"/>
          <p:cNvCxnSpPr/>
          <p:nvPr/>
        </p:nvCxnSpPr>
        <p:spPr>
          <a:xfrm flipH="1">
            <a:off x="6275278" y="3066888"/>
            <a:ext cx="209786"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9" name="Рисунок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109" y="1497692"/>
            <a:ext cx="6573830" cy="4457470"/>
          </a:xfrm>
          <a:prstGeom prst="rect">
            <a:avLst/>
          </a:prstGeom>
        </p:spPr>
      </p:pic>
      <p:sp>
        <p:nvSpPr>
          <p:cNvPr id="50" name="Заголовок 1"/>
          <p:cNvSpPr txBox="1">
            <a:spLocks/>
          </p:cNvSpPr>
          <p:nvPr/>
        </p:nvSpPr>
        <p:spPr>
          <a:xfrm>
            <a:off x="56646" y="896952"/>
            <a:ext cx="9087354" cy="5532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Инструменты уровня </a:t>
            </a:r>
            <a:r>
              <a:rPr lang="en-US" sz="2400" dirty="0">
                <a:solidFill>
                  <a:schemeClr val="tx1">
                    <a:lumMod val="75000"/>
                    <a:lumOff val="25000"/>
                  </a:schemeClr>
                </a:solidFill>
              </a:rPr>
              <a:t>CIM – </a:t>
            </a:r>
            <a:r>
              <a:rPr lang="ru-RU" sz="2400" u="sng" dirty="0">
                <a:solidFill>
                  <a:schemeClr val="tx1">
                    <a:lumMod val="75000"/>
                    <a:lumOff val="25000"/>
                  </a:schemeClr>
                </a:solidFill>
              </a:rPr>
              <a:t>Метрики </a:t>
            </a:r>
            <a:r>
              <a:rPr lang="en-US" sz="2400" u="sng" dirty="0">
                <a:solidFill>
                  <a:schemeClr val="tx1">
                    <a:lumMod val="75000"/>
                    <a:lumOff val="25000"/>
                  </a:schemeClr>
                </a:solidFill>
              </a:rPr>
              <a:t>Customer Experience</a:t>
            </a:r>
            <a:endParaRPr lang="ru-RU" sz="2400" u="sng" dirty="0">
              <a:solidFill>
                <a:schemeClr val="tx1">
                  <a:lumMod val="75000"/>
                  <a:lumOff val="25000"/>
                </a:schemeClr>
              </a:solidFill>
            </a:endParaRPr>
          </a:p>
        </p:txBody>
      </p:sp>
    </p:spTree>
    <p:extLst>
      <p:ext uri="{BB962C8B-B14F-4D97-AF65-F5344CB8AC3E}">
        <p14:creationId xmlns:p14="http://schemas.microsoft.com/office/powerpoint/2010/main" val="27489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500"/>
                                        <p:tgtEl>
                                          <p:spTgt spid="1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500"/>
                                        <p:tgtEl>
                                          <p:spTgt spid="16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9"/>
                                        </p:tgtEl>
                                        <p:attrNameLst>
                                          <p:attrName>style.visibility</p:attrName>
                                        </p:attrNameLst>
                                      </p:cBhvr>
                                      <p:to>
                                        <p:strVal val="visible"/>
                                      </p:to>
                                    </p:set>
                                    <p:animEffect transition="in" filter="fade">
                                      <p:cBhvr>
                                        <p:cTn id="24" dur="500"/>
                                        <p:tgtEl>
                                          <p:spTgt spid="15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fade">
                                      <p:cBhvr>
                                        <p:cTn id="31" dur="500"/>
                                        <p:tgtEl>
                                          <p:spTgt spid="173"/>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96"/>
                                        </p:tgtEl>
                                        <p:attrNameLst>
                                          <p:attrName>style.visibility</p:attrName>
                                        </p:attrNameLst>
                                      </p:cBhvr>
                                      <p:to>
                                        <p:strVal val="visible"/>
                                      </p:to>
                                    </p:set>
                                    <p:animEffect transition="in" filter="fade">
                                      <p:cBhvr>
                                        <p:cTn id="35" dur="500"/>
                                        <p:tgtEl>
                                          <p:spTgt spid="196"/>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84"/>
                                        </p:tgtEl>
                                        <p:attrNameLst>
                                          <p:attrName>style.visibility</p:attrName>
                                        </p:attrNameLst>
                                      </p:cBhvr>
                                      <p:to>
                                        <p:strVal val="visible"/>
                                      </p:to>
                                    </p:set>
                                    <p:animEffect transition="in" filter="fade">
                                      <p:cBhvr>
                                        <p:cTn id="39" dur="500"/>
                                        <p:tgtEl>
                                          <p:spTgt spid="184"/>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94"/>
                                        </p:tgtEl>
                                        <p:attrNameLst>
                                          <p:attrName>style.visibility</p:attrName>
                                        </p:attrNameLst>
                                      </p:cBhvr>
                                      <p:to>
                                        <p:strVal val="visible"/>
                                      </p:to>
                                    </p:set>
                                    <p:animEffect transition="in" filter="fade">
                                      <p:cBhvr>
                                        <p:cTn id="43" dur="500"/>
                                        <p:tgtEl>
                                          <p:spTgt spid="194"/>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91"/>
                                        </p:tgtEl>
                                        <p:attrNameLst>
                                          <p:attrName>style.visibility</p:attrName>
                                        </p:attrNameLst>
                                      </p:cBhvr>
                                      <p:to>
                                        <p:strVal val="visible"/>
                                      </p:to>
                                    </p:set>
                                    <p:animEffect transition="in" filter="fade">
                                      <p:cBhvr>
                                        <p:cTn id="47" dur="500"/>
                                        <p:tgtEl>
                                          <p:spTgt spid="191"/>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92"/>
                                        </p:tgtEl>
                                        <p:attrNameLst>
                                          <p:attrName>style.visibility</p:attrName>
                                        </p:attrNameLst>
                                      </p:cBhvr>
                                      <p:to>
                                        <p:strVal val="visible"/>
                                      </p:to>
                                    </p:set>
                                    <p:animEffect transition="in" filter="fade">
                                      <p:cBhvr>
                                        <p:cTn id="51" dur="500"/>
                                        <p:tgtEl>
                                          <p:spTgt spid="192"/>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87"/>
                                        </p:tgtEl>
                                        <p:attrNameLst>
                                          <p:attrName>style.visibility</p:attrName>
                                        </p:attrNameLst>
                                      </p:cBhvr>
                                      <p:to>
                                        <p:strVal val="visible"/>
                                      </p:to>
                                    </p:set>
                                    <p:animEffect transition="in" filter="fade">
                                      <p:cBhvr>
                                        <p:cTn id="55" dur="500"/>
                                        <p:tgtEl>
                                          <p:spTgt spid="187"/>
                                        </p:tgtEl>
                                      </p:cBhvr>
                                    </p:animEffect>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195"/>
                                        </p:tgtEl>
                                        <p:attrNameLst>
                                          <p:attrName>style.visibility</p:attrName>
                                        </p:attrNameLst>
                                      </p:cBhvr>
                                      <p:to>
                                        <p:strVal val="visible"/>
                                      </p:to>
                                    </p:set>
                                    <p:animEffect transition="in" filter="fade">
                                      <p:cBhvr>
                                        <p:cTn id="59" dur="500"/>
                                        <p:tgtEl>
                                          <p:spTgt spid="195"/>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89"/>
                                        </p:tgtEl>
                                        <p:attrNameLst>
                                          <p:attrName>style.visibility</p:attrName>
                                        </p:attrNameLst>
                                      </p:cBhvr>
                                      <p:to>
                                        <p:strVal val="visible"/>
                                      </p:to>
                                    </p:set>
                                    <p:animEffect transition="in" filter="fade">
                                      <p:cBhvr>
                                        <p:cTn id="63" dur="500"/>
                                        <p:tgtEl>
                                          <p:spTgt spid="189"/>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200"/>
                                        </p:tgtEl>
                                        <p:attrNameLst>
                                          <p:attrName>style.visibility</p:attrName>
                                        </p:attrNameLst>
                                      </p:cBhvr>
                                      <p:to>
                                        <p:strVal val="visible"/>
                                      </p:to>
                                    </p:set>
                                    <p:animEffect transition="in" filter="fade">
                                      <p:cBhvr>
                                        <p:cTn id="67" dur="500"/>
                                        <p:tgtEl>
                                          <p:spTgt spid="200"/>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188"/>
                                        </p:tgtEl>
                                        <p:attrNameLst>
                                          <p:attrName>style.visibility</p:attrName>
                                        </p:attrNameLst>
                                      </p:cBhvr>
                                      <p:to>
                                        <p:strVal val="visible"/>
                                      </p:to>
                                    </p:set>
                                    <p:animEffect transition="in" filter="fade">
                                      <p:cBhvr>
                                        <p:cTn id="71" dur="500"/>
                                        <p:tgtEl>
                                          <p:spTgt spid="188"/>
                                        </p:tgtEl>
                                      </p:cBhvr>
                                    </p:animEffect>
                                  </p:childTnLst>
                                </p:cTn>
                              </p:par>
                            </p:childTnLst>
                          </p:cTn>
                        </p:par>
                        <p:par>
                          <p:cTn id="72" fill="hold">
                            <p:stCondLst>
                              <p:cond delay="6000"/>
                            </p:stCondLst>
                            <p:childTnLst>
                              <p:par>
                                <p:cTn id="73" presetID="10" presetClass="entr" presetSubtype="0" fill="hold" nodeType="afterEffect">
                                  <p:stCondLst>
                                    <p:cond delay="0"/>
                                  </p:stCondLst>
                                  <p:childTnLst>
                                    <p:set>
                                      <p:cBhvr>
                                        <p:cTn id="74" dur="1" fill="hold">
                                          <p:stCondLst>
                                            <p:cond delay="0"/>
                                          </p:stCondLst>
                                        </p:cTn>
                                        <p:tgtEl>
                                          <p:spTgt spid="199"/>
                                        </p:tgtEl>
                                        <p:attrNameLst>
                                          <p:attrName>style.visibility</p:attrName>
                                        </p:attrNameLst>
                                      </p:cBhvr>
                                      <p:to>
                                        <p:strVal val="visible"/>
                                      </p:to>
                                    </p:set>
                                    <p:animEffect transition="in" filter="fade">
                                      <p:cBhvr>
                                        <p:cTn id="75" dur="500"/>
                                        <p:tgtEl>
                                          <p:spTgt spid="199"/>
                                        </p:tgtEl>
                                      </p:cBhvr>
                                    </p:animEffect>
                                  </p:childTnLst>
                                </p:cTn>
                              </p:par>
                            </p:childTnLst>
                          </p:cTn>
                        </p:par>
                        <p:par>
                          <p:cTn id="76" fill="hold">
                            <p:stCondLst>
                              <p:cond delay="6500"/>
                            </p:stCondLst>
                            <p:childTnLst>
                              <p:par>
                                <p:cTn id="77" presetID="10" presetClass="entr" presetSubtype="0" fill="hold" grpId="0" nodeType="afterEffect">
                                  <p:stCondLst>
                                    <p:cond delay="0"/>
                                  </p:stCondLst>
                                  <p:childTnLst>
                                    <p:set>
                                      <p:cBhvr>
                                        <p:cTn id="78" dur="1" fill="hold">
                                          <p:stCondLst>
                                            <p:cond delay="0"/>
                                          </p:stCondLst>
                                        </p:cTn>
                                        <p:tgtEl>
                                          <p:spTgt spid="185"/>
                                        </p:tgtEl>
                                        <p:attrNameLst>
                                          <p:attrName>style.visibility</p:attrName>
                                        </p:attrNameLst>
                                      </p:cBhvr>
                                      <p:to>
                                        <p:strVal val="visible"/>
                                      </p:to>
                                    </p:set>
                                    <p:animEffect transition="in" filter="fade">
                                      <p:cBhvr>
                                        <p:cTn id="79" dur="500"/>
                                        <p:tgtEl>
                                          <p:spTgt spid="185"/>
                                        </p:tgtEl>
                                      </p:cBhvr>
                                    </p:animEffect>
                                  </p:childTnLst>
                                </p:cTn>
                              </p:par>
                            </p:childTnLst>
                          </p:cTn>
                        </p:par>
                        <p:par>
                          <p:cTn id="80" fill="hold">
                            <p:stCondLst>
                              <p:cond delay="7000"/>
                            </p:stCondLst>
                            <p:childTnLst>
                              <p:par>
                                <p:cTn id="81" presetID="10" presetClass="entr" presetSubtype="0" fill="hold" nodeType="afterEffect">
                                  <p:stCondLst>
                                    <p:cond delay="0"/>
                                  </p:stCondLst>
                                  <p:childTnLst>
                                    <p:set>
                                      <p:cBhvr>
                                        <p:cTn id="82" dur="1" fill="hold">
                                          <p:stCondLst>
                                            <p:cond delay="0"/>
                                          </p:stCondLst>
                                        </p:cTn>
                                        <p:tgtEl>
                                          <p:spTgt spid="198"/>
                                        </p:tgtEl>
                                        <p:attrNameLst>
                                          <p:attrName>style.visibility</p:attrName>
                                        </p:attrNameLst>
                                      </p:cBhvr>
                                      <p:to>
                                        <p:strVal val="visible"/>
                                      </p:to>
                                    </p:set>
                                    <p:animEffect transition="in" filter="fade">
                                      <p:cBhvr>
                                        <p:cTn id="83" dur="500"/>
                                        <p:tgtEl>
                                          <p:spTgt spid="198"/>
                                        </p:tgtEl>
                                      </p:cBhvr>
                                    </p:animEffect>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186"/>
                                        </p:tgtEl>
                                        <p:attrNameLst>
                                          <p:attrName>style.visibility</p:attrName>
                                        </p:attrNameLst>
                                      </p:cBhvr>
                                      <p:to>
                                        <p:strVal val="visible"/>
                                      </p:to>
                                    </p:set>
                                    <p:animEffect transition="in" filter="fade">
                                      <p:cBhvr>
                                        <p:cTn id="87" dur="500"/>
                                        <p:tgtEl>
                                          <p:spTgt spid="186"/>
                                        </p:tgtEl>
                                      </p:cBhvr>
                                    </p:animEffect>
                                  </p:childTnLst>
                                </p:cTn>
                              </p:par>
                            </p:childTnLst>
                          </p:cTn>
                        </p:par>
                        <p:par>
                          <p:cTn id="88" fill="hold">
                            <p:stCondLst>
                              <p:cond delay="8000"/>
                            </p:stCondLst>
                            <p:childTnLst>
                              <p:par>
                                <p:cTn id="89" presetID="10" presetClass="entr" presetSubtype="0" fill="hold" nodeType="afterEffect">
                                  <p:stCondLst>
                                    <p:cond delay="0"/>
                                  </p:stCondLst>
                                  <p:childTnLst>
                                    <p:set>
                                      <p:cBhvr>
                                        <p:cTn id="90" dur="1" fill="hold">
                                          <p:stCondLst>
                                            <p:cond delay="0"/>
                                          </p:stCondLst>
                                        </p:cTn>
                                        <p:tgtEl>
                                          <p:spTgt spid="193"/>
                                        </p:tgtEl>
                                        <p:attrNameLst>
                                          <p:attrName>style.visibility</p:attrName>
                                        </p:attrNameLst>
                                      </p:cBhvr>
                                      <p:to>
                                        <p:strVal val="visible"/>
                                      </p:to>
                                    </p:set>
                                    <p:animEffect transition="in" filter="fade">
                                      <p:cBhvr>
                                        <p:cTn id="91" dur="500"/>
                                        <p:tgtEl>
                                          <p:spTgt spid="193"/>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500"/>
                                        <p:tgtEl>
                                          <p:spTgt spid="183"/>
                                        </p:tgtEl>
                                      </p:cBhvr>
                                    </p:animEffect>
                                  </p:childTnLst>
                                </p:cTn>
                              </p:par>
                            </p:childTnLst>
                          </p:cTn>
                        </p:par>
                        <p:par>
                          <p:cTn id="96" fill="hold">
                            <p:stCondLst>
                              <p:cond delay="9000"/>
                            </p:stCondLst>
                            <p:childTnLst>
                              <p:par>
                                <p:cTn id="97" presetID="10" presetClass="entr" presetSubtype="0" fill="hold" nodeType="afterEffect">
                                  <p:stCondLst>
                                    <p:cond delay="0"/>
                                  </p:stCondLst>
                                  <p:childTnLst>
                                    <p:set>
                                      <p:cBhvr>
                                        <p:cTn id="98" dur="1" fill="hold">
                                          <p:stCondLst>
                                            <p:cond delay="0"/>
                                          </p:stCondLst>
                                        </p:cTn>
                                        <p:tgtEl>
                                          <p:spTgt spid="197"/>
                                        </p:tgtEl>
                                        <p:attrNameLst>
                                          <p:attrName>style.visibility</p:attrName>
                                        </p:attrNameLst>
                                      </p:cBhvr>
                                      <p:to>
                                        <p:strVal val="visible"/>
                                      </p:to>
                                    </p:set>
                                    <p:animEffect transition="in" filter="fade">
                                      <p:cBhvr>
                                        <p:cTn id="99" dur="500"/>
                                        <p:tgtEl>
                                          <p:spTgt spid="197"/>
                                        </p:tgtEl>
                                      </p:cBhvr>
                                    </p:animEffect>
                                  </p:childTnLst>
                                </p:cTn>
                              </p:par>
                            </p:childTnLst>
                          </p:cTn>
                        </p:par>
                        <p:par>
                          <p:cTn id="100" fill="hold">
                            <p:stCondLst>
                              <p:cond delay="9500"/>
                            </p:stCondLst>
                            <p:childTnLst>
                              <p:par>
                                <p:cTn id="101" presetID="10" presetClass="entr" presetSubtype="0" fill="hold" grpId="0" nodeType="afterEffect">
                                  <p:stCondLst>
                                    <p:cond delay="0"/>
                                  </p:stCondLst>
                                  <p:childTnLst>
                                    <p:set>
                                      <p:cBhvr>
                                        <p:cTn id="102" dur="1" fill="hold">
                                          <p:stCondLst>
                                            <p:cond delay="0"/>
                                          </p:stCondLst>
                                        </p:cTn>
                                        <p:tgtEl>
                                          <p:spTgt spid="190"/>
                                        </p:tgtEl>
                                        <p:attrNameLst>
                                          <p:attrName>style.visibility</p:attrName>
                                        </p:attrNameLst>
                                      </p:cBhvr>
                                      <p:to>
                                        <p:strVal val="visible"/>
                                      </p:to>
                                    </p:set>
                                    <p:animEffect transition="in" filter="fade">
                                      <p:cBhvr>
                                        <p:cTn id="103" dur="500"/>
                                        <p:tgtEl>
                                          <p:spTgt spid="19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196"/>
                                        </p:tgtEl>
                                      </p:cBhvr>
                                    </p:animEffect>
                                    <p:set>
                                      <p:cBhvr>
                                        <p:cTn id="108" dur="1" fill="hold">
                                          <p:stCondLst>
                                            <p:cond delay="499"/>
                                          </p:stCondLst>
                                        </p:cTn>
                                        <p:tgtEl>
                                          <p:spTgt spid="196"/>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194"/>
                                        </p:tgtEl>
                                      </p:cBhvr>
                                    </p:animEffect>
                                    <p:set>
                                      <p:cBhvr>
                                        <p:cTn id="111" dur="1" fill="hold">
                                          <p:stCondLst>
                                            <p:cond delay="499"/>
                                          </p:stCondLst>
                                        </p:cTn>
                                        <p:tgtEl>
                                          <p:spTgt spid="194"/>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192"/>
                                        </p:tgtEl>
                                      </p:cBhvr>
                                    </p:animEffect>
                                    <p:set>
                                      <p:cBhvr>
                                        <p:cTn id="114" dur="1" fill="hold">
                                          <p:stCondLst>
                                            <p:cond delay="499"/>
                                          </p:stCondLst>
                                        </p:cTn>
                                        <p:tgtEl>
                                          <p:spTgt spid="19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195"/>
                                        </p:tgtEl>
                                      </p:cBhvr>
                                    </p:animEffect>
                                    <p:set>
                                      <p:cBhvr>
                                        <p:cTn id="117" dur="1" fill="hold">
                                          <p:stCondLst>
                                            <p:cond delay="499"/>
                                          </p:stCondLst>
                                        </p:cTn>
                                        <p:tgtEl>
                                          <p:spTgt spid="195"/>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200"/>
                                        </p:tgtEl>
                                      </p:cBhvr>
                                    </p:animEffect>
                                    <p:set>
                                      <p:cBhvr>
                                        <p:cTn id="120" dur="1" fill="hold">
                                          <p:stCondLst>
                                            <p:cond delay="499"/>
                                          </p:stCondLst>
                                        </p:cTn>
                                        <p:tgtEl>
                                          <p:spTgt spid="200"/>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99"/>
                                        </p:tgtEl>
                                      </p:cBhvr>
                                    </p:animEffect>
                                    <p:set>
                                      <p:cBhvr>
                                        <p:cTn id="123" dur="1" fill="hold">
                                          <p:stCondLst>
                                            <p:cond delay="499"/>
                                          </p:stCondLst>
                                        </p:cTn>
                                        <p:tgtEl>
                                          <p:spTgt spid="199"/>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198"/>
                                        </p:tgtEl>
                                      </p:cBhvr>
                                    </p:animEffect>
                                    <p:set>
                                      <p:cBhvr>
                                        <p:cTn id="126" dur="1" fill="hold">
                                          <p:stCondLst>
                                            <p:cond delay="499"/>
                                          </p:stCondLst>
                                        </p:cTn>
                                        <p:tgtEl>
                                          <p:spTgt spid="198"/>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193"/>
                                        </p:tgtEl>
                                      </p:cBhvr>
                                    </p:animEffect>
                                    <p:set>
                                      <p:cBhvr>
                                        <p:cTn id="129" dur="1" fill="hold">
                                          <p:stCondLst>
                                            <p:cond delay="499"/>
                                          </p:stCondLst>
                                        </p:cTn>
                                        <p:tgtEl>
                                          <p:spTgt spid="193"/>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197"/>
                                        </p:tgtEl>
                                      </p:cBhvr>
                                    </p:animEffect>
                                    <p:set>
                                      <p:cBhvr>
                                        <p:cTn id="132" dur="1" fill="hold">
                                          <p:stCondLst>
                                            <p:cond delay="499"/>
                                          </p:stCondLst>
                                        </p:cTn>
                                        <p:tgtEl>
                                          <p:spTgt spid="197"/>
                                        </p:tgtEl>
                                        <p:attrNameLst>
                                          <p:attrName>style.visibility</p:attrName>
                                        </p:attrNameLst>
                                      </p:cBhvr>
                                      <p:to>
                                        <p:strVal val="hidden"/>
                                      </p:to>
                                    </p:set>
                                  </p:childTnLst>
                                </p:cTn>
                              </p:par>
                            </p:childTnLst>
                          </p:cTn>
                        </p:par>
                        <p:par>
                          <p:cTn id="133" fill="hold">
                            <p:stCondLst>
                              <p:cond delay="500"/>
                            </p:stCondLst>
                            <p:childTnLst>
                              <p:par>
                                <p:cTn id="134" presetID="21" presetClass="exit" presetSubtype="1" fill="hold" grpId="1" nodeType="afterEffect">
                                  <p:stCondLst>
                                    <p:cond delay="0"/>
                                  </p:stCondLst>
                                  <p:childTnLst>
                                    <p:animEffect transition="out" filter="wheel(1)">
                                      <p:cBhvr>
                                        <p:cTn id="135" dur="2000"/>
                                        <p:tgtEl>
                                          <p:spTgt spid="184"/>
                                        </p:tgtEl>
                                      </p:cBhvr>
                                    </p:animEffect>
                                    <p:set>
                                      <p:cBhvr>
                                        <p:cTn id="136" dur="1" fill="hold">
                                          <p:stCondLst>
                                            <p:cond delay="1999"/>
                                          </p:stCondLst>
                                        </p:cTn>
                                        <p:tgtEl>
                                          <p:spTgt spid="184"/>
                                        </p:tgtEl>
                                        <p:attrNameLst>
                                          <p:attrName>style.visibility</p:attrName>
                                        </p:attrNameLst>
                                      </p:cBhvr>
                                      <p:to>
                                        <p:strVal val="hidden"/>
                                      </p:to>
                                    </p:set>
                                  </p:childTnLst>
                                </p:cTn>
                              </p:par>
                              <p:par>
                                <p:cTn id="137" presetID="21" presetClass="exit" presetSubtype="1" fill="hold" grpId="1" nodeType="withEffect">
                                  <p:stCondLst>
                                    <p:cond delay="0"/>
                                  </p:stCondLst>
                                  <p:childTnLst>
                                    <p:animEffect transition="out" filter="wheel(1)">
                                      <p:cBhvr>
                                        <p:cTn id="138" dur="2000"/>
                                        <p:tgtEl>
                                          <p:spTgt spid="191"/>
                                        </p:tgtEl>
                                      </p:cBhvr>
                                    </p:animEffect>
                                    <p:set>
                                      <p:cBhvr>
                                        <p:cTn id="139" dur="1" fill="hold">
                                          <p:stCondLst>
                                            <p:cond delay="1999"/>
                                          </p:stCondLst>
                                        </p:cTn>
                                        <p:tgtEl>
                                          <p:spTgt spid="191"/>
                                        </p:tgtEl>
                                        <p:attrNameLst>
                                          <p:attrName>style.visibility</p:attrName>
                                        </p:attrNameLst>
                                      </p:cBhvr>
                                      <p:to>
                                        <p:strVal val="hidden"/>
                                      </p:to>
                                    </p:set>
                                  </p:childTnLst>
                                </p:cTn>
                              </p:par>
                              <p:par>
                                <p:cTn id="140" presetID="21" presetClass="exit" presetSubtype="1" fill="hold" grpId="1" nodeType="withEffect">
                                  <p:stCondLst>
                                    <p:cond delay="0"/>
                                  </p:stCondLst>
                                  <p:childTnLst>
                                    <p:animEffect transition="out" filter="wheel(1)">
                                      <p:cBhvr>
                                        <p:cTn id="141" dur="2000"/>
                                        <p:tgtEl>
                                          <p:spTgt spid="187"/>
                                        </p:tgtEl>
                                      </p:cBhvr>
                                    </p:animEffect>
                                    <p:set>
                                      <p:cBhvr>
                                        <p:cTn id="142" dur="1" fill="hold">
                                          <p:stCondLst>
                                            <p:cond delay="1999"/>
                                          </p:stCondLst>
                                        </p:cTn>
                                        <p:tgtEl>
                                          <p:spTgt spid="187"/>
                                        </p:tgtEl>
                                        <p:attrNameLst>
                                          <p:attrName>style.visibility</p:attrName>
                                        </p:attrNameLst>
                                      </p:cBhvr>
                                      <p:to>
                                        <p:strVal val="hidden"/>
                                      </p:to>
                                    </p:set>
                                  </p:childTnLst>
                                </p:cTn>
                              </p:par>
                              <p:par>
                                <p:cTn id="143" presetID="21" presetClass="exit" presetSubtype="1" fill="hold" grpId="1" nodeType="withEffect">
                                  <p:stCondLst>
                                    <p:cond delay="0"/>
                                  </p:stCondLst>
                                  <p:childTnLst>
                                    <p:animEffect transition="out" filter="wheel(1)">
                                      <p:cBhvr>
                                        <p:cTn id="144" dur="2000"/>
                                        <p:tgtEl>
                                          <p:spTgt spid="189"/>
                                        </p:tgtEl>
                                      </p:cBhvr>
                                    </p:animEffect>
                                    <p:set>
                                      <p:cBhvr>
                                        <p:cTn id="145" dur="1" fill="hold">
                                          <p:stCondLst>
                                            <p:cond delay="1999"/>
                                          </p:stCondLst>
                                        </p:cTn>
                                        <p:tgtEl>
                                          <p:spTgt spid="189"/>
                                        </p:tgtEl>
                                        <p:attrNameLst>
                                          <p:attrName>style.visibility</p:attrName>
                                        </p:attrNameLst>
                                      </p:cBhvr>
                                      <p:to>
                                        <p:strVal val="hidden"/>
                                      </p:to>
                                    </p:set>
                                  </p:childTnLst>
                                </p:cTn>
                              </p:par>
                              <p:par>
                                <p:cTn id="146" presetID="21" presetClass="exit" presetSubtype="1" fill="hold" grpId="1" nodeType="withEffect">
                                  <p:stCondLst>
                                    <p:cond delay="0"/>
                                  </p:stCondLst>
                                  <p:childTnLst>
                                    <p:animEffect transition="out" filter="wheel(1)">
                                      <p:cBhvr>
                                        <p:cTn id="147" dur="2000"/>
                                        <p:tgtEl>
                                          <p:spTgt spid="188"/>
                                        </p:tgtEl>
                                      </p:cBhvr>
                                    </p:animEffect>
                                    <p:set>
                                      <p:cBhvr>
                                        <p:cTn id="148" dur="1" fill="hold">
                                          <p:stCondLst>
                                            <p:cond delay="1999"/>
                                          </p:stCondLst>
                                        </p:cTn>
                                        <p:tgtEl>
                                          <p:spTgt spid="188"/>
                                        </p:tgtEl>
                                        <p:attrNameLst>
                                          <p:attrName>style.visibility</p:attrName>
                                        </p:attrNameLst>
                                      </p:cBhvr>
                                      <p:to>
                                        <p:strVal val="hidden"/>
                                      </p:to>
                                    </p:set>
                                  </p:childTnLst>
                                </p:cTn>
                              </p:par>
                              <p:par>
                                <p:cTn id="149" presetID="21" presetClass="exit" presetSubtype="1" fill="hold" grpId="1" nodeType="withEffect">
                                  <p:stCondLst>
                                    <p:cond delay="0"/>
                                  </p:stCondLst>
                                  <p:childTnLst>
                                    <p:animEffect transition="out" filter="wheel(1)">
                                      <p:cBhvr>
                                        <p:cTn id="150" dur="2000"/>
                                        <p:tgtEl>
                                          <p:spTgt spid="185"/>
                                        </p:tgtEl>
                                      </p:cBhvr>
                                    </p:animEffect>
                                    <p:set>
                                      <p:cBhvr>
                                        <p:cTn id="151" dur="1" fill="hold">
                                          <p:stCondLst>
                                            <p:cond delay="1999"/>
                                          </p:stCondLst>
                                        </p:cTn>
                                        <p:tgtEl>
                                          <p:spTgt spid="185"/>
                                        </p:tgtEl>
                                        <p:attrNameLst>
                                          <p:attrName>style.visibility</p:attrName>
                                        </p:attrNameLst>
                                      </p:cBhvr>
                                      <p:to>
                                        <p:strVal val="hidden"/>
                                      </p:to>
                                    </p:set>
                                  </p:childTnLst>
                                </p:cTn>
                              </p:par>
                              <p:par>
                                <p:cTn id="152" presetID="21" presetClass="exit" presetSubtype="1" fill="hold" grpId="1" nodeType="withEffect">
                                  <p:stCondLst>
                                    <p:cond delay="0"/>
                                  </p:stCondLst>
                                  <p:childTnLst>
                                    <p:animEffect transition="out" filter="wheel(1)">
                                      <p:cBhvr>
                                        <p:cTn id="153" dur="2000"/>
                                        <p:tgtEl>
                                          <p:spTgt spid="186"/>
                                        </p:tgtEl>
                                      </p:cBhvr>
                                    </p:animEffect>
                                    <p:set>
                                      <p:cBhvr>
                                        <p:cTn id="154" dur="1" fill="hold">
                                          <p:stCondLst>
                                            <p:cond delay="1999"/>
                                          </p:stCondLst>
                                        </p:cTn>
                                        <p:tgtEl>
                                          <p:spTgt spid="186"/>
                                        </p:tgtEl>
                                        <p:attrNameLst>
                                          <p:attrName>style.visibility</p:attrName>
                                        </p:attrNameLst>
                                      </p:cBhvr>
                                      <p:to>
                                        <p:strVal val="hidden"/>
                                      </p:to>
                                    </p:set>
                                  </p:childTnLst>
                                </p:cTn>
                              </p:par>
                              <p:par>
                                <p:cTn id="155" presetID="21" presetClass="exit" presetSubtype="1" fill="hold" grpId="1" nodeType="withEffect">
                                  <p:stCondLst>
                                    <p:cond delay="0"/>
                                  </p:stCondLst>
                                  <p:childTnLst>
                                    <p:animEffect transition="out" filter="wheel(1)">
                                      <p:cBhvr>
                                        <p:cTn id="156" dur="2000"/>
                                        <p:tgtEl>
                                          <p:spTgt spid="183"/>
                                        </p:tgtEl>
                                      </p:cBhvr>
                                    </p:animEffect>
                                    <p:set>
                                      <p:cBhvr>
                                        <p:cTn id="157" dur="1" fill="hold">
                                          <p:stCondLst>
                                            <p:cond delay="1999"/>
                                          </p:stCondLst>
                                        </p:cTn>
                                        <p:tgtEl>
                                          <p:spTgt spid="183"/>
                                        </p:tgtEl>
                                        <p:attrNameLst>
                                          <p:attrName>style.visibility</p:attrName>
                                        </p:attrNameLst>
                                      </p:cBhvr>
                                      <p:to>
                                        <p:strVal val="hidden"/>
                                      </p:to>
                                    </p:set>
                                  </p:childTnLst>
                                </p:cTn>
                              </p:par>
                              <p:par>
                                <p:cTn id="158" presetID="21" presetClass="exit" presetSubtype="1" fill="hold" grpId="1" nodeType="withEffect">
                                  <p:stCondLst>
                                    <p:cond delay="0"/>
                                  </p:stCondLst>
                                  <p:childTnLst>
                                    <p:animEffect transition="out" filter="wheel(1)">
                                      <p:cBhvr>
                                        <p:cTn id="159" dur="2000"/>
                                        <p:tgtEl>
                                          <p:spTgt spid="190"/>
                                        </p:tgtEl>
                                      </p:cBhvr>
                                    </p:animEffect>
                                    <p:set>
                                      <p:cBhvr>
                                        <p:cTn id="160" dur="1" fill="hold">
                                          <p:stCondLst>
                                            <p:cond delay="1999"/>
                                          </p:stCondLst>
                                        </p:cTn>
                                        <p:tgtEl>
                                          <p:spTgt spid="190"/>
                                        </p:tgtEl>
                                        <p:attrNameLst>
                                          <p:attrName>style.visibility</p:attrName>
                                        </p:attrNameLst>
                                      </p:cBhvr>
                                      <p:to>
                                        <p:strVal val="hidden"/>
                                      </p:to>
                                    </p:set>
                                  </p:childTnLst>
                                </p:cTn>
                              </p:par>
                            </p:childTnLst>
                          </p:cTn>
                        </p:par>
                        <p:par>
                          <p:cTn id="161" fill="hold">
                            <p:stCondLst>
                              <p:cond delay="2500"/>
                            </p:stCondLst>
                            <p:childTnLst>
                              <p:par>
                                <p:cTn id="162" presetID="21" presetClass="entr" presetSubtype="1" fill="hold" grpId="0" nodeType="afterEffect">
                                  <p:stCondLst>
                                    <p:cond delay="0"/>
                                  </p:stCondLst>
                                  <p:childTnLst>
                                    <p:set>
                                      <p:cBhvr>
                                        <p:cTn id="163" dur="1" fill="hold">
                                          <p:stCondLst>
                                            <p:cond delay="0"/>
                                          </p:stCondLst>
                                        </p:cTn>
                                        <p:tgtEl>
                                          <p:spTgt spid="174"/>
                                        </p:tgtEl>
                                        <p:attrNameLst>
                                          <p:attrName>style.visibility</p:attrName>
                                        </p:attrNameLst>
                                      </p:cBhvr>
                                      <p:to>
                                        <p:strVal val="visible"/>
                                      </p:to>
                                    </p:set>
                                    <p:animEffect transition="in" filter="wheel(1)">
                                      <p:cBhvr>
                                        <p:cTn id="164" dur="2000"/>
                                        <p:tgtEl>
                                          <p:spTgt spid="174"/>
                                        </p:tgtEl>
                                      </p:cBhvr>
                                    </p:animEffect>
                                  </p:childTnLst>
                                </p:cTn>
                              </p:par>
                              <p:par>
                                <p:cTn id="165" presetID="21" presetClass="entr" presetSubtype="1" fill="hold" grpId="0" nodeType="withEffect">
                                  <p:stCondLst>
                                    <p:cond delay="0"/>
                                  </p:stCondLst>
                                  <p:childTnLst>
                                    <p:set>
                                      <p:cBhvr>
                                        <p:cTn id="166" dur="1" fill="hold">
                                          <p:stCondLst>
                                            <p:cond delay="0"/>
                                          </p:stCondLst>
                                        </p:cTn>
                                        <p:tgtEl>
                                          <p:spTgt spid="175"/>
                                        </p:tgtEl>
                                        <p:attrNameLst>
                                          <p:attrName>style.visibility</p:attrName>
                                        </p:attrNameLst>
                                      </p:cBhvr>
                                      <p:to>
                                        <p:strVal val="visible"/>
                                      </p:to>
                                    </p:set>
                                    <p:animEffect transition="in" filter="wheel(1)">
                                      <p:cBhvr>
                                        <p:cTn id="167" dur="2000"/>
                                        <p:tgtEl>
                                          <p:spTgt spid="175"/>
                                        </p:tgtEl>
                                      </p:cBhvr>
                                    </p:animEffect>
                                  </p:childTnLst>
                                </p:cTn>
                              </p:par>
                              <p:par>
                                <p:cTn id="168" presetID="21" presetClass="entr" presetSubtype="1" fill="hold" grpId="0" nodeType="withEffect">
                                  <p:stCondLst>
                                    <p:cond delay="0"/>
                                  </p:stCondLst>
                                  <p:childTnLst>
                                    <p:set>
                                      <p:cBhvr>
                                        <p:cTn id="169" dur="1" fill="hold">
                                          <p:stCondLst>
                                            <p:cond delay="0"/>
                                          </p:stCondLst>
                                        </p:cTn>
                                        <p:tgtEl>
                                          <p:spTgt spid="176"/>
                                        </p:tgtEl>
                                        <p:attrNameLst>
                                          <p:attrName>style.visibility</p:attrName>
                                        </p:attrNameLst>
                                      </p:cBhvr>
                                      <p:to>
                                        <p:strVal val="visible"/>
                                      </p:to>
                                    </p:set>
                                    <p:animEffect transition="in" filter="wheel(1)">
                                      <p:cBhvr>
                                        <p:cTn id="170" dur="2000"/>
                                        <p:tgtEl>
                                          <p:spTgt spid="176"/>
                                        </p:tgtEl>
                                      </p:cBhvr>
                                    </p:animEffect>
                                  </p:childTnLst>
                                </p:cTn>
                              </p:par>
                              <p:par>
                                <p:cTn id="171" presetID="21" presetClass="entr" presetSubtype="1" fill="hold" grpId="0" nodeType="withEffect">
                                  <p:stCondLst>
                                    <p:cond delay="0"/>
                                  </p:stCondLst>
                                  <p:childTnLst>
                                    <p:set>
                                      <p:cBhvr>
                                        <p:cTn id="172" dur="1" fill="hold">
                                          <p:stCondLst>
                                            <p:cond delay="0"/>
                                          </p:stCondLst>
                                        </p:cTn>
                                        <p:tgtEl>
                                          <p:spTgt spid="177"/>
                                        </p:tgtEl>
                                        <p:attrNameLst>
                                          <p:attrName>style.visibility</p:attrName>
                                        </p:attrNameLst>
                                      </p:cBhvr>
                                      <p:to>
                                        <p:strVal val="visible"/>
                                      </p:to>
                                    </p:set>
                                    <p:animEffect transition="in" filter="wheel(1)">
                                      <p:cBhvr>
                                        <p:cTn id="173" dur="2000"/>
                                        <p:tgtEl>
                                          <p:spTgt spid="177"/>
                                        </p:tgtEl>
                                      </p:cBhvr>
                                    </p:animEffect>
                                  </p:childTnLst>
                                </p:cTn>
                              </p:par>
                              <p:par>
                                <p:cTn id="174" presetID="21" presetClass="entr" presetSubtype="1" fill="hold" grpId="0" nodeType="withEffect">
                                  <p:stCondLst>
                                    <p:cond delay="0"/>
                                  </p:stCondLst>
                                  <p:childTnLst>
                                    <p:set>
                                      <p:cBhvr>
                                        <p:cTn id="175" dur="1" fill="hold">
                                          <p:stCondLst>
                                            <p:cond delay="0"/>
                                          </p:stCondLst>
                                        </p:cTn>
                                        <p:tgtEl>
                                          <p:spTgt spid="178"/>
                                        </p:tgtEl>
                                        <p:attrNameLst>
                                          <p:attrName>style.visibility</p:attrName>
                                        </p:attrNameLst>
                                      </p:cBhvr>
                                      <p:to>
                                        <p:strVal val="visible"/>
                                      </p:to>
                                    </p:set>
                                    <p:animEffect transition="in" filter="wheel(1)">
                                      <p:cBhvr>
                                        <p:cTn id="176" dur="2000"/>
                                        <p:tgtEl>
                                          <p:spTgt spid="178"/>
                                        </p:tgtEl>
                                      </p:cBhvr>
                                    </p:animEffect>
                                  </p:childTnLst>
                                </p:cTn>
                              </p:par>
                              <p:par>
                                <p:cTn id="177" presetID="21" presetClass="entr" presetSubtype="1" fill="hold" grpId="0" nodeType="withEffect">
                                  <p:stCondLst>
                                    <p:cond delay="0"/>
                                  </p:stCondLst>
                                  <p:childTnLst>
                                    <p:set>
                                      <p:cBhvr>
                                        <p:cTn id="178" dur="1" fill="hold">
                                          <p:stCondLst>
                                            <p:cond delay="0"/>
                                          </p:stCondLst>
                                        </p:cTn>
                                        <p:tgtEl>
                                          <p:spTgt spid="179"/>
                                        </p:tgtEl>
                                        <p:attrNameLst>
                                          <p:attrName>style.visibility</p:attrName>
                                        </p:attrNameLst>
                                      </p:cBhvr>
                                      <p:to>
                                        <p:strVal val="visible"/>
                                      </p:to>
                                    </p:set>
                                    <p:animEffect transition="in" filter="wheel(1)">
                                      <p:cBhvr>
                                        <p:cTn id="179" dur="2000"/>
                                        <p:tgtEl>
                                          <p:spTgt spid="179"/>
                                        </p:tgtEl>
                                      </p:cBhvr>
                                    </p:animEffect>
                                  </p:childTnLst>
                                </p:cTn>
                              </p:par>
                              <p:par>
                                <p:cTn id="180" presetID="21" presetClass="entr" presetSubtype="1" fill="hold" grpId="0" nodeType="withEffect">
                                  <p:stCondLst>
                                    <p:cond delay="0"/>
                                  </p:stCondLst>
                                  <p:childTnLst>
                                    <p:set>
                                      <p:cBhvr>
                                        <p:cTn id="181" dur="1" fill="hold">
                                          <p:stCondLst>
                                            <p:cond delay="0"/>
                                          </p:stCondLst>
                                        </p:cTn>
                                        <p:tgtEl>
                                          <p:spTgt spid="180"/>
                                        </p:tgtEl>
                                        <p:attrNameLst>
                                          <p:attrName>style.visibility</p:attrName>
                                        </p:attrNameLst>
                                      </p:cBhvr>
                                      <p:to>
                                        <p:strVal val="visible"/>
                                      </p:to>
                                    </p:set>
                                    <p:animEffect transition="in" filter="wheel(1)">
                                      <p:cBhvr>
                                        <p:cTn id="182" dur="2000"/>
                                        <p:tgtEl>
                                          <p:spTgt spid="180"/>
                                        </p:tgtEl>
                                      </p:cBhvr>
                                    </p:animEffect>
                                  </p:childTnLst>
                                </p:cTn>
                              </p:par>
                              <p:par>
                                <p:cTn id="183" presetID="21" presetClass="entr" presetSubtype="1" fill="hold" grpId="0" nodeType="withEffect">
                                  <p:stCondLst>
                                    <p:cond delay="0"/>
                                  </p:stCondLst>
                                  <p:childTnLst>
                                    <p:set>
                                      <p:cBhvr>
                                        <p:cTn id="184" dur="1" fill="hold">
                                          <p:stCondLst>
                                            <p:cond delay="0"/>
                                          </p:stCondLst>
                                        </p:cTn>
                                        <p:tgtEl>
                                          <p:spTgt spid="181"/>
                                        </p:tgtEl>
                                        <p:attrNameLst>
                                          <p:attrName>style.visibility</p:attrName>
                                        </p:attrNameLst>
                                      </p:cBhvr>
                                      <p:to>
                                        <p:strVal val="visible"/>
                                      </p:to>
                                    </p:set>
                                    <p:animEffect transition="in" filter="wheel(1)">
                                      <p:cBhvr>
                                        <p:cTn id="185" dur="2000"/>
                                        <p:tgtEl>
                                          <p:spTgt spid="181"/>
                                        </p:tgtEl>
                                      </p:cBhvr>
                                    </p:animEffect>
                                  </p:childTnLst>
                                </p:cTn>
                              </p:par>
                              <p:par>
                                <p:cTn id="186" presetID="21" presetClass="entr" presetSubtype="1" fill="hold" grpId="0" nodeType="withEffect">
                                  <p:stCondLst>
                                    <p:cond delay="0"/>
                                  </p:stCondLst>
                                  <p:childTnLst>
                                    <p:set>
                                      <p:cBhvr>
                                        <p:cTn id="187" dur="1" fill="hold">
                                          <p:stCondLst>
                                            <p:cond delay="0"/>
                                          </p:stCondLst>
                                        </p:cTn>
                                        <p:tgtEl>
                                          <p:spTgt spid="182"/>
                                        </p:tgtEl>
                                        <p:attrNameLst>
                                          <p:attrName>style.visibility</p:attrName>
                                        </p:attrNameLst>
                                      </p:cBhvr>
                                      <p:to>
                                        <p:strVal val="visible"/>
                                      </p:to>
                                    </p:set>
                                    <p:animEffect transition="in" filter="wheel(1)">
                                      <p:cBhvr>
                                        <p:cTn id="188" dur="2000"/>
                                        <p:tgtEl>
                                          <p:spTgt spid="182"/>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163"/>
                                        </p:tgtEl>
                                        <p:attrNameLst>
                                          <p:attrName>style.visibility</p:attrName>
                                        </p:attrNameLst>
                                      </p:cBhvr>
                                      <p:to>
                                        <p:strVal val="visible"/>
                                      </p:to>
                                    </p:set>
                                    <p:animEffect transition="in" filter="fade">
                                      <p:cBhvr>
                                        <p:cTn id="193" dur="500"/>
                                        <p:tgtEl>
                                          <p:spTgt spid="163"/>
                                        </p:tgtEl>
                                      </p:cBhvr>
                                    </p:animEffect>
                                  </p:childTnLst>
                                </p:cTn>
                              </p:par>
                            </p:childTnLst>
                          </p:cTn>
                        </p:par>
                        <p:par>
                          <p:cTn id="194" fill="hold">
                            <p:stCondLst>
                              <p:cond delay="500"/>
                            </p:stCondLst>
                            <p:childTnLst>
                              <p:par>
                                <p:cTn id="195" presetID="26" presetClass="emph" presetSubtype="0" fill="hold" nodeType="afterEffect">
                                  <p:stCondLst>
                                    <p:cond delay="0"/>
                                  </p:stCondLst>
                                  <p:childTnLst>
                                    <p:animEffect transition="out" filter="fade">
                                      <p:cBhvr>
                                        <p:cTn id="196" dur="500" tmFilter="0, 0; .2, .5; .8, .5; 1, 0"/>
                                        <p:tgtEl>
                                          <p:spTgt spid="163"/>
                                        </p:tgtEl>
                                      </p:cBhvr>
                                    </p:animEffect>
                                    <p:animScale>
                                      <p:cBhvr>
                                        <p:cTn id="197" dur="250" autoRev="1" fill="hold"/>
                                        <p:tgtEl>
                                          <p:spTgt spid="163"/>
                                        </p:tgtEl>
                                      </p:cBhvr>
                                      <p:by x="105000" y="105000"/>
                                    </p:animScale>
                                  </p:childTnLst>
                                </p:cTn>
                              </p:par>
                            </p:childTnLst>
                          </p:cTn>
                        </p:par>
                        <p:par>
                          <p:cTn id="198" fill="hold">
                            <p:stCondLst>
                              <p:cond delay="1000"/>
                            </p:stCondLst>
                            <p:childTnLst>
                              <p:par>
                                <p:cTn id="199" presetID="26" presetClass="emph" presetSubtype="0" fill="hold" nodeType="afterEffect">
                                  <p:stCondLst>
                                    <p:cond delay="0"/>
                                  </p:stCondLst>
                                  <p:childTnLst>
                                    <p:animEffect transition="out" filter="fade">
                                      <p:cBhvr>
                                        <p:cTn id="200" dur="500" tmFilter="0, 0; .2, .5; .8, .5; 1, 0"/>
                                        <p:tgtEl>
                                          <p:spTgt spid="163"/>
                                        </p:tgtEl>
                                      </p:cBhvr>
                                    </p:animEffect>
                                    <p:animScale>
                                      <p:cBhvr>
                                        <p:cTn id="201" dur="250" autoRev="1" fill="hold"/>
                                        <p:tgtEl>
                                          <p:spTgt spid="163"/>
                                        </p:tgtEl>
                                      </p:cBhvr>
                                      <p:by x="105000" y="105000"/>
                                    </p:animScale>
                                  </p:childTnLst>
                                </p:cTn>
                              </p:par>
                            </p:childTnLst>
                          </p:cTn>
                        </p:par>
                        <p:par>
                          <p:cTn id="202" fill="hold">
                            <p:stCondLst>
                              <p:cond delay="1500"/>
                            </p:stCondLst>
                            <p:childTnLst>
                              <p:par>
                                <p:cTn id="203" presetID="26" presetClass="emph" presetSubtype="0" fill="hold" nodeType="afterEffect">
                                  <p:stCondLst>
                                    <p:cond delay="0"/>
                                  </p:stCondLst>
                                  <p:childTnLst>
                                    <p:animEffect transition="out" filter="fade">
                                      <p:cBhvr>
                                        <p:cTn id="204" dur="500" tmFilter="0, 0; .2, .5; .8, .5; 1, 0"/>
                                        <p:tgtEl>
                                          <p:spTgt spid="163"/>
                                        </p:tgtEl>
                                      </p:cBhvr>
                                    </p:animEffect>
                                    <p:animScale>
                                      <p:cBhvr>
                                        <p:cTn id="205" dur="250" autoRev="1" fill="hold"/>
                                        <p:tgtEl>
                                          <p:spTgt spid="163"/>
                                        </p:tgtEl>
                                      </p:cBhvr>
                                      <p:by x="105000" y="105000"/>
                                    </p:animScale>
                                  </p:childTnLst>
                                </p:cTn>
                              </p:par>
                            </p:childTnLst>
                          </p:cTn>
                        </p:par>
                        <p:par>
                          <p:cTn id="206" fill="hold">
                            <p:stCondLst>
                              <p:cond delay="2000"/>
                            </p:stCondLst>
                            <p:childTnLst>
                              <p:par>
                                <p:cTn id="207" presetID="10" presetClass="entr" presetSubtype="0" fill="hold" nodeType="afterEffect">
                                  <p:stCondLst>
                                    <p:cond delay="0"/>
                                  </p:stCondLst>
                                  <p:childTnLst>
                                    <p:set>
                                      <p:cBhvr>
                                        <p:cTn id="208" dur="1" fill="hold">
                                          <p:stCondLst>
                                            <p:cond delay="0"/>
                                          </p:stCondLst>
                                        </p:cTn>
                                        <p:tgtEl>
                                          <p:spTgt spid="166"/>
                                        </p:tgtEl>
                                        <p:attrNameLst>
                                          <p:attrName>style.visibility</p:attrName>
                                        </p:attrNameLst>
                                      </p:cBhvr>
                                      <p:to>
                                        <p:strVal val="visible"/>
                                      </p:to>
                                    </p:set>
                                    <p:animEffect transition="in" filter="fade">
                                      <p:cBhvr>
                                        <p:cTn id="209" dur="500"/>
                                        <p:tgtEl>
                                          <p:spTgt spid="166"/>
                                        </p:tgtEl>
                                      </p:cBhvr>
                                    </p:animEffect>
                                  </p:childTnLst>
                                </p:cTn>
                              </p:par>
                            </p:childTnLst>
                          </p:cTn>
                        </p:par>
                        <p:par>
                          <p:cTn id="210" fill="hold">
                            <p:stCondLst>
                              <p:cond delay="2500"/>
                            </p:stCondLst>
                            <p:childTnLst>
                              <p:par>
                                <p:cTn id="211" presetID="26" presetClass="emph" presetSubtype="0" fill="hold" nodeType="afterEffect">
                                  <p:stCondLst>
                                    <p:cond delay="0"/>
                                  </p:stCondLst>
                                  <p:childTnLst>
                                    <p:animEffect transition="out" filter="fade">
                                      <p:cBhvr>
                                        <p:cTn id="212" dur="500" tmFilter="0, 0; .2, .5; .8, .5; 1, 0"/>
                                        <p:tgtEl>
                                          <p:spTgt spid="166"/>
                                        </p:tgtEl>
                                      </p:cBhvr>
                                    </p:animEffect>
                                    <p:animScale>
                                      <p:cBhvr>
                                        <p:cTn id="213" dur="250" autoRev="1" fill="hold"/>
                                        <p:tgtEl>
                                          <p:spTgt spid="166"/>
                                        </p:tgtEl>
                                      </p:cBhvr>
                                      <p:by x="105000" y="105000"/>
                                    </p:animScale>
                                  </p:childTnLst>
                                </p:cTn>
                              </p:par>
                            </p:childTnLst>
                          </p:cTn>
                        </p:par>
                        <p:par>
                          <p:cTn id="214" fill="hold">
                            <p:stCondLst>
                              <p:cond delay="3000"/>
                            </p:stCondLst>
                            <p:childTnLst>
                              <p:par>
                                <p:cTn id="215" presetID="26" presetClass="emph" presetSubtype="0" fill="hold" nodeType="afterEffect">
                                  <p:stCondLst>
                                    <p:cond delay="0"/>
                                  </p:stCondLst>
                                  <p:childTnLst>
                                    <p:animEffect transition="out" filter="fade">
                                      <p:cBhvr>
                                        <p:cTn id="216" dur="500" tmFilter="0, 0; .2, .5; .8, .5; 1, 0"/>
                                        <p:tgtEl>
                                          <p:spTgt spid="166"/>
                                        </p:tgtEl>
                                      </p:cBhvr>
                                    </p:animEffect>
                                    <p:animScale>
                                      <p:cBhvr>
                                        <p:cTn id="217" dur="250" autoRev="1" fill="hold"/>
                                        <p:tgtEl>
                                          <p:spTgt spid="166"/>
                                        </p:tgtEl>
                                      </p:cBhvr>
                                      <p:by x="105000" y="105000"/>
                                    </p:animScale>
                                  </p:childTnLst>
                                </p:cTn>
                              </p:par>
                            </p:childTnLst>
                          </p:cTn>
                        </p:par>
                        <p:par>
                          <p:cTn id="218" fill="hold">
                            <p:stCondLst>
                              <p:cond delay="3500"/>
                            </p:stCondLst>
                            <p:childTnLst>
                              <p:par>
                                <p:cTn id="219" presetID="26" presetClass="emph" presetSubtype="0" fill="hold" nodeType="afterEffect">
                                  <p:stCondLst>
                                    <p:cond delay="0"/>
                                  </p:stCondLst>
                                  <p:childTnLst>
                                    <p:animEffect transition="out" filter="fade">
                                      <p:cBhvr>
                                        <p:cTn id="220" dur="500" tmFilter="0, 0; .2, .5; .8, .5; 1, 0"/>
                                        <p:tgtEl>
                                          <p:spTgt spid="166"/>
                                        </p:tgtEl>
                                      </p:cBhvr>
                                    </p:animEffect>
                                    <p:animScale>
                                      <p:cBhvr>
                                        <p:cTn id="221" dur="250" autoRev="1" fill="hold"/>
                                        <p:tgtEl>
                                          <p:spTgt spid="166"/>
                                        </p:tgtEl>
                                      </p:cBhvr>
                                      <p:by x="105000" y="105000"/>
                                    </p:animScale>
                                  </p:childTnLst>
                                </p:cTn>
                              </p:par>
                            </p:childTnLst>
                          </p:cTn>
                        </p:par>
                      </p:childTnLst>
                    </p:cTn>
                  </p:par>
                  <p:par>
                    <p:cTn id="222" fill="hold">
                      <p:stCondLst>
                        <p:cond delay="indefinite"/>
                      </p:stCondLst>
                      <p:childTnLst>
                        <p:par>
                          <p:cTn id="223" fill="hold">
                            <p:stCondLst>
                              <p:cond delay="0"/>
                            </p:stCondLst>
                            <p:childTnLst>
                              <p:par>
                                <p:cTn id="224" presetID="53" presetClass="entr" presetSubtype="16" fill="hold" nodeType="clickEffect">
                                  <p:stCondLst>
                                    <p:cond delay="0"/>
                                  </p:stCondLst>
                                  <p:childTnLst>
                                    <p:set>
                                      <p:cBhvr>
                                        <p:cTn id="225" dur="1" fill="hold">
                                          <p:stCondLst>
                                            <p:cond delay="0"/>
                                          </p:stCondLst>
                                        </p:cTn>
                                        <p:tgtEl>
                                          <p:spTgt spid="49"/>
                                        </p:tgtEl>
                                        <p:attrNameLst>
                                          <p:attrName>style.visibility</p:attrName>
                                        </p:attrNameLst>
                                      </p:cBhvr>
                                      <p:to>
                                        <p:strVal val="visible"/>
                                      </p:to>
                                    </p:set>
                                    <p:anim calcmode="lin" valueType="num">
                                      <p:cBhvr>
                                        <p:cTn id="226" dur="500" fill="hold"/>
                                        <p:tgtEl>
                                          <p:spTgt spid="49"/>
                                        </p:tgtEl>
                                        <p:attrNameLst>
                                          <p:attrName>ppt_w</p:attrName>
                                        </p:attrNameLst>
                                      </p:cBhvr>
                                      <p:tavLst>
                                        <p:tav tm="0">
                                          <p:val>
                                            <p:fltVal val="0"/>
                                          </p:val>
                                        </p:tav>
                                        <p:tav tm="100000">
                                          <p:val>
                                            <p:strVal val="#ppt_w"/>
                                          </p:val>
                                        </p:tav>
                                      </p:tavLst>
                                    </p:anim>
                                    <p:anim calcmode="lin" valueType="num">
                                      <p:cBhvr>
                                        <p:cTn id="227" dur="500" fill="hold"/>
                                        <p:tgtEl>
                                          <p:spTgt spid="49"/>
                                        </p:tgtEl>
                                        <p:attrNameLst>
                                          <p:attrName>ppt_h</p:attrName>
                                        </p:attrNameLst>
                                      </p:cBhvr>
                                      <p:tavLst>
                                        <p:tav tm="0">
                                          <p:val>
                                            <p:fltVal val="0"/>
                                          </p:val>
                                        </p:tav>
                                        <p:tav tm="100000">
                                          <p:val>
                                            <p:strVal val="#ppt_h"/>
                                          </p:val>
                                        </p:tav>
                                      </p:tavLst>
                                    </p:anim>
                                    <p:animEffect transition="in" filter="fade">
                                      <p:cBhvr>
                                        <p:cTn id="228" dur="500"/>
                                        <p:tgtEl>
                                          <p:spTgt spid="49"/>
                                        </p:tgtEl>
                                      </p:cBhvr>
                                    </p:animEffect>
                                  </p:childTnLst>
                                </p:cTn>
                              </p:par>
                            </p:childTnLst>
                          </p:cTn>
                        </p:par>
                        <p:par>
                          <p:cTn id="229" fill="hold">
                            <p:stCondLst>
                              <p:cond delay="500"/>
                            </p:stCondLst>
                            <p:childTnLst>
                              <p:par>
                                <p:cTn id="230" presetID="26" presetClass="emph" presetSubtype="0" fill="hold" nodeType="afterEffect">
                                  <p:stCondLst>
                                    <p:cond delay="0"/>
                                  </p:stCondLst>
                                  <p:childTnLst>
                                    <p:animEffect transition="out" filter="fade">
                                      <p:cBhvr>
                                        <p:cTn id="231" dur="500" tmFilter="0, 0; .2, .5; .8, .5; 1, 0"/>
                                        <p:tgtEl>
                                          <p:spTgt spid="49"/>
                                        </p:tgtEl>
                                      </p:cBhvr>
                                    </p:animEffect>
                                    <p:animScale>
                                      <p:cBhvr>
                                        <p:cTn id="232" dur="25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P spid="159" grpId="0" animBg="1"/>
      <p:bldP spid="160" grpId="0" animBg="1"/>
      <p:bldP spid="161" grpId="0" animBg="1"/>
      <p:bldP spid="162" grpId="0"/>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Заголовок 1"/>
          <p:cNvSpPr txBox="1">
            <a:spLocks/>
          </p:cNvSpPr>
          <p:nvPr/>
        </p:nvSpPr>
        <p:spPr>
          <a:xfrm>
            <a:off x="56646" y="896952"/>
            <a:ext cx="9087354" cy="5532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Решения уровня </a:t>
            </a:r>
            <a:r>
              <a:rPr lang="en-US" sz="2400" dirty="0">
                <a:solidFill>
                  <a:schemeClr val="tx1">
                    <a:lumMod val="75000"/>
                    <a:lumOff val="25000"/>
                  </a:schemeClr>
                </a:solidFill>
              </a:rPr>
              <a:t>CIM – </a:t>
            </a:r>
            <a:r>
              <a:rPr lang="en-US" sz="2400" u="sng" dirty="0">
                <a:solidFill>
                  <a:schemeClr val="tx1">
                    <a:lumMod val="75000"/>
                    <a:lumOff val="25000"/>
                  </a:schemeClr>
                </a:solidFill>
              </a:rPr>
              <a:t>CEM</a:t>
            </a:r>
            <a:r>
              <a:rPr lang="ru-RU" sz="2400" u="sng" dirty="0">
                <a:solidFill>
                  <a:schemeClr val="tx1">
                    <a:lumMod val="75000"/>
                    <a:lumOff val="25000"/>
                  </a:schemeClr>
                </a:solidFill>
              </a:rPr>
              <a:t>-контейнер клиентских событий</a:t>
            </a:r>
          </a:p>
        </p:txBody>
      </p:sp>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131" y="2382549"/>
            <a:ext cx="4870568" cy="3672408"/>
          </a:xfrm>
          <a:prstGeom prst="rect">
            <a:avLst/>
          </a:prstGeom>
        </p:spPr>
      </p:pic>
      <p:sp>
        <p:nvSpPr>
          <p:cNvPr id="37" name="Заголовок 1"/>
          <p:cNvSpPr txBox="1">
            <a:spLocks/>
          </p:cNvSpPr>
          <p:nvPr/>
        </p:nvSpPr>
        <p:spPr>
          <a:xfrm>
            <a:off x="446797" y="1381125"/>
            <a:ext cx="8363828" cy="787606"/>
          </a:xfrm>
          <a:prstGeom prst="rect">
            <a:avLst/>
          </a:prstGeom>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00B050"/>
                </a:solidFill>
              </a:rPr>
              <a:t>CEM</a:t>
            </a:r>
            <a:r>
              <a:rPr lang="ru-RU" sz="3300" b="1" dirty="0">
                <a:solidFill>
                  <a:srgbClr val="00B050"/>
                </a:solidFill>
              </a:rPr>
              <a:t>-решения для дистанционного обслуживания клиентов (например, в </a:t>
            </a:r>
            <a:r>
              <a:rPr lang="en-US" sz="3300" b="1" dirty="0">
                <a:solidFill>
                  <a:srgbClr val="00B050"/>
                </a:solidFill>
              </a:rPr>
              <a:t>IVR, </a:t>
            </a:r>
            <a:r>
              <a:rPr lang="ru-RU" sz="3300" b="1" dirty="0">
                <a:solidFill>
                  <a:srgbClr val="00B050"/>
                </a:solidFill>
              </a:rPr>
              <a:t>мобильном приложении, личном кабинете)</a:t>
            </a:r>
          </a:p>
        </p:txBody>
      </p:sp>
      <p:pic>
        <p:nvPicPr>
          <p:cNvPr id="38" name="Рисунок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669" y="1448298"/>
            <a:ext cx="1701220" cy="2227134"/>
          </a:xfrm>
          <a:prstGeom prst="rect">
            <a:avLst/>
          </a:prstGeom>
        </p:spPr>
      </p:pic>
      <p:sp>
        <p:nvSpPr>
          <p:cNvPr id="39" name="Заголовок 1"/>
          <p:cNvSpPr txBox="1">
            <a:spLocks/>
          </p:cNvSpPr>
          <p:nvPr/>
        </p:nvSpPr>
        <p:spPr>
          <a:xfrm>
            <a:off x="310293" y="821551"/>
            <a:ext cx="8186550" cy="691937"/>
          </a:xfrm>
          <a:prstGeom prst="rect">
            <a:avLst/>
          </a:prstGeom>
        </p:spPr>
        <p:txBody>
          <a:bodyPr vert="horz" lIns="68554" tIns="34277" rIns="68554" bIns="3427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325" dirty="0"/>
          </a:p>
        </p:txBody>
      </p:sp>
      <p:grpSp>
        <p:nvGrpSpPr>
          <p:cNvPr id="40" name="Группа 39"/>
          <p:cNvGrpSpPr/>
          <p:nvPr/>
        </p:nvGrpSpPr>
        <p:grpSpPr>
          <a:xfrm>
            <a:off x="4247368" y="4298209"/>
            <a:ext cx="1361327" cy="1315718"/>
            <a:chOff x="3211365" y="550463"/>
            <a:chExt cx="5769270" cy="5757073"/>
          </a:xfrm>
        </p:grpSpPr>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1365" y="550463"/>
              <a:ext cx="5769270" cy="5757073"/>
            </a:xfrm>
            <a:prstGeom prst="rect">
              <a:avLst/>
            </a:prstGeom>
          </p:spPr>
        </p:pic>
        <p:sp>
          <p:nvSpPr>
            <p:cNvPr id="42" name="TextBox 41"/>
            <p:cNvSpPr txBox="1"/>
            <p:nvPr/>
          </p:nvSpPr>
          <p:spPr>
            <a:xfrm rot="299925">
              <a:off x="3490525" y="915333"/>
              <a:ext cx="5140296" cy="5241005"/>
            </a:xfrm>
            <a:prstGeom prst="rect">
              <a:avLst/>
            </a:prstGeom>
            <a:noFill/>
          </p:spPr>
          <p:txBody>
            <a:bodyPr wrap="square" rtlCol="0">
              <a:prstTxWarp prst="textButton">
                <a:avLst>
                  <a:gd name="adj" fmla="val 9846095"/>
                </a:avLst>
              </a:prstTxWarp>
              <a:spAutoFit/>
            </a:bodyPr>
            <a:lstStyle/>
            <a:p>
              <a:r>
                <a:rPr lang="en-US" sz="1500" dirty="0">
                  <a:solidFill>
                    <a:schemeClr val="bg1">
                      <a:lumMod val="85000"/>
                    </a:schemeClr>
                  </a:solidFill>
                </a:rPr>
                <a:t>CUSTOMER EXPERIENCE MANAGEMENT</a:t>
              </a:r>
              <a:endParaRPr lang="ru-RU" sz="1500" dirty="0">
                <a:solidFill>
                  <a:schemeClr val="bg1">
                    <a:lumMod val="85000"/>
                  </a:schemeClr>
                </a:solidFill>
              </a:endParaRPr>
            </a:p>
          </p:txBody>
        </p:sp>
      </p:grpSp>
      <p:grpSp>
        <p:nvGrpSpPr>
          <p:cNvPr id="43" name="Группа 42"/>
          <p:cNvGrpSpPr/>
          <p:nvPr/>
        </p:nvGrpSpPr>
        <p:grpSpPr>
          <a:xfrm>
            <a:off x="728626" y="3341622"/>
            <a:ext cx="804437" cy="998705"/>
            <a:chOff x="256155" y="3473131"/>
            <a:chExt cx="1072582" cy="1331607"/>
          </a:xfrm>
        </p:grpSpPr>
        <p:pic>
          <p:nvPicPr>
            <p:cNvPr id="44" name="Рисунок 43"/>
            <p:cNvPicPr>
              <a:picLocks noChangeAspect="1"/>
            </p:cNvPicPr>
            <p:nvPr/>
          </p:nvPicPr>
          <p:blipFill rotWithShape="1">
            <a:blip r:embed="rId6" cstate="print">
              <a:extLst>
                <a:ext uri="{28A0092B-C50C-407E-A947-70E740481C1C}">
                  <a14:useLocalDpi xmlns:a14="http://schemas.microsoft.com/office/drawing/2010/main" val="0"/>
                </a:ext>
              </a:extLst>
            </a:blip>
            <a:srcRect l="15800" t="8587" r="17760" b="8927"/>
            <a:stretch/>
          </p:blipFill>
          <p:spPr>
            <a:xfrm>
              <a:off x="256155" y="3473131"/>
              <a:ext cx="1072582" cy="1331607"/>
            </a:xfrm>
            <a:prstGeom prst="ellipse">
              <a:avLst/>
            </a:prstGeom>
          </p:spPr>
        </p:pic>
        <p:grpSp>
          <p:nvGrpSpPr>
            <p:cNvPr id="45" name="Группа 44"/>
            <p:cNvGrpSpPr/>
            <p:nvPr/>
          </p:nvGrpSpPr>
          <p:grpSpPr>
            <a:xfrm>
              <a:off x="626634" y="4020906"/>
              <a:ext cx="173444" cy="127172"/>
              <a:chOff x="1240033" y="4276910"/>
              <a:chExt cx="288516" cy="134786"/>
            </a:xfrm>
          </p:grpSpPr>
          <p:sp>
            <p:nvSpPr>
              <p:cNvPr id="46" name="Прямоугольник 45"/>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a:t>
                </a:r>
              </a:p>
            </p:txBody>
          </p:sp>
          <p:pic>
            <p:nvPicPr>
              <p:cNvPr id="47" name="Рисунок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grpSp>
      <p:sp>
        <p:nvSpPr>
          <p:cNvPr id="48" name="Скругленный прямоугольник 47"/>
          <p:cNvSpPr/>
          <p:nvPr/>
        </p:nvSpPr>
        <p:spPr>
          <a:xfrm>
            <a:off x="412943" y="2016526"/>
            <a:ext cx="1841567" cy="3395570"/>
          </a:xfrm>
          <a:prstGeom prst="roundRect">
            <a:avLst>
              <a:gd name="adj" fmla="val 11459"/>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sp>
        <p:nvSpPr>
          <p:cNvPr id="49" name="Скругленный прямоугольник 48"/>
          <p:cNvSpPr/>
          <p:nvPr/>
        </p:nvSpPr>
        <p:spPr>
          <a:xfrm>
            <a:off x="583861" y="2112519"/>
            <a:ext cx="1499723" cy="75322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500" i="1" dirty="0">
                <a:solidFill>
                  <a:schemeClr val="tx1">
                    <a:lumMod val="65000"/>
                    <a:lumOff val="35000"/>
                  </a:schemeClr>
                </a:solidFill>
              </a:rPr>
              <a:t>Источники клиентских событий</a:t>
            </a:r>
            <a:endParaRPr lang="ru-RU" sz="1350" i="1" dirty="0">
              <a:solidFill>
                <a:schemeClr val="tx1">
                  <a:lumMod val="65000"/>
                  <a:lumOff val="35000"/>
                </a:schemeClr>
              </a:solidFill>
            </a:endParaRPr>
          </a:p>
        </p:txBody>
      </p:sp>
      <p:sp>
        <p:nvSpPr>
          <p:cNvPr id="50" name="Скругленный прямоугольник 49"/>
          <p:cNvSpPr/>
          <p:nvPr/>
        </p:nvSpPr>
        <p:spPr>
          <a:xfrm>
            <a:off x="466945" y="2977164"/>
            <a:ext cx="1728192" cy="2353268"/>
          </a:xfrm>
          <a:prstGeom prst="roundRect">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sz="2325" dirty="0">
                <a:solidFill>
                  <a:srgbClr val="0070C0"/>
                </a:solidFill>
                <a:cs typeface="AngsanaUPC" panose="02020603050405020304" pitchFamily="18" charset="-34"/>
              </a:rPr>
              <a:t>OSS/BSS:</a:t>
            </a:r>
          </a:p>
          <a:p>
            <a:endParaRPr lang="en-US" sz="1500" dirty="0">
              <a:solidFill>
                <a:srgbClr val="0070C0"/>
              </a:solidFill>
              <a:cs typeface="AngsanaUPC" panose="02020603050405020304" pitchFamily="18" charset="-34"/>
            </a:endParaRPr>
          </a:p>
          <a:p>
            <a:pPr marL="257175" indent="-257175">
              <a:buFont typeface="Wingdings" pitchFamily="2" charset="2"/>
              <a:buChar char="q"/>
            </a:pPr>
            <a:r>
              <a:rPr lang="en-US" sz="1500" dirty="0">
                <a:solidFill>
                  <a:srgbClr val="0070C0"/>
                </a:solidFill>
                <a:cs typeface="AngsanaUPC" panose="02020603050405020304" pitchFamily="18" charset="-34"/>
              </a:rPr>
              <a:t>Service Desk:</a:t>
            </a:r>
          </a:p>
          <a:p>
            <a:pPr marL="257175" indent="-257175">
              <a:buFont typeface="Wingdings" pitchFamily="2" charset="2"/>
              <a:buChar char="q"/>
            </a:pPr>
            <a:r>
              <a:rPr lang="en-US" sz="1500" dirty="0">
                <a:solidFill>
                  <a:srgbClr val="0070C0"/>
                </a:solidFill>
                <a:cs typeface="AngsanaUPC" panose="02020603050405020304" pitchFamily="18" charset="-34"/>
              </a:rPr>
              <a:t>Billing</a:t>
            </a:r>
            <a:r>
              <a:rPr lang="ru-RU" sz="1500" dirty="0">
                <a:solidFill>
                  <a:srgbClr val="0070C0"/>
                </a:solidFill>
                <a:cs typeface="AngsanaUPC" panose="02020603050405020304" pitchFamily="18" charset="-34"/>
              </a:rPr>
              <a:t>;</a:t>
            </a:r>
            <a:endParaRPr lang="en-US" sz="1500" dirty="0">
              <a:solidFill>
                <a:srgbClr val="0070C0"/>
              </a:solidFill>
              <a:cs typeface="AngsanaUPC" panose="02020603050405020304" pitchFamily="18" charset="-34"/>
            </a:endParaRPr>
          </a:p>
          <a:p>
            <a:pPr marL="257175" indent="-257175">
              <a:buFont typeface="Wingdings" pitchFamily="2" charset="2"/>
              <a:buChar char="q"/>
            </a:pPr>
            <a:r>
              <a:rPr lang="en-US" sz="1500" dirty="0">
                <a:solidFill>
                  <a:srgbClr val="0070C0"/>
                </a:solidFill>
                <a:cs typeface="AngsanaUPC" panose="02020603050405020304" pitchFamily="18" charset="-34"/>
              </a:rPr>
              <a:t>Orders</a:t>
            </a:r>
            <a:r>
              <a:rPr lang="ru-RU" sz="1500" dirty="0">
                <a:solidFill>
                  <a:srgbClr val="0070C0"/>
                </a:solidFill>
                <a:cs typeface="AngsanaUPC" panose="02020603050405020304" pitchFamily="18" charset="-34"/>
              </a:rPr>
              <a:t>;</a:t>
            </a:r>
            <a:endParaRPr lang="en-US" sz="1500" dirty="0">
              <a:solidFill>
                <a:srgbClr val="0070C0"/>
              </a:solidFill>
              <a:cs typeface="AngsanaUPC" panose="02020603050405020304" pitchFamily="18" charset="-34"/>
            </a:endParaRPr>
          </a:p>
          <a:p>
            <a:pPr marL="257175" indent="-257175">
              <a:buFont typeface="Wingdings" pitchFamily="2" charset="2"/>
              <a:buChar char="q"/>
            </a:pPr>
            <a:r>
              <a:rPr lang="en-US" sz="1500" dirty="0">
                <a:solidFill>
                  <a:srgbClr val="0070C0"/>
                </a:solidFill>
                <a:cs typeface="AngsanaUPC" panose="02020603050405020304" pitchFamily="18" charset="-34"/>
              </a:rPr>
              <a:t>WFM</a:t>
            </a:r>
            <a:r>
              <a:rPr lang="ru-RU" sz="1500" dirty="0">
                <a:solidFill>
                  <a:srgbClr val="0070C0"/>
                </a:solidFill>
                <a:cs typeface="AngsanaUPC" panose="02020603050405020304" pitchFamily="18" charset="-34"/>
              </a:rPr>
              <a:t>;</a:t>
            </a:r>
            <a:endParaRPr lang="en-US" sz="1500" dirty="0">
              <a:solidFill>
                <a:srgbClr val="0070C0"/>
              </a:solidFill>
              <a:cs typeface="AngsanaUPC" panose="02020603050405020304" pitchFamily="18" charset="-34"/>
            </a:endParaRPr>
          </a:p>
          <a:p>
            <a:pPr marL="257175" indent="-257175">
              <a:buFont typeface="Wingdings" pitchFamily="2" charset="2"/>
              <a:buChar char="q"/>
            </a:pPr>
            <a:r>
              <a:rPr lang="en-US" sz="1500" dirty="0">
                <a:solidFill>
                  <a:srgbClr val="0070C0"/>
                </a:solidFill>
                <a:cs typeface="AngsanaUPC" panose="02020603050405020304" pitchFamily="18" charset="-34"/>
              </a:rPr>
              <a:t>CRM</a:t>
            </a:r>
            <a:r>
              <a:rPr lang="ru-RU" sz="1500" dirty="0">
                <a:solidFill>
                  <a:srgbClr val="0070C0"/>
                </a:solidFill>
                <a:cs typeface="AngsanaUPC" panose="02020603050405020304" pitchFamily="18" charset="-34"/>
              </a:rPr>
              <a:t>;</a:t>
            </a:r>
            <a:endParaRPr lang="en-US" sz="1500" dirty="0">
              <a:solidFill>
                <a:srgbClr val="0070C0"/>
              </a:solidFill>
              <a:cs typeface="AngsanaUPC" panose="02020603050405020304" pitchFamily="18" charset="-34"/>
            </a:endParaRPr>
          </a:p>
          <a:p>
            <a:pPr marL="257175" indent="-257175">
              <a:buFont typeface="Wingdings" pitchFamily="2" charset="2"/>
              <a:buChar char="q"/>
            </a:pPr>
            <a:r>
              <a:rPr lang="ru-RU" sz="1500" dirty="0">
                <a:solidFill>
                  <a:srgbClr val="0070C0"/>
                </a:solidFill>
                <a:cs typeface="AngsanaUPC" panose="02020603050405020304" pitchFamily="18" charset="-34"/>
              </a:rPr>
              <a:t>и т.д.</a:t>
            </a:r>
            <a:endParaRPr lang="ru-RU" sz="1500" dirty="0">
              <a:solidFill>
                <a:srgbClr val="482400"/>
              </a:solidFill>
              <a:cs typeface="AngsanaUPC" panose="02020603050405020304" pitchFamily="18" charset="-34"/>
            </a:endParaRPr>
          </a:p>
        </p:txBody>
      </p:sp>
      <p:sp>
        <p:nvSpPr>
          <p:cNvPr id="51" name="Блок-схема: узел суммирования 50"/>
          <p:cNvSpPr/>
          <p:nvPr/>
        </p:nvSpPr>
        <p:spPr>
          <a:xfrm>
            <a:off x="3847334" y="2791719"/>
            <a:ext cx="1480151" cy="1481041"/>
          </a:xfrm>
          <a:prstGeom prst="flowChartSummingJunction">
            <a:avLst/>
          </a:prstGeom>
          <a:solidFill>
            <a:schemeClr val="bg1">
              <a:lumMod val="95000"/>
              <a:alpha val="69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ln>
                <a:solidFill>
                  <a:schemeClr val="tx1">
                    <a:lumMod val="75000"/>
                    <a:lumOff val="25000"/>
                  </a:schemeClr>
                </a:solidFill>
              </a:ln>
            </a:endParaRPr>
          </a:p>
        </p:txBody>
      </p:sp>
      <p:sp>
        <p:nvSpPr>
          <p:cNvPr id="52" name="TextBox 51"/>
          <p:cNvSpPr txBox="1"/>
          <p:nvPr/>
        </p:nvSpPr>
        <p:spPr>
          <a:xfrm>
            <a:off x="3999032" y="3241345"/>
            <a:ext cx="1166435" cy="553998"/>
          </a:xfrm>
          <a:prstGeom prst="rect">
            <a:avLst/>
          </a:prstGeom>
          <a:solidFill>
            <a:schemeClr val="bg1"/>
          </a:solidFill>
          <a:ln>
            <a:solidFill>
              <a:schemeClr val="bg1">
                <a:lumMod val="85000"/>
              </a:schemeClr>
            </a:solidFill>
          </a:ln>
        </p:spPr>
        <p:txBody>
          <a:bodyPr wrap="square" rtlCol="0">
            <a:spAutoFit/>
          </a:bodyPr>
          <a:lstStyle/>
          <a:p>
            <a:pPr algn="ctr"/>
            <a:r>
              <a:rPr lang="ru-RU" sz="1500" b="1" dirty="0">
                <a:solidFill>
                  <a:schemeClr val="bg1">
                    <a:lumMod val="50000"/>
                  </a:schemeClr>
                </a:solidFill>
              </a:rPr>
              <a:t>Обработка и анализ</a:t>
            </a:r>
          </a:p>
        </p:txBody>
      </p:sp>
      <p:pic>
        <p:nvPicPr>
          <p:cNvPr id="53" name="Рисунок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922414">
            <a:off x="4534704" y="2112900"/>
            <a:ext cx="1936207" cy="1139308"/>
          </a:xfrm>
          <a:prstGeom prst="rect">
            <a:avLst/>
          </a:prstGeom>
        </p:spPr>
      </p:pic>
      <p:pic>
        <p:nvPicPr>
          <p:cNvPr id="54" name="Рисунок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00289" flipH="1">
            <a:off x="2835575" y="2148118"/>
            <a:ext cx="1936207" cy="1139308"/>
          </a:xfrm>
          <a:prstGeom prst="rect">
            <a:avLst/>
          </a:prstGeom>
        </p:spPr>
      </p:pic>
    </p:spTree>
    <p:extLst>
      <p:ext uri="{BB962C8B-B14F-4D97-AF65-F5344CB8AC3E}">
        <p14:creationId xmlns:p14="http://schemas.microsoft.com/office/powerpoint/2010/main" val="72741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37" presetClass="path" presetSubtype="0" accel="50000" decel="50000" fill="hold" nodeType="withEffect">
                                  <p:stCondLst>
                                    <p:cond delay="0"/>
                                  </p:stCondLst>
                                  <p:childTnLst>
                                    <p:animMotion origin="layout" path="M -6.25E-7 1.11022E-16 L 0.10391 -0.2154 C 0.12565 -0.2638 0.1582 -0.2904 0.19232 -0.2904 C 0.23099 -0.2904 0.26211 -0.2638 0.28385 -0.2154 L 0.38802 1.11022E-16 " pathEditMode="relative" rAng="0" ptsTypes="FffFF">
                                      <p:cBhvr>
                                        <p:cTn id="24" dur="2000" fill="hold"/>
                                        <p:tgtEl>
                                          <p:spTgt spid="43"/>
                                        </p:tgtEl>
                                        <p:attrNameLst>
                                          <p:attrName>ppt_x</p:attrName>
                                          <p:attrName>ppt_y</p:attrName>
                                        </p:attrNameLst>
                                      </p:cBhvr>
                                      <p:rCtr x="19401" y="-14520"/>
                                    </p:animMotion>
                                  </p:child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43"/>
                                        </p:tgtEl>
                                      </p:cBhvr>
                                    </p:animEffect>
                                    <p:set>
                                      <p:cBhvr>
                                        <p:cTn id="28" dur="1" fill="hold">
                                          <p:stCondLst>
                                            <p:cond delay="499"/>
                                          </p:stCondLst>
                                        </p:cTn>
                                        <p:tgtEl>
                                          <p:spTgt spid="4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6" presetClass="entr" presetSubtype="21"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par>
                                <p:cTn id="36" presetID="8" presetClass="emph" presetSubtype="0" fill="hold" grpId="1" nodeType="withEffect">
                                  <p:stCondLst>
                                    <p:cond delay="0"/>
                                  </p:stCondLst>
                                  <p:childTnLst>
                                    <p:animRot by="10800000">
                                      <p:cBhvr>
                                        <p:cTn id="37" dur="1000" fill="hold"/>
                                        <p:tgtEl>
                                          <p:spTgt spid="51"/>
                                        </p:tgtEl>
                                        <p:attrNameLst>
                                          <p:attrName>r</p:attrName>
                                        </p:attrNameLst>
                                      </p:cBhvr>
                                    </p:animRot>
                                  </p:childTnLst>
                                </p:cTn>
                              </p:par>
                            </p:childTnLst>
                          </p:cTn>
                        </p:par>
                        <p:par>
                          <p:cTn id="38" fill="hold">
                            <p:stCondLst>
                              <p:cond delay="1000"/>
                            </p:stCondLst>
                            <p:childTnLst>
                              <p:par>
                                <p:cTn id="39" presetID="1" presetClass="exit" presetSubtype="0" fill="hold" grpId="2" nodeType="afterEffect">
                                  <p:stCondLst>
                                    <p:cond delay="0"/>
                                  </p:stCondLst>
                                  <p:childTnLst>
                                    <p:set>
                                      <p:cBhvr>
                                        <p:cTn id="40" dur="1" fill="hold">
                                          <p:stCondLst>
                                            <p:cond delay="0"/>
                                          </p:stCondLst>
                                        </p:cTn>
                                        <p:tgtEl>
                                          <p:spTgt spid="51"/>
                                        </p:tgtEl>
                                        <p:attrNameLst>
                                          <p:attrName>style.visibility</p:attrName>
                                        </p:attrNameLst>
                                      </p:cBhvr>
                                      <p:to>
                                        <p:strVal val="hidden"/>
                                      </p:to>
                                    </p:set>
                                  </p:childTnLst>
                                </p:cTn>
                              </p:par>
                              <p:par>
                                <p:cTn id="41" presetID="10" presetClass="exit" presetSubtype="0" fill="hold" grpId="3" nodeType="with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52"/>
                                        </p:tgtEl>
                                      </p:cBhvr>
                                    </p:animEffect>
                                    <p:set>
                                      <p:cBhvr>
                                        <p:cTn id="46" dur="1" fill="hold">
                                          <p:stCondLst>
                                            <p:cond delay="499"/>
                                          </p:stCondLst>
                                        </p:cTn>
                                        <p:tgtEl>
                                          <p:spTgt spid="5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48"/>
                                        </p:tgtEl>
                                      </p:cBhvr>
                                    </p:animEffect>
                                    <p:set>
                                      <p:cBhvr>
                                        <p:cTn id="51" dur="1" fill="hold">
                                          <p:stCondLst>
                                            <p:cond delay="499"/>
                                          </p:stCondLst>
                                        </p:cTn>
                                        <p:tgtEl>
                                          <p:spTgt spid="4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43"/>
                                        </p:tgtEl>
                                      </p:cBhvr>
                                    </p:animEffect>
                                    <p:set>
                                      <p:cBhvr>
                                        <p:cTn id="60" dur="1" fill="hold">
                                          <p:stCondLst>
                                            <p:cond delay="499"/>
                                          </p:stCondLst>
                                        </p:cTn>
                                        <p:tgtEl>
                                          <p:spTgt spid="43"/>
                                        </p:tgtEl>
                                        <p:attrNameLst>
                                          <p:attrName>style.visibility</p:attrName>
                                        </p:attrNameLst>
                                      </p:cBhvr>
                                      <p:to>
                                        <p:strVal val="hidden"/>
                                      </p:to>
                                    </p:set>
                                  </p:childTnLst>
                                </p:cTn>
                              </p:par>
                            </p:childTnLst>
                          </p:cTn>
                        </p:par>
                        <p:par>
                          <p:cTn id="61" fill="hold">
                            <p:stCondLst>
                              <p:cond delay="5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par>
                          <p:cTn id="65" fill="hold">
                            <p:stCondLst>
                              <p:cond delay="1000"/>
                            </p:stCondLst>
                            <p:childTnLst>
                              <p:par>
                                <p:cTn id="66" presetID="22" presetClass="entr" presetSubtype="4"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down)">
                                      <p:cBhvr>
                                        <p:cTn id="68" dur="500"/>
                                        <p:tgtEl>
                                          <p:spTgt spid="5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8" grpId="0" animBg="1"/>
      <p:bldP spid="48" grpId="1" animBg="1"/>
      <p:bldP spid="49" grpId="0" animBg="1"/>
      <p:bldP spid="49" grpId="1" animBg="1"/>
      <p:bldP spid="50" grpId="0" animBg="1"/>
      <p:bldP spid="50" grpId="1" animBg="1"/>
      <p:bldP spid="51" grpId="0" animBg="1"/>
      <p:bldP spid="51" grpId="1" animBg="1"/>
      <p:bldP spid="51" grpId="2" animBg="1"/>
      <p:bldP spid="51" grpId="3" animBg="1"/>
      <p:bldP spid="52" grpId="0" animBg="1"/>
      <p:bldP spid="5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spcBef>
                <a:spcPct val="0"/>
              </a:spcBef>
              <a:buNone/>
            </a:pPr>
            <a:r>
              <a:rPr lang="ru-RU" sz="2000" dirty="0"/>
              <a:t>В 1991 году после того, как IT-сообщество заинтересовалось </a:t>
            </a:r>
            <a:r>
              <a:rPr lang="ru-RU" sz="2000" i="1" dirty="0"/>
              <a:t>ITIL</a:t>
            </a:r>
            <a:r>
              <a:rPr lang="ru-RU" sz="2000" dirty="0"/>
              <a:t>, был создан форум - IT </a:t>
            </a:r>
            <a:r>
              <a:rPr lang="ru-RU" sz="2000" i="1" dirty="0" err="1"/>
              <a:t>Information</a:t>
            </a:r>
            <a:r>
              <a:rPr lang="ru-RU" sz="2000" dirty="0"/>
              <a:t> </a:t>
            </a:r>
            <a:r>
              <a:rPr lang="ru-RU" sz="2000" i="1" dirty="0" err="1"/>
              <a:t>Management</a:t>
            </a:r>
            <a:r>
              <a:rPr lang="ru-RU" sz="2000" dirty="0"/>
              <a:t> </a:t>
            </a:r>
            <a:r>
              <a:rPr lang="ru-RU" sz="2000" i="1" dirty="0" err="1"/>
              <a:t>Forum</a:t>
            </a:r>
            <a:r>
              <a:rPr lang="ru-RU" sz="2000" dirty="0"/>
              <a:t> (ITIMF</a:t>
            </a:r>
            <a:r>
              <a:rPr lang="ru-RU" sz="2000" dirty="0" smtClean="0"/>
              <a:t>)</a:t>
            </a:r>
          </a:p>
          <a:p>
            <a:pPr>
              <a:spcBef>
                <a:spcPct val="0"/>
              </a:spcBef>
              <a:buNone/>
            </a:pPr>
            <a:endParaRPr lang="ru-RU" sz="2000" dirty="0" smtClean="0"/>
          </a:p>
          <a:p>
            <a:pPr>
              <a:spcBef>
                <a:spcPct val="0"/>
              </a:spcBef>
              <a:buNone/>
            </a:pPr>
            <a:r>
              <a:rPr lang="ru-RU" sz="2000" dirty="0" smtClean="0"/>
              <a:t>В </a:t>
            </a:r>
            <a:r>
              <a:rPr lang="ru-RU" sz="2000" dirty="0"/>
              <a:t>дальнейшем название сменилось на IT </a:t>
            </a:r>
            <a:r>
              <a:rPr lang="ru-RU" sz="2000" i="1" dirty="0" err="1"/>
              <a:t>Service</a:t>
            </a:r>
            <a:r>
              <a:rPr lang="ru-RU" sz="2000" dirty="0"/>
              <a:t> </a:t>
            </a:r>
            <a:r>
              <a:rPr lang="ru-RU" sz="2000" i="1" dirty="0" err="1"/>
              <a:t>Management</a:t>
            </a:r>
            <a:r>
              <a:rPr lang="ru-RU" sz="2000" dirty="0"/>
              <a:t> </a:t>
            </a:r>
            <a:r>
              <a:rPr lang="ru-RU" sz="2000" i="1" dirty="0" err="1"/>
              <a:t>Forum</a:t>
            </a:r>
            <a:r>
              <a:rPr lang="ru-RU" sz="2000" dirty="0"/>
              <a:t>(ITSMF</a:t>
            </a:r>
            <a:r>
              <a:rPr lang="ru-RU" sz="2000" dirty="0" smtClean="0"/>
              <a:t>)</a:t>
            </a:r>
          </a:p>
          <a:p>
            <a:pPr>
              <a:spcBef>
                <a:spcPct val="0"/>
              </a:spcBef>
              <a:buNone/>
            </a:pPr>
            <a:endParaRPr lang="ru-RU" sz="2000" i="1" dirty="0" smtClean="0"/>
          </a:p>
          <a:p>
            <a:pPr>
              <a:spcBef>
                <a:spcPct val="0"/>
              </a:spcBef>
              <a:buNone/>
            </a:pPr>
            <a:r>
              <a:rPr lang="ru-RU" sz="2000" i="1" dirty="0" smtClean="0"/>
              <a:t>ITIL</a:t>
            </a:r>
            <a:r>
              <a:rPr lang="ru-RU" sz="2000" dirty="0"/>
              <a:t> v2 - появлялась с середины 1990 годов по 2004 год. </a:t>
            </a:r>
            <a:r>
              <a:rPr lang="ru-RU" sz="2000" dirty="0" smtClean="0"/>
              <a:t>Основной </a:t>
            </a:r>
            <a:r>
              <a:rPr lang="ru-RU" sz="2000" dirty="0"/>
              <a:t>целью второй версии стало описание процесса эффективной передачи услуги потребителю и уменьшение разрыва между IT-областью и бизнесом</a:t>
            </a:r>
            <a:r>
              <a:rPr lang="ru-RU" sz="2000" dirty="0" smtClean="0"/>
              <a:t>.</a:t>
            </a:r>
          </a:p>
          <a:p>
            <a:pPr>
              <a:spcBef>
                <a:spcPct val="0"/>
              </a:spcBef>
              <a:buNone/>
            </a:pPr>
            <a:endParaRPr lang="ru-RU" sz="2000" dirty="0" smtClean="0"/>
          </a:p>
          <a:p>
            <a:pPr>
              <a:spcBef>
                <a:spcPct val="0"/>
              </a:spcBef>
              <a:buNone/>
            </a:pPr>
            <a:r>
              <a:rPr lang="ru-RU" sz="2000" dirty="0" smtClean="0"/>
              <a:t>ITILv3 2004 г</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34863474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5" name="Заголовок 1"/>
          <p:cNvSpPr txBox="1">
            <a:spLocks/>
          </p:cNvSpPr>
          <p:nvPr/>
        </p:nvSpPr>
        <p:spPr>
          <a:xfrm>
            <a:off x="56646" y="896952"/>
            <a:ext cx="9087354" cy="5532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Решения уровня </a:t>
            </a:r>
            <a:r>
              <a:rPr lang="en-US" sz="2400" dirty="0">
                <a:solidFill>
                  <a:schemeClr val="tx1">
                    <a:lumMod val="75000"/>
                    <a:lumOff val="25000"/>
                  </a:schemeClr>
                </a:solidFill>
              </a:rPr>
              <a:t>CIM – </a:t>
            </a:r>
            <a:r>
              <a:rPr lang="en-US" sz="2400" u="sng" dirty="0">
                <a:solidFill>
                  <a:schemeClr val="tx1">
                    <a:lumMod val="75000"/>
                    <a:lumOff val="25000"/>
                  </a:schemeClr>
                </a:solidFill>
              </a:rPr>
              <a:t>CEM</a:t>
            </a:r>
            <a:r>
              <a:rPr lang="ru-RU" sz="2400" u="sng" dirty="0">
                <a:solidFill>
                  <a:schemeClr val="tx1">
                    <a:lumMod val="75000"/>
                    <a:lumOff val="25000"/>
                  </a:schemeClr>
                </a:solidFill>
              </a:rPr>
              <a:t>-контейнер клиентских событий</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8" y="1469232"/>
            <a:ext cx="8554179" cy="4340103"/>
          </a:xfrm>
          <a:prstGeom prst="rect">
            <a:avLst/>
          </a:prstGeom>
          <a:effectLst>
            <a:softEdge rad="63500"/>
          </a:effectLst>
        </p:spPr>
      </p:pic>
    </p:spTree>
    <p:extLst>
      <p:ext uri="{BB962C8B-B14F-4D97-AF65-F5344CB8AC3E}">
        <p14:creationId xmlns:p14="http://schemas.microsoft.com/office/powerpoint/2010/main" val="4293266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605" y="1738072"/>
            <a:ext cx="1701441" cy="1923859"/>
          </a:xfrm>
          <a:prstGeom prst="rect">
            <a:avLst/>
          </a:prstGeom>
        </p:spPr>
      </p:pic>
      <p:sp>
        <p:nvSpPr>
          <p:cNvPr id="7" name="Заголовок 1"/>
          <p:cNvSpPr txBox="1">
            <a:spLocks/>
          </p:cNvSpPr>
          <p:nvPr/>
        </p:nvSpPr>
        <p:spPr>
          <a:xfrm>
            <a:off x="310335" y="1575156"/>
            <a:ext cx="8187616" cy="597714"/>
          </a:xfrm>
          <a:prstGeom prst="rect">
            <a:avLst/>
          </a:prstGeom>
        </p:spPr>
        <p:txBody>
          <a:bodyPr vert="horz" lIns="68554" tIns="34277" rIns="68554" bIns="34277"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325" dirty="0"/>
          </a:p>
        </p:txBody>
      </p:sp>
      <p:grpSp>
        <p:nvGrpSpPr>
          <p:cNvPr id="8" name="Группа 7"/>
          <p:cNvGrpSpPr/>
          <p:nvPr/>
        </p:nvGrpSpPr>
        <p:grpSpPr>
          <a:xfrm>
            <a:off x="487020" y="4869248"/>
            <a:ext cx="8173383" cy="862765"/>
            <a:chOff x="-160060" y="5126635"/>
            <a:chExt cx="10896426" cy="1331694"/>
          </a:xfrm>
        </p:grpSpPr>
        <p:sp>
          <p:nvSpPr>
            <p:cNvPr id="10" name="Скругленный прямоугольник 9"/>
            <p:cNvSpPr/>
            <p:nvPr/>
          </p:nvSpPr>
          <p:spPr>
            <a:xfrm>
              <a:off x="503177" y="5126635"/>
              <a:ext cx="9492917" cy="1233343"/>
            </a:xfrm>
            <a:prstGeom prst="roundRect">
              <a:avLst>
                <a:gd name="adj" fmla="val 9942"/>
              </a:avLst>
            </a:prstGeom>
            <a:no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1" name="TextBox 10"/>
            <p:cNvSpPr txBox="1"/>
            <p:nvPr/>
          </p:nvSpPr>
          <p:spPr>
            <a:xfrm>
              <a:off x="-160060" y="5211300"/>
              <a:ext cx="10896426" cy="1247029"/>
            </a:xfrm>
            <a:prstGeom prst="rect">
              <a:avLst/>
            </a:prstGeom>
            <a:noFill/>
          </p:spPr>
          <p:txBody>
            <a:bodyPr wrap="square" rtlCol="0">
              <a:spAutoFit/>
            </a:bodyPr>
            <a:lstStyle/>
            <a:p>
              <a:pPr algn="ctr"/>
              <a:r>
                <a:rPr lang="en-US" sz="2325" dirty="0">
                  <a:solidFill>
                    <a:schemeClr val="tx1">
                      <a:lumMod val="65000"/>
                      <a:lumOff val="35000"/>
                    </a:schemeClr>
                  </a:solidFill>
                </a:rPr>
                <a:t>CEM</a:t>
              </a:r>
              <a:r>
                <a:rPr lang="ru-RU" sz="2325" dirty="0">
                  <a:solidFill>
                    <a:schemeClr val="tx1">
                      <a:lumMod val="65000"/>
                      <a:lumOff val="35000"/>
                    </a:schemeClr>
                  </a:solidFill>
                </a:rPr>
                <a:t>-решение для оптимизации сквозного процесса обслуживания клиента в </a:t>
              </a:r>
              <a:r>
                <a:rPr lang="en-US" sz="2325" dirty="0">
                  <a:solidFill>
                    <a:schemeClr val="tx1">
                      <a:lumMod val="65000"/>
                      <a:lumOff val="35000"/>
                    </a:schemeClr>
                  </a:solidFill>
                </a:rPr>
                <a:t>IVR</a:t>
              </a:r>
              <a:r>
                <a:rPr lang="ru-RU" sz="2325" dirty="0">
                  <a:solidFill>
                    <a:schemeClr val="tx1">
                      <a:lumMod val="65000"/>
                      <a:lumOff val="35000"/>
                    </a:schemeClr>
                  </a:solidFill>
                </a:rPr>
                <a:t> (например, ЦОВ Протей)</a:t>
              </a:r>
            </a:p>
          </p:txBody>
        </p:sp>
      </p:grpSp>
      <p:grpSp>
        <p:nvGrpSpPr>
          <p:cNvPr id="12" name="Группа 11"/>
          <p:cNvGrpSpPr/>
          <p:nvPr/>
        </p:nvGrpSpPr>
        <p:grpSpPr>
          <a:xfrm>
            <a:off x="1866783" y="3502099"/>
            <a:ext cx="1544509" cy="1328379"/>
            <a:chOff x="1132641" y="1719854"/>
            <a:chExt cx="2059077" cy="2050377"/>
          </a:xfrm>
        </p:grpSpPr>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856" y="1719854"/>
              <a:ext cx="862648" cy="862648"/>
            </a:xfrm>
            <a:prstGeom prst="rect">
              <a:avLst/>
            </a:prstGeom>
          </p:spPr>
        </p:pic>
        <p:sp>
          <p:nvSpPr>
            <p:cNvPr id="14" name="TextBox 13"/>
            <p:cNvSpPr txBox="1"/>
            <p:nvPr/>
          </p:nvSpPr>
          <p:spPr>
            <a:xfrm>
              <a:off x="1132641" y="2665719"/>
              <a:ext cx="2059077" cy="1104512"/>
            </a:xfrm>
            <a:prstGeom prst="rect">
              <a:avLst/>
            </a:prstGeom>
            <a:noFill/>
          </p:spPr>
          <p:txBody>
            <a:bodyPr wrap="square" rtlCol="0">
              <a:spAutoFit/>
            </a:bodyPr>
            <a:lstStyle/>
            <a:p>
              <a:pPr algn="ctr"/>
              <a:r>
                <a:rPr lang="ru-RU" sz="1350" dirty="0"/>
                <a:t>Знать заранее, зачем обратился клиент</a:t>
              </a:r>
            </a:p>
          </p:txBody>
        </p:sp>
      </p:grpSp>
      <p:grpSp>
        <p:nvGrpSpPr>
          <p:cNvPr id="15" name="Группа 14"/>
          <p:cNvGrpSpPr/>
          <p:nvPr/>
        </p:nvGrpSpPr>
        <p:grpSpPr>
          <a:xfrm>
            <a:off x="487022" y="2246923"/>
            <a:ext cx="1661893" cy="1066338"/>
            <a:chOff x="2935271" y="1700592"/>
            <a:chExt cx="2215569" cy="1645912"/>
          </a:xfrm>
        </p:grpSpPr>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3486" y="1700592"/>
              <a:ext cx="862648" cy="862648"/>
            </a:xfrm>
            <a:prstGeom prst="rect">
              <a:avLst/>
            </a:prstGeom>
          </p:spPr>
        </p:pic>
        <p:sp>
          <p:nvSpPr>
            <p:cNvPr id="17" name="TextBox 16"/>
            <p:cNvSpPr txBox="1"/>
            <p:nvPr/>
          </p:nvSpPr>
          <p:spPr>
            <a:xfrm>
              <a:off x="2935271" y="2562658"/>
              <a:ext cx="2215569" cy="783846"/>
            </a:xfrm>
            <a:prstGeom prst="rect">
              <a:avLst/>
            </a:prstGeom>
            <a:noFill/>
          </p:spPr>
          <p:txBody>
            <a:bodyPr wrap="square" rtlCol="0">
              <a:spAutoFit/>
            </a:bodyPr>
            <a:lstStyle/>
            <a:p>
              <a:pPr algn="ctr"/>
              <a:r>
                <a:rPr lang="ru-RU" sz="1350" dirty="0"/>
                <a:t>Персонализировать детали общения</a:t>
              </a:r>
            </a:p>
          </p:txBody>
        </p:sp>
      </p:grpSp>
      <p:grpSp>
        <p:nvGrpSpPr>
          <p:cNvPr id="18" name="Группа 17"/>
          <p:cNvGrpSpPr/>
          <p:nvPr/>
        </p:nvGrpSpPr>
        <p:grpSpPr>
          <a:xfrm>
            <a:off x="3206600" y="2229886"/>
            <a:ext cx="1525613" cy="1557926"/>
            <a:chOff x="5011689" y="1700009"/>
            <a:chExt cx="2033886" cy="2404688"/>
          </a:xfrm>
        </p:grpSpPr>
        <p:pic>
          <p:nvPicPr>
            <p:cNvPr id="19" name="Рисунок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0278" y="1700009"/>
              <a:ext cx="862648" cy="862648"/>
            </a:xfrm>
            <a:prstGeom prst="rect">
              <a:avLst/>
            </a:prstGeom>
          </p:spPr>
        </p:pic>
        <p:sp>
          <p:nvSpPr>
            <p:cNvPr id="20" name="TextBox 19"/>
            <p:cNvSpPr txBox="1"/>
            <p:nvPr/>
          </p:nvSpPr>
          <p:spPr>
            <a:xfrm>
              <a:off x="5011689" y="2679520"/>
              <a:ext cx="2033886" cy="1425177"/>
            </a:xfrm>
            <a:prstGeom prst="rect">
              <a:avLst/>
            </a:prstGeom>
            <a:noFill/>
          </p:spPr>
          <p:txBody>
            <a:bodyPr wrap="square" rtlCol="0">
              <a:spAutoFit/>
            </a:bodyPr>
            <a:lstStyle/>
            <a:p>
              <a:pPr algn="ctr"/>
              <a:r>
                <a:rPr lang="ru-RU" sz="1350" dirty="0"/>
                <a:t>Оперативно обработать проблему клиента</a:t>
              </a:r>
            </a:p>
          </p:txBody>
        </p:sp>
      </p:grpSp>
      <p:grpSp>
        <p:nvGrpSpPr>
          <p:cNvPr id="21" name="Группа 20"/>
          <p:cNvGrpSpPr/>
          <p:nvPr/>
        </p:nvGrpSpPr>
        <p:grpSpPr>
          <a:xfrm>
            <a:off x="4500635" y="3462681"/>
            <a:ext cx="1525613" cy="1340857"/>
            <a:chOff x="6739212" y="837944"/>
            <a:chExt cx="2033886" cy="2069639"/>
          </a:xfrm>
        </p:grpSpPr>
        <p:pic>
          <p:nvPicPr>
            <p:cNvPr id="22" name="Рисунок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4831" y="837944"/>
              <a:ext cx="862648" cy="862648"/>
            </a:xfrm>
            <a:prstGeom prst="rect">
              <a:avLst/>
            </a:prstGeom>
          </p:spPr>
        </p:pic>
        <p:sp>
          <p:nvSpPr>
            <p:cNvPr id="23" name="TextBox 22"/>
            <p:cNvSpPr txBox="1"/>
            <p:nvPr/>
          </p:nvSpPr>
          <p:spPr>
            <a:xfrm>
              <a:off x="6739212" y="1803070"/>
              <a:ext cx="2033886" cy="1104513"/>
            </a:xfrm>
            <a:prstGeom prst="rect">
              <a:avLst/>
            </a:prstGeom>
            <a:noFill/>
          </p:spPr>
          <p:txBody>
            <a:bodyPr wrap="square" rtlCol="0">
              <a:spAutoFit/>
            </a:bodyPr>
            <a:lstStyle/>
            <a:p>
              <a:pPr algn="ctr"/>
              <a:r>
                <a:rPr lang="ru-RU" sz="1350" dirty="0"/>
                <a:t>Упростить взаимодействие с клиентом </a:t>
              </a:r>
            </a:p>
          </p:txBody>
        </p:sp>
      </p:grpSp>
      <p:grpSp>
        <p:nvGrpSpPr>
          <p:cNvPr id="24" name="Группа 23"/>
          <p:cNvGrpSpPr/>
          <p:nvPr/>
        </p:nvGrpSpPr>
        <p:grpSpPr>
          <a:xfrm>
            <a:off x="5938153" y="2245682"/>
            <a:ext cx="1406246" cy="1120629"/>
            <a:chOff x="8428805" y="1719854"/>
            <a:chExt cx="1874751" cy="1729710"/>
          </a:xfrm>
        </p:grpSpPr>
        <p:pic>
          <p:nvPicPr>
            <p:cNvPr id="25" name="Рисунок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3249" y="1719854"/>
              <a:ext cx="862648" cy="862648"/>
            </a:xfrm>
            <a:prstGeom prst="rect">
              <a:avLst/>
            </a:prstGeom>
          </p:spPr>
        </p:pic>
        <p:sp>
          <p:nvSpPr>
            <p:cNvPr id="26" name="TextBox 25"/>
            <p:cNvSpPr txBox="1"/>
            <p:nvPr/>
          </p:nvSpPr>
          <p:spPr>
            <a:xfrm>
              <a:off x="8428805" y="2665718"/>
              <a:ext cx="1874751" cy="783846"/>
            </a:xfrm>
            <a:prstGeom prst="rect">
              <a:avLst/>
            </a:prstGeom>
            <a:noFill/>
          </p:spPr>
          <p:txBody>
            <a:bodyPr wrap="square" rtlCol="0">
              <a:spAutoFit/>
            </a:bodyPr>
            <a:lstStyle/>
            <a:p>
              <a:pPr algn="ctr"/>
              <a:r>
                <a:rPr lang="ru-RU" sz="1350" dirty="0"/>
                <a:t>Продать клиенту больше</a:t>
              </a:r>
            </a:p>
          </p:txBody>
        </p:sp>
      </p:grpSp>
      <p:grpSp>
        <p:nvGrpSpPr>
          <p:cNvPr id="27" name="Группа 26"/>
          <p:cNvGrpSpPr/>
          <p:nvPr/>
        </p:nvGrpSpPr>
        <p:grpSpPr>
          <a:xfrm>
            <a:off x="7134788" y="3451813"/>
            <a:ext cx="1525613" cy="1462873"/>
            <a:chOff x="9776272" y="3133791"/>
            <a:chExt cx="2033886" cy="2257972"/>
          </a:xfrm>
        </p:grpSpPr>
        <p:pic>
          <p:nvPicPr>
            <p:cNvPr id="28" name="Рисунок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2558" y="3133791"/>
              <a:ext cx="862648" cy="862648"/>
            </a:xfrm>
            <a:prstGeom prst="rect">
              <a:avLst/>
            </a:prstGeom>
          </p:spPr>
        </p:pic>
        <p:sp>
          <p:nvSpPr>
            <p:cNvPr id="29" name="TextBox 28"/>
            <p:cNvSpPr txBox="1"/>
            <p:nvPr/>
          </p:nvSpPr>
          <p:spPr>
            <a:xfrm>
              <a:off x="9776272" y="3966586"/>
              <a:ext cx="2033886" cy="1425177"/>
            </a:xfrm>
            <a:prstGeom prst="rect">
              <a:avLst/>
            </a:prstGeom>
            <a:noFill/>
          </p:spPr>
          <p:txBody>
            <a:bodyPr wrap="square" rtlCol="0">
              <a:spAutoFit/>
            </a:bodyPr>
            <a:lstStyle/>
            <a:p>
              <a:pPr algn="ctr"/>
              <a:r>
                <a:rPr lang="ru-RU" sz="1350" dirty="0"/>
                <a:t>Понять, как эффективно наше взаимодействие с клиентом</a:t>
              </a:r>
            </a:p>
          </p:txBody>
        </p:sp>
      </p:grpSp>
      <p:pic>
        <p:nvPicPr>
          <p:cNvPr id="30" name="Рисунок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5153" y="2812762"/>
            <a:ext cx="590667" cy="510168"/>
          </a:xfrm>
          <a:prstGeom prst="rect">
            <a:avLst/>
          </a:prstGeom>
        </p:spPr>
      </p:pic>
      <p:pic>
        <p:nvPicPr>
          <p:cNvPr id="31" name="Рисунок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2088615" y="2824235"/>
            <a:ext cx="510168" cy="590667"/>
          </a:xfrm>
          <a:prstGeom prst="rect">
            <a:avLst/>
          </a:prstGeom>
        </p:spPr>
      </p:pic>
      <p:pic>
        <p:nvPicPr>
          <p:cNvPr id="32" name="Рисунок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1536" y="2767047"/>
            <a:ext cx="590667" cy="510168"/>
          </a:xfrm>
          <a:prstGeom prst="rect">
            <a:avLst/>
          </a:prstGeom>
        </p:spPr>
      </p:pic>
      <p:pic>
        <p:nvPicPr>
          <p:cNvPr id="33" name="Рисунок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4801119" y="2764317"/>
            <a:ext cx="510168" cy="590667"/>
          </a:xfrm>
          <a:prstGeom prst="rect">
            <a:avLst/>
          </a:prstGeom>
        </p:spPr>
      </p:pic>
      <p:pic>
        <p:nvPicPr>
          <p:cNvPr id="34" name="Рисунок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7426089" y="2787461"/>
            <a:ext cx="510168" cy="590667"/>
          </a:xfrm>
          <a:prstGeom prst="rect">
            <a:avLst/>
          </a:prstGeom>
        </p:spPr>
      </p:pic>
      <p:sp>
        <p:nvSpPr>
          <p:cNvPr id="35" name="Заголовок 1"/>
          <p:cNvSpPr txBox="1">
            <a:spLocks/>
          </p:cNvSpPr>
          <p:nvPr/>
        </p:nvSpPr>
        <p:spPr>
          <a:xfrm>
            <a:off x="56646" y="896952"/>
            <a:ext cx="9087354" cy="5532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Решения уровня </a:t>
            </a:r>
            <a:r>
              <a:rPr lang="en-US" sz="2400" dirty="0">
                <a:solidFill>
                  <a:schemeClr val="tx1">
                    <a:lumMod val="75000"/>
                    <a:lumOff val="25000"/>
                  </a:schemeClr>
                </a:solidFill>
              </a:rPr>
              <a:t>CIM – </a:t>
            </a:r>
            <a:r>
              <a:rPr lang="en-US" sz="2400" u="sng" dirty="0">
                <a:solidFill>
                  <a:schemeClr val="tx1">
                    <a:lumMod val="75000"/>
                    <a:lumOff val="25000"/>
                  </a:schemeClr>
                </a:solidFill>
              </a:rPr>
              <a:t>CEM&amp;IVR</a:t>
            </a:r>
            <a:endParaRPr lang="ru-RU" sz="2400" u="sng" dirty="0">
              <a:solidFill>
                <a:schemeClr val="tx1">
                  <a:lumMod val="75000"/>
                  <a:lumOff val="25000"/>
                </a:schemeClr>
              </a:solidFill>
            </a:endParaRPr>
          </a:p>
        </p:txBody>
      </p:sp>
    </p:spTree>
    <p:extLst>
      <p:ext uri="{BB962C8B-B14F-4D97-AF65-F5344CB8AC3E}">
        <p14:creationId xmlns:p14="http://schemas.microsoft.com/office/powerpoint/2010/main" val="40368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par>
                          <p:cTn id="50" fill="hold">
                            <p:stCondLst>
                              <p:cond delay="1500"/>
                            </p:stCondLst>
                            <p:childTnLst>
                              <p:par>
                                <p:cTn id="51" presetID="22" presetClass="entr" presetSubtype="4"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childTnLst>
                          </p:cTn>
                        </p:par>
                        <p:par>
                          <p:cTn id="54" fill="hold">
                            <p:stCondLst>
                              <p:cond delay="2000"/>
                            </p:stCondLst>
                            <p:childTnLst>
                              <p:par>
                                <p:cTn id="55" presetID="22" presetClass="entr" presetSubtype="4"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ircle(in)">
                                      <p:cBhvr>
                                        <p:cTn id="6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5" name="Заголовок 1"/>
          <p:cNvSpPr txBox="1">
            <a:spLocks/>
          </p:cNvSpPr>
          <p:nvPr/>
        </p:nvSpPr>
        <p:spPr>
          <a:xfrm>
            <a:off x="56646" y="896952"/>
            <a:ext cx="9087354" cy="5532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Решения уровня </a:t>
            </a:r>
            <a:r>
              <a:rPr lang="en-US" sz="2400" dirty="0">
                <a:solidFill>
                  <a:schemeClr val="tx1">
                    <a:lumMod val="75000"/>
                    <a:lumOff val="25000"/>
                  </a:schemeClr>
                </a:solidFill>
              </a:rPr>
              <a:t>CIM – </a:t>
            </a:r>
            <a:r>
              <a:rPr lang="en-US" sz="2400" u="sng" dirty="0" err="1">
                <a:solidFill>
                  <a:schemeClr val="tx1">
                    <a:lumMod val="75000"/>
                    <a:lumOff val="25000"/>
                  </a:schemeClr>
                </a:solidFill>
              </a:rPr>
              <a:t>CEM&amp;Self-Service</a:t>
            </a:r>
            <a:endParaRPr lang="ru-RU" sz="2400" u="sng" dirty="0">
              <a:solidFill>
                <a:schemeClr val="tx1">
                  <a:lumMod val="75000"/>
                  <a:lumOff val="25000"/>
                </a:schemeClr>
              </a:solidFill>
            </a:endParaRPr>
          </a:p>
        </p:txBody>
      </p: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8455" y="2099234"/>
            <a:ext cx="891098" cy="185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Рисунок 36"/>
          <p:cNvPicPr>
            <a:picLocks noChangeAspect="1"/>
          </p:cNvPicPr>
          <p:nvPr/>
        </p:nvPicPr>
        <p:blipFill rotWithShape="1">
          <a:blip r:embed="rId4" cstate="print">
            <a:extLst>
              <a:ext uri="{28A0092B-C50C-407E-A947-70E740481C1C}">
                <a14:useLocalDpi xmlns:a14="http://schemas.microsoft.com/office/drawing/2010/main" val="0"/>
              </a:ext>
            </a:extLst>
          </a:blip>
          <a:srcRect l="13977" t="8888" r="20292" b="11345"/>
          <a:stretch/>
        </p:blipFill>
        <p:spPr>
          <a:xfrm>
            <a:off x="26047" y="2855317"/>
            <a:ext cx="1735636" cy="2106234"/>
          </a:xfrm>
          <a:prstGeom prst="rect">
            <a:avLst/>
          </a:prstGeom>
        </p:spPr>
      </p:pic>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109" y="4151462"/>
            <a:ext cx="1828454" cy="125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Скругленный прямоугольник 38"/>
          <p:cNvSpPr/>
          <p:nvPr/>
        </p:nvSpPr>
        <p:spPr>
          <a:xfrm>
            <a:off x="7370863" y="2153239"/>
            <a:ext cx="1658839" cy="319028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latin typeface="+mj-lt"/>
                <a:cs typeface="AngsanaUPC" panose="02020603050405020304" pitchFamily="18" charset="-34"/>
              </a:rPr>
              <a:t>OSS/BSS:</a:t>
            </a:r>
          </a:p>
          <a:p>
            <a:endParaRPr lang="en-US" sz="2400" dirty="0">
              <a:solidFill>
                <a:srgbClr val="0070C0"/>
              </a:solidFill>
              <a:latin typeface="+mj-lt"/>
              <a:cs typeface="AngsanaUPC" panose="02020603050405020304" pitchFamily="18" charset="-34"/>
            </a:endParaRPr>
          </a:p>
          <a:p>
            <a:pPr marL="257175" indent="-257175">
              <a:buFont typeface="Wingdings" pitchFamily="2" charset="2"/>
              <a:buChar char="q"/>
            </a:pPr>
            <a:r>
              <a:rPr lang="ru-RU" sz="2400" dirty="0">
                <a:solidFill>
                  <a:srgbClr val="0070C0"/>
                </a:solidFill>
                <a:latin typeface="+mj-lt"/>
                <a:cs typeface="AngsanaUPC" panose="02020603050405020304" pitchFamily="18" charset="-34"/>
              </a:rPr>
              <a:t>КТП;</a:t>
            </a:r>
          </a:p>
          <a:p>
            <a:pPr marL="257175" indent="-257175">
              <a:buFont typeface="Wingdings" pitchFamily="2" charset="2"/>
              <a:buChar char="q"/>
            </a:pPr>
            <a:r>
              <a:rPr lang="en-US" sz="2400" dirty="0">
                <a:solidFill>
                  <a:srgbClr val="0070C0"/>
                </a:solidFill>
                <a:latin typeface="+mj-lt"/>
                <a:cs typeface="AngsanaUPC" panose="02020603050405020304" pitchFamily="18" charset="-34"/>
              </a:rPr>
              <a:t>WFM</a:t>
            </a:r>
          </a:p>
          <a:p>
            <a:pPr marL="257175" indent="-257175">
              <a:buFont typeface="Wingdings" pitchFamily="2" charset="2"/>
              <a:buChar char="q"/>
            </a:pPr>
            <a:r>
              <a:rPr lang="en-US" sz="2400" dirty="0">
                <a:solidFill>
                  <a:srgbClr val="0070C0"/>
                </a:solidFill>
                <a:latin typeface="+mj-lt"/>
                <a:cs typeface="AngsanaUPC" panose="02020603050405020304" pitchFamily="18" charset="-34"/>
              </a:rPr>
              <a:t>CPE</a:t>
            </a:r>
            <a:r>
              <a:rPr lang="ru-RU" sz="2400" dirty="0">
                <a:solidFill>
                  <a:srgbClr val="0070C0"/>
                </a:solidFill>
                <a:latin typeface="+mj-lt"/>
                <a:cs typeface="AngsanaUPC" panose="02020603050405020304" pitchFamily="18" charset="-34"/>
              </a:rPr>
              <a:t>;</a:t>
            </a:r>
            <a:endParaRPr lang="en-US" sz="2400" dirty="0">
              <a:solidFill>
                <a:srgbClr val="0070C0"/>
              </a:solidFill>
              <a:latin typeface="+mj-lt"/>
              <a:cs typeface="AngsanaUPC" panose="02020603050405020304" pitchFamily="18" charset="-34"/>
            </a:endParaRPr>
          </a:p>
          <a:p>
            <a:pPr marL="257175" indent="-257175">
              <a:buFont typeface="Wingdings" pitchFamily="2" charset="2"/>
              <a:buChar char="q"/>
            </a:pPr>
            <a:r>
              <a:rPr lang="en-US" sz="2400" dirty="0">
                <a:solidFill>
                  <a:srgbClr val="0070C0"/>
                </a:solidFill>
                <a:latin typeface="+mj-lt"/>
                <a:cs typeface="AngsanaUPC" panose="02020603050405020304" pitchFamily="18" charset="-34"/>
              </a:rPr>
              <a:t>DSS</a:t>
            </a:r>
            <a:r>
              <a:rPr lang="ru-RU" sz="2400" dirty="0">
                <a:solidFill>
                  <a:srgbClr val="0070C0"/>
                </a:solidFill>
                <a:latin typeface="+mj-lt"/>
                <a:cs typeface="AngsanaUPC" panose="02020603050405020304" pitchFamily="18" charset="-34"/>
              </a:rPr>
              <a:t>;</a:t>
            </a:r>
          </a:p>
          <a:p>
            <a:pPr marL="257175" indent="-257175">
              <a:buFont typeface="Wingdings" pitchFamily="2" charset="2"/>
              <a:buChar char="q"/>
            </a:pPr>
            <a:r>
              <a:rPr lang="en-US" sz="2400" dirty="0">
                <a:solidFill>
                  <a:srgbClr val="0070C0"/>
                </a:solidFill>
                <a:latin typeface="+mj-lt"/>
                <a:cs typeface="AngsanaUPC" panose="02020603050405020304" pitchFamily="18" charset="-34"/>
              </a:rPr>
              <a:t>CAIM.</a:t>
            </a:r>
          </a:p>
        </p:txBody>
      </p:sp>
      <p:sp>
        <p:nvSpPr>
          <p:cNvPr id="40" name="Стрелка вправо 39"/>
          <p:cNvSpPr/>
          <p:nvPr/>
        </p:nvSpPr>
        <p:spPr>
          <a:xfrm rot="10800000">
            <a:off x="1754240" y="3569018"/>
            <a:ext cx="1464532" cy="300790"/>
          </a:xfrm>
          <a:prstGeom prs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sz="1350"/>
          </a:p>
        </p:txBody>
      </p:sp>
      <p:sp>
        <p:nvSpPr>
          <p:cNvPr id="41" name="Стрелка вправо 40"/>
          <p:cNvSpPr/>
          <p:nvPr/>
        </p:nvSpPr>
        <p:spPr>
          <a:xfrm>
            <a:off x="1798530" y="3877674"/>
            <a:ext cx="1464532" cy="300790"/>
          </a:xfrm>
          <a:prstGeom prs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sz="1350"/>
          </a:p>
        </p:txBody>
      </p:sp>
      <p:sp>
        <p:nvSpPr>
          <p:cNvPr id="42" name="Прямоугольник 41"/>
          <p:cNvSpPr/>
          <p:nvPr/>
        </p:nvSpPr>
        <p:spPr>
          <a:xfrm>
            <a:off x="1804899" y="3179353"/>
            <a:ext cx="1482265" cy="415498"/>
          </a:xfrm>
          <a:prstGeom prst="rect">
            <a:avLst/>
          </a:prstGeom>
        </p:spPr>
        <p:txBody>
          <a:bodyPr wrap="none">
            <a:spAutoFit/>
          </a:bodyPr>
          <a:lstStyle/>
          <a:p>
            <a:r>
              <a:rPr lang="en-US" sz="2100" b="1" dirty="0">
                <a:solidFill>
                  <a:schemeClr val="accent5"/>
                </a:solidFill>
              </a:rPr>
              <a:t>Self-Service</a:t>
            </a:r>
            <a:endParaRPr lang="ru-RU" sz="2100" b="1" dirty="0">
              <a:solidFill>
                <a:schemeClr val="accent5"/>
              </a:solidFill>
            </a:endParaRPr>
          </a:p>
        </p:txBody>
      </p:sp>
      <p:sp>
        <p:nvSpPr>
          <p:cNvPr id="43" name="Прямоугольник 42"/>
          <p:cNvSpPr/>
          <p:nvPr/>
        </p:nvSpPr>
        <p:spPr>
          <a:xfrm>
            <a:off x="5750075" y="1782459"/>
            <a:ext cx="982833" cy="323165"/>
          </a:xfrm>
          <a:prstGeom prst="rect">
            <a:avLst/>
          </a:prstGeom>
        </p:spPr>
        <p:txBody>
          <a:bodyPr wrap="none">
            <a:spAutoFit/>
          </a:bodyPr>
          <a:lstStyle/>
          <a:p>
            <a:r>
              <a:rPr lang="ru-RU" sz="1500" b="1" dirty="0" err="1">
                <a:solidFill>
                  <a:schemeClr val="accent5"/>
                </a:solidFill>
              </a:rPr>
              <a:t>Таргетинг</a:t>
            </a:r>
            <a:endParaRPr lang="ru-RU" sz="1500" b="1" dirty="0">
              <a:solidFill>
                <a:schemeClr val="accent5"/>
              </a:solidFill>
            </a:endParaRPr>
          </a:p>
        </p:txBody>
      </p:sp>
      <p:sp>
        <p:nvSpPr>
          <p:cNvPr id="44" name="Прямоугольник 43"/>
          <p:cNvSpPr/>
          <p:nvPr/>
        </p:nvSpPr>
        <p:spPr>
          <a:xfrm>
            <a:off x="5912699" y="2268513"/>
            <a:ext cx="1156470" cy="553998"/>
          </a:xfrm>
          <a:prstGeom prst="rect">
            <a:avLst/>
          </a:prstGeom>
        </p:spPr>
        <p:txBody>
          <a:bodyPr wrap="none">
            <a:spAutoFit/>
          </a:bodyPr>
          <a:lstStyle/>
          <a:p>
            <a:r>
              <a:rPr lang="ru-RU" sz="1500" b="1" dirty="0">
                <a:solidFill>
                  <a:schemeClr val="accent5"/>
                </a:solidFill>
              </a:rPr>
              <a:t>Интервалы </a:t>
            </a:r>
            <a:r>
              <a:rPr lang="en-US" sz="1500" b="1" dirty="0">
                <a:solidFill>
                  <a:schemeClr val="accent5"/>
                </a:solidFill>
              </a:rPr>
              <a:t/>
            </a:r>
            <a:br>
              <a:rPr lang="en-US" sz="1500" b="1" dirty="0">
                <a:solidFill>
                  <a:schemeClr val="accent5"/>
                </a:solidFill>
              </a:rPr>
            </a:br>
            <a:r>
              <a:rPr lang="ru-RU" sz="1500" b="1" dirty="0">
                <a:solidFill>
                  <a:schemeClr val="accent5"/>
                </a:solidFill>
              </a:rPr>
              <a:t>визита</a:t>
            </a:r>
          </a:p>
        </p:txBody>
      </p:sp>
      <p:sp>
        <p:nvSpPr>
          <p:cNvPr id="45" name="Прямоугольник 44"/>
          <p:cNvSpPr/>
          <p:nvPr/>
        </p:nvSpPr>
        <p:spPr>
          <a:xfrm>
            <a:off x="5912701" y="2916585"/>
            <a:ext cx="1337226" cy="553998"/>
          </a:xfrm>
          <a:prstGeom prst="rect">
            <a:avLst/>
          </a:prstGeom>
        </p:spPr>
        <p:txBody>
          <a:bodyPr wrap="none">
            <a:spAutoFit/>
          </a:bodyPr>
          <a:lstStyle/>
          <a:p>
            <a:r>
              <a:rPr lang="ru-RU" sz="1500" b="1" dirty="0">
                <a:solidFill>
                  <a:schemeClr val="accent5"/>
                </a:solidFill>
              </a:rPr>
              <a:t>Управление </a:t>
            </a:r>
            <a:r>
              <a:rPr lang="en-US" sz="1500" b="1" dirty="0">
                <a:solidFill>
                  <a:schemeClr val="accent5"/>
                </a:solidFill>
              </a:rPr>
              <a:t/>
            </a:r>
            <a:br>
              <a:rPr lang="en-US" sz="1500" b="1" dirty="0">
                <a:solidFill>
                  <a:schemeClr val="accent5"/>
                </a:solidFill>
              </a:rPr>
            </a:br>
            <a:r>
              <a:rPr lang="ru-RU" sz="1500" b="1" dirty="0">
                <a:solidFill>
                  <a:schemeClr val="accent5"/>
                </a:solidFill>
              </a:rPr>
              <a:t>инцидентами</a:t>
            </a:r>
          </a:p>
        </p:txBody>
      </p:sp>
      <p:sp>
        <p:nvSpPr>
          <p:cNvPr id="46" name="Прямоугольник 45"/>
          <p:cNvSpPr/>
          <p:nvPr/>
        </p:nvSpPr>
        <p:spPr>
          <a:xfrm>
            <a:off x="5922560" y="3834687"/>
            <a:ext cx="1284454" cy="323165"/>
          </a:xfrm>
          <a:prstGeom prst="rect">
            <a:avLst/>
          </a:prstGeom>
        </p:spPr>
        <p:txBody>
          <a:bodyPr wrap="none">
            <a:spAutoFit/>
          </a:bodyPr>
          <a:lstStyle/>
          <a:p>
            <a:r>
              <a:rPr lang="ru-RU" sz="1500" b="1" dirty="0">
                <a:solidFill>
                  <a:schemeClr val="accent5"/>
                </a:solidFill>
              </a:rPr>
              <a:t>Статус услуги</a:t>
            </a:r>
          </a:p>
        </p:txBody>
      </p:sp>
      <p:sp>
        <p:nvSpPr>
          <p:cNvPr id="47" name="Прямоугольник 46"/>
          <p:cNvSpPr/>
          <p:nvPr/>
        </p:nvSpPr>
        <p:spPr>
          <a:xfrm>
            <a:off x="5912701" y="4320741"/>
            <a:ext cx="1290674" cy="553998"/>
          </a:xfrm>
          <a:prstGeom prst="rect">
            <a:avLst/>
          </a:prstGeom>
        </p:spPr>
        <p:txBody>
          <a:bodyPr wrap="none">
            <a:spAutoFit/>
          </a:bodyPr>
          <a:lstStyle/>
          <a:p>
            <a:r>
              <a:rPr lang="ru-RU" sz="1500" b="1" dirty="0">
                <a:solidFill>
                  <a:schemeClr val="accent5"/>
                </a:solidFill>
              </a:rPr>
              <a:t>Управление </a:t>
            </a:r>
            <a:r>
              <a:rPr lang="en-US" sz="1500" b="1" dirty="0">
                <a:solidFill>
                  <a:schemeClr val="accent5"/>
                </a:solidFill>
              </a:rPr>
              <a:t/>
            </a:r>
            <a:br>
              <a:rPr lang="en-US" sz="1500" b="1" dirty="0">
                <a:solidFill>
                  <a:schemeClr val="accent5"/>
                </a:solidFill>
              </a:rPr>
            </a:br>
            <a:r>
              <a:rPr lang="ru-RU" sz="1500" b="1" dirty="0">
                <a:solidFill>
                  <a:schemeClr val="accent5"/>
                </a:solidFill>
              </a:rPr>
              <a:t>претензиями</a:t>
            </a:r>
          </a:p>
        </p:txBody>
      </p:sp>
      <p:sp>
        <p:nvSpPr>
          <p:cNvPr id="48" name="Прямоугольник 47"/>
          <p:cNvSpPr/>
          <p:nvPr/>
        </p:nvSpPr>
        <p:spPr>
          <a:xfrm>
            <a:off x="5966707" y="5022819"/>
            <a:ext cx="1818318" cy="553998"/>
          </a:xfrm>
          <a:prstGeom prst="rect">
            <a:avLst/>
          </a:prstGeom>
        </p:spPr>
        <p:txBody>
          <a:bodyPr wrap="none">
            <a:spAutoFit/>
          </a:bodyPr>
          <a:lstStyle/>
          <a:p>
            <a:r>
              <a:rPr lang="ru-RU" sz="1500" b="1" dirty="0">
                <a:solidFill>
                  <a:schemeClr val="accent5"/>
                </a:solidFill>
              </a:rPr>
              <a:t>Управление </a:t>
            </a:r>
            <a:r>
              <a:rPr lang="en-US" sz="1500" b="1" dirty="0">
                <a:solidFill>
                  <a:schemeClr val="accent5"/>
                </a:solidFill>
              </a:rPr>
              <a:t/>
            </a:r>
            <a:br>
              <a:rPr lang="en-US" sz="1500" b="1" dirty="0">
                <a:solidFill>
                  <a:schemeClr val="accent5"/>
                </a:solidFill>
              </a:rPr>
            </a:br>
            <a:r>
              <a:rPr lang="ru-RU" sz="1500" b="1" dirty="0">
                <a:solidFill>
                  <a:schemeClr val="accent5"/>
                </a:solidFill>
              </a:rPr>
              <a:t>информированием</a:t>
            </a:r>
          </a:p>
        </p:txBody>
      </p:sp>
      <p:sp>
        <p:nvSpPr>
          <p:cNvPr id="49" name="Стрелка вправо 48"/>
          <p:cNvSpPr/>
          <p:nvPr/>
        </p:nvSpPr>
        <p:spPr>
          <a:xfrm rot="10800000">
            <a:off x="5704812" y="2025174"/>
            <a:ext cx="1464532" cy="300790"/>
          </a:xfrm>
          <a:prstGeom prs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50" name="Стрелка вправо 49"/>
          <p:cNvSpPr/>
          <p:nvPr/>
        </p:nvSpPr>
        <p:spPr>
          <a:xfrm rot="10800000">
            <a:off x="5718248" y="2673231"/>
            <a:ext cx="1464532" cy="300790"/>
          </a:xfrm>
          <a:prstGeom prs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51" name="Стрелка вправо 50"/>
          <p:cNvSpPr/>
          <p:nvPr/>
        </p:nvSpPr>
        <p:spPr>
          <a:xfrm rot="10800000">
            <a:off x="5718248" y="3349288"/>
            <a:ext cx="1464532" cy="300790"/>
          </a:xfrm>
          <a:prstGeom prs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52" name="Стрелка вправо 51"/>
          <p:cNvSpPr/>
          <p:nvPr/>
        </p:nvSpPr>
        <p:spPr>
          <a:xfrm rot="10800000">
            <a:off x="5739243" y="4052041"/>
            <a:ext cx="1464532" cy="300790"/>
          </a:xfrm>
          <a:prstGeom prs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53" name="Стрелка вправо 52"/>
          <p:cNvSpPr/>
          <p:nvPr/>
        </p:nvSpPr>
        <p:spPr>
          <a:xfrm rot="10800000">
            <a:off x="5769747" y="4809718"/>
            <a:ext cx="1464532" cy="300790"/>
          </a:xfrm>
          <a:prstGeom prs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54" name="Стрелка вправо 53"/>
          <p:cNvSpPr/>
          <p:nvPr/>
        </p:nvSpPr>
        <p:spPr>
          <a:xfrm rot="10800000">
            <a:off x="5788556" y="5478114"/>
            <a:ext cx="1464532" cy="300790"/>
          </a:xfrm>
          <a:prstGeom prs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Tree>
    <p:extLst>
      <p:ext uri="{BB962C8B-B14F-4D97-AF65-F5344CB8AC3E}">
        <p14:creationId xmlns:p14="http://schemas.microsoft.com/office/powerpoint/2010/main" val="112791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p:bldP spid="43" grpId="0"/>
      <p:bldP spid="44" grpId="0"/>
      <p:bldP spid="45" grpId="0"/>
      <p:bldP spid="46" grpId="0"/>
      <p:bldP spid="47" grpId="0"/>
      <p:bldP spid="48" grpId="0"/>
      <p:bldP spid="49" grpId="0" animBg="1"/>
      <p:bldP spid="50"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Блок-схема: узел суммирования 56"/>
          <p:cNvSpPr/>
          <p:nvPr/>
        </p:nvSpPr>
        <p:spPr>
          <a:xfrm>
            <a:off x="3155674" y="4031482"/>
            <a:ext cx="789014" cy="666413"/>
          </a:xfrm>
          <a:prstGeom prst="flowChartSummingJunction">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050">
              <a:ln>
                <a:solidFill>
                  <a:schemeClr val="tx1">
                    <a:lumMod val="75000"/>
                    <a:lumOff val="25000"/>
                  </a:schemeClr>
                </a:solidFill>
              </a:ln>
            </a:endParaRPr>
          </a:p>
        </p:txBody>
      </p:sp>
      <p:sp>
        <p:nvSpPr>
          <p:cNvPr id="58" name="TextBox 57"/>
          <p:cNvSpPr txBox="1"/>
          <p:nvPr/>
        </p:nvSpPr>
        <p:spPr>
          <a:xfrm>
            <a:off x="3198217" y="4283627"/>
            <a:ext cx="703925" cy="369306"/>
          </a:xfrm>
          <a:prstGeom prst="rect">
            <a:avLst/>
          </a:prstGeom>
          <a:solidFill>
            <a:schemeClr val="bg1"/>
          </a:solidFill>
          <a:ln>
            <a:solidFill>
              <a:schemeClr val="bg1">
                <a:lumMod val="85000"/>
              </a:schemeClr>
            </a:solidFill>
          </a:ln>
        </p:spPr>
        <p:txBody>
          <a:bodyPr wrap="square" lIns="68554" tIns="34277" rIns="68554" bIns="34277" rtlCol="0">
            <a:spAutoFit/>
          </a:bodyPr>
          <a:lstStyle/>
          <a:p>
            <a:pPr algn="ctr"/>
            <a:r>
              <a:rPr lang="ru-RU" sz="975" b="1" dirty="0">
                <a:solidFill>
                  <a:schemeClr val="bg1">
                    <a:lumMod val="50000"/>
                  </a:schemeClr>
                </a:solidFill>
              </a:rPr>
              <a:t>Обработка</a:t>
            </a:r>
          </a:p>
        </p:txBody>
      </p:sp>
      <p:sp>
        <p:nvSpPr>
          <p:cNvPr id="59" name="Нашивка 58"/>
          <p:cNvSpPr/>
          <p:nvPr/>
        </p:nvSpPr>
        <p:spPr>
          <a:xfrm rot="5400000">
            <a:off x="3434107" y="3508064"/>
            <a:ext cx="230571" cy="612180"/>
          </a:xfrm>
          <a:prstGeom prst="chevron">
            <a:avLst>
              <a:gd name="adj" fmla="val 67129"/>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solidFill>
                <a:schemeClr val="tx1"/>
              </a:solidFill>
            </a:endParaRPr>
          </a:p>
        </p:txBody>
      </p:sp>
      <p:sp>
        <p:nvSpPr>
          <p:cNvPr id="60" name="Нашивка 59"/>
          <p:cNvSpPr/>
          <p:nvPr/>
        </p:nvSpPr>
        <p:spPr>
          <a:xfrm>
            <a:off x="4355919" y="3035259"/>
            <a:ext cx="266953" cy="528749"/>
          </a:xfrm>
          <a:prstGeom prst="chevron">
            <a:avLst>
              <a:gd name="adj" fmla="val 67129"/>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solidFill>
                <a:schemeClr val="tx1"/>
              </a:solidFill>
            </a:endParaRPr>
          </a:p>
        </p:txBody>
      </p:sp>
      <p:sp>
        <p:nvSpPr>
          <p:cNvPr id="61" name="Скругленный прямоугольник 60"/>
          <p:cNvSpPr/>
          <p:nvPr/>
        </p:nvSpPr>
        <p:spPr>
          <a:xfrm>
            <a:off x="4732911" y="1936142"/>
            <a:ext cx="4201945" cy="3130175"/>
          </a:xfrm>
          <a:prstGeom prst="roundRect">
            <a:avLst>
              <a:gd name="adj" fmla="val 13834"/>
            </a:avLst>
          </a:prstGeom>
          <a:solidFill>
            <a:srgbClr val="FFF7EF">
              <a:alpha val="38000"/>
            </a:srgbClr>
          </a:solidFill>
          <a:ln>
            <a:solidFill>
              <a:srgbClr val="E0B298"/>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sp>
        <p:nvSpPr>
          <p:cNvPr id="62" name="Скругленный прямоугольник 61"/>
          <p:cNvSpPr/>
          <p:nvPr/>
        </p:nvSpPr>
        <p:spPr>
          <a:xfrm>
            <a:off x="5416823" y="2133131"/>
            <a:ext cx="2786426" cy="355536"/>
          </a:xfrm>
          <a:prstGeom prst="roundRect">
            <a:avLst/>
          </a:prstGeom>
          <a:solidFill>
            <a:schemeClr val="bg1"/>
          </a:solidFill>
          <a:ln>
            <a:solidFill>
              <a:srgbClr val="E0B298"/>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sz="1500" i="1" dirty="0">
                <a:solidFill>
                  <a:srgbClr val="E2AE96"/>
                </a:solidFill>
              </a:rPr>
              <a:t>Customer Auto Interaction Management</a:t>
            </a:r>
            <a:endParaRPr lang="ru-RU" sz="1350" i="1" dirty="0">
              <a:solidFill>
                <a:srgbClr val="C4948A"/>
              </a:solidFill>
            </a:endParaRPr>
          </a:p>
        </p:txBody>
      </p:sp>
      <p:sp>
        <p:nvSpPr>
          <p:cNvPr id="63" name="Скругленный прямоугольник 62"/>
          <p:cNvSpPr/>
          <p:nvPr/>
        </p:nvSpPr>
        <p:spPr>
          <a:xfrm>
            <a:off x="5234490" y="4169426"/>
            <a:ext cx="1792669" cy="300521"/>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350" i="1" dirty="0">
                <a:solidFill>
                  <a:schemeClr val="tx1">
                    <a:lumMod val="65000"/>
                    <a:lumOff val="35000"/>
                  </a:schemeClr>
                </a:solidFill>
              </a:rPr>
              <a:t>Подходящий </a:t>
            </a:r>
          </a:p>
          <a:p>
            <a:pPr algn="ctr"/>
            <a:r>
              <a:rPr lang="ru-RU" sz="1350" i="1" dirty="0">
                <a:solidFill>
                  <a:schemeClr val="tx1">
                    <a:lumMod val="65000"/>
                    <a:lumOff val="35000"/>
                  </a:schemeClr>
                </a:solidFill>
              </a:rPr>
              <a:t>канал связи</a:t>
            </a:r>
          </a:p>
        </p:txBody>
      </p:sp>
      <p:grpSp>
        <p:nvGrpSpPr>
          <p:cNvPr id="64" name="Группа 63"/>
          <p:cNvGrpSpPr/>
          <p:nvPr/>
        </p:nvGrpSpPr>
        <p:grpSpPr>
          <a:xfrm>
            <a:off x="7415296" y="4059187"/>
            <a:ext cx="703400" cy="570203"/>
            <a:chOff x="9349981" y="4679240"/>
            <a:chExt cx="937745" cy="880118"/>
          </a:xfrm>
        </p:grpSpPr>
        <p:grpSp>
          <p:nvGrpSpPr>
            <p:cNvPr id="65" name="Группа 64"/>
            <p:cNvGrpSpPr/>
            <p:nvPr/>
          </p:nvGrpSpPr>
          <p:grpSpPr>
            <a:xfrm>
              <a:off x="9349981" y="4679240"/>
              <a:ext cx="937745" cy="864053"/>
              <a:chOff x="4826108" y="5198954"/>
              <a:chExt cx="1153902" cy="1124702"/>
            </a:xfrm>
          </p:grpSpPr>
          <p:grpSp>
            <p:nvGrpSpPr>
              <p:cNvPr id="68" name="Группа 67"/>
              <p:cNvGrpSpPr/>
              <p:nvPr/>
            </p:nvGrpSpPr>
            <p:grpSpPr>
              <a:xfrm>
                <a:off x="4826108" y="5198954"/>
                <a:ext cx="1125378" cy="1124702"/>
                <a:chOff x="6667501" y="3979269"/>
                <a:chExt cx="2824427" cy="2793225"/>
              </a:xfrm>
            </p:grpSpPr>
            <p:pic>
              <p:nvPicPr>
                <p:cNvPr id="70" name="Рисунок 69"/>
                <p:cNvPicPr>
                  <a:picLocks noChangeAspect="1"/>
                </p:cNvPicPr>
                <p:nvPr/>
              </p:nvPicPr>
              <p:blipFill rotWithShape="1">
                <a:blip r:embed="rId3" cstate="print">
                  <a:extLst>
                    <a:ext uri="{28A0092B-C50C-407E-A947-70E740481C1C}">
                      <a14:useLocalDpi xmlns:a14="http://schemas.microsoft.com/office/drawing/2010/main" val="0"/>
                    </a:ext>
                  </a:extLst>
                </a:blip>
                <a:srcRect l="60695" t="57681" r="25833" b="28889"/>
                <a:stretch/>
              </p:blipFill>
              <p:spPr>
                <a:xfrm>
                  <a:off x="6667501" y="3979269"/>
                  <a:ext cx="945338" cy="930042"/>
                </a:xfrm>
                <a:prstGeom prst="ellipse">
                  <a:avLst/>
                </a:prstGeom>
              </p:spPr>
            </p:pic>
            <p:pic>
              <p:nvPicPr>
                <p:cNvPr id="71" name="Рисунок 70"/>
                <p:cNvPicPr>
                  <a:picLocks noChangeAspect="1"/>
                </p:cNvPicPr>
                <p:nvPr/>
              </p:nvPicPr>
              <p:blipFill rotWithShape="1">
                <a:blip r:embed="rId4" cstate="print">
                  <a:extLst>
                    <a:ext uri="{28A0092B-C50C-407E-A947-70E740481C1C}">
                      <a14:useLocalDpi xmlns:a14="http://schemas.microsoft.com/office/drawing/2010/main" val="0"/>
                    </a:ext>
                  </a:extLst>
                </a:blip>
                <a:srcRect l="60555" t="40522" r="25695" b="46111"/>
                <a:stretch/>
              </p:blipFill>
              <p:spPr>
                <a:xfrm>
                  <a:off x="6679388" y="5855784"/>
                  <a:ext cx="942975" cy="916710"/>
                </a:xfrm>
                <a:prstGeom prst="ellipse">
                  <a:avLst/>
                </a:prstGeom>
              </p:spPr>
            </p:pic>
            <p:pic>
              <p:nvPicPr>
                <p:cNvPr id="72" name="Рисунок 71"/>
                <p:cNvPicPr>
                  <a:picLocks noChangeAspect="1"/>
                </p:cNvPicPr>
                <p:nvPr/>
              </p:nvPicPr>
              <p:blipFill rotWithShape="1">
                <a:blip r:embed="rId5" cstate="print">
                  <a:extLst>
                    <a:ext uri="{28A0092B-C50C-407E-A947-70E740481C1C}">
                      <a14:useLocalDpi xmlns:a14="http://schemas.microsoft.com/office/drawing/2010/main" val="0"/>
                    </a:ext>
                  </a:extLst>
                </a:blip>
                <a:srcRect l="25694" t="22778" r="61111" b="64166"/>
                <a:stretch/>
              </p:blipFill>
              <p:spPr>
                <a:xfrm>
                  <a:off x="8587052" y="4013961"/>
                  <a:ext cx="904876" cy="895350"/>
                </a:xfrm>
                <a:prstGeom prst="ellipse">
                  <a:avLst/>
                </a:prstGeom>
              </p:spPr>
            </p:pic>
            <p:pic>
              <p:nvPicPr>
                <p:cNvPr id="73" name="Рисунок 72"/>
                <p:cNvPicPr>
                  <a:picLocks noChangeAspect="1"/>
                </p:cNvPicPr>
                <p:nvPr/>
              </p:nvPicPr>
              <p:blipFill rotWithShape="1">
                <a:blip r:embed="rId6" cstate="print">
                  <a:extLst>
                    <a:ext uri="{28A0092B-C50C-407E-A947-70E740481C1C}">
                      <a14:useLocalDpi xmlns:a14="http://schemas.microsoft.com/office/drawing/2010/main" val="0"/>
                    </a:ext>
                  </a:extLst>
                </a:blip>
                <a:srcRect l="43476" t="41209" r="43746" b="46389"/>
                <a:stretch/>
              </p:blipFill>
              <p:spPr>
                <a:xfrm>
                  <a:off x="7616228" y="4899786"/>
                  <a:ext cx="965294" cy="936948"/>
                </a:xfrm>
                <a:prstGeom prst="ellipse">
                  <a:avLst/>
                </a:prstGeom>
              </p:spPr>
            </p:pic>
            <p:pic>
              <p:nvPicPr>
                <p:cNvPr id="74" name="Рисунок 73"/>
                <p:cNvPicPr>
                  <a:picLocks noChangeAspect="1"/>
                </p:cNvPicPr>
                <p:nvPr/>
              </p:nvPicPr>
              <p:blipFill rotWithShape="1">
                <a:blip r:embed="rId7" cstate="print">
                  <a:extLst>
                    <a:ext uri="{28A0092B-C50C-407E-A947-70E740481C1C}">
                      <a14:useLocalDpi xmlns:a14="http://schemas.microsoft.com/office/drawing/2010/main" val="0"/>
                    </a:ext>
                  </a:extLst>
                </a:blip>
                <a:srcRect l="25694" t="74671" r="60645" b="11667"/>
                <a:stretch/>
              </p:blipFill>
              <p:spPr>
                <a:xfrm>
                  <a:off x="6679388" y="4909311"/>
                  <a:ext cx="936840" cy="936948"/>
                </a:xfrm>
                <a:prstGeom prst="ellipse">
                  <a:avLst/>
                </a:prstGeom>
              </p:spPr>
            </p:pic>
            <p:pic>
              <p:nvPicPr>
                <p:cNvPr id="75" name="Рисунок 74"/>
                <p:cNvPicPr>
                  <a:picLocks noChangeAspect="1"/>
                </p:cNvPicPr>
                <p:nvPr/>
              </p:nvPicPr>
              <p:blipFill rotWithShape="1">
                <a:blip r:embed="rId8" cstate="print">
                  <a:extLst>
                    <a:ext uri="{28A0092B-C50C-407E-A947-70E740481C1C}">
                      <a14:useLocalDpi xmlns:a14="http://schemas.microsoft.com/office/drawing/2010/main" val="0"/>
                    </a:ext>
                  </a:extLst>
                </a:blip>
                <a:srcRect l="25695" t="57550" r="60694" b="29166"/>
                <a:stretch/>
              </p:blipFill>
              <p:spPr>
                <a:xfrm>
                  <a:off x="7632150" y="3979269"/>
                  <a:ext cx="933450" cy="910992"/>
                </a:xfrm>
                <a:prstGeom prst="ellipse">
                  <a:avLst/>
                </a:prstGeom>
              </p:spPr>
            </p:pic>
          </p:grpSp>
          <p:pic>
            <p:nvPicPr>
              <p:cNvPr id="69" name="Рисунок 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3650" y="5571110"/>
                <a:ext cx="406360" cy="406360"/>
              </a:xfrm>
              <a:prstGeom prst="rect">
                <a:avLst/>
              </a:prstGeom>
            </p:spPr>
          </p:pic>
        </p:grpSp>
        <p:pic>
          <p:nvPicPr>
            <p:cNvPr id="66" name="Рисунок 65"/>
            <p:cNvPicPr>
              <a:picLocks noChangeAspect="1"/>
            </p:cNvPicPr>
            <p:nvPr/>
          </p:nvPicPr>
          <p:blipFill rotWithShape="1">
            <a:blip r:embed="rId10" cstate="print">
              <a:extLst>
                <a:ext uri="{28A0092B-C50C-407E-A947-70E740481C1C}">
                  <a14:useLocalDpi xmlns:a14="http://schemas.microsoft.com/office/drawing/2010/main" val="0"/>
                </a:ext>
              </a:extLst>
            </a:blip>
            <a:srcRect l="51672" t="50028" r="9731" b="11376"/>
            <a:stretch/>
          </p:blipFill>
          <p:spPr>
            <a:xfrm>
              <a:off x="9969751" y="5267161"/>
              <a:ext cx="291749" cy="291749"/>
            </a:xfrm>
            <a:prstGeom prst="ellipse">
              <a:avLst/>
            </a:prstGeom>
          </p:spPr>
        </p:pic>
        <p:pic>
          <p:nvPicPr>
            <p:cNvPr id="67" name="Рисунок 66"/>
            <p:cNvPicPr>
              <a:picLocks noChangeAspect="1"/>
            </p:cNvPicPr>
            <p:nvPr/>
          </p:nvPicPr>
          <p:blipFill rotWithShape="1">
            <a:blip r:embed="rId11" cstate="print">
              <a:extLst>
                <a:ext uri="{28A0092B-C50C-407E-A947-70E740481C1C}">
                  <a14:useLocalDpi xmlns:a14="http://schemas.microsoft.com/office/drawing/2010/main" val="0"/>
                </a:ext>
              </a:extLst>
            </a:blip>
            <a:srcRect l="9357" t="50176" r="51696" b="11754"/>
            <a:stretch/>
          </p:blipFill>
          <p:spPr>
            <a:xfrm>
              <a:off x="9655772" y="5255775"/>
              <a:ext cx="310579" cy="303583"/>
            </a:xfrm>
            <a:prstGeom prst="ellipse">
              <a:avLst/>
            </a:prstGeom>
          </p:spPr>
        </p:pic>
      </p:grpSp>
      <p:sp>
        <p:nvSpPr>
          <p:cNvPr id="76" name="Скругленный прямоугольник 75"/>
          <p:cNvSpPr/>
          <p:nvPr/>
        </p:nvSpPr>
        <p:spPr>
          <a:xfrm>
            <a:off x="5231355" y="3386309"/>
            <a:ext cx="1792669" cy="300521"/>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350" i="1" dirty="0">
                <a:solidFill>
                  <a:schemeClr val="tx1">
                    <a:lumMod val="65000"/>
                    <a:lumOff val="35000"/>
                  </a:schemeClr>
                </a:solidFill>
              </a:rPr>
              <a:t>Сегментация</a:t>
            </a:r>
          </a:p>
        </p:txBody>
      </p:sp>
      <p:sp>
        <p:nvSpPr>
          <p:cNvPr id="77" name="Скругленный прямоугольник 76"/>
          <p:cNvSpPr/>
          <p:nvPr/>
        </p:nvSpPr>
        <p:spPr>
          <a:xfrm>
            <a:off x="5231355" y="2687274"/>
            <a:ext cx="1792669" cy="300521"/>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350" i="1" dirty="0">
                <a:solidFill>
                  <a:schemeClr val="tx1">
                    <a:lumMod val="65000"/>
                    <a:lumOff val="35000"/>
                  </a:schemeClr>
                </a:solidFill>
              </a:rPr>
              <a:t>Графики и приоритеты</a:t>
            </a:r>
          </a:p>
        </p:txBody>
      </p:sp>
      <p:grpSp>
        <p:nvGrpSpPr>
          <p:cNvPr id="78" name="Группа 77"/>
          <p:cNvGrpSpPr/>
          <p:nvPr/>
        </p:nvGrpSpPr>
        <p:grpSpPr>
          <a:xfrm>
            <a:off x="4720485" y="2488666"/>
            <a:ext cx="365739" cy="2072924"/>
            <a:chOff x="3249445" y="2255113"/>
            <a:chExt cx="520011" cy="3199596"/>
          </a:xfrm>
        </p:grpSpPr>
        <p:cxnSp>
          <p:nvCxnSpPr>
            <p:cNvPr id="79" name="Соединительная линия уступом 78"/>
            <p:cNvCxnSpPr/>
            <p:nvPr/>
          </p:nvCxnSpPr>
          <p:spPr>
            <a:xfrm rot="5400000" flipH="1" flipV="1">
              <a:off x="2691980" y="2812772"/>
              <a:ext cx="1617458" cy="502140"/>
            </a:xfrm>
            <a:prstGeom prst="bentConnector3">
              <a:avLst>
                <a:gd name="adj1" fmla="val 100072"/>
              </a:avLst>
            </a:prstGeom>
            <a:ln w="28575">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Соединительная линия уступом 79"/>
            <p:cNvCxnSpPr/>
            <p:nvPr/>
          </p:nvCxnSpPr>
          <p:spPr>
            <a:xfrm rot="16200000" flipH="1">
              <a:off x="2718381" y="4403633"/>
              <a:ext cx="1582140" cy="520011"/>
            </a:xfrm>
            <a:prstGeom prst="bentConnector3">
              <a:avLst>
                <a:gd name="adj1" fmla="val 100640"/>
              </a:avLst>
            </a:prstGeom>
            <a:ln w="28575">
              <a:solidFill>
                <a:srgbClr val="6633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1" name="Прямая соединительная линия 80"/>
          <p:cNvCxnSpPr/>
          <p:nvPr/>
        </p:nvCxnSpPr>
        <p:spPr>
          <a:xfrm flipH="1">
            <a:off x="4489392" y="3536569"/>
            <a:ext cx="224566" cy="0"/>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grpSp>
        <p:nvGrpSpPr>
          <p:cNvPr id="82" name="Группа 81"/>
          <p:cNvGrpSpPr/>
          <p:nvPr/>
        </p:nvGrpSpPr>
        <p:grpSpPr>
          <a:xfrm>
            <a:off x="458659" y="3277785"/>
            <a:ext cx="804542" cy="862709"/>
            <a:chOff x="256155" y="3473131"/>
            <a:chExt cx="1072582" cy="1331607"/>
          </a:xfrm>
        </p:grpSpPr>
        <p:pic>
          <p:nvPicPr>
            <p:cNvPr id="83" name="Рисунок 82"/>
            <p:cNvPicPr>
              <a:picLocks noChangeAspect="1"/>
            </p:cNvPicPr>
            <p:nvPr/>
          </p:nvPicPr>
          <p:blipFill rotWithShape="1">
            <a:blip r:embed="rId12" cstate="print">
              <a:extLst>
                <a:ext uri="{28A0092B-C50C-407E-A947-70E740481C1C}">
                  <a14:useLocalDpi xmlns:a14="http://schemas.microsoft.com/office/drawing/2010/main" val="0"/>
                </a:ext>
              </a:extLst>
            </a:blip>
            <a:srcRect l="15800" t="8587" r="17760" b="8927"/>
            <a:stretch/>
          </p:blipFill>
          <p:spPr>
            <a:xfrm>
              <a:off x="256155" y="3473131"/>
              <a:ext cx="1072582" cy="1331607"/>
            </a:xfrm>
            <a:prstGeom prst="ellipse">
              <a:avLst/>
            </a:prstGeom>
          </p:spPr>
        </p:pic>
        <p:grpSp>
          <p:nvGrpSpPr>
            <p:cNvPr id="84" name="Группа 83"/>
            <p:cNvGrpSpPr/>
            <p:nvPr/>
          </p:nvGrpSpPr>
          <p:grpSpPr>
            <a:xfrm>
              <a:off x="626634" y="4020906"/>
              <a:ext cx="173444" cy="127172"/>
              <a:chOff x="1240033" y="4276910"/>
              <a:chExt cx="288516" cy="134786"/>
            </a:xfrm>
          </p:grpSpPr>
          <p:sp>
            <p:nvSpPr>
              <p:cNvPr id="85" name="Прямоугольник 84"/>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a:t>
                </a:r>
              </a:p>
            </p:txBody>
          </p:sp>
          <p:pic>
            <p:nvPicPr>
              <p:cNvPr id="86" name="Рисунок 8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grpSp>
      <p:sp>
        <p:nvSpPr>
          <p:cNvPr id="87" name="Скругленный прямоугольник 86"/>
          <p:cNvSpPr/>
          <p:nvPr/>
        </p:nvSpPr>
        <p:spPr>
          <a:xfrm>
            <a:off x="142937" y="2133130"/>
            <a:ext cx="1841807" cy="2933186"/>
          </a:xfrm>
          <a:prstGeom prst="roundRect">
            <a:avLst>
              <a:gd name="adj" fmla="val 11459"/>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sp>
        <p:nvSpPr>
          <p:cNvPr id="88" name="Скругленный прямоугольник 87"/>
          <p:cNvSpPr/>
          <p:nvPr/>
        </p:nvSpPr>
        <p:spPr>
          <a:xfrm>
            <a:off x="313876" y="2216052"/>
            <a:ext cx="1499918" cy="650657"/>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500" i="1" dirty="0">
                <a:solidFill>
                  <a:schemeClr val="tx1">
                    <a:lumMod val="65000"/>
                    <a:lumOff val="35000"/>
                  </a:schemeClr>
                </a:solidFill>
              </a:rPr>
              <a:t>Данные</a:t>
            </a:r>
            <a:r>
              <a:rPr lang="en-US" sz="1500" i="1" dirty="0">
                <a:solidFill>
                  <a:schemeClr val="tx1">
                    <a:lumMod val="65000"/>
                    <a:lumOff val="35000"/>
                  </a:schemeClr>
                </a:solidFill>
              </a:rPr>
              <a:t> </a:t>
            </a:r>
            <a:r>
              <a:rPr lang="ru-RU" sz="1500" i="1" dirty="0">
                <a:solidFill>
                  <a:schemeClr val="tx1">
                    <a:lumMod val="65000"/>
                    <a:lumOff val="35000"/>
                  </a:schemeClr>
                </a:solidFill>
              </a:rPr>
              <a:t>о</a:t>
            </a:r>
            <a:r>
              <a:rPr lang="en-US" sz="1500" i="1" dirty="0">
                <a:solidFill>
                  <a:schemeClr val="tx1">
                    <a:lumMod val="65000"/>
                    <a:lumOff val="35000"/>
                  </a:schemeClr>
                </a:solidFill>
              </a:rPr>
              <a:t> </a:t>
            </a:r>
            <a:r>
              <a:rPr lang="ru-RU" sz="1500" i="1" dirty="0">
                <a:solidFill>
                  <a:schemeClr val="tx1">
                    <a:lumMod val="65000"/>
                    <a:lumOff val="35000"/>
                  </a:schemeClr>
                </a:solidFill>
              </a:rPr>
              <a:t>прецеденте:</a:t>
            </a:r>
            <a:br>
              <a:rPr lang="ru-RU" sz="1500" i="1" dirty="0">
                <a:solidFill>
                  <a:schemeClr val="tx1">
                    <a:lumMod val="65000"/>
                    <a:lumOff val="35000"/>
                  </a:schemeClr>
                </a:solidFill>
              </a:rPr>
            </a:br>
            <a:r>
              <a:rPr lang="ru-RU" sz="1500" i="1" dirty="0">
                <a:solidFill>
                  <a:schemeClr val="tx1">
                    <a:lumMod val="65000"/>
                    <a:lumOff val="35000"/>
                  </a:schemeClr>
                </a:solidFill>
              </a:rPr>
              <a:t>для общения</a:t>
            </a:r>
            <a:endParaRPr lang="ru-RU" sz="1350" i="1" dirty="0">
              <a:solidFill>
                <a:schemeClr val="tx1">
                  <a:lumMod val="65000"/>
                  <a:lumOff val="35000"/>
                </a:schemeClr>
              </a:solidFill>
            </a:endParaRPr>
          </a:p>
        </p:txBody>
      </p:sp>
      <p:pic>
        <p:nvPicPr>
          <p:cNvPr id="89" name="Рисунок 8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52021" y="4052196"/>
            <a:ext cx="435645" cy="376273"/>
          </a:xfrm>
          <a:prstGeom prst="rect">
            <a:avLst/>
          </a:prstGeom>
        </p:spPr>
      </p:pic>
      <p:pic>
        <p:nvPicPr>
          <p:cNvPr id="90" name="Рисунок 89"/>
          <p:cNvPicPr>
            <a:picLocks noChangeAspect="1"/>
          </p:cNvPicPr>
          <p:nvPr/>
        </p:nvPicPr>
        <p:blipFill rotWithShape="1">
          <a:blip r:embed="rId15" cstate="print">
            <a:extLst>
              <a:ext uri="{28A0092B-C50C-407E-A947-70E740481C1C}">
                <a14:useLocalDpi xmlns:a14="http://schemas.microsoft.com/office/drawing/2010/main" val="0"/>
              </a:ext>
            </a:extLst>
          </a:blip>
          <a:srcRect l="14444" t="25439" r="15205" b="25263"/>
          <a:stretch/>
        </p:blipFill>
        <p:spPr>
          <a:xfrm>
            <a:off x="8122684" y="4486170"/>
            <a:ext cx="596663" cy="361128"/>
          </a:xfrm>
          <a:prstGeom prst="roundRect">
            <a:avLst>
              <a:gd name="adj" fmla="val 7544"/>
            </a:avLst>
          </a:prstGeom>
        </p:spPr>
      </p:pic>
      <p:pic>
        <p:nvPicPr>
          <p:cNvPr id="91" name="Рисунок 90"/>
          <p:cNvPicPr>
            <a:picLocks noChangeAspect="1"/>
          </p:cNvPicPr>
          <p:nvPr/>
        </p:nvPicPr>
        <p:blipFill rotWithShape="1">
          <a:blip r:embed="rId16" cstate="print">
            <a:extLst>
              <a:ext uri="{28A0092B-C50C-407E-A947-70E740481C1C}">
                <a14:useLocalDpi xmlns:a14="http://schemas.microsoft.com/office/drawing/2010/main" val="0"/>
              </a:ext>
            </a:extLst>
          </a:blip>
          <a:srcRect t="26234" b="28152"/>
          <a:stretch/>
        </p:blipFill>
        <p:spPr>
          <a:xfrm>
            <a:off x="5262532" y="3979368"/>
            <a:ext cx="1881653" cy="741325"/>
          </a:xfrm>
          <a:prstGeom prst="rect">
            <a:avLst/>
          </a:prstGeom>
        </p:spPr>
      </p:pic>
      <p:pic>
        <p:nvPicPr>
          <p:cNvPr id="92" name="Рисунок 91"/>
          <p:cNvPicPr>
            <a:picLocks noChangeAspect="1"/>
          </p:cNvPicPr>
          <p:nvPr/>
        </p:nvPicPr>
        <p:blipFill rotWithShape="1">
          <a:blip r:embed="rId17" cstate="print">
            <a:extLst>
              <a:ext uri="{28A0092B-C50C-407E-A947-70E740481C1C}">
                <a14:useLocalDpi xmlns:a14="http://schemas.microsoft.com/office/drawing/2010/main" val="0"/>
              </a:ext>
            </a:extLst>
          </a:blip>
          <a:srcRect l="17546" t="10388" r="9740" b="4806"/>
          <a:stretch/>
        </p:blipFill>
        <p:spPr>
          <a:xfrm>
            <a:off x="5169132" y="2057491"/>
            <a:ext cx="726394" cy="731741"/>
          </a:xfrm>
          <a:prstGeom prst="ellipse">
            <a:avLst/>
          </a:prstGeom>
        </p:spPr>
      </p:pic>
      <p:sp>
        <p:nvSpPr>
          <p:cNvPr id="93" name="TextBox 92"/>
          <p:cNvSpPr txBox="1"/>
          <p:nvPr/>
        </p:nvSpPr>
        <p:spPr>
          <a:xfrm>
            <a:off x="5811447" y="2347150"/>
            <a:ext cx="853063" cy="438555"/>
          </a:xfrm>
          <a:prstGeom prst="rect">
            <a:avLst/>
          </a:prstGeom>
          <a:noFill/>
        </p:spPr>
        <p:txBody>
          <a:bodyPr wrap="square" lIns="68554" tIns="34277" rIns="68554" bIns="34277" rtlCol="0">
            <a:spAutoFit/>
          </a:bodyPr>
          <a:lstStyle/>
          <a:p>
            <a:pPr algn="ctr"/>
            <a:r>
              <a:rPr lang="en-US" sz="1200" b="1" dirty="0">
                <a:solidFill>
                  <a:schemeClr val="tx1">
                    <a:lumMod val="50000"/>
                    <a:lumOff val="50000"/>
                  </a:schemeClr>
                </a:solidFill>
              </a:rPr>
              <a:t>B2C-</a:t>
            </a:r>
            <a:r>
              <a:rPr lang="ru-RU" sz="1200" b="1" dirty="0">
                <a:solidFill>
                  <a:schemeClr val="tx1">
                    <a:lumMod val="50000"/>
                    <a:lumOff val="50000"/>
                  </a:schemeClr>
                </a:solidFill>
              </a:rPr>
              <a:t>сегмент</a:t>
            </a:r>
          </a:p>
        </p:txBody>
      </p:sp>
      <p:sp>
        <p:nvSpPr>
          <p:cNvPr id="94" name="TextBox 93"/>
          <p:cNvSpPr txBox="1"/>
          <p:nvPr/>
        </p:nvSpPr>
        <p:spPr>
          <a:xfrm>
            <a:off x="7115823" y="4324684"/>
            <a:ext cx="853063" cy="438555"/>
          </a:xfrm>
          <a:prstGeom prst="rect">
            <a:avLst/>
          </a:prstGeom>
          <a:noFill/>
        </p:spPr>
        <p:txBody>
          <a:bodyPr wrap="square" lIns="68554" tIns="34277" rIns="68554" bIns="34277" rtlCol="0">
            <a:spAutoFit/>
          </a:bodyPr>
          <a:lstStyle/>
          <a:p>
            <a:pPr algn="ctr"/>
            <a:r>
              <a:rPr lang="en-US" sz="1200" b="1" dirty="0">
                <a:solidFill>
                  <a:schemeClr val="tx1">
                    <a:lumMod val="50000"/>
                    <a:lumOff val="50000"/>
                  </a:schemeClr>
                </a:solidFill>
              </a:rPr>
              <a:t>B2B-</a:t>
            </a:r>
            <a:r>
              <a:rPr lang="ru-RU" sz="1200" b="1" dirty="0">
                <a:solidFill>
                  <a:schemeClr val="tx1">
                    <a:lumMod val="50000"/>
                    <a:lumOff val="50000"/>
                  </a:schemeClr>
                </a:solidFill>
              </a:rPr>
              <a:t>сегмент</a:t>
            </a:r>
          </a:p>
        </p:txBody>
      </p:sp>
      <p:pic>
        <p:nvPicPr>
          <p:cNvPr id="95" name="Рисунок 94"/>
          <p:cNvPicPr>
            <a:picLocks noChangeAspect="1"/>
          </p:cNvPicPr>
          <p:nvPr/>
        </p:nvPicPr>
        <p:blipFill rotWithShape="1">
          <a:blip r:embed="rId18" cstate="print">
            <a:extLst>
              <a:ext uri="{28A0092B-C50C-407E-A947-70E740481C1C}">
                <a14:useLocalDpi xmlns:a14="http://schemas.microsoft.com/office/drawing/2010/main" val="0"/>
              </a:ext>
            </a:extLst>
          </a:blip>
          <a:srcRect l="26200" t="23508" r="29239" b="28421"/>
          <a:stretch/>
        </p:blipFill>
        <p:spPr>
          <a:xfrm>
            <a:off x="7399238" y="2488667"/>
            <a:ext cx="695054" cy="647598"/>
          </a:xfrm>
          <a:prstGeom prst="ellipse">
            <a:avLst/>
          </a:prstGeom>
        </p:spPr>
      </p:pic>
      <p:sp>
        <p:nvSpPr>
          <p:cNvPr id="97" name="Скругленный прямоугольник 96"/>
          <p:cNvSpPr/>
          <p:nvPr/>
        </p:nvSpPr>
        <p:spPr>
          <a:xfrm>
            <a:off x="196944" y="2962956"/>
            <a:ext cx="1728417" cy="2032817"/>
          </a:xfrm>
          <a:prstGeom prst="roundRect">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en-US" sz="2325" dirty="0">
                <a:solidFill>
                  <a:srgbClr val="0070C0"/>
                </a:solidFill>
                <a:cs typeface="AngsanaUPC" panose="02020603050405020304" pitchFamily="18" charset="-34"/>
              </a:rPr>
              <a:t>OSS/BSS:</a:t>
            </a:r>
          </a:p>
          <a:p>
            <a:endParaRPr lang="en-US" sz="1500" dirty="0">
              <a:solidFill>
                <a:srgbClr val="0070C0"/>
              </a:solidFill>
              <a:cs typeface="AngsanaUPC" panose="02020603050405020304" pitchFamily="18" charset="-34"/>
            </a:endParaRPr>
          </a:p>
          <a:p>
            <a:pPr marL="257175" indent="-257175">
              <a:buFont typeface="Wingdings" pitchFamily="2" charset="2"/>
              <a:buChar char="q"/>
            </a:pPr>
            <a:r>
              <a:rPr lang="en-US" sz="1500" dirty="0">
                <a:solidFill>
                  <a:srgbClr val="0070C0"/>
                </a:solidFill>
                <a:cs typeface="AngsanaUPC" panose="02020603050405020304" pitchFamily="18" charset="-34"/>
              </a:rPr>
              <a:t>Service Desk:</a:t>
            </a:r>
          </a:p>
          <a:p>
            <a:pPr marL="257175" indent="-257175">
              <a:buFont typeface="Wingdings" pitchFamily="2" charset="2"/>
              <a:buChar char="q"/>
            </a:pPr>
            <a:r>
              <a:rPr lang="en-US" sz="1500" dirty="0">
                <a:solidFill>
                  <a:srgbClr val="0070C0"/>
                </a:solidFill>
                <a:cs typeface="AngsanaUPC" panose="02020603050405020304" pitchFamily="18" charset="-34"/>
              </a:rPr>
              <a:t>Billing</a:t>
            </a:r>
            <a:r>
              <a:rPr lang="ru-RU" sz="1500" dirty="0">
                <a:solidFill>
                  <a:srgbClr val="0070C0"/>
                </a:solidFill>
                <a:cs typeface="AngsanaUPC" panose="02020603050405020304" pitchFamily="18" charset="-34"/>
              </a:rPr>
              <a:t>;</a:t>
            </a:r>
            <a:endParaRPr lang="en-US" sz="1500" dirty="0">
              <a:solidFill>
                <a:srgbClr val="0070C0"/>
              </a:solidFill>
              <a:cs typeface="AngsanaUPC" panose="02020603050405020304" pitchFamily="18" charset="-34"/>
            </a:endParaRPr>
          </a:p>
          <a:p>
            <a:pPr marL="257175" indent="-257175">
              <a:buFont typeface="Wingdings" pitchFamily="2" charset="2"/>
              <a:buChar char="q"/>
            </a:pPr>
            <a:r>
              <a:rPr lang="en-US" sz="1500" dirty="0">
                <a:solidFill>
                  <a:srgbClr val="0070C0"/>
                </a:solidFill>
                <a:cs typeface="AngsanaUPC" panose="02020603050405020304" pitchFamily="18" charset="-34"/>
              </a:rPr>
              <a:t>Orders</a:t>
            </a:r>
            <a:r>
              <a:rPr lang="ru-RU" sz="1500" dirty="0">
                <a:solidFill>
                  <a:srgbClr val="0070C0"/>
                </a:solidFill>
                <a:cs typeface="AngsanaUPC" panose="02020603050405020304" pitchFamily="18" charset="-34"/>
              </a:rPr>
              <a:t>;</a:t>
            </a:r>
            <a:endParaRPr lang="en-US" sz="1500" dirty="0">
              <a:solidFill>
                <a:srgbClr val="0070C0"/>
              </a:solidFill>
              <a:cs typeface="AngsanaUPC" panose="02020603050405020304" pitchFamily="18" charset="-34"/>
            </a:endParaRPr>
          </a:p>
          <a:p>
            <a:pPr marL="257175" indent="-257175">
              <a:buFont typeface="Wingdings" pitchFamily="2" charset="2"/>
              <a:buChar char="q"/>
            </a:pPr>
            <a:r>
              <a:rPr lang="en-US" sz="1500" dirty="0">
                <a:solidFill>
                  <a:srgbClr val="0070C0"/>
                </a:solidFill>
                <a:cs typeface="AngsanaUPC" panose="02020603050405020304" pitchFamily="18" charset="-34"/>
              </a:rPr>
              <a:t>WFM</a:t>
            </a:r>
            <a:r>
              <a:rPr lang="ru-RU" sz="1500" dirty="0">
                <a:solidFill>
                  <a:srgbClr val="0070C0"/>
                </a:solidFill>
                <a:cs typeface="AngsanaUPC" panose="02020603050405020304" pitchFamily="18" charset="-34"/>
              </a:rPr>
              <a:t>;</a:t>
            </a:r>
            <a:endParaRPr lang="en-US" sz="1500" dirty="0">
              <a:solidFill>
                <a:srgbClr val="0070C0"/>
              </a:solidFill>
              <a:cs typeface="AngsanaUPC" panose="02020603050405020304" pitchFamily="18" charset="-34"/>
            </a:endParaRPr>
          </a:p>
          <a:p>
            <a:pPr marL="257175" indent="-257175">
              <a:buFont typeface="Wingdings" pitchFamily="2" charset="2"/>
              <a:buChar char="q"/>
            </a:pPr>
            <a:r>
              <a:rPr lang="en-US" sz="1500" dirty="0">
                <a:solidFill>
                  <a:srgbClr val="0070C0"/>
                </a:solidFill>
                <a:cs typeface="AngsanaUPC" panose="02020603050405020304" pitchFamily="18" charset="-34"/>
              </a:rPr>
              <a:t>CRM</a:t>
            </a:r>
            <a:r>
              <a:rPr lang="ru-RU" sz="1500" dirty="0">
                <a:solidFill>
                  <a:srgbClr val="0070C0"/>
                </a:solidFill>
                <a:cs typeface="AngsanaUPC" panose="02020603050405020304" pitchFamily="18" charset="-34"/>
              </a:rPr>
              <a:t>;</a:t>
            </a:r>
            <a:endParaRPr lang="en-US" sz="1500" dirty="0">
              <a:solidFill>
                <a:srgbClr val="0070C0"/>
              </a:solidFill>
              <a:cs typeface="AngsanaUPC" panose="02020603050405020304" pitchFamily="18" charset="-34"/>
            </a:endParaRPr>
          </a:p>
          <a:p>
            <a:pPr marL="257175" indent="-257175">
              <a:buFont typeface="Wingdings" pitchFamily="2" charset="2"/>
              <a:buChar char="q"/>
            </a:pPr>
            <a:r>
              <a:rPr lang="ru-RU" sz="1500" dirty="0">
                <a:solidFill>
                  <a:srgbClr val="0070C0"/>
                </a:solidFill>
                <a:cs typeface="AngsanaUPC" panose="02020603050405020304" pitchFamily="18" charset="-34"/>
              </a:rPr>
              <a:t>и т.д.</a:t>
            </a:r>
            <a:endParaRPr lang="ru-RU" sz="1500" dirty="0">
              <a:solidFill>
                <a:srgbClr val="482400"/>
              </a:solidFill>
              <a:cs typeface="AngsanaUPC" panose="02020603050405020304" pitchFamily="18" charset="-34"/>
            </a:endParaRPr>
          </a:p>
        </p:txBody>
      </p:sp>
      <p:grpSp>
        <p:nvGrpSpPr>
          <p:cNvPr id="99" name="Группа 98"/>
          <p:cNvGrpSpPr/>
          <p:nvPr/>
        </p:nvGrpSpPr>
        <p:grpSpPr>
          <a:xfrm>
            <a:off x="2857397" y="2371544"/>
            <a:ext cx="1361504" cy="1136553"/>
            <a:chOff x="3211365" y="550463"/>
            <a:chExt cx="5769270" cy="5757073"/>
          </a:xfrm>
        </p:grpSpPr>
        <p:pic>
          <p:nvPicPr>
            <p:cNvPr id="100" name="Рисунок 9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11365" y="550463"/>
              <a:ext cx="5769270" cy="5757073"/>
            </a:xfrm>
            <a:prstGeom prst="rect">
              <a:avLst/>
            </a:prstGeom>
          </p:spPr>
        </p:pic>
        <p:sp>
          <p:nvSpPr>
            <p:cNvPr id="101" name="TextBox 100"/>
            <p:cNvSpPr txBox="1"/>
            <p:nvPr/>
          </p:nvSpPr>
          <p:spPr>
            <a:xfrm rot="299925">
              <a:off x="3490525" y="915333"/>
              <a:ext cx="5140296" cy="5241005"/>
            </a:xfrm>
            <a:prstGeom prst="rect">
              <a:avLst/>
            </a:prstGeom>
            <a:noFill/>
          </p:spPr>
          <p:txBody>
            <a:bodyPr wrap="square" rtlCol="0">
              <a:prstTxWarp prst="textButton">
                <a:avLst>
                  <a:gd name="adj" fmla="val 9846095"/>
                </a:avLst>
              </a:prstTxWarp>
              <a:spAutoFit/>
            </a:bodyPr>
            <a:lstStyle/>
            <a:p>
              <a:r>
                <a:rPr lang="en-US" sz="1500" dirty="0">
                  <a:solidFill>
                    <a:schemeClr val="bg1">
                      <a:lumMod val="85000"/>
                    </a:schemeClr>
                  </a:solidFill>
                </a:rPr>
                <a:t>CUSTOMER EXPERIENCE MANAGEMENT</a:t>
              </a:r>
              <a:endParaRPr lang="ru-RU" sz="1500" dirty="0">
                <a:solidFill>
                  <a:schemeClr val="bg1">
                    <a:lumMod val="85000"/>
                  </a:schemeClr>
                </a:solidFill>
              </a:endParaRPr>
            </a:p>
          </p:txBody>
        </p:sp>
      </p:grpSp>
      <p:pic>
        <p:nvPicPr>
          <p:cNvPr id="102" name="Рисунок 10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0257" y="1321612"/>
            <a:ext cx="7288949" cy="4247312"/>
          </a:xfrm>
          <a:prstGeom prst="rect">
            <a:avLst/>
          </a:prstGeom>
        </p:spPr>
      </p:pic>
      <p:pic>
        <p:nvPicPr>
          <p:cNvPr id="103" name="Рисунок 10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855771" y="1503887"/>
            <a:ext cx="2826786" cy="3656592"/>
          </a:xfrm>
          <a:prstGeom prst="rect">
            <a:avLst/>
          </a:prstGeom>
        </p:spPr>
      </p:pic>
      <p:pic>
        <p:nvPicPr>
          <p:cNvPr id="104" name="Рисунок 10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121716" y="1480097"/>
            <a:ext cx="2845447" cy="3680733"/>
          </a:xfrm>
          <a:prstGeom prst="rect">
            <a:avLst/>
          </a:prstGeom>
        </p:spPr>
      </p:pic>
      <p:pic>
        <p:nvPicPr>
          <p:cNvPr id="105" name="Рисунок 104"/>
          <p:cNvPicPr>
            <a:picLocks noChangeAspect="1"/>
          </p:cNvPicPr>
          <p:nvPr/>
        </p:nvPicPr>
        <p:blipFill rotWithShape="1">
          <a:blip r:embed="rId23" cstate="print">
            <a:extLst>
              <a:ext uri="{28A0092B-C50C-407E-A947-70E740481C1C}">
                <a14:useLocalDpi xmlns:a14="http://schemas.microsoft.com/office/drawing/2010/main" val="0"/>
              </a:ext>
            </a:extLst>
          </a:blip>
          <a:srcRect l="2204" t="10437" r="24323" b="21623"/>
          <a:stretch/>
        </p:blipFill>
        <p:spPr>
          <a:xfrm rot="19662362">
            <a:off x="2845721" y="2709097"/>
            <a:ext cx="1465443" cy="501821"/>
          </a:xfrm>
          <a:prstGeom prst="rect">
            <a:avLst/>
          </a:prstGeom>
          <a:solidFill>
            <a:schemeClr val="bg1"/>
          </a:solidFill>
        </p:spPr>
      </p:pic>
      <p:sp>
        <p:nvSpPr>
          <p:cNvPr id="107" name="Выноска-облако 106"/>
          <p:cNvSpPr/>
          <p:nvPr/>
        </p:nvSpPr>
        <p:spPr>
          <a:xfrm>
            <a:off x="7272656" y="1283015"/>
            <a:ext cx="1871349" cy="661115"/>
          </a:xfrm>
          <a:prstGeom prst="cloudCallout">
            <a:avLst>
              <a:gd name="adj1" fmla="val -18675"/>
              <a:gd name="adj2" fmla="val 120046"/>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500" b="1" dirty="0" err="1">
                <a:solidFill>
                  <a:srgbClr val="E0B298"/>
                </a:solidFill>
              </a:rPr>
              <a:t>Мессенджер</a:t>
            </a:r>
            <a:endParaRPr lang="ru-RU" sz="1500" b="1" dirty="0">
              <a:solidFill>
                <a:srgbClr val="E0B298"/>
              </a:solidFill>
            </a:endParaRPr>
          </a:p>
          <a:p>
            <a:pPr algn="ctr"/>
            <a:r>
              <a:rPr lang="en-US" sz="1500" b="1" dirty="0">
                <a:solidFill>
                  <a:srgbClr val="E0B298"/>
                </a:solidFill>
              </a:rPr>
              <a:t>E-mail</a:t>
            </a:r>
            <a:endParaRPr lang="ru-RU" sz="1500" b="1" dirty="0">
              <a:solidFill>
                <a:srgbClr val="E0B298"/>
              </a:solidFill>
            </a:endParaRPr>
          </a:p>
        </p:txBody>
      </p:sp>
      <p:sp>
        <p:nvSpPr>
          <p:cNvPr id="52" name="Выноска-облако 51"/>
          <p:cNvSpPr/>
          <p:nvPr/>
        </p:nvSpPr>
        <p:spPr>
          <a:xfrm>
            <a:off x="7010520" y="2687272"/>
            <a:ext cx="2206603" cy="756740"/>
          </a:xfrm>
          <a:prstGeom prst="cloudCallout">
            <a:avLst>
              <a:gd name="adj1" fmla="val 8955"/>
              <a:gd name="adj2" fmla="val 122531"/>
            </a:avLst>
          </a:prstGeom>
          <a:solidFill>
            <a:schemeClr val="bg1"/>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350" b="1" dirty="0">
                <a:solidFill>
                  <a:srgbClr val="E0B298"/>
                </a:solidFill>
              </a:rPr>
              <a:t>Автоинформатор</a:t>
            </a:r>
          </a:p>
          <a:p>
            <a:pPr algn="ctr"/>
            <a:r>
              <a:rPr lang="en-US" sz="1350" b="1" dirty="0">
                <a:solidFill>
                  <a:srgbClr val="E0B298"/>
                </a:solidFill>
              </a:rPr>
              <a:t>E-mail</a:t>
            </a:r>
            <a:endParaRPr lang="ru-RU" sz="1350" b="1" dirty="0">
              <a:solidFill>
                <a:srgbClr val="E0B298"/>
              </a:solidFill>
            </a:endParaRPr>
          </a:p>
        </p:txBody>
      </p:sp>
      <p:sp>
        <p:nvSpPr>
          <p:cNvPr id="55" name="Заголовок 1"/>
          <p:cNvSpPr txBox="1">
            <a:spLocks/>
          </p:cNvSpPr>
          <p:nvPr/>
        </p:nvSpPr>
        <p:spPr>
          <a:xfrm>
            <a:off x="56646" y="896952"/>
            <a:ext cx="9087354" cy="553231"/>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Инструменты уровня </a:t>
            </a:r>
            <a:r>
              <a:rPr lang="en-US" sz="2400" dirty="0">
                <a:solidFill>
                  <a:schemeClr val="tx1">
                    <a:lumMod val="75000"/>
                    <a:lumOff val="25000"/>
                  </a:schemeClr>
                </a:solidFill>
              </a:rPr>
              <a:t>CIM – </a:t>
            </a:r>
            <a:r>
              <a:rPr lang="en-US" sz="2400" u="sng" dirty="0">
                <a:solidFill>
                  <a:schemeClr val="tx1">
                    <a:lumMod val="75000"/>
                    <a:lumOff val="25000"/>
                  </a:schemeClr>
                </a:solidFill>
              </a:rPr>
              <a:t>Customer Auto Interaction Management</a:t>
            </a:r>
            <a:endParaRPr lang="ru-RU" sz="2400" u="sng" dirty="0">
              <a:solidFill>
                <a:schemeClr val="tx1">
                  <a:lumMod val="75000"/>
                  <a:lumOff val="25000"/>
                </a:schemeClr>
              </a:solidFill>
            </a:endParaRPr>
          </a:p>
        </p:txBody>
      </p:sp>
    </p:spTree>
    <p:extLst>
      <p:ext uri="{BB962C8B-B14F-4D97-AF65-F5344CB8AC3E}">
        <p14:creationId xmlns:p14="http://schemas.microsoft.com/office/powerpoint/2010/main" val="339320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par>
                                <p:cTn id="21" presetID="1" presetClass="entr" presetSubtype="0"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3.95833E-6 -2.22222E-6 L 0.17683 -0.12893 " pathEditMode="relative" rAng="0" ptsTypes="AA">
                                      <p:cBhvr>
                                        <p:cTn id="24" dur="2000" fill="hold"/>
                                        <p:tgtEl>
                                          <p:spTgt spid="82"/>
                                        </p:tgtEl>
                                        <p:attrNameLst>
                                          <p:attrName>ppt_x</p:attrName>
                                          <p:attrName>ppt_y</p:attrName>
                                        </p:attrNameLst>
                                      </p:cBhvr>
                                      <p:rCtr x="8841" y="-6458"/>
                                    </p:animMotion>
                                  </p:child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82"/>
                                        </p:tgtEl>
                                      </p:cBhvr>
                                    </p:animEffect>
                                    <p:set>
                                      <p:cBhvr>
                                        <p:cTn id="28" dur="1" fill="hold">
                                          <p:stCondLst>
                                            <p:cond delay="499"/>
                                          </p:stCondLst>
                                        </p:cTn>
                                        <p:tgtEl>
                                          <p:spTgt spid="82"/>
                                        </p:tgtEl>
                                        <p:attrNameLst>
                                          <p:attrName>style.visibility</p:attrName>
                                        </p:attrNameLst>
                                      </p:cBhvr>
                                      <p:to>
                                        <p:strVal val="hidden"/>
                                      </p:to>
                                    </p:set>
                                  </p:childTnLst>
                                </p:cTn>
                              </p:par>
                            </p:childTnLst>
                          </p:cTn>
                        </p:par>
                        <p:par>
                          <p:cTn id="29" fill="hold">
                            <p:stCondLst>
                              <p:cond delay="2500"/>
                            </p:stCondLst>
                            <p:childTnLst>
                              <p:par>
                                <p:cTn id="30" presetID="10" presetClass="entr" presetSubtype="0" fill="hold" grpId="1"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par>
                          <p:cTn id="33" fill="hold">
                            <p:stCondLst>
                              <p:cond delay="3000"/>
                            </p:stCondLst>
                            <p:childTnLst>
                              <p:par>
                                <p:cTn id="34" presetID="1"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childTnLst>
                                </p:cTn>
                              </p:par>
                              <p:par>
                                <p:cTn id="38" presetID="8" presetClass="emph" presetSubtype="0" fill="hold" grpId="1" nodeType="withEffect">
                                  <p:stCondLst>
                                    <p:cond delay="0"/>
                                  </p:stCondLst>
                                  <p:childTnLst>
                                    <p:animRot by="10800000">
                                      <p:cBhvr>
                                        <p:cTn id="39" dur="1000" fill="hold"/>
                                        <p:tgtEl>
                                          <p:spTgt spid="57"/>
                                        </p:tgtEl>
                                        <p:attrNameLst>
                                          <p:attrName>r</p:attrName>
                                        </p:attrNameLst>
                                      </p:cBhvr>
                                    </p:animRot>
                                  </p:childTnLst>
                                </p:cTn>
                              </p:par>
                            </p:childTnLst>
                          </p:cTn>
                        </p:par>
                        <p:par>
                          <p:cTn id="40" fill="hold">
                            <p:stCondLst>
                              <p:cond delay="4000"/>
                            </p:stCondLst>
                            <p:childTnLst>
                              <p:par>
                                <p:cTn id="41" presetID="1" presetClass="exit" presetSubtype="0" fill="hold" grpId="2" nodeType="afterEffect">
                                  <p:stCondLst>
                                    <p:cond delay="0"/>
                                  </p:stCondLst>
                                  <p:childTnLst>
                                    <p:set>
                                      <p:cBhvr>
                                        <p:cTn id="42" dur="1" fill="hold">
                                          <p:stCondLst>
                                            <p:cond delay="0"/>
                                          </p:stCondLst>
                                        </p:cTn>
                                        <p:tgtEl>
                                          <p:spTgt spid="5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59"/>
                                        </p:tgtEl>
                                      </p:cBhvr>
                                    </p:animEffect>
                                    <p:set>
                                      <p:cBhvr>
                                        <p:cTn id="47" dur="1" fill="hold">
                                          <p:stCondLst>
                                            <p:cond delay="499"/>
                                          </p:stCondLst>
                                        </p:cTn>
                                        <p:tgtEl>
                                          <p:spTgt spid="59"/>
                                        </p:tgtEl>
                                        <p:attrNameLst>
                                          <p:attrName>style.visibility</p:attrName>
                                        </p:attrNameLst>
                                      </p:cBhvr>
                                      <p:to>
                                        <p:strVal val="hidden"/>
                                      </p:to>
                                    </p:se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up)">
                                      <p:cBhvr>
                                        <p:cTn id="51" dur="500"/>
                                        <p:tgtEl>
                                          <p:spTgt spid="60"/>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par>
                                <p:cTn id="65" presetID="10"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par>
                                <p:cTn id="78" presetID="10" presetClass="entr" presetSubtype="0" fill="hold"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87"/>
                                        </p:tgtEl>
                                      </p:cBhvr>
                                    </p:animEffect>
                                    <p:set>
                                      <p:cBhvr>
                                        <p:cTn id="85" dur="1" fill="hold">
                                          <p:stCondLst>
                                            <p:cond delay="499"/>
                                          </p:stCondLst>
                                        </p:cTn>
                                        <p:tgtEl>
                                          <p:spTgt spid="87"/>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97"/>
                                        </p:tgtEl>
                                      </p:cBhvr>
                                    </p:animEffect>
                                    <p:set>
                                      <p:cBhvr>
                                        <p:cTn id="88" dur="1" fill="hold">
                                          <p:stCondLst>
                                            <p:cond delay="499"/>
                                          </p:stCondLst>
                                        </p:cTn>
                                        <p:tgtEl>
                                          <p:spTgt spid="97"/>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88"/>
                                        </p:tgtEl>
                                      </p:cBhvr>
                                    </p:animEffect>
                                    <p:set>
                                      <p:cBhvr>
                                        <p:cTn id="91" dur="1" fill="hold">
                                          <p:stCondLst>
                                            <p:cond delay="499"/>
                                          </p:stCondLst>
                                        </p:cTn>
                                        <p:tgtEl>
                                          <p:spTgt spid="88"/>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59"/>
                                        </p:tgtEl>
                                      </p:cBhvr>
                                    </p:animEffect>
                                    <p:set>
                                      <p:cBhvr>
                                        <p:cTn id="94" dur="1" fill="hold">
                                          <p:stCondLst>
                                            <p:cond delay="499"/>
                                          </p:stCondLst>
                                        </p:cTn>
                                        <p:tgtEl>
                                          <p:spTgt spid="59"/>
                                        </p:tgtEl>
                                        <p:attrNameLst>
                                          <p:attrName>style.visibility</p:attrName>
                                        </p:attrNameLst>
                                      </p:cBhvr>
                                      <p:to>
                                        <p:strVal val="hidden"/>
                                      </p:to>
                                    </p:set>
                                  </p:childTnLst>
                                </p:cTn>
                              </p:par>
                              <p:par>
                                <p:cTn id="95" presetID="10" presetClass="exit" presetSubtype="0" fill="hold" grpId="3" nodeType="withEffect">
                                  <p:stCondLst>
                                    <p:cond delay="0"/>
                                  </p:stCondLst>
                                  <p:childTnLst>
                                    <p:animEffect transition="out" filter="fade">
                                      <p:cBhvr>
                                        <p:cTn id="96" dur="500"/>
                                        <p:tgtEl>
                                          <p:spTgt spid="57"/>
                                        </p:tgtEl>
                                      </p:cBhvr>
                                    </p:animEffect>
                                    <p:set>
                                      <p:cBhvr>
                                        <p:cTn id="97" dur="1" fill="hold">
                                          <p:stCondLst>
                                            <p:cond delay="499"/>
                                          </p:stCondLst>
                                        </p:cTn>
                                        <p:tgtEl>
                                          <p:spTgt spid="57"/>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58"/>
                                        </p:tgtEl>
                                      </p:cBhvr>
                                    </p:animEffect>
                                    <p:set>
                                      <p:cBhvr>
                                        <p:cTn id="100" dur="1" fill="hold">
                                          <p:stCondLst>
                                            <p:cond delay="499"/>
                                          </p:stCondLst>
                                        </p:cTn>
                                        <p:tgtEl>
                                          <p:spTgt spid="5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60"/>
                                        </p:tgtEl>
                                      </p:cBhvr>
                                    </p:animEffect>
                                    <p:set>
                                      <p:cBhvr>
                                        <p:cTn id="103" dur="1" fill="hold">
                                          <p:stCondLst>
                                            <p:cond delay="499"/>
                                          </p:stCondLst>
                                        </p:cTn>
                                        <p:tgtEl>
                                          <p:spTgt spid="60"/>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99"/>
                                        </p:tgtEl>
                                      </p:cBhvr>
                                    </p:animEffect>
                                    <p:set>
                                      <p:cBhvr>
                                        <p:cTn id="106" dur="1" fill="hold">
                                          <p:stCondLst>
                                            <p:cond delay="499"/>
                                          </p:stCondLst>
                                        </p:cTn>
                                        <p:tgtEl>
                                          <p:spTgt spid="99"/>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05"/>
                                        </p:tgtEl>
                                      </p:cBhvr>
                                    </p:animEffect>
                                    <p:set>
                                      <p:cBhvr>
                                        <p:cTn id="109" dur="1" fill="hold">
                                          <p:stCondLst>
                                            <p:cond delay="499"/>
                                          </p:stCondLst>
                                        </p:cTn>
                                        <p:tgtEl>
                                          <p:spTgt spid="105"/>
                                        </p:tgtEl>
                                        <p:attrNameLst>
                                          <p:attrName>style.visibility</p:attrName>
                                        </p:attrNameLst>
                                      </p:cBhvr>
                                      <p:to>
                                        <p:strVal val="hidden"/>
                                      </p:to>
                                    </p:set>
                                  </p:childTnLst>
                                </p:cTn>
                              </p:par>
                              <p:par>
                                <p:cTn id="110" presetID="35" presetClass="path" presetSubtype="0" accel="50000" decel="50000" fill="hold" grpId="1" nodeType="withEffect">
                                  <p:stCondLst>
                                    <p:cond delay="0"/>
                                  </p:stCondLst>
                                  <p:childTnLst>
                                    <p:animMotion origin="layout" path="M 0.00104 4.81481E-6 L -0.4875 0.01365 " pathEditMode="relative" rAng="0" ptsTypes="AA">
                                      <p:cBhvr>
                                        <p:cTn id="111" dur="2000" fill="hold"/>
                                        <p:tgtEl>
                                          <p:spTgt spid="61"/>
                                        </p:tgtEl>
                                        <p:attrNameLst>
                                          <p:attrName>ppt_x</p:attrName>
                                          <p:attrName>ppt_y</p:attrName>
                                        </p:attrNameLst>
                                      </p:cBhvr>
                                      <p:rCtr x="-24427" y="671"/>
                                    </p:animMotion>
                                  </p:childTnLst>
                                </p:cTn>
                              </p:par>
                              <p:par>
                                <p:cTn id="112" presetID="35" presetClass="path" presetSubtype="0" accel="50000" decel="50000" fill="hold" grpId="1" nodeType="withEffect">
                                  <p:stCondLst>
                                    <p:cond delay="0"/>
                                  </p:stCondLst>
                                  <p:childTnLst>
                                    <p:animMotion origin="layout" path="M 3.54167E-6 -1.48148E-6 L -0.47409 -1.48148E-6 " pathEditMode="relative" rAng="0" ptsTypes="AA">
                                      <p:cBhvr>
                                        <p:cTn id="113" dur="2000" fill="hold"/>
                                        <p:tgtEl>
                                          <p:spTgt spid="62"/>
                                        </p:tgtEl>
                                        <p:attrNameLst>
                                          <p:attrName>ppt_x</p:attrName>
                                          <p:attrName>ppt_y</p:attrName>
                                        </p:attrNameLst>
                                      </p:cBhvr>
                                      <p:rCtr x="-23711" y="0"/>
                                    </p:animMotion>
                                  </p:childTnLst>
                                </p:cTn>
                              </p:par>
                              <p:par>
                                <p:cTn id="114" presetID="35" presetClass="path" presetSubtype="0" accel="50000" decel="50000" fill="hold" grpId="1" nodeType="withEffect">
                                  <p:stCondLst>
                                    <p:cond delay="0"/>
                                  </p:stCondLst>
                                  <p:childTnLst>
                                    <p:animMotion origin="layout" path="M 4.16667E-6 -2.22222E-6 L -0.47409 -2.22222E-6 " pathEditMode="relative" rAng="0" ptsTypes="AA">
                                      <p:cBhvr>
                                        <p:cTn id="115" dur="2000" fill="hold"/>
                                        <p:tgtEl>
                                          <p:spTgt spid="63"/>
                                        </p:tgtEl>
                                        <p:attrNameLst>
                                          <p:attrName>ppt_x</p:attrName>
                                          <p:attrName>ppt_y</p:attrName>
                                        </p:attrNameLst>
                                      </p:cBhvr>
                                      <p:rCtr x="-23711" y="0"/>
                                    </p:animMotion>
                                  </p:childTnLst>
                                </p:cTn>
                              </p:par>
                              <p:par>
                                <p:cTn id="116" presetID="35" presetClass="path" presetSubtype="0" accel="50000" decel="50000" fill="hold" nodeType="withEffect">
                                  <p:stCondLst>
                                    <p:cond delay="0"/>
                                  </p:stCondLst>
                                  <p:childTnLst>
                                    <p:animMotion origin="layout" path="M -2.08333E-6 2.22222E-6 L -0.47409 2.22222E-6 " pathEditMode="relative" rAng="0" ptsTypes="AA">
                                      <p:cBhvr>
                                        <p:cTn id="117" dur="2000" fill="hold"/>
                                        <p:tgtEl>
                                          <p:spTgt spid="64"/>
                                        </p:tgtEl>
                                        <p:attrNameLst>
                                          <p:attrName>ppt_x</p:attrName>
                                          <p:attrName>ppt_y</p:attrName>
                                        </p:attrNameLst>
                                      </p:cBhvr>
                                      <p:rCtr x="-23711" y="0"/>
                                    </p:animMotion>
                                  </p:childTnLst>
                                </p:cTn>
                              </p:par>
                              <p:par>
                                <p:cTn id="118" presetID="35" presetClass="path" presetSubtype="0" accel="50000" decel="50000" fill="hold" grpId="1" nodeType="withEffect">
                                  <p:stCondLst>
                                    <p:cond delay="0"/>
                                  </p:stCondLst>
                                  <p:childTnLst>
                                    <p:animMotion origin="layout" path="M 0.00104 -3.33333E-6 L -0.47409 -3.33333E-6 " pathEditMode="relative" rAng="0" ptsTypes="AA">
                                      <p:cBhvr>
                                        <p:cTn id="119" dur="2000" fill="hold"/>
                                        <p:tgtEl>
                                          <p:spTgt spid="76"/>
                                        </p:tgtEl>
                                        <p:attrNameLst>
                                          <p:attrName>ppt_x</p:attrName>
                                          <p:attrName>ppt_y</p:attrName>
                                        </p:attrNameLst>
                                      </p:cBhvr>
                                      <p:rCtr x="-23763" y="0"/>
                                    </p:animMotion>
                                  </p:childTnLst>
                                </p:cTn>
                              </p:par>
                              <p:par>
                                <p:cTn id="120" presetID="35" presetClass="path" presetSubtype="0" accel="50000" decel="50000" fill="hold" grpId="1" nodeType="withEffect">
                                  <p:stCondLst>
                                    <p:cond delay="0"/>
                                  </p:stCondLst>
                                  <p:childTnLst>
                                    <p:animMotion origin="layout" path="M 0.00104 2.59259E-6 L -0.47409 2.59259E-6 " pathEditMode="relative" rAng="0" ptsTypes="AA">
                                      <p:cBhvr>
                                        <p:cTn id="121" dur="2000" fill="hold"/>
                                        <p:tgtEl>
                                          <p:spTgt spid="77"/>
                                        </p:tgtEl>
                                        <p:attrNameLst>
                                          <p:attrName>ppt_x</p:attrName>
                                          <p:attrName>ppt_y</p:attrName>
                                        </p:attrNameLst>
                                      </p:cBhvr>
                                      <p:rCtr x="-23763" y="0"/>
                                    </p:animMotion>
                                  </p:childTnLst>
                                </p:cTn>
                              </p:par>
                              <p:par>
                                <p:cTn id="122" presetID="35" presetClass="path" presetSubtype="0" accel="50000" decel="50000" fill="hold" nodeType="withEffect">
                                  <p:stCondLst>
                                    <p:cond delay="0"/>
                                  </p:stCondLst>
                                  <p:childTnLst>
                                    <p:animMotion origin="layout" path="M -2.08333E-6 2.22222E-6 L -0.47409 2.22222E-6 " pathEditMode="relative" rAng="0" ptsTypes="AA">
                                      <p:cBhvr>
                                        <p:cTn id="123" dur="2000" fill="hold"/>
                                        <p:tgtEl>
                                          <p:spTgt spid="95"/>
                                        </p:tgtEl>
                                        <p:attrNameLst>
                                          <p:attrName>ppt_x</p:attrName>
                                          <p:attrName>ppt_y</p:attrName>
                                        </p:attrNameLst>
                                      </p:cBhvr>
                                      <p:rCtr x="-23711" y="0"/>
                                    </p:animMotion>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102"/>
                                        </p:tgtEl>
                                        <p:attrNameLst>
                                          <p:attrName>style.visibility</p:attrName>
                                        </p:attrNameLst>
                                      </p:cBhvr>
                                      <p:to>
                                        <p:strVal val="visible"/>
                                      </p:to>
                                    </p:set>
                                    <p:anim calcmode="lin" valueType="num">
                                      <p:cBhvr>
                                        <p:cTn id="128" dur="500" fill="hold"/>
                                        <p:tgtEl>
                                          <p:spTgt spid="102"/>
                                        </p:tgtEl>
                                        <p:attrNameLst>
                                          <p:attrName>ppt_w</p:attrName>
                                        </p:attrNameLst>
                                      </p:cBhvr>
                                      <p:tavLst>
                                        <p:tav tm="0">
                                          <p:val>
                                            <p:fltVal val="0"/>
                                          </p:val>
                                        </p:tav>
                                        <p:tav tm="100000">
                                          <p:val>
                                            <p:strVal val="#ppt_w"/>
                                          </p:val>
                                        </p:tav>
                                      </p:tavLst>
                                    </p:anim>
                                    <p:anim calcmode="lin" valueType="num">
                                      <p:cBhvr>
                                        <p:cTn id="129" dur="500" fill="hold"/>
                                        <p:tgtEl>
                                          <p:spTgt spid="102"/>
                                        </p:tgtEl>
                                        <p:attrNameLst>
                                          <p:attrName>ppt_h</p:attrName>
                                        </p:attrNameLst>
                                      </p:cBhvr>
                                      <p:tavLst>
                                        <p:tav tm="0">
                                          <p:val>
                                            <p:fltVal val="0"/>
                                          </p:val>
                                        </p:tav>
                                        <p:tav tm="100000">
                                          <p:val>
                                            <p:strVal val="#ppt_h"/>
                                          </p:val>
                                        </p:tav>
                                      </p:tavLst>
                                    </p:anim>
                                    <p:animEffect transition="in" filter="fade">
                                      <p:cBhvr>
                                        <p:cTn id="130" dur="500"/>
                                        <p:tgtEl>
                                          <p:spTgt spid="102"/>
                                        </p:tgtEl>
                                      </p:cBhvr>
                                    </p:animEffect>
                                  </p:childTnLst>
                                </p:cTn>
                              </p:par>
                            </p:childTnLst>
                          </p:cTn>
                        </p:par>
                        <p:par>
                          <p:cTn id="131" fill="hold">
                            <p:stCondLst>
                              <p:cond delay="500"/>
                            </p:stCondLst>
                            <p:childTnLst>
                              <p:par>
                                <p:cTn id="132" presetID="26" presetClass="emph" presetSubtype="0" fill="hold" nodeType="afterEffect">
                                  <p:stCondLst>
                                    <p:cond delay="0"/>
                                  </p:stCondLst>
                                  <p:childTnLst>
                                    <p:animEffect transition="out" filter="fade">
                                      <p:cBhvr>
                                        <p:cTn id="133" dur="500" tmFilter="0, 0; .2, .5; .8, .5; 1, 0"/>
                                        <p:tgtEl>
                                          <p:spTgt spid="102"/>
                                        </p:tgtEl>
                                      </p:cBhvr>
                                    </p:animEffect>
                                    <p:animScale>
                                      <p:cBhvr>
                                        <p:cTn id="134" dur="250" autoRev="1" fill="hold"/>
                                        <p:tgtEl>
                                          <p:spTgt spid="102"/>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6" presetClass="emph" presetSubtype="0" fill="hold" nodeType="clickEffect">
                                  <p:stCondLst>
                                    <p:cond delay="0"/>
                                  </p:stCondLst>
                                  <p:childTnLst>
                                    <p:animScale>
                                      <p:cBhvr>
                                        <p:cTn id="138" dur="2000" fill="hold"/>
                                        <p:tgtEl>
                                          <p:spTgt spid="102"/>
                                        </p:tgtEl>
                                      </p:cBhvr>
                                      <p:by x="15000" y="15000"/>
                                    </p:animScale>
                                  </p:childTnLst>
                                </p:cTn>
                              </p:par>
                              <p:par>
                                <p:cTn id="139" presetID="42" presetClass="path" presetSubtype="0" accel="50000" decel="50000" fill="hold" nodeType="withEffect">
                                  <p:stCondLst>
                                    <p:cond delay="0"/>
                                  </p:stCondLst>
                                  <p:childTnLst>
                                    <p:animMotion origin="layout" path="M 1.45833E-6 0 L -0.11615 0.05741 " pathEditMode="relative" rAng="0" ptsTypes="AA">
                                      <p:cBhvr>
                                        <p:cTn id="140" dur="2000" fill="hold"/>
                                        <p:tgtEl>
                                          <p:spTgt spid="102"/>
                                        </p:tgtEl>
                                        <p:attrNameLst>
                                          <p:attrName>ppt_x</p:attrName>
                                          <p:attrName>ppt_y</p:attrName>
                                        </p:attrNameLst>
                                      </p:cBhvr>
                                      <p:rCtr x="-5807" y="2870"/>
                                    </p:animMotion>
                                  </p:childTnLst>
                                </p:cTn>
                              </p:par>
                            </p:childTnLst>
                          </p:cTn>
                        </p:par>
                        <p:par>
                          <p:cTn id="141" fill="hold">
                            <p:stCondLst>
                              <p:cond delay="2000"/>
                            </p:stCondLst>
                            <p:childTnLst>
                              <p:par>
                                <p:cTn id="142" presetID="22" presetClass="entr" presetSubtype="8" fill="hold" nodeType="afterEffect">
                                  <p:stCondLst>
                                    <p:cond delay="0"/>
                                  </p:stCondLst>
                                  <p:childTnLst>
                                    <p:set>
                                      <p:cBhvr>
                                        <p:cTn id="143" dur="1" fill="hold">
                                          <p:stCondLst>
                                            <p:cond delay="0"/>
                                          </p:stCondLst>
                                        </p:cTn>
                                        <p:tgtEl>
                                          <p:spTgt spid="81"/>
                                        </p:tgtEl>
                                        <p:attrNameLst>
                                          <p:attrName>style.visibility</p:attrName>
                                        </p:attrNameLst>
                                      </p:cBhvr>
                                      <p:to>
                                        <p:strVal val="visible"/>
                                      </p:to>
                                    </p:set>
                                    <p:animEffect transition="in" filter="wipe(left)">
                                      <p:cBhvr>
                                        <p:cTn id="144" dur="500"/>
                                        <p:tgtEl>
                                          <p:spTgt spid="81"/>
                                        </p:tgtEl>
                                      </p:cBhvr>
                                    </p:animEffect>
                                  </p:childTnLst>
                                </p:cTn>
                              </p:par>
                            </p:childTnLst>
                          </p:cTn>
                        </p:par>
                        <p:par>
                          <p:cTn id="145" fill="hold">
                            <p:stCondLst>
                              <p:cond delay="2500"/>
                            </p:stCondLst>
                            <p:childTnLst>
                              <p:par>
                                <p:cTn id="146" presetID="22" presetClass="entr" presetSubtype="8" fill="hold" nodeType="afterEffect">
                                  <p:stCondLst>
                                    <p:cond delay="0"/>
                                  </p:stCondLst>
                                  <p:childTnLst>
                                    <p:set>
                                      <p:cBhvr>
                                        <p:cTn id="147" dur="1" fill="hold">
                                          <p:stCondLst>
                                            <p:cond delay="0"/>
                                          </p:stCondLst>
                                        </p:cTn>
                                        <p:tgtEl>
                                          <p:spTgt spid="78"/>
                                        </p:tgtEl>
                                        <p:attrNameLst>
                                          <p:attrName>style.visibility</p:attrName>
                                        </p:attrNameLst>
                                      </p:cBhvr>
                                      <p:to>
                                        <p:strVal val="visible"/>
                                      </p:to>
                                    </p:set>
                                    <p:animEffect transition="in" filter="wipe(left)">
                                      <p:cBhvr>
                                        <p:cTn id="148" dur="500"/>
                                        <p:tgtEl>
                                          <p:spTgt spid="78"/>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nodeType="clickEffect">
                                  <p:stCondLst>
                                    <p:cond delay="0"/>
                                  </p:stCondLst>
                                  <p:childTnLst>
                                    <p:set>
                                      <p:cBhvr>
                                        <p:cTn id="152" dur="1" fill="hold">
                                          <p:stCondLst>
                                            <p:cond delay="0"/>
                                          </p:stCondLst>
                                        </p:cTn>
                                        <p:tgtEl>
                                          <p:spTgt spid="91"/>
                                        </p:tgtEl>
                                        <p:attrNameLst>
                                          <p:attrName>style.visibility</p:attrName>
                                        </p:attrNameLst>
                                      </p:cBhvr>
                                      <p:to>
                                        <p:strVal val="visible"/>
                                      </p:to>
                                    </p:set>
                                    <p:anim calcmode="lin" valueType="num">
                                      <p:cBhvr>
                                        <p:cTn id="153" dur="500" fill="hold"/>
                                        <p:tgtEl>
                                          <p:spTgt spid="91"/>
                                        </p:tgtEl>
                                        <p:attrNameLst>
                                          <p:attrName>ppt_w</p:attrName>
                                        </p:attrNameLst>
                                      </p:cBhvr>
                                      <p:tavLst>
                                        <p:tav tm="0">
                                          <p:val>
                                            <p:fltVal val="0"/>
                                          </p:val>
                                        </p:tav>
                                        <p:tav tm="100000">
                                          <p:val>
                                            <p:strVal val="#ppt_w"/>
                                          </p:val>
                                        </p:tav>
                                      </p:tavLst>
                                    </p:anim>
                                    <p:anim calcmode="lin" valueType="num">
                                      <p:cBhvr>
                                        <p:cTn id="154" dur="500" fill="hold"/>
                                        <p:tgtEl>
                                          <p:spTgt spid="91"/>
                                        </p:tgtEl>
                                        <p:attrNameLst>
                                          <p:attrName>ppt_h</p:attrName>
                                        </p:attrNameLst>
                                      </p:cBhvr>
                                      <p:tavLst>
                                        <p:tav tm="0">
                                          <p:val>
                                            <p:fltVal val="0"/>
                                          </p:val>
                                        </p:tav>
                                        <p:tav tm="100000">
                                          <p:val>
                                            <p:strVal val="#ppt_h"/>
                                          </p:val>
                                        </p:tav>
                                      </p:tavLst>
                                    </p:anim>
                                    <p:animEffect transition="in" filter="fade">
                                      <p:cBhvr>
                                        <p:cTn id="155" dur="500"/>
                                        <p:tgtEl>
                                          <p:spTgt spid="91"/>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4"/>
                                        </p:tgtEl>
                                        <p:attrNameLst>
                                          <p:attrName>style.visibility</p:attrName>
                                        </p:attrNameLst>
                                      </p:cBhvr>
                                      <p:to>
                                        <p:strVal val="visible"/>
                                      </p:to>
                                    </p:set>
                                    <p:animEffect transition="in" filter="fade">
                                      <p:cBhvr>
                                        <p:cTn id="158" dur="500"/>
                                        <p:tgtEl>
                                          <p:spTgt spid="94"/>
                                        </p:tgtEl>
                                      </p:cBhvr>
                                    </p:animEffect>
                                  </p:childTnLst>
                                </p:cTn>
                              </p:par>
                            </p:childTnLst>
                          </p:cTn>
                        </p:par>
                        <p:par>
                          <p:cTn id="159" fill="hold">
                            <p:stCondLst>
                              <p:cond delay="500"/>
                            </p:stCondLst>
                            <p:childTnLst>
                              <p:par>
                                <p:cTn id="160" presetID="10" presetClass="entr" presetSubtype="0" fill="hold" nodeType="after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fade">
                                      <p:cBhvr>
                                        <p:cTn id="162" dur="500"/>
                                        <p:tgtEl>
                                          <p:spTgt spid="89"/>
                                        </p:tgtEl>
                                      </p:cBhvr>
                                    </p:animEffect>
                                  </p:childTnLst>
                                </p:cTn>
                              </p:par>
                            </p:childTnLst>
                          </p:cTn>
                        </p:par>
                        <p:par>
                          <p:cTn id="163" fill="hold">
                            <p:stCondLst>
                              <p:cond delay="1000"/>
                            </p:stCondLst>
                            <p:childTnLst>
                              <p:par>
                                <p:cTn id="164" presetID="26" presetClass="emph" presetSubtype="0" fill="hold" nodeType="afterEffect">
                                  <p:stCondLst>
                                    <p:cond delay="0"/>
                                  </p:stCondLst>
                                  <p:childTnLst>
                                    <p:animEffect transition="out" filter="fade">
                                      <p:cBhvr>
                                        <p:cTn id="165" dur="500" tmFilter="0, 0; .2, .5; .8, .5; 1, 0"/>
                                        <p:tgtEl>
                                          <p:spTgt spid="89"/>
                                        </p:tgtEl>
                                      </p:cBhvr>
                                    </p:animEffect>
                                    <p:animScale>
                                      <p:cBhvr>
                                        <p:cTn id="166" dur="250" autoRev="1" fill="hold"/>
                                        <p:tgtEl>
                                          <p:spTgt spid="89"/>
                                        </p:tgtEl>
                                      </p:cBhvr>
                                      <p:by x="105000" y="105000"/>
                                    </p:animScale>
                                  </p:childTnLst>
                                </p:cTn>
                              </p:par>
                            </p:childTnLst>
                          </p:cTn>
                        </p:par>
                        <p:par>
                          <p:cTn id="167" fill="hold">
                            <p:stCondLst>
                              <p:cond delay="1500"/>
                            </p:stCondLst>
                            <p:childTnLst>
                              <p:par>
                                <p:cTn id="168" presetID="10" presetClass="entr" presetSubtype="0" fill="hold" nodeType="afterEffect">
                                  <p:stCondLst>
                                    <p:cond delay="0"/>
                                  </p:stCondLst>
                                  <p:childTnLst>
                                    <p:set>
                                      <p:cBhvr>
                                        <p:cTn id="169" dur="1" fill="hold">
                                          <p:stCondLst>
                                            <p:cond delay="0"/>
                                          </p:stCondLst>
                                        </p:cTn>
                                        <p:tgtEl>
                                          <p:spTgt spid="90"/>
                                        </p:tgtEl>
                                        <p:attrNameLst>
                                          <p:attrName>style.visibility</p:attrName>
                                        </p:attrNameLst>
                                      </p:cBhvr>
                                      <p:to>
                                        <p:strVal val="visible"/>
                                      </p:to>
                                    </p:set>
                                    <p:animEffect transition="in" filter="fade">
                                      <p:cBhvr>
                                        <p:cTn id="170" dur="500"/>
                                        <p:tgtEl>
                                          <p:spTgt spid="90"/>
                                        </p:tgtEl>
                                      </p:cBhvr>
                                    </p:animEffect>
                                  </p:childTnLst>
                                </p:cTn>
                              </p:par>
                            </p:childTnLst>
                          </p:cTn>
                        </p:par>
                        <p:par>
                          <p:cTn id="171" fill="hold">
                            <p:stCondLst>
                              <p:cond delay="2000"/>
                            </p:stCondLst>
                            <p:childTnLst>
                              <p:par>
                                <p:cTn id="172" presetID="26" presetClass="emph" presetSubtype="0" fill="hold" nodeType="afterEffect">
                                  <p:stCondLst>
                                    <p:cond delay="0"/>
                                  </p:stCondLst>
                                  <p:childTnLst>
                                    <p:animEffect transition="out" filter="fade">
                                      <p:cBhvr>
                                        <p:cTn id="173" dur="500" tmFilter="0, 0; .2, .5; .8, .5; 1, 0"/>
                                        <p:tgtEl>
                                          <p:spTgt spid="90"/>
                                        </p:tgtEl>
                                      </p:cBhvr>
                                    </p:animEffect>
                                    <p:animScale>
                                      <p:cBhvr>
                                        <p:cTn id="174" dur="250" autoRev="1" fill="hold"/>
                                        <p:tgtEl>
                                          <p:spTgt spid="90"/>
                                        </p:tgtEl>
                                      </p:cBhvr>
                                      <p:by x="105000" y="105000"/>
                                    </p:animScale>
                                  </p:childTnLst>
                                </p:cTn>
                              </p:par>
                            </p:childTnLst>
                          </p:cTn>
                        </p:par>
                      </p:childTnLst>
                    </p:cTn>
                  </p:par>
                  <p:par>
                    <p:cTn id="175" fill="hold">
                      <p:stCondLst>
                        <p:cond delay="indefinite"/>
                      </p:stCondLst>
                      <p:childTnLst>
                        <p:par>
                          <p:cTn id="176" fill="hold">
                            <p:stCondLst>
                              <p:cond delay="0"/>
                            </p:stCondLst>
                            <p:childTnLst>
                              <p:par>
                                <p:cTn id="177" presetID="53" presetClass="entr" presetSubtype="16" fill="hold" nodeType="clickEffect">
                                  <p:stCondLst>
                                    <p:cond delay="0"/>
                                  </p:stCondLst>
                                  <p:childTnLst>
                                    <p:set>
                                      <p:cBhvr>
                                        <p:cTn id="178" dur="1" fill="hold">
                                          <p:stCondLst>
                                            <p:cond delay="0"/>
                                          </p:stCondLst>
                                        </p:cTn>
                                        <p:tgtEl>
                                          <p:spTgt spid="92"/>
                                        </p:tgtEl>
                                        <p:attrNameLst>
                                          <p:attrName>style.visibility</p:attrName>
                                        </p:attrNameLst>
                                      </p:cBhvr>
                                      <p:to>
                                        <p:strVal val="visible"/>
                                      </p:to>
                                    </p:set>
                                    <p:anim calcmode="lin" valueType="num">
                                      <p:cBhvr>
                                        <p:cTn id="179" dur="500" fill="hold"/>
                                        <p:tgtEl>
                                          <p:spTgt spid="92"/>
                                        </p:tgtEl>
                                        <p:attrNameLst>
                                          <p:attrName>ppt_w</p:attrName>
                                        </p:attrNameLst>
                                      </p:cBhvr>
                                      <p:tavLst>
                                        <p:tav tm="0">
                                          <p:val>
                                            <p:fltVal val="0"/>
                                          </p:val>
                                        </p:tav>
                                        <p:tav tm="100000">
                                          <p:val>
                                            <p:strVal val="#ppt_w"/>
                                          </p:val>
                                        </p:tav>
                                      </p:tavLst>
                                    </p:anim>
                                    <p:anim calcmode="lin" valueType="num">
                                      <p:cBhvr>
                                        <p:cTn id="180" dur="500" fill="hold"/>
                                        <p:tgtEl>
                                          <p:spTgt spid="92"/>
                                        </p:tgtEl>
                                        <p:attrNameLst>
                                          <p:attrName>ppt_h</p:attrName>
                                        </p:attrNameLst>
                                      </p:cBhvr>
                                      <p:tavLst>
                                        <p:tav tm="0">
                                          <p:val>
                                            <p:fltVal val="0"/>
                                          </p:val>
                                        </p:tav>
                                        <p:tav tm="100000">
                                          <p:val>
                                            <p:strVal val="#ppt_h"/>
                                          </p:val>
                                        </p:tav>
                                      </p:tavLst>
                                    </p:anim>
                                    <p:animEffect transition="in" filter="fade">
                                      <p:cBhvr>
                                        <p:cTn id="181" dur="500"/>
                                        <p:tgtEl>
                                          <p:spTgt spid="92"/>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93"/>
                                        </p:tgtEl>
                                        <p:attrNameLst>
                                          <p:attrName>style.visibility</p:attrName>
                                        </p:attrNameLst>
                                      </p:cBhvr>
                                      <p:to>
                                        <p:strVal val="visible"/>
                                      </p:to>
                                    </p:set>
                                    <p:animEffect transition="in" filter="fade">
                                      <p:cBhvr>
                                        <p:cTn id="184" dur="500"/>
                                        <p:tgtEl>
                                          <p:spTgt spid="93"/>
                                        </p:tgtEl>
                                      </p:cBhvr>
                                    </p:animEffect>
                                  </p:childTnLst>
                                </p:cTn>
                              </p:par>
                              <p:par>
                                <p:cTn id="185" presetID="26" presetClass="emph" presetSubtype="0" fill="hold" nodeType="withEffect">
                                  <p:stCondLst>
                                    <p:cond delay="0"/>
                                  </p:stCondLst>
                                  <p:childTnLst>
                                    <p:animEffect transition="out" filter="fade">
                                      <p:cBhvr>
                                        <p:cTn id="186" dur="500" tmFilter="0, 0; .2, .5; .8, .5; 1, 0"/>
                                        <p:tgtEl>
                                          <p:spTgt spid="92"/>
                                        </p:tgtEl>
                                      </p:cBhvr>
                                    </p:animEffect>
                                    <p:animScale>
                                      <p:cBhvr>
                                        <p:cTn id="187" dur="250" autoRev="1" fill="hold"/>
                                        <p:tgtEl>
                                          <p:spTgt spid="92"/>
                                        </p:tgtEl>
                                      </p:cBhvr>
                                      <p:by x="105000" y="105000"/>
                                    </p:animScale>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nodeType="clickEffect">
                                  <p:stCondLst>
                                    <p:cond delay="0"/>
                                  </p:stCondLst>
                                  <p:childTnLst>
                                    <p:set>
                                      <p:cBhvr>
                                        <p:cTn id="191" dur="1" fill="hold">
                                          <p:stCondLst>
                                            <p:cond delay="0"/>
                                          </p:stCondLst>
                                        </p:cTn>
                                        <p:tgtEl>
                                          <p:spTgt spid="103"/>
                                        </p:tgtEl>
                                        <p:attrNameLst>
                                          <p:attrName>style.visibility</p:attrName>
                                        </p:attrNameLst>
                                      </p:cBhvr>
                                      <p:to>
                                        <p:strVal val="visible"/>
                                      </p:to>
                                    </p:set>
                                    <p:anim calcmode="lin" valueType="num">
                                      <p:cBhvr>
                                        <p:cTn id="192" dur="500" fill="hold"/>
                                        <p:tgtEl>
                                          <p:spTgt spid="103"/>
                                        </p:tgtEl>
                                        <p:attrNameLst>
                                          <p:attrName>ppt_w</p:attrName>
                                        </p:attrNameLst>
                                      </p:cBhvr>
                                      <p:tavLst>
                                        <p:tav tm="0">
                                          <p:val>
                                            <p:fltVal val="0"/>
                                          </p:val>
                                        </p:tav>
                                        <p:tav tm="100000">
                                          <p:val>
                                            <p:strVal val="#ppt_w"/>
                                          </p:val>
                                        </p:tav>
                                      </p:tavLst>
                                    </p:anim>
                                    <p:anim calcmode="lin" valueType="num">
                                      <p:cBhvr>
                                        <p:cTn id="193" dur="500" fill="hold"/>
                                        <p:tgtEl>
                                          <p:spTgt spid="103"/>
                                        </p:tgtEl>
                                        <p:attrNameLst>
                                          <p:attrName>ppt_h</p:attrName>
                                        </p:attrNameLst>
                                      </p:cBhvr>
                                      <p:tavLst>
                                        <p:tav tm="0">
                                          <p:val>
                                            <p:fltVal val="0"/>
                                          </p:val>
                                        </p:tav>
                                        <p:tav tm="100000">
                                          <p:val>
                                            <p:strVal val="#ppt_h"/>
                                          </p:val>
                                        </p:tav>
                                      </p:tavLst>
                                    </p:anim>
                                    <p:animEffect transition="in" filter="fade">
                                      <p:cBhvr>
                                        <p:cTn id="194" dur="500"/>
                                        <p:tgtEl>
                                          <p:spTgt spid="103"/>
                                        </p:tgtEl>
                                      </p:cBhvr>
                                    </p:animEffect>
                                  </p:childTnLst>
                                </p:cTn>
                              </p:par>
                            </p:childTnLst>
                          </p:cTn>
                        </p:par>
                        <p:par>
                          <p:cTn id="195" fill="hold">
                            <p:stCondLst>
                              <p:cond delay="500"/>
                            </p:stCondLst>
                            <p:childTnLst>
                              <p:par>
                                <p:cTn id="196" presetID="26" presetClass="emph" presetSubtype="0" fill="hold" nodeType="afterEffect">
                                  <p:stCondLst>
                                    <p:cond delay="0"/>
                                  </p:stCondLst>
                                  <p:childTnLst>
                                    <p:animEffect transition="out" filter="fade">
                                      <p:cBhvr>
                                        <p:cTn id="197" dur="500" tmFilter="0, 0; .2, .5; .8, .5; 1, 0"/>
                                        <p:tgtEl>
                                          <p:spTgt spid="103"/>
                                        </p:tgtEl>
                                      </p:cBhvr>
                                    </p:animEffect>
                                    <p:animScale>
                                      <p:cBhvr>
                                        <p:cTn id="198" dur="250" autoRev="1" fill="hold"/>
                                        <p:tgtEl>
                                          <p:spTgt spid="103"/>
                                        </p:tgtEl>
                                      </p:cBhvr>
                                      <p:by x="105000" y="105000"/>
                                    </p:animScale>
                                  </p:childTnLst>
                                </p:cTn>
                              </p:par>
                            </p:childTnLst>
                          </p:cTn>
                        </p:par>
                      </p:childTnLst>
                    </p:cTn>
                  </p:par>
                  <p:par>
                    <p:cTn id="199" fill="hold">
                      <p:stCondLst>
                        <p:cond delay="indefinite"/>
                      </p:stCondLst>
                      <p:childTnLst>
                        <p:par>
                          <p:cTn id="200" fill="hold">
                            <p:stCondLst>
                              <p:cond delay="0"/>
                            </p:stCondLst>
                            <p:childTnLst>
                              <p:par>
                                <p:cTn id="201" presetID="6" presetClass="emph" presetSubtype="0" fill="hold" nodeType="clickEffect">
                                  <p:stCondLst>
                                    <p:cond delay="0"/>
                                  </p:stCondLst>
                                  <p:childTnLst>
                                    <p:animScale>
                                      <p:cBhvr>
                                        <p:cTn id="202" dur="2000" fill="hold"/>
                                        <p:tgtEl>
                                          <p:spTgt spid="103"/>
                                        </p:tgtEl>
                                      </p:cBhvr>
                                      <p:by x="25000" y="25000"/>
                                    </p:animScale>
                                  </p:childTnLst>
                                </p:cTn>
                              </p:par>
                              <p:par>
                                <p:cTn id="203" presetID="42" presetClass="path" presetSubtype="0" accel="50000" decel="50000" fill="hold" nodeType="withEffect">
                                  <p:stCondLst>
                                    <p:cond delay="0"/>
                                  </p:stCondLst>
                                  <p:childTnLst>
                                    <p:animMotion origin="layout" path="M -2.08333E-7 1.48148E-6 L 0.40456 -0.16458 " pathEditMode="relative" rAng="0" ptsTypes="AA">
                                      <p:cBhvr>
                                        <p:cTn id="204" dur="2000" fill="hold"/>
                                        <p:tgtEl>
                                          <p:spTgt spid="103"/>
                                        </p:tgtEl>
                                        <p:attrNameLst>
                                          <p:attrName>ppt_x</p:attrName>
                                          <p:attrName>ppt_y</p:attrName>
                                        </p:attrNameLst>
                                      </p:cBhvr>
                                      <p:rCtr x="20221" y="-8241"/>
                                    </p:animMotion>
                                  </p:childTnLst>
                                </p:cTn>
                              </p:par>
                            </p:childTnLst>
                          </p:cTn>
                        </p:par>
                        <p:par>
                          <p:cTn id="205" fill="hold">
                            <p:stCondLst>
                              <p:cond delay="2000"/>
                            </p:stCondLst>
                            <p:childTnLst>
                              <p:par>
                                <p:cTn id="206" presetID="53" presetClass="entr" presetSubtype="16" fill="hold" nodeType="afterEffect">
                                  <p:stCondLst>
                                    <p:cond delay="0"/>
                                  </p:stCondLst>
                                  <p:childTnLst>
                                    <p:set>
                                      <p:cBhvr>
                                        <p:cTn id="207" dur="1" fill="hold">
                                          <p:stCondLst>
                                            <p:cond delay="0"/>
                                          </p:stCondLst>
                                        </p:cTn>
                                        <p:tgtEl>
                                          <p:spTgt spid="104"/>
                                        </p:tgtEl>
                                        <p:attrNameLst>
                                          <p:attrName>style.visibility</p:attrName>
                                        </p:attrNameLst>
                                      </p:cBhvr>
                                      <p:to>
                                        <p:strVal val="visible"/>
                                      </p:to>
                                    </p:set>
                                    <p:anim calcmode="lin" valueType="num">
                                      <p:cBhvr>
                                        <p:cTn id="208" dur="500" fill="hold"/>
                                        <p:tgtEl>
                                          <p:spTgt spid="104"/>
                                        </p:tgtEl>
                                        <p:attrNameLst>
                                          <p:attrName>ppt_w</p:attrName>
                                        </p:attrNameLst>
                                      </p:cBhvr>
                                      <p:tavLst>
                                        <p:tav tm="0">
                                          <p:val>
                                            <p:fltVal val="0"/>
                                          </p:val>
                                        </p:tav>
                                        <p:tav tm="100000">
                                          <p:val>
                                            <p:strVal val="#ppt_w"/>
                                          </p:val>
                                        </p:tav>
                                      </p:tavLst>
                                    </p:anim>
                                    <p:anim calcmode="lin" valueType="num">
                                      <p:cBhvr>
                                        <p:cTn id="209" dur="500" fill="hold"/>
                                        <p:tgtEl>
                                          <p:spTgt spid="104"/>
                                        </p:tgtEl>
                                        <p:attrNameLst>
                                          <p:attrName>ppt_h</p:attrName>
                                        </p:attrNameLst>
                                      </p:cBhvr>
                                      <p:tavLst>
                                        <p:tav tm="0">
                                          <p:val>
                                            <p:fltVal val="0"/>
                                          </p:val>
                                        </p:tav>
                                        <p:tav tm="100000">
                                          <p:val>
                                            <p:strVal val="#ppt_h"/>
                                          </p:val>
                                        </p:tav>
                                      </p:tavLst>
                                    </p:anim>
                                    <p:animEffect transition="in" filter="fade">
                                      <p:cBhvr>
                                        <p:cTn id="210" dur="500"/>
                                        <p:tgtEl>
                                          <p:spTgt spid="104"/>
                                        </p:tgtEl>
                                      </p:cBhvr>
                                    </p:animEffect>
                                  </p:childTnLst>
                                </p:cTn>
                              </p:par>
                            </p:childTnLst>
                          </p:cTn>
                        </p:par>
                        <p:par>
                          <p:cTn id="211" fill="hold">
                            <p:stCondLst>
                              <p:cond delay="2500"/>
                            </p:stCondLst>
                            <p:childTnLst>
                              <p:par>
                                <p:cTn id="212" presetID="26" presetClass="emph" presetSubtype="0" fill="hold" nodeType="afterEffect">
                                  <p:stCondLst>
                                    <p:cond delay="0"/>
                                  </p:stCondLst>
                                  <p:childTnLst>
                                    <p:animEffect transition="out" filter="fade">
                                      <p:cBhvr>
                                        <p:cTn id="213" dur="500" tmFilter="0, 0; .2, .5; .8, .5; 1, 0"/>
                                        <p:tgtEl>
                                          <p:spTgt spid="104"/>
                                        </p:tgtEl>
                                      </p:cBhvr>
                                    </p:animEffect>
                                    <p:animScale>
                                      <p:cBhvr>
                                        <p:cTn id="214" dur="250" autoRev="1" fill="hold"/>
                                        <p:tgtEl>
                                          <p:spTgt spid="104"/>
                                        </p:tgtEl>
                                      </p:cBhvr>
                                      <p:by x="105000" y="105000"/>
                                    </p:animScale>
                                  </p:childTnLst>
                                </p:cTn>
                              </p:par>
                            </p:childTnLst>
                          </p:cTn>
                        </p:par>
                      </p:childTnLst>
                    </p:cTn>
                  </p:par>
                  <p:par>
                    <p:cTn id="215" fill="hold">
                      <p:stCondLst>
                        <p:cond delay="indefinite"/>
                      </p:stCondLst>
                      <p:childTnLst>
                        <p:par>
                          <p:cTn id="216" fill="hold">
                            <p:stCondLst>
                              <p:cond delay="0"/>
                            </p:stCondLst>
                            <p:childTnLst>
                              <p:par>
                                <p:cTn id="217" presetID="6" presetClass="emph" presetSubtype="0" fill="hold" nodeType="clickEffect">
                                  <p:stCondLst>
                                    <p:cond delay="0"/>
                                  </p:stCondLst>
                                  <p:childTnLst>
                                    <p:animScale>
                                      <p:cBhvr>
                                        <p:cTn id="218" dur="2000" fill="hold"/>
                                        <p:tgtEl>
                                          <p:spTgt spid="104"/>
                                        </p:tgtEl>
                                      </p:cBhvr>
                                      <p:by x="25000" y="25000"/>
                                    </p:animScale>
                                  </p:childTnLst>
                                </p:cTn>
                              </p:par>
                              <p:par>
                                <p:cTn id="219" presetID="42" presetClass="path" presetSubtype="0" accel="50000" decel="50000" fill="hold" nodeType="withEffect">
                                  <p:stCondLst>
                                    <p:cond delay="0"/>
                                  </p:stCondLst>
                                  <p:childTnLst>
                                    <p:animMotion origin="layout" path="M 1.66667E-6 -2.22222E-6 L 0.29583 -0.16296 " pathEditMode="relative" rAng="0" ptsTypes="AA">
                                      <p:cBhvr>
                                        <p:cTn id="220" dur="2000" fill="hold"/>
                                        <p:tgtEl>
                                          <p:spTgt spid="104"/>
                                        </p:tgtEl>
                                        <p:attrNameLst>
                                          <p:attrName>ppt_x</p:attrName>
                                          <p:attrName>ppt_y</p:attrName>
                                        </p:attrNameLst>
                                      </p:cBhvr>
                                      <p:rCtr x="14792" y="-8148"/>
                                    </p:animMotion>
                                  </p:childTnLst>
                                </p:cTn>
                              </p:par>
                            </p:childTnLst>
                          </p:cTn>
                        </p:par>
                        <p:par>
                          <p:cTn id="221" fill="hold">
                            <p:stCondLst>
                              <p:cond delay="2000"/>
                            </p:stCondLst>
                            <p:childTnLst>
                              <p:par>
                                <p:cTn id="222" presetID="10" presetClass="entr" presetSubtype="0" fill="hold" grpId="0" nodeType="afterEffect">
                                  <p:stCondLst>
                                    <p:cond delay="0"/>
                                  </p:stCondLst>
                                  <p:childTnLst>
                                    <p:set>
                                      <p:cBhvr>
                                        <p:cTn id="223" dur="1" fill="hold">
                                          <p:stCondLst>
                                            <p:cond delay="0"/>
                                          </p:stCondLst>
                                        </p:cTn>
                                        <p:tgtEl>
                                          <p:spTgt spid="107"/>
                                        </p:tgtEl>
                                        <p:attrNameLst>
                                          <p:attrName>style.visibility</p:attrName>
                                        </p:attrNameLst>
                                      </p:cBhvr>
                                      <p:to>
                                        <p:strVal val="visible"/>
                                      </p:to>
                                    </p:set>
                                    <p:animEffect transition="in" filter="fade">
                                      <p:cBhvr>
                                        <p:cTn id="224" dur="500"/>
                                        <p:tgtEl>
                                          <p:spTgt spid="107"/>
                                        </p:tgtEl>
                                      </p:cBhvr>
                                    </p:animEffect>
                                  </p:childTnLst>
                                </p:cTn>
                              </p:par>
                            </p:childTnLst>
                          </p:cTn>
                        </p:par>
                        <p:par>
                          <p:cTn id="225" fill="hold">
                            <p:stCondLst>
                              <p:cond delay="2500"/>
                            </p:stCondLst>
                            <p:childTnLst>
                              <p:par>
                                <p:cTn id="226" presetID="10" presetClass="entr" presetSubtype="0" fill="hold" grpId="0" nodeType="afterEffect">
                                  <p:stCondLst>
                                    <p:cond delay="0"/>
                                  </p:stCondLst>
                                  <p:childTnLst>
                                    <p:set>
                                      <p:cBhvr>
                                        <p:cTn id="227" dur="1" fill="hold">
                                          <p:stCondLst>
                                            <p:cond delay="0"/>
                                          </p:stCondLst>
                                        </p:cTn>
                                        <p:tgtEl>
                                          <p:spTgt spid="52"/>
                                        </p:tgtEl>
                                        <p:attrNameLst>
                                          <p:attrName>style.visibility</p:attrName>
                                        </p:attrNameLst>
                                      </p:cBhvr>
                                      <p:to>
                                        <p:strVal val="visible"/>
                                      </p:to>
                                    </p:set>
                                    <p:animEffect transition="in" filter="fade">
                                      <p:cBhvr>
                                        <p:cTn id="2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7" grpId="2" animBg="1"/>
      <p:bldP spid="57" grpId="3" animBg="1"/>
      <p:bldP spid="58" grpId="0" animBg="1"/>
      <p:bldP spid="58" grpId="1" animBg="1"/>
      <p:bldP spid="58" grpId="2" animBg="1"/>
      <p:bldP spid="59" grpId="0" animBg="1"/>
      <p:bldP spid="59" grpId="1" animBg="1"/>
      <p:bldP spid="59" grpId="2" animBg="1"/>
      <p:bldP spid="60" grpId="0" animBg="1"/>
      <p:bldP spid="60" grpId="1" animBg="1"/>
      <p:bldP spid="61" grpId="0" animBg="1"/>
      <p:bldP spid="61" grpId="1" animBg="1"/>
      <p:bldP spid="62" grpId="0" animBg="1"/>
      <p:bldP spid="62" grpId="1" animBg="1"/>
      <p:bldP spid="63" grpId="0" animBg="1"/>
      <p:bldP spid="63" grpId="1" animBg="1"/>
      <p:bldP spid="76" grpId="0" animBg="1"/>
      <p:bldP spid="76" grpId="1" animBg="1"/>
      <p:bldP spid="77" grpId="0" animBg="1"/>
      <p:bldP spid="77" grpId="1" animBg="1"/>
      <p:bldP spid="87" grpId="0" animBg="1"/>
      <p:bldP spid="87" grpId="1" animBg="1"/>
      <p:bldP spid="88" grpId="0" animBg="1"/>
      <p:bldP spid="88" grpId="1" animBg="1"/>
      <p:bldP spid="93" grpId="0"/>
      <p:bldP spid="94" grpId="0"/>
      <p:bldP spid="97" grpId="0" animBg="1"/>
      <p:bldP spid="97" grpId="1" animBg="1"/>
      <p:bldP spid="107" grpId="0" animBg="1"/>
      <p:bldP spid="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6789611" y="3707072"/>
            <a:ext cx="1361504" cy="1136553"/>
            <a:chOff x="3211365" y="550463"/>
            <a:chExt cx="5769270" cy="5757073"/>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365" y="550463"/>
              <a:ext cx="5769270" cy="5757073"/>
            </a:xfrm>
            <a:prstGeom prst="rect">
              <a:avLst/>
            </a:prstGeom>
          </p:spPr>
        </p:pic>
        <p:sp>
          <p:nvSpPr>
            <p:cNvPr id="11" name="TextBox 10"/>
            <p:cNvSpPr txBox="1"/>
            <p:nvPr/>
          </p:nvSpPr>
          <p:spPr>
            <a:xfrm rot="299925">
              <a:off x="3490525" y="915333"/>
              <a:ext cx="5140296" cy="5241005"/>
            </a:xfrm>
            <a:prstGeom prst="rect">
              <a:avLst/>
            </a:prstGeom>
            <a:noFill/>
          </p:spPr>
          <p:txBody>
            <a:bodyPr wrap="square" rtlCol="0">
              <a:prstTxWarp prst="textButton">
                <a:avLst>
                  <a:gd name="adj" fmla="val 9846095"/>
                </a:avLst>
              </a:prstTxWarp>
              <a:spAutoFit/>
            </a:bodyPr>
            <a:lstStyle/>
            <a:p>
              <a:r>
                <a:rPr lang="en-US" sz="1500" dirty="0">
                  <a:solidFill>
                    <a:schemeClr val="bg1">
                      <a:lumMod val="85000"/>
                    </a:schemeClr>
                  </a:solidFill>
                </a:rPr>
                <a:t>CUSTOMER EXPERIENCE MANAGEMENT</a:t>
              </a:r>
              <a:endParaRPr lang="ru-RU" sz="1500" dirty="0">
                <a:solidFill>
                  <a:schemeClr val="bg1">
                    <a:lumMod val="85000"/>
                  </a:schemeClr>
                </a:solidFill>
              </a:endParaRPr>
            </a:p>
          </p:txBody>
        </p:sp>
      </p:grpSp>
      <p:grpSp>
        <p:nvGrpSpPr>
          <p:cNvPr id="12" name="Группа 11"/>
          <p:cNvGrpSpPr/>
          <p:nvPr/>
        </p:nvGrpSpPr>
        <p:grpSpPr>
          <a:xfrm>
            <a:off x="58354" y="2552216"/>
            <a:ext cx="1813445" cy="2970527"/>
            <a:chOff x="77796" y="1723358"/>
            <a:chExt cx="2108519" cy="4585063"/>
          </a:xfrm>
        </p:grpSpPr>
        <p:sp>
          <p:nvSpPr>
            <p:cNvPr id="13" name="Скругленный прямоугольник 12"/>
            <p:cNvSpPr/>
            <p:nvPr/>
          </p:nvSpPr>
          <p:spPr>
            <a:xfrm>
              <a:off x="77796" y="1723358"/>
              <a:ext cx="2108519" cy="4585063"/>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4" name="Скругленный прямоугольник 13"/>
            <p:cNvSpPr/>
            <p:nvPr/>
          </p:nvSpPr>
          <p:spPr>
            <a:xfrm>
              <a:off x="180567" y="1834003"/>
              <a:ext cx="1922675" cy="509559"/>
            </a:xfrm>
            <a:prstGeom prst="roundRect">
              <a:avLst>
                <a:gd name="adj" fmla="val 5000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i="1" dirty="0">
                  <a:solidFill>
                    <a:schemeClr val="tx1">
                      <a:lumMod val="65000"/>
                      <a:lumOff val="35000"/>
                    </a:schemeClr>
                  </a:solidFill>
                </a:rPr>
                <a:t>Операционные процессы «</a:t>
              </a:r>
              <a:r>
                <a:rPr lang="en-US" sz="1350" i="1" dirty="0">
                  <a:solidFill>
                    <a:schemeClr val="tx1">
                      <a:lumMod val="65000"/>
                      <a:lumOff val="35000"/>
                    </a:schemeClr>
                  </a:solidFill>
                </a:rPr>
                <a:t>As is</a:t>
              </a:r>
              <a:r>
                <a:rPr lang="ru-RU" sz="1350" i="1" dirty="0">
                  <a:solidFill>
                    <a:schemeClr val="tx1">
                      <a:lumMod val="65000"/>
                      <a:lumOff val="35000"/>
                    </a:schemeClr>
                  </a:solidFill>
                </a:rPr>
                <a:t>»</a:t>
              </a:r>
            </a:p>
          </p:txBody>
        </p:sp>
      </p:grpSp>
      <p:grpSp>
        <p:nvGrpSpPr>
          <p:cNvPr id="15" name="Группа 14"/>
          <p:cNvGrpSpPr/>
          <p:nvPr/>
        </p:nvGrpSpPr>
        <p:grpSpPr>
          <a:xfrm>
            <a:off x="4035140" y="2510883"/>
            <a:ext cx="1903482" cy="2970527"/>
            <a:chOff x="5984494" y="1659560"/>
            <a:chExt cx="2017352" cy="4585063"/>
          </a:xfrm>
        </p:grpSpPr>
        <p:sp>
          <p:nvSpPr>
            <p:cNvPr id="16" name="Скругленный прямоугольник 15"/>
            <p:cNvSpPr/>
            <p:nvPr/>
          </p:nvSpPr>
          <p:spPr>
            <a:xfrm>
              <a:off x="5984494" y="1659560"/>
              <a:ext cx="2017352" cy="4585063"/>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7" name="Скругленный прямоугольник 16"/>
            <p:cNvSpPr/>
            <p:nvPr/>
          </p:nvSpPr>
          <p:spPr>
            <a:xfrm>
              <a:off x="6162717" y="1771512"/>
              <a:ext cx="1683220" cy="533327"/>
            </a:xfrm>
            <a:prstGeom prst="roundRect">
              <a:avLst>
                <a:gd name="adj" fmla="val 5000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i="1" dirty="0">
                  <a:solidFill>
                    <a:schemeClr val="tx1">
                      <a:lumMod val="65000"/>
                      <a:lumOff val="35000"/>
                    </a:schemeClr>
                  </a:solidFill>
                </a:rPr>
                <a:t>Операционные процессы «</a:t>
              </a:r>
              <a:r>
                <a:rPr lang="en-US" sz="1350" i="1" dirty="0">
                  <a:solidFill>
                    <a:schemeClr val="tx1">
                      <a:lumMod val="65000"/>
                      <a:lumOff val="35000"/>
                    </a:schemeClr>
                  </a:solidFill>
                </a:rPr>
                <a:t>To be</a:t>
              </a:r>
              <a:r>
                <a:rPr lang="ru-RU" sz="1350" i="1" dirty="0">
                  <a:solidFill>
                    <a:schemeClr val="tx1">
                      <a:lumMod val="65000"/>
                      <a:lumOff val="35000"/>
                    </a:schemeClr>
                  </a:solidFill>
                </a:rPr>
                <a:t>»</a:t>
              </a:r>
            </a:p>
          </p:txBody>
        </p:sp>
      </p:grpSp>
      <p:grpSp>
        <p:nvGrpSpPr>
          <p:cNvPr id="18" name="Группа 17"/>
          <p:cNvGrpSpPr/>
          <p:nvPr/>
        </p:nvGrpSpPr>
        <p:grpSpPr>
          <a:xfrm>
            <a:off x="4375321" y="3151048"/>
            <a:ext cx="2038800" cy="1964153"/>
            <a:chOff x="8177463" y="3012031"/>
            <a:chExt cx="3121777" cy="3031706"/>
          </a:xfrm>
        </p:grpSpPr>
        <p:sp>
          <p:nvSpPr>
            <p:cNvPr id="19" name="Полилиния 18"/>
            <p:cNvSpPr/>
            <p:nvPr/>
          </p:nvSpPr>
          <p:spPr>
            <a:xfrm>
              <a:off x="8177463" y="3032729"/>
              <a:ext cx="3121777" cy="2990751"/>
            </a:xfrm>
            <a:custGeom>
              <a:avLst/>
              <a:gdLst>
                <a:gd name="connsiteX0" fmla="*/ 178223 w 2797433"/>
                <a:gd name="connsiteY0" fmla="*/ 60476 h 3030323"/>
                <a:gd name="connsiteX1" fmla="*/ 1628200 w 2797433"/>
                <a:gd name="connsiteY1" fmla="*/ 73539 h 3030323"/>
                <a:gd name="connsiteX2" fmla="*/ 1680452 w 2797433"/>
                <a:gd name="connsiteY2" fmla="*/ 791996 h 3030323"/>
                <a:gd name="connsiteX3" fmla="*/ 243537 w 2797433"/>
                <a:gd name="connsiteY3" fmla="*/ 778933 h 3030323"/>
                <a:gd name="connsiteX4" fmla="*/ 230474 w 2797433"/>
                <a:gd name="connsiteY4" fmla="*/ 1536579 h 3030323"/>
                <a:gd name="connsiteX5" fmla="*/ 1654326 w 2797433"/>
                <a:gd name="connsiteY5" fmla="*/ 1536579 h 3030323"/>
                <a:gd name="connsiteX6" fmla="*/ 2568726 w 2797433"/>
                <a:gd name="connsiteY6" fmla="*/ 1523516 h 3030323"/>
                <a:gd name="connsiteX7" fmla="*/ 2594852 w 2797433"/>
                <a:gd name="connsiteY7" fmla="*/ 2320351 h 3030323"/>
                <a:gd name="connsiteX8" fmla="*/ 256600 w 2797433"/>
                <a:gd name="connsiteY8" fmla="*/ 2268099 h 3030323"/>
                <a:gd name="connsiteX9" fmla="*/ 217412 w 2797433"/>
                <a:gd name="connsiteY9" fmla="*/ 2973493 h 3030323"/>
                <a:gd name="connsiteX10" fmla="*/ 1654326 w 2797433"/>
                <a:gd name="connsiteY10" fmla="*/ 2986556 h 3030323"/>
                <a:gd name="connsiteX11" fmla="*/ 1732703 w 2797433"/>
                <a:gd name="connsiteY11" fmla="*/ 2973493 h 3030323"/>
                <a:gd name="connsiteX12" fmla="*/ 1771892 w 2797433"/>
                <a:gd name="connsiteY12" fmla="*/ 2973493 h 3030323"/>
                <a:gd name="connsiteX13" fmla="*/ 1771892 w 2797433"/>
                <a:gd name="connsiteY13" fmla="*/ 2973493 h 3030323"/>
                <a:gd name="connsiteX14" fmla="*/ 1706577 w 2797433"/>
                <a:gd name="connsiteY14" fmla="*/ 2999619 h 3030323"/>
                <a:gd name="connsiteX0" fmla="*/ 176670 w 2779406"/>
                <a:gd name="connsiteY0" fmla="*/ 60476 h 3030323"/>
                <a:gd name="connsiteX1" fmla="*/ 1626647 w 2779406"/>
                <a:gd name="connsiteY1" fmla="*/ 73539 h 3030323"/>
                <a:gd name="connsiteX2" fmla="*/ 1678899 w 2779406"/>
                <a:gd name="connsiteY2" fmla="*/ 791996 h 3030323"/>
                <a:gd name="connsiteX3" fmla="*/ 241984 w 2779406"/>
                <a:gd name="connsiteY3" fmla="*/ 778933 h 3030323"/>
                <a:gd name="connsiteX4" fmla="*/ 228921 w 2779406"/>
                <a:gd name="connsiteY4" fmla="*/ 1536579 h 3030323"/>
                <a:gd name="connsiteX5" fmla="*/ 1652773 w 2779406"/>
                <a:gd name="connsiteY5" fmla="*/ 1536579 h 3030323"/>
                <a:gd name="connsiteX6" fmla="*/ 2567173 w 2779406"/>
                <a:gd name="connsiteY6" fmla="*/ 1523516 h 3030323"/>
                <a:gd name="connsiteX7" fmla="*/ 2569853 w 2779406"/>
                <a:gd name="connsiteY7" fmla="*/ 2320351 h 3030323"/>
                <a:gd name="connsiteX8" fmla="*/ 255047 w 2779406"/>
                <a:gd name="connsiteY8" fmla="*/ 2268099 h 3030323"/>
                <a:gd name="connsiteX9" fmla="*/ 215859 w 2779406"/>
                <a:gd name="connsiteY9" fmla="*/ 2973493 h 3030323"/>
                <a:gd name="connsiteX10" fmla="*/ 1652773 w 2779406"/>
                <a:gd name="connsiteY10" fmla="*/ 2986556 h 3030323"/>
                <a:gd name="connsiteX11" fmla="*/ 1731150 w 2779406"/>
                <a:gd name="connsiteY11" fmla="*/ 2973493 h 3030323"/>
                <a:gd name="connsiteX12" fmla="*/ 1770339 w 2779406"/>
                <a:gd name="connsiteY12" fmla="*/ 2973493 h 3030323"/>
                <a:gd name="connsiteX13" fmla="*/ 1770339 w 2779406"/>
                <a:gd name="connsiteY13" fmla="*/ 2973493 h 3030323"/>
                <a:gd name="connsiteX14" fmla="*/ 1705024 w 2779406"/>
                <a:gd name="connsiteY14" fmla="*/ 2999619 h 3030323"/>
                <a:gd name="connsiteX0" fmla="*/ 176670 w 2669575"/>
                <a:gd name="connsiteY0" fmla="*/ 60476 h 3030323"/>
                <a:gd name="connsiteX1" fmla="*/ 1626647 w 2669575"/>
                <a:gd name="connsiteY1" fmla="*/ 73539 h 3030323"/>
                <a:gd name="connsiteX2" fmla="*/ 1678899 w 2669575"/>
                <a:gd name="connsiteY2" fmla="*/ 791996 h 3030323"/>
                <a:gd name="connsiteX3" fmla="*/ 241984 w 2669575"/>
                <a:gd name="connsiteY3" fmla="*/ 778933 h 3030323"/>
                <a:gd name="connsiteX4" fmla="*/ 228921 w 2669575"/>
                <a:gd name="connsiteY4" fmla="*/ 1536579 h 3030323"/>
                <a:gd name="connsiteX5" fmla="*/ 1652773 w 2669575"/>
                <a:gd name="connsiteY5" fmla="*/ 1536579 h 3030323"/>
                <a:gd name="connsiteX6" fmla="*/ 2567173 w 2669575"/>
                <a:gd name="connsiteY6" fmla="*/ 1523516 h 3030323"/>
                <a:gd name="connsiteX7" fmla="*/ 2569853 w 2669575"/>
                <a:gd name="connsiteY7" fmla="*/ 2320351 h 3030323"/>
                <a:gd name="connsiteX8" fmla="*/ 255047 w 2669575"/>
                <a:gd name="connsiteY8" fmla="*/ 2268099 h 3030323"/>
                <a:gd name="connsiteX9" fmla="*/ 215859 w 2669575"/>
                <a:gd name="connsiteY9" fmla="*/ 2973493 h 3030323"/>
                <a:gd name="connsiteX10" fmla="*/ 1652773 w 2669575"/>
                <a:gd name="connsiteY10" fmla="*/ 2986556 h 3030323"/>
                <a:gd name="connsiteX11" fmla="*/ 1731150 w 2669575"/>
                <a:gd name="connsiteY11" fmla="*/ 2973493 h 3030323"/>
                <a:gd name="connsiteX12" fmla="*/ 1770339 w 2669575"/>
                <a:gd name="connsiteY12" fmla="*/ 2973493 h 3030323"/>
                <a:gd name="connsiteX13" fmla="*/ 1770339 w 2669575"/>
                <a:gd name="connsiteY13" fmla="*/ 2973493 h 3030323"/>
                <a:gd name="connsiteX14" fmla="*/ 1705024 w 2669575"/>
                <a:gd name="connsiteY14" fmla="*/ 2999619 h 3030323"/>
                <a:gd name="connsiteX0" fmla="*/ 176670 w 2632535"/>
                <a:gd name="connsiteY0" fmla="*/ 60476 h 3030323"/>
                <a:gd name="connsiteX1" fmla="*/ 1626647 w 2632535"/>
                <a:gd name="connsiteY1" fmla="*/ 73539 h 3030323"/>
                <a:gd name="connsiteX2" fmla="*/ 1678899 w 2632535"/>
                <a:gd name="connsiteY2" fmla="*/ 791996 h 3030323"/>
                <a:gd name="connsiteX3" fmla="*/ 241984 w 2632535"/>
                <a:gd name="connsiteY3" fmla="*/ 778933 h 3030323"/>
                <a:gd name="connsiteX4" fmla="*/ 228921 w 2632535"/>
                <a:gd name="connsiteY4" fmla="*/ 1536579 h 3030323"/>
                <a:gd name="connsiteX5" fmla="*/ 1652773 w 2632535"/>
                <a:gd name="connsiteY5" fmla="*/ 1536579 h 3030323"/>
                <a:gd name="connsiteX6" fmla="*/ 2567173 w 2632535"/>
                <a:gd name="connsiteY6" fmla="*/ 1523516 h 3030323"/>
                <a:gd name="connsiteX7" fmla="*/ 2569853 w 2632535"/>
                <a:gd name="connsiteY7" fmla="*/ 2320351 h 3030323"/>
                <a:gd name="connsiteX8" fmla="*/ 255047 w 2632535"/>
                <a:gd name="connsiteY8" fmla="*/ 2268099 h 3030323"/>
                <a:gd name="connsiteX9" fmla="*/ 215859 w 2632535"/>
                <a:gd name="connsiteY9" fmla="*/ 2973493 h 3030323"/>
                <a:gd name="connsiteX10" fmla="*/ 1652773 w 2632535"/>
                <a:gd name="connsiteY10" fmla="*/ 2986556 h 3030323"/>
                <a:gd name="connsiteX11" fmla="*/ 1731150 w 2632535"/>
                <a:gd name="connsiteY11" fmla="*/ 2973493 h 3030323"/>
                <a:gd name="connsiteX12" fmla="*/ 1770339 w 2632535"/>
                <a:gd name="connsiteY12" fmla="*/ 2973493 h 3030323"/>
                <a:gd name="connsiteX13" fmla="*/ 1770339 w 2632535"/>
                <a:gd name="connsiteY13" fmla="*/ 2973493 h 3030323"/>
                <a:gd name="connsiteX14" fmla="*/ 1705024 w 2632535"/>
                <a:gd name="connsiteY14" fmla="*/ 2999619 h 3030323"/>
                <a:gd name="connsiteX0" fmla="*/ 176670 w 2632535"/>
                <a:gd name="connsiteY0" fmla="*/ 60476 h 3030323"/>
                <a:gd name="connsiteX1" fmla="*/ 1626647 w 2632535"/>
                <a:gd name="connsiteY1" fmla="*/ 73539 h 3030323"/>
                <a:gd name="connsiteX2" fmla="*/ 1678899 w 2632535"/>
                <a:gd name="connsiteY2" fmla="*/ 791996 h 3030323"/>
                <a:gd name="connsiteX3" fmla="*/ 241984 w 2632535"/>
                <a:gd name="connsiteY3" fmla="*/ 778933 h 3030323"/>
                <a:gd name="connsiteX4" fmla="*/ 228921 w 2632535"/>
                <a:gd name="connsiteY4" fmla="*/ 1536579 h 3030323"/>
                <a:gd name="connsiteX5" fmla="*/ 1652773 w 2632535"/>
                <a:gd name="connsiteY5" fmla="*/ 1536579 h 3030323"/>
                <a:gd name="connsiteX6" fmla="*/ 2567173 w 2632535"/>
                <a:gd name="connsiteY6" fmla="*/ 1523516 h 3030323"/>
                <a:gd name="connsiteX7" fmla="*/ 2569853 w 2632535"/>
                <a:gd name="connsiteY7" fmla="*/ 2320351 h 3030323"/>
                <a:gd name="connsiteX8" fmla="*/ 255047 w 2632535"/>
                <a:gd name="connsiteY8" fmla="*/ 2268099 h 3030323"/>
                <a:gd name="connsiteX9" fmla="*/ 215859 w 2632535"/>
                <a:gd name="connsiteY9" fmla="*/ 2973493 h 3030323"/>
                <a:gd name="connsiteX10" fmla="*/ 1652773 w 2632535"/>
                <a:gd name="connsiteY10" fmla="*/ 2986556 h 3030323"/>
                <a:gd name="connsiteX11" fmla="*/ 1731150 w 2632535"/>
                <a:gd name="connsiteY11" fmla="*/ 2973493 h 3030323"/>
                <a:gd name="connsiteX12" fmla="*/ 1770339 w 2632535"/>
                <a:gd name="connsiteY12" fmla="*/ 2973493 h 3030323"/>
                <a:gd name="connsiteX13" fmla="*/ 1770339 w 2632535"/>
                <a:gd name="connsiteY13" fmla="*/ 2973493 h 3030323"/>
                <a:gd name="connsiteX14" fmla="*/ 1705024 w 2632535"/>
                <a:gd name="connsiteY14" fmla="*/ 2999619 h 3030323"/>
                <a:gd name="connsiteX0" fmla="*/ 176670 w 2632535"/>
                <a:gd name="connsiteY0" fmla="*/ 60476 h 3030323"/>
                <a:gd name="connsiteX1" fmla="*/ 1626647 w 2632535"/>
                <a:gd name="connsiteY1" fmla="*/ 73539 h 3030323"/>
                <a:gd name="connsiteX2" fmla="*/ 1678899 w 2632535"/>
                <a:gd name="connsiteY2" fmla="*/ 791996 h 3030323"/>
                <a:gd name="connsiteX3" fmla="*/ 241984 w 2632535"/>
                <a:gd name="connsiteY3" fmla="*/ 778933 h 3030323"/>
                <a:gd name="connsiteX4" fmla="*/ 228921 w 2632535"/>
                <a:gd name="connsiteY4" fmla="*/ 1536579 h 3030323"/>
                <a:gd name="connsiteX5" fmla="*/ 1652773 w 2632535"/>
                <a:gd name="connsiteY5" fmla="*/ 1536579 h 3030323"/>
                <a:gd name="connsiteX6" fmla="*/ 2567173 w 2632535"/>
                <a:gd name="connsiteY6" fmla="*/ 1523516 h 3030323"/>
                <a:gd name="connsiteX7" fmla="*/ 2569853 w 2632535"/>
                <a:gd name="connsiteY7" fmla="*/ 2320351 h 3030323"/>
                <a:gd name="connsiteX8" fmla="*/ 255047 w 2632535"/>
                <a:gd name="connsiteY8" fmla="*/ 2268099 h 3030323"/>
                <a:gd name="connsiteX9" fmla="*/ 215859 w 2632535"/>
                <a:gd name="connsiteY9" fmla="*/ 2973493 h 3030323"/>
                <a:gd name="connsiteX10" fmla="*/ 1652773 w 2632535"/>
                <a:gd name="connsiteY10" fmla="*/ 2986556 h 3030323"/>
                <a:gd name="connsiteX11" fmla="*/ 1731150 w 2632535"/>
                <a:gd name="connsiteY11" fmla="*/ 2973493 h 3030323"/>
                <a:gd name="connsiteX12" fmla="*/ 1770339 w 2632535"/>
                <a:gd name="connsiteY12" fmla="*/ 2973493 h 3030323"/>
                <a:gd name="connsiteX13" fmla="*/ 1770339 w 2632535"/>
                <a:gd name="connsiteY13" fmla="*/ 2973493 h 3030323"/>
                <a:gd name="connsiteX14" fmla="*/ 1705024 w 2632535"/>
                <a:gd name="connsiteY14" fmla="*/ 2999619 h 3030323"/>
                <a:gd name="connsiteX0" fmla="*/ 70297 w 2526162"/>
                <a:gd name="connsiteY0" fmla="*/ 60476 h 3030323"/>
                <a:gd name="connsiteX1" fmla="*/ 1520274 w 2526162"/>
                <a:gd name="connsiteY1" fmla="*/ 73539 h 3030323"/>
                <a:gd name="connsiteX2" fmla="*/ 1572526 w 2526162"/>
                <a:gd name="connsiteY2" fmla="*/ 791996 h 3030323"/>
                <a:gd name="connsiteX3" fmla="*/ 135611 w 2526162"/>
                <a:gd name="connsiteY3" fmla="*/ 778933 h 3030323"/>
                <a:gd name="connsiteX4" fmla="*/ 122548 w 2526162"/>
                <a:gd name="connsiteY4" fmla="*/ 1536579 h 3030323"/>
                <a:gd name="connsiteX5" fmla="*/ 1546400 w 2526162"/>
                <a:gd name="connsiteY5" fmla="*/ 1536579 h 3030323"/>
                <a:gd name="connsiteX6" fmla="*/ 2460800 w 2526162"/>
                <a:gd name="connsiteY6" fmla="*/ 1523516 h 3030323"/>
                <a:gd name="connsiteX7" fmla="*/ 2463480 w 2526162"/>
                <a:gd name="connsiteY7" fmla="*/ 2320351 h 3030323"/>
                <a:gd name="connsiteX8" fmla="*/ 148674 w 2526162"/>
                <a:gd name="connsiteY8" fmla="*/ 2268099 h 3030323"/>
                <a:gd name="connsiteX9" fmla="*/ 109486 w 2526162"/>
                <a:gd name="connsiteY9" fmla="*/ 2973493 h 3030323"/>
                <a:gd name="connsiteX10" fmla="*/ 1546400 w 2526162"/>
                <a:gd name="connsiteY10" fmla="*/ 2986556 h 3030323"/>
                <a:gd name="connsiteX11" fmla="*/ 1624777 w 2526162"/>
                <a:gd name="connsiteY11" fmla="*/ 2973493 h 3030323"/>
                <a:gd name="connsiteX12" fmla="*/ 1663966 w 2526162"/>
                <a:gd name="connsiteY12" fmla="*/ 2973493 h 3030323"/>
                <a:gd name="connsiteX13" fmla="*/ 1663966 w 2526162"/>
                <a:gd name="connsiteY13" fmla="*/ 2973493 h 3030323"/>
                <a:gd name="connsiteX14" fmla="*/ 1598651 w 2526162"/>
                <a:gd name="connsiteY14" fmla="*/ 2999619 h 3030323"/>
                <a:gd name="connsiteX0" fmla="*/ 0 w 2455865"/>
                <a:gd name="connsiteY0" fmla="*/ 60476 h 3001122"/>
                <a:gd name="connsiteX1" fmla="*/ 1449977 w 2455865"/>
                <a:gd name="connsiteY1" fmla="*/ 73539 h 3001122"/>
                <a:gd name="connsiteX2" fmla="*/ 1502229 w 2455865"/>
                <a:gd name="connsiteY2" fmla="*/ 791996 h 3001122"/>
                <a:gd name="connsiteX3" fmla="*/ 65314 w 2455865"/>
                <a:gd name="connsiteY3" fmla="*/ 778933 h 3001122"/>
                <a:gd name="connsiteX4" fmla="*/ 52251 w 2455865"/>
                <a:gd name="connsiteY4" fmla="*/ 1536579 h 3001122"/>
                <a:gd name="connsiteX5" fmla="*/ 1476103 w 2455865"/>
                <a:gd name="connsiteY5" fmla="*/ 1536579 h 3001122"/>
                <a:gd name="connsiteX6" fmla="*/ 2390503 w 2455865"/>
                <a:gd name="connsiteY6" fmla="*/ 1523516 h 3001122"/>
                <a:gd name="connsiteX7" fmla="*/ 2393183 w 2455865"/>
                <a:gd name="connsiteY7" fmla="*/ 2320351 h 3001122"/>
                <a:gd name="connsiteX8" fmla="*/ 78377 w 2455865"/>
                <a:gd name="connsiteY8" fmla="*/ 2268099 h 3001122"/>
                <a:gd name="connsiteX9" fmla="*/ 39189 w 2455865"/>
                <a:gd name="connsiteY9" fmla="*/ 2973493 h 3001122"/>
                <a:gd name="connsiteX10" fmla="*/ 1476103 w 2455865"/>
                <a:gd name="connsiteY10" fmla="*/ 2986556 h 3001122"/>
                <a:gd name="connsiteX11" fmla="*/ 1554480 w 2455865"/>
                <a:gd name="connsiteY11" fmla="*/ 2973493 h 3001122"/>
                <a:gd name="connsiteX12" fmla="*/ 1593669 w 2455865"/>
                <a:gd name="connsiteY12" fmla="*/ 2973493 h 3001122"/>
                <a:gd name="connsiteX13" fmla="*/ 1593669 w 2455865"/>
                <a:gd name="connsiteY13" fmla="*/ 2973493 h 3001122"/>
                <a:gd name="connsiteX14" fmla="*/ 1528354 w 2455865"/>
                <a:gd name="connsiteY14" fmla="*/ 2999619 h 3001122"/>
                <a:gd name="connsiteX0" fmla="*/ 0 w 2435975"/>
                <a:gd name="connsiteY0" fmla="*/ 60476 h 3001122"/>
                <a:gd name="connsiteX1" fmla="*/ 1449977 w 2435975"/>
                <a:gd name="connsiteY1" fmla="*/ 73539 h 3001122"/>
                <a:gd name="connsiteX2" fmla="*/ 1502229 w 2435975"/>
                <a:gd name="connsiteY2" fmla="*/ 791996 h 3001122"/>
                <a:gd name="connsiteX3" fmla="*/ 65314 w 2435975"/>
                <a:gd name="connsiteY3" fmla="*/ 778933 h 3001122"/>
                <a:gd name="connsiteX4" fmla="*/ 52251 w 2435975"/>
                <a:gd name="connsiteY4" fmla="*/ 1536579 h 3001122"/>
                <a:gd name="connsiteX5" fmla="*/ 1476103 w 2435975"/>
                <a:gd name="connsiteY5" fmla="*/ 1536579 h 3001122"/>
                <a:gd name="connsiteX6" fmla="*/ 2390503 w 2435975"/>
                <a:gd name="connsiteY6" fmla="*/ 1523516 h 3001122"/>
                <a:gd name="connsiteX7" fmla="*/ 2393183 w 2435975"/>
                <a:gd name="connsiteY7" fmla="*/ 2320351 h 3001122"/>
                <a:gd name="connsiteX8" fmla="*/ 78377 w 2435975"/>
                <a:gd name="connsiteY8" fmla="*/ 2268099 h 3001122"/>
                <a:gd name="connsiteX9" fmla="*/ 39189 w 2435975"/>
                <a:gd name="connsiteY9" fmla="*/ 2973493 h 3001122"/>
                <a:gd name="connsiteX10" fmla="*/ 1476103 w 2435975"/>
                <a:gd name="connsiteY10" fmla="*/ 2986556 h 3001122"/>
                <a:gd name="connsiteX11" fmla="*/ 1554480 w 2435975"/>
                <a:gd name="connsiteY11" fmla="*/ 2973493 h 3001122"/>
                <a:gd name="connsiteX12" fmla="*/ 1593669 w 2435975"/>
                <a:gd name="connsiteY12" fmla="*/ 2973493 h 3001122"/>
                <a:gd name="connsiteX13" fmla="*/ 1593669 w 2435975"/>
                <a:gd name="connsiteY13" fmla="*/ 2973493 h 3001122"/>
                <a:gd name="connsiteX14" fmla="*/ 1528354 w 2435975"/>
                <a:gd name="connsiteY14" fmla="*/ 2999619 h 3001122"/>
                <a:gd name="connsiteX0" fmla="*/ 0 w 2435975"/>
                <a:gd name="connsiteY0" fmla="*/ 60476 h 3001122"/>
                <a:gd name="connsiteX1" fmla="*/ 1449977 w 2435975"/>
                <a:gd name="connsiteY1" fmla="*/ 73539 h 3001122"/>
                <a:gd name="connsiteX2" fmla="*/ 1502229 w 2435975"/>
                <a:gd name="connsiteY2" fmla="*/ 791996 h 3001122"/>
                <a:gd name="connsiteX3" fmla="*/ 65314 w 2435975"/>
                <a:gd name="connsiteY3" fmla="*/ 778933 h 3001122"/>
                <a:gd name="connsiteX4" fmla="*/ 52251 w 2435975"/>
                <a:gd name="connsiteY4" fmla="*/ 1536579 h 3001122"/>
                <a:gd name="connsiteX5" fmla="*/ 1476103 w 2435975"/>
                <a:gd name="connsiteY5" fmla="*/ 1536579 h 3001122"/>
                <a:gd name="connsiteX6" fmla="*/ 2390503 w 2435975"/>
                <a:gd name="connsiteY6" fmla="*/ 1523516 h 3001122"/>
                <a:gd name="connsiteX7" fmla="*/ 2393183 w 2435975"/>
                <a:gd name="connsiteY7" fmla="*/ 2320351 h 3001122"/>
                <a:gd name="connsiteX8" fmla="*/ 78377 w 2435975"/>
                <a:gd name="connsiteY8" fmla="*/ 2268099 h 3001122"/>
                <a:gd name="connsiteX9" fmla="*/ 39189 w 2435975"/>
                <a:gd name="connsiteY9" fmla="*/ 2973493 h 3001122"/>
                <a:gd name="connsiteX10" fmla="*/ 1476103 w 2435975"/>
                <a:gd name="connsiteY10" fmla="*/ 2986556 h 3001122"/>
                <a:gd name="connsiteX11" fmla="*/ 1554480 w 2435975"/>
                <a:gd name="connsiteY11" fmla="*/ 2973493 h 3001122"/>
                <a:gd name="connsiteX12" fmla="*/ 1593669 w 2435975"/>
                <a:gd name="connsiteY12" fmla="*/ 2973493 h 3001122"/>
                <a:gd name="connsiteX13" fmla="*/ 1593669 w 2435975"/>
                <a:gd name="connsiteY13" fmla="*/ 2973493 h 3001122"/>
                <a:gd name="connsiteX14" fmla="*/ 1528354 w 2435975"/>
                <a:gd name="connsiteY14" fmla="*/ 2999619 h 3001122"/>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12" fmla="*/ 1593669 w 2435975"/>
                <a:gd name="connsiteY12" fmla="*/ 2960960 h 2988589"/>
                <a:gd name="connsiteX13" fmla="*/ 1593669 w 2435975"/>
                <a:gd name="connsiteY13" fmla="*/ 2960960 h 2988589"/>
                <a:gd name="connsiteX14" fmla="*/ 1528354 w 2435975"/>
                <a:gd name="connsiteY14" fmla="*/ 2987086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12" fmla="*/ 1593669 w 2435975"/>
                <a:gd name="connsiteY12" fmla="*/ 2960960 h 2988589"/>
                <a:gd name="connsiteX13" fmla="*/ 1593669 w 2435975"/>
                <a:gd name="connsiteY13" fmla="*/ 2960960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12" fmla="*/ 1593669 w 2435975"/>
                <a:gd name="connsiteY12" fmla="*/ 2960960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0" fmla="*/ 0 w 2435975"/>
                <a:gd name="connsiteY0" fmla="*/ 50105 h 2990751"/>
                <a:gd name="connsiteX1" fmla="*/ 1449977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 name="connsiteX0" fmla="*/ 0 w 2435975"/>
                <a:gd name="connsiteY0" fmla="*/ 50105 h 2990751"/>
                <a:gd name="connsiteX1" fmla="*/ 1449977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 name="connsiteX0" fmla="*/ 0 w 2435975"/>
                <a:gd name="connsiteY0" fmla="*/ 50105 h 2990751"/>
                <a:gd name="connsiteX1" fmla="*/ 1475922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 name="connsiteX0" fmla="*/ 0 w 2435975"/>
                <a:gd name="connsiteY0" fmla="*/ 50105 h 2990751"/>
                <a:gd name="connsiteX1" fmla="*/ 1475922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5975" h="2990751">
                  <a:moveTo>
                    <a:pt x="0" y="50105"/>
                  </a:moveTo>
                  <a:cubicBezTo>
                    <a:pt x="599803" y="-4324"/>
                    <a:pt x="1425102" y="-33033"/>
                    <a:pt x="1475922" y="63168"/>
                  </a:cubicBezTo>
                  <a:cubicBezTo>
                    <a:pt x="1526742" y="159369"/>
                    <a:pt x="1577328" y="697310"/>
                    <a:pt x="1502229" y="781625"/>
                  </a:cubicBezTo>
                  <a:cubicBezTo>
                    <a:pt x="1427130" y="865940"/>
                    <a:pt x="135038" y="683542"/>
                    <a:pt x="65314" y="768562"/>
                  </a:cubicBezTo>
                  <a:cubicBezTo>
                    <a:pt x="-4410" y="853582"/>
                    <a:pt x="-26573" y="1474180"/>
                    <a:pt x="52251" y="1526208"/>
                  </a:cubicBezTo>
                  <a:cubicBezTo>
                    <a:pt x="131075" y="1578236"/>
                    <a:pt x="1476103" y="1526208"/>
                    <a:pt x="1476103" y="1526208"/>
                  </a:cubicBezTo>
                  <a:cubicBezTo>
                    <a:pt x="1865812" y="1524031"/>
                    <a:pt x="2343165" y="1429408"/>
                    <a:pt x="2390503" y="1513145"/>
                  </a:cubicBezTo>
                  <a:cubicBezTo>
                    <a:pt x="2437841" y="1596882"/>
                    <a:pt x="2462014" y="2189790"/>
                    <a:pt x="2393183" y="2309980"/>
                  </a:cubicBezTo>
                  <a:cubicBezTo>
                    <a:pt x="2324352" y="2430170"/>
                    <a:pt x="150278" y="2184040"/>
                    <a:pt x="78377" y="2257728"/>
                  </a:cubicBezTo>
                  <a:cubicBezTo>
                    <a:pt x="6476" y="2331416"/>
                    <a:pt x="-25735" y="2909809"/>
                    <a:pt x="39189" y="2963122"/>
                  </a:cubicBezTo>
                  <a:cubicBezTo>
                    <a:pt x="104113" y="3016435"/>
                    <a:pt x="1223555" y="2976185"/>
                    <a:pt x="1476103" y="2976185"/>
                  </a:cubicBez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0" name="Овал 19"/>
            <p:cNvSpPr/>
            <p:nvPr/>
          </p:nvSpPr>
          <p:spPr>
            <a:xfrm>
              <a:off x="8177463" y="3054347"/>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1" name="Овал 20"/>
            <p:cNvSpPr/>
            <p:nvPr/>
          </p:nvSpPr>
          <p:spPr>
            <a:xfrm>
              <a:off x="10037067" y="5977761"/>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2" name="Овал 21"/>
            <p:cNvSpPr/>
            <p:nvPr/>
          </p:nvSpPr>
          <p:spPr>
            <a:xfrm>
              <a:off x="9692632" y="3012031"/>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3" name="Овал 22"/>
            <p:cNvSpPr/>
            <p:nvPr/>
          </p:nvSpPr>
          <p:spPr>
            <a:xfrm>
              <a:off x="9692631" y="3799383"/>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4" name="Овал 23"/>
            <p:cNvSpPr/>
            <p:nvPr/>
          </p:nvSpPr>
          <p:spPr>
            <a:xfrm>
              <a:off x="9692630" y="4541016"/>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5" name="Овал 24"/>
            <p:cNvSpPr/>
            <p:nvPr/>
          </p:nvSpPr>
          <p:spPr>
            <a:xfrm>
              <a:off x="9692629" y="5305508"/>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6" name="Овал 25"/>
            <p:cNvSpPr/>
            <p:nvPr/>
          </p:nvSpPr>
          <p:spPr>
            <a:xfrm>
              <a:off x="8838094" y="3031487"/>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7" name="Овал 26"/>
            <p:cNvSpPr/>
            <p:nvPr/>
          </p:nvSpPr>
          <p:spPr>
            <a:xfrm>
              <a:off x="8838094" y="3773120"/>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8" name="Овал 27"/>
            <p:cNvSpPr/>
            <p:nvPr/>
          </p:nvSpPr>
          <p:spPr>
            <a:xfrm>
              <a:off x="8838090" y="4563875"/>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9" name="Овал 28"/>
            <p:cNvSpPr/>
            <p:nvPr/>
          </p:nvSpPr>
          <p:spPr>
            <a:xfrm>
              <a:off x="8838088" y="5259789"/>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0" name="Овал 29"/>
            <p:cNvSpPr/>
            <p:nvPr/>
          </p:nvSpPr>
          <p:spPr>
            <a:xfrm>
              <a:off x="8838088" y="5998018"/>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grpSp>
        <p:nvGrpSpPr>
          <p:cNvPr id="31" name="Группа 30"/>
          <p:cNvGrpSpPr/>
          <p:nvPr/>
        </p:nvGrpSpPr>
        <p:grpSpPr>
          <a:xfrm>
            <a:off x="379803" y="3150155"/>
            <a:ext cx="1887887" cy="1964153"/>
            <a:chOff x="8177463" y="3012031"/>
            <a:chExt cx="3121777" cy="3031706"/>
          </a:xfrm>
        </p:grpSpPr>
        <p:sp>
          <p:nvSpPr>
            <p:cNvPr id="32" name="Полилиния 31"/>
            <p:cNvSpPr/>
            <p:nvPr/>
          </p:nvSpPr>
          <p:spPr>
            <a:xfrm>
              <a:off x="8177463" y="3032729"/>
              <a:ext cx="3121777" cy="2990751"/>
            </a:xfrm>
            <a:custGeom>
              <a:avLst/>
              <a:gdLst>
                <a:gd name="connsiteX0" fmla="*/ 178223 w 2797433"/>
                <a:gd name="connsiteY0" fmla="*/ 60476 h 3030323"/>
                <a:gd name="connsiteX1" fmla="*/ 1628200 w 2797433"/>
                <a:gd name="connsiteY1" fmla="*/ 73539 h 3030323"/>
                <a:gd name="connsiteX2" fmla="*/ 1680452 w 2797433"/>
                <a:gd name="connsiteY2" fmla="*/ 791996 h 3030323"/>
                <a:gd name="connsiteX3" fmla="*/ 243537 w 2797433"/>
                <a:gd name="connsiteY3" fmla="*/ 778933 h 3030323"/>
                <a:gd name="connsiteX4" fmla="*/ 230474 w 2797433"/>
                <a:gd name="connsiteY4" fmla="*/ 1536579 h 3030323"/>
                <a:gd name="connsiteX5" fmla="*/ 1654326 w 2797433"/>
                <a:gd name="connsiteY5" fmla="*/ 1536579 h 3030323"/>
                <a:gd name="connsiteX6" fmla="*/ 2568726 w 2797433"/>
                <a:gd name="connsiteY6" fmla="*/ 1523516 h 3030323"/>
                <a:gd name="connsiteX7" fmla="*/ 2594852 w 2797433"/>
                <a:gd name="connsiteY7" fmla="*/ 2320351 h 3030323"/>
                <a:gd name="connsiteX8" fmla="*/ 256600 w 2797433"/>
                <a:gd name="connsiteY8" fmla="*/ 2268099 h 3030323"/>
                <a:gd name="connsiteX9" fmla="*/ 217412 w 2797433"/>
                <a:gd name="connsiteY9" fmla="*/ 2973493 h 3030323"/>
                <a:gd name="connsiteX10" fmla="*/ 1654326 w 2797433"/>
                <a:gd name="connsiteY10" fmla="*/ 2986556 h 3030323"/>
                <a:gd name="connsiteX11" fmla="*/ 1732703 w 2797433"/>
                <a:gd name="connsiteY11" fmla="*/ 2973493 h 3030323"/>
                <a:gd name="connsiteX12" fmla="*/ 1771892 w 2797433"/>
                <a:gd name="connsiteY12" fmla="*/ 2973493 h 3030323"/>
                <a:gd name="connsiteX13" fmla="*/ 1771892 w 2797433"/>
                <a:gd name="connsiteY13" fmla="*/ 2973493 h 3030323"/>
                <a:gd name="connsiteX14" fmla="*/ 1706577 w 2797433"/>
                <a:gd name="connsiteY14" fmla="*/ 2999619 h 3030323"/>
                <a:gd name="connsiteX0" fmla="*/ 176670 w 2779406"/>
                <a:gd name="connsiteY0" fmla="*/ 60476 h 3030323"/>
                <a:gd name="connsiteX1" fmla="*/ 1626647 w 2779406"/>
                <a:gd name="connsiteY1" fmla="*/ 73539 h 3030323"/>
                <a:gd name="connsiteX2" fmla="*/ 1678899 w 2779406"/>
                <a:gd name="connsiteY2" fmla="*/ 791996 h 3030323"/>
                <a:gd name="connsiteX3" fmla="*/ 241984 w 2779406"/>
                <a:gd name="connsiteY3" fmla="*/ 778933 h 3030323"/>
                <a:gd name="connsiteX4" fmla="*/ 228921 w 2779406"/>
                <a:gd name="connsiteY4" fmla="*/ 1536579 h 3030323"/>
                <a:gd name="connsiteX5" fmla="*/ 1652773 w 2779406"/>
                <a:gd name="connsiteY5" fmla="*/ 1536579 h 3030323"/>
                <a:gd name="connsiteX6" fmla="*/ 2567173 w 2779406"/>
                <a:gd name="connsiteY6" fmla="*/ 1523516 h 3030323"/>
                <a:gd name="connsiteX7" fmla="*/ 2569853 w 2779406"/>
                <a:gd name="connsiteY7" fmla="*/ 2320351 h 3030323"/>
                <a:gd name="connsiteX8" fmla="*/ 255047 w 2779406"/>
                <a:gd name="connsiteY8" fmla="*/ 2268099 h 3030323"/>
                <a:gd name="connsiteX9" fmla="*/ 215859 w 2779406"/>
                <a:gd name="connsiteY9" fmla="*/ 2973493 h 3030323"/>
                <a:gd name="connsiteX10" fmla="*/ 1652773 w 2779406"/>
                <a:gd name="connsiteY10" fmla="*/ 2986556 h 3030323"/>
                <a:gd name="connsiteX11" fmla="*/ 1731150 w 2779406"/>
                <a:gd name="connsiteY11" fmla="*/ 2973493 h 3030323"/>
                <a:gd name="connsiteX12" fmla="*/ 1770339 w 2779406"/>
                <a:gd name="connsiteY12" fmla="*/ 2973493 h 3030323"/>
                <a:gd name="connsiteX13" fmla="*/ 1770339 w 2779406"/>
                <a:gd name="connsiteY13" fmla="*/ 2973493 h 3030323"/>
                <a:gd name="connsiteX14" fmla="*/ 1705024 w 2779406"/>
                <a:gd name="connsiteY14" fmla="*/ 2999619 h 3030323"/>
                <a:gd name="connsiteX0" fmla="*/ 176670 w 2669575"/>
                <a:gd name="connsiteY0" fmla="*/ 60476 h 3030323"/>
                <a:gd name="connsiteX1" fmla="*/ 1626647 w 2669575"/>
                <a:gd name="connsiteY1" fmla="*/ 73539 h 3030323"/>
                <a:gd name="connsiteX2" fmla="*/ 1678899 w 2669575"/>
                <a:gd name="connsiteY2" fmla="*/ 791996 h 3030323"/>
                <a:gd name="connsiteX3" fmla="*/ 241984 w 2669575"/>
                <a:gd name="connsiteY3" fmla="*/ 778933 h 3030323"/>
                <a:gd name="connsiteX4" fmla="*/ 228921 w 2669575"/>
                <a:gd name="connsiteY4" fmla="*/ 1536579 h 3030323"/>
                <a:gd name="connsiteX5" fmla="*/ 1652773 w 2669575"/>
                <a:gd name="connsiteY5" fmla="*/ 1536579 h 3030323"/>
                <a:gd name="connsiteX6" fmla="*/ 2567173 w 2669575"/>
                <a:gd name="connsiteY6" fmla="*/ 1523516 h 3030323"/>
                <a:gd name="connsiteX7" fmla="*/ 2569853 w 2669575"/>
                <a:gd name="connsiteY7" fmla="*/ 2320351 h 3030323"/>
                <a:gd name="connsiteX8" fmla="*/ 255047 w 2669575"/>
                <a:gd name="connsiteY8" fmla="*/ 2268099 h 3030323"/>
                <a:gd name="connsiteX9" fmla="*/ 215859 w 2669575"/>
                <a:gd name="connsiteY9" fmla="*/ 2973493 h 3030323"/>
                <a:gd name="connsiteX10" fmla="*/ 1652773 w 2669575"/>
                <a:gd name="connsiteY10" fmla="*/ 2986556 h 3030323"/>
                <a:gd name="connsiteX11" fmla="*/ 1731150 w 2669575"/>
                <a:gd name="connsiteY11" fmla="*/ 2973493 h 3030323"/>
                <a:gd name="connsiteX12" fmla="*/ 1770339 w 2669575"/>
                <a:gd name="connsiteY12" fmla="*/ 2973493 h 3030323"/>
                <a:gd name="connsiteX13" fmla="*/ 1770339 w 2669575"/>
                <a:gd name="connsiteY13" fmla="*/ 2973493 h 3030323"/>
                <a:gd name="connsiteX14" fmla="*/ 1705024 w 2669575"/>
                <a:gd name="connsiteY14" fmla="*/ 2999619 h 3030323"/>
                <a:gd name="connsiteX0" fmla="*/ 176670 w 2632535"/>
                <a:gd name="connsiteY0" fmla="*/ 60476 h 3030323"/>
                <a:gd name="connsiteX1" fmla="*/ 1626647 w 2632535"/>
                <a:gd name="connsiteY1" fmla="*/ 73539 h 3030323"/>
                <a:gd name="connsiteX2" fmla="*/ 1678899 w 2632535"/>
                <a:gd name="connsiteY2" fmla="*/ 791996 h 3030323"/>
                <a:gd name="connsiteX3" fmla="*/ 241984 w 2632535"/>
                <a:gd name="connsiteY3" fmla="*/ 778933 h 3030323"/>
                <a:gd name="connsiteX4" fmla="*/ 228921 w 2632535"/>
                <a:gd name="connsiteY4" fmla="*/ 1536579 h 3030323"/>
                <a:gd name="connsiteX5" fmla="*/ 1652773 w 2632535"/>
                <a:gd name="connsiteY5" fmla="*/ 1536579 h 3030323"/>
                <a:gd name="connsiteX6" fmla="*/ 2567173 w 2632535"/>
                <a:gd name="connsiteY6" fmla="*/ 1523516 h 3030323"/>
                <a:gd name="connsiteX7" fmla="*/ 2569853 w 2632535"/>
                <a:gd name="connsiteY7" fmla="*/ 2320351 h 3030323"/>
                <a:gd name="connsiteX8" fmla="*/ 255047 w 2632535"/>
                <a:gd name="connsiteY8" fmla="*/ 2268099 h 3030323"/>
                <a:gd name="connsiteX9" fmla="*/ 215859 w 2632535"/>
                <a:gd name="connsiteY9" fmla="*/ 2973493 h 3030323"/>
                <a:gd name="connsiteX10" fmla="*/ 1652773 w 2632535"/>
                <a:gd name="connsiteY10" fmla="*/ 2986556 h 3030323"/>
                <a:gd name="connsiteX11" fmla="*/ 1731150 w 2632535"/>
                <a:gd name="connsiteY11" fmla="*/ 2973493 h 3030323"/>
                <a:gd name="connsiteX12" fmla="*/ 1770339 w 2632535"/>
                <a:gd name="connsiteY12" fmla="*/ 2973493 h 3030323"/>
                <a:gd name="connsiteX13" fmla="*/ 1770339 w 2632535"/>
                <a:gd name="connsiteY13" fmla="*/ 2973493 h 3030323"/>
                <a:gd name="connsiteX14" fmla="*/ 1705024 w 2632535"/>
                <a:gd name="connsiteY14" fmla="*/ 2999619 h 3030323"/>
                <a:gd name="connsiteX0" fmla="*/ 176670 w 2632535"/>
                <a:gd name="connsiteY0" fmla="*/ 60476 h 3030323"/>
                <a:gd name="connsiteX1" fmla="*/ 1626647 w 2632535"/>
                <a:gd name="connsiteY1" fmla="*/ 73539 h 3030323"/>
                <a:gd name="connsiteX2" fmla="*/ 1678899 w 2632535"/>
                <a:gd name="connsiteY2" fmla="*/ 791996 h 3030323"/>
                <a:gd name="connsiteX3" fmla="*/ 241984 w 2632535"/>
                <a:gd name="connsiteY3" fmla="*/ 778933 h 3030323"/>
                <a:gd name="connsiteX4" fmla="*/ 228921 w 2632535"/>
                <a:gd name="connsiteY4" fmla="*/ 1536579 h 3030323"/>
                <a:gd name="connsiteX5" fmla="*/ 1652773 w 2632535"/>
                <a:gd name="connsiteY5" fmla="*/ 1536579 h 3030323"/>
                <a:gd name="connsiteX6" fmla="*/ 2567173 w 2632535"/>
                <a:gd name="connsiteY6" fmla="*/ 1523516 h 3030323"/>
                <a:gd name="connsiteX7" fmla="*/ 2569853 w 2632535"/>
                <a:gd name="connsiteY7" fmla="*/ 2320351 h 3030323"/>
                <a:gd name="connsiteX8" fmla="*/ 255047 w 2632535"/>
                <a:gd name="connsiteY8" fmla="*/ 2268099 h 3030323"/>
                <a:gd name="connsiteX9" fmla="*/ 215859 w 2632535"/>
                <a:gd name="connsiteY9" fmla="*/ 2973493 h 3030323"/>
                <a:gd name="connsiteX10" fmla="*/ 1652773 w 2632535"/>
                <a:gd name="connsiteY10" fmla="*/ 2986556 h 3030323"/>
                <a:gd name="connsiteX11" fmla="*/ 1731150 w 2632535"/>
                <a:gd name="connsiteY11" fmla="*/ 2973493 h 3030323"/>
                <a:gd name="connsiteX12" fmla="*/ 1770339 w 2632535"/>
                <a:gd name="connsiteY12" fmla="*/ 2973493 h 3030323"/>
                <a:gd name="connsiteX13" fmla="*/ 1770339 w 2632535"/>
                <a:gd name="connsiteY13" fmla="*/ 2973493 h 3030323"/>
                <a:gd name="connsiteX14" fmla="*/ 1705024 w 2632535"/>
                <a:gd name="connsiteY14" fmla="*/ 2999619 h 3030323"/>
                <a:gd name="connsiteX0" fmla="*/ 176670 w 2632535"/>
                <a:gd name="connsiteY0" fmla="*/ 60476 h 3030323"/>
                <a:gd name="connsiteX1" fmla="*/ 1626647 w 2632535"/>
                <a:gd name="connsiteY1" fmla="*/ 73539 h 3030323"/>
                <a:gd name="connsiteX2" fmla="*/ 1678899 w 2632535"/>
                <a:gd name="connsiteY2" fmla="*/ 791996 h 3030323"/>
                <a:gd name="connsiteX3" fmla="*/ 241984 w 2632535"/>
                <a:gd name="connsiteY3" fmla="*/ 778933 h 3030323"/>
                <a:gd name="connsiteX4" fmla="*/ 228921 w 2632535"/>
                <a:gd name="connsiteY4" fmla="*/ 1536579 h 3030323"/>
                <a:gd name="connsiteX5" fmla="*/ 1652773 w 2632535"/>
                <a:gd name="connsiteY5" fmla="*/ 1536579 h 3030323"/>
                <a:gd name="connsiteX6" fmla="*/ 2567173 w 2632535"/>
                <a:gd name="connsiteY6" fmla="*/ 1523516 h 3030323"/>
                <a:gd name="connsiteX7" fmla="*/ 2569853 w 2632535"/>
                <a:gd name="connsiteY7" fmla="*/ 2320351 h 3030323"/>
                <a:gd name="connsiteX8" fmla="*/ 255047 w 2632535"/>
                <a:gd name="connsiteY8" fmla="*/ 2268099 h 3030323"/>
                <a:gd name="connsiteX9" fmla="*/ 215859 w 2632535"/>
                <a:gd name="connsiteY9" fmla="*/ 2973493 h 3030323"/>
                <a:gd name="connsiteX10" fmla="*/ 1652773 w 2632535"/>
                <a:gd name="connsiteY10" fmla="*/ 2986556 h 3030323"/>
                <a:gd name="connsiteX11" fmla="*/ 1731150 w 2632535"/>
                <a:gd name="connsiteY11" fmla="*/ 2973493 h 3030323"/>
                <a:gd name="connsiteX12" fmla="*/ 1770339 w 2632535"/>
                <a:gd name="connsiteY12" fmla="*/ 2973493 h 3030323"/>
                <a:gd name="connsiteX13" fmla="*/ 1770339 w 2632535"/>
                <a:gd name="connsiteY13" fmla="*/ 2973493 h 3030323"/>
                <a:gd name="connsiteX14" fmla="*/ 1705024 w 2632535"/>
                <a:gd name="connsiteY14" fmla="*/ 2999619 h 3030323"/>
                <a:gd name="connsiteX0" fmla="*/ 70297 w 2526162"/>
                <a:gd name="connsiteY0" fmla="*/ 60476 h 3030323"/>
                <a:gd name="connsiteX1" fmla="*/ 1520274 w 2526162"/>
                <a:gd name="connsiteY1" fmla="*/ 73539 h 3030323"/>
                <a:gd name="connsiteX2" fmla="*/ 1572526 w 2526162"/>
                <a:gd name="connsiteY2" fmla="*/ 791996 h 3030323"/>
                <a:gd name="connsiteX3" fmla="*/ 135611 w 2526162"/>
                <a:gd name="connsiteY3" fmla="*/ 778933 h 3030323"/>
                <a:gd name="connsiteX4" fmla="*/ 122548 w 2526162"/>
                <a:gd name="connsiteY4" fmla="*/ 1536579 h 3030323"/>
                <a:gd name="connsiteX5" fmla="*/ 1546400 w 2526162"/>
                <a:gd name="connsiteY5" fmla="*/ 1536579 h 3030323"/>
                <a:gd name="connsiteX6" fmla="*/ 2460800 w 2526162"/>
                <a:gd name="connsiteY6" fmla="*/ 1523516 h 3030323"/>
                <a:gd name="connsiteX7" fmla="*/ 2463480 w 2526162"/>
                <a:gd name="connsiteY7" fmla="*/ 2320351 h 3030323"/>
                <a:gd name="connsiteX8" fmla="*/ 148674 w 2526162"/>
                <a:gd name="connsiteY8" fmla="*/ 2268099 h 3030323"/>
                <a:gd name="connsiteX9" fmla="*/ 109486 w 2526162"/>
                <a:gd name="connsiteY9" fmla="*/ 2973493 h 3030323"/>
                <a:gd name="connsiteX10" fmla="*/ 1546400 w 2526162"/>
                <a:gd name="connsiteY10" fmla="*/ 2986556 h 3030323"/>
                <a:gd name="connsiteX11" fmla="*/ 1624777 w 2526162"/>
                <a:gd name="connsiteY11" fmla="*/ 2973493 h 3030323"/>
                <a:gd name="connsiteX12" fmla="*/ 1663966 w 2526162"/>
                <a:gd name="connsiteY12" fmla="*/ 2973493 h 3030323"/>
                <a:gd name="connsiteX13" fmla="*/ 1663966 w 2526162"/>
                <a:gd name="connsiteY13" fmla="*/ 2973493 h 3030323"/>
                <a:gd name="connsiteX14" fmla="*/ 1598651 w 2526162"/>
                <a:gd name="connsiteY14" fmla="*/ 2999619 h 3030323"/>
                <a:gd name="connsiteX0" fmla="*/ 0 w 2455865"/>
                <a:gd name="connsiteY0" fmla="*/ 60476 h 3001122"/>
                <a:gd name="connsiteX1" fmla="*/ 1449977 w 2455865"/>
                <a:gd name="connsiteY1" fmla="*/ 73539 h 3001122"/>
                <a:gd name="connsiteX2" fmla="*/ 1502229 w 2455865"/>
                <a:gd name="connsiteY2" fmla="*/ 791996 h 3001122"/>
                <a:gd name="connsiteX3" fmla="*/ 65314 w 2455865"/>
                <a:gd name="connsiteY3" fmla="*/ 778933 h 3001122"/>
                <a:gd name="connsiteX4" fmla="*/ 52251 w 2455865"/>
                <a:gd name="connsiteY4" fmla="*/ 1536579 h 3001122"/>
                <a:gd name="connsiteX5" fmla="*/ 1476103 w 2455865"/>
                <a:gd name="connsiteY5" fmla="*/ 1536579 h 3001122"/>
                <a:gd name="connsiteX6" fmla="*/ 2390503 w 2455865"/>
                <a:gd name="connsiteY6" fmla="*/ 1523516 h 3001122"/>
                <a:gd name="connsiteX7" fmla="*/ 2393183 w 2455865"/>
                <a:gd name="connsiteY7" fmla="*/ 2320351 h 3001122"/>
                <a:gd name="connsiteX8" fmla="*/ 78377 w 2455865"/>
                <a:gd name="connsiteY8" fmla="*/ 2268099 h 3001122"/>
                <a:gd name="connsiteX9" fmla="*/ 39189 w 2455865"/>
                <a:gd name="connsiteY9" fmla="*/ 2973493 h 3001122"/>
                <a:gd name="connsiteX10" fmla="*/ 1476103 w 2455865"/>
                <a:gd name="connsiteY10" fmla="*/ 2986556 h 3001122"/>
                <a:gd name="connsiteX11" fmla="*/ 1554480 w 2455865"/>
                <a:gd name="connsiteY11" fmla="*/ 2973493 h 3001122"/>
                <a:gd name="connsiteX12" fmla="*/ 1593669 w 2455865"/>
                <a:gd name="connsiteY12" fmla="*/ 2973493 h 3001122"/>
                <a:gd name="connsiteX13" fmla="*/ 1593669 w 2455865"/>
                <a:gd name="connsiteY13" fmla="*/ 2973493 h 3001122"/>
                <a:gd name="connsiteX14" fmla="*/ 1528354 w 2455865"/>
                <a:gd name="connsiteY14" fmla="*/ 2999619 h 3001122"/>
                <a:gd name="connsiteX0" fmla="*/ 0 w 2435975"/>
                <a:gd name="connsiteY0" fmla="*/ 60476 h 3001122"/>
                <a:gd name="connsiteX1" fmla="*/ 1449977 w 2435975"/>
                <a:gd name="connsiteY1" fmla="*/ 73539 h 3001122"/>
                <a:gd name="connsiteX2" fmla="*/ 1502229 w 2435975"/>
                <a:gd name="connsiteY2" fmla="*/ 791996 h 3001122"/>
                <a:gd name="connsiteX3" fmla="*/ 65314 w 2435975"/>
                <a:gd name="connsiteY3" fmla="*/ 778933 h 3001122"/>
                <a:gd name="connsiteX4" fmla="*/ 52251 w 2435975"/>
                <a:gd name="connsiteY4" fmla="*/ 1536579 h 3001122"/>
                <a:gd name="connsiteX5" fmla="*/ 1476103 w 2435975"/>
                <a:gd name="connsiteY5" fmla="*/ 1536579 h 3001122"/>
                <a:gd name="connsiteX6" fmla="*/ 2390503 w 2435975"/>
                <a:gd name="connsiteY6" fmla="*/ 1523516 h 3001122"/>
                <a:gd name="connsiteX7" fmla="*/ 2393183 w 2435975"/>
                <a:gd name="connsiteY7" fmla="*/ 2320351 h 3001122"/>
                <a:gd name="connsiteX8" fmla="*/ 78377 w 2435975"/>
                <a:gd name="connsiteY8" fmla="*/ 2268099 h 3001122"/>
                <a:gd name="connsiteX9" fmla="*/ 39189 w 2435975"/>
                <a:gd name="connsiteY9" fmla="*/ 2973493 h 3001122"/>
                <a:gd name="connsiteX10" fmla="*/ 1476103 w 2435975"/>
                <a:gd name="connsiteY10" fmla="*/ 2986556 h 3001122"/>
                <a:gd name="connsiteX11" fmla="*/ 1554480 w 2435975"/>
                <a:gd name="connsiteY11" fmla="*/ 2973493 h 3001122"/>
                <a:gd name="connsiteX12" fmla="*/ 1593669 w 2435975"/>
                <a:gd name="connsiteY12" fmla="*/ 2973493 h 3001122"/>
                <a:gd name="connsiteX13" fmla="*/ 1593669 w 2435975"/>
                <a:gd name="connsiteY13" fmla="*/ 2973493 h 3001122"/>
                <a:gd name="connsiteX14" fmla="*/ 1528354 w 2435975"/>
                <a:gd name="connsiteY14" fmla="*/ 2999619 h 3001122"/>
                <a:gd name="connsiteX0" fmla="*/ 0 w 2435975"/>
                <a:gd name="connsiteY0" fmla="*/ 60476 h 3001122"/>
                <a:gd name="connsiteX1" fmla="*/ 1449977 w 2435975"/>
                <a:gd name="connsiteY1" fmla="*/ 73539 h 3001122"/>
                <a:gd name="connsiteX2" fmla="*/ 1502229 w 2435975"/>
                <a:gd name="connsiteY2" fmla="*/ 791996 h 3001122"/>
                <a:gd name="connsiteX3" fmla="*/ 65314 w 2435975"/>
                <a:gd name="connsiteY3" fmla="*/ 778933 h 3001122"/>
                <a:gd name="connsiteX4" fmla="*/ 52251 w 2435975"/>
                <a:gd name="connsiteY4" fmla="*/ 1536579 h 3001122"/>
                <a:gd name="connsiteX5" fmla="*/ 1476103 w 2435975"/>
                <a:gd name="connsiteY5" fmla="*/ 1536579 h 3001122"/>
                <a:gd name="connsiteX6" fmla="*/ 2390503 w 2435975"/>
                <a:gd name="connsiteY6" fmla="*/ 1523516 h 3001122"/>
                <a:gd name="connsiteX7" fmla="*/ 2393183 w 2435975"/>
                <a:gd name="connsiteY7" fmla="*/ 2320351 h 3001122"/>
                <a:gd name="connsiteX8" fmla="*/ 78377 w 2435975"/>
                <a:gd name="connsiteY8" fmla="*/ 2268099 h 3001122"/>
                <a:gd name="connsiteX9" fmla="*/ 39189 w 2435975"/>
                <a:gd name="connsiteY9" fmla="*/ 2973493 h 3001122"/>
                <a:gd name="connsiteX10" fmla="*/ 1476103 w 2435975"/>
                <a:gd name="connsiteY10" fmla="*/ 2986556 h 3001122"/>
                <a:gd name="connsiteX11" fmla="*/ 1554480 w 2435975"/>
                <a:gd name="connsiteY11" fmla="*/ 2973493 h 3001122"/>
                <a:gd name="connsiteX12" fmla="*/ 1593669 w 2435975"/>
                <a:gd name="connsiteY12" fmla="*/ 2973493 h 3001122"/>
                <a:gd name="connsiteX13" fmla="*/ 1593669 w 2435975"/>
                <a:gd name="connsiteY13" fmla="*/ 2973493 h 3001122"/>
                <a:gd name="connsiteX14" fmla="*/ 1528354 w 2435975"/>
                <a:gd name="connsiteY14" fmla="*/ 2999619 h 3001122"/>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12" fmla="*/ 1593669 w 2435975"/>
                <a:gd name="connsiteY12" fmla="*/ 2960960 h 2988589"/>
                <a:gd name="connsiteX13" fmla="*/ 1593669 w 2435975"/>
                <a:gd name="connsiteY13" fmla="*/ 2960960 h 2988589"/>
                <a:gd name="connsiteX14" fmla="*/ 1528354 w 2435975"/>
                <a:gd name="connsiteY14" fmla="*/ 2987086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12" fmla="*/ 1593669 w 2435975"/>
                <a:gd name="connsiteY12" fmla="*/ 2960960 h 2988589"/>
                <a:gd name="connsiteX13" fmla="*/ 1593669 w 2435975"/>
                <a:gd name="connsiteY13" fmla="*/ 2960960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12" fmla="*/ 1593669 w 2435975"/>
                <a:gd name="connsiteY12" fmla="*/ 2960960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11" fmla="*/ 1554480 w 2435975"/>
                <a:gd name="connsiteY11" fmla="*/ 2960960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0" fmla="*/ 0 w 2435975"/>
                <a:gd name="connsiteY0" fmla="*/ 47943 h 2988589"/>
                <a:gd name="connsiteX1" fmla="*/ 1449977 w 2435975"/>
                <a:gd name="connsiteY1" fmla="*/ 61006 h 2988589"/>
                <a:gd name="connsiteX2" fmla="*/ 1502229 w 2435975"/>
                <a:gd name="connsiteY2" fmla="*/ 779463 h 2988589"/>
                <a:gd name="connsiteX3" fmla="*/ 65314 w 2435975"/>
                <a:gd name="connsiteY3" fmla="*/ 766400 h 2988589"/>
                <a:gd name="connsiteX4" fmla="*/ 52251 w 2435975"/>
                <a:gd name="connsiteY4" fmla="*/ 1524046 h 2988589"/>
                <a:gd name="connsiteX5" fmla="*/ 1476103 w 2435975"/>
                <a:gd name="connsiteY5" fmla="*/ 1524046 h 2988589"/>
                <a:gd name="connsiteX6" fmla="*/ 2390503 w 2435975"/>
                <a:gd name="connsiteY6" fmla="*/ 1510983 h 2988589"/>
                <a:gd name="connsiteX7" fmla="*/ 2393183 w 2435975"/>
                <a:gd name="connsiteY7" fmla="*/ 2307818 h 2988589"/>
                <a:gd name="connsiteX8" fmla="*/ 78377 w 2435975"/>
                <a:gd name="connsiteY8" fmla="*/ 2255566 h 2988589"/>
                <a:gd name="connsiteX9" fmla="*/ 39189 w 2435975"/>
                <a:gd name="connsiteY9" fmla="*/ 2960960 h 2988589"/>
                <a:gd name="connsiteX10" fmla="*/ 1476103 w 2435975"/>
                <a:gd name="connsiteY10" fmla="*/ 2974023 h 2988589"/>
                <a:gd name="connsiteX0" fmla="*/ 0 w 2435975"/>
                <a:gd name="connsiteY0" fmla="*/ 50105 h 2990751"/>
                <a:gd name="connsiteX1" fmla="*/ 1449977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 name="connsiteX0" fmla="*/ 0 w 2435975"/>
                <a:gd name="connsiteY0" fmla="*/ 50105 h 2990751"/>
                <a:gd name="connsiteX1" fmla="*/ 1449977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 name="connsiteX0" fmla="*/ 0 w 2435975"/>
                <a:gd name="connsiteY0" fmla="*/ 50105 h 2990751"/>
                <a:gd name="connsiteX1" fmla="*/ 1475922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 name="connsiteX0" fmla="*/ 0 w 2435975"/>
                <a:gd name="connsiteY0" fmla="*/ 50105 h 2990751"/>
                <a:gd name="connsiteX1" fmla="*/ 1475922 w 2435975"/>
                <a:gd name="connsiteY1" fmla="*/ 63168 h 2990751"/>
                <a:gd name="connsiteX2" fmla="*/ 1502229 w 2435975"/>
                <a:gd name="connsiteY2" fmla="*/ 781625 h 2990751"/>
                <a:gd name="connsiteX3" fmla="*/ 65314 w 2435975"/>
                <a:gd name="connsiteY3" fmla="*/ 768562 h 2990751"/>
                <a:gd name="connsiteX4" fmla="*/ 52251 w 2435975"/>
                <a:gd name="connsiteY4" fmla="*/ 1526208 h 2990751"/>
                <a:gd name="connsiteX5" fmla="*/ 1476103 w 2435975"/>
                <a:gd name="connsiteY5" fmla="*/ 1526208 h 2990751"/>
                <a:gd name="connsiteX6" fmla="*/ 2390503 w 2435975"/>
                <a:gd name="connsiteY6" fmla="*/ 1513145 h 2990751"/>
                <a:gd name="connsiteX7" fmla="*/ 2393183 w 2435975"/>
                <a:gd name="connsiteY7" fmla="*/ 2309980 h 2990751"/>
                <a:gd name="connsiteX8" fmla="*/ 78377 w 2435975"/>
                <a:gd name="connsiteY8" fmla="*/ 2257728 h 2990751"/>
                <a:gd name="connsiteX9" fmla="*/ 39189 w 2435975"/>
                <a:gd name="connsiteY9" fmla="*/ 2963122 h 2990751"/>
                <a:gd name="connsiteX10" fmla="*/ 1476103 w 2435975"/>
                <a:gd name="connsiteY10" fmla="*/ 2976185 h 29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5975" h="2990751">
                  <a:moveTo>
                    <a:pt x="0" y="50105"/>
                  </a:moveTo>
                  <a:cubicBezTo>
                    <a:pt x="599803" y="-4324"/>
                    <a:pt x="1425102" y="-33033"/>
                    <a:pt x="1475922" y="63168"/>
                  </a:cubicBezTo>
                  <a:cubicBezTo>
                    <a:pt x="1526742" y="159369"/>
                    <a:pt x="1577328" y="697310"/>
                    <a:pt x="1502229" y="781625"/>
                  </a:cubicBezTo>
                  <a:cubicBezTo>
                    <a:pt x="1427130" y="865940"/>
                    <a:pt x="135038" y="683542"/>
                    <a:pt x="65314" y="768562"/>
                  </a:cubicBezTo>
                  <a:cubicBezTo>
                    <a:pt x="-4410" y="853582"/>
                    <a:pt x="-26573" y="1474180"/>
                    <a:pt x="52251" y="1526208"/>
                  </a:cubicBezTo>
                  <a:cubicBezTo>
                    <a:pt x="131075" y="1578236"/>
                    <a:pt x="1476103" y="1526208"/>
                    <a:pt x="1476103" y="1526208"/>
                  </a:cubicBezTo>
                  <a:cubicBezTo>
                    <a:pt x="1865812" y="1524031"/>
                    <a:pt x="2343165" y="1429408"/>
                    <a:pt x="2390503" y="1513145"/>
                  </a:cubicBezTo>
                  <a:cubicBezTo>
                    <a:pt x="2437841" y="1596882"/>
                    <a:pt x="2462014" y="2189790"/>
                    <a:pt x="2393183" y="2309980"/>
                  </a:cubicBezTo>
                  <a:cubicBezTo>
                    <a:pt x="2324352" y="2430170"/>
                    <a:pt x="150278" y="2184040"/>
                    <a:pt x="78377" y="2257728"/>
                  </a:cubicBezTo>
                  <a:cubicBezTo>
                    <a:pt x="6476" y="2331416"/>
                    <a:pt x="-25735" y="2909809"/>
                    <a:pt x="39189" y="2963122"/>
                  </a:cubicBezTo>
                  <a:cubicBezTo>
                    <a:pt x="104113" y="3016435"/>
                    <a:pt x="1223555" y="2976185"/>
                    <a:pt x="1476103" y="2976185"/>
                  </a:cubicBez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3" name="Овал 32"/>
            <p:cNvSpPr/>
            <p:nvPr/>
          </p:nvSpPr>
          <p:spPr>
            <a:xfrm>
              <a:off x="8177463" y="3054347"/>
              <a:ext cx="45719" cy="45719"/>
            </a:xfrm>
            <a:prstGeom prst="ellipse">
              <a:avLst/>
            </a:prstGeom>
            <a:solidFill>
              <a:schemeClr val="accent5"/>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4" name="Овал 33"/>
            <p:cNvSpPr/>
            <p:nvPr/>
          </p:nvSpPr>
          <p:spPr>
            <a:xfrm>
              <a:off x="10037067" y="5977761"/>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5" name="Овал 34"/>
            <p:cNvSpPr/>
            <p:nvPr/>
          </p:nvSpPr>
          <p:spPr>
            <a:xfrm>
              <a:off x="9692632" y="3012031"/>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6" name="Овал 35"/>
            <p:cNvSpPr/>
            <p:nvPr/>
          </p:nvSpPr>
          <p:spPr>
            <a:xfrm>
              <a:off x="9692631" y="3799383"/>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7" name="Овал 36"/>
            <p:cNvSpPr/>
            <p:nvPr/>
          </p:nvSpPr>
          <p:spPr>
            <a:xfrm>
              <a:off x="9692630" y="4541016"/>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8" name="Овал 37"/>
            <p:cNvSpPr/>
            <p:nvPr/>
          </p:nvSpPr>
          <p:spPr>
            <a:xfrm>
              <a:off x="9692629" y="5305508"/>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9" name="Овал 38"/>
            <p:cNvSpPr/>
            <p:nvPr/>
          </p:nvSpPr>
          <p:spPr>
            <a:xfrm>
              <a:off x="8838094" y="3031487"/>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0" name="Овал 39"/>
            <p:cNvSpPr/>
            <p:nvPr/>
          </p:nvSpPr>
          <p:spPr>
            <a:xfrm>
              <a:off x="8838094" y="3773120"/>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1" name="Овал 40"/>
            <p:cNvSpPr/>
            <p:nvPr/>
          </p:nvSpPr>
          <p:spPr>
            <a:xfrm>
              <a:off x="8838090" y="4563875"/>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2" name="Овал 41"/>
            <p:cNvSpPr/>
            <p:nvPr/>
          </p:nvSpPr>
          <p:spPr>
            <a:xfrm>
              <a:off x="8838088" y="5259789"/>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3" name="Овал 42"/>
            <p:cNvSpPr/>
            <p:nvPr/>
          </p:nvSpPr>
          <p:spPr>
            <a:xfrm>
              <a:off x="8838088" y="5998018"/>
              <a:ext cx="45719" cy="45719"/>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sp>
        <p:nvSpPr>
          <p:cNvPr id="44" name="TextBox 43"/>
          <p:cNvSpPr txBox="1"/>
          <p:nvPr/>
        </p:nvSpPr>
        <p:spPr>
          <a:xfrm>
            <a:off x="197755" y="2972695"/>
            <a:ext cx="554808" cy="230806"/>
          </a:xfrm>
          <a:prstGeom prst="rect">
            <a:avLst/>
          </a:prstGeom>
          <a:noFill/>
        </p:spPr>
        <p:txBody>
          <a:bodyPr wrap="square" lIns="68554" tIns="34277" rIns="68554" bIns="34277" rtlCol="0">
            <a:spAutoFit/>
          </a:bodyPr>
          <a:lstStyle/>
          <a:p>
            <a:r>
              <a:rPr lang="en-US" sz="1050" b="1" dirty="0"/>
              <a:t>START</a:t>
            </a:r>
            <a:endParaRPr lang="ru-RU" sz="1050" b="1" dirty="0"/>
          </a:p>
        </p:txBody>
      </p:sp>
      <p:sp>
        <p:nvSpPr>
          <p:cNvPr id="45" name="TextBox 44"/>
          <p:cNvSpPr txBox="1"/>
          <p:nvPr/>
        </p:nvSpPr>
        <p:spPr>
          <a:xfrm>
            <a:off x="1172286" y="5127217"/>
            <a:ext cx="564987" cy="230806"/>
          </a:xfrm>
          <a:prstGeom prst="rect">
            <a:avLst/>
          </a:prstGeom>
          <a:noFill/>
        </p:spPr>
        <p:txBody>
          <a:bodyPr wrap="square" lIns="68554" tIns="34277" rIns="68554" bIns="34277" rtlCol="0">
            <a:spAutoFit/>
          </a:bodyPr>
          <a:lstStyle/>
          <a:p>
            <a:r>
              <a:rPr lang="en-US" sz="1050" b="1" dirty="0"/>
              <a:t>FINISH</a:t>
            </a:r>
            <a:endParaRPr lang="ru-RU" sz="1350" b="1" dirty="0"/>
          </a:p>
        </p:txBody>
      </p:sp>
      <p:sp>
        <p:nvSpPr>
          <p:cNvPr id="46" name="TextBox 45"/>
          <p:cNvSpPr txBox="1"/>
          <p:nvPr/>
        </p:nvSpPr>
        <p:spPr>
          <a:xfrm>
            <a:off x="4113269" y="2962051"/>
            <a:ext cx="606695" cy="230806"/>
          </a:xfrm>
          <a:prstGeom prst="rect">
            <a:avLst/>
          </a:prstGeom>
          <a:noFill/>
        </p:spPr>
        <p:txBody>
          <a:bodyPr wrap="square" lIns="68554" tIns="34277" rIns="68554" bIns="34277" rtlCol="0">
            <a:spAutoFit/>
          </a:bodyPr>
          <a:lstStyle/>
          <a:p>
            <a:r>
              <a:rPr lang="en-US" sz="1050" b="1" dirty="0"/>
              <a:t>START</a:t>
            </a:r>
            <a:endParaRPr lang="ru-RU" sz="1050" b="1" dirty="0"/>
          </a:p>
        </p:txBody>
      </p:sp>
      <p:sp>
        <p:nvSpPr>
          <p:cNvPr id="47" name="TextBox 46"/>
          <p:cNvSpPr txBox="1"/>
          <p:nvPr/>
        </p:nvSpPr>
        <p:spPr>
          <a:xfrm>
            <a:off x="5106380" y="5155186"/>
            <a:ext cx="598597" cy="230806"/>
          </a:xfrm>
          <a:prstGeom prst="rect">
            <a:avLst/>
          </a:prstGeom>
          <a:noFill/>
        </p:spPr>
        <p:txBody>
          <a:bodyPr wrap="square" lIns="68554" tIns="34277" rIns="68554" bIns="34277" rtlCol="0">
            <a:spAutoFit/>
          </a:bodyPr>
          <a:lstStyle/>
          <a:p>
            <a:r>
              <a:rPr lang="en-US" sz="1050" b="1" dirty="0"/>
              <a:t>FINISH</a:t>
            </a:r>
            <a:endParaRPr lang="ru-RU" sz="1350" b="1" dirty="0"/>
          </a:p>
        </p:txBody>
      </p:sp>
      <p:grpSp>
        <p:nvGrpSpPr>
          <p:cNvPr id="48" name="Группа 47"/>
          <p:cNvGrpSpPr/>
          <p:nvPr/>
        </p:nvGrpSpPr>
        <p:grpSpPr>
          <a:xfrm>
            <a:off x="2306590" y="3776167"/>
            <a:ext cx="691321" cy="991589"/>
            <a:chOff x="1378351" y="382708"/>
            <a:chExt cx="3486150" cy="5295900"/>
          </a:xfrm>
        </p:grpSpPr>
        <p:pic>
          <p:nvPicPr>
            <p:cNvPr id="49" name="Рисунок 48"/>
            <p:cNvPicPr>
              <a:picLocks noChangeAspect="1"/>
            </p:cNvPicPr>
            <p:nvPr/>
          </p:nvPicPr>
          <p:blipFill rotWithShape="1">
            <a:blip r:embed="rId4" cstate="print">
              <a:extLst>
                <a:ext uri="{28A0092B-C50C-407E-A947-70E740481C1C}">
                  <a14:useLocalDpi xmlns:a14="http://schemas.microsoft.com/office/drawing/2010/main" val="0"/>
                </a:ext>
              </a:extLst>
            </a:blip>
            <a:srcRect l="28194" t="21111" r="20972" b="1666"/>
            <a:stretch/>
          </p:blipFill>
          <p:spPr>
            <a:xfrm>
              <a:off x="1378351" y="382708"/>
              <a:ext cx="3486150" cy="5295900"/>
            </a:xfrm>
            <a:prstGeom prst="rect">
              <a:avLst/>
            </a:prstGeom>
          </p:spPr>
        </p:pic>
        <p:grpSp>
          <p:nvGrpSpPr>
            <p:cNvPr id="50" name="Группа 49"/>
            <p:cNvGrpSpPr/>
            <p:nvPr/>
          </p:nvGrpSpPr>
          <p:grpSpPr>
            <a:xfrm>
              <a:off x="2695804" y="2599376"/>
              <a:ext cx="371246" cy="237741"/>
              <a:chOff x="1240033" y="4276910"/>
              <a:chExt cx="288516" cy="134786"/>
            </a:xfrm>
          </p:grpSpPr>
          <p:sp>
            <p:nvSpPr>
              <p:cNvPr id="51" name="Прямоугольник 50"/>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a:t>
                </a:r>
              </a:p>
            </p:txBody>
          </p:sp>
          <p:pic>
            <p:nvPicPr>
              <p:cNvPr id="52" name="Рисунок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grpSp>
      <p:pic>
        <p:nvPicPr>
          <p:cNvPr id="53" name="Рисунок 52"/>
          <p:cNvPicPr>
            <a:picLocks noChangeAspect="1"/>
          </p:cNvPicPr>
          <p:nvPr/>
        </p:nvPicPr>
        <p:blipFill rotWithShape="1">
          <a:blip r:embed="rId6" cstate="print">
            <a:extLst>
              <a:ext uri="{28A0092B-C50C-407E-A947-70E740481C1C}">
                <a14:useLocalDpi xmlns:a14="http://schemas.microsoft.com/office/drawing/2010/main" val="0"/>
              </a:ext>
            </a:extLst>
          </a:blip>
          <a:srcRect l="23282" t="9767" r="24005" b="10853"/>
          <a:stretch/>
        </p:blipFill>
        <p:spPr>
          <a:xfrm>
            <a:off x="3189826" y="3758570"/>
            <a:ext cx="719500" cy="1005043"/>
          </a:xfrm>
          <a:prstGeom prst="rect">
            <a:avLst/>
          </a:prstGeom>
        </p:spPr>
      </p:pic>
      <p:sp>
        <p:nvSpPr>
          <p:cNvPr id="54" name="Двойная стрелка влево/вправо 53"/>
          <p:cNvSpPr/>
          <p:nvPr/>
        </p:nvSpPr>
        <p:spPr>
          <a:xfrm>
            <a:off x="2911037" y="4167886"/>
            <a:ext cx="455729" cy="253010"/>
          </a:xfrm>
          <a:prstGeom prst="lef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pic>
        <p:nvPicPr>
          <p:cNvPr id="55" name="Рисунок 54"/>
          <p:cNvPicPr>
            <a:picLocks noChangeAspect="1"/>
          </p:cNvPicPr>
          <p:nvPr/>
        </p:nvPicPr>
        <p:blipFill rotWithShape="1">
          <a:blip r:embed="rId7" cstate="print">
            <a:extLst>
              <a:ext uri="{28A0092B-C50C-407E-A947-70E740481C1C}">
                <a14:useLocalDpi xmlns:a14="http://schemas.microsoft.com/office/drawing/2010/main" val="0"/>
              </a:ext>
            </a:extLst>
          </a:blip>
          <a:srcRect l="2204" t="10437" r="24323" b="21623"/>
          <a:stretch/>
        </p:blipFill>
        <p:spPr>
          <a:xfrm rot="19662362">
            <a:off x="6714320" y="3994314"/>
            <a:ext cx="1460358" cy="566243"/>
          </a:xfrm>
          <a:prstGeom prst="rect">
            <a:avLst/>
          </a:prstGeom>
          <a:solidFill>
            <a:schemeClr val="bg1"/>
          </a:solidFill>
        </p:spPr>
      </p:pic>
      <p:sp>
        <p:nvSpPr>
          <p:cNvPr id="56" name="Стрелка вправо 55"/>
          <p:cNvSpPr/>
          <p:nvPr/>
        </p:nvSpPr>
        <p:spPr>
          <a:xfrm>
            <a:off x="6495387" y="4288715"/>
            <a:ext cx="264193" cy="224575"/>
          </a:xfrm>
          <a:prstGeom prst="rightArrow">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pic>
        <p:nvPicPr>
          <p:cNvPr id="57" name="Рисунок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1331" y="4196484"/>
            <a:ext cx="84116" cy="397389"/>
          </a:xfrm>
          <a:prstGeom prst="rect">
            <a:avLst/>
          </a:prstGeom>
        </p:spPr>
      </p:pic>
      <p:pic>
        <p:nvPicPr>
          <p:cNvPr id="58" name="Рисунок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69922" y="4208825"/>
            <a:ext cx="84116" cy="397389"/>
          </a:xfrm>
          <a:prstGeom prst="rect">
            <a:avLst/>
          </a:prstGeom>
        </p:spPr>
      </p:pic>
      <p:sp>
        <p:nvSpPr>
          <p:cNvPr id="59" name="Овал 58"/>
          <p:cNvSpPr/>
          <p:nvPr/>
        </p:nvSpPr>
        <p:spPr>
          <a:xfrm>
            <a:off x="2233805" y="4385092"/>
            <a:ext cx="82779" cy="54791"/>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sp>
        <p:nvSpPr>
          <p:cNvPr id="60" name="Овал 59"/>
          <p:cNvSpPr/>
          <p:nvPr/>
        </p:nvSpPr>
        <p:spPr>
          <a:xfrm>
            <a:off x="6389200" y="4352730"/>
            <a:ext cx="80202" cy="54791"/>
          </a:xfrm>
          <a:prstGeom prst="ellipse">
            <a:avLst/>
          </a:prstGeom>
          <a:solidFill>
            <a:schemeClr val="tx1">
              <a:lumMod val="50000"/>
              <a:lumOff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pic>
        <p:nvPicPr>
          <p:cNvPr id="61" name="Рисунок 60"/>
          <p:cNvPicPr>
            <a:picLocks noChangeAspect="1"/>
          </p:cNvPicPr>
          <p:nvPr/>
        </p:nvPicPr>
        <p:blipFill rotWithShape="1">
          <a:blip r:embed="rId9" cstate="print">
            <a:extLst>
              <a:ext uri="{28A0092B-C50C-407E-A947-70E740481C1C}">
                <a14:useLocalDpi xmlns:a14="http://schemas.microsoft.com/office/drawing/2010/main" val="0"/>
              </a:ext>
            </a:extLst>
          </a:blip>
          <a:srcRect l="23282" t="9767" r="24005" b="10853"/>
          <a:stretch/>
        </p:blipFill>
        <p:spPr>
          <a:xfrm>
            <a:off x="8316533" y="3689348"/>
            <a:ext cx="825942" cy="1074264"/>
          </a:xfrm>
          <a:prstGeom prst="rect">
            <a:avLst/>
          </a:prstGeom>
        </p:spPr>
      </p:pic>
      <p:sp>
        <p:nvSpPr>
          <p:cNvPr id="62" name="Двойная стрелка влево/вправо 61"/>
          <p:cNvSpPr/>
          <p:nvPr/>
        </p:nvSpPr>
        <p:spPr>
          <a:xfrm>
            <a:off x="8198118" y="4241335"/>
            <a:ext cx="359730" cy="206343"/>
          </a:xfrm>
          <a:prstGeom prst="leftRightArrow">
            <a:avLst>
              <a:gd name="adj1" fmla="val 45231"/>
              <a:gd name="adj2" fmla="val 54878"/>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dirty="0"/>
          </a:p>
        </p:txBody>
      </p:sp>
      <p:sp>
        <p:nvSpPr>
          <p:cNvPr id="63" name="Скругленный прямоугольник 62"/>
          <p:cNvSpPr/>
          <p:nvPr/>
        </p:nvSpPr>
        <p:spPr>
          <a:xfrm>
            <a:off x="5405679" y="4251632"/>
            <a:ext cx="2432279" cy="370482"/>
          </a:xfrm>
          <a:prstGeom prst="roundRect">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200" i="1" dirty="0">
                <a:solidFill>
                  <a:srgbClr val="E2AE96"/>
                </a:solidFill>
              </a:rPr>
              <a:t>Запросы клиента статуса услуги или обращения</a:t>
            </a:r>
            <a:endParaRPr lang="ru-RU" sz="1200" i="1" u="sng" dirty="0">
              <a:solidFill>
                <a:srgbClr val="E2AE96"/>
              </a:solidFill>
            </a:endParaRPr>
          </a:p>
        </p:txBody>
      </p:sp>
      <p:sp>
        <p:nvSpPr>
          <p:cNvPr id="64" name="Скругленный прямоугольник 63"/>
          <p:cNvSpPr/>
          <p:nvPr/>
        </p:nvSpPr>
        <p:spPr>
          <a:xfrm>
            <a:off x="5619740" y="3394575"/>
            <a:ext cx="2275751" cy="401857"/>
          </a:xfrm>
          <a:prstGeom prst="roundRect">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200" i="1" dirty="0">
                <a:solidFill>
                  <a:srgbClr val="E2AE96"/>
                </a:solidFill>
              </a:rPr>
              <a:t>Согласование времени визита</a:t>
            </a:r>
          </a:p>
        </p:txBody>
      </p:sp>
      <p:sp>
        <p:nvSpPr>
          <p:cNvPr id="65" name="Скругленный прямоугольник 64"/>
          <p:cNvSpPr/>
          <p:nvPr/>
        </p:nvSpPr>
        <p:spPr>
          <a:xfrm>
            <a:off x="4600191" y="4933713"/>
            <a:ext cx="2844308" cy="420872"/>
          </a:xfrm>
          <a:prstGeom prst="roundRect">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200" i="1" dirty="0">
                <a:solidFill>
                  <a:srgbClr val="E2AE96"/>
                </a:solidFill>
              </a:rPr>
              <a:t>Верификация контактов</a:t>
            </a:r>
            <a:endParaRPr lang="ru-RU" sz="1200" u="sng" dirty="0">
              <a:solidFill>
                <a:srgbClr val="E2AE96"/>
              </a:solidFill>
            </a:endParaRPr>
          </a:p>
        </p:txBody>
      </p:sp>
      <p:cxnSp>
        <p:nvCxnSpPr>
          <p:cNvPr id="66" name="Прямая соединительная линия 65"/>
          <p:cNvCxnSpPr/>
          <p:nvPr/>
        </p:nvCxnSpPr>
        <p:spPr>
          <a:xfrm flipV="1">
            <a:off x="5041974" y="3354911"/>
            <a:ext cx="287189" cy="487238"/>
          </a:xfrm>
          <a:prstGeom prst="line">
            <a:avLst/>
          </a:prstGeom>
          <a:ln w="28575">
            <a:solidFill>
              <a:srgbClr val="E2AE96"/>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flipV="1">
            <a:off x="5156282" y="3693780"/>
            <a:ext cx="390059" cy="247102"/>
          </a:xfrm>
          <a:prstGeom prst="line">
            <a:avLst/>
          </a:prstGeom>
          <a:ln w="28575">
            <a:solidFill>
              <a:srgbClr val="E2AE96"/>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5164657" y="4048512"/>
            <a:ext cx="230064" cy="192823"/>
          </a:xfrm>
          <a:prstGeom prst="line">
            <a:avLst/>
          </a:prstGeom>
          <a:ln w="28575">
            <a:solidFill>
              <a:srgbClr val="E2AE96"/>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5069512" y="4181596"/>
            <a:ext cx="271919" cy="582020"/>
          </a:xfrm>
          <a:prstGeom prst="line">
            <a:avLst/>
          </a:prstGeom>
          <a:ln w="28575">
            <a:solidFill>
              <a:srgbClr val="E2AE96"/>
            </a:solidFill>
          </a:ln>
        </p:spPr>
        <p:style>
          <a:lnRef idx="1">
            <a:schemeClr val="accent1"/>
          </a:lnRef>
          <a:fillRef idx="0">
            <a:schemeClr val="accent1"/>
          </a:fillRef>
          <a:effectRef idx="0">
            <a:schemeClr val="accent1"/>
          </a:effectRef>
          <a:fontRef idx="minor">
            <a:schemeClr val="tx1"/>
          </a:fontRef>
        </p:style>
      </p:cxnSp>
      <p:grpSp>
        <p:nvGrpSpPr>
          <p:cNvPr id="70" name="Группа 69"/>
          <p:cNvGrpSpPr/>
          <p:nvPr/>
        </p:nvGrpSpPr>
        <p:grpSpPr>
          <a:xfrm>
            <a:off x="7727854" y="1491250"/>
            <a:ext cx="903905" cy="1339683"/>
            <a:chOff x="4364642" y="1502112"/>
            <a:chExt cx="1406107" cy="3069058"/>
          </a:xfrm>
        </p:grpSpPr>
        <p:sp>
          <p:nvSpPr>
            <p:cNvPr id="71" name="Прямоугольник 70"/>
            <p:cNvSpPr/>
            <p:nvPr/>
          </p:nvSpPr>
          <p:spPr>
            <a:xfrm>
              <a:off x="4402918" y="1770997"/>
              <a:ext cx="1329554" cy="25312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pic>
          <p:nvPicPr>
            <p:cNvPr id="72" name="Рисунок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4642" y="1502112"/>
              <a:ext cx="1406107" cy="3069058"/>
            </a:xfrm>
            <a:prstGeom prst="rect">
              <a:avLst/>
            </a:prstGeom>
          </p:spPr>
        </p:pic>
      </p:grpSp>
      <p:pic>
        <p:nvPicPr>
          <p:cNvPr id="73" name="Рисунок 7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37952" y="2398803"/>
            <a:ext cx="677175" cy="219851"/>
          </a:xfrm>
          <a:prstGeom prst="rect">
            <a:avLst/>
          </a:prstGeom>
        </p:spPr>
      </p:pic>
      <p:pic>
        <p:nvPicPr>
          <p:cNvPr id="74" name="Рисунок 73"/>
          <p:cNvPicPr>
            <a:picLocks noChangeAspect="1"/>
          </p:cNvPicPr>
          <p:nvPr/>
        </p:nvPicPr>
        <p:blipFill rotWithShape="1">
          <a:blip r:embed="rId12" cstate="print">
            <a:extLst>
              <a:ext uri="{28A0092B-C50C-407E-A947-70E740481C1C}">
                <a14:useLocalDpi xmlns:a14="http://schemas.microsoft.com/office/drawing/2010/main" val="0"/>
              </a:ext>
            </a:extLst>
          </a:blip>
          <a:srcRect l="41842" t="4502" r="31184" b="19001"/>
          <a:stretch/>
        </p:blipFill>
        <p:spPr>
          <a:xfrm>
            <a:off x="7895492" y="2429050"/>
            <a:ext cx="677175" cy="867038"/>
          </a:xfrm>
          <a:prstGeom prst="rect">
            <a:avLst/>
          </a:prstGeom>
        </p:spPr>
      </p:pic>
      <p:pic>
        <p:nvPicPr>
          <p:cNvPr id="75" name="Рисунок 74"/>
          <p:cNvPicPr>
            <a:picLocks noChangeAspect="1"/>
          </p:cNvPicPr>
          <p:nvPr/>
        </p:nvPicPr>
        <p:blipFill rotWithShape="1">
          <a:blip r:embed="rId13" cstate="print">
            <a:extLst>
              <a:ext uri="{28A0092B-C50C-407E-A947-70E740481C1C}">
                <a14:useLocalDpi xmlns:a14="http://schemas.microsoft.com/office/drawing/2010/main" val="0"/>
              </a:ext>
            </a:extLst>
          </a:blip>
          <a:srcRect b="4535"/>
          <a:stretch/>
        </p:blipFill>
        <p:spPr>
          <a:xfrm>
            <a:off x="6955341" y="1491249"/>
            <a:ext cx="2036655" cy="1799087"/>
          </a:xfrm>
          <a:prstGeom prst="rect">
            <a:avLst/>
          </a:prstGeom>
        </p:spPr>
      </p:pic>
      <p:pic>
        <p:nvPicPr>
          <p:cNvPr id="76" name="Рисунок 7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18319" y="1683301"/>
            <a:ext cx="801341" cy="568436"/>
          </a:xfrm>
          <a:prstGeom prst="rect">
            <a:avLst/>
          </a:prstGeom>
        </p:spPr>
      </p:pic>
      <p:pic>
        <p:nvPicPr>
          <p:cNvPr id="77" name="Рисунок 7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06095" y="2623612"/>
            <a:ext cx="926094" cy="513107"/>
          </a:xfrm>
          <a:prstGeom prst="rect">
            <a:avLst/>
          </a:prstGeom>
        </p:spPr>
      </p:pic>
      <p:pic>
        <p:nvPicPr>
          <p:cNvPr id="78" name="Рисунок 7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27144" y="1426622"/>
            <a:ext cx="2249652" cy="1293028"/>
          </a:xfrm>
          <a:prstGeom prst="rect">
            <a:avLst/>
          </a:prstGeom>
        </p:spPr>
      </p:pic>
      <p:pic>
        <p:nvPicPr>
          <p:cNvPr id="79" name="Рисунок 7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44587" y="1471273"/>
            <a:ext cx="2216061" cy="2043749"/>
          </a:xfrm>
          <a:prstGeom prst="rect">
            <a:avLst/>
          </a:prstGeom>
          <a:solidFill>
            <a:schemeClr val="bg1"/>
          </a:solidFill>
        </p:spPr>
      </p:pic>
      <p:pic>
        <p:nvPicPr>
          <p:cNvPr id="80" name="Рисунок 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28923" y="1422972"/>
            <a:ext cx="2400692" cy="1971601"/>
          </a:xfrm>
          <a:prstGeom prst="rect">
            <a:avLst/>
          </a:prstGeom>
        </p:spPr>
      </p:pic>
      <p:sp>
        <p:nvSpPr>
          <p:cNvPr id="81" name="Скругленный прямоугольник 80"/>
          <p:cNvSpPr/>
          <p:nvPr/>
        </p:nvSpPr>
        <p:spPr>
          <a:xfrm>
            <a:off x="4600190" y="2830932"/>
            <a:ext cx="2205419" cy="416343"/>
          </a:xfrm>
          <a:prstGeom prst="roundRect">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sz="1200" i="1" dirty="0">
                <a:solidFill>
                  <a:srgbClr val="E2AE96"/>
                </a:solidFill>
              </a:rPr>
              <a:t>Подтверждение выезда к клиенту в нарядах </a:t>
            </a:r>
            <a:endParaRPr lang="ru-RU" sz="1200" i="1" u="sng" dirty="0">
              <a:solidFill>
                <a:srgbClr val="E2AE96"/>
              </a:solidFill>
            </a:endParaRPr>
          </a:p>
        </p:txBody>
      </p:sp>
      <p:sp>
        <p:nvSpPr>
          <p:cNvPr id="82" name="Скругленный прямоугольник 81"/>
          <p:cNvSpPr/>
          <p:nvPr/>
        </p:nvSpPr>
        <p:spPr>
          <a:xfrm>
            <a:off x="4600196" y="5549376"/>
            <a:ext cx="2177687" cy="255602"/>
          </a:xfrm>
          <a:prstGeom prst="roundRect">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r>
              <a:rPr lang="ru-RU" b="1" dirty="0">
                <a:solidFill>
                  <a:srgbClr val="E2AE96"/>
                </a:solidFill>
              </a:rPr>
              <a:t> . . . </a:t>
            </a:r>
          </a:p>
        </p:txBody>
      </p:sp>
      <p:sp>
        <p:nvSpPr>
          <p:cNvPr id="83" name="Заголовок 1"/>
          <p:cNvSpPr txBox="1">
            <a:spLocks/>
          </p:cNvSpPr>
          <p:nvPr/>
        </p:nvSpPr>
        <p:spPr>
          <a:xfrm>
            <a:off x="56646" y="896952"/>
            <a:ext cx="9087354" cy="553231"/>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Инструменты уровня </a:t>
            </a:r>
            <a:r>
              <a:rPr lang="en-US" sz="2400" dirty="0">
                <a:solidFill>
                  <a:schemeClr val="tx1">
                    <a:lumMod val="75000"/>
                    <a:lumOff val="25000"/>
                  </a:schemeClr>
                </a:solidFill>
              </a:rPr>
              <a:t>CIM – </a:t>
            </a:r>
            <a:r>
              <a:rPr lang="en-US" sz="2400" u="sng" dirty="0">
                <a:solidFill>
                  <a:schemeClr val="tx1">
                    <a:lumMod val="75000"/>
                    <a:lumOff val="25000"/>
                  </a:schemeClr>
                </a:solidFill>
              </a:rPr>
              <a:t>Customer Auto Interaction Management</a:t>
            </a:r>
            <a:endParaRPr lang="ru-RU" sz="2400" u="sng" dirty="0">
              <a:solidFill>
                <a:schemeClr val="tx1">
                  <a:lumMod val="75000"/>
                  <a:lumOff val="25000"/>
                </a:schemeClr>
              </a:solidFill>
            </a:endParaRPr>
          </a:p>
        </p:txBody>
      </p:sp>
    </p:spTree>
    <p:extLst>
      <p:ext uri="{BB962C8B-B14F-4D97-AF65-F5344CB8AC3E}">
        <p14:creationId xmlns:p14="http://schemas.microsoft.com/office/powerpoint/2010/main" val="344695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2000"/>
                                        <p:tgtEl>
                                          <p:spTgt spid="31"/>
                                        </p:tgtEl>
                                      </p:cBhvr>
                                    </p:animEffect>
                                  </p:childTnLst>
                                </p:cTn>
                              </p:par>
                              <p:par>
                                <p:cTn id="23" presetID="22" presetClass="entr" presetSubtype="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2000"/>
                                        <p:tgtEl>
                                          <p:spTgt spid="1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par>
                          <p:cTn id="43" fill="hold">
                            <p:stCondLst>
                              <p:cond delay="0"/>
                            </p:stCondLst>
                            <p:childTnLst>
                              <p:par>
                                <p:cTn id="44" presetID="35" presetClass="emph" presetSubtype="0" fill="hold" nodeType="afterEffect">
                                  <p:stCondLst>
                                    <p:cond delay="500"/>
                                  </p:stCondLst>
                                  <p:childTnLst>
                                    <p:anim calcmode="discrete" valueType="str">
                                      <p:cBhvr>
                                        <p:cTn id="45" dur="1750" fill="hold"/>
                                        <p:tgtEl>
                                          <p:spTgt spid="57"/>
                                        </p:tgtEl>
                                        <p:attrNameLst>
                                          <p:attrName>style.visibility</p:attrName>
                                        </p:attrNameLst>
                                      </p:cBhvr>
                                      <p:tavLst>
                                        <p:tav tm="0">
                                          <p:val>
                                            <p:strVal val="hidden"/>
                                          </p:val>
                                        </p:tav>
                                        <p:tav tm="50000">
                                          <p:val>
                                            <p:strVal val="visible"/>
                                          </p:val>
                                        </p:tav>
                                      </p:tavLst>
                                    </p:anim>
                                  </p:childTnLst>
                                </p:cTn>
                              </p:par>
                              <p:par>
                                <p:cTn id="46" presetID="35" presetClass="emph" presetSubtype="0" fill="hold" grpId="1" nodeType="withEffect">
                                  <p:stCondLst>
                                    <p:cond delay="500"/>
                                  </p:stCondLst>
                                  <p:childTnLst>
                                    <p:anim calcmode="discrete" valueType="str">
                                      <p:cBhvr>
                                        <p:cTn id="47" dur="1750" fill="hold"/>
                                        <p:tgtEl>
                                          <p:spTgt spid="59"/>
                                        </p:tgtEl>
                                        <p:attrNameLst>
                                          <p:attrName>style.visibility</p:attrName>
                                        </p:attrNameLst>
                                      </p:cBhvr>
                                      <p:tavLst>
                                        <p:tav tm="0">
                                          <p:val>
                                            <p:strVal val="hidden"/>
                                          </p:val>
                                        </p:tav>
                                        <p:tav tm="50000">
                                          <p:val>
                                            <p:strVal val="visible"/>
                                          </p:val>
                                        </p:tav>
                                      </p:tavLst>
                                    </p:anim>
                                  </p:childTnLst>
                                </p:cTn>
                              </p:par>
                              <p:par>
                                <p:cTn id="48" presetID="35" presetClass="emph" presetSubtype="0" fill="hold" nodeType="withEffect">
                                  <p:stCondLst>
                                    <p:cond delay="500"/>
                                  </p:stCondLst>
                                  <p:childTnLst>
                                    <p:anim calcmode="discrete" valueType="str">
                                      <p:cBhvr>
                                        <p:cTn id="49" dur="1750" fill="hold"/>
                                        <p:tgtEl>
                                          <p:spTgt spid="58"/>
                                        </p:tgtEl>
                                        <p:attrNameLst>
                                          <p:attrName>style.visibility</p:attrName>
                                        </p:attrNameLst>
                                      </p:cBhvr>
                                      <p:tavLst>
                                        <p:tav tm="0">
                                          <p:val>
                                            <p:strVal val="hidden"/>
                                          </p:val>
                                        </p:tav>
                                        <p:tav tm="50000">
                                          <p:val>
                                            <p:strVal val="visible"/>
                                          </p:val>
                                        </p:tav>
                                      </p:tavLst>
                                    </p:anim>
                                  </p:childTnLst>
                                </p:cTn>
                              </p:par>
                              <p:par>
                                <p:cTn id="50" presetID="35" presetClass="emph" presetSubtype="0" fill="hold" grpId="1" nodeType="withEffect">
                                  <p:stCondLst>
                                    <p:cond delay="500"/>
                                  </p:stCondLst>
                                  <p:childTnLst>
                                    <p:anim calcmode="discrete" valueType="str">
                                      <p:cBhvr>
                                        <p:cTn id="51" dur="1750" fill="hold"/>
                                        <p:tgtEl>
                                          <p:spTgt spid="60"/>
                                        </p:tgtEl>
                                        <p:attrNameLst>
                                          <p:attrName>style.visibility</p:attrName>
                                        </p:attrNameLst>
                                      </p:cBhvr>
                                      <p:tavLst>
                                        <p:tav tm="0">
                                          <p:val>
                                            <p:strVal val="hidden"/>
                                          </p:val>
                                        </p:tav>
                                        <p:tav tm="50000">
                                          <p:val>
                                            <p:strVal val="visible"/>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par>
                          <p:cTn id="73" fill="hold">
                            <p:stCondLst>
                              <p:cond delay="500"/>
                            </p:stCondLst>
                            <p:childTnLst>
                              <p:par>
                                <p:cTn id="74" presetID="2" presetClass="entr" presetSubtype="1"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250" fill="hold"/>
                                        <p:tgtEl>
                                          <p:spTgt spid="55"/>
                                        </p:tgtEl>
                                        <p:attrNameLst>
                                          <p:attrName>ppt_x</p:attrName>
                                        </p:attrNameLst>
                                      </p:cBhvr>
                                      <p:tavLst>
                                        <p:tav tm="0">
                                          <p:val>
                                            <p:strVal val="#ppt_x"/>
                                          </p:val>
                                        </p:tav>
                                        <p:tav tm="100000">
                                          <p:val>
                                            <p:strVal val="#ppt_x"/>
                                          </p:val>
                                        </p:tav>
                                      </p:tavLst>
                                    </p:anim>
                                    <p:anim calcmode="lin" valueType="num">
                                      <p:cBhvr additive="base">
                                        <p:cTn id="77" dur="250" fill="hold"/>
                                        <p:tgtEl>
                                          <p:spTgt spid="55"/>
                                        </p:tgtEl>
                                        <p:attrNameLst>
                                          <p:attrName>ppt_y</p:attrName>
                                        </p:attrNameLst>
                                      </p:cBhvr>
                                      <p:tavLst>
                                        <p:tav tm="0">
                                          <p:val>
                                            <p:strVal val="0-#ppt_h/2"/>
                                          </p:val>
                                        </p:tav>
                                        <p:tav tm="100000">
                                          <p:val>
                                            <p:strVal val="#ppt_y"/>
                                          </p:val>
                                        </p:tav>
                                      </p:tavLst>
                                    </p:anim>
                                  </p:childTnLst>
                                </p:cTn>
                              </p:par>
                            </p:childTnLst>
                          </p:cTn>
                        </p:par>
                        <p:par>
                          <p:cTn id="78" fill="hold">
                            <p:stCondLst>
                              <p:cond delay="750"/>
                            </p:stCondLst>
                            <p:childTnLst>
                              <p:par>
                                <p:cTn id="79" presetID="10" presetClass="entr" presetSubtype="0"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500"/>
                                        <p:tgtEl>
                                          <p:spTgt spid="62"/>
                                        </p:tgtEl>
                                      </p:cBhvr>
                                    </p:animEffect>
                                  </p:childTnLst>
                                </p:cTn>
                              </p:par>
                            </p:childTnLst>
                          </p:cTn>
                        </p:par>
                        <p:par>
                          <p:cTn id="82" fill="hold">
                            <p:stCondLst>
                              <p:cond delay="1250"/>
                            </p:stCondLst>
                            <p:childTnLst>
                              <p:par>
                                <p:cTn id="83" presetID="10" presetClass="entr" presetSubtype="0" fill="hold"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4"/>
                                        </p:tgtEl>
                                      </p:cBhvr>
                                    </p:animEffect>
                                    <p:set>
                                      <p:cBhvr>
                                        <p:cTn id="93" dur="1" fill="hold">
                                          <p:stCondLst>
                                            <p:cond delay="499"/>
                                          </p:stCondLst>
                                        </p:cTn>
                                        <p:tgtEl>
                                          <p:spTgt spid="44"/>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1"/>
                                        </p:tgtEl>
                                      </p:cBhvr>
                                    </p:animEffect>
                                    <p:set>
                                      <p:cBhvr>
                                        <p:cTn id="96" dur="1" fill="hold">
                                          <p:stCondLst>
                                            <p:cond delay="499"/>
                                          </p:stCondLst>
                                        </p:cTn>
                                        <p:tgtEl>
                                          <p:spTgt spid="31"/>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57"/>
                                        </p:tgtEl>
                                      </p:cBhvr>
                                    </p:animEffect>
                                    <p:set>
                                      <p:cBhvr>
                                        <p:cTn id="102" dur="1" fill="hold">
                                          <p:stCondLst>
                                            <p:cond delay="499"/>
                                          </p:stCondLst>
                                        </p:cTn>
                                        <p:tgtEl>
                                          <p:spTgt spid="57"/>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59"/>
                                        </p:tgtEl>
                                      </p:cBhvr>
                                    </p:animEffect>
                                    <p:set>
                                      <p:cBhvr>
                                        <p:cTn id="105" dur="1" fill="hold">
                                          <p:stCondLst>
                                            <p:cond delay="499"/>
                                          </p:stCondLst>
                                        </p:cTn>
                                        <p:tgtEl>
                                          <p:spTgt spid="5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48"/>
                                        </p:tgtEl>
                                      </p:cBhvr>
                                    </p:animEffect>
                                    <p:set>
                                      <p:cBhvr>
                                        <p:cTn id="108" dur="1" fill="hold">
                                          <p:stCondLst>
                                            <p:cond delay="499"/>
                                          </p:stCondLst>
                                        </p:cTn>
                                        <p:tgtEl>
                                          <p:spTgt spid="48"/>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54"/>
                                        </p:tgtEl>
                                      </p:cBhvr>
                                    </p:animEffect>
                                    <p:set>
                                      <p:cBhvr>
                                        <p:cTn id="111" dur="1" fill="hold">
                                          <p:stCondLst>
                                            <p:cond delay="499"/>
                                          </p:stCondLst>
                                        </p:cTn>
                                        <p:tgtEl>
                                          <p:spTgt spid="54"/>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53"/>
                                        </p:tgtEl>
                                      </p:cBhvr>
                                    </p:animEffect>
                                    <p:set>
                                      <p:cBhvr>
                                        <p:cTn id="114" dur="1" fill="hold">
                                          <p:stCondLst>
                                            <p:cond delay="499"/>
                                          </p:stCondLst>
                                        </p:cTn>
                                        <p:tgtEl>
                                          <p:spTgt spid="53"/>
                                        </p:tgtEl>
                                        <p:attrNameLst>
                                          <p:attrName>style.visibility</p:attrName>
                                        </p:attrNameLst>
                                      </p:cBhvr>
                                      <p:to>
                                        <p:strVal val="hidden"/>
                                      </p:to>
                                    </p:set>
                                  </p:childTnLst>
                                </p:cTn>
                              </p:par>
                              <p:par>
                                <p:cTn id="115" presetID="35" presetClass="path" presetSubtype="0" accel="50000" decel="50000" fill="hold" nodeType="withEffect">
                                  <p:stCondLst>
                                    <p:cond delay="0"/>
                                  </p:stCondLst>
                                  <p:childTnLst>
                                    <p:animMotion origin="layout" path="M 3.75E-6 4.07407E-6 L -0.44661 0.00694 " pathEditMode="relative" rAng="0" ptsTypes="AA">
                                      <p:cBhvr>
                                        <p:cTn id="116" dur="2000" fill="hold"/>
                                        <p:tgtEl>
                                          <p:spTgt spid="15"/>
                                        </p:tgtEl>
                                        <p:attrNameLst>
                                          <p:attrName>ppt_x</p:attrName>
                                          <p:attrName>ppt_y</p:attrName>
                                        </p:attrNameLst>
                                      </p:cBhvr>
                                      <p:rCtr x="-22135" y="347"/>
                                    </p:animMotion>
                                  </p:childTnLst>
                                </p:cTn>
                              </p:par>
                              <p:par>
                                <p:cTn id="117" presetID="35" presetClass="path" presetSubtype="0" accel="50000" decel="50000" fill="hold" grpId="1" nodeType="withEffect">
                                  <p:stCondLst>
                                    <p:cond delay="0"/>
                                  </p:stCondLst>
                                  <p:childTnLst>
                                    <p:animMotion origin="layout" path="M -1.04167E-6 -3.7037E-6 L -0.4457 0.00695 " pathEditMode="relative" rAng="0" ptsTypes="AA">
                                      <p:cBhvr>
                                        <p:cTn id="118" dur="2000" fill="hold"/>
                                        <p:tgtEl>
                                          <p:spTgt spid="46"/>
                                        </p:tgtEl>
                                        <p:attrNameLst>
                                          <p:attrName>ppt_x</p:attrName>
                                          <p:attrName>ppt_y</p:attrName>
                                        </p:attrNameLst>
                                      </p:cBhvr>
                                      <p:rCtr x="-22240" y="324"/>
                                    </p:animMotion>
                                  </p:childTnLst>
                                </p:cTn>
                              </p:par>
                              <p:par>
                                <p:cTn id="119" presetID="35" presetClass="path" presetSubtype="0" accel="50000" decel="50000" fill="hold" nodeType="withEffect">
                                  <p:stCondLst>
                                    <p:cond delay="0"/>
                                  </p:stCondLst>
                                  <p:childTnLst>
                                    <p:animMotion origin="layout" path="M -3.75E-6 4.07407E-6 L -0.4457 0.00694 " pathEditMode="relative" rAng="0" ptsTypes="AA">
                                      <p:cBhvr>
                                        <p:cTn id="120" dur="2000" fill="hold"/>
                                        <p:tgtEl>
                                          <p:spTgt spid="18"/>
                                        </p:tgtEl>
                                        <p:attrNameLst>
                                          <p:attrName>ppt_x</p:attrName>
                                          <p:attrName>ppt_y</p:attrName>
                                        </p:attrNameLst>
                                      </p:cBhvr>
                                      <p:rCtr x="-22292" y="347"/>
                                    </p:animMotion>
                                  </p:childTnLst>
                                </p:cTn>
                              </p:par>
                              <p:par>
                                <p:cTn id="121" presetID="35" presetClass="path" presetSubtype="0" accel="50000" decel="50000" fill="hold" grpId="1" nodeType="withEffect">
                                  <p:stCondLst>
                                    <p:cond delay="0"/>
                                  </p:stCondLst>
                                  <p:childTnLst>
                                    <p:animMotion origin="layout" path="M 4.375E-6 -7.40741E-7 L -0.43073 -7.40741E-7 " pathEditMode="relative" rAng="0" ptsTypes="AA">
                                      <p:cBhvr>
                                        <p:cTn id="122" dur="2000" fill="hold"/>
                                        <p:tgtEl>
                                          <p:spTgt spid="47"/>
                                        </p:tgtEl>
                                        <p:attrNameLst>
                                          <p:attrName>ppt_x</p:attrName>
                                          <p:attrName>ppt_y</p:attrName>
                                        </p:attrNameLst>
                                      </p:cBhvr>
                                      <p:rCtr x="-21536" y="0"/>
                                    </p:animMotion>
                                  </p:childTnLst>
                                </p:cTn>
                              </p:par>
                              <p:par>
                                <p:cTn id="123" presetID="35" presetClass="path" presetSubtype="0" accel="50000" decel="50000" fill="hold" nodeType="withEffect">
                                  <p:stCondLst>
                                    <p:cond delay="0"/>
                                  </p:stCondLst>
                                  <p:childTnLst>
                                    <p:animMotion origin="layout" path="M 0.00065 0.00023 L -0.4457 0.00694 " pathEditMode="relative" rAng="0" ptsTypes="AA">
                                      <p:cBhvr>
                                        <p:cTn id="124" dur="2000" fill="hold"/>
                                        <p:tgtEl>
                                          <p:spTgt spid="58"/>
                                        </p:tgtEl>
                                        <p:attrNameLst>
                                          <p:attrName>ppt_x</p:attrName>
                                          <p:attrName>ppt_y</p:attrName>
                                        </p:attrNameLst>
                                      </p:cBhvr>
                                      <p:rCtr x="-22318" y="324"/>
                                    </p:animMotion>
                                  </p:childTnLst>
                                </p:cTn>
                              </p:par>
                              <p:par>
                                <p:cTn id="125" presetID="35" presetClass="path" presetSubtype="0" accel="50000" decel="50000" fill="hold" grpId="2" nodeType="withEffect">
                                  <p:stCondLst>
                                    <p:cond delay="0"/>
                                  </p:stCondLst>
                                  <p:childTnLst>
                                    <p:animMotion origin="layout" path="M -4.79167E-6 -4.07407E-6 L -0.4457 0.00694 " pathEditMode="relative" rAng="0" ptsTypes="AA">
                                      <p:cBhvr>
                                        <p:cTn id="126" dur="2000" fill="hold"/>
                                        <p:tgtEl>
                                          <p:spTgt spid="60"/>
                                        </p:tgtEl>
                                        <p:attrNameLst>
                                          <p:attrName>ppt_x</p:attrName>
                                          <p:attrName>ppt_y</p:attrName>
                                        </p:attrNameLst>
                                      </p:cBhvr>
                                      <p:rCtr x="-22292" y="69"/>
                                    </p:animMotion>
                                  </p:childTnLst>
                                </p:cTn>
                              </p:par>
                              <p:par>
                                <p:cTn id="127" presetID="35" presetClass="path" presetSubtype="0" accel="50000" decel="50000" fill="hold" grpId="1" nodeType="withEffect">
                                  <p:stCondLst>
                                    <p:cond delay="0"/>
                                  </p:stCondLst>
                                  <p:childTnLst>
                                    <p:animMotion origin="layout" path="M 0.00768 -1.11111E-6 L -0.44167 0.00255 " pathEditMode="relative" rAng="0" ptsTypes="AA">
                                      <p:cBhvr>
                                        <p:cTn id="128" dur="2000" fill="hold"/>
                                        <p:tgtEl>
                                          <p:spTgt spid="56"/>
                                        </p:tgtEl>
                                        <p:attrNameLst>
                                          <p:attrName>ppt_x</p:attrName>
                                          <p:attrName>ppt_y</p:attrName>
                                        </p:attrNameLst>
                                      </p:cBhvr>
                                      <p:rCtr x="-22474" y="116"/>
                                    </p:animMotion>
                                  </p:childTnLst>
                                </p:cTn>
                              </p:par>
                              <p:par>
                                <p:cTn id="129" presetID="35" presetClass="path" presetSubtype="0" accel="50000" decel="50000" fill="hold" nodeType="withEffect">
                                  <p:stCondLst>
                                    <p:cond delay="0"/>
                                  </p:stCondLst>
                                  <p:childTnLst>
                                    <p:animMotion origin="layout" path="M -3.95833E-6 3.33333E-6 L -0.44623 -3.7037E-7 " pathEditMode="relative" rAng="0" ptsTypes="AA">
                                      <p:cBhvr>
                                        <p:cTn id="130" dur="2000" fill="hold"/>
                                        <p:tgtEl>
                                          <p:spTgt spid="8"/>
                                        </p:tgtEl>
                                        <p:attrNameLst>
                                          <p:attrName>ppt_x</p:attrName>
                                          <p:attrName>ppt_y</p:attrName>
                                        </p:attrNameLst>
                                      </p:cBhvr>
                                      <p:rCtr x="-22227" y="-139"/>
                                    </p:animMotion>
                                  </p:childTnLst>
                                </p:cTn>
                              </p:par>
                              <p:par>
                                <p:cTn id="131" presetID="35" presetClass="path" presetSubtype="0" accel="50000" decel="50000" fill="hold" nodeType="withEffect">
                                  <p:stCondLst>
                                    <p:cond delay="0"/>
                                  </p:stCondLst>
                                  <p:childTnLst>
                                    <p:animMotion origin="layout" path="M -1.66667E-6 2.96296E-6 L -0.43242 0.00047 " pathEditMode="relative" rAng="0" ptsTypes="AA">
                                      <p:cBhvr>
                                        <p:cTn id="132" dur="2000" fill="hold"/>
                                        <p:tgtEl>
                                          <p:spTgt spid="55"/>
                                        </p:tgtEl>
                                        <p:attrNameLst>
                                          <p:attrName>ppt_x</p:attrName>
                                          <p:attrName>ppt_y</p:attrName>
                                        </p:attrNameLst>
                                      </p:cBhvr>
                                      <p:rCtr x="-21602" y="-162"/>
                                    </p:animMotion>
                                  </p:childTnLst>
                                </p:cTn>
                              </p:par>
                              <p:par>
                                <p:cTn id="133" presetID="35" presetClass="path" presetSubtype="0" accel="50000" decel="50000" fill="hold" grpId="1" nodeType="withEffect">
                                  <p:stCondLst>
                                    <p:cond delay="0"/>
                                  </p:stCondLst>
                                  <p:childTnLst>
                                    <p:animMotion origin="layout" path="M 4.16667E-6 3.7037E-7 L -0.44467 -0.00232 " pathEditMode="relative" rAng="0" ptsTypes="AA">
                                      <p:cBhvr>
                                        <p:cTn id="134" dur="2000" fill="hold"/>
                                        <p:tgtEl>
                                          <p:spTgt spid="62"/>
                                        </p:tgtEl>
                                        <p:attrNameLst>
                                          <p:attrName>ppt_x</p:attrName>
                                          <p:attrName>ppt_y</p:attrName>
                                        </p:attrNameLst>
                                      </p:cBhvr>
                                      <p:rCtr x="-22240" y="-116"/>
                                    </p:animMotion>
                                  </p:childTnLst>
                                </p:cTn>
                              </p:par>
                              <p:par>
                                <p:cTn id="135" presetID="35" presetClass="path" presetSubtype="0" accel="50000" decel="50000" fill="hold" nodeType="withEffect">
                                  <p:stCondLst>
                                    <p:cond delay="0"/>
                                  </p:stCondLst>
                                  <p:childTnLst>
                                    <p:animMotion origin="layout" path="M 2.70833E-6 7.40741E-7 L -0.44948 0.00532 " pathEditMode="relative" rAng="0" ptsTypes="AA">
                                      <p:cBhvr>
                                        <p:cTn id="136" dur="2000" fill="hold"/>
                                        <p:tgtEl>
                                          <p:spTgt spid="61"/>
                                        </p:tgtEl>
                                        <p:attrNameLst>
                                          <p:attrName>ppt_x</p:attrName>
                                          <p:attrName>ppt_y</p:attrName>
                                        </p:attrNameLst>
                                      </p:cBhvr>
                                      <p:rCtr x="-22474" y="255"/>
                                    </p:animMotion>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fade">
                                      <p:cBhvr>
                                        <p:cTn id="141" dur="500"/>
                                        <p:tgtEl>
                                          <p:spTgt spid="6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1"/>
                                        </p:tgtEl>
                                        <p:attrNameLst>
                                          <p:attrName>style.visibility</p:attrName>
                                        </p:attrNameLst>
                                      </p:cBhvr>
                                      <p:to>
                                        <p:strVal val="visible"/>
                                      </p:to>
                                    </p:set>
                                    <p:animEffect transition="in" filter="fade">
                                      <p:cBhvr>
                                        <p:cTn id="144" dur="500"/>
                                        <p:tgtEl>
                                          <p:spTgt spid="81"/>
                                        </p:tgtEl>
                                      </p:cBhvr>
                                    </p:animEffect>
                                  </p:childTnLst>
                                </p:cTn>
                              </p:par>
                            </p:childTnLst>
                          </p:cTn>
                        </p:par>
                        <p:par>
                          <p:cTn id="145" fill="hold">
                            <p:stCondLst>
                              <p:cond delay="500"/>
                            </p:stCondLst>
                            <p:childTnLst>
                              <p:par>
                                <p:cTn id="146" presetID="1" presetClass="entr" presetSubtype="0" fill="hold" nodeType="afterEffect">
                                  <p:stCondLst>
                                    <p:cond delay="0"/>
                                  </p:stCondLst>
                                  <p:childTnLst>
                                    <p:set>
                                      <p:cBhvr>
                                        <p:cTn id="147" dur="1" fill="hold">
                                          <p:stCondLst>
                                            <p:cond delay="0"/>
                                          </p:stCondLst>
                                        </p:cTn>
                                        <p:tgtEl>
                                          <p:spTgt spid="70"/>
                                        </p:tgtEl>
                                        <p:attrNameLst>
                                          <p:attrName>style.visibility</p:attrName>
                                        </p:attrNameLst>
                                      </p:cBhvr>
                                      <p:to>
                                        <p:strVal val="visible"/>
                                      </p:to>
                                    </p:set>
                                  </p:childTnLst>
                                </p:cTn>
                              </p:par>
                              <p:par>
                                <p:cTn id="148" presetID="53" presetClass="entr" presetSubtype="16" fill="hold" nodeType="withEffect">
                                  <p:stCondLst>
                                    <p:cond delay="0"/>
                                  </p:stCondLst>
                                  <p:childTnLst>
                                    <p:set>
                                      <p:cBhvr>
                                        <p:cTn id="149" dur="1" fill="hold">
                                          <p:stCondLst>
                                            <p:cond delay="0"/>
                                          </p:stCondLst>
                                        </p:cTn>
                                        <p:tgtEl>
                                          <p:spTgt spid="73"/>
                                        </p:tgtEl>
                                        <p:attrNameLst>
                                          <p:attrName>style.visibility</p:attrName>
                                        </p:attrNameLst>
                                      </p:cBhvr>
                                      <p:to>
                                        <p:strVal val="visible"/>
                                      </p:to>
                                    </p:set>
                                    <p:anim calcmode="lin" valueType="num">
                                      <p:cBhvr>
                                        <p:cTn id="150" dur="500" fill="hold"/>
                                        <p:tgtEl>
                                          <p:spTgt spid="73"/>
                                        </p:tgtEl>
                                        <p:attrNameLst>
                                          <p:attrName>ppt_w</p:attrName>
                                        </p:attrNameLst>
                                      </p:cBhvr>
                                      <p:tavLst>
                                        <p:tav tm="0">
                                          <p:val>
                                            <p:fltVal val="0"/>
                                          </p:val>
                                        </p:tav>
                                        <p:tav tm="100000">
                                          <p:val>
                                            <p:strVal val="#ppt_w"/>
                                          </p:val>
                                        </p:tav>
                                      </p:tavLst>
                                    </p:anim>
                                    <p:anim calcmode="lin" valueType="num">
                                      <p:cBhvr>
                                        <p:cTn id="151" dur="500" fill="hold"/>
                                        <p:tgtEl>
                                          <p:spTgt spid="73"/>
                                        </p:tgtEl>
                                        <p:attrNameLst>
                                          <p:attrName>ppt_h</p:attrName>
                                        </p:attrNameLst>
                                      </p:cBhvr>
                                      <p:tavLst>
                                        <p:tav tm="0">
                                          <p:val>
                                            <p:fltVal val="0"/>
                                          </p:val>
                                        </p:tav>
                                        <p:tav tm="100000">
                                          <p:val>
                                            <p:strVal val="#ppt_h"/>
                                          </p:val>
                                        </p:tav>
                                      </p:tavLst>
                                    </p:anim>
                                    <p:animEffect transition="in" filter="fade">
                                      <p:cBhvr>
                                        <p:cTn id="152" dur="500"/>
                                        <p:tgtEl>
                                          <p:spTgt spid="73"/>
                                        </p:tgtEl>
                                      </p:cBhvr>
                                    </p:animEffect>
                                  </p:childTnLst>
                                </p:cTn>
                              </p:par>
                            </p:childTnLst>
                          </p:cTn>
                        </p:par>
                        <p:par>
                          <p:cTn id="153" fill="hold">
                            <p:stCondLst>
                              <p:cond delay="1000"/>
                            </p:stCondLst>
                            <p:childTnLst>
                              <p:par>
                                <p:cTn id="154" presetID="26" presetClass="emph" presetSubtype="0" fill="hold" nodeType="afterEffect">
                                  <p:stCondLst>
                                    <p:cond delay="0"/>
                                  </p:stCondLst>
                                  <p:childTnLst>
                                    <p:animEffect transition="out" filter="fade">
                                      <p:cBhvr>
                                        <p:cTn id="155" dur="500" tmFilter="0, 0; .2, .5; .8, .5; 1, 0"/>
                                        <p:tgtEl>
                                          <p:spTgt spid="73"/>
                                        </p:tgtEl>
                                      </p:cBhvr>
                                    </p:animEffect>
                                    <p:animScale>
                                      <p:cBhvr>
                                        <p:cTn id="156" dur="250" autoRev="1" fill="hold"/>
                                        <p:tgtEl>
                                          <p:spTgt spid="73"/>
                                        </p:tgtEl>
                                      </p:cBhvr>
                                      <p:by x="105000" y="105000"/>
                                    </p:animScale>
                                  </p:childTnLst>
                                </p:cTn>
                              </p:par>
                            </p:childTnLst>
                          </p:cTn>
                        </p:par>
                        <p:par>
                          <p:cTn id="157" fill="hold">
                            <p:stCondLst>
                              <p:cond delay="1500"/>
                            </p:stCondLst>
                            <p:childTnLst>
                              <p:par>
                                <p:cTn id="158" presetID="2" presetClass="entr" presetSubtype="4"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 calcmode="lin" valueType="num">
                                      <p:cBhvr additive="base">
                                        <p:cTn id="160" dur="500" fill="hold"/>
                                        <p:tgtEl>
                                          <p:spTgt spid="74"/>
                                        </p:tgtEl>
                                        <p:attrNameLst>
                                          <p:attrName>ppt_x</p:attrName>
                                        </p:attrNameLst>
                                      </p:cBhvr>
                                      <p:tavLst>
                                        <p:tav tm="0">
                                          <p:val>
                                            <p:strVal val="#ppt_x"/>
                                          </p:val>
                                        </p:tav>
                                        <p:tav tm="100000">
                                          <p:val>
                                            <p:strVal val="#ppt_x"/>
                                          </p:val>
                                        </p:tav>
                                      </p:tavLst>
                                    </p:anim>
                                    <p:anim calcmode="lin" valueType="num">
                                      <p:cBhvr additive="base">
                                        <p:cTn id="161" dur="500" fill="hold"/>
                                        <p:tgtEl>
                                          <p:spTgt spid="74"/>
                                        </p:tgtEl>
                                        <p:attrNameLst>
                                          <p:attrName>ppt_y</p:attrName>
                                        </p:attrNameLst>
                                      </p:cBhvr>
                                      <p:tavLst>
                                        <p:tav tm="0">
                                          <p:val>
                                            <p:strVal val="1+#ppt_h/2"/>
                                          </p:val>
                                        </p:tav>
                                        <p:tav tm="100000">
                                          <p:val>
                                            <p:strVal val="#ppt_y"/>
                                          </p:val>
                                        </p:tav>
                                      </p:tavLst>
                                    </p:anim>
                                  </p:childTnLst>
                                </p:cTn>
                              </p:par>
                            </p:childTnLst>
                          </p:cTn>
                        </p:par>
                        <p:par>
                          <p:cTn id="162" fill="hold">
                            <p:stCondLst>
                              <p:cond delay="2000"/>
                            </p:stCondLst>
                            <p:childTnLst>
                              <p:par>
                                <p:cTn id="163" presetID="26" presetClass="emph" presetSubtype="0" fill="hold" nodeType="afterEffect">
                                  <p:stCondLst>
                                    <p:cond delay="0"/>
                                  </p:stCondLst>
                                  <p:childTnLst>
                                    <p:animEffect transition="out" filter="fade">
                                      <p:cBhvr>
                                        <p:cTn id="164" dur="100" tmFilter="0, 0; .2, .5; .8, .5; 1, 0"/>
                                        <p:tgtEl>
                                          <p:spTgt spid="74"/>
                                        </p:tgtEl>
                                      </p:cBhvr>
                                    </p:animEffect>
                                    <p:animScale>
                                      <p:cBhvr>
                                        <p:cTn id="165" dur="50" autoRev="1" fill="hold"/>
                                        <p:tgtEl>
                                          <p:spTgt spid="74"/>
                                        </p:tgtEl>
                                      </p:cBhvr>
                                      <p:by x="105000" y="105000"/>
                                    </p:animScale>
                                  </p:childTnLst>
                                </p:cTn>
                              </p:par>
                            </p:childTnLst>
                          </p:cTn>
                        </p:par>
                      </p:childTnLst>
                    </p:cTn>
                  </p:par>
                  <p:par>
                    <p:cTn id="166" fill="hold">
                      <p:stCondLst>
                        <p:cond delay="indefinite"/>
                      </p:stCondLst>
                      <p:childTnLst>
                        <p:par>
                          <p:cTn id="167" fill="hold">
                            <p:stCondLst>
                              <p:cond delay="0"/>
                            </p:stCondLst>
                            <p:childTnLst>
                              <p:par>
                                <p:cTn id="168" presetID="6" presetClass="emph" presetSubtype="0" fill="hold" nodeType="clickEffect">
                                  <p:stCondLst>
                                    <p:cond delay="0"/>
                                  </p:stCondLst>
                                  <p:childTnLst>
                                    <p:animScale>
                                      <p:cBhvr>
                                        <p:cTn id="169" dur="2000" fill="hold"/>
                                        <p:tgtEl>
                                          <p:spTgt spid="70"/>
                                        </p:tgtEl>
                                      </p:cBhvr>
                                      <p:by x="50000" y="50000"/>
                                    </p:animScale>
                                  </p:childTnLst>
                                </p:cTn>
                              </p:par>
                              <p:par>
                                <p:cTn id="170" presetID="6" presetClass="emph" presetSubtype="0" fill="hold" nodeType="withEffect">
                                  <p:stCondLst>
                                    <p:cond delay="0"/>
                                  </p:stCondLst>
                                  <p:childTnLst>
                                    <p:animScale>
                                      <p:cBhvr>
                                        <p:cTn id="171" dur="2000" fill="hold"/>
                                        <p:tgtEl>
                                          <p:spTgt spid="73"/>
                                        </p:tgtEl>
                                      </p:cBhvr>
                                      <p:by x="50000" y="50000"/>
                                    </p:animScale>
                                  </p:childTnLst>
                                </p:cTn>
                              </p:par>
                              <p:par>
                                <p:cTn id="172" presetID="6" presetClass="emph" presetSubtype="0" fill="hold" nodeType="withEffect">
                                  <p:stCondLst>
                                    <p:cond delay="0"/>
                                  </p:stCondLst>
                                  <p:childTnLst>
                                    <p:animScale>
                                      <p:cBhvr>
                                        <p:cTn id="173" dur="2000" fill="hold"/>
                                        <p:tgtEl>
                                          <p:spTgt spid="74"/>
                                        </p:tgtEl>
                                      </p:cBhvr>
                                      <p:by x="35000" y="35000"/>
                                    </p:animScale>
                                  </p:childTnLst>
                                </p:cTn>
                              </p:par>
                              <p:par>
                                <p:cTn id="174" presetID="42" presetClass="path" presetSubtype="0" accel="50000" decel="50000" fill="hold" nodeType="withEffect">
                                  <p:stCondLst>
                                    <p:cond delay="0"/>
                                  </p:stCondLst>
                                  <p:childTnLst>
                                    <p:animMotion origin="layout" path="M -1.04167E-6 -4.44444E-6 L -0.08099 0.15787 " pathEditMode="relative" rAng="0" ptsTypes="AA">
                                      <p:cBhvr>
                                        <p:cTn id="175" dur="2000" fill="hold"/>
                                        <p:tgtEl>
                                          <p:spTgt spid="70"/>
                                        </p:tgtEl>
                                        <p:attrNameLst>
                                          <p:attrName>ppt_x</p:attrName>
                                          <p:attrName>ppt_y</p:attrName>
                                        </p:attrNameLst>
                                      </p:cBhvr>
                                      <p:rCtr x="-4049" y="7894"/>
                                    </p:animMotion>
                                  </p:childTnLst>
                                </p:cTn>
                              </p:par>
                              <p:par>
                                <p:cTn id="176" presetID="42" presetClass="path" presetSubtype="0" accel="50000" decel="50000" fill="hold" nodeType="withEffect">
                                  <p:stCondLst>
                                    <p:cond delay="0"/>
                                  </p:stCondLst>
                                  <p:childTnLst>
                                    <p:animMotion origin="layout" path="M -3.75E-6 1.85185E-6 L -0.0806 0.11712 " pathEditMode="relative" rAng="0" ptsTypes="AA">
                                      <p:cBhvr>
                                        <p:cTn id="177" dur="2000" fill="hold"/>
                                        <p:tgtEl>
                                          <p:spTgt spid="73"/>
                                        </p:tgtEl>
                                        <p:attrNameLst>
                                          <p:attrName>ppt_x</p:attrName>
                                          <p:attrName>ppt_y</p:attrName>
                                        </p:attrNameLst>
                                      </p:cBhvr>
                                      <p:rCtr x="-4141" y="5833"/>
                                    </p:animMotion>
                                  </p:childTnLst>
                                </p:cTn>
                              </p:par>
                              <p:par>
                                <p:cTn id="178" presetID="42" presetClass="path" presetSubtype="0" accel="50000" decel="50000" fill="hold" nodeType="withEffect">
                                  <p:stCondLst>
                                    <p:cond delay="0"/>
                                  </p:stCondLst>
                                  <p:childTnLst>
                                    <p:animMotion origin="layout" path="M -6.25E-7 -4.81481E-6 L -0.08594 0.05579 " pathEditMode="relative" rAng="0" ptsTypes="AA">
                                      <p:cBhvr>
                                        <p:cTn id="179" dur="2000" fill="hold"/>
                                        <p:tgtEl>
                                          <p:spTgt spid="74"/>
                                        </p:tgtEl>
                                        <p:attrNameLst>
                                          <p:attrName>ppt_x</p:attrName>
                                          <p:attrName>ppt_y</p:attrName>
                                        </p:attrNameLst>
                                      </p:cBhvr>
                                      <p:rCtr x="-4297" y="2778"/>
                                    </p:animMotion>
                                  </p:childTnLst>
                                </p:cTn>
                              </p:par>
                            </p:childTnLst>
                          </p:cTn>
                        </p:par>
                        <p:par>
                          <p:cTn id="180" fill="hold">
                            <p:stCondLst>
                              <p:cond delay="2000"/>
                            </p:stCondLst>
                            <p:childTnLst>
                              <p:par>
                                <p:cTn id="181" presetID="10" presetClass="entr" presetSubtype="0" fill="hold"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500"/>
                                        <p:tgtEl>
                                          <p:spTgt spid="67"/>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Effect transition="in" filter="fade">
                                      <p:cBhvr>
                                        <p:cTn id="186" dur="500"/>
                                        <p:tgtEl>
                                          <p:spTgt spid="64"/>
                                        </p:tgtEl>
                                      </p:cBhvr>
                                    </p:animEffect>
                                  </p:childTnLst>
                                </p:cTn>
                              </p:par>
                            </p:childTnLst>
                          </p:cTn>
                        </p:par>
                        <p:par>
                          <p:cTn id="187" fill="hold">
                            <p:stCondLst>
                              <p:cond delay="2500"/>
                            </p:stCondLst>
                            <p:childTnLst>
                              <p:par>
                                <p:cTn id="188" presetID="10" presetClass="entr" presetSubtype="0" fill="hold" nodeType="afterEffect">
                                  <p:stCondLst>
                                    <p:cond delay="0"/>
                                  </p:stCondLst>
                                  <p:childTnLst>
                                    <p:set>
                                      <p:cBhvr>
                                        <p:cTn id="189" dur="1" fill="hold">
                                          <p:stCondLst>
                                            <p:cond delay="0"/>
                                          </p:stCondLst>
                                        </p:cTn>
                                        <p:tgtEl>
                                          <p:spTgt spid="75"/>
                                        </p:tgtEl>
                                        <p:attrNameLst>
                                          <p:attrName>style.visibility</p:attrName>
                                        </p:attrNameLst>
                                      </p:cBhvr>
                                      <p:to>
                                        <p:strVal val="visible"/>
                                      </p:to>
                                    </p:set>
                                    <p:animEffect transition="in" filter="fade">
                                      <p:cBhvr>
                                        <p:cTn id="190" dur="500"/>
                                        <p:tgtEl>
                                          <p:spTgt spid="75"/>
                                        </p:tgtEl>
                                      </p:cBhvr>
                                    </p:animEffect>
                                  </p:childTnLst>
                                </p:cTn>
                              </p:par>
                            </p:childTnLst>
                          </p:cTn>
                        </p:par>
                        <p:par>
                          <p:cTn id="191" fill="hold">
                            <p:stCondLst>
                              <p:cond delay="3000"/>
                            </p:stCondLst>
                            <p:childTnLst>
                              <p:par>
                                <p:cTn id="192" presetID="10" presetClass="entr" presetSubtype="0" fill="hold" nodeType="afterEffect">
                                  <p:stCondLst>
                                    <p:cond delay="0"/>
                                  </p:stCondLst>
                                  <p:childTnLst>
                                    <p:set>
                                      <p:cBhvr>
                                        <p:cTn id="193" dur="1" fill="hold">
                                          <p:stCondLst>
                                            <p:cond delay="0"/>
                                          </p:stCondLst>
                                        </p:cTn>
                                        <p:tgtEl>
                                          <p:spTgt spid="76"/>
                                        </p:tgtEl>
                                        <p:attrNameLst>
                                          <p:attrName>style.visibility</p:attrName>
                                        </p:attrNameLst>
                                      </p:cBhvr>
                                      <p:to>
                                        <p:strVal val="visible"/>
                                      </p:to>
                                    </p:set>
                                    <p:animEffect transition="in" filter="fade">
                                      <p:cBhvr>
                                        <p:cTn id="194" dur="500"/>
                                        <p:tgtEl>
                                          <p:spTgt spid="76"/>
                                        </p:tgtEl>
                                      </p:cBhvr>
                                    </p:animEffect>
                                  </p:childTnLst>
                                </p:cTn>
                              </p:par>
                            </p:childTnLst>
                          </p:cTn>
                        </p:par>
                        <p:par>
                          <p:cTn id="195" fill="hold">
                            <p:stCondLst>
                              <p:cond delay="3500"/>
                            </p:stCondLst>
                            <p:childTnLst>
                              <p:par>
                                <p:cTn id="196" presetID="10" presetClass="entr" presetSubtype="0" fill="hold" nodeType="afterEffect">
                                  <p:stCondLst>
                                    <p:cond delay="250"/>
                                  </p:stCondLst>
                                  <p:childTnLst>
                                    <p:set>
                                      <p:cBhvr>
                                        <p:cTn id="197" dur="1" fill="hold">
                                          <p:stCondLst>
                                            <p:cond delay="0"/>
                                          </p:stCondLst>
                                        </p:cTn>
                                        <p:tgtEl>
                                          <p:spTgt spid="77"/>
                                        </p:tgtEl>
                                        <p:attrNameLst>
                                          <p:attrName>style.visibility</p:attrName>
                                        </p:attrNameLst>
                                      </p:cBhvr>
                                      <p:to>
                                        <p:strVal val="visible"/>
                                      </p:to>
                                    </p:set>
                                    <p:animEffect transition="in" filter="fade">
                                      <p:cBhvr>
                                        <p:cTn id="198" dur="500"/>
                                        <p:tgtEl>
                                          <p:spTgt spid="77"/>
                                        </p:tgtEl>
                                      </p:cBhvr>
                                    </p:animEffect>
                                  </p:childTnLst>
                                </p:cTn>
                              </p:par>
                            </p:childTnLst>
                          </p:cTn>
                        </p:par>
                      </p:childTnLst>
                    </p:cTn>
                  </p:par>
                  <p:par>
                    <p:cTn id="199" fill="hold">
                      <p:stCondLst>
                        <p:cond delay="indefinite"/>
                      </p:stCondLst>
                      <p:childTnLst>
                        <p:par>
                          <p:cTn id="200" fill="hold">
                            <p:stCondLst>
                              <p:cond delay="0"/>
                            </p:stCondLst>
                            <p:childTnLst>
                              <p:par>
                                <p:cTn id="201" presetID="6" presetClass="emph" presetSubtype="0" fill="hold" nodeType="clickEffect">
                                  <p:stCondLst>
                                    <p:cond delay="0"/>
                                  </p:stCondLst>
                                  <p:childTnLst>
                                    <p:animScale>
                                      <p:cBhvr>
                                        <p:cTn id="202" dur="2000" fill="hold"/>
                                        <p:tgtEl>
                                          <p:spTgt spid="75"/>
                                        </p:tgtEl>
                                      </p:cBhvr>
                                      <p:by x="50000" y="50000"/>
                                    </p:animScale>
                                  </p:childTnLst>
                                </p:cTn>
                              </p:par>
                              <p:par>
                                <p:cTn id="203" presetID="6" presetClass="emph" presetSubtype="0" fill="hold" nodeType="withEffect">
                                  <p:stCondLst>
                                    <p:cond delay="0"/>
                                  </p:stCondLst>
                                  <p:childTnLst>
                                    <p:animScale>
                                      <p:cBhvr>
                                        <p:cTn id="204" dur="2000" fill="hold"/>
                                        <p:tgtEl>
                                          <p:spTgt spid="76"/>
                                        </p:tgtEl>
                                      </p:cBhvr>
                                      <p:by x="50000" y="50000"/>
                                    </p:animScale>
                                  </p:childTnLst>
                                </p:cTn>
                              </p:par>
                              <p:par>
                                <p:cTn id="205" presetID="6" presetClass="emph" presetSubtype="0" fill="hold" nodeType="withEffect">
                                  <p:stCondLst>
                                    <p:cond delay="0"/>
                                  </p:stCondLst>
                                  <p:childTnLst>
                                    <p:animScale>
                                      <p:cBhvr>
                                        <p:cTn id="206" dur="2000" fill="hold"/>
                                        <p:tgtEl>
                                          <p:spTgt spid="77"/>
                                        </p:tgtEl>
                                      </p:cBhvr>
                                      <p:by x="50000" y="50000"/>
                                    </p:animScale>
                                  </p:childTnLst>
                                </p:cTn>
                              </p:par>
                              <p:par>
                                <p:cTn id="207" presetID="42" presetClass="path" presetSubtype="0" accel="50000" decel="50000" fill="hold" nodeType="withEffect">
                                  <p:stCondLst>
                                    <p:cond delay="0"/>
                                  </p:stCondLst>
                                  <p:childTnLst>
                                    <p:animMotion origin="layout" path="M -3.75E-6 1.48148E-6 L 0.05196 0.26112 " pathEditMode="relative" rAng="0" ptsTypes="AA">
                                      <p:cBhvr>
                                        <p:cTn id="208" dur="2000" fill="hold"/>
                                        <p:tgtEl>
                                          <p:spTgt spid="75"/>
                                        </p:tgtEl>
                                        <p:attrNameLst>
                                          <p:attrName>ppt_x</p:attrName>
                                          <p:attrName>ppt_y</p:attrName>
                                        </p:attrNameLst>
                                      </p:cBhvr>
                                      <p:rCtr x="2630" y="13171"/>
                                    </p:animMotion>
                                  </p:childTnLst>
                                </p:cTn>
                              </p:par>
                              <p:par>
                                <p:cTn id="209" presetID="42" presetClass="path" presetSubtype="0" accel="50000" decel="50000" fill="hold" nodeType="withEffect">
                                  <p:stCondLst>
                                    <p:cond delay="0"/>
                                  </p:stCondLst>
                                  <p:childTnLst>
                                    <p:animMotion origin="layout" path="M -8.33333E-7 -2.96296E-6 L 0.0483 0.32013 " pathEditMode="relative" rAng="0" ptsTypes="AA">
                                      <p:cBhvr>
                                        <p:cTn id="210" dur="2000" fill="hold"/>
                                        <p:tgtEl>
                                          <p:spTgt spid="76"/>
                                        </p:tgtEl>
                                        <p:attrNameLst>
                                          <p:attrName>ppt_x</p:attrName>
                                          <p:attrName>ppt_y</p:attrName>
                                        </p:attrNameLst>
                                      </p:cBhvr>
                                      <p:rCtr x="2552" y="16019"/>
                                    </p:animMotion>
                                  </p:childTnLst>
                                </p:cTn>
                              </p:par>
                              <p:par>
                                <p:cTn id="211" presetID="42" presetClass="path" presetSubtype="0" accel="50000" decel="50000" fill="hold" nodeType="withEffect">
                                  <p:stCondLst>
                                    <p:cond delay="0"/>
                                  </p:stCondLst>
                                  <p:childTnLst>
                                    <p:animMotion origin="layout" path="M -2.08333E-7 2.59259E-6 L 0.04492 0.22199 " pathEditMode="relative" rAng="0" ptsTypes="AA">
                                      <p:cBhvr>
                                        <p:cTn id="212" dur="2000" fill="hold"/>
                                        <p:tgtEl>
                                          <p:spTgt spid="77"/>
                                        </p:tgtEl>
                                        <p:attrNameLst>
                                          <p:attrName>ppt_x</p:attrName>
                                          <p:attrName>ppt_y</p:attrName>
                                        </p:attrNameLst>
                                      </p:cBhvr>
                                      <p:rCtr x="2292" y="11042"/>
                                    </p:animMotion>
                                  </p:childTnLst>
                                </p:cTn>
                              </p:par>
                            </p:childTnLst>
                          </p:cTn>
                        </p:par>
                        <p:par>
                          <p:cTn id="213" fill="hold">
                            <p:stCondLst>
                              <p:cond delay="2000"/>
                            </p:stCondLst>
                            <p:childTnLst>
                              <p:par>
                                <p:cTn id="214" presetID="10" presetClass="entr" presetSubtype="0" fill="hold" nodeType="afterEffect">
                                  <p:stCondLst>
                                    <p:cond delay="0"/>
                                  </p:stCondLst>
                                  <p:childTnLst>
                                    <p:set>
                                      <p:cBhvr>
                                        <p:cTn id="215" dur="1" fill="hold">
                                          <p:stCondLst>
                                            <p:cond delay="0"/>
                                          </p:stCondLst>
                                        </p:cTn>
                                        <p:tgtEl>
                                          <p:spTgt spid="68"/>
                                        </p:tgtEl>
                                        <p:attrNameLst>
                                          <p:attrName>style.visibility</p:attrName>
                                        </p:attrNameLst>
                                      </p:cBhvr>
                                      <p:to>
                                        <p:strVal val="visible"/>
                                      </p:to>
                                    </p:set>
                                    <p:animEffect transition="in" filter="fade">
                                      <p:cBhvr>
                                        <p:cTn id="216" dur="500"/>
                                        <p:tgtEl>
                                          <p:spTgt spid="68"/>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63"/>
                                        </p:tgtEl>
                                        <p:attrNameLst>
                                          <p:attrName>style.visibility</p:attrName>
                                        </p:attrNameLst>
                                      </p:cBhvr>
                                      <p:to>
                                        <p:strVal val="visible"/>
                                      </p:to>
                                    </p:set>
                                    <p:animEffect transition="in" filter="fade">
                                      <p:cBhvr>
                                        <p:cTn id="219" dur="500"/>
                                        <p:tgtEl>
                                          <p:spTgt spid="63"/>
                                        </p:tgtEl>
                                      </p:cBhvr>
                                    </p:animEffect>
                                  </p:childTnLst>
                                </p:cTn>
                              </p:par>
                            </p:childTnLst>
                          </p:cTn>
                        </p:par>
                        <p:par>
                          <p:cTn id="220" fill="hold">
                            <p:stCondLst>
                              <p:cond delay="2500"/>
                            </p:stCondLst>
                            <p:childTnLst>
                              <p:par>
                                <p:cTn id="221" presetID="21" presetClass="entr" presetSubtype="1" fill="hold" nodeType="afterEffect">
                                  <p:stCondLst>
                                    <p:cond delay="0"/>
                                  </p:stCondLst>
                                  <p:childTnLst>
                                    <p:set>
                                      <p:cBhvr>
                                        <p:cTn id="222" dur="1" fill="hold">
                                          <p:stCondLst>
                                            <p:cond delay="0"/>
                                          </p:stCondLst>
                                        </p:cTn>
                                        <p:tgtEl>
                                          <p:spTgt spid="78"/>
                                        </p:tgtEl>
                                        <p:attrNameLst>
                                          <p:attrName>style.visibility</p:attrName>
                                        </p:attrNameLst>
                                      </p:cBhvr>
                                      <p:to>
                                        <p:strVal val="visible"/>
                                      </p:to>
                                    </p:set>
                                    <p:animEffect transition="in" filter="wheel(1)">
                                      <p:cBhvr>
                                        <p:cTn id="223" dur="2000"/>
                                        <p:tgtEl>
                                          <p:spTgt spid="78"/>
                                        </p:tgtEl>
                                      </p:cBhvr>
                                    </p:animEffect>
                                  </p:childTnLst>
                                </p:cTn>
                              </p:par>
                            </p:childTnLst>
                          </p:cTn>
                        </p:par>
                      </p:childTnLst>
                    </p:cTn>
                  </p:par>
                  <p:par>
                    <p:cTn id="224" fill="hold">
                      <p:stCondLst>
                        <p:cond delay="indefinite"/>
                      </p:stCondLst>
                      <p:childTnLst>
                        <p:par>
                          <p:cTn id="225" fill="hold">
                            <p:stCondLst>
                              <p:cond delay="0"/>
                            </p:stCondLst>
                            <p:childTnLst>
                              <p:par>
                                <p:cTn id="226" presetID="6" presetClass="emph" presetSubtype="0" fill="hold" nodeType="clickEffect">
                                  <p:stCondLst>
                                    <p:cond delay="0"/>
                                  </p:stCondLst>
                                  <p:childTnLst>
                                    <p:animScale>
                                      <p:cBhvr>
                                        <p:cTn id="227" dur="2000" fill="hold"/>
                                        <p:tgtEl>
                                          <p:spTgt spid="78"/>
                                        </p:tgtEl>
                                      </p:cBhvr>
                                      <p:by x="50000" y="50000"/>
                                    </p:animScale>
                                  </p:childTnLst>
                                </p:cTn>
                              </p:par>
                              <p:par>
                                <p:cTn id="228" presetID="42" presetClass="path" presetSubtype="0" accel="50000" decel="50000" fill="hold" nodeType="withEffect">
                                  <p:stCondLst>
                                    <p:cond delay="0"/>
                                  </p:stCondLst>
                                  <p:childTnLst>
                                    <p:animMotion origin="layout" path="M 1.25E-6 2.96296E-6 L 0.07409 0.48472 " pathEditMode="relative" rAng="0" ptsTypes="AA">
                                      <p:cBhvr>
                                        <p:cTn id="229" dur="2000" fill="hold"/>
                                        <p:tgtEl>
                                          <p:spTgt spid="78"/>
                                        </p:tgtEl>
                                        <p:attrNameLst>
                                          <p:attrName>ppt_x</p:attrName>
                                          <p:attrName>ppt_y</p:attrName>
                                        </p:attrNameLst>
                                      </p:cBhvr>
                                      <p:rCtr x="3268" y="24606"/>
                                    </p:animMotion>
                                  </p:childTnLst>
                                </p:cTn>
                              </p:par>
                            </p:childTnLst>
                          </p:cTn>
                        </p:par>
                        <p:par>
                          <p:cTn id="230" fill="hold">
                            <p:stCondLst>
                              <p:cond delay="2000"/>
                            </p:stCondLst>
                            <p:childTnLst>
                              <p:par>
                                <p:cTn id="231" presetID="10" presetClass="entr" presetSubtype="0" fill="hold" nodeType="afterEffect">
                                  <p:stCondLst>
                                    <p:cond delay="0"/>
                                  </p:stCondLst>
                                  <p:childTnLst>
                                    <p:set>
                                      <p:cBhvr>
                                        <p:cTn id="232" dur="1" fill="hold">
                                          <p:stCondLst>
                                            <p:cond delay="0"/>
                                          </p:stCondLst>
                                        </p:cTn>
                                        <p:tgtEl>
                                          <p:spTgt spid="69"/>
                                        </p:tgtEl>
                                        <p:attrNameLst>
                                          <p:attrName>style.visibility</p:attrName>
                                        </p:attrNameLst>
                                      </p:cBhvr>
                                      <p:to>
                                        <p:strVal val="visible"/>
                                      </p:to>
                                    </p:set>
                                    <p:animEffect transition="in" filter="fade">
                                      <p:cBhvr>
                                        <p:cTn id="233" dur="500"/>
                                        <p:tgtEl>
                                          <p:spTgt spid="69"/>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65"/>
                                        </p:tgtEl>
                                        <p:attrNameLst>
                                          <p:attrName>style.visibility</p:attrName>
                                        </p:attrNameLst>
                                      </p:cBhvr>
                                      <p:to>
                                        <p:strVal val="visible"/>
                                      </p:to>
                                    </p:set>
                                    <p:animEffect transition="in" filter="fade">
                                      <p:cBhvr>
                                        <p:cTn id="236" dur="500"/>
                                        <p:tgtEl>
                                          <p:spTgt spid="65"/>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80"/>
                                        </p:tgtEl>
                                        <p:attrNameLst>
                                          <p:attrName>style.visibility</p:attrName>
                                        </p:attrNameLst>
                                      </p:cBhvr>
                                      <p:to>
                                        <p:strVal val="visible"/>
                                      </p:to>
                                    </p:set>
                                    <p:animEffect transition="in" filter="fade">
                                      <p:cBhvr>
                                        <p:cTn id="241" dur="500"/>
                                        <p:tgtEl>
                                          <p:spTgt spid="80"/>
                                        </p:tgtEl>
                                      </p:cBhvr>
                                    </p:animEffect>
                                  </p:childTnLst>
                                </p:cTn>
                              </p:par>
                            </p:childTnLst>
                          </p:cTn>
                        </p:par>
                        <p:par>
                          <p:cTn id="242" fill="hold">
                            <p:stCondLst>
                              <p:cond delay="500"/>
                            </p:stCondLst>
                            <p:childTnLst>
                              <p:par>
                                <p:cTn id="243" presetID="49" presetClass="entr" presetSubtype="0" decel="100000" fill="hold" nodeType="afterEffect">
                                  <p:stCondLst>
                                    <p:cond delay="0"/>
                                  </p:stCondLst>
                                  <p:childTnLst>
                                    <p:set>
                                      <p:cBhvr>
                                        <p:cTn id="244" dur="1" fill="hold">
                                          <p:stCondLst>
                                            <p:cond delay="0"/>
                                          </p:stCondLst>
                                        </p:cTn>
                                        <p:tgtEl>
                                          <p:spTgt spid="79"/>
                                        </p:tgtEl>
                                        <p:attrNameLst>
                                          <p:attrName>style.visibility</p:attrName>
                                        </p:attrNameLst>
                                      </p:cBhvr>
                                      <p:to>
                                        <p:strVal val="visible"/>
                                      </p:to>
                                    </p:set>
                                    <p:anim calcmode="lin" valueType="num">
                                      <p:cBhvr>
                                        <p:cTn id="245" dur="500" fill="hold"/>
                                        <p:tgtEl>
                                          <p:spTgt spid="79"/>
                                        </p:tgtEl>
                                        <p:attrNameLst>
                                          <p:attrName>ppt_w</p:attrName>
                                        </p:attrNameLst>
                                      </p:cBhvr>
                                      <p:tavLst>
                                        <p:tav tm="0">
                                          <p:val>
                                            <p:fltVal val="0"/>
                                          </p:val>
                                        </p:tav>
                                        <p:tav tm="100000">
                                          <p:val>
                                            <p:strVal val="#ppt_w"/>
                                          </p:val>
                                        </p:tav>
                                      </p:tavLst>
                                    </p:anim>
                                    <p:anim calcmode="lin" valueType="num">
                                      <p:cBhvr>
                                        <p:cTn id="246" dur="500" fill="hold"/>
                                        <p:tgtEl>
                                          <p:spTgt spid="79"/>
                                        </p:tgtEl>
                                        <p:attrNameLst>
                                          <p:attrName>ppt_h</p:attrName>
                                        </p:attrNameLst>
                                      </p:cBhvr>
                                      <p:tavLst>
                                        <p:tav tm="0">
                                          <p:val>
                                            <p:fltVal val="0"/>
                                          </p:val>
                                        </p:tav>
                                        <p:tav tm="100000">
                                          <p:val>
                                            <p:strVal val="#ppt_h"/>
                                          </p:val>
                                        </p:tav>
                                      </p:tavLst>
                                    </p:anim>
                                    <p:anim calcmode="lin" valueType="num">
                                      <p:cBhvr>
                                        <p:cTn id="247" dur="500" fill="hold"/>
                                        <p:tgtEl>
                                          <p:spTgt spid="79"/>
                                        </p:tgtEl>
                                        <p:attrNameLst>
                                          <p:attrName>style.rotation</p:attrName>
                                        </p:attrNameLst>
                                      </p:cBhvr>
                                      <p:tavLst>
                                        <p:tav tm="0">
                                          <p:val>
                                            <p:fltVal val="360"/>
                                          </p:val>
                                        </p:tav>
                                        <p:tav tm="100000">
                                          <p:val>
                                            <p:fltVal val="0"/>
                                          </p:val>
                                        </p:tav>
                                      </p:tavLst>
                                    </p:anim>
                                    <p:animEffect transition="in" filter="fade">
                                      <p:cBhvr>
                                        <p:cTn id="248" dur="500"/>
                                        <p:tgtEl>
                                          <p:spTgt spid="79"/>
                                        </p:tgtEl>
                                      </p:cBhvr>
                                    </p:animEffect>
                                  </p:childTnLst>
                                </p:cTn>
                              </p:par>
                            </p:childTnLst>
                          </p:cTn>
                        </p:par>
                      </p:childTnLst>
                    </p:cTn>
                  </p:par>
                  <p:par>
                    <p:cTn id="249" fill="hold">
                      <p:stCondLst>
                        <p:cond delay="indefinite"/>
                      </p:stCondLst>
                      <p:childTnLst>
                        <p:par>
                          <p:cTn id="250" fill="hold">
                            <p:stCondLst>
                              <p:cond delay="0"/>
                            </p:stCondLst>
                            <p:childTnLst>
                              <p:par>
                                <p:cTn id="251" presetID="6" presetClass="emph" presetSubtype="0" fill="hold" nodeType="clickEffect">
                                  <p:stCondLst>
                                    <p:cond delay="0"/>
                                  </p:stCondLst>
                                  <p:childTnLst>
                                    <p:animScale>
                                      <p:cBhvr>
                                        <p:cTn id="252" dur="2000" fill="hold"/>
                                        <p:tgtEl>
                                          <p:spTgt spid="80"/>
                                        </p:tgtEl>
                                      </p:cBhvr>
                                      <p:by x="50000" y="50000"/>
                                    </p:animScale>
                                  </p:childTnLst>
                                </p:cTn>
                              </p:par>
                              <p:par>
                                <p:cTn id="253" presetID="6" presetClass="emph" presetSubtype="0" fill="hold" nodeType="withEffect">
                                  <p:stCondLst>
                                    <p:cond delay="0"/>
                                  </p:stCondLst>
                                  <p:childTnLst>
                                    <p:animScale>
                                      <p:cBhvr>
                                        <p:cTn id="254" dur="2000" fill="hold"/>
                                        <p:tgtEl>
                                          <p:spTgt spid="79"/>
                                        </p:tgtEl>
                                      </p:cBhvr>
                                      <p:by x="50000" y="50000"/>
                                    </p:animScale>
                                  </p:childTnLst>
                                </p:cTn>
                              </p:par>
                              <p:par>
                                <p:cTn id="255" presetID="42" presetClass="path" presetSubtype="0" accel="50000" decel="50000" fill="hold" nodeType="withEffect">
                                  <p:stCondLst>
                                    <p:cond delay="0"/>
                                  </p:stCondLst>
                                  <p:childTnLst>
                                    <p:animMotion origin="layout" path="M 2.70833E-6 -1.48148E-6 L -0.00339 0.59236 " pathEditMode="relative" rAng="0" ptsTypes="AA">
                                      <p:cBhvr>
                                        <p:cTn id="256" dur="2000" fill="hold"/>
                                        <p:tgtEl>
                                          <p:spTgt spid="80"/>
                                        </p:tgtEl>
                                        <p:attrNameLst>
                                          <p:attrName>ppt_x</p:attrName>
                                          <p:attrName>ppt_y</p:attrName>
                                        </p:attrNameLst>
                                      </p:cBhvr>
                                      <p:rCtr x="-169" y="29606"/>
                                    </p:animMotion>
                                  </p:childTnLst>
                                </p:cTn>
                              </p:par>
                              <p:par>
                                <p:cTn id="257" presetID="42" presetClass="path" presetSubtype="0" accel="50000" decel="50000" fill="hold" nodeType="withEffect">
                                  <p:stCondLst>
                                    <p:cond delay="0"/>
                                  </p:stCondLst>
                                  <p:childTnLst>
                                    <p:animMotion origin="layout" path="M -1.25E-6 -2.96296E-6 L -0.00508 0.58033 " pathEditMode="relative" rAng="0" ptsTypes="AA">
                                      <p:cBhvr>
                                        <p:cTn id="258" dur="2000" fill="hold"/>
                                        <p:tgtEl>
                                          <p:spTgt spid="79"/>
                                        </p:tgtEl>
                                        <p:attrNameLst>
                                          <p:attrName>ppt_x</p:attrName>
                                          <p:attrName>ppt_y</p:attrName>
                                        </p:attrNameLst>
                                      </p:cBhvr>
                                      <p:rCtr x="-260" y="29005"/>
                                    </p:animMotion>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82"/>
                                        </p:tgtEl>
                                        <p:attrNameLst>
                                          <p:attrName>style.visibility</p:attrName>
                                        </p:attrNameLst>
                                      </p:cBhvr>
                                      <p:to>
                                        <p:strVal val="visible"/>
                                      </p:to>
                                    </p:set>
                                    <p:animEffect transition="in" filter="fade">
                                      <p:cBhvr>
                                        <p:cTn id="2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P spid="46" grpId="0"/>
      <p:bldP spid="46" grpId="1"/>
      <p:bldP spid="47" grpId="0"/>
      <p:bldP spid="47" grpId="1"/>
      <p:bldP spid="54" grpId="0" animBg="1"/>
      <p:bldP spid="54" grpId="1" animBg="1"/>
      <p:bldP spid="56" grpId="0" animBg="1"/>
      <p:bldP spid="56" grpId="1" animBg="1"/>
      <p:bldP spid="59" grpId="0" animBg="1"/>
      <p:bldP spid="59" grpId="1" animBg="1"/>
      <p:bldP spid="59" grpId="2" animBg="1"/>
      <p:bldP spid="60" grpId="0" animBg="1"/>
      <p:bldP spid="60" grpId="1" animBg="1"/>
      <p:bldP spid="60" grpId="2" animBg="1"/>
      <p:bldP spid="62" grpId="0" animBg="1"/>
      <p:bldP spid="62" grpId="1" animBg="1"/>
      <p:bldP spid="63" grpId="0" animBg="1"/>
      <p:bldP spid="64" grpId="0" animBg="1"/>
      <p:bldP spid="65" grpId="0" animBg="1"/>
      <p:bldP spid="81" grpId="0" animBg="1"/>
      <p:bldP spid="8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03" y="1312224"/>
            <a:ext cx="7440570" cy="4682629"/>
          </a:xfrm>
          <a:prstGeom prst="rect">
            <a:avLst/>
          </a:prstGeom>
          <a:effectLst>
            <a:softEdge rad="127000"/>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305" y="1302325"/>
            <a:ext cx="7630963" cy="4682629"/>
          </a:xfrm>
          <a:prstGeom prst="rect">
            <a:avLst/>
          </a:prstGeom>
          <a:effectLst>
            <a:softEdge rad="127000"/>
          </a:effectLst>
        </p:spPr>
      </p:pic>
      <p:sp>
        <p:nvSpPr>
          <p:cNvPr id="8" name="Заголовок 1"/>
          <p:cNvSpPr txBox="1">
            <a:spLocks/>
          </p:cNvSpPr>
          <p:nvPr/>
        </p:nvSpPr>
        <p:spPr>
          <a:xfrm>
            <a:off x="56646" y="896952"/>
            <a:ext cx="9087354" cy="553231"/>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Инструменты уровня </a:t>
            </a:r>
            <a:r>
              <a:rPr lang="en-US" sz="2400" dirty="0">
                <a:solidFill>
                  <a:schemeClr val="tx1">
                    <a:lumMod val="75000"/>
                    <a:lumOff val="25000"/>
                  </a:schemeClr>
                </a:solidFill>
              </a:rPr>
              <a:t>CIM – </a:t>
            </a:r>
            <a:r>
              <a:rPr lang="en-US" sz="2400" u="sng" dirty="0">
                <a:solidFill>
                  <a:schemeClr val="tx1">
                    <a:lumMod val="75000"/>
                    <a:lumOff val="25000"/>
                  </a:schemeClr>
                </a:solidFill>
              </a:rPr>
              <a:t>Customer Auto Interaction Management</a:t>
            </a:r>
            <a:endParaRPr lang="ru-RU" sz="2400" u="sng" dirty="0">
              <a:solidFill>
                <a:schemeClr val="tx1">
                  <a:lumMod val="75000"/>
                  <a:lumOff val="25000"/>
                </a:schemeClr>
              </a:solidFill>
            </a:endParaRPr>
          </a:p>
        </p:txBody>
      </p:sp>
    </p:spTree>
    <p:extLst>
      <p:ext uri="{BB962C8B-B14F-4D97-AF65-F5344CB8AC3E}">
        <p14:creationId xmlns:p14="http://schemas.microsoft.com/office/powerpoint/2010/main" val="39090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6084367" y="3708910"/>
            <a:ext cx="1515368" cy="648272"/>
            <a:chOff x="8111430" y="4401592"/>
            <a:chExt cx="2020228" cy="1000621"/>
          </a:xfrm>
        </p:grpSpPr>
        <p:sp>
          <p:nvSpPr>
            <p:cNvPr id="87" name="Стрелка вправо 86"/>
            <p:cNvSpPr/>
            <p:nvPr/>
          </p:nvSpPr>
          <p:spPr>
            <a:xfrm>
              <a:off x="8781934" y="4401592"/>
              <a:ext cx="553632" cy="221805"/>
            </a:xfrm>
            <a:prstGeom prst="rightArrow">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5" name="TextBox 94"/>
            <p:cNvSpPr txBox="1"/>
            <p:nvPr/>
          </p:nvSpPr>
          <p:spPr>
            <a:xfrm>
              <a:off x="8111430" y="4689624"/>
              <a:ext cx="2020228" cy="712589"/>
            </a:xfrm>
            <a:prstGeom prst="rect">
              <a:avLst/>
            </a:prstGeom>
            <a:noFill/>
          </p:spPr>
          <p:txBody>
            <a:bodyPr wrap="square" rtlCol="0">
              <a:spAutoFit/>
            </a:bodyPr>
            <a:lstStyle/>
            <a:p>
              <a:pPr algn="ctr"/>
              <a:r>
                <a:rPr lang="ru-RU" sz="1200" i="1" dirty="0">
                  <a:solidFill>
                    <a:schemeClr val="tx1">
                      <a:lumMod val="50000"/>
                      <a:lumOff val="50000"/>
                    </a:schemeClr>
                  </a:solidFill>
                </a:rPr>
                <a:t>Скрипт общения с клиентом</a:t>
              </a:r>
            </a:p>
          </p:txBody>
        </p:sp>
      </p:grpSp>
      <p:sp>
        <p:nvSpPr>
          <p:cNvPr id="67" name="Блок-схема: узел суммирования 66"/>
          <p:cNvSpPr/>
          <p:nvPr/>
        </p:nvSpPr>
        <p:spPr>
          <a:xfrm>
            <a:off x="6179302" y="3453797"/>
            <a:ext cx="789014" cy="666413"/>
          </a:xfrm>
          <a:prstGeom prst="flowChartSummingJunction">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050">
              <a:ln>
                <a:solidFill>
                  <a:schemeClr val="tx1">
                    <a:lumMod val="75000"/>
                    <a:lumOff val="25000"/>
                  </a:schemeClr>
                </a:solidFill>
              </a:ln>
            </a:endParaRPr>
          </a:p>
        </p:txBody>
      </p:sp>
      <p:sp>
        <p:nvSpPr>
          <p:cNvPr id="68" name="TextBox 67"/>
          <p:cNvSpPr txBox="1"/>
          <p:nvPr/>
        </p:nvSpPr>
        <p:spPr>
          <a:xfrm>
            <a:off x="6221848" y="3705943"/>
            <a:ext cx="703925" cy="369306"/>
          </a:xfrm>
          <a:prstGeom prst="rect">
            <a:avLst/>
          </a:prstGeom>
          <a:solidFill>
            <a:schemeClr val="bg1"/>
          </a:solidFill>
          <a:ln>
            <a:solidFill>
              <a:schemeClr val="bg1">
                <a:lumMod val="85000"/>
              </a:schemeClr>
            </a:solidFill>
          </a:ln>
        </p:spPr>
        <p:txBody>
          <a:bodyPr wrap="square" lIns="68554" tIns="34277" rIns="68554" bIns="34277" rtlCol="0">
            <a:spAutoFit/>
          </a:bodyPr>
          <a:lstStyle/>
          <a:p>
            <a:pPr algn="ctr"/>
            <a:r>
              <a:rPr lang="ru-RU" sz="975" b="1" dirty="0">
                <a:solidFill>
                  <a:schemeClr val="bg1">
                    <a:lumMod val="50000"/>
                  </a:schemeClr>
                </a:solidFill>
              </a:rPr>
              <a:t>Обработка</a:t>
            </a:r>
          </a:p>
        </p:txBody>
      </p:sp>
      <p:sp>
        <p:nvSpPr>
          <p:cNvPr id="2" name="Заголовок 1"/>
          <p:cNvSpPr>
            <a:spLocks noGrp="1"/>
          </p:cNvSpPr>
          <p:nvPr>
            <p:ph type="title"/>
          </p:nvPr>
        </p:nvSpPr>
        <p:spPr/>
        <p:txBody>
          <a:bodyPr/>
          <a:lstStyle/>
          <a:p>
            <a:endParaRPr lang="ru-RU"/>
          </a:p>
        </p:txBody>
      </p:sp>
      <p:pic>
        <p:nvPicPr>
          <p:cNvPr id="44" name="Рисунок 43"/>
          <p:cNvPicPr>
            <a:picLocks noChangeAspect="1"/>
          </p:cNvPicPr>
          <p:nvPr/>
        </p:nvPicPr>
        <p:blipFill rotWithShape="1">
          <a:blip r:embed="rId3" cstate="print">
            <a:extLst>
              <a:ext uri="{28A0092B-C50C-407E-A947-70E740481C1C}">
                <a14:useLocalDpi xmlns:a14="http://schemas.microsoft.com/office/drawing/2010/main" val="0"/>
              </a:ext>
            </a:extLst>
          </a:blip>
          <a:srcRect l="14760" t="8031" r="9946" b="1969"/>
          <a:stretch/>
        </p:blipFill>
        <p:spPr>
          <a:xfrm>
            <a:off x="10090" y="3230910"/>
            <a:ext cx="1386194" cy="1431119"/>
          </a:xfrm>
          <a:prstGeom prst="ellipse">
            <a:avLst/>
          </a:prstGeom>
        </p:spPr>
      </p:pic>
      <p:grpSp>
        <p:nvGrpSpPr>
          <p:cNvPr id="45" name="Группа 44"/>
          <p:cNvGrpSpPr/>
          <p:nvPr/>
        </p:nvGrpSpPr>
        <p:grpSpPr>
          <a:xfrm>
            <a:off x="1128050" y="2051732"/>
            <a:ext cx="2341276" cy="3616557"/>
            <a:chOff x="1503868" y="1275776"/>
            <a:chExt cx="3121295" cy="5582223"/>
          </a:xfrm>
        </p:grpSpPr>
        <p:sp>
          <p:nvSpPr>
            <p:cNvPr id="46" name="Скругленный прямоугольник 45"/>
            <p:cNvSpPr/>
            <p:nvPr/>
          </p:nvSpPr>
          <p:spPr>
            <a:xfrm>
              <a:off x="1503868" y="1275776"/>
              <a:ext cx="3121295" cy="5582223"/>
            </a:xfrm>
            <a:prstGeom prst="roundRect">
              <a:avLst>
                <a:gd name="adj" fmla="val 10298"/>
              </a:avLst>
            </a:prstGeom>
            <a:solidFill>
              <a:srgbClr val="FFF7EF"/>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7" name="Скругленный прямоугольник 46"/>
            <p:cNvSpPr/>
            <p:nvPr/>
          </p:nvSpPr>
          <p:spPr>
            <a:xfrm>
              <a:off x="1670703" y="1416344"/>
              <a:ext cx="2787624" cy="651721"/>
            </a:xfrm>
            <a:prstGeom prst="roundRect">
              <a:avLst>
                <a:gd name="adj" fmla="val 31383"/>
              </a:avLst>
            </a:prstGeom>
            <a:solidFill>
              <a:schemeClr val="bg1"/>
            </a:solidFill>
            <a:ln>
              <a:solidFill>
                <a:srgbClr val="E2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a:solidFill>
                    <a:srgbClr val="E2AE96"/>
                  </a:solidFill>
                </a:rPr>
                <a:t>CEM</a:t>
              </a:r>
            </a:p>
            <a:p>
              <a:pPr algn="ctr"/>
              <a:r>
                <a:rPr lang="en-US" sz="1050" i="1" dirty="0">
                  <a:solidFill>
                    <a:srgbClr val="E2AE96"/>
                  </a:solidFill>
                </a:rPr>
                <a:t>(</a:t>
              </a:r>
              <a:r>
                <a:rPr lang="ru-RU" sz="1050" i="1" dirty="0">
                  <a:solidFill>
                    <a:srgbClr val="E2AE96"/>
                  </a:solidFill>
                </a:rPr>
                <a:t>анализ и агрегация </a:t>
              </a:r>
            </a:p>
            <a:p>
              <a:pPr algn="ctr"/>
              <a:r>
                <a:rPr lang="ru-RU" sz="1050" i="1" dirty="0">
                  <a:solidFill>
                    <a:srgbClr val="E2AE96"/>
                  </a:solidFill>
                </a:rPr>
                <a:t>данных)</a:t>
              </a:r>
            </a:p>
          </p:txBody>
        </p:sp>
      </p:grpSp>
      <p:grpSp>
        <p:nvGrpSpPr>
          <p:cNvPr id="48" name="Группа 47"/>
          <p:cNvGrpSpPr/>
          <p:nvPr/>
        </p:nvGrpSpPr>
        <p:grpSpPr>
          <a:xfrm>
            <a:off x="1279087" y="2637350"/>
            <a:ext cx="1139585" cy="470330"/>
            <a:chOff x="439945" y="1786270"/>
            <a:chExt cx="1665301" cy="824174"/>
          </a:xfrm>
        </p:grpSpPr>
        <p:sp>
          <p:nvSpPr>
            <p:cNvPr id="49" name="Овал 48"/>
            <p:cNvSpPr/>
            <p:nvPr/>
          </p:nvSpPr>
          <p:spPr>
            <a:xfrm>
              <a:off x="439945" y="1786270"/>
              <a:ext cx="1665301" cy="803496"/>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75" dirty="0"/>
            </a:p>
          </p:txBody>
        </p:sp>
        <p:sp>
          <p:nvSpPr>
            <p:cNvPr id="50" name="Прямоугольник 49"/>
            <p:cNvSpPr/>
            <p:nvPr/>
          </p:nvSpPr>
          <p:spPr>
            <a:xfrm>
              <a:off x="541706" y="1922803"/>
              <a:ext cx="1524565" cy="687641"/>
            </a:xfrm>
            <a:prstGeom prst="rect">
              <a:avLst/>
            </a:prstGeom>
          </p:spPr>
          <p:txBody>
            <a:bodyPr wrap="square">
              <a:spAutoFit/>
            </a:bodyPr>
            <a:lstStyle/>
            <a:p>
              <a:pPr algn="ctr"/>
              <a:r>
                <a:rPr lang="ru-RU" sz="975" i="1" dirty="0"/>
                <a:t>Прецедентный </a:t>
              </a:r>
              <a:r>
                <a:rPr lang="en-US" sz="975" i="1" dirty="0"/>
                <a:t>feedback</a:t>
              </a:r>
              <a:endParaRPr lang="ru-RU" sz="975" i="1" dirty="0"/>
            </a:p>
          </p:txBody>
        </p:sp>
      </p:grpSp>
      <p:grpSp>
        <p:nvGrpSpPr>
          <p:cNvPr id="51" name="Группа 50"/>
          <p:cNvGrpSpPr/>
          <p:nvPr/>
        </p:nvGrpSpPr>
        <p:grpSpPr>
          <a:xfrm>
            <a:off x="1770772" y="3656477"/>
            <a:ext cx="1295791" cy="550133"/>
            <a:chOff x="2174707" y="3690296"/>
            <a:chExt cx="1893569" cy="964015"/>
          </a:xfrm>
        </p:grpSpPr>
        <p:sp>
          <p:nvSpPr>
            <p:cNvPr id="52" name="Овал 51"/>
            <p:cNvSpPr/>
            <p:nvPr/>
          </p:nvSpPr>
          <p:spPr>
            <a:xfrm>
              <a:off x="2257645" y="3690296"/>
              <a:ext cx="1665301" cy="803496"/>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75" dirty="0"/>
            </a:p>
          </p:txBody>
        </p:sp>
        <p:sp>
          <p:nvSpPr>
            <p:cNvPr id="53" name="Прямоугольник 52"/>
            <p:cNvSpPr/>
            <p:nvPr/>
          </p:nvSpPr>
          <p:spPr>
            <a:xfrm>
              <a:off x="2174707" y="3703749"/>
              <a:ext cx="1893569" cy="950562"/>
            </a:xfrm>
            <a:prstGeom prst="rect">
              <a:avLst/>
            </a:prstGeom>
          </p:spPr>
          <p:txBody>
            <a:bodyPr wrap="square">
              <a:spAutoFit/>
            </a:bodyPr>
            <a:lstStyle/>
            <a:p>
              <a:pPr algn="ctr"/>
              <a:r>
                <a:rPr lang="ru-RU" sz="975" i="1" dirty="0"/>
                <a:t>Социально-экономические характеристики</a:t>
              </a:r>
            </a:p>
          </p:txBody>
        </p:sp>
      </p:grpSp>
      <p:grpSp>
        <p:nvGrpSpPr>
          <p:cNvPr id="54" name="Группа 53"/>
          <p:cNvGrpSpPr/>
          <p:nvPr/>
        </p:nvGrpSpPr>
        <p:grpSpPr>
          <a:xfrm>
            <a:off x="1819313" y="4178633"/>
            <a:ext cx="1139585" cy="458530"/>
            <a:chOff x="2192780" y="4780460"/>
            <a:chExt cx="1665301" cy="803496"/>
          </a:xfrm>
        </p:grpSpPr>
        <p:sp>
          <p:nvSpPr>
            <p:cNvPr id="55" name="Овал 54"/>
            <p:cNvSpPr/>
            <p:nvPr/>
          </p:nvSpPr>
          <p:spPr>
            <a:xfrm>
              <a:off x="2192780" y="4780460"/>
              <a:ext cx="1665301" cy="803496"/>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75" dirty="0"/>
            </a:p>
          </p:txBody>
        </p:sp>
        <p:sp>
          <p:nvSpPr>
            <p:cNvPr id="56" name="Прямоугольник 55"/>
            <p:cNvSpPr/>
            <p:nvPr/>
          </p:nvSpPr>
          <p:spPr>
            <a:xfrm>
              <a:off x="2424316" y="5029457"/>
              <a:ext cx="1234968" cy="424719"/>
            </a:xfrm>
            <a:prstGeom prst="rect">
              <a:avLst/>
            </a:prstGeom>
          </p:spPr>
          <p:txBody>
            <a:bodyPr wrap="none">
              <a:spAutoFit/>
            </a:bodyPr>
            <a:lstStyle/>
            <a:p>
              <a:pPr algn="ctr"/>
              <a:r>
                <a:rPr lang="ru-RU" sz="975" i="1" dirty="0"/>
                <a:t>Лояльность</a:t>
              </a:r>
            </a:p>
          </p:txBody>
        </p:sp>
      </p:grpSp>
      <p:grpSp>
        <p:nvGrpSpPr>
          <p:cNvPr id="57" name="Группа 56"/>
          <p:cNvGrpSpPr/>
          <p:nvPr/>
        </p:nvGrpSpPr>
        <p:grpSpPr>
          <a:xfrm>
            <a:off x="1222949" y="5168506"/>
            <a:ext cx="1139585" cy="605767"/>
            <a:chOff x="439945" y="6520917"/>
            <a:chExt cx="1665301" cy="1061502"/>
          </a:xfrm>
        </p:grpSpPr>
        <p:sp>
          <p:nvSpPr>
            <p:cNvPr id="58" name="Овал 57"/>
            <p:cNvSpPr/>
            <p:nvPr/>
          </p:nvSpPr>
          <p:spPr>
            <a:xfrm>
              <a:off x="439945" y="6520917"/>
              <a:ext cx="1665301" cy="803496"/>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75" dirty="0"/>
            </a:p>
          </p:txBody>
        </p:sp>
        <p:sp>
          <p:nvSpPr>
            <p:cNvPr id="59" name="Прямоугольник 58"/>
            <p:cNvSpPr/>
            <p:nvPr/>
          </p:nvSpPr>
          <p:spPr>
            <a:xfrm>
              <a:off x="502120" y="6631859"/>
              <a:ext cx="1564150" cy="950560"/>
            </a:xfrm>
            <a:prstGeom prst="rect">
              <a:avLst/>
            </a:prstGeom>
          </p:spPr>
          <p:txBody>
            <a:bodyPr wrap="square">
              <a:spAutoFit/>
            </a:bodyPr>
            <a:lstStyle/>
            <a:p>
              <a:pPr algn="ctr"/>
              <a:r>
                <a:rPr lang="ru-RU" sz="975" i="1" dirty="0"/>
                <a:t>Прецедент взаимодействия</a:t>
              </a:r>
            </a:p>
          </p:txBody>
        </p:sp>
      </p:grpSp>
      <p:grpSp>
        <p:nvGrpSpPr>
          <p:cNvPr id="60" name="Группа 59"/>
          <p:cNvGrpSpPr/>
          <p:nvPr/>
        </p:nvGrpSpPr>
        <p:grpSpPr>
          <a:xfrm>
            <a:off x="1579146" y="3141250"/>
            <a:ext cx="1139585" cy="545054"/>
            <a:chOff x="1916498" y="2607283"/>
            <a:chExt cx="1665301" cy="955115"/>
          </a:xfrm>
        </p:grpSpPr>
        <p:sp>
          <p:nvSpPr>
            <p:cNvPr id="61" name="Овал 60"/>
            <p:cNvSpPr/>
            <p:nvPr/>
          </p:nvSpPr>
          <p:spPr>
            <a:xfrm>
              <a:off x="1916498" y="2607283"/>
              <a:ext cx="1665301" cy="803496"/>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75" dirty="0"/>
            </a:p>
          </p:txBody>
        </p:sp>
        <p:sp>
          <p:nvSpPr>
            <p:cNvPr id="62" name="Прямоугольник 61"/>
            <p:cNvSpPr/>
            <p:nvPr/>
          </p:nvSpPr>
          <p:spPr>
            <a:xfrm>
              <a:off x="2029376" y="2611836"/>
              <a:ext cx="1489526" cy="950562"/>
            </a:xfrm>
            <a:prstGeom prst="rect">
              <a:avLst/>
            </a:prstGeom>
          </p:spPr>
          <p:txBody>
            <a:bodyPr wrap="square">
              <a:spAutoFit/>
            </a:bodyPr>
            <a:lstStyle/>
            <a:p>
              <a:pPr algn="ctr"/>
              <a:r>
                <a:rPr lang="ru-RU" sz="975" i="1" dirty="0"/>
                <a:t>Текущий жизненный цикл клиента</a:t>
              </a:r>
            </a:p>
          </p:txBody>
        </p:sp>
      </p:grpSp>
      <p:grpSp>
        <p:nvGrpSpPr>
          <p:cNvPr id="63" name="Группа 62"/>
          <p:cNvGrpSpPr/>
          <p:nvPr/>
        </p:nvGrpSpPr>
        <p:grpSpPr>
          <a:xfrm>
            <a:off x="1597892" y="4693899"/>
            <a:ext cx="1139585" cy="458530"/>
            <a:chOff x="1916498" y="5782418"/>
            <a:chExt cx="1665301" cy="803496"/>
          </a:xfrm>
        </p:grpSpPr>
        <p:sp>
          <p:nvSpPr>
            <p:cNvPr id="64" name="Овал 63"/>
            <p:cNvSpPr/>
            <p:nvPr/>
          </p:nvSpPr>
          <p:spPr>
            <a:xfrm>
              <a:off x="1916498" y="5782418"/>
              <a:ext cx="1665301" cy="803496"/>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75" dirty="0"/>
            </a:p>
          </p:txBody>
        </p:sp>
        <p:sp>
          <p:nvSpPr>
            <p:cNvPr id="65" name="Прямоугольник 64"/>
            <p:cNvSpPr/>
            <p:nvPr/>
          </p:nvSpPr>
          <p:spPr>
            <a:xfrm>
              <a:off x="1964114" y="6045665"/>
              <a:ext cx="1565262" cy="424719"/>
            </a:xfrm>
            <a:prstGeom prst="rect">
              <a:avLst/>
            </a:prstGeom>
          </p:spPr>
          <p:txBody>
            <a:bodyPr wrap="none">
              <a:spAutoFit/>
            </a:bodyPr>
            <a:lstStyle/>
            <a:p>
              <a:pPr algn="ctr"/>
              <a:r>
                <a:rPr lang="ru-RU" sz="975" i="1" dirty="0"/>
                <a:t>Текущие эмоции</a:t>
              </a:r>
            </a:p>
          </p:txBody>
        </p:sp>
      </p:grpSp>
      <p:sp>
        <p:nvSpPr>
          <p:cNvPr id="66" name="Стрелка вниз 65"/>
          <p:cNvSpPr/>
          <p:nvPr/>
        </p:nvSpPr>
        <p:spPr>
          <a:xfrm rot="16200000">
            <a:off x="3609189" y="3643081"/>
            <a:ext cx="306989" cy="433861"/>
          </a:xfrm>
          <a:prstGeom prst="downArrow">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grpSp>
        <p:nvGrpSpPr>
          <p:cNvPr id="70" name="Группа 69"/>
          <p:cNvGrpSpPr/>
          <p:nvPr/>
        </p:nvGrpSpPr>
        <p:grpSpPr>
          <a:xfrm>
            <a:off x="4034576" y="3150905"/>
            <a:ext cx="2130405" cy="931225"/>
            <a:chOff x="7812595" y="2038577"/>
            <a:chExt cx="4207870" cy="2116757"/>
          </a:xfrm>
        </p:grpSpPr>
        <p:pic>
          <p:nvPicPr>
            <p:cNvPr id="71" name="Рисунок 70"/>
            <p:cNvPicPr>
              <a:picLocks noChangeAspect="1"/>
            </p:cNvPicPr>
            <p:nvPr/>
          </p:nvPicPr>
          <p:blipFill rotWithShape="1">
            <a:blip r:embed="rId4" cstate="print">
              <a:extLst>
                <a:ext uri="{28A0092B-C50C-407E-A947-70E740481C1C}">
                  <a14:useLocalDpi xmlns:a14="http://schemas.microsoft.com/office/drawing/2010/main" val="0"/>
                </a:ext>
              </a:extLst>
            </a:blip>
            <a:srcRect l="7083" t="28890" r="10556" b="28194"/>
            <a:stretch/>
          </p:blipFill>
          <p:spPr>
            <a:xfrm>
              <a:off x="7812595" y="2038577"/>
              <a:ext cx="4207870" cy="2116757"/>
            </a:xfrm>
            <a:prstGeom prst="rect">
              <a:avLst/>
            </a:prstGeom>
          </p:spPr>
        </p:pic>
        <p:grpSp>
          <p:nvGrpSpPr>
            <p:cNvPr id="72" name="Группа 71"/>
            <p:cNvGrpSpPr/>
            <p:nvPr/>
          </p:nvGrpSpPr>
          <p:grpSpPr>
            <a:xfrm>
              <a:off x="9631897" y="2960926"/>
              <a:ext cx="161074" cy="104501"/>
              <a:chOff x="1240033" y="4276910"/>
              <a:chExt cx="288516" cy="134786"/>
            </a:xfrm>
          </p:grpSpPr>
          <p:sp>
            <p:nvSpPr>
              <p:cNvPr id="82" name="Прямоугольник 81"/>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a:t>
                </a:r>
              </a:p>
            </p:txBody>
          </p:sp>
          <p:pic>
            <p:nvPicPr>
              <p:cNvPr id="83" name="Рисунок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grpSp>
          <p:nvGrpSpPr>
            <p:cNvPr id="73" name="Группа 72"/>
            <p:cNvGrpSpPr/>
            <p:nvPr/>
          </p:nvGrpSpPr>
          <p:grpSpPr>
            <a:xfrm>
              <a:off x="10324053" y="3013177"/>
              <a:ext cx="187303" cy="96938"/>
              <a:chOff x="1240033" y="4276910"/>
              <a:chExt cx="288516" cy="134786"/>
            </a:xfrm>
          </p:grpSpPr>
          <p:sp>
            <p:nvSpPr>
              <p:cNvPr id="80" name="Прямоугольник 79"/>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a:t>
                </a:r>
              </a:p>
            </p:txBody>
          </p:sp>
          <p:pic>
            <p:nvPicPr>
              <p:cNvPr id="81" name="Рисунок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grpSp>
          <p:nvGrpSpPr>
            <p:cNvPr id="74" name="Группа 73"/>
            <p:cNvGrpSpPr/>
            <p:nvPr/>
          </p:nvGrpSpPr>
          <p:grpSpPr>
            <a:xfrm>
              <a:off x="10889466" y="3053759"/>
              <a:ext cx="187303" cy="96938"/>
              <a:chOff x="1240033" y="4276910"/>
              <a:chExt cx="288516" cy="134786"/>
            </a:xfrm>
          </p:grpSpPr>
          <p:sp>
            <p:nvSpPr>
              <p:cNvPr id="78" name="Прямоугольник 77"/>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a:t>
                </a:r>
              </a:p>
            </p:txBody>
          </p:sp>
          <p:pic>
            <p:nvPicPr>
              <p:cNvPr id="79" name="Рисунок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grpSp>
          <p:nvGrpSpPr>
            <p:cNvPr id="75" name="Группа 74"/>
            <p:cNvGrpSpPr/>
            <p:nvPr/>
          </p:nvGrpSpPr>
          <p:grpSpPr>
            <a:xfrm>
              <a:off x="11443675" y="3171606"/>
              <a:ext cx="119167" cy="73685"/>
              <a:chOff x="1240033" y="4276910"/>
              <a:chExt cx="288516" cy="134786"/>
            </a:xfrm>
          </p:grpSpPr>
          <p:sp>
            <p:nvSpPr>
              <p:cNvPr id="76" name="Прямоугольник 75"/>
              <p:cNvSpPr/>
              <p:nvPr/>
            </p:nvSpPr>
            <p:spPr>
              <a:xfrm>
                <a:off x="1240033" y="4276910"/>
                <a:ext cx="288516" cy="13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30000"/>
                  </a:lnSpc>
                </a:pPr>
                <a:r>
                  <a:rPr lang="ru-RU" sz="600" dirty="0">
                    <a:solidFill>
                      <a:schemeClr val="tx1"/>
                    </a:solidFill>
                  </a:rPr>
                  <a:t>__</a:t>
                </a:r>
              </a:p>
            </p:txBody>
          </p:sp>
          <p:pic>
            <p:nvPicPr>
              <p:cNvPr id="77" name="Рисунок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6857" y="4304900"/>
                <a:ext cx="82311" cy="106796"/>
              </a:xfrm>
              <a:prstGeom prst="rect">
                <a:avLst/>
              </a:prstGeom>
            </p:spPr>
          </p:pic>
        </p:grpSp>
      </p:grpSp>
      <p:sp>
        <p:nvSpPr>
          <p:cNvPr id="85" name="TextBox 84"/>
          <p:cNvSpPr txBox="1"/>
          <p:nvPr/>
        </p:nvSpPr>
        <p:spPr>
          <a:xfrm>
            <a:off x="4409962" y="4150223"/>
            <a:ext cx="1515368" cy="807887"/>
          </a:xfrm>
          <a:prstGeom prst="rect">
            <a:avLst/>
          </a:prstGeom>
          <a:noFill/>
        </p:spPr>
        <p:txBody>
          <a:bodyPr wrap="square" lIns="68554" tIns="34277" rIns="68554" bIns="34277" rtlCol="0">
            <a:spAutoFit/>
          </a:bodyPr>
          <a:lstStyle/>
          <a:p>
            <a:pPr algn="ctr"/>
            <a:r>
              <a:rPr lang="ru-RU" sz="1200" i="1" dirty="0">
                <a:solidFill>
                  <a:schemeClr val="tx1">
                    <a:lumMod val="50000"/>
                    <a:lumOff val="50000"/>
                  </a:schemeClr>
                </a:solidFill>
              </a:rPr>
              <a:t>360</a:t>
            </a:r>
            <a:r>
              <a:rPr lang="ru-RU" sz="1200" i="1" dirty="0">
                <a:solidFill>
                  <a:schemeClr val="tx1">
                    <a:lumMod val="50000"/>
                    <a:lumOff val="50000"/>
                  </a:schemeClr>
                </a:solidFill>
                <a:sym typeface="Symbol"/>
              </a:rPr>
              <a:t>  п</a:t>
            </a:r>
            <a:r>
              <a:rPr lang="ru-RU" sz="1200" i="1" dirty="0">
                <a:solidFill>
                  <a:schemeClr val="tx1">
                    <a:lumMod val="50000"/>
                    <a:lumOff val="50000"/>
                  </a:schemeClr>
                </a:solidFill>
              </a:rPr>
              <a:t>ортрет клиента – модель отношения клиента компании</a:t>
            </a:r>
          </a:p>
        </p:txBody>
      </p:sp>
      <p:pic>
        <p:nvPicPr>
          <p:cNvPr id="93" name="Рисунок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521" y="1613548"/>
            <a:ext cx="7743967" cy="4036717"/>
          </a:xfrm>
          <a:prstGeom prst="rect">
            <a:avLst/>
          </a:prstGeom>
        </p:spPr>
      </p:pic>
      <p:pic>
        <p:nvPicPr>
          <p:cNvPr id="94" name="Рисунок 9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010" y="2051732"/>
            <a:ext cx="8279719" cy="3557628"/>
          </a:xfrm>
          <a:prstGeom prst="rect">
            <a:avLst/>
          </a:prstGeom>
        </p:spPr>
      </p:pic>
      <p:sp>
        <p:nvSpPr>
          <p:cNvPr id="84" name="Заголовок 1"/>
          <p:cNvSpPr txBox="1">
            <a:spLocks/>
          </p:cNvSpPr>
          <p:nvPr/>
        </p:nvSpPr>
        <p:spPr>
          <a:xfrm>
            <a:off x="56646" y="896952"/>
            <a:ext cx="9087354" cy="553231"/>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Инструменты уровня </a:t>
            </a:r>
            <a:r>
              <a:rPr lang="en-US" sz="2400" dirty="0">
                <a:solidFill>
                  <a:schemeClr val="tx1">
                    <a:lumMod val="75000"/>
                    <a:lumOff val="25000"/>
                  </a:schemeClr>
                </a:solidFill>
              </a:rPr>
              <a:t>CIM - </a:t>
            </a:r>
            <a:r>
              <a:rPr lang="ru-RU" sz="2400" u="sng" dirty="0">
                <a:solidFill>
                  <a:schemeClr val="tx1">
                    <a:lumMod val="75000"/>
                    <a:lumOff val="25000"/>
                  </a:schemeClr>
                </a:solidFill>
              </a:rPr>
              <a:t>Скрипт взаимодействия с клиентом</a:t>
            </a:r>
            <a:r>
              <a:rPr lang="en-US" sz="2400" u="sng" dirty="0">
                <a:solidFill>
                  <a:schemeClr val="tx1">
                    <a:lumMod val="75000"/>
                    <a:lumOff val="25000"/>
                  </a:schemeClr>
                </a:solidFill>
              </a:rPr>
              <a:t> </a:t>
            </a:r>
            <a:endParaRPr lang="ru-RU" sz="2400" u="sng" dirty="0">
              <a:solidFill>
                <a:schemeClr val="tx1">
                  <a:lumMod val="75000"/>
                  <a:lumOff val="25000"/>
                </a:schemeClr>
              </a:solidFill>
            </a:endParaRPr>
          </a:p>
        </p:txBody>
      </p:sp>
    </p:spTree>
    <p:extLst>
      <p:ext uri="{BB962C8B-B14F-4D97-AF65-F5344CB8AC3E}">
        <p14:creationId xmlns:p14="http://schemas.microsoft.com/office/powerpoint/2010/main" val="298727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par>
                          <p:cTn id="38" fill="hold">
                            <p:stCondLst>
                              <p:cond delay="1000"/>
                            </p:stCondLst>
                            <p:childTnLst>
                              <p:par>
                                <p:cTn id="39" presetID="10" presetClass="exit" presetSubtype="0" fill="hold" grpId="1" nodeType="afterEffect">
                                  <p:stCondLst>
                                    <p:cond delay="0"/>
                                  </p:stCondLst>
                                  <p:childTnLst>
                                    <p:animEffect transition="out" filter="fade">
                                      <p:cBhvr>
                                        <p:cTn id="40" dur="500"/>
                                        <p:tgtEl>
                                          <p:spTgt spid="66"/>
                                        </p:tgtEl>
                                      </p:cBhvr>
                                    </p:animEffect>
                                    <p:set>
                                      <p:cBhvr>
                                        <p:cTn id="41" dur="1" fill="hold">
                                          <p:stCondLst>
                                            <p:cond delay="499"/>
                                          </p:stCondLst>
                                        </p:cTn>
                                        <p:tgtEl>
                                          <p:spTgt spid="66"/>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par>
                                <p:cTn id="54" presetID="8" presetClass="emph" presetSubtype="0" fill="hold" grpId="1" nodeType="withEffect">
                                  <p:stCondLst>
                                    <p:cond delay="0"/>
                                  </p:stCondLst>
                                  <p:childTnLst>
                                    <p:animRot by="10800000">
                                      <p:cBhvr>
                                        <p:cTn id="55" dur="1000" fill="hold"/>
                                        <p:tgtEl>
                                          <p:spTgt spid="67"/>
                                        </p:tgtEl>
                                        <p:attrNameLst>
                                          <p:attrName>r</p:attrName>
                                        </p:attrNameLst>
                                      </p:cBhvr>
                                    </p:animRot>
                                  </p:childTnLst>
                                </p:cTn>
                              </p:par>
                              <p:par>
                                <p:cTn id="56" presetID="10" presetClass="exit" presetSubtype="0" fill="hold" grpId="2" nodeType="withEffect">
                                  <p:stCondLst>
                                    <p:cond delay="0"/>
                                  </p:stCondLst>
                                  <p:childTnLst>
                                    <p:animEffect transition="out" filter="fade">
                                      <p:cBhvr>
                                        <p:cTn id="57" dur="500"/>
                                        <p:tgtEl>
                                          <p:spTgt spid="67"/>
                                        </p:tgtEl>
                                      </p:cBhvr>
                                    </p:animEffect>
                                    <p:set>
                                      <p:cBhvr>
                                        <p:cTn id="58" dur="1" fill="hold">
                                          <p:stCondLst>
                                            <p:cond delay="499"/>
                                          </p:stCondLst>
                                        </p:cTn>
                                        <p:tgtEl>
                                          <p:spTgt spid="6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68"/>
                                        </p:tgtEl>
                                      </p:cBhvr>
                                    </p:animEffect>
                                    <p:set>
                                      <p:cBhvr>
                                        <p:cTn id="61" dur="1" fill="hold">
                                          <p:stCondLst>
                                            <p:cond delay="499"/>
                                          </p:stCondLst>
                                        </p:cTn>
                                        <p:tgtEl>
                                          <p:spTgt spid="68"/>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par>
                          <p:cTn id="66" fill="hold">
                            <p:stCondLst>
                              <p:cond delay="1500"/>
                            </p:stCondLst>
                            <p:childTnLst>
                              <p:par>
                                <p:cTn id="67" presetID="53" presetClass="entr" presetSubtype="16" fill="hold" nodeType="after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p:cTn id="69" dur="500" fill="hold"/>
                                        <p:tgtEl>
                                          <p:spTgt spid="93"/>
                                        </p:tgtEl>
                                        <p:attrNameLst>
                                          <p:attrName>ppt_w</p:attrName>
                                        </p:attrNameLst>
                                      </p:cBhvr>
                                      <p:tavLst>
                                        <p:tav tm="0">
                                          <p:val>
                                            <p:fltVal val="0"/>
                                          </p:val>
                                        </p:tav>
                                        <p:tav tm="100000">
                                          <p:val>
                                            <p:strVal val="#ppt_w"/>
                                          </p:val>
                                        </p:tav>
                                      </p:tavLst>
                                    </p:anim>
                                    <p:anim calcmode="lin" valueType="num">
                                      <p:cBhvr>
                                        <p:cTn id="70" dur="500" fill="hold"/>
                                        <p:tgtEl>
                                          <p:spTgt spid="93"/>
                                        </p:tgtEl>
                                        <p:attrNameLst>
                                          <p:attrName>ppt_h</p:attrName>
                                        </p:attrNameLst>
                                      </p:cBhvr>
                                      <p:tavLst>
                                        <p:tav tm="0">
                                          <p:val>
                                            <p:fltVal val="0"/>
                                          </p:val>
                                        </p:tav>
                                        <p:tav tm="100000">
                                          <p:val>
                                            <p:strVal val="#ppt_h"/>
                                          </p:val>
                                        </p:tav>
                                      </p:tavLst>
                                    </p:anim>
                                    <p:animEffect transition="in" filter="fade">
                                      <p:cBhvr>
                                        <p:cTn id="71" dur="500"/>
                                        <p:tgtEl>
                                          <p:spTgt spid="93"/>
                                        </p:tgtEl>
                                      </p:cBhvr>
                                    </p:animEffect>
                                  </p:childTnLst>
                                </p:cTn>
                              </p:par>
                            </p:childTnLst>
                          </p:cTn>
                        </p:par>
                        <p:par>
                          <p:cTn id="72" fill="hold">
                            <p:stCondLst>
                              <p:cond delay="2000"/>
                            </p:stCondLst>
                            <p:childTnLst>
                              <p:par>
                                <p:cTn id="73" presetID="26" presetClass="emph" presetSubtype="0" fill="hold" nodeType="afterEffect">
                                  <p:stCondLst>
                                    <p:cond delay="0"/>
                                  </p:stCondLst>
                                  <p:childTnLst>
                                    <p:animEffect transition="out" filter="fade">
                                      <p:cBhvr>
                                        <p:cTn id="74" dur="500" tmFilter="0, 0; .2, .5; .8, .5; 1, 0"/>
                                        <p:tgtEl>
                                          <p:spTgt spid="93"/>
                                        </p:tgtEl>
                                      </p:cBhvr>
                                    </p:animEffect>
                                    <p:animScale>
                                      <p:cBhvr>
                                        <p:cTn id="75" dur="250" autoRev="1" fill="hold"/>
                                        <p:tgtEl>
                                          <p:spTgt spid="93"/>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6" presetClass="emph" presetSubtype="0" fill="hold" nodeType="clickEffect">
                                  <p:stCondLst>
                                    <p:cond delay="0"/>
                                  </p:stCondLst>
                                  <p:childTnLst>
                                    <p:animScale>
                                      <p:cBhvr>
                                        <p:cTn id="79" dur="2000" fill="hold"/>
                                        <p:tgtEl>
                                          <p:spTgt spid="93"/>
                                        </p:tgtEl>
                                      </p:cBhvr>
                                      <p:by x="20000" y="20000"/>
                                    </p:animScale>
                                  </p:childTnLst>
                                </p:cTn>
                              </p:par>
                              <p:par>
                                <p:cTn id="80" presetID="42" presetClass="path" presetSubtype="0" accel="50000" decel="50000" fill="hold" nodeType="withEffect">
                                  <p:stCondLst>
                                    <p:cond delay="0"/>
                                  </p:stCondLst>
                                  <p:childTnLst>
                                    <p:animMotion origin="layout" path="M 4.58333E-6 1.40687E-6 L 0.42903 0.14728 " pathEditMode="relative" rAng="0" ptsTypes="AA">
                                      <p:cBhvr>
                                        <p:cTn id="81" dur="2000" fill="hold"/>
                                        <p:tgtEl>
                                          <p:spTgt spid="93"/>
                                        </p:tgtEl>
                                        <p:attrNameLst>
                                          <p:attrName>ppt_x</p:attrName>
                                          <p:attrName>ppt_y</p:attrName>
                                        </p:attrNameLst>
                                      </p:cBhvr>
                                      <p:rCtr x="21445" y="7354"/>
                                    </p:animMotion>
                                  </p:childTnLst>
                                </p:cTn>
                              </p:par>
                            </p:childTnLst>
                          </p:cTn>
                        </p:par>
                        <p:par>
                          <p:cTn id="82" fill="hold">
                            <p:stCondLst>
                              <p:cond delay="2000"/>
                            </p:stCondLst>
                            <p:childTnLst>
                              <p:par>
                                <p:cTn id="83" presetID="53" presetClass="entr" presetSubtype="16" fill="hold" nodeType="afterEffect">
                                  <p:stCondLst>
                                    <p:cond delay="0"/>
                                  </p:stCondLst>
                                  <p:childTnLst>
                                    <p:set>
                                      <p:cBhvr>
                                        <p:cTn id="84" dur="1" fill="hold">
                                          <p:stCondLst>
                                            <p:cond delay="0"/>
                                          </p:stCondLst>
                                        </p:cTn>
                                        <p:tgtEl>
                                          <p:spTgt spid="94"/>
                                        </p:tgtEl>
                                        <p:attrNameLst>
                                          <p:attrName>style.visibility</p:attrName>
                                        </p:attrNameLst>
                                      </p:cBhvr>
                                      <p:to>
                                        <p:strVal val="visible"/>
                                      </p:to>
                                    </p:set>
                                    <p:anim calcmode="lin" valueType="num">
                                      <p:cBhvr>
                                        <p:cTn id="85" dur="500" fill="hold"/>
                                        <p:tgtEl>
                                          <p:spTgt spid="94"/>
                                        </p:tgtEl>
                                        <p:attrNameLst>
                                          <p:attrName>ppt_w</p:attrName>
                                        </p:attrNameLst>
                                      </p:cBhvr>
                                      <p:tavLst>
                                        <p:tav tm="0">
                                          <p:val>
                                            <p:fltVal val="0"/>
                                          </p:val>
                                        </p:tav>
                                        <p:tav tm="100000">
                                          <p:val>
                                            <p:strVal val="#ppt_w"/>
                                          </p:val>
                                        </p:tav>
                                      </p:tavLst>
                                    </p:anim>
                                    <p:anim calcmode="lin" valueType="num">
                                      <p:cBhvr>
                                        <p:cTn id="86" dur="500" fill="hold"/>
                                        <p:tgtEl>
                                          <p:spTgt spid="94"/>
                                        </p:tgtEl>
                                        <p:attrNameLst>
                                          <p:attrName>ppt_h</p:attrName>
                                        </p:attrNameLst>
                                      </p:cBhvr>
                                      <p:tavLst>
                                        <p:tav tm="0">
                                          <p:val>
                                            <p:fltVal val="0"/>
                                          </p:val>
                                        </p:tav>
                                        <p:tav tm="100000">
                                          <p:val>
                                            <p:strVal val="#ppt_h"/>
                                          </p:val>
                                        </p:tav>
                                      </p:tavLst>
                                    </p:anim>
                                    <p:animEffect transition="in" filter="fade">
                                      <p:cBhvr>
                                        <p:cTn id="87" dur="500"/>
                                        <p:tgtEl>
                                          <p:spTgt spid="94"/>
                                        </p:tgtEl>
                                      </p:cBhvr>
                                    </p:animEffect>
                                  </p:childTnLst>
                                </p:cTn>
                              </p:par>
                            </p:childTnLst>
                          </p:cTn>
                        </p:par>
                        <p:par>
                          <p:cTn id="88" fill="hold">
                            <p:stCondLst>
                              <p:cond delay="2500"/>
                            </p:stCondLst>
                            <p:childTnLst>
                              <p:par>
                                <p:cTn id="89" presetID="26" presetClass="emph" presetSubtype="0" fill="hold" nodeType="afterEffect">
                                  <p:stCondLst>
                                    <p:cond delay="0"/>
                                  </p:stCondLst>
                                  <p:childTnLst>
                                    <p:animEffect transition="out" filter="fade">
                                      <p:cBhvr>
                                        <p:cTn id="90" dur="500" tmFilter="0, 0; .2, .5; .8, .5; 1, 0"/>
                                        <p:tgtEl>
                                          <p:spTgt spid="94"/>
                                        </p:tgtEl>
                                      </p:cBhvr>
                                    </p:animEffect>
                                    <p:animScale>
                                      <p:cBhvr>
                                        <p:cTn id="91" dur="250" autoRev="1" fill="hold"/>
                                        <p:tgtEl>
                                          <p:spTgt spid="9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6" presetClass="emph" presetSubtype="0" fill="hold" nodeType="clickEffect">
                                  <p:stCondLst>
                                    <p:cond delay="0"/>
                                  </p:stCondLst>
                                  <p:childTnLst>
                                    <p:animScale>
                                      <p:cBhvr>
                                        <p:cTn id="95" dur="2000" fill="hold"/>
                                        <p:tgtEl>
                                          <p:spTgt spid="94"/>
                                        </p:tgtEl>
                                      </p:cBhvr>
                                      <p:by x="20000" y="20000"/>
                                    </p:animScale>
                                  </p:childTnLst>
                                </p:cTn>
                              </p:par>
                              <p:par>
                                <p:cTn id="96" presetID="42" presetClass="path" presetSubtype="0" accel="50000" decel="50000" fill="hold" nodeType="withEffect">
                                  <p:stCondLst>
                                    <p:cond delay="0"/>
                                  </p:stCondLst>
                                  <p:childTnLst>
                                    <p:animMotion origin="layout" path="M -1.45833E-6 2.26219E-6 L 0.42526 -0.15408 " pathEditMode="relative" rAng="0" ptsTypes="AA">
                                      <p:cBhvr>
                                        <p:cTn id="97" dur="2000" fill="hold"/>
                                        <p:tgtEl>
                                          <p:spTgt spid="94"/>
                                        </p:tgtEl>
                                        <p:attrNameLst>
                                          <p:attrName>ppt_x</p:attrName>
                                          <p:attrName>ppt_y</p:attrName>
                                        </p:attrNameLst>
                                      </p:cBhvr>
                                      <p:rCtr x="21263" y="-77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7" grpId="2" animBg="1"/>
      <p:bldP spid="68" grpId="0" animBg="1"/>
      <p:bldP spid="68" grpId="1" animBg="1"/>
      <p:bldP spid="66" grpId="0" animBg="1"/>
      <p:bldP spid="66" grpId="1" animBg="1"/>
      <p:bldP spid="8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0" y="1656231"/>
            <a:ext cx="8889877" cy="4338622"/>
          </a:xfrm>
          <a:prstGeom prst="rect">
            <a:avLst/>
          </a:prstGeom>
          <a:effectLst>
            <a:softEdge rad="63500"/>
          </a:effectLst>
        </p:spPr>
      </p:pic>
      <p:sp>
        <p:nvSpPr>
          <p:cNvPr id="8" name="Заголовок 1"/>
          <p:cNvSpPr txBox="1">
            <a:spLocks/>
          </p:cNvSpPr>
          <p:nvPr/>
        </p:nvSpPr>
        <p:spPr>
          <a:xfrm>
            <a:off x="56646" y="896952"/>
            <a:ext cx="9087354" cy="553231"/>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Инструменты уровня </a:t>
            </a:r>
            <a:r>
              <a:rPr lang="en-US" sz="2400" dirty="0">
                <a:solidFill>
                  <a:schemeClr val="tx1">
                    <a:lumMod val="75000"/>
                    <a:lumOff val="25000"/>
                  </a:schemeClr>
                </a:solidFill>
              </a:rPr>
              <a:t>CIM - </a:t>
            </a:r>
            <a:r>
              <a:rPr lang="ru-RU" sz="2400" u="sng" dirty="0">
                <a:solidFill>
                  <a:schemeClr val="tx1">
                    <a:lumMod val="75000"/>
                    <a:lumOff val="25000"/>
                  </a:schemeClr>
                </a:solidFill>
              </a:rPr>
              <a:t>Скрипт взаимодействия с клиентом</a:t>
            </a:r>
            <a:r>
              <a:rPr lang="en-US" sz="2400" u="sng" dirty="0">
                <a:solidFill>
                  <a:schemeClr val="tx1">
                    <a:lumMod val="75000"/>
                    <a:lumOff val="25000"/>
                  </a:schemeClr>
                </a:solidFill>
              </a:rPr>
              <a:t> </a:t>
            </a:r>
            <a:endParaRPr lang="ru-RU" sz="2400" u="sng" dirty="0">
              <a:solidFill>
                <a:schemeClr val="tx1">
                  <a:lumMod val="75000"/>
                  <a:lumOff val="25000"/>
                </a:schemeClr>
              </a:solidFill>
            </a:endParaRPr>
          </a:p>
        </p:txBody>
      </p:sp>
    </p:spTree>
    <p:extLst>
      <p:ext uri="{BB962C8B-B14F-4D97-AF65-F5344CB8AC3E}">
        <p14:creationId xmlns:p14="http://schemas.microsoft.com/office/powerpoint/2010/main" val="1792585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56646" y="896952"/>
            <a:ext cx="9087354" cy="5532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Инструменты уровня </a:t>
            </a:r>
            <a:r>
              <a:rPr lang="en-US" sz="2400" dirty="0">
                <a:solidFill>
                  <a:schemeClr val="tx1">
                    <a:lumMod val="75000"/>
                    <a:lumOff val="25000"/>
                  </a:schemeClr>
                </a:solidFill>
              </a:rPr>
              <a:t>CIM – </a:t>
            </a:r>
            <a:r>
              <a:rPr lang="en-US" sz="2400" u="sng" dirty="0" err="1">
                <a:solidFill>
                  <a:schemeClr val="tx1">
                    <a:lumMod val="75000"/>
                    <a:lumOff val="25000"/>
                  </a:schemeClr>
                </a:solidFill>
              </a:rPr>
              <a:t>CEM-Sales&amp;Targeting</a:t>
            </a:r>
            <a:endParaRPr lang="ru-RU" sz="2400" u="sng" dirty="0">
              <a:solidFill>
                <a:schemeClr val="tx1">
                  <a:lumMod val="75000"/>
                  <a:lumOff val="25000"/>
                </a:schemeClr>
              </a:solidFill>
            </a:endParaRPr>
          </a:p>
        </p:txBody>
      </p:sp>
      <p:sp>
        <p:nvSpPr>
          <p:cNvPr id="4" name="Заголовок 1"/>
          <p:cNvSpPr>
            <a:spLocks noGrp="1"/>
          </p:cNvSpPr>
          <p:nvPr>
            <p:ph type="title"/>
          </p:nvPr>
        </p:nvSpPr>
        <p:spPr>
          <a:xfrm>
            <a:off x="446798" y="1240414"/>
            <a:ext cx="8228529" cy="669064"/>
          </a:xfrm>
        </p:spPr>
        <p:txBody>
          <a:bodyPr>
            <a:normAutofit fontScale="90000"/>
          </a:bodyPr>
          <a:lstStyle/>
          <a:p>
            <a:endParaRPr lang="ru-RU"/>
          </a:p>
        </p:txBody>
      </p:sp>
      <p:sp>
        <p:nvSpPr>
          <p:cNvPr id="5" name="Блок-схема: узел суммирования 4"/>
          <p:cNvSpPr/>
          <p:nvPr/>
        </p:nvSpPr>
        <p:spPr>
          <a:xfrm>
            <a:off x="5655645" y="3091271"/>
            <a:ext cx="846818" cy="823373"/>
          </a:xfrm>
          <a:prstGeom prst="flowChartSummingJunction">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050">
              <a:ln>
                <a:solidFill>
                  <a:schemeClr val="tx1">
                    <a:lumMod val="75000"/>
                    <a:lumOff val="25000"/>
                  </a:schemeClr>
                </a:solidFill>
              </a:ln>
            </a:endParaRPr>
          </a:p>
        </p:txBody>
      </p:sp>
      <p:sp>
        <p:nvSpPr>
          <p:cNvPr id="6" name="TextBox 5"/>
          <p:cNvSpPr txBox="1"/>
          <p:nvPr/>
        </p:nvSpPr>
        <p:spPr>
          <a:xfrm>
            <a:off x="5702166" y="3384867"/>
            <a:ext cx="703833" cy="369306"/>
          </a:xfrm>
          <a:prstGeom prst="rect">
            <a:avLst/>
          </a:prstGeom>
          <a:solidFill>
            <a:schemeClr val="bg1"/>
          </a:solidFill>
          <a:ln>
            <a:solidFill>
              <a:schemeClr val="bg1">
                <a:lumMod val="85000"/>
              </a:schemeClr>
            </a:solidFill>
          </a:ln>
        </p:spPr>
        <p:txBody>
          <a:bodyPr wrap="square" lIns="68554" tIns="34277" rIns="68554" bIns="34277" rtlCol="0">
            <a:spAutoFit/>
          </a:bodyPr>
          <a:lstStyle/>
          <a:p>
            <a:pPr algn="ctr"/>
            <a:r>
              <a:rPr lang="ru-RU" sz="975" b="1" dirty="0">
                <a:solidFill>
                  <a:schemeClr val="bg1">
                    <a:lumMod val="50000"/>
                  </a:schemeClr>
                </a:solidFill>
              </a:rPr>
              <a:t>Обработка</a:t>
            </a:r>
          </a:p>
        </p:txBody>
      </p:sp>
      <p:cxnSp>
        <p:nvCxnSpPr>
          <p:cNvPr id="7" name="Прямая соединительная линия 6"/>
          <p:cNvCxnSpPr/>
          <p:nvPr/>
        </p:nvCxnSpPr>
        <p:spPr>
          <a:xfrm>
            <a:off x="5596738" y="4084312"/>
            <a:ext cx="322491" cy="376165"/>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691556" y="3893654"/>
            <a:ext cx="431819" cy="240103"/>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5738959" y="3677359"/>
            <a:ext cx="481121" cy="105215"/>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5781325" y="3366612"/>
            <a:ext cx="438756" cy="65348"/>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5730475" y="2999908"/>
            <a:ext cx="353984" cy="21646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5588676" y="2689796"/>
            <a:ext cx="236634" cy="36670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l="60555" t="40522" r="25695" b="46111"/>
          <a:stretch/>
        </p:blipFill>
        <p:spPr>
          <a:xfrm>
            <a:off x="6123374" y="2773302"/>
            <a:ext cx="281793" cy="276838"/>
          </a:xfrm>
          <a:prstGeom prst="ellipse">
            <a:avLst/>
          </a:prstGeom>
        </p:spPr>
      </p:pic>
      <p:pic>
        <p:nvPicPr>
          <p:cNvPr id="15" name="Рисунок 14"/>
          <p:cNvPicPr>
            <a:picLocks noChangeAspect="1"/>
          </p:cNvPicPr>
          <p:nvPr/>
        </p:nvPicPr>
        <p:blipFill rotWithShape="1">
          <a:blip r:embed="rId4" cstate="print">
            <a:extLst>
              <a:ext uri="{28A0092B-C50C-407E-A947-70E740481C1C}">
                <a14:useLocalDpi xmlns:a14="http://schemas.microsoft.com/office/drawing/2010/main" val="0"/>
              </a:ext>
            </a:extLst>
          </a:blip>
          <a:srcRect l="25694" t="22778" r="61111" b="64166"/>
          <a:stretch/>
        </p:blipFill>
        <p:spPr>
          <a:xfrm>
            <a:off x="5820071" y="2328560"/>
            <a:ext cx="270407" cy="270388"/>
          </a:xfrm>
          <a:prstGeom prst="ellipse">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9458" y="3207916"/>
            <a:ext cx="311662" cy="311663"/>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1972" y="4480849"/>
            <a:ext cx="428645" cy="428644"/>
          </a:xfrm>
          <a:prstGeom prst="rect">
            <a:avLst/>
          </a:prstGeom>
        </p:spPr>
      </p:pic>
      <p:sp>
        <p:nvSpPr>
          <p:cNvPr id="18" name="Нашивка 17"/>
          <p:cNvSpPr/>
          <p:nvPr/>
        </p:nvSpPr>
        <p:spPr>
          <a:xfrm>
            <a:off x="3596148" y="3170473"/>
            <a:ext cx="266918" cy="612101"/>
          </a:xfrm>
          <a:prstGeom prst="chevron">
            <a:avLst>
              <a:gd name="adj" fmla="val 67129"/>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solidFill>
                <a:schemeClr val="tx1"/>
              </a:solidFill>
            </a:endParaRPr>
          </a:p>
        </p:txBody>
      </p:sp>
      <p:sp>
        <p:nvSpPr>
          <p:cNvPr id="19" name="Нашивка 18"/>
          <p:cNvSpPr/>
          <p:nvPr/>
        </p:nvSpPr>
        <p:spPr>
          <a:xfrm>
            <a:off x="5282597" y="3218077"/>
            <a:ext cx="266918" cy="612101"/>
          </a:xfrm>
          <a:prstGeom prst="chevron">
            <a:avLst>
              <a:gd name="adj" fmla="val 67129"/>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solidFill>
                <a:schemeClr val="tx1"/>
              </a:solidFill>
            </a:endParaRPr>
          </a:p>
        </p:txBody>
      </p:sp>
      <p:grpSp>
        <p:nvGrpSpPr>
          <p:cNvPr id="20" name="Группа 19"/>
          <p:cNvGrpSpPr/>
          <p:nvPr/>
        </p:nvGrpSpPr>
        <p:grpSpPr>
          <a:xfrm>
            <a:off x="-48156" y="2980972"/>
            <a:ext cx="2209436" cy="933674"/>
            <a:chOff x="-410461" y="3109431"/>
            <a:chExt cx="2945915" cy="1244899"/>
          </a:xfrm>
        </p:grpSpPr>
        <p:pic>
          <p:nvPicPr>
            <p:cNvPr id="21" name="Рисунок 20"/>
            <p:cNvPicPr>
              <a:picLocks noChangeAspect="1"/>
            </p:cNvPicPr>
            <p:nvPr/>
          </p:nvPicPr>
          <p:blipFill rotWithShape="1">
            <a:blip r:embed="rId7" cstate="print">
              <a:extLst>
                <a:ext uri="{28A0092B-C50C-407E-A947-70E740481C1C}">
                  <a14:useLocalDpi xmlns:a14="http://schemas.microsoft.com/office/drawing/2010/main" val="0"/>
                </a:ext>
              </a:extLst>
            </a:blip>
            <a:srcRect l="65935"/>
            <a:stretch/>
          </p:blipFill>
          <p:spPr>
            <a:xfrm rot="12728651">
              <a:off x="-410461" y="3402851"/>
              <a:ext cx="419907" cy="582897"/>
            </a:xfrm>
            <a:prstGeom prst="rect">
              <a:avLst/>
            </a:prstGeom>
          </p:spPr>
        </p:pic>
        <p:grpSp>
          <p:nvGrpSpPr>
            <p:cNvPr id="22" name="Группа 21"/>
            <p:cNvGrpSpPr/>
            <p:nvPr/>
          </p:nvGrpSpPr>
          <p:grpSpPr>
            <a:xfrm>
              <a:off x="-153172" y="3109431"/>
              <a:ext cx="2688626" cy="1244899"/>
              <a:chOff x="7655312" y="5320295"/>
              <a:chExt cx="3333804" cy="1624673"/>
            </a:xfrm>
          </p:grpSpPr>
          <p:pic>
            <p:nvPicPr>
              <p:cNvPr id="23" name="Рисунок 22"/>
              <p:cNvPicPr>
                <a:picLocks noChangeAspect="1"/>
              </p:cNvPicPr>
              <p:nvPr/>
            </p:nvPicPr>
            <p:blipFill rotWithShape="1">
              <a:blip r:embed="rId8" cstate="print">
                <a:extLst>
                  <a:ext uri="{28A0092B-C50C-407E-A947-70E740481C1C}">
                    <a14:useLocalDpi xmlns:a14="http://schemas.microsoft.com/office/drawing/2010/main" val="0"/>
                  </a:ext>
                </a:extLst>
              </a:blip>
              <a:srcRect l="78496" b="68121"/>
              <a:stretch/>
            </p:blipFill>
            <p:spPr>
              <a:xfrm>
                <a:off x="8990818" y="6266540"/>
                <a:ext cx="406009" cy="591460"/>
              </a:xfrm>
              <a:prstGeom prst="rect">
                <a:avLst/>
              </a:prstGeom>
            </p:spPr>
          </p:pic>
          <p:pic>
            <p:nvPicPr>
              <p:cNvPr id="24" name="Рисунок 23"/>
              <p:cNvPicPr>
                <a:picLocks noChangeAspect="1"/>
              </p:cNvPicPr>
              <p:nvPr/>
            </p:nvPicPr>
            <p:blipFill rotWithShape="1">
              <a:blip r:embed="rId9" cstate="print">
                <a:extLst>
                  <a:ext uri="{28A0092B-C50C-407E-A947-70E740481C1C}">
                    <a14:useLocalDpi xmlns:a14="http://schemas.microsoft.com/office/drawing/2010/main" val="0"/>
                  </a:ext>
                </a:extLst>
              </a:blip>
              <a:srcRect t="56296" r="75272" b="10111"/>
              <a:stretch/>
            </p:blipFill>
            <p:spPr>
              <a:xfrm>
                <a:off x="9584674" y="6296353"/>
                <a:ext cx="419899" cy="540382"/>
              </a:xfrm>
              <a:prstGeom prst="rect">
                <a:avLst/>
              </a:prstGeom>
            </p:spPr>
          </p:pic>
          <p:pic>
            <p:nvPicPr>
              <p:cNvPr id="25" name="Рисунок 24"/>
              <p:cNvPicPr>
                <a:picLocks noChangeAspect="1"/>
              </p:cNvPicPr>
              <p:nvPr/>
            </p:nvPicPr>
            <p:blipFill rotWithShape="1">
              <a:blip r:embed="rId10" cstate="print">
                <a:extLst>
                  <a:ext uri="{28A0092B-C50C-407E-A947-70E740481C1C}">
                    <a14:useLocalDpi xmlns:a14="http://schemas.microsoft.com/office/drawing/2010/main" val="0"/>
                  </a:ext>
                </a:extLst>
              </a:blip>
              <a:srcRect l="24908" t="57831" r="45665" b="9299"/>
              <a:stretch/>
            </p:blipFill>
            <p:spPr>
              <a:xfrm>
                <a:off x="8085545" y="6317618"/>
                <a:ext cx="490570" cy="519117"/>
              </a:xfrm>
              <a:prstGeom prst="rect">
                <a:avLst/>
              </a:prstGeom>
            </p:spPr>
          </p:pic>
          <p:pic>
            <p:nvPicPr>
              <p:cNvPr id="26" name="Рисунок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3517" y="5553755"/>
                <a:ext cx="644406" cy="763863"/>
              </a:xfrm>
              <a:prstGeom prst="rect">
                <a:avLst/>
              </a:prstGeom>
            </p:spPr>
          </p:pic>
          <p:pic>
            <p:nvPicPr>
              <p:cNvPr id="27" name="Рисунок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94854" y="5553755"/>
                <a:ext cx="644406" cy="763863"/>
              </a:xfrm>
              <a:prstGeom prst="rect">
                <a:avLst/>
              </a:prstGeom>
            </p:spPr>
          </p:pic>
          <p:pic>
            <p:nvPicPr>
              <p:cNvPr id="28" name="Рисунок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13165" y="5320295"/>
                <a:ext cx="419899" cy="380856"/>
              </a:xfrm>
              <a:prstGeom prst="rect">
                <a:avLst/>
              </a:prstGeom>
            </p:spPr>
          </p:pic>
          <p:pic>
            <p:nvPicPr>
              <p:cNvPr id="29" name="Рисунок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68759" y="5369497"/>
                <a:ext cx="347272" cy="314982"/>
              </a:xfrm>
              <a:prstGeom prst="rect">
                <a:avLst/>
              </a:prstGeom>
            </p:spPr>
          </p:pic>
          <p:pic>
            <p:nvPicPr>
              <p:cNvPr id="30" name="Рисунок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55312" y="5650047"/>
                <a:ext cx="3333804" cy="1294921"/>
              </a:xfrm>
              <a:prstGeom prst="rect">
                <a:avLst/>
              </a:prstGeom>
            </p:spPr>
          </p:pic>
        </p:grpSp>
      </p:grpSp>
      <p:pic>
        <p:nvPicPr>
          <p:cNvPr id="31" name="Рисунок 30"/>
          <p:cNvPicPr>
            <a:picLocks noChangeAspect="1"/>
          </p:cNvPicPr>
          <p:nvPr/>
        </p:nvPicPr>
        <p:blipFill rotWithShape="1">
          <a:blip r:embed="rId15" cstate="print">
            <a:extLst>
              <a:ext uri="{28A0092B-C50C-407E-A947-70E740481C1C}">
                <a14:useLocalDpi xmlns:a14="http://schemas.microsoft.com/office/drawing/2010/main" val="0"/>
              </a:ext>
            </a:extLst>
          </a:blip>
          <a:srcRect l="51672" t="50028" r="9731" b="11376"/>
          <a:stretch/>
        </p:blipFill>
        <p:spPr>
          <a:xfrm>
            <a:off x="6218197" y="4084309"/>
            <a:ext cx="284270" cy="284270"/>
          </a:xfrm>
          <a:prstGeom prst="ellipse">
            <a:avLst/>
          </a:prstGeom>
        </p:spPr>
      </p:pic>
      <p:pic>
        <p:nvPicPr>
          <p:cNvPr id="32" name="Рисунок 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55122" y="1736065"/>
            <a:ext cx="2414651" cy="4093016"/>
          </a:xfrm>
          <a:prstGeom prst="rect">
            <a:avLst/>
          </a:prstGeom>
        </p:spPr>
      </p:pic>
      <p:pic>
        <p:nvPicPr>
          <p:cNvPr id="33" name="Рисунок 3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80439" y="1874476"/>
            <a:ext cx="2383600" cy="4082258"/>
          </a:xfrm>
          <a:prstGeom prst="rect">
            <a:avLst/>
          </a:prstGeom>
        </p:spPr>
      </p:pic>
      <p:grpSp>
        <p:nvGrpSpPr>
          <p:cNvPr id="34" name="Группа 33"/>
          <p:cNvGrpSpPr/>
          <p:nvPr/>
        </p:nvGrpSpPr>
        <p:grpSpPr>
          <a:xfrm>
            <a:off x="3917004" y="2829925"/>
            <a:ext cx="1361327" cy="1315718"/>
            <a:chOff x="3211365" y="550463"/>
            <a:chExt cx="5769270" cy="5757073"/>
          </a:xfrm>
        </p:grpSpPr>
        <p:pic>
          <p:nvPicPr>
            <p:cNvPr id="35" name="Рисунок 3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11365" y="550463"/>
              <a:ext cx="5769270" cy="5757073"/>
            </a:xfrm>
            <a:prstGeom prst="rect">
              <a:avLst/>
            </a:prstGeom>
          </p:spPr>
        </p:pic>
        <p:sp>
          <p:nvSpPr>
            <p:cNvPr id="36" name="TextBox 35"/>
            <p:cNvSpPr txBox="1"/>
            <p:nvPr/>
          </p:nvSpPr>
          <p:spPr>
            <a:xfrm rot="299925">
              <a:off x="3490525" y="915333"/>
              <a:ext cx="5140296" cy="5241005"/>
            </a:xfrm>
            <a:prstGeom prst="rect">
              <a:avLst/>
            </a:prstGeom>
            <a:noFill/>
          </p:spPr>
          <p:txBody>
            <a:bodyPr wrap="square" rtlCol="0">
              <a:prstTxWarp prst="textButton">
                <a:avLst>
                  <a:gd name="adj" fmla="val 9846095"/>
                </a:avLst>
              </a:prstTxWarp>
              <a:spAutoFit/>
            </a:bodyPr>
            <a:lstStyle/>
            <a:p>
              <a:r>
                <a:rPr lang="en-US" sz="1500" dirty="0">
                  <a:solidFill>
                    <a:schemeClr val="bg1">
                      <a:lumMod val="85000"/>
                    </a:schemeClr>
                  </a:solidFill>
                </a:rPr>
                <a:t>CUSTOMER EXPERIENCE MANAGEMENT</a:t>
              </a:r>
              <a:endParaRPr lang="ru-RU" sz="1500" dirty="0">
                <a:solidFill>
                  <a:schemeClr val="bg1">
                    <a:lumMod val="85000"/>
                  </a:schemeClr>
                </a:solidFill>
              </a:endParaRPr>
            </a:p>
          </p:txBody>
        </p:sp>
      </p:grpSp>
      <p:pic>
        <p:nvPicPr>
          <p:cNvPr id="37" name="Рисунок 36"/>
          <p:cNvPicPr>
            <a:picLocks noChangeAspect="1"/>
          </p:cNvPicPr>
          <p:nvPr/>
        </p:nvPicPr>
        <p:blipFill rotWithShape="1">
          <a:blip r:embed="rId19" cstate="print">
            <a:extLst>
              <a:ext uri="{28A0092B-C50C-407E-A947-70E740481C1C}">
                <a14:useLocalDpi xmlns:a14="http://schemas.microsoft.com/office/drawing/2010/main" val="0"/>
              </a:ext>
            </a:extLst>
          </a:blip>
          <a:srcRect l="15403" t="1558" r="12282" b="5234"/>
          <a:stretch/>
        </p:blipFill>
        <p:spPr>
          <a:xfrm>
            <a:off x="6311857" y="3631843"/>
            <a:ext cx="296741" cy="382466"/>
          </a:xfrm>
          <a:prstGeom prst="rect">
            <a:avLst/>
          </a:prstGeom>
        </p:spPr>
      </p:pic>
      <p:pic>
        <p:nvPicPr>
          <p:cNvPr id="38" name="Рисунок 3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076" y="1329855"/>
            <a:ext cx="7559749" cy="4680886"/>
          </a:xfrm>
          <a:prstGeom prst="rect">
            <a:avLst/>
          </a:prstGeom>
        </p:spPr>
      </p:pic>
      <p:sp>
        <p:nvSpPr>
          <p:cNvPr id="39" name="Полилиния 38"/>
          <p:cNvSpPr/>
          <p:nvPr/>
        </p:nvSpPr>
        <p:spPr>
          <a:xfrm>
            <a:off x="4427182" y="3128603"/>
            <a:ext cx="3854858" cy="1160184"/>
          </a:xfrm>
          <a:custGeom>
            <a:avLst/>
            <a:gdLst>
              <a:gd name="connsiteX0" fmla="*/ 2261236 w 5470761"/>
              <a:gd name="connsiteY0" fmla="*/ 105508 h 1533240"/>
              <a:gd name="connsiteX1" fmla="*/ 537944 w 5470761"/>
              <a:gd name="connsiteY1" fmla="*/ 404446 h 1533240"/>
              <a:gd name="connsiteX2" fmla="*/ 10406 w 5470761"/>
              <a:gd name="connsiteY2" fmla="*/ 685800 h 1533240"/>
              <a:gd name="connsiteX3" fmla="*/ 274175 w 5470761"/>
              <a:gd name="connsiteY3" fmla="*/ 1336431 h 1533240"/>
              <a:gd name="connsiteX4" fmla="*/ 1276498 w 5470761"/>
              <a:gd name="connsiteY4" fmla="*/ 1529862 h 1533240"/>
              <a:gd name="connsiteX5" fmla="*/ 2454667 w 5470761"/>
              <a:gd name="connsiteY5" fmla="*/ 1459523 h 1533240"/>
              <a:gd name="connsiteX6" fmla="*/ 4054867 w 5470761"/>
              <a:gd name="connsiteY6" fmla="*/ 1459523 h 1533240"/>
              <a:gd name="connsiteX7" fmla="*/ 5268206 w 5470761"/>
              <a:gd name="connsiteY7" fmla="*/ 1371600 h 1533240"/>
              <a:gd name="connsiteX8" fmla="*/ 5444052 w 5470761"/>
              <a:gd name="connsiteY8" fmla="*/ 650631 h 1533240"/>
              <a:gd name="connsiteX9" fmla="*/ 4986852 w 5470761"/>
              <a:gd name="connsiteY9" fmla="*/ 158262 h 1533240"/>
              <a:gd name="connsiteX10" fmla="*/ 2788775 w 5470761"/>
              <a:gd name="connsiteY10" fmla="*/ 140677 h 1533240"/>
              <a:gd name="connsiteX11" fmla="*/ 1962298 w 5470761"/>
              <a:gd name="connsiteY11" fmla="*/ 70339 h 1533240"/>
              <a:gd name="connsiteX12" fmla="*/ 1979882 w 5470761"/>
              <a:gd name="connsiteY12" fmla="*/ 0 h 1533240"/>
              <a:gd name="connsiteX0" fmla="*/ 2261236 w 5470761"/>
              <a:gd name="connsiteY0" fmla="*/ 35169 h 1462901"/>
              <a:gd name="connsiteX1" fmla="*/ 537944 w 5470761"/>
              <a:gd name="connsiteY1" fmla="*/ 334107 h 1462901"/>
              <a:gd name="connsiteX2" fmla="*/ 10406 w 5470761"/>
              <a:gd name="connsiteY2" fmla="*/ 615461 h 1462901"/>
              <a:gd name="connsiteX3" fmla="*/ 274175 w 5470761"/>
              <a:gd name="connsiteY3" fmla="*/ 1266092 h 1462901"/>
              <a:gd name="connsiteX4" fmla="*/ 1276498 w 5470761"/>
              <a:gd name="connsiteY4" fmla="*/ 1459523 h 1462901"/>
              <a:gd name="connsiteX5" fmla="*/ 2454667 w 5470761"/>
              <a:gd name="connsiteY5" fmla="*/ 1389184 h 1462901"/>
              <a:gd name="connsiteX6" fmla="*/ 4054867 w 5470761"/>
              <a:gd name="connsiteY6" fmla="*/ 1389184 h 1462901"/>
              <a:gd name="connsiteX7" fmla="*/ 5268206 w 5470761"/>
              <a:gd name="connsiteY7" fmla="*/ 1301261 h 1462901"/>
              <a:gd name="connsiteX8" fmla="*/ 5444052 w 5470761"/>
              <a:gd name="connsiteY8" fmla="*/ 580292 h 1462901"/>
              <a:gd name="connsiteX9" fmla="*/ 4986852 w 5470761"/>
              <a:gd name="connsiteY9" fmla="*/ 87923 h 1462901"/>
              <a:gd name="connsiteX10" fmla="*/ 2788775 w 5470761"/>
              <a:gd name="connsiteY10" fmla="*/ 70338 h 1462901"/>
              <a:gd name="connsiteX11" fmla="*/ 1962298 w 5470761"/>
              <a:gd name="connsiteY11" fmla="*/ 0 h 1462901"/>
              <a:gd name="connsiteX0" fmla="*/ 2836001 w 5470761"/>
              <a:gd name="connsiteY0" fmla="*/ 0 h 1514818"/>
              <a:gd name="connsiteX1" fmla="*/ 537944 w 5470761"/>
              <a:gd name="connsiteY1" fmla="*/ 386024 h 1514818"/>
              <a:gd name="connsiteX2" fmla="*/ 10406 w 5470761"/>
              <a:gd name="connsiteY2" fmla="*/ 667378 h 1514818"/>
              <a:gd name="connsiteX3" fmla="*/ 274175 w 5470761"/>
              <a:gd name="connsiteY3" fmla="*/ 1318009 h 1514818"/>
              <a:gd name="connsiteX4" fmla="*/ 1276498 w 5470761"/>
              <a:gd name="connsiteY4" fmla="*/ 1511440 h 1514818"/>
              <a:gd name="connsiteX5" fmla="*/ 2454667 w 5470761"/>
              <a:gd name="connsiteY5" fmla="*/ 1441101 h 1514818"/>
              <a:gd name="connsiteX6" fmla="*/ 4054867 w 5470761"/>
              <a:gd name="connsiteY6" fmla="*/ 1441101 h 1514818"/>
              <a:gd name="connsiteX7" fmla="*/ 5268206 w 5470761"/>
              <a:gd name="connsiteY7" fmla="*/ 1353178 h 1514818"/>
              <a:gd name="connsiteX8" fmla="*/ 5444052 w 5470761"/>
              <a:gd name="connsiteY8" fmla="*/ 632209 h 1514818"/>
              <a:gd name="connsiteX9" fmla="*/ 4986852 w 5470761"/>
              <a:gd name="connsiteY9" fmla="*/ 139840 h 1514818"/>
              <a:gd name="connsiteX10" fmla="*/ 2788775 w 5470761"/>
              <a:gd name="connsiteY10" fmla="*/ 122255 h 1514818"/>
              <a:gd name="connsiteX11" fmla="*/ 1962298 w 5470761"/>
              <a:gd name="connsiteY11" fmla="*/ 51917 h 1514818"/>
              <a:gd name="connsiteX0" fmla="*/ 2834085 w 5468845"/>
              <a:gd name="connsiteY0" fmla="*/ 0 h 1514818"/>
              <a:gd name="connsiteX1" fmla="*/ 501194 w 5468845"/>
              <a:gd name="connsiteY1" fmla="*/ 316355 h 1514818"/>
              <a:gd name="connsiteX2" fmla="*/ 8490 w 5468845"/>
              <a:gd name="connsiteY2" fmla="*/ 667378 h 1514818"/>
              <a:gd name="connsiteX3" fmla="*/ 272259 w 5468845"/>
              <a:gd name="connsiteY3" fmla="*/ 1318009 h 1514818"/>
              <a:gd name="connsiteX4" fmla="*/ 1274582 w 5468845"/>
              <a:gd name="connsiteY4" fmla="*/ 1511440 h 1514818"/>
              <a:gd name="connsiteX5" fmla="*/ 2452751 w 5468845"/>
              <a:gd name="connsiteY5" fmla="*/ 1441101 h 1514818"/>
              <a:gd name="connsiteX6" fmla="*/ 4052951 w 5468845"/>
              <a:gd name="connsiteY6" fmla="*/ 1441101 h 1514818"/>
              <a:gd name="connsiteX7" fmla="*/ 5266290 w 5468845"/>
              <a:gd name="connsiteY7" fmla="*/ 1353178 h 1514818"/>
              <a:gd name="connsiteX8" fmla="*/ 5442136 w 5468845"/>
              <a:gd name="connsiteY8" fmla="*/ 632209 h 1514818"/>
              <a:gd name="connsiteX9" fmla="*/ 4984936 w 5468845"/>
              <a:gd name="connsiteY9" fmla="*/ 139840 h 1514818"/>
              <a:gd name="connsiteX10" fmla="*/ 2786859 w 5468845"/>
              <a:gd name="connsiteY10" fmla="*/ 122255 h 1514818"/>
              <a:gd name="connsiteX11" fmla="*/ 1960382 w 5468845"/>
              <a:gd name="connsiteY11" fmla="*/ 51917 h 1514818"/>
              <a:gd name="connsiteX0" fmla="*/ 2834085 w 5468845"/>
              <a:gd name="connsiteY0" fmla="*/ 0 h 1514818"/>
              <a:gd name="connsiteX1" fmla="*/ 501194 w 5468845"/>
              <a:gd name="connsiteY1" fmla="*/ 316355 h 1514818"/>
              <a:gd name="connsiteX2" fmla="*/ 8490 w 5468845"/>
              <a:gd name="connsiteY2" fmla="*/ 667378 h 1514818"/>
              <a:gd name="connsiteX3" fmla="*/ 272259 w 5468845"/>
              <a:gd name="connsiteY3" fmla="*/ 1318009 h 1514818"/>
              <a:gd name="connsiteX4" fmla="*/ 1274582 w 5468845"/>
              <a:gd name="connsiteY4" fmla="*/ 1511440 h 1514818"/>
              <a:gd name="connsiteX5" fmla="*/ 2452751 w 5468845"/>
              <a:gd name="connsiteY5" fmla="*/ 1441101 h 1514818"/>
              <a:gd name="connsiteX6" fmla="*/ 4052951 w 5468845"/>
              <a:gd name="connsiteY6" fmla="*/ 1441101 h 1514818"/>
              <a:gd name="connsiteX7" fmla="*/ 5266290 w 5468845"/>
              <a:gd name="connsiteY7" fmla="*/ 1353178 h 1514818"/>
              <a:gd name="connsiteX8" fmla="*/ 5442136 w 5468845"/>
              <a:gd name="connsiteY8" fmla="*/ 632209 h 1514818"/>
              <a:gd name="connsiteX9" fmla="*/ 4984936 w 5468845"/>
              <a:gd name="connsiteY9" fmla="*/ 139840 h 1514818"/>
              <a:gd name="connsiteX10" fmla="*/ 2786859 w 5468845"/>
              <a:gd name="connsiteY10" fmla="*/ 122255 h 1514818"/>
              <a:gd name="connsiteX11" fmla="*/ 1960382 w 5468845"/>
              <a:gd name="connsiteY11" fmla="*/ 51917 h 1514818"/>
              <a:gd name="connsiteX0" fmla="*/ 2825836 w 5460596"/>
              <a:gd name="connsiteY0" fmla="*/ 0 h 1514818"/>
              <a:gd name="connsiteX1" fmla="*/ 492945 w 5460596"/>
              <a:gd name="connsiteY1" fmla="*/ 316355 h 1514818"/>
              <a:gd name="connsiteX2" fmla="*/ 8949 w 5460596"/>
              <a:gd name="connsiteY2" fmla="*/ 780589 h 1514818"/>
              <a:gd name="connsiteX3" fmla="*/ 264010 w 5460596"/>
              <a:gd name="connsiteY3" fmla="*/ 1318009 h 1514818"/>
              <a:gd name="connsiteX4" fmla="*/ 1266333 w 5460596"/>
              <a:gd name="connsiteY4" fmla="*/ 1511440 h 1514818"/>
              <a:gd name="connsiteX5" fmla="*/ 2444502 w 5460596"/>
              <a:gd name="connsiteY5" fmla="*/ 1441101 h 1514818"/>
              <a:gd name="connsiteX6" fmla="*/ 4044702 w 5460596"/>
              <a:gd name="connsiteY6" fmla="*/ 1441101 h 1514818"/>
              <a:gd name="connsiteX7" fmla="*/ 5258041 w 5460596"/>
              <a:gd name="connsiteY7" fmla="*/ 1353178 h 1514818"/>
              <a:gd name="connsiteX8" fmla="*/ 5433887 w 5460596"/>
              <a:gd name="connsiteY8" fmla="*/ 632209 h 1514818"/>
              <a:gd name="connsiteX9" fmla="*/ 4976687 w 5460596"/>
              <a:gd name="connsiteY9" fmla="*/ 139840 h 1514818"/>
              <a:gd name="connsiteX10" fmla="*/ 2778610 w 5460596"/>
              <a:gd name="connsiteY10" fmla="*/ 122255 h 1514818"/>
              <a:gd name="connsiteX11" fmla="*/ 1952133 w 5460596"/>
              <a:gd name="connsiteY11" fmla="*/ 51917 h 1514818"/>
              <a:gd name="connsiteX0" fmla="*/ 2825925 w 5460685"/>
              <a:gd name="connsiteY0" fmla="*/ 0 h 1465527"/>
              <a:gd name="connsiteX1" fmla="*/ 493034 w 5460685"/>
              <a:gd name="connsiteY1" fmla="*/ 316355 h 1465527"/>
              <a:gd name="connsiteX2" fmla="*/ 9038 w 5460685"/>
              <a:gd name="connsiteY2" fmla="*/ 780589 h 1465527"/>
              <a:gd name="connsiteX3" fmla="*/ 264099 w 5460685"/>
              <a:gd name="connsiteY3" fmla="*/ 1318009 h 1465527"/>
              <a:gd name="connsiteX4" fmla="*/ 1275131 w 5460685"/>
              <a:gd name="connsiteY4" fmla="*/ 1459189 h 1465527"/>
              <a:gd name="connsiteX5" fmla="*/ 2444591 w 5460685"/>
              <a:gd name="connsiteY5" fmla="*/ 1441101 h 1465527"/>
              <a:gd name="connsiteX6" fmla="*/ 4044791 w 5460685"/>
              <a:gd name="connsiteY6" fmla="*/ 1441101 h 1465527"/>
              <a:gd name="connsiteX7" fmla="*/ 5258130 w 5460685"/>
              <a:gd name="connsiteY7" fmla="*/ 1353178 h 1465527"/>
              <a:gd name="connsiteX8" fmla="*/ 5433976 w 5460685"/>
              <a:gd name="connsiteY8" fmla="*/ 632209 h 1465527"/>
              <a:gd name="connsiteX9" fmla="*/ 4976776 w 5460685"/>
              <a:gd name="connsiteY9" fmla="*/ 139840 h 1465527"/>
              <a:gd name="connsiteX10" fmla="*/ 2778699 w 5460685"/>
              <a:gd name="connsiteY10" fmla="*/ 122255 h 1465527"/>
              <a:gd name="connsiteX11" fmla="*/ 1952222 w 5460685"/>
              <a:gd name="connsiteY11" fmla="*/ 51917 h 1465527"/>
              <a:gd name="connsiteX0" fmla="*/ 2825925 w 5460685"/>
              <a:gd name="connsiteY0" fmla="*/ 0 h 1493950"/>
              <a:gd name="connsiteX1" fmla="*/ 493034 w 5460685"/>
              <a:gd name="connsiteY1" fmla="*/ 316355 h 1493950"/>
              <a:gd name="connsiteX2" fmla="*/ 9038 w 5460685"/>
              <a:gd name="connsiteY2" fmla="*/ 780589 h 1493950"/>
              <a:gd name="connsiteX3" fmla="*/ 264099 w 5460685"/>
              <a:gd name="connsiteY3" fmla="*/ 1318009 h 1493950"/>
              <a:gd name="connsiteX4" fmla="*/ 1275131 w 5460685"/>
              <a:gd name="connsiteY4" fmla="*/ 1459189 h 1493950"/>
              <a:gd name="connsiteX5" fmla="*/ 2435882 w 5460685"/>
              <a:gd name="connsiteY5" fmla="*/ 1493353 h 1493950"/>
              <a:gd name="connsiteX6" fmla="*/ 4044791 w 5460685"/>
              <a:gd name="connsiteY6" fmla="*/ 1441101 h 1493950"/>
              <a:gd name="connsiteX7" fmla="*/ 5258130 w 5460685"/>
              <a:gd name="connsiteY7" fmla="*/ 1353178 h 1493950"/>
              <a:gd name="connsiteX8" fmla="*/ 5433976 w 5460685"/>
              <a:gd name="connsiteY8" fmla="*/ 632209 h 1493950"/>
              <a:gd name="connsiteX9" fmla="*/ 4976776 w 5460685"/>
              <a:gd name="connsiteY9" fmla="*/ 139840 h 1493950"/>
              <a:gd name="connsiteX10" fmla="*/ 2778699 w 5460685"/>
              <a:gd name="connsiteY10" fmla="*/ 122255 h 1493950"/>
              <a:gd name="connsiteX11" fmla="*/ 1952222 w 5460685"/>
              <a:gd name="connsiteY11" fmla="*/ 51917 h 1493950"/>
              <a:gd name="connsiteX0" fmla="*/ 2825925 w 5422925"/>
              <a:gd name="connsiteY0" fmla="*/ 0 h 1493950"/>
              <a:gd name="connsiteX1" fmla="*/ 493034 w 5422925"/>
              <a:gd name="connsiteY1" fmla="*/ 316355 h 1493950"/>
              <a:gd name="connsiteX2" fmla="*/ 9038 w 5422925"/>
              <a:gd name="connsiteY2" fmla="*/ 780589 h 1493950"/>
              <a:gd name="connsiteX3" fmla="*/ 264099 w 5422925"/>
              <a:gd name="connsiteY3" fmla="*/ 1318009 h 1493950"/>
              <a:gd name="connsiteX4" fmla="*/ 1275131 w 5422925"/>
              <a:gd name="connsiteY4" fmla="*/ 1459189 h 1493950"/>
              <a:gd name="connsiteX5" fmla="*/ 2435882 w 5422925"/>
              <a:gd name="connsiteY5" fmla="*/ 1493353 h 1493950"/>
              <a:gd name="connsiteX6" fmla="*/ 4044791 w 5422925"/>
              <a:gd name="connsiteY6" fmla="*/ 1441101 h 1493950"/>
              <a:gd name="connsiteX7" fmla="*/ 5258130 w 5422925"/>
              <a:gd name="connsiteY7" fmla="*/ 1353178 h 1493950"/>
              <a:gd name="connsiteX8" fmla="*/ 5381725 w 5422925"/>
              <a:gd name="connsiteY8" fmla="*/ 858631 h 1493950"/>
              <a:gd name="connsiteX9" fmla="*/ 4976776 w 5422925"/>
              <a:gd name="connsiteY9" fmla="*/ 139840 h 1493950"/>
              <a:gd name="connsiteX10" fmla="*/ 2778699 w 5422925"/>
              <a:gd name="connsiteY10" fmla="*/ 122255 h 1493950"/>
              <a:gd name="connsiteX11" fmla="*/ 1952222 w 5422925"/>
              <a:gd name="connsiteY11" fmla="*/ 51917 h 1493950"/>
              <a:gd name="connsiteX0" fmla="*/ 2825925 w 5422925"/>
              <a:gd name="connsiteY0" fmla="*/ 0 h 1493950"/>
              <a:gd name="connsiteX1" fmla="*/ 493034 w 5422925"/>
              <a:gd name="connsiteY1" fmla="*/ 316355 h 1493950"/>
              <a:gd name="connsiteX2" fmla="*/ 9038 w 5422925"/>
              <a:gd name="connsiteY2" fmla="*/ 780589 h 1493950"/>
              <a:gd name="connsiteX3" fmla="*/ 264099 w 5422925"/>
              <a:gd name="connsiteY3" fmla="*/ 1318009 h 1493950"/>
              <a:gd name="connsiteX4" fmla="*/ 1275131 w 5422925"/>
              <a:gd name="connsiteY4" fmla="*/ 1459189 h 1493950"/>
              <a:gd name="connsiteX5" fmla="*/ 2435882 w 5422925"/>
              <a:gd name="connsiteY5" fmla="*/ 1493353 h 1493950"/>
              <a:gd name="connsiteX6" fmla="*/ 4044791 w 5422925"/>
              <a:gd name="connsiteY6" fmla="*/ 1441101 h 1493950"/>
              <a:gd name="connsiteX7" fmla="*/ 5258130 w 5422925"/>
              <a:gd name="connsiteY7" fmla="*/ 1353178 h 1493950"/>
              <a:gd name="connsiteX8" fmla="*/ 5381725 w 5422925"/>
              <a:gd name="connsiteY8" fmla="*/ 858631 h 1493950"/>
              <a:gd name="connsiteX9" fmla="*/ 4976776 w 5422925"/>
              <a:gd name="connsiteY9" fmla="*/ 139840 h 1493950"/>
              <a:gd name="connsiteX10" fmla="*/ 2778699 w 5422925"/>
              <a:gd name="connsiteY10" fmla="*/ 122255 h 1493950"/>
              <a:gd name="connsiteX11" fmla="*/ 1952222 w 5422925"/>
              <a:gd name="connsiteY11" fmla="*/ 51917 h 1493950"/>
              <a:gd name="connsiteX0" fmla="*/ 2825925 w 5415155"/>
              <a:gd name="connsiteY0" fmla="*/ 0 h 1493950"/>
              <a:gd name="connsiteX1" fmla="*/ 493034 w 5415155"/>
              <a:gd name="connsiteY1" fmla="*/ 316355 h 1493950"/>
              <a:gd name="connsiteX2" fmla="*/ 9038 w 5415155"/>
              <a:gd name="connsiteY2" fmla="*/ 780589 h 1493950"/>
              <a:gd name="connsiteX3" fmla="*/ 264099 w 5415155"/>
              <a:gd name="connsiteY3" fmla="*/ 1318009 h 1493950"/>
              <a:gd name="connsiteX4" fmla="*/ 1275131 w 5415155"/>
              <a:gd name="connsiteY4" fmla="*/ 1459189 h 1493950"/>
              <a:gd name="connsiteX5" fmla="*/ 2435882 w 5415155"/>
              <a:gd name="connsiteY5" fmla="*/ 1493353 h 1493950"/>
              <a:gd name="connsiteX6" fmla="*/ 4044791 w 5415155"/>
              <a:gd name="connsiteY6" fmla="*/ 1441101 h 1493950"/>
              <a:gd name="connsiteX7" fmla="*/ 5258130 w 5415155"/>
              <a:gd name="connsiteY7" fmla="*/ 1353178 h 1493950"/>
              <a:gd name="connsiteX8" fmla="*/ 5381725 w 5415155"/>
              <a:gd name="connsiteY8" fmla="*/ 858631 h 1493950"/>
              <a:gd name="connsiteX9" fmla="*/ 4976776 w 5415155"/>
              <a:gd name="connsiteY9" fmla="*/ 139840 h 1493950"/>
              <a:gd name="connsiteX10" fmla="*/ 2778699 w 5415155"/>
              <a:gd name="connsiteY10" fmla="*/ 122255 h 1493950"/>
              <a:gd name="connsiteX11" fmla="*/ 1952222 w 5415155"/>
              <a:gd name="connsiteY11" fmla="*/ 51917 h 1493950"/>
              <a:gd name="connsiteX0" fmla="*/ 2825925 w 5385432"/>
              <a:gd name="connsiteY0" fmla="*/ 0 h 1493950"/>
              <a:gd name="connsiteX1" fmla="*/ 493034 w 5385432"/>
              <a:gd name="connsiteY1" fmla="*/ 316355 h 1493950"/>
              <a:gd name="connsiteX2" fmla="*/ 9038 w 5385432"/>
              <a:gd name="connsiteY2" fmla="*/ 780589 h 1493950"/>
              <a:gd name="connsiteX3" fmla="*/ 264099 w 5385432"/>
              <a:gd name="connsiteY3" fmla="*/ 1318009 h 1493950"/>
              <a:gd name="connsiteX4" fmla="*/ 1275131 w 5385432"/>
              <a:gd name="connsiteY4" fmla="*/ 1459189 h 1493950"/>
              <a:gd name="connsiteX5" fmla="*/ 2435882 w 5385432"/>
              <a:gd name="connsiteY5" fmla="*/ 1493353 h 1493950"/>
              <a:gd name="connsiteX6" fmla="*/ 4044791 w 5385432"/>
              <a:gd name="connsiteY6" fmla="*/ 1441101 h 1493950"/>
              <a:gd name="connsiteX7" fmla="*/ 5118793 w 5385432"/>
              <a:gd name="connsiteY7" fmla="*/ 1379304 h 1493950"/>
              <a:gd name="connsiteX8" fmla="*/ 5381725 w 5385432"/>
              <a:gd name="connsiteY8" fmla="*/ 858631 h 1493950"/>
              <a:gd name="connsiteX9" fmla="*/ 4976776 w 5385432"/>
              <a:gd name="connsiteY9" fmla="*/ 139840 h 1493950"/>
              <a:gd name="connsiteX10" fmla="*/ 2778699 w 5385432"/>
              <a:gd name="connsiteY10" fmla="*/ 122255 h 1493950"/>
              <a:gd name="connsiteX11" fmla="*/ 1952222 w 5385432"/>
              <a:gd name="connsiteY11" fmla="*/ 51917 h 1493950"/>
              <a:gd name="connsiteX0" fmla="*/ 2825925 w 5385432"/>
              <a:gd name="connsiteY0" fmla="*/ 0 h 1493950"/>
              <a:gd name="connsiteX1" fmla="*/ 493034 w 5385432"/>
              <a:gd name="connsiteY1" fmla="*/ 316355 h 1493950"/>
              <a:gd name="connsiteX2" fmla="*/ 9038 w 5385432"/>
              <a:gd name="connsiteY2" fmla="*/ 780589 h 1493950"/>
              <a:gd name="connsiteX3" fmla="*/ 264099 w 5385432"/>
              <a:gd name="connsiteY3" fmla="*/ 1318009 h 1493950"/>
              <a:gd name="connsiteX4" fmla="*/ 1275131 w 5385432"/>
              <a:gd name="connsiteY4" fmla="*/ 1459189 h 1493950"/>
              <a:gd name="connsiteX5" fmla="*/ 2435882 w 5385432"/>
              <a:gd name="connsiteY5" fmla="*/ 1493353 h 1493950"/>
              <a:gd name="connsiteX6" fmla="*/ 4044791 w 5385432"/>
              <a:gd name="connsiteY6" fmla="*/ 1441101 h 1493950"/>
              <a:gd name="connsiteX7" fmla="*/ 5118793 w 5385432"/>
              <a:gd name="connsiteY7" fmla="*/ 1379304 h 1493950"/>
              <a:gd name="connsiteX8" fmla="*/ 5381725 w 5385432"/>
              <a:gd name="connsiteY8" fmla="*/ 858631 h 1493950"/>
              <a:gd name="connsiteX9" fmla="*/ 4976776 w 5385432"/>
              <a:gd name="connsiteY9" fmla="*/ 139840 h 1493950"/>
              <a:gd name="connsiteX10" fmla="*/ 2778699 w 5385432"/>
              <a:gd name="connsiteY10" fmla="*/ 122255 h 1493950"/>
              <a:gd name="connsiteX11" fmla="*/ 1952222 w 5385432"/>
              <a:gd name="connsiteY11" fmla="*/ 51917 h 1493950"/>
              <a:gd name="connsiteX0" fmla="*/ 2825925 w 5388212"/>
              <a:gd name="connsiteY0" fmla="*/ 0 h 1493950"/>
              <a:gd name="connsiteX1" fmla="*/ 493034 w 5388212"/>
              <a:gd name="connsiteY1" fmla="*/ 316355 h 1493950"/>
              <a:gd name="connsiteX2" fmla="*/ 9038 w 5388212"/>
              <a:gd name="connsiteY2" fmla="*/ 780589 h 1493950"/>
              <a:gd name="connsiteX3" fmla="*/ 264099 w 5388212"/>
              <a:gd name="connsiteY3" fmla="*/ 1318009 h 1493950"/>
              <a:gd name="connsiteX4" fmla="*/ 1275131 w 5388212"/>
              <a:gd name="connsiteY4" fmla="*/ 1459189 h 1493950"/>
              <a:gd name="connsiteX5" fmla="*/ 2435882 w 5388212"/>
              <a:gd name="connsiteY5" fmla="*/ 1493353 h 1493950"/>
              <a:gd name="connsiteX6" fmla="*/ 4044791 w 5388212"/>
              <a:gd name="connsiteY6" fmla="*/ 1441101 h 1493950"/>
              <a:gd name="connsiteX7" fmla="*/ 5118793 w 5388212"/>
              <a:gd name="connsiteY7" fmla="*/ 1379304 h 1493950"/>
              <a:gd name="connsiteX8" fmla="*/ 5381725 w 5388212"/>
              <a:gd name="connsiteY8" fmla="*/ 858631 h 1493950"/>
              <a:gd name="connsiteX9" fmla="*/ 4915816 w 5388212"/>
              <a:gd name="connsiteY9" fmla="*/ 235634 h 1493950"/>
              <a:gd name="connsiteX10" fmla="*/ 2778699 w 5388212"/>
              <a:gd name="connsiteY10" fmla="*/ 122255 h 1493950"/>
              <a:gd name="connsiteX11" fmla="*/ 1952222 w 5388212"/>
              <a:gd name="connsiteY11" fmla="*/ 51917 h 1493950"/>
              <a:gd name="connsiteX0" fmla="*/ 2825925 w 5388212"/>
              <a:gd name="connsiteY0" fmla="*/ 0 h 1493950"/>
              <a:gd name="connsiteX1" fmla="*/ 493034 w 5388212"/>
              <a:gd name="connsiteY1" fmla="*/ 316355 h 1493950"/>
              <a:gd name="connsiteX2" fmla="*/ 9038 w 5388212"/>
              <a:gd name="connsiteY2" fmla="*/ 780589 h 1493950"/>
              <a:gd name="connsiteX3" fmla="*/ 264099 w 5388212"/>
              <a:gd name="connsiteY3" fmla="*/ 1318009 h 1493950"/>
              <a:gd name="connsiteX4" fmla="*/ 1275131 w 5388212"/>
              <a:gd name="connsiteY4" fmla="*/ 1459189 h 1493950"/>
              <a:gd name="connsiteX5" fmla="*/ 2435882 w 5388212"/>
              <a:gd name="connsiteY5" fmla="*/ 1493353 h 1493950"/>
              <a:gd name="connsiteX6" fmla="*/ 4044791 w 5388212"/>
              <a:gd name="connsiteY6" fmla="*/ 1441101 h 1493950"/>
              <a:gd name="connsiteX7" fmla="*/ 5118793 w 5388212"/>
              <a:gd name="connsiteY7" fmla="*/ 1379304 h 1493950"/>
              <a:gd name="connsiteX8" fmla="*/ 5381725 w 5388212"/>
              <a:gd name="connsiteY8" fmla="*/ 858631 h 1493950"/>
              <a:gd name="connsiteX9" fmla="*/ 4915816 w 5388212"/>
              <a:gd name="connsiteY9" fmla="*/ 235634 h 1493950"/>
              <a:gd name="connsiteX10" fmla="*/ 2778699 w 5388212"/>
              <a:gd name="connsiteY10" fmla="*/ 122255 h 1493950"/>
              <a:gd name="connsiteX11" fmla="*/ 1830302 w 5388212"/>
              <a:gd name="connsiteY11" fmla="*/ 60625 h 1493950"/>
              <a:gd name="connsiteX0" fmla="*/ 2825925 w 5389624"/>
              <a:gd name="connsiteY0" fmla="*/ 0 h 1493950"/>
              <a:gd name="connsiteX1" fmla="*/ 493034 w 5389624"/>
              <a:gd name="connsiteY1" fmla="*/ 316355 h 1493950"/>
              <a:gd name="connsiteX2" fmla="*/ 9038 w 5389624"/>
              <a:gd name="connsiteY2" fmla="*/ 780589 h 1493950"/>
              <a:gd name="connsiteX3" fmla="*/ 264099 w 5389624"/>
              <a:gd name="connsiteY3" fmla="*/ 1318009 h 1493950"/>
              <a:gd name="connsiteX4" fmla="*/ 1275131 w 5389624"/>
              <a:gd name="connsiteY4" fmla="*/ 1459189 h 1493950"/>
              <a:gd name="connsiteX5" fmla="*/ 2435882 w 5389624"/>
              <a:gd name="connsiteY5" fmla="*/ 1493353 h 1493950"/>
              <a:gd name="connsiteX6" fmla="*/ 4036083 w 5389624"/>
              <a:gd name="connsiteY6" fmla="*/ 1441101 h 1493950"/>
              <a:gd name="connsiteX7" fmla="*/ 5118793 w 5389624"/>
              <a:gd name="connsiteY7" fmla="*/ 1379304 h 1493950"/>
              <a:gd name="connsiteX8" fmla="*/ 5381725 w 5389624"/>
              <a:gd name="connsiteY8" fmla="*/ 858631 h 1493950"/>
              <a:gd name="connsiteX9" fmla="*/ 4915816 w 5389624"/>
              <a:gd name="connsiteY9" fmla="*/ 235634 h 1493950"/>
              <a:gd name="connsiteX10" fmla="*/ 2778699 w 5389624"/>
              <a:gd name="connsiteY10" fmla="*/ 122255 h 1493950"/>
              <a:gd name="connsiteX11" fmla="*/ 1830302 w 5389624"/>
              <a:gd name="connsiteY11" fmla="*/ 60625 h 1493950"/>
              <a:gd name="connsiteX0" fmla="*/ 2825925 w 5389712"/>
              <a:gd name="connsiteY0" fmla="*/ 0 h 1493353"/>
              <a:gd name="connsiteX1" fmla="*/ 493034 w 5389712"/>
              <a:gd name="connsiteY1" fmla="*/ 316355 h 1493353"/>
              <a:gd name="connsiteX2" fmla="*/ 9038 w 5389712"/>
              <a:gd name="connsiteY2" fmla="*/ 780589 h 1493353"/>
              <a:gd name="connsiteX3" fmla="*/ 264099 w 5389712"/>
              <a:gd name="connsiteY3" fmla="*/ 1318009 h 1493353"/>
              <a:gd name="connsiteX4" fmla="*/ 1275131 w 5389712"/>
              <a:gd name="connsiteY4" fmla="*/ 1459189 h 1493353"/>
              <a:gd name="connsiteX5" fmla="*/ 2435882 w 5389712"/>
              <a:gd name="connsiteY5" fmla="*/ 1493353 h 1493353"/>
              <a:gd name="connsiteX6" fmla="*/ 4027374 w 5389712"/>
              <a:gd name="connsiteY6" fmla="*/ 1475935 h 1493353"/>
              <a:gd name="connsiteX7" fmla="*/ 5118793 w 5389712"/>
              <a:gd name="connsiteY7" fmla="*/ 1379304 h 1493353"/>
              <a:gd name="connsiteX8" fmla="*/ 5381725 w 5389712"/>
              <a:gd name="connsiteY8" fmla="*/ 858631 h 1493353"/>
              <a:gd name="connsiteX9" fmla="*/ 4915816 w 5389712"/>
              <a:gd name="connsiteY9" fmla="*/ 235634 h 1493353"/>
              <a:gd name="connsiteX10" fmla="*/ 2778699 w 5389712"/>
              <a:gd name="connsiteY10" fmla="*/ 122255 h 1493353"/>
              <a:gd name="connsiteX11" fmla="*/ 1830302 w 5389712"/>
              <a:gd name="connsiteY11" fmla="*/ 60625 h 1493353"/>
              <a:gd name="connsiteX0" fmla="*/ 2825925 w 5386326"/>
              <a:gd name="connsiteY0" fmla="*/ 0 h 1493353"/>
              <a:gd name="connsiteX1" fmla="*/ 493034 w 5386326"/>
              <a:gd name="connsiteY1" fmla="*/ 316355 h 1493353"/>
              <a:gd name="connsiteX2" fmla="*/ 9038 w 5386326"/>
              <a:gd name="connsiteY2" fmla="*/ 780589 h 1493353"/>
              <a:gd name="connsiteX3" fmla="*/ 264099 w 5386326"/>
              <a:gd name="connsiteY3" fmla="*/ 1318009 h 1493353"/>
              <a:gd name="connsiteX4" fmla="*/ 1275131 w 5386326"/>
              <a:gd name="connsiteY4" fmla="*/ 1459189 h 1493353"/>
              <a:gd name="connsiteX5" fmla="*/ 2435882 w 5386326"/>
              <a:gd name="connsiteY5" fmla="*/ 1493353 h 1493353"/>
              <a:gd name="connsiteX6" fmla="*/ 4027374 w 5386326"/>
              <a:gd name="connsiteY6" fmla="*/ 1475935 h 1493353"/>
              <a:gd name="connsiteX7" fmla="*/ 5083958 w 5386326"/>
              <a:gd name="connsiteY7" fmla="*/ 1353178 h 1493353"/>
              <a:gd name="connsiteX8" fmla="*/ 5381725 w 5386326"/>
              <a:gd name="connsiteY8" fmla="*/ 858631 h 1493353"/>
              <a:gd name="connsiteX9" fmla="*/ 4915816 w 5386326"/>
              <a:gd name="connsiteY9" fmla="*/ 235634 h 1493353"/>
              <a:gd name="connsiteX10" fmla="*/ 2778699 w 5386326"/>
              <a:gd name="connsiteY10" fmla="*/ 122255 h 1493353"/>
              <a:gd name="connsiteX11" fmla="*/ 1830302 w 5386326"/>
              <a:gd name="connsiteY11" fmla="*/ 60625 h 1493353"/>
              <a:gd name="connsiteX0" fmla="*/ 2825925 w 5386326"/>
              <a:gd name="connsiteY0" fmla="*/ 0 h 1493353"/>
              <a:gd name="connsiteX1" fmla="*/ 493034 w 5386326"/>
              <a:gd name="connsiteY1" fmla="*/ 316355 h 1493353"/>
              <a:gd name="connsiteX2" fmla="*/ 9038 w 5386326"/>
              <a:gd name="connsiteY2" fmla="*/ 780589 h 1493353"/>
              <a:gd name="connsiteX3" fmla="*/ 264099 w 5386326"/>
              <a:gd name="connsiteY3" fmla="*/ 1370260 h 1493353"/>
              <a:gd name="connsiteX4" fmla="*/ 1275131 w 5386326"/>
              <a:gd name="connsiteY4" fmla="*/ 1459189 h 1493353"/>
              <a:gd name="connsiteX5" fmla="*/ 2435882 w 5386326"/>
              <a:gd name="connsiteY5" fmla="*/ 1493353 h 1493353"/>
              <a:gd name="connsiteX6" fmla="*/ 4027374 w 5386326"/>
              <a:gd name="connsiteY6" fmla="*/ 1475935 h 1493353"/>
              <a:gd name="connsiteX7" fmla="*/ 5083958 w 5386326"/>
              <a:gd name="connsiteY7" fmla="*/ 1353178 h 1493353"/>
              <a:gd name="connsiteX8" fmla="*/ 5381725 w 5386326"/>
              <a:gd name="connsiteY8" fmla="*/ 858631 h 1493353"/>
              <a:gd name="connsiteX9" fmla="*/ 4915816 w 5386326"/>
              <a:gd name="connsiteY9" fmla="*/ 235634 h 1493353"/>
              <a:gd name="connsiteX10" fmla="*/ 2778699 w 5386326"/>
              <a:gd name="connsiteY10" fmla="*/ 122255 h 1493353"/>
              <a:gd name="connsiteX11" fmla="*/ 1830302 w 5386326"/>
              <a:gd name="connsiteY11" fmla="*/ 60625 h 1493353"/>
              <a:gd name="connsiteX0" fmla="*/ 2825925 w 5386326"/>
              <a:gd name="connsiteY0" fmla="*/ 0 h 1493353"/>
              <a:gd name="connsiteX1" fmla="*/ 493034 w 5386326"/>
              <a:gd name="connsiteY1" fmla="*/ 316355 h 1493353"/>
              <a:gd name="connsiteX2" fmla="*/ 9038 w 5386326"/>
              <a:gd name="connsiteY2" fmla="*/ 780589 h 1493353"/>
              <a:gd name="connsiteX3" fmla="*/ 264099 w 5386326"/>
              <a:gd name="connsiteY3" fmla="*/ 1370260 h 1493353"/>
              <a:gd name="connsiteX4" fmla="*/ 1275131 w 5386326"/>
              <a:gd name="connsiteY4" fmla="*/ 1459189 h 1493353"/>
              <a:gd name="connsiteX5" fmla="*/ 2435882 w 5386326"/>
              <a:gd name="connsiteY5" fmla="*/ 1493353 h 1493353"/>
              <a:gd name="connsiteX6" fmla="*/ 4027374 w 5386326"/>
              <a:gd name="connsiteY6" fmla="*/ 1475935 h 1493353"/>
              <a:gd name="connsiteX7" fmla="*/ 5083958 w 5386326"/>
              <a:gd name="connsiteY7" fmla="*/ 1353178 h 1493353"/>
              <a:gd name="connsiteX8" fmla="*/ 5381725 w 5386326"/>
              <a:gd name="connsiteY8" fmla="*/ 858631 h 1493353"/>
              <a:gd name="connsiteX9" fmla="*/ 4915816 w 5386326"/>
              <a:gd name="connsiteY9" fmla="*/ 235634 h 1493353"/>
              <a:gd name="connsiteX10" fmla="*/ 2778699 w 5386326"/>
              <a:gd name="connsiteY10" fmla="*/ 122255 h 1493353"/>
              <a:gd name="connsiteX11" fmla="*/ 1830302 w 5386326"/>
              <a:gd name="connsiteY11" fmla="*/ 60625 h 1493353"/>
              <a:gd name="connsiteX0" fmla="*/ 2825925 w 5297094"/>
              <a:gd name="connsiteY0" fmla="*/ 0 h 1493353"/>
              <a:gd name="connsiteX1" fmla="*/ 493034 w 5297094"/>
              <a:gd name="connsiteY1" fmla="*/ 316355 h 1493353"/>
              <a:gd name="connsiteX2" fmla="*/ 9038 w 5297094"/>
              <a:gd name="connsiteY2" fmla="*/ 780589 h 1493353"/>
              <a:gd name="connsiteX3" fmla="*/ 264099 w 5297094"/>
              <a:gd name="connsiteY3" fmla="*/ 1370260 h 1493353"/>
              <a:gd name="connsiteX4" fmla="*/ 1275131 w 5297094"/>
              <a:gd name="connsiteY4" fmla="*/ 1459189 h 1493353"/>
              <a:gd name="connsiteX5" fmla="*/ 2435882 w 5297094"/>
              <a:gd name="connsiteY5" fmla="*/ 1493353 h 1493353"/>
              <a:gd name="connsiteX6" fmla="*/ 4027374 w 5297094"/>
              <a:gd name="connsiteY6" fmla="*/ 1475935 h 1493353"/>
              <a:gd name="connsiteX7" fmla="*/ 5083958 w 5297094"/>
              <a:gd name="connsiteY7" fmla="*/ 1353178 h 1493353"/>
              <a:gd name="connsiteX8" fmla="*/ 5287247 w 5297094"/>
              <a:gd name="connsiteY8" fmla="*/ 884757 h 1493353"/>
              <a:gd name="connsiteX9" fmla="*/ 4915816 w 5297094"/>
              <a:gd name="connsiteY9" fmla="*/ 235634 h 1493353"/>
              <a:gd name="connsiteX10" fmla="*/ 2778699 w 5297094"/>
              <a:gd name="connsiteY10" fmla="*/ 122255 h 1493353"/>
              <a:gd name="connsiteX11" fmla="*/ 1830302 w 5297094"/>
              <a:gd name="connsiteY11" fmla="*/ 60625 h 1493353"/>
              <a:gd name="connsiteX0" fmla="*/ 2825925 w 5294568"/>
              <a:gd name="connsiteY0" fmla="*/ 0 h 1493353"/>
              <a:gd name="connsiteX1" fmla="*/ 493034 w 5294568"/>
              <a:gd name="connsiteY1" fmla="*/ 316355 h 1493353"/>
              <a:gd name="connsiteX2" fmla="*/ 9038 w 5294568"/>
              <a:gd name="connsiteY2" fmla="*/ 780589 h 1493353"/>
              <a:gd name="connsiteX3" fmla="*/ 264099 w 5294568"/>
              <a:gd name="connsiteY3" fmla="*/ 1370260 h 1493353"/>
              <a:gd name="connsiteX4" fmla="*/ 1275131 w 5294568"/>
              <a:gd name="connsiteY4" fmla="*/ 1459189 h 1493353"/>
              <a:gd name="connsiteX5" fmla="*/ 2435882 w 5294568"/>
              <a:gd name="connsiteY5" fmla="*/ 1493353 h 1493353"/>
              <a:gd name="connsiteX6" fmla="*/ 4027374 w 5294568"/>
              <a:gd name="connsiteY6" fmla="*/ 1475935 h 1493353"/>
              <a:gd name="connsiteX7" fmla="*/ 5083958 w 5294568"/>
              <a:gd name="connsiteY7" fmla="*/ 1353178 h 1493353"/>
              <a:gd name="connsiteX8" fmla="*/ 5287247 w 5294568"/>
              <a:gd name="connsiteY8" fmla="*/ 884757 h 1493353"/>
              <a:gd name="connsiteX9" fmla="*/ 4915816 w 5294568"/>
              <a:gd name="connsiteY9" fmla="*/ 235634 h 1493353"/>
              <a:gd name="connsiteX10" fmla="*/ 2778699 w 5294568"/>
              <a:gd name="connsiteY10" fmla="*/ 122255 h 1493353"/>
              <a:gd name="connsiteX11" fmla="*/ 1830302 w 5294568"/>
              <a:gd name="connsiteY11" fmla="*/ 60625 h 149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4568" h="1493353">
                <a:moveTo>
                  <a:pt x="2825925" y="0"/>
                </a:moveTo>
                <a:cubicBezTo>
                  <a:pt x="2151848" y="101111"/>
                  <a:pt x="962515" y="186257"/>
                  <a:pt x="493034" y="316355"/>
                </a:cubicBezTo>
                <a:cubicBezTo>
                  <a:pt x="23553" y="446453"/>
                  <a:pt x="47194" y="604938"/>
                  <a:pt x="9038" y="780589"/>
                </a:cubicBezTo>
                <a:cubicBezTo>
                  <a:pt x="-29118" y="956240"/>
                  <a:pt x="53084" y="1257160"/>
                  <a:pt x="264099" y="1370260"/>
                </a:cubicBezTo>
                <a:cubicBezTo>
                  <a:pt x="475115" y="1483360"/>
                  <a:pt x="913167" y="1438673"/>
                  <a:pt x="1275131" y="1459189"/>
                </a:cubicBezTo>
                <a:cubicBezTo>
                  <a:pt x="1637095" y="1479705"/>
                  <a:pt x="1977175" y="1490562"/>
                  <a:pt x="2435882" y="1493353"/>
                </a:cubicBezTo>
                <a:lnTo>
                  <a:pt x="4027374" y="1475935"/>
                </a:lnTo>
                <a:cubicBezTo>
                  <a:pt x="4468720" y="1452573"/>
                  <a:pt x="4873979" y="1451708"/>
                  <a:pt x="5083958" y="1353178"/>
                </a:cubicBezTo>
                <a:cubicBezTo>
                  <a:pt x="5293937" y="1254648"/>
                  <a:pt x="5272326" y="1071014"/>
                  <a:pt x="5287247" y="884757"/>
                </a:cubicBezTo>
                <a:cubicBezTo>
                  <a:pt x="5302168" y="698500"/>
                  <a:pt x="5333907" y="362718"/>
                  <a:pt x="4915816" y="235634"/>
                </a:cubicBezTo>
                <a:cubicBezTo>
                  <a:pt x="4497725" y="108550"/>
                  <a:pt x="3292951" y="151423"/>
                  <a:pt x="2778699" y="122255"/>
                </a:cubicBezTo>
                <a:cubicBezTo>
                  <a:pt x="2264447" y="93087"/>
                  <a:pt x="1965117" y="84071"/>
                  <a:pt x="1830302" y="6062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ru-RU" sz="1350"/>
          </a:p>
        </p:txBody>
      </p:sp>
    </p:spTree>
    <p:extLst>
      <p:ext uri="{BB962C8B-B14F-4D97-AF65-F5344CB8AC3E}">
        <p14:creationId xmlns:p14="http://schemas.microsoft.com/office/powerpoint/2010/main" val="15770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08333E-7 -3.51719E-6 L -2.08333E-7 0.0002 C 0.003 -0.0004 0.00612 -3.51719E-6 0.00898 -0.0016 C 0.0194 -0.00779 0.01068 -0.00699 0.01745 -0.01399 C 0.02018 -0.01698 0.02435 -0.01778 0.02747 -0.01918 C 0.02865 -0.01958 0.02995 -0.02038 0.03112 -0.02078 C 0.03203 -0.02198 0.03294 -0.02358 0.03385 -0.02438 C 0.03568 -0.02598 0.03932 -0.02797 0.03932 -0.02777 C 0.04258 -0.02737 0.0457 -0.02757 0.04857 -0.02618 C 0.05065 -0.02518 0.05169 -0.02138 0.05313 -0.01918 C 0.05404 -0.01778 0.05495 -0.01698 0.05599 -0.01578 C 0.05781 -0.01039 0.05794 -0.00919 0.06055 -0.00519 C 0.06146 -0.00379 0.06237 -0.00279 0.06341 -0.0016 C 0.06367 -3.51719E-6 0.06406 0.0018 0.06419 0.0038 C 0.06615 0.04597 0.06302 0.02658 0.06602 0.04397 C 0.06641 0.04137 0.0668 0.03937 0.06706 0.03677 C 0.06888 0.01319 0.06667 0.02638 0.06888 0.01419 C 0.07096 -0.01438 0.06823 0.01699 0.07161 -0.00859 C 0.07161 -0.00879 0.07292 -0.02018 0.07344 -0.02078 C 0.07422 -0.02218 0.07526 -0.02238 0.0763 -0.02278 C 0.08047 -0.02358 0.08477 -0.02378 0.08906 -0.02438 C 0.09036 -0.02498 0.09154 -0.02618 0.09271 -0.02618 C 0.09922 -0.02618 0.10599 -0.02797 0.11198 -0.02438 C 0.11393 -0.02338 0.11328 -0.01738 0.1138 -0.01399 C 0.11471 -0.00979 0.11523 -0.00599 0.11576 -0.0016 C 0.11615 0.003 0.11628 0.0076 0.11667 0.01219 C 0.11693 0.01419 0.11693 0.01619 0.11758 0.01759 C 0.11823 0.01899 0.1194 0.01879 0.12044 0.01939 C 0.12057 0.02299 0.11992 0.02738 0.12122 0.02978 C 0.12227 0.03158 0.12188 0.02518 0.12227 0.02299 C 0.1224 0.02099 0.12279 0.01939 0.12305 0.01759 C 0.12591 -0.001 0.12148 0.02498 0.12591 -3.51719E-6 C 0.12617 -0.0016 0.12604 -0.00399 0.12682 -0.00519 C 0.12773 -0.00699 0.12865 -0.00859 0.12943 -0.01039 C 0.13021 -0.01199 0.13047 -0.01438 0.13125 -0.01578 C 0.13307 -0.01858 0.1349 -0.02038 0.13685 -0.02278 C 0.13789 -0.02378 0.1388 -0.02478 0.13971 -0.02618 C 0.14154 -0.02977 0.14544 -0.03797 0.14792 -0.03837 L 0.15612 -0.03996 C 0.1569 -0.03996 0.16289 -0.03857 0.16445 -0.03657 C 0.16732 -0.03277 0.16693 -0.03097 0.16901 -0.02618 C 0.16992 -0.02438 0.17096 -0.02298 0.17188 -0.02078 C 0.17253 -0.01918 0.17279 -0.01698 0.1737 -0.01578 C 0.17435 -0.01458 0.17552 -0.01458 0.17643 -0.01399 L 0.17826 -0.00339 L 0.17917 0.0018 C 0.17943 0.0064 0.17943 0.01139 0.18008 0.01599 C 0.18047 0.01779 0.18099 0.02059 0.1819 0.02099 C 0.18294 0.02159 0.18385 0.01879 0.18464 0.01759 C 0.18503 0.01519 0.18529 0.01299 0.18568 0.0106 C 0.18594 0.0088 0.18633 0.0072 0.18646 0.0054 C 0.18698 0.0014 0.18698 -0.00279 0.1875 -0.00699 C 0.18776 -0.00879 0.18789 -0.01059 0.18841 -0.01199 C 0.19167 -0.01998 0.19115 -0.01159 0.19115 -0.01918 L 0.19115 -0.01898 L 0.19115 -0.01738 " pathEditMode="relative" rAng="0" ptsTypes="AAAAAAAAAAAAAAAAAAAAAAAAAAAAAAAAAAAAAAAAAAAAAAAAAAAAAAAA">
                                      <p:cBhvr>
                                        <p:cTn id="11" dur="2000" fill="hold"/>
                                        <p:tgtEl>
                                          <p:spTgt spid="20"/>
                                        </p:tgtEl>
                                        <p:attrNameLst>
                                          <p:attrName>ppt_x</p:attrName>
                                          <p:attrName>ppt_y</p:attrName>
                                        </p:attrNameLst>
                                      </p:cBhvr>
                                      <p:rCtr x="9583" y="300"/>
                                    </p:animMotion>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8" presetClass="emph" presetSubtype="0" fill="hold" grpId="1" nodeType="withEffect">
                                  <p:stCondLst>
                                    <p:cond delay="0"/>
                                  </p:stCondLst>
                                  <p:childTnLst>
                                    <p:animRot by="10800000">
                                      <p:cBhvr>
                                        <p:cTn id="27" dur="1000" fill="hold"/>
                                        <p:tgtEl>
                                          <p:spTgt spid="5"/>
                                        </p:tgtEl>
                                        <p:attrNameLst>
                                          <p:attrName>r</p:attrName>
                                        </p:attrNameLst>
                                      </p:cBhvr>
                                    </p:animRot>
                                  </p:childTnLst>
                                </p:cTn>
                              </p:par>
                            </p:childTnLst>
                          </p:cTn>
                        </p:par>
                        <p:par>
                          <p:cTn id="28" fill="hold">
                            <p:stCondLst>
                              <p:cond delay="1500"/>
                            </p:stCondLst>
                            <p:childTnLst>
                              <p:par>
                                <p:cTn id="29" presetID="1" presetClass="exit" presetSubtype="0" fill="hold" grpId="2"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250"/>
                                        <p:tgtEl>
                                          <p:spTgt spid="15"/>
                                        </p:tgtEl>
                                      </p:cBhvr>
                                    </p:animEffect>
                                  </p:childTnLst>
                                </p:cTn>
                              </p:par>
                            </p:childTnLst>
                          </p:cTn>
                        </p:par>
                        <p:par>
                          <p:cTn id="61" fill="hold">
                            <p:stCondLst>
                              <p:cond delay="4750"/>
                            </p:stCondLst>
                            <p:childTnLst>
                              <p:par>
                                <p:cTn id="62" presetID="10" presetClass="entr" presetSubtype="0"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250"/>
                                        <p:tgtEl>
                                          <p:spTgt spid="14"/>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250"/>
                                        <p:tgtEl>
                                          <p:spTgt spid="16"/>
                                        </p:tgtEl>
                                      </p:cBhvr>
                                    </p:animEffect>
                                  </p:childTnLst>
                                </p:cTn>
                              </p:par>
                            </p:childTnLst>
                          </p:cTn>
                        </p:par>
                        <p:par>
                          <p:cTn id="69" fill="hold">
                            <p:stCondLst>
                              <p:cond delay="5250"/>
                            </p:stCondLst>
                            <p:childTnLst>
                              <p:par>
                                <p:cTn id="70" presetID="10" presetClass="entr" presetSubtype="0"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250"/>
                                        <p:tgtEl>
                                          <p:spTgt spid="37"/>
                                        </p:tgtEl>
                                      </p:cBhvr>
                                    </p:animEffect>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25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nodeType="clickEffect">
                                  <p:stCondLst>
                                    <p:cond delay="0"/>
                                  </p:stCondLst>
                                  <p:childTnLst>
                                    <p:animEffect transition="out" filter="fade">
                                      <p:cBhvr>
                                        <p:cTn id="85" dur="500" tmFilter="0, 0; .2, .5; .8, .5; 1, 0"/>
                                        <p:tgtEl>
                                          <p:spTgt spid="14"/>
                                        </p:tgtEl>
                                      </p:cBhvr>
                                    </p:animEffect>
                                    <p:animScale>
                                      <p:cBhvr>
                                        <p:cTn id="86" dur="250" autoRev="1" fill="hold"/>
                                        <p:tgtEl>
                                          <p:spTgt spid="14"/>
                                        </p:tgtEl>
                                      </p:cBhvr>
                                      <p:by x="105000" y="105000"/>
                                    </p:animScale>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childTnLst>
                          </p:cTn>
                        </p:par>
                        <p:par>
                          <p:cTn id="93" fill="hold">
                            <p:stCondLst>
                              <p:cond delay="1000"/>
                            </p:stCondLst>
                            <p:childTnLst>
                              <p:par>
                                <p:cTn id="94" presetID="26" presetClass="emph" presetSubtype="0" fill="hold" nodeType="afterEffect">
                                  <p:stCondLst>
                                    <p:cond delay="0"/>
                                  </p:stCondLst>
                                  <p:childTnLst>
                                    <p:animEffect transition="out" filter="fade">
                                      <p:cBhvr>
                                        <p:cTn id="95" dur="500" tmFilter="0, 0; .2, .5; .8, .5; 1, 0"/>
                                        <p:tgtEl>
                                          <p:spTgt spid="32"/>
                                        </p:tgtEl>
                                      </p:cBhvr>
                                    </p:animEffect>
                                    <p:animScale>
                                      <p:cBhvr>
                                        <p:cTn id="96" dur="250" autoRev="1" fill="hold"/>
                                        <p:tgtEl>
                                          <p:spTgt spid="32"/>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6" presetClass="emph" presetSubtype="0" fill="hold" nodeType="clickEffect">
                                  <p:stCondLst>
                                    <p:cond delay="0"/>
                                  </p:stCondLst>
                                  <p:childTnLst>
                                    <p:animScale>
                                      <p:cBhvr>
                                        <p:cTn id="100" dur="2000" fill="hold"/>
                                        <p:tgtEl>
                                          <p:spTgt spid="32"/>
                                        </p:tgtEl>
                                      </p:cBhvr>
                                      <p:by x="25000" y="25000"/>
                                    </p:animScale>
                                  </p:childTnLst>
                                </p:cTn>
                              </p:par>
                              <p:par>
                                <p:cTn id="101" presetID="42" presetClass="path" presetSubtype="0" accel="50000" decel="50000" fill="hold" nodeType="withEffect">
                                  <p:stCondLst>
                                    <p:cond delay="0"/>
                                  </p:stCondLst>
                                  <p:childTnLst>
                                    <p:animMotion origin="layout" path="M -2.5E-6 4.07407E-6 L -0.06784 -0.2301 " pathEditMode="relative" rAng="0" ptsTypes="AA">
                                      <p:cBhvr>
                                        <p:cTn id="102" dur="2000" fill="hold"/>
                                        <p:tgtEl>
                                          <p:spTgt spid="32"/>
                                        </p:tgtEl>
                                        <p:attrNameLst>
                                          <p:attrName>ppt_x</p:attrName>
                                          <p:attrName>ppt_y</p:attrName>
                                        </p:attrNameLst>
                                      </p:cBhvr>
                                      <p:rCtr x="-3398" y="-11505"/>
                                    </p:animMotion>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nodeType="clickEffect">
                                  <p:stCondLst>
                                    <p:cond delay="0"/>
                                  </p:stCondLst>
                                  <p:childTnLst>
                                    <p:animEffect transition="out" filter="fade">
                                      <p:cBhvr>
                                        <p:cTn id="106" dur="500" tmFilter="0, 0; .2, .5; .8, .5; 1, 0"/>
                                        <p:tgtEl>
                                          <p:spTgt spid="17"/>
                                        </p:tgtEl>
                                      </p:cBhvr>
                                    </p:animEffect>
                                    <p:animScale>
                                      <p:cBhvr>
                                        <p:cTn id="107" dur="250" autoRev="1" fill="hold"/>
                                        <p:tgtEl>
                                          <p:spTgt spid="17"/>
                                        </p:tgtEl>
                                      </p:cBhvr>
                                      <p:by x="105000" y="105000"/>
                                    </p:animScale>
                                  </p:childTnLst>
                                </p:cTn>
                              </p:par>
                            </p:childTnLst>
                          </p:cTn>
                        </p:par>
                        <p:par>
                          <p:cTn id="108" fill="hold">
                            <p:stCondLst>
                              <p:cond delay="500"/>
                            </p:stCondLst>
                            <p:childTnLst>
                              <p:par>
                                <p:cTn id="109" presetID="53" presetClass="entr" presetSubtype="16"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500" fill="hold"/>
                                        <p:tgtEl>
                                          <p:spTgt spid="33"/>
                                        </p:tgtEl>
                                        <p:attrNameLst>
                                          <p:attrName>ppt_w</p:attrName>
                                        </p:attrNameLst>
                                      </p:cBhvr>
                                      <p:tavLst>
                                        <p:tav tm="0">
                                          <p:val>
                                            <p:fltVal val="0"/>
                                          </p:val>
                                        </p:tav>
                                        <p:tav tm="100000">
                                          <p:val>
                                            <p:strVal val="#ppt_w"/>
                                          </p:val>
                                        </p:tav>
                                      </p:tavLst>
                                    </p:anim>
                                    <p:anim calcmode="lin" valueType="num">
                                      <p:cBhvr>
                                        <p:cTn id="112" dur="500" fill="hold"/>
                                        <p:tgtEl>
                                          <p:spTgt spid="33"/>
                                        </p:tgtEl>
                                        <p:attrNameLst>
                                          <p:attrName>ppt_h</p:attrName>
                                        </p:attrNameLst>
                                      </p:cBhvr>
                                      <p:tavLst>
                                        <p:tav tm="0">
                                          <p:val>
                                            <p:fltVal val="0"/>
                                          </p:val>
                                        </p:tav>
                                        <p:tav tm="100000">
                                          <p:val>
                                            <p:strVal val="#ppt_h"/>
                                          </p:val>
                                        </p:tav>
                                      </p:tavLst>
                                    </p:anim>
                                    <p:animEffect transition="in" filter="fade">
                                      <p:cBhvr>
                                        <p:cTn id="113" dur="500"/>
                                        <p:tgtEl>
                                          <p:spTgt spid="33"/>
                                        </p:tgtEl>
                                      </p:cBhvr>
                                    </p:animEffect>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33"/>
                                        </p:tgtEl>
                                      </p:cBhvr>
                                    </p:animEffect>
                                    <p:animScale>
                                      <p:cBhvr>
                                        <p:cTn id="117" dur="250" autoRev="1" fill="hold"/>
                                        <p:tgtEl>
                                          <p:spTgt spid="33"/>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6" presetClass="emph" presetSubtype="0" fill="hold" nodeType="clickEffect">
                                  <p:stCondLst>
                                    <p:cond delay="0"/>
                                  </p:stCondLst>
                                  <p:childTnLst>
                                    <p:animScale>
                                      <p:cBhvr>
                                        <p:cTn id="121" dur="2000" fill="hold"/>
                                        <p:tgtEl>
                                          <p:spTgt spid="33"/>
                                        </p:tgtEl>
                                      </p:cBhvr>
                                      <p:by x="25000" y="25000"/>
                                    </p:animScale>
                                  </p:childTnLst>
                                </p:cTn>
                              </p:par>
                              <p:par>
                                <p:cTn id="122" presetID="42" presetClass="path" presetSubtype="0" accel="50000" decel="50000" fill="hold" nodeType="withEffect">
                                  <p:stCondLst>
                                    <p:cond delay="0"/>
                                  </p:stCondLst>
                                  <p:childTnLst>
                                    <p:animMotion origin="layout" path="M -4.375E-6 -1.85185E-6 L -0.0694 0.21806 " pathEditMode="relative" rAng="0" ptsTypes="AA">
                                      <p:cBhvr>
                                        <p:cTn id="123" dur="2000" fill="hold"/>
                                        <p:tgtEl>
                                          <p:spTgt spid="33"/>
                                        </p:tgtEl>
                                        <p:attrNameLst>
                                          <p:attrName>ppt_x</p:attrName>
                                          <p:attrName>ppt_y</p:attrName>
                                        </p:attrNameLst>
                                      </p:cBhvr>
                                      <p:rCtr x="-3477" y="10903"/>
                                    </p:animMotion>
                                  </p:childTnLst>
                                </p:cTn>
                              </p:par>
                            </p:childTnLst>
                          </p:cTn>
                        </p:par>
                      </p:childTnLst>
                    </p:cTn>
                  </p:par>
                  <p:par>
                    <p:cTn id="124" fill="hold">
                      <p:stCondLst>
                        <p:cond delay="indefinite"/>
                      </p:stCondLst>
                      <p:childTnLst>
                        <p:par>
                          <p:cTn id="125" fill="hold">
                            <p:stCondLst>
                              <p:cond delay="0"/>
                            </p:stCondLst>
                            <p:childTnLst>
                              <p:par>
                                <p:cTn id="126" presetID="26" presetClass="emph" presetSubtype="0" fill="hold" nodeType="clickEffect">
                                  <p:stCondLst>
                                    <p:cond delay="0"/>
                                  </p:stCondLst>
                                  <p:childTnLst>
                                    <p:animEffect transition="out" filter="fade">
                                      <p:cBhvr>
                                        <p:cTn id="127" dur="500" tmFilter="0, 0; .2, .5; .8, .5; 1, 0"/>
                                        <p:tgtEl>
                                          <p:spTgt spid="37"/>
                                        </p:tgtEl>
                                      </p:cBhvr>
                                    </p:animEffect>
                                    <p:animScale>
                                      <p:cBhvr>
                                        <p:cTn id="128" dur="250" autoRev="1" fill="hold"/>
                                        <p:tgtEl>
                                          <p:spTgt spid="37"/>
                                        </p:tgtEl>
                                      </p:cBhvr>
                                      <p:by x="105000" y="105000"/>
                                    </p:animScale>
                                  </p:childTnLst>
                                </p:cTn>
                              </p:par>
                            </p:childTnLst>
                          </p:cTn>
                        </p:par>
                        <p:par>
                          <p:cTn id="129" fill="hold">
                            <p:stCondLst>
                              <p:cond delay="500"/>
                            </p:stCondLst>
                            <p:childTnLst>
                              <p:par>
                                <p:cTn id="130" presetID="53" presetClass="entr" presetSubtype="16" fill="hold" nodeType="afterEffect">
                                  <p:stCondLst>
                                    <p:cond delay="0"/>
                                  </p:stCondLst>
                                  <p:childTnLst>
                                    <p:set>
                                      <p:cBhvr>
                                        <p:cTn id="131" dur="1" fill="hold">
                                          <p:stCondLst>
                                            <p:cond delay="0"/>
                                          </p:stCondLst>
                                        </p:cTn>
                                        <p:tgtEl>
                                          <p:spTgt spid="38"/>
                                        </p:tgtEl>
                                        <p:attrNameLst>
                                          <p:attrName>style.visibility</p:attrName>
                                        </p:attrNameLst>
                                      </p:cBhvr>
                                      <p:to>
                                        <p:strVal val="visible"/>
                                      </p:to>
                                    </p:set>
                                    <p:anim calcmode="lin" valueType="num">
                                      <p:cBhvr>
                                        <p:cTn id="132" dur="500" fill="hold"/>
                                        <p:tgtEl>
                                          <p:spTgt spid="38"/>
                                        </p:tgtEl>
                                        <p:attrNameLst>
                                          <p:attrName>ppt_w</p:attrName>
                                        </p:attrNameLst>
                                      </p:cBhvr>
                                      <p:tavLst>
                                        <p:tav tm="0">
                                          <p:val>
                                            <p:fltVal val="0"/>
                                          </p:val>
                                        </p:tav>
                                        <p:tav tm="100000">
                                          <p:val>
                                            <p:strVal val="#ppt_w"/>
                                          </p:val>
                                        </p:tav>
                                      </p:tavLst>
                                    </p:anim>
                                    <p:anim calcmode="lin" valueType="num">
                                      <p:cBhvr>
                                        <p:cTn id="133" dur="500" fill="hold"/>
                                        <p:tgtEl>
                                          <p:spTgt spid="38"/>
                                        </p:tgtEl>
                                        <p:attrNameLst>
                                          <p:attrName>ppt_h</p:attrName>
                                        </p:attrNameLst>
                                      </p:cBhvr>
                                      <p:tavLst>
                                        <p:tav tm="0">
                                          <p:val>
                                            <p:fltVal val="0"/>
                                          </p:val>
                                        </p:tav>
                                        <p:tav tm="100000">
                                          <p:val>
                                            <p:strVal val="#ppt_h"/>
                                          </p:val>
                                        </p:tav>
                                      </p:tavLst>
                                    </p:anim>
                                    <p:animEffect transition="in" filter="fade">
                                      <p:cBhvr>
                                        <p:cTn id="134" dur="500"/>
                                        <p:tgtEl>
                                          <p:spTgt spid="38"/>
                                        </p:tgtEl>
                                      </p:cBhvr>
                                    </p:animEffect>
                                  </p:childTnLst>
                                </p:cTn>
                              </p:par>
                            </p:childTnLst>
                          </p:cTn>
                        </p:par>
                        <p:par>
                          <p:cTn id="135" fill="hold">
                            <p:stCondLst>
                              <p:cond delay="1000"/>
                            </p:stCondLst>
                            <p:childTnLst>
                              <p:par>
                                <p:cTn id="136" presetID="26" presetClass="emph" presetSubtype="0" fill="hold" nodeType="afterEffect">
                                  <p:stCondLst>
                                    <p:cond delay="0"/>
                                  </p:stCondLst>
                                  <p:childTnLst>
                                    <p:animEffect transition="out" filter="fade">
                                      <p:cBhvr>
                                        <p:cTn id="137" dur="500" tmFilter="0, 0; .2, .5; .8, .5; 1, 0"/>
                                        <p:tgtEl>
                                          <p:spTgt spid="38"/>
                                        </p:tgtEl>
                                      </p:cBhvr>
                                    </p:animEffect>
                                    <p:animScale>
                                      <p:cBhvr>
                                        <p:cTn id="138" dur="250" autoRev="1" fill="hold"/>
                                        <p:tgtEl>
                                          <p:spTgt spid="38"/>
                                        </p:tgtEl>
                                      </p:cBhvr>
                                      <p:by x="105000" y="105000"/>
                                    </p:animScale>
                                  </p:childTnLst>
                                </p:cTn>
                              </p:par>
                            </p:childTnLst>
                          </p:cTn>
                        </p:par>
                        <p:par>
                          <p:cTn id="139" fill="hold">
                            <p:stCondLst>
                              <p:cond delay="1500"/>
                            </p:stCondLst>
                            <p:childTnLst>
                              <p:par>
                                <p:cTn id="140" presetID="21" presetClass="entr" presetSubtype="1" fill="hold" grpId="0" nodeType="afterEffect">
                                  <p:stCondLst>
                                    <p:cond delay="0"/>
                                  </p:stCondLst>
                                  <p:childTnLst>
                                    <p:set>
                                      <p:cBhvr>
                                        <p:cTn id="141" dur="1" fill="hold">
                                          <p:stCondLst>
                                            <p:cond delay="0"/>
                                          </p:stCondLst>
                                        </p:cTn>
                                        <p:tgtEl>
                                          <p:spTgt spid="39"/>
                                        </p:tgtEl>
                                        <p:attrNameLst>
                                          <p:attrName>style.visibility</p:attrName>
                                        </p:attrNameLst>
                                      </p:cBhvr>
                                      <p:to>
                                        <p:strVal val="visible"/>
                                      </p:to>
                                    </p:set>
                                    <p:animEffect transition="in" filter="wheel(1)">
                                      <p:cBhvr>
                                        <p:cTn id="142" dur="2000"/>
                                        <p:tgtEl>
                                          <p:spTgt spid="39"/>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mph" presetSubtype="0" fill="hold" nodeType="clickEffect">
                                  <p:stCondLst>
                                    <p:cond delay="0"/>
                                  </p:stCondLst>
                                  <p:childTnLst>
                                    <p:animScale>
                                      <p:cBhvr>
                                        <p:cTn id="146" dur="2000" fill="hold"/>
                                        <p:tgtEl>
                                          <p:spTgt spid="38"/>
                                        </p:tgtEl>
                                      </p:cBhvr>
                                      <p:by x="15000" y="15000"/>
                                    </p:animScale>
                                  </p:childTnLst>
                                </p:cTn>
                              </p:par>
                              <p:par>
                                <p:cTn id="147" presetID="42" presetClass="path" presetSubtype="0" accel="50000" decel="50000" fill="hold" nodeType="withEffect">
                                  <p:stCondLst>
                                    <p:cond delay="0"/>
                                  </p:stCondLst>
                                  <p:childTnLst>
                                    <p:animMotion origin="layout" path="M -1.45833E-6 -2.59259E-6 L 0.42175 0.03635 " pathEditMode="relative" rAng="0" ptsTypes="AA">
                                      <p:cBhvr>
                                        <p:cTn id="148" dur="2000" fill="hold"/>
                                        <p:tgtEl>
                                          <p:spTgt spid="38"/>
                                        </p:tgtEl>
                                        <p:attrNameLst>
                                          <p:attrName>ppt_x</p:attrName>
                                          <p:attrName>ppt_y</p:attrName>
                                        </p:attrNameLst>
                                      </p:cBhvr>
                                      <p:rCtr x="21081" y="1806"/>
                                    </p:animMotion>
                                  </p:childTnLst>
                                </p:cTn>
                              </p:par>
                              <p:par>
                                <p:cTn id="149" presetID="10" presetClass="exit" presetSubtype="0" fill="hold" grpId="1" nodeType="withEffect">
                                  <p:stCondLst>
                                    <p:cond delay="0"/>
                                  </p:stCondLst>
                                  <p:childTnLst>
                                    <p:animEffect transition="out" filter="fade">
                                      <p:cBhvr>
                                        <p:cTn id="150" dur="500"/>
                                        <p:tgtEl>
                                          <p:spTgt spid="39"/>
                                        </p:tgtEl>
                                      </p:cBhvr>
                                    </p:animEffect>
                                    <p:set>
                                      <p:cBhvr>
                                        <p:cTn id="15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18" grpId="0" animBg="1"/>
      <p:bldP spid="19" grpId="0" animBg="1"/>
      <p:bldP spid="39" grpId="0" animBg="1"/>
      <p:bldP spid="39"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56646" y="896952"/>
            <a:ext cx="9087354" cy="5532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z="2400" dirty="0">
                <a:solidFill>
                  <a:schemeClr val="tx1">
                    <a:lumMod val="75000"/>
                    <a:lumOff val="25000"/>
                  </a:schemeClr>
                </a:solidFill>
              </a:rPr>
              <a:t>Инструменты уровня </a:t>
            </a:r>
            <a:r>
              <a:rPr lang="en-US" sz="2400" dirty="0">
                <a:solidFill>
                  <a:schemeClr val="tx1">
                    <a:lumMod val="75000"/>
                    <a:lumOff val="25000"/>
                  </a:schemeClr>
                </a:solidFill>
              </a:rPr>
              <a:t>CIM - </a:t>
            </a:r>
            <a:r>
              <a:rPr lang="en-US" sz="2400" u="sng" dirty="0" err="1">
                <a:solidFill>
                  <a:schemeClr val="tx1">
                    <a:lumMod val="75000"/>
                    <a:lumOff val="25000"/>
                  </a:schemeClr>
                </a:solidFill>
              </a:rPr>
              <a:t>CEM-Sales&amp;Targeting</a:t>
            </a:r>
            <a:endParaRPr lang="ru-RU" sz="2400" u="sng" dirty="0">
              <a:solidFill>
                <a:schemeClr val="tx1">
                  <a:lumMod val="75000"/>
                  <a:lumOff val="2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1378800"/>
            <a:ext cx="7594871" cy="4621950"/>
          </a:xfrm>
          <a:prstGeom prst="rect">
            <a:avLst/>
          </a:prstGeom>
          <a:effectLst>
            <a:softEdge rad="63500"/>
          </a:effectLst>
        </p:spPr>
      </p:pic>
    </p:spTree>
    <p:extLst>
      <p:ext uri="{BB962C8B-B14F-4D97-AF65-F5344CB8AC3E}">
        <p14:creationId xmlns:p14="http://schemas.microsoft.com/office/powerpoint/2010/main" val="404112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fontScale="92500"/>
          </a:bodyPr>
          <a:lstStyle/>
          <a:p>
            <a:pPr>
              <a:spcBef>
                <a:spcPct val="0"/>
              </a:spcBef>
              <a:buNone/>
            </a:pPr>
            <a:r>
              <a:rPr lang="ru-RU" sz="2000" b="1" dirty="0"/>
              <a:t>Заказчик (</a:t>
            </a:r>
            <a:r>
              <a:rPr lang="ru-RU" sz="2000" b="1" dirty="0" err="1"/>
              <a:t>Customer</a:t>
            </a:r>
            <a:r>
              <a:rPr lang="ru-RU" sz="2000" b="1" dirty="0"/>
              <a:t>)</a:t>
            </a:r>
            <a:r>
              <a:rPr lang="ru-RU" sz="2000" dirty="0"/>
              <a:t> - это </a:t>
            </a:r>
            <a:r>
              <a:rPr lang="ru-RU" sz="2000" i="1" dirty="0"/>
              <a:t>покупатель</a:t>
            </a:r>
            <a:r>
              <a:rPr lang="ru-RU" sz="2000" dirty="0"/>
              <a:t> товаров или услуг. </a:t>
            </a:r>
            <a:endParaRPr lang="ru-RU" sz="2000" dirty="0" smtClean="0"/>
          </a:p>
          <a:p>
            <a:pPr>
              <a:spcBef>
                <a:spcPct val="0"/>
              </a:spcBef>
              <a:buNone/>
            </a:pPr>
            <a:r>
              <a:rPr lang="ru-RU" sz="2000" b="1" dirty="0"/>
              <a:t>Поставщик услуг (</a:t>
            </a:r>
            <a:r>
              <a:rPr lang="ru-RU" sz="2000" b="1" dirty="0" err="1"/>
              <a:t>Service</a:t>
            </a:r>
            <a:r>
              <a:rPr lang="ru-RU" sz="2000" b="1" dirty="0"/>
              <a:t> </a:t>
            </a:r>
            <a:r>
              <a:rPr lang="ru-RU" sz="2000" b="1" dirty="0" err="1"/>
              <a:t>provider</a:t>
            </a:r>
            <a:r>
              <a:rPr lang="ru-RU" sz="2000" b="1" dirty="0"/>
              <a:t>)</a:t>
            </a:r>
            <a:r>
              <a:rPr lang="ru-RU" sz="2000" dirty="0"/>
              <a:t> - это организация, поставляющая услуги одному или нескольким внутренним или внешним заказчикам</a:t>
            </a:r>
            <a:r>
              <a:rPr lang="ru-RU" sz="2000" dirty="0" smtClean="0"/>
              <a:t>.</a:t>
            </a:r>
          </a:p>
          <a:p>
            <a:pPr>
              <a:spcBef>
                <a:spcPct val="0"/>
              </a:spcBef>
              <a:buNone/>
            </a:pPr>
            <a:r>
              <a:rPr lang="ru-RU" sz="2000" b="1" dirty="0"/>
              <a:t>Пользователь</a:t>
            </a:r>
            <a:r>
              <a:rPr lang="ru-RU" sz="2000" dirty="0"/>
              <a:t> - это </a:t>
            </a:r>
            <a:endParaRPr lang="ru-RU" sz="2000" dirty="0" smtClean="0"/>
          </a:p>
          <a:p>
            <a:r>
              <a:rPr lang="ru-RU" sz="2000" b="1" dirty="0"/>
              <a:t>IT-услуга (сервис)</a:t>
            </a:r>
            <a:r>
              <a:rPr lang="ru-RU" sz="2000" dirty="0"/>
              <a:t> - способ предоставления ценности заказчикам через содействие им в получении результатов на выходе, которых заказчики хотят достичь без владения специфическими затратами и рисками [</a:t>
            </a:r>
            <a:r>
              <a:rPr lang="ru-RU" sz="2000" u="sng" dirty="0">
                <a:hlinkClick r:id="rId3"/>
              </a:rPr>
              <a:t>1</a:t>
            </a:r>
            <a:r>
              <a:rPr lang="ru-RU" sz="2000" dirty="0" smtClean="0"/>
              <a:t>]. или</a:t>
            </a:r>
            <a:endParaRPr lang="ru-RU" sz="2000" dirty="0"/>
          </a:p>
          <a:p>
            <a:pPr marL="0" indent="0">
              <a:buNone/>
            </a:pPr>
            <a:r>
              <a:rPr lang="ru-RU" sz="2000" dirty="0" smtClean="0"/>
              <a:t>IT-услуга </a:t>
            </a:r>
            <a:r>
              <a:rPr lang="ru-RU" sz="2000" dirty="0"/>
              <a:t>- одна или более техническая или профессиональная возможность, которая делает возможным </a:t>
            </a:r>
            <a:r>
              <a:rPr lang="ru-RU" sz="2000" i="1" dirty="0"/>
              <a:t>бизнес-процесс</a:t>
            </a:r>
            <a:r>
              <a:rPr lang="ru-RU" sz="2000" dirty="0" smtClean="0"/>
              <a:t>.</a:t>
            </a:r>
          </a:p>
          <a:p>
            <a:r>
              <a:rPr lang="ru-RU" sz="2000" dirty="0"/>
              <a:t>обладает следующими характеристиками:</a:t>
            </a:r>
          </a:p>
          <a:p>
            <a:pPr lvl="0"/>
            <a:r>
              <a:rPr lang="ru-RU" sz="2000" dirty="0"/>
              <a:t>удовлетворяет одну и более потребностей заказчика;</a:t>
            </a:r>
          </a:p>
          <a:p>
            <a:pPr lvl="0"/>
            <a:r>
              <a:rPr lang="ru-RU" sz="2000" dirty="0"/>
              <a:t>поддерживает бизнес-цели заказчика;</a:t>
            </a:r>
          </a:p>
          <a:p>
            <a:pPr lvl="0"/>
            <a:r>
              <a:rPr lang="ru-RU" sz="2000" dirty="0"/>
              <a:t>воспринимается заказчиком как единое целое и продукт, готовый к использованию</a:t>
            </a:r>
            <a:r>
              <a:rPr lang="ru-RU" sz="2000" dirty="0" smtClean="0"/>
              <a:t>.</a:t>
            </a:r>
            <a:endParaRPr lang="ru-RU" sz="2000" dirty="0"/>
          </a:p>
          <a:p>
            <a:pPr>
              <a:spcBef>
                <a:spcPct val="0"/>
              </a:spcBef>
              <a:buNone/>
            </a:pPr>
            <a:endParaRPr lang="ru-RU" sz="2000" dirty="0" smtClean="0"/>
          </a:p>
          <a:p>
            <a:pPr>
              <a:spcBef>
                <a:spcPct val="0"/>
              </a:spcBef>
              <a:buNone/>
            </a:pP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5208441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252" y="1033574"/>
            <a:ext cx="1701220" cy="2227134"/>
          </a:xfrm>
          <a:prstGeom prst="rect">
            <a:avLst/>
          </a:prstGeom>
        </p:spPr>
      </p:pic>
      <p:sp>
        <p:nvSpPr>
          <p:cNvPr id="4" name="Заголовок 1"/>
          <p:cNvSpPr txBox="1">
            <a:spLocks/>
          </p:cNvSpPr>
          <p:nvPr/>
        </p:nvSpPr>
        <p:spPr>
          <a:xfrm>
            <a:off x="433138" y="857251"/>
            <a:ext cx="824764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Итого,</a:t>
            </a:r>
          </a:p>
          <a:p>
            <a:r>
              <a:rPr lang="ru-RU" sz="2400" b="1"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Что нам даст внедрение </a:t>
            </a:r>
            <a:r>
              <a:rPr lang="en-US" sz="2400" b="1"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CEM:</a:t>
            </a:r>
            <a:endParaRPr lang="ru-RU" sz="2400"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68" y="2249314"/>
            <a:ext cx="337027" cy="352505"/>
          </a:xfrm>
          <a:prstGeom prst="rect">
            <a:avLst/>
          </a:prstGeom>
        </p:spPr>
      </p:pic>
      <p:sp>
        <p:nvSpPr>
          <p:cNvPr id="6" name="Скругленный прямоугольник 5"/>
          <p:cNvSpPr/>
          <p:nvPr/>
        </p:nvSpPr>
        <p:spPr>
          <a:xfrm>
            <a:off x="377385" y="2026784"/>
            <a:ext cx="7119688" cy="3600450"/>
          </a:xfrm>
          <a:prstGeom prst="roundRect">
            <a:avLst>
              <a:gd name="adj" fmla="val 9942"/>
            </a:avLst>
          </a:prstGeom>
          <a:no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TextBox 7"/>
          <p:cNvSpPr txBox="1"/>
          <p:nvPr/>
        </p:nvSpPr>
        <p:spPr>
          <a:xfrm>
            <a:off x="1100887" y="2263985"/>
            <a:ext cx="6140363" cy="623248"/>
          </a:xfrm>
          <a:prstGeom prst="rect">
            <a:avLst/>
          </a:prstGeom>
          <a:noFill/>
        </p:spPr>
        <p:txBody>
          <a:bodyPr wrap="square" rtlCol="0">
            <a:spAutoFit/>
          </a:bodyPr>
          <a:lstStyle/>
          <a:p>
            <a:r>
              <a:rPr lang="ru-RU" dirty="0">
                <a:solidFill>
                  <a:schemeClr val="tx1">
                    <a:lumMod val="65000"/>
                    <a:lumOff val="35000"/>
                  </a:schemeClr>
                </a:solidFill>
              </a:rPr>
              <a:t>Увеличение</a:t>
            </a:r>
            <a:r>
              <a:rPr lang="ru-RU" sz="1650" dirty="0">
                <a:solidFill>
                  <a:schemeClr val="tx1">
                    <a:lumMod val="65000"/>
                    <a:lumOff val="35000"/>
                  </a:schemeClr>
                </a:solidFill>
              </a:rPr>
              <a:t> прибыли за счет снижения издержек и увеличения продаж </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68" y="2921305"/>
            <a:ext cx="337027" cy="352505"/>
          </a:xfrm>
          <a:prstGeom prst="rect">
            <a:avLst/>
          </a:prstGeom>
        </p:spPr>
      </p:pic>
      <p:sp>
        <p:nvSpPr>
          <p:cNvPr id="10" name="TextBox 9"/>
          <p:cNvSpPr txBox="1"/>
          <p:nvPr/>
        </p:nvSpPr>
        <p:spPr>
          <a:xfrm>
            <a:off x="1113135" y="2841066"/>
            <a:ext cx="6216355" cy="600164"/>
          </a:xfrm>
          <a:prstGeom prst="rect">
            <a:avLst/>
          </a:prstGeom>
          <a:noFill/>
        </p:spPr>
        <p:txBody>
          <a:bodyPr wrap="square" rtlCol="0">
            <a:spAutoFit/>
          </a:bodyPr>
          <a:lstStyle/>
          <a:p>
            <a:r>
              <a:rPr lang="ru-RU" sz="1650" dirty="0">
                <a:solidFill>
                  <a:schemeClr val="tx1">
                    <a:lumMod val="65000"/>
                    <a:lumOff val="35000"/>
                  </a:schemeClr>
                </a:solidFill>
              </a:rPr>
              <a:t>Увеличение конкурентоспособности на рынке за счет использования передовых технологий работы с клиентом</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68" y="3591145"/>
            <a:ext cx="337027" cy="352505"/>
          </a:xfrm>
          <a:prstGeom prst="rect">
            <a:avLst/>
          </a:prstGeom>
        </p:spPr>
      </p:pic>
      <p:sp>
        <p:nvSpPr>
          <p:cNvPr id="12" name="TextBox 11"/>
          <p:cNvSpPr txBox="1"/>
          <p:nvPr/>
        </p:nvSpPr>
        <p:spPr>
          <a:xfrm>
            <a:off x="1151914" y="3600018"/>
            <a:ext cx="6060761" cy="600164"/>
          </a:xfrm>
          <a:prstGeom prst="rect">
            <a:avLst/>
          </a:prstGeom>
          <a:noFill/>
        </p:spPr>
        <p:txBody>
          <a:bodyPr wrap="square" rtlCol="0">
            <a:spAutoFit/>
          </a:bodyPr>
          <a:lstStyle/>
          <a:p>
            <a:r>
              <a:rPr lang="ru-RU" sz="1650" dirty="0">
                <a:solidFill>
                  <a:schemeClr val="tx1">
                    <a:lumMod val="65000"/>
                    <a:lumOff val="35000"/>
                  </a:schemeClr>
                </a:solidFill>
              </a:rPr>
              <a:t>Увеличение лояльности клиентов за счет умного и своевременного взаимодействия </a:t>
            </a: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68" y="4241146"/>
            <a:ext cx="337027" cy="352505"/>
          </a:xfrm>
          <a:prstGeom prst="rect">
            <a:avLst/>
          </a:prstGeom>
        </p:spPr>
      </p:pic>
      <p:sp>
        <p:nvSpPr>
          <p:cNvPr id="14" name="TextBox 13"/>
          <p:cNvSpPr txBox="1"/>
          <p:nvPr/>
        </p:nvSpPr>
        <p:spPr>
          <a:xfrm>
            <a:off x="1151914" y="4238436"/>
            <a:ext cx="6060761" cy="600164"/>
          </a:xfrm>
          <a:prstGeom prst="rect">
            <a:avLst/>
          </a:prstGeom>
          <a:noFill/>
        </p:spPr>
        <p:txBody>
          <a:bodyPr wrap="square" rtlCol="0">
            <a:spAutoFit/>
          </a:bodyPr>
          <a:lstStyle/>
          <a:p>
            <a:r>
              <a:rPr lang="ru-RU" sz="1650" dirty="0">
                <a:solidFill>
                  <a:schemeClr val="tx1">
                    <a:lumMod val="65000"/>
                    <a:lumOff val="35000"/>
                  </a:schemeClr>
                </a:solidFill>
              </a:rPr>
              <a:t>Удержание клиента за счет возможности предугадать потребность и недовольства клиента</a:t>
            </a: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68" y="4903825"/>
            <a:ext cx="337027" cy="352505"/>
          </a:xfrm>
          <a:prstGeom prst="rect">
            <a:avLst/>
          </a:prstGeom>
        </p:spPr>
      </p:pic>
      <p:sp>
        <p:nvSpPr>
          <p:cNvPr id="17" name="TextBox 16"/>
          <p:cNvSpPr txBox="1"/>
          <p:nvPr/>
        </p:nvSpPr>
        <p:spPr>
          <a:xfrm>
            <a:off x="1159060" y="4903826"/>
            <a:ext cx="6222476" cy="600164"/>
          </a:xfrm>
          <a:prstGeom prst="rect">
            <a:avLst/>
          </a:prstGeom>
          <a:noFill/>
        </p:spPr>
        <p:txBody>
          <a:bodyPr wrap="square" rtlCol="0">
            <a:spAutoFit/>
          </a:bodyPr>
          <a:lstStyle/>
          <a:p>
            <a:r>
              <a:rPr lang="ru-RU" sz="1650" dirty="0">
                <a:solidFill>
                  <a:schemeClr val="tx1">
                    <a:lumMod val="65000"/>
                    <a:lumOff val="35000"/>
                  </a:schemeClr>
                </a:solidFill>
              </a:rPr>
              <a:t>Создания имиджа «Любимый» оператор, от которого не уходят старые клиента и к которому идут новые!</a:t>
            </a:r>
          </a:p>
        </p:txBody>
      </p:sp>
    </p:spTree>
    <p:extLst>
      <p:ext uri="{BB962C8B-B14F-4D97-AF65-F5344CB8AC3E}">
        <p14:creationId xmlns:p14="http://schemas.microsoft.com/office/powerpoint/2010/main" val="91841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2" grpId="0"/>
      <p:bldP spid="14"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60202"/>
            <a:ext cx="9144000" cy="1487837"/>
          </a:xfrm>
          <a:prstGeom prst="rect">
            <a:avLst/>
          </a:prstGeom>
          <a:gradFill flip="none" rotWithShape="1">
            <a:gsLst>
              <a:gs pos="57000">
                <a:schemeClr val="bg1"/>
              </a:gs>
              <a:gs pos="99000">
                <a:schemeClr val="bg1">
                  <a:lumMod val="95000"/>
                </a:schemeClr>
              </a:gs>
              <a:gs pos="100000">
                <a:schemeClr val="bg1">
                  <a:lumMod val="85000"/>
                </a:schemeClr>
              </a:gs>
              <a:gs pos="100000">
                <a:schemeClr val="bg1">
                  <a:lumMod val="85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950" b="1" i="1" dirty="0">
                <a:solidFill>
                  <a:srgbClr val="482400"/>
                </a:solidFill>
              </a:rPr>
              <a:t>Спасибо за внимание!</a:t>
            </a:r>
          </a:p>
        </p:txBody>
      </p:sp>
    </p:spTree>
    <p:extLst>
      <p:ext uri="{BB962C8B-B14F-4D97-AF65-F5344CB8AC3E}">
        <p14:creationId xmlns:p14="http://schemas.microsoft.com/office/powerpoint/2010/main" val="3395448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636912"/>
            <a:ext cx="8229600" cy="770607"/>
          </a:xfrm>
        </p:spPr>
        <p:txBody>
          <a:bodyPr/>
          <a:lstStyle/>
          <a:p>
            <a:r>
              <a:rPr lang="ru-RU" dirty="0" smtClean="0"/>
              <a:t>Вопросы?</a:t>
            </a:r>
            <a:endParaRPr lang="ru-RU" dirty="0"/>
          </a:p>
        </p:txBody>
      </p:sp>
      <p:sp>
        <p:nvSpPr>
          <p:cNvPr id="4" name="Текст 3"/>
          <p:cNvSpPr>
            <a:spLocks noGrp="1"/>
          </p:cNvSpPr>
          <p:nvPr>
            <p:ph type="body" sz="quarter" idx="13"/>
          </p:nvPr>
        </p:nvSpPr>
        <p:spPr/>
        <p:txBody>
          <a:bodyPr/>
          <a:lstStyle/>
          <a:p>
            <a:r>
              <a:rPr lang="ru-RU" dirty="0" smtClean="0"/>
              <a:t>Спасибо за внимание!</a:t>
            </a:r>
            <a:endParaRPr lang="ru-RU" dirty="0"/>
          </a:p>
        </p:txBody>
      </p:sp>
      <p:sp>
        <p:nvSpPr>
          <p:cNvPr id="5" name="Объект 4"/>
          <p:cNvSpPr>
            <a:spLocks noGrp="1"/>
          </p:cNvSpPr>
          <p:nvPr>
            <p:ph idx="1"/>
          </p:nvPr>
        </p:nvSpPr>
        <p:spPr/>
        <p:txBody>
          <a:bodyPr/>
          <a:lstStyle/>
          <a:p>
            <a:endParaRPr lang="ru-RU" dirty="0"/>
          </a:p>
        </p:txBody>
      </p:sp>
    </p:spTree>
    <p:extLst>
      <p:ext uri="{BB962C8B-B14F-4D97-AF65-F5344CB8AC3E}">
        <p14:creationId xmlns:p14="http://schemas.microsoft.com/office/powerpoint/2010/main" val="2104426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a:bodyPr>
          <a:lstStyle/>
          <a:p>
            <a:pPr algn="ctr">
              <a:spcBef>
                <a:spcPct val="0"/>
              </a:spcBef>
              <a:buNone/>
            </a:pPr>
            <a:r>
              <a:rPr lang="ru-RU" sz="2000" i="1" dirty="0"/>
              <a:t>слово</a:t>
            </a:r>
            <a:r>
              <a:rPr lang="ru-RU" sz="2000" dirty="0"/>
              <a:t> ценность - в оригинале "</a:t>
            </a:r>
            <a:r>
              <a:rPr lang="ru-RU" sz="2000" dirty="0" err="1"/>
              <a:t>value</a:t>
            </a:r>
            <a:r>
              <a:rPr lang="ru-RU" sz="2000" dirty="0"/>
              <a:t>". Здесь имеется в виду потенциальная выгода для Заказчика от использования IT-услуги (например, экономия времени, денег и других ресурсов).</a:t>
            </a:r>
          </a:p>
          <a:p>
            <a:pPr algn="ctr">
              <a:spcBef>
                <a:spcPct val="0"/>
              </a:spcBef>
              <a:buNone/>
            </a:pPr>
            <a:r>
              <a:rPr lang="ru-RU" sz="2000" b="1" dirty="0"/>
              <a:t>Результаты на выходе (</a:t>
            </a:r>
            <a:r>
              <a:rPr lang="ru-RU" sz="2000" b="1" dirty="0" err="1"/>
              <a:t>outcomes</a:t>
            </a:r>
            <a:r>
              <a:rPr lang="ru-RU" sz="2000" b="1" dirty="0"/>
              <a:t>)</a:t>
            </a:r>
            <a:r>
              <a:rPr lang="ru-RU" sz="2000" dirty="0"/>
              <a:t> - то, что получает заказчик в конечном итоге. </a:t>
            </a: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1264860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13"/>
          </p:nvPr>
        </p:nvSpPr>
        <p:spPr/>
        <p:txBody>
          <a:bodyPr/>
          <a:lstStyle/>
          <a:p>
            <a:r>
              <a:rPr lang="ru-RU" dirty="0"/>
              <a:t>Схема системы хранения информации</a:t>
            </a:r>
          </a:p>
        </p:txBody>
      </p:sp>
      <p:sp>
        <p:nvSpPr>
          <p:cNvPr id="3" name="Текст 2"/>
          <p:cNvSpPr>
            <a:spLocks noGrp="1"/>
          </p:cNvSpPr>
          <p:nvPr>
            <p:ph type="body" sz="quarter" idx="14"/>
          </p:nvPr>
        </p:nvSpPr>
        <p:spPr/>
        <p:txBody>
          <a:bodyPr/>
          <a:lstStyle/>
          <a:p>
            <a:r>
              <a:rPr lang="ru-RU" dirty="0" smtClean="0"/>
              <a:t>ХХХ</a:t>
            </a:r>
          </a:p>
        </p:txBody>
      </p:sp>
      <p:pic>
        <p:nvPicPr>
          <p:cNvPr id="5" name="Объект 4" descr="Схема системы хранения информации"/>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1" y="764704"/>
            <a:ext cx="6120680" cy="5482394"/>
          </a:xfrm>
          <a:prstGeom prst="rect">
            <a:avLst/>
          </a:prstGeom>
          <a:noFill/>
          <a:ln>
            <a:noFill/>
          </a:ln>
        </p:spPr>
      </p:pic>
    </p:spTree>
    <p:extLst>
      <p:ext uri="{BB962C8B-B14F-4D97-AF65-F5344CB8AC3E}">
        <p14:creationId xmlns:p14="http://schemas.microsoft.com/office/powerpoint/2010/main" val="3832985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95536" y="1196752"/>
            <a:ext cx="8229600" cy="4525963"/>
          </a:xfrm>
        </p:spPr>
        <p:txBody>
          <a:bodyPr vert="horz" lIns="91440" tIns="45720" rIns="91440" bIns="45720" rtlCol="0" anchor="ctr">
            <a:normAutofit fontScale="92500" lnSpcReduction="20000"/>
          </a:bodyPr>
          <a:lstStyle/>
          <a:p>
            <a:r>
              <a:rPr lang="ru-RU" sz="2000" dirty="0"/>
              <a:t>В определении услуги мы сталкиваемся также с понятием </a:t>
            </a:r>
            <a:r>
              <a:rPr lang="ru-RU" sz="2000" b="1" dirty="0"/>
              <a:t>ценность услуги</a:t>
            </a:r>
            <a:r>
              <a:rPr lang="ru-RU" sz="2000" dirty="0"/>
              <a:t> (</a:t>
            </a:r>
            <a:r>
              <a:rPr lang="ru-RU" sz="2000" dirty="0" err="1"/>
              <a:t>value</a:t>
            </a:r>
            <a:r>
              <a:rPr lang="ru-RU" sz="2000" dirty="0"/>
              <a:t>). Она измеряется в контексте двух понятий:</a:t>
            </a:r>
          </a:p>
          <a:p>
            <a:pPr lvl="0"/>
            <a:r>
              <a:rPr lang="ru-RU" sz="2000" dirty="0"/>
              <a:t>Полезность услуги (</a:t>
            </a:r>
            <a:r>
              <a:rPr lang="ru-RU" sz="2000" dirty="0" err="1"/>
              <a:t>Service</a:t>
            </a:r>
            <a:r>
              <a:rPr lang="ru-RU" sz="2000" dirty="0"/>
              <a:t> </a:t>
            </a:r>
            <a:r>
              <a:rPr lang="ru-RU" sz="2000" dirty="0" err="1"/>
              <a:t>Utility</a:t>
            </a:r>
            <a:r>
              <a:rPr lang="ru-RU" sz="2000" dirty="0"/>
              <a:t>)- то, что получает заказчик в результате использования услуги;</a:t>
            </a:r>
          </a:p>
          <a:p>
            <a:pPr lvl="0"/>
            <a:r>
              <a:rPr lang="ru-RU" sz="2000" dirty="0"/>
              <a:t>Гарантия качества услуги(</a:t>
            </a:r>
            <a:r>
              <a:rPr lang="ru-RU" sz="2000" dirty="0" err="1"/>
              <a:t>Service</a:t>
            </a:r>
            <a:r>
              <a:rPr lang="ru-RU" sz="2000" dirty="0"/>
              <a:t> </a:t>
            </a:r>
            <a:r>
              <a:rPr lang="ru-RU" sz="2000" i="1" dirty="0" err="1"/>
              <a:t>Warranty</a:t>
            </a:r>
            <a:r>
              <a:rPr lang="ru-RU" sz="2000" dirty="0"/>
              <a:t>) - то, как поставщик предоставляет услугу в терминах доступности, производительности, непрерывности и безопасности.</a:t>
            </a:r>
          </a:p>
          <a:p>
            <a:r>
              <a:rPr lang="ru-RU" sz="2000" b="1" dirty="0"/>
              <a:t>Полезность</a:t>
            </a:r>
            <a:r>
              <a:rPr lang="ru-RU" sz="2000" dirty="0"/>
              <a:t> - функциональность, предлагаемая продуктом или сервисом для обеспечения определённых потребностей. Зачастую определяется как "что делает продукт/сервис".</a:t>
            </a:r>
          </a:p>
          <a:p>
            <a:r>
              <a:rPr lang="ru-RU" sz="2000" b="1" dirty="0"/>
              <a:t>Полезность услуги</a:t>
            </a:r>
            <a:r>
              <a:rPr lang="ru-RU" sz="2000" dirty="0"/>
              <a:t> - функциональность IT-услуги с точки зрения заказчика.</a:t>
            </a:r>
          </a:p>
          <a:p>
            <a:r>
              <a:rPr lang="ru-RU" sz="2000" b="1" dirty="0"/>
              <a:t>Гарантия</a:t>
            </a:r>
            <a:r>
              <a:rPr lang="ru-RU" sz="2000" dirty="0"/>
              <a:t> - обещание или гарантия того, что продукт или услуга будет соответствовать согласованным требованиям.</a:t>
            </a:r>
          </a:p>
          <a:p>
            <a:r>
              <a:rPr lang="ru-RU" sz="2000" b="1" dirty="0"/>
              <a:t>Гарантия качества услуги - </a:t>
            </a:r>
            <a:r>
              <a:rPr lang="ru-RU" sz="2000" dirty="0"/>
              <a:t>уверенность в том, что IT-сервис будет соответствовать согласованным требованиям. Может быть в виде формального соглашения, такого как </a:t>
            </a:r>
            <a:r>
              <a:rPr lang="ru-RU" sz="2000" i="1" dirty="0"/>
              <a:t>SLA</a:t>
            </a:r>
            <a:r>
              <a:rPr lang="ru-RU" sz="2000" dirty="0"/>
              <a:t> или договор, либо как маркетинговое сообщение или </a:t>
            </a:r>
            <a:r>
              <a:rPr lang="ru-RU" sz="2000" i="1" dirty="0"/>
              <a:t>представление</a:t>
            </a:r>
            <a:r>
              <a:rPr lang="ru-RU" sz="2000" dirty="0"/>
              <a:t> торговой марки[</a:t>
            </a:r>
            <a:r>
              <a:rPr lang="ru-RU" sz="2000" u="sng" dirty="0">
                <a:hlinkClick r:id="rId3"/>
              </a:rPr>
              <a:t>1</a:t>
            </a:r>
            <a:r>
              <a:rPr lang="ru-RU" sz="2000" dirty="0"/>
              <a:t>].</a:t>
            </a:r>
          </a:p>
          <a:p>
            <a:pPr algn="ctr">
              <a:spcBef>
                <a:spcPct val="0"/>
              </a:spcBef>
              <a:buNone/>
            </a:pPr>
            <a:endParaRPr lang="ru-RU" sz="2000" b="1" dirty="0">
              <a:solidFill>
                <a:schemeClr val="tx1">
                  <a:lumMod val="65000"/>
                  <a:lumOff val="35000"/>
                </a:schemeClr>
              </a:solidFill>
              <a:latin typeface="+mj-lt"/>
              <a:ea typeface="+mj-ea"/>
              <a:cs typeface="+mj-cs"/>
            </a:endParaRPr>
          </a:p>
        </p:txBody>
      </p:sp>
      <p:sp>
        <p:nvSpPr>
          <p:cNvPr id="8" name="Текст 7"/>
          <p:cNvSpPr>
            <a:spLocks noGrp="1"/>
          </p:cNvSpPr>
          <p:nvPr>
            <p:ph type="body" sz="quarter" idx="13"/>
          </p:nvPr>
        </p:nvSpPr>
        <p:spPr/>
        <p:txBody>
          <a:bodyPr/>
          <a:lstStyle/>
          <a:p>
            <a:endParaRPr lang="ru-RU" dirty="0"/>
          </a:p>
        </p:txBody>
      </p:sp>
      <p:sp>
        <p:nvSpPr>
          <p:cNvPr id="3" name="Текст 2"/>
          <p:cNvSpPr>
            <a:spLocks noGrp="1"/>
          </p:cNvSpPr>
          <p:nvPr>
            <p:ph type="body" sz="quarter" idx="14"/>
          </p:nvPr>
        </p:nvSpPr>
        <p:spPr/>
        <p:txBody>
          <a:bodyPr/>
          <a:lstStyle/>
          <a:p>
            <a:r>
              <a:rPr lang="ru-RU" dirty="0" smtClean="0"/>
              <a:t>ХХХ</a:t>
            </a:r>
          </a:p>
        </p:txBody>
      </p:sp>
    </p:spTree>
    <p:extLst>
      <p:ext uri="{BB962C8B-B14F-4D97-AF65-F5344CB8AC3E}">
        <p14:creationId xmlns:p14="http://schemas.microsoft.com/office/powerpoint/2010/main" val="1134401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26275</TotalTime>
  <Words>3234</Words>
  <Application>Microsoft Office PowerPoint</Application>
  <PresentationFormat>Экран (4:3)</PresentationFormat>
  <Paragraphs>684</Paragraphs>
  <Slides>62</Slides>
  <Notes>59</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 чем презентация:</vt:lpstr>
      <vt:lpstr>Что такое Customer Experience?</vt:lpstr>
      <vt:lpstr>А Customer Experience Management?</vt:lpstr>
      <vt:lpstr>Проблемы компаний, которые не занимается CE/CEM?</vt:lpstr>
      <vt:lpstr>Как мы предлагаем решать данные  проблемы:</vt:lpstr>
      <vt:lpstr>Как мы предлагаем решать данные  проблемы: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Вопросы?</vt:lpstr>
    </vt:vector>
  </TitlesOfParts>
  <Company>Argus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Management</dc:title>
  <dc:creator>Admin</dc:creator>
  <cp:lastModifiedBy>513</cp:lastModifiedBy>
  <cp:revision>523</cp:revision>
  <cp:lastPrinted>2013-03-22T09:35:51Z</cp:lastPrinted>
  <dcterms:created xsi:type="dcterms:W3CDTF">2012-11-19T15:47:13Z</dcterms:created>
  <dcterms:modified xsi:type="dcterms:W3CDTF">2019-02-13T15:03:42Z</dcterms:modified>
</cp:coreProperties>
</file>