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98" r:id="rId2"/>
    <p:sldId id="322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24" r:id="rId19"/>
    <p:sldId id="314" r:id="rId20"/>
    <p:sldId id="315" r:id="rId21"/>
    <p:sldId id="325" r:id="rId22"/>
    <p:sldId id="326" r:id="rId23"/>
    <p:sldId id="316" r:id="rId24"/>
    <p:sldId id="317" r:id="rId25"/>
    <p:sldId id="318" r:id="rId26"/>
    <p:sldId id="319" r:id="rId27"/>
    <p:sldId id="320" r:id="rId28"/>
    <p:sldId id="323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21" r:id="rId5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68093" autoAdjust="0"/>
  </p:normalViewPr>
  <p:slideViewPr>
    <p:cSldViewPr snapToGrid="0">
      <p:cViewPr varScale="1">
        <p:scale>
          <a:sx n="94" d="100"/>
          <a:sy n="94" d="100"/>
        </p:scale>
        <p:origin x="100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53DD4-18DD-4059-B724-DC5E4A463705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66E8-2FCF-46E6-BD2A-9CB4C8836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Захман</a:t>
            </a:r>
            <a:r>
              <a:rPr lang="ru-RU" dirty="0" smtClean="0"/>
              <a:t> в одном</a:t>
            </a:r>
            <a:r>
              <a:rPr lang="ru-RU" baseline="0" dirty="0" smtClean="0"/>
              <a:t> из интервью сравнил себя с Менделеевым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2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5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67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2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 схема состоит из следующих шагов:</a:t>
            </a:r>
          </a:p>
          <a:p>
            <a:r>
              <a:rPr lang="ru-RU" dirty="0" smtClean="0"/>
              <a:t>Общим фоном для этого процесса является мониторинг существующих тенденций в области деятельности организации и тенденций в области развития информационных технологий.</a:t>
            </a:r>
          </a:p>
          <a:p>
            <a:r>
              <a:rPr lang="ru-RU" dirty="0" smtClean="0"/>
              <a:t>Анализ на бизнес-уровне. На первом этапе проводится анализ движущих сил, которые влияют на необходимость использования ИТ с точки зрения основных функций и бизнеса организации. Определяются требования бизнеса и технологии на текущем этапе и на перспективу, которые задают требования к информационным системам. Учитываются тенденции в развитии информационных технологий и мировых аналогов с учетом перспектив развития бизнеса.</a:t>
            </a:r>
          </a:p>
          <a:p>
            <a:r>
              <a:rPr lang="ru-RU" dirty="0" smtClean="0"/>
              <a:t>На основе этого анализа формулируются в самом общем виде требования к информационным технологиям с точки зрения информации (данных) и архитектуры ИТ.</a:t>
            </a:r>
          </a:p>
          <a:p>
            <a:r>
              <a:rPr lang="ru-RU" dirty="0" smtClean="0"/>
              <a:t>Принимаются общие для организации стандарты и понятия о том, что такое Архитектура предприятия: принципы, общие методы описания архитектуры и ее разделы, стандарты, конкретные продукты и технологии.</a:t>
            </a:r>
          </a:p>
          <a:p>
            <a:r>
              <a:rPr lang="ru-RU" dirty="0" smtClean="0"/>
              <a:t>Параллельно с этими процессами выполняется анализ на "системном уровне": аудит используемых информационных технологий и программно-технических средств, аудит организации процессов управления ИТ, внедрения технологий и приложений.</a:t>
            </a:r>
          </a:p>
          <a:p>
            <a:r>
              <a:rPr lang="ru-RU" dirty="0" smtClean="0"/>
              <a:t>Результаты вышеперечисленных этапов являются основой для выполнения "</a:t>
            </a:r>
            <a:r>
              <a:rPr lang="ru-RU" dirty="0" err="1" smtClean="0"/>
              <a:t>Gap</a:t>
            </a:r>
            <a:r>
              <a:rPr lang="ru-RU" dirty="0" smtClean="0"/>
              <a:t>-анализа", т.е. выявления расхождений и различий между существующей ИТ-инфраструктурой и желаемой архитектурой предприятия.</a:t>
            </a:r>
          </a:p>
          <a:p>
            <a:r>
              <a:rPr lang="ru-RU" dirty="0" smtClean="0"/>
              <a:t>Результаты </a:t>
            </a:r>
            <a:r>
              <a:rPr lang="ru-RU" dirty="0" err="1" smtClean="0"/>
              <a:t>Gap</a:t>
            </a:r>
            <a:r>
              <a:rPr lang="ru-RU" dirty="0" smtClean="0"/>
              <a:t>-анализа ложатся в основу Плана миграции: определяются цели создания (модернизации) информационных систем и решаемых ими задач, согласовывается стратегия разработки и внедрения информационных технологий (перечень критических процессов, подлежащих автоматизации в первую очередь и т. д.), обсуждается план детального анализа.</a:t>
            </a:r>
          </a:p>
          <a:p>
            <a:r>
              <a:rPr lang="ru-RU" dirty="0" smtClean="0"/>
              <a:t>После этого начинается фаза реализации конкретных проектов в рамках выработанной на данный момент архитектуры предприятия.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6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Подход "сверху-вниз" предполагает достаточно широкий охват проблем и точное следование формальному процессу. Основу этому подходу положили методики </a:t>
            </a:r>
            <a:r>
              <a:rPr lang="ru-RU" dirty="0" err="1" smtClean="0"/>
              <a:t>Захмана</a:t>
            </a:r>
            <a:r>
              <a:rPr lang="ru-RU" dirty="0" smtClean="0"/>
              <a:t> и </a:t>
            </a:r>
            <a:r>
              <a:rPr lang="ru-RU" dirty="0" err="1" smtClean="0"/>
              <a:t>Спивака</a:t>
            </a:r>
            <a:r>
              <a:rPr lang="ru-RU" dirty="0" smtClean="0"/>
              <a:t>. Он начинается со сбора информации, требующейся для описания различных доменов архитектуры "как есть". Далее следует этап, связанный с описанием и реинжинирингом бизнес-процессов, консолидации прикладных систем, выстраивание архитектуры данных и, наконец, стандартизация технологической архитектуры. Например, многие государственные проекты ориентированы на этот подход (например, в США в рамках Федеральной архитектуры FEAF).</a:t>
            </a:r>
          </a:p>
          <a:p>
            <a:r>
              <a:rPr lang="ru-RU" dirty="0" smtClean="0"/>
              <a:t>Подход "снизу-вверх", когда процесс начинается со стандартизации инфраструктурных технологий (технологическая архитектура), а затем развивается в направлении решения проблем более высокого уровня и, в конечном итоге, решает вопросы, связанные с бизнес-архитектурой. Этот подход, видимо, имеет более широкое распространение в бизнесе и в частном секторе.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4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могут быть, например, макроэкономические факторы, требующие переосмысления вклада ИТ в бизнес, или конкурентная ситуация, требующая новых прикладных систем и обеспечивающей инфраструктуры (например, децентрализации процесса приема заказов). Факторы могут быть связаны с изменениями в бизнес-стратегиях, например, с принятием решения об организации более индивидуализированной работы с клиентами, что потребует внедрения целого ряда новых информационных систем. Важно понимать, как эти факторы могут быть использованы при обосновании проекта разработки архитектуры перед высшим руководством.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003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(specific, measurable, attainable, realistic, and timely)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04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66E8-2FCF-46E6-BD2A-9CB4C88360E0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0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35360" y="188641"/>
            <a:ext cx="1728192" cy="646331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ru-RU" dirty="0" smtClean="0"/>
              <a:t>Лого заказчика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20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844824"/>
            <a:ext cx="10972800" cy="4525963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361" y="836712"/>
            <a:ext cx="11521280" cy="5760640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 smtClean="0">
                <a:solidFill>
                  <a:prstClr val="white"/>
                </a:solidFill>
              </a:rPr>
              <a:t>Основы</a:t>
            </a:r>
            <a:r>
              <a:rPr lang="ru-RU" sz="1800" i="1" baseline="0" dirty="0" smtClean="0">
                <a:solidFill>
                  <a:prstClr val="white"/>
                </a:solidFill>
              </a:rPr>
              <a:t> эксплуатации сетей связи. Лекция 6</a:t>
            </a:r>
            <a:endParaRPr lang="ru-RU" sz="18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4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 се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361" y="836712"/>
            <a:ext cx="11521280" cy="5760640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74116"/>
              </p:ext>
            </p:extLst>
          </p:nvPr>
        </p:nvGraphicFramePr>
        <p:xfrm>
          <a:off x="335360" y="836711"/>
          <a:ext cx="11521280" cy="57606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04256"/>
                <a:gridCol w="2304256"/>
                <a:gridCol w="2304256"/>
                <a:gridCol w="2304256"/>
                <a:gridCol w="2304256"/>
              </a:tblGrid>
              <a:tr h="1152128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</a:tr>
              <a:tr h="11521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4" name="Пятиугольник 13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 smtClean="0">
                <a:solidFill>
                  <a:prstClr val="white"/>
                </a:solidFill>
              </a:rPr>
              <a:t>Основы</a:t>
            </a:r>
            <a:r>
              <a:rPr lang="ru-RU" sz="1800" i="1" baseline="0" dirty="0" smtClean="0">
                <a:solidFill>
                  <a:prstClr val="white"/>
                </a:solidFill>
              </a:rPr>
              <a:t> эксплуатации сетей связи. Лекция 6</a:t>
            </a:r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8671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ойная обла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5360" y="1772816"/>
            <a:ext cx="4128459" cy="48245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i="1" dirty="0">
              <a:solidFill>
                <a:prstClr val="blac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5360" y="1772816"/>
            <a:ext cx="4128459" cy="4824536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5954" y="1772816"/>
            <a:ext cx="7270687" cy="4824536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85954" y="1772816"/>
            <a:ext cx="7270687" cy="4824536"/>
          </a:xfrm>
          <a:prstGeom prst="rect">
            <a:avLst/>
          </a:prstGeom>
          <a:noFill/>
          <a:ln w="317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943872" y="191490"/>
            <a:ext cx="4416491" cy="35719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595808" y="858194"/>
            <a:ext cx="10972800" cy="7706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-48683" y="191490"/>
            <a:ext cx="5335640" cy="357190"/>
          </a:xfrm>
          <a:prstGeom prst="homePlate">
            <a:avLst/>
          </a:prstGeom>
          <a:solidFill>
            <a:srgbClr val="CC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 smtClean="0">
                <a:solidFill>
                  <a:prstClr val="white"/>
                </a:solidFill>
              </a:rPr>
              <a:t>Основы</a:t>
            </a:r>
            <a:r>
              <a:rPr lang="ru-RU" sz="1800" i="1" baseline="0" dirty="0" smtClean="0">
                <a:solidFill>
                  <a:prstClr val="white"/>
                </a:solidFill>
              </a:rPr>
              <a:t> эксплуатации сетей связи. Лекция 6</a:t>
            </a:r>
            <a:endParaRPr lang="ru-RU" sz="1800" i="1" dirty="0">
              <a:solidFill>
                <a:prstClr val="white"/>
              </a:solidFill>
            </a:endParaRP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87433" y="192089"/>
            <a:ext cx="3784600" cy="35718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назв.подраздела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150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е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Надеемся, у вас есть вопросы!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35360" y="188641"/>
            <a:ext cx="1728192" cy="64633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800" baseline="0"/>
            </a:lvl1pPr>
          </a:lstStyle>
          <a:p>
            <a:r>
              <a:rPr lang="ru-RU" dirty="0" smtClean="0"/>
              <a:t>Лого заказчика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63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под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9344" y="4695280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72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06B99-E017-4566-A8D5-CC32F0D56DE8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A1AB1-05B4-4E7B-8C70-F1E4030BC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0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06B99-E017-4566-A8D5-CC32F0D56DE8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A1AB1-05B4-4E7B-8C70-F1E4030BCBB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19" y="94523"/>
            <a:ext cx="1944791" cy="4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9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9519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44825"/>
            <a:ext cx="109728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116633"/>
            <a:ext cx="1944791" cy="4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0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group.org/toga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msdn.microsoft.com/architectur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6240" y="2831807"/>
            <a:ext cx="897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/>
              <a:t>Enterprise Architecture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66240" y="4682376"/>
            <a:ext cx="8971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…</a:t>
            </a:r>
            <a:r>
              <a:rPr lang="ru-RU" sz="3600" dirty="0" smtClean="0"/>
              <a:t>иногда они возвращаются снова…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034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 smtClean="0"/>
              <a:t>Захман</a:t>
            </a:r>
            <a:r>
              <a:rPr lang="ru-RU" dirty="0" smtClean="0"/>
              <a:t> спешит на помощь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8000" y="929550"/>
            <a:ext cx="4378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Первая версия – 1987 год</a:t>
            </a:r>
            <a:endParaRPr lang="en-US" sz="3600" dirty="0" smtClean="0"/>
          </a:p>
        </p:txBody>
      </p:sp>
      <p:pic>
        <p:nvPicPr>
          <p:cNvPr id="5122" name="Picture 2" descr="http://www.zachman.com/images/ZI_PIcs/ZFW1987-7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33" y="929550"/>
            <a:ext cx="4367813" cy="560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96160" y="1823630"/>
            <a:ext cx="4378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/>
              <a:t>Изначально относилась к </a:t>
            </a:r>
            <a:r>
              <a:rPr lang="ru-RU" sz="3600" b="1" dirty="0" smtClean="0">
                <a:solidFill>
                  <a:srgbClr val="FF0000"/>
                </a:solidFill>
              </a:rPr>
              <a:t>архитектуре информационных систем</a:t>
            </a:r>
            <a:r>
              <a:rPr lang="ru-RU" sz="3600" dirty="0" smtClean="0"/>
              <a:t>. Содержала измерения «данные», «функции» и «сеть»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7927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 smtClean="0"/>
              <a:t>Захман</a:t>
            </a:r>
            <a:r>
              <a:rPr lang="ru-RU" dirty="0" smtClean="0"/>
              <a:t> в 1992 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8000" y="885001"/>
            <a:ext cx="3271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Расширение – 1992 год</a:t>
            </a:r>
            <a:endParaRPr lang="en-US" sz="3600" dirty="0" smtClean="0"/>
          </a:p>
        </p:txBody>
      </p:sp>
      <p:pic>
        <p:nvPicPr>
          <p:cNvPr id="6146" name="Picture 2" descr="http://www.zachman.com/images/ZI_PIcs/ZFW1992-9.5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485165"/>
            <a:ext cx="7387220" cy="49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34720" y="2491998"/>
            <a:ext cx="3342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/>
              <a:t>Добавились измерения «люди», «время» и «мотивация» - </a:t>
            </a:r>
            <a:r>
              <a:rPr lang="ru-RU" sz="3600" b="1" dirty="0" smtClean="0">
                <a:solidFill>
                  <a:srgbClr val="FF0000"/>
                </a:solidFill>
              </a:rPr>
              <a:t>архитектура предприятия</a:t>
            </a:r>
            <a:r>
              <a:rPr lang="ru-RU" sz="3600" dirty="0" smtClean="0"/>
              <a:t>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2623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Применение</a:t>
            </a:r>
            <a:endParaRPr lang="ru-RU" dirty="0"/>
          </a:p>
        </p:txBody>
      </p:sp>
      <p:pic>
        <p:nvPicPr>
          <p:cNvPr id="5" name="Picture 2" descr="http://www.zachman.com/images/ZI_PIcs/ZFW1992-9.5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22" y="975242"/>
            <a:ext cx="2137675" cy="14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106159" y="2570480"/>
            <a:ext cx="1" cy="3810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Автомобильные бренды - кому кто принадлежит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4" y="2111057"/>
            <a:ext cx="4432723" cy="332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59" y="4482120"/>
            <a:ext cx="3009900" cy="22574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9975028">
            <a:off x="805827" y="4426724"/>
            <a:ext cx="4748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Применили</a:t>
            </a:r>
            <a:endParaRPr lang="en-US" sz="5400" dirty="0" smtClean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34480" y="3025509"/>
            <a:ext cx="51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FEAF</a:t>
            </a:r>
          </a:p>
          <a:p>
            <a:pPr algn="ctr"/>
            <a:r>
              <a:rPr lang="en-US" sz="5400" b="1" dirty="0" smtClean="0"/>
              <a:t>TOGAF</a:t>
            </a:r>
          </a:p>
          <a:p>
            <a:pPr algn="ctr"/>
            <a:r>
              <a:rPr lang="en-US" sz="5400" b="1" dirty="0" err="1" smtClean="0"/>
              <a:t>DoDAF</a:t>
            </a:r>
            <a:endParaRPr lang="ru-RU" sz="540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 rot="19975028">
            <a:off x="6697556" y="3657075"/>
            <a:ext cx="4748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Наследовали</a:t>
            </a:r>
            <a:endParaRPr lang="en-US" sz="5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Подробнее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153532"/>
              </p:ext>
            </p:extLst>
          </p:nvPr>
        </p:nvGraphicFramePr>
        <p:xfrm>
          <a:off x="873760" y="912706"/>
          <a:ext cx="10944000" cy="5616000"/>
        </p:xfrm>
        <a:graphic>
          <a:graphicData uri="http://schemas.openxmlformats.org/drawingml/2006/table">
            <a:tbl>
              <a:tblPr firstRow="1" firstCol="1" lastRow="1" lastCol="1">
                <a:tableStyleId>{93296810-A885-4BE3-A3E7-6D5BEEA58F35}</a:tableStyleId>
              </a:tblPr>
              <a:tblGrid>
                <a:gridCol w="1368000"/>
                <a:gridCol w="1368000"/>
                <a:gridCol w="1368000"/>
                <a:gridCol w="1368000"/>
                <a:gridCol w="1368000"/>
                <a:gridCol w="1368000"/>
                <a:gridCol w="1368000"/>
                <a:gridCol w="1368000"/>
              </a:tblGrid>
              <a:tr h="70200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ЧТО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(данные)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КАК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(функции)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ГДЕ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(сеть)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КТО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(люди)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КОГДА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(время)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ПОЧЕМУ (мотив)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70200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Планиров-щик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Контекст</a:t>
                      </a:r>
                    </a:p>
                  </a:txBody>
                  <a:tcPr anchor="ctr"/>
                </a:tc>
              </a:tr>
              <a:tr h="702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Владелец,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менеджер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Модель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предприят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</a:tr>
              <a:tr h="702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Архитектор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Модель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системы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0200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Проекти-ровщик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Физическая модель</a:t>
                      </a:r>
                    </a:p>
                  </a:txBody>
                  <a:tcPr anchor="ctr"/>
                </a:tc>
              </a:tr>
              <a:tr h="70200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Разработ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-чик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Деталь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реа-лизации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02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Работающ</a:t>
                      </a:r>
                      <a:r>
                        <a:rPr lang="ru-RU" dirty="0" smtClean="0"/>
                        <a:t>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Предприят</a:t>
                      </a:r>
                      <a:r>
                        <a:rPr lang="ru-RU" baseline="0" dirty="0" smtClean="0"/>
                        <a:t>.</a:t>
                      </a:r>
                      <a:endParaRPr lang="ru-RU" dirty="0" smtClean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70200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Данные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Функции,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Процессы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Сеть, Рас-положение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Люди, Ор-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ганизации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Время, Расписание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Мотивация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65680" y="165608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Словарь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5680" y="235712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Концепция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5680" y="305816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Логика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65680" y="375920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«Физика»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65680" y="446024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Структуры данных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65680" y="5161280"/>
            <a:ext cx="1320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Данные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37280" y="165608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Список БП (основных)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98720" y="165608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Располо-жение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60160" y="165608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Ключевые группы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31760" y="165608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Ключевые события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102513" y="165608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Цели и стратегия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37280" y="235712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Модель БП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98720" y="235712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Схема логистики</a:t>
            </a:r>
            <a:endParaRPr lang="ru-RU" sz="1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360160" y="235712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WorkFlow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31760" y="235712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Мастер-план</a:t>
            </a:r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102513" y="235712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Бизнес-план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37280" y="305816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Архитектура софта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998720" y="305816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Распред</a:t>
            </a:r>
            <a:r>
              <a:rPr lang="ru-RU" sz="1600" b="1" dirty="0" smtClean="0"/>
              <a:t>. Архитектура</a:t>
            </a:r>
            <a:endParaRPr lang="ru-RU" sz="1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60160" y="305816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Архитектура интерфейса</a:t>
            </a:r>
            <a:endParaRPr lang="ru-RU" sz="1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731760" y="305816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Структура процессов</a:t>
            </a:r>
            <a:endParaRPr lang="ru-RU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102513" y="305816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Роли и правила</a:t>
            </a:r>
            <a:endParaRPr lang="ru-RU" sz="16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637280" y="375920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Системный проект</a:t>
            </a:r>
            <a:endParaRPr lang="ru-RU" sz="16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998720" y="375920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Технологич</a:t>
            </a:r>
            <a:r>
              <a:rPr lang="ru-RU" sz="1600" b="1" dirty="0"/>
              <a:t> </a:t>
            </a:r>
            <a:r>
              <a:rPr lang="ru-RU" sz="1600" b="1" dirty="0" smtClean="0"/>
              <a:t>Архитектура</a:t>
            </a:r>
            <a:endParaRPr lang="ru-RU" sz="16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360160" y="375920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АрхитектураПредставл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731760" y="375920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Структура управления</a:t>
            </a:r>
            <a:endParaRPr lang="ru-RU" sz="16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9102513" y="375920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Описания правил</a:t>
            </a:r>
            <a:endParaRPr lang="ru-RU" sz="16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637280" y="446024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Код</a:t>
            </a:r>
            <a:endParaRPr lang="ru-RU" sz="16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998720" y="446024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Сетевая Архитектура</a:t>
            </a:r>
            <a:endParaRPr lang="ru-RU" sz="16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360160" y="446024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Архитектура </a:t>
            </a:r>
            <a:r>
              <a:rPr lang="ru-RU" sz="1600" b="1" dirty="0" err="1" smtClean="0"/>
              <a:t>Безопасн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731760" y="446024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Временные привязки</a:t>
            </a:r>
            <a:endParaRPr lang="ru-RU" sz="16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102513" y="4460240"/>
            <a:ext cx="13208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Реализация логики</a:t>
            </a:r>
            <a:endParaRPr lang="ru-RU" sz="16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637280" y="5161280"/>
            <a:ext cx="1320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Софт</a:t>
            </a:r>
            <a:endParaRPr lang="ru-RU" sz="1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998720" y="5161280"/>
            <a:ext cx="1320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Сеть</a:t>
            </a:r>
            <a:endParaRPr lang="ru-RU" sz="16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60160" y="5161280"/>
            <a:ext cx="1320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Реальные люди</a:t>
            </a:r>
            <a:endParaRPr lang="ru-RU" sz="16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731760" y="5161280"/>
            <a:ext cx="1320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Бизнес-события</a:t>
            </a:r>
            <a:endParaRPr lang="ru-RU" sz="16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102513" y="5161280"/>
            <a:ext cx="13208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Работающая стратегия</a:t>
            </a:r>
            <a:endParaRPr lang="ru-RU" sz="1600" b="1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-105319" y="2124101"/>
            <a:ext cx="131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Бизнес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-453202" y="3740834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ИТ (менеджеры, разработчики)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79519" y="2082612"/>
            <a:ext cx="6482081" cy="233190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 одном из интервью </a:t>
            </a:r>
            <a:r>
              <a:rPr lang="ru-RU" sz="3600" b="1" dirty="0" err="1" smtClean="0"/>
              <a:t>Захман</a:t>
            </a:r>
            <a:r>
              <a:rPr lang="ru-RU" sz="3600" b="1" dirty="0" smtClean="0"/>
              <a:t> сравнил себя с Менделеевым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661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Плюсы и ограничения</a:t>
            </a:r>
            <a:endParaRPr lang="ru-RU" dirty="0"/>
          </a:p>
        </p:txBody>
      </p:sp>
      <p:pic>
        <p:nvPicPr>
          <p:cNvPr id="5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4757966"/>
            <a:ext cx="795654" cy="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13840" y="1069826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Каждая клетка – </a:t>
            </a:r>
            <a:r>
              <a:rPr lang="ru-RU" sz="3600" b="1" dirty="0" smtClean="0">
                <a:solidFill>
                  <a:srgbClr val="FF0000"/>
                </a:solidFill>
              </a:rPr>
              <a:t>независима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от других</a:t>
            </a:r>
            <a:endParaRPr lang="en-US" sz="3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513840" y="201585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Последовательность колонок – </a:t>
            </a:r>
            <a:r>
              <a:rPr lang="ru-RU" sz="3600" b="1" dirty="0" smtClean="0">
                <a:solidFill>
                  <a:srgbClr val="FF0000"/>
                </a:solidFill>
              </a:rPr>
              <a:t>не важна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3840" y="2961892"/>
            <a:ext cx="1046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Внутри клетки допускается </a:t>
            </a:r>
            <a:r>
              <a:rPr lang="ru-RU" sz="3600" b="1" dirty="0" smtClean="0">
                <a:solidFill>
                  <a:srgbClr val="FF0000"/>
                </a:solidFill>
              </a:rPr>
              <a:t>произвольное описание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11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5661336"/>
            <a:ext cx="795654" cy="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13840" y="3907925"/>
            <a:ext cx="936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Все клетки в одной строке = полное описание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973834"/>
            <a:ext cx="847843" cy="8383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919867"/>
            <a:ext cx="847843" cy="8383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2865900"/>
            <a:ext cx="847843" cy="8383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3811933"/>
            <a:ext cx="847843" cy="83831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840" y="4832627"/>
            <a:ext cx="936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Модели для каждой колонки - </a:t>
            </a:r>
            <a:r>
              <a:rPr lang="ru-RU" sz="3600" b="1" dirty="0" smtClean="0">
                <a:solidFill>
                  <a:srgbClr val="FF0000"/>
                </a:solidFill>
              </a:rPr>
              <a:t>уникальны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13840" y="5735997"/>
            <a:ext cx="936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Попытка пропуска строки – </a:t>
            </a:r>
            <a:r>
              <a:rPr lang="ru-RU" sz="3600" b="1" dirty="0" smtClean="0">
                <a:solidFill>
                  <a:srgbClr val="FF0000"/>
                </a:solidFill>
              </a:rPr>
              <a:t>расстроит </a:t>
            </a:r>
            <a:r>
              <a:rPr lang="ru-RU" sz="3600" b="1" dirty="0" err="1" smtClean="0">
                <a:solidFill>
                  <a:srgbClr val="FF0000"/>
                </a:solidFill>
              </a:rPr>
              <a:t>Захмана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1" y="969069"/>
            <a:ext cx="838317" cy="8478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13840" y="1069826"/>
            <a:ext cx="6715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Отсутствует контроль изменений</a:t>
            </a:r>
            <a:endParaRPr lang="en-US" sz="36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81" y="3833780"/>
            <a:ext cx="838317" cy="8478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7520" y="3934537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Отсутствует отражение динамики</a:t>
            </a:r>
            <a:endParaRPr lang="en-US" sz="3600" dirty="0" smtClean="0"/>
          </a:p>
        </p:txBody>
      </p:sp>
      <p:pic>
        <p:nvPicPr>
          <p:cNvPr id="10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33" y="5426763"/>
            <a:ext cx="795654" cy="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782320" y="1888946"/>
            <a:ext cx="254000" cy="43769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" y="2502820"/>
            <a:ext cx="795654" cy="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13840" y="2577481"/>
            <a:ext cx="6715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Всё в наших руках (с) Кинчев.</a:t>
            </a:r>
            <a:endParaRPr lang="en-US" sz="3600" dirty="0" smtClean="0"/>
          </a:p>
        </p:txBody>
      </p:sp>
      <p:sp>
        <p:nvSpPr>
          <p:cNvPr id="14" name="Стрелка вниз 13"/>
          <p:cNvSpPr/>
          <p:nvPr/>
        </p:nvSpPr>
        <p:spPr>
          <a:xfrm>
            <a:off x="3566160" y="4835346"/>
            <a:ext cx="254000" cy="43769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87520" y="5501424"/>
            <a:ext cx="743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«Захман-3</a:t>
            </a:r>
            <a:r>
              <a:rPr lang="en-US" sz="3600" dirty="0" smtClean="0"/>
              <a:t>D</a:t>
            </a:r>
            <a:r>
              <a:rPr lang="ru-RU" sz="3600" dirty="0" smtClean="0"/>
              <a:t>» </a:t>
            </a:r>
            <a:r>
              <a:rPr lang="en-US" sz="3600" dirty="0" smtClean="0"/>
              <a:t>- </a:t>
            </a:r>
            <a:r>
              <a:rPr lang="ru-RU" sz="3600" dirty="0" err="1" smtClean="0"/>
              <a:t>Захман</a:t>
            </a:r>
            <a:r>
              <a:rPr lang="ru-RU" sz="3600" dirty="0" smtClean="0"/>
              <a:t> + ось времени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2370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67113" y="186363"/>
            <a:ext cx="3784600" cy="357187"/>
          </a:xfrm>
        </p:spPr>
        <p:txBody>
          <a:bodyPr/>
          <a:lstStyle/>
          <a:p>
            <a:r>
              <a:rPr lang="en-US" dirty="0" smtClean="0"/>
              <a:t>TOGAF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12160" y="845897"/>
            <a:ext cx="8547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 smtClean="0"/>
              <a:t>Предложена</a:t>
            </a:r>
            <a:r>
              <a:rPr lang="en-US" sz="3600" dirty="0" smtClean="0"/>
              <a:t> The Open Group </a:t>
            </a:r>
            <a:endParaRPr lang="ru-RU" sz="3600" dirty="0" smtClean="0"/>
          </a:p>
          <a:p>
            <a:pPr algn="r"/>
            <a:r>
              <a:rPr lang="en-US" sz="3600" dirty="0" smtClean="0"/>
              <a:t>(</a:t>
            </a:r>
            <a:r>
              <a:rPr lang="ru-RU" sz="3600" dirty="0" smtClean="0"/>
              <a:t>НКО, объединяющее производителей ИТ)</a:t>
            </a:r>
            <a:endParaRPr lang="en-US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794001" y="2120887"/>
            <a:ext cx="8859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Методика </a:t>
            </a:r>
            <a:r>
              <a:rPr lang="en-US" sz="3600" dirty="0" smtClean="0"/>
              <a:t>TOGAF</a:t>
            </a:r>
            <a:r>
              <a:rPr lang="ru-RU" sz="3600" dirty="0" smtClean="0"/>
              <a:t> – средство для разработки архитектур информационных систем</a:t>
            </a:r>
            <a:endParaRPr lang="en-US" sz="3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688177" y="4826367"/>
            <a:ext cx="8564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2003 (декабр</a:t>
            </a:r>
            <a:r>
              <a:rPr lang="ru-RU" sz="3600" dirty="0"/>
              <a:t>ь</a:t>
            </a:r>
            <a:r>
              <a:rPr lang="ru-RU" sz="3600" dirty="0" smtClean="0"/>
              <a:t>) – опубликована версия 8.1</a:t>
            </a:r>
            <a:endParaRPr lang="en-US" sz="3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195707" y="5835280"/>
            <a:ext cx="10742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Есть соответствие между понятиями </a:t>
            </a:r>
            <a:r>
              <a:rPr lang="en-US" sz="3600" dirty="0" smtClean="0"/>
              <a:t>TOGAF </a:t>
            </a:r>
            <a:r>
              <a:rPr lang="ru-RU" sz="3600" dirty="0" smtClean="0"/>
              <a:t>и </a:t>
            </a:r>
            <a:r>
              <a:rPr lang="ru-RU" sz="3600" dirty="0" err="1" smtClean="0"/>
              <a:t>Захмана</a:t>
            </a:r>
            <a:endParaRPr lang="en-US" sz="3600" dirty="0" smtClean="0"/>
          </a:p>
        </p:txBody>
      </p:sp>
      <p:pic>
        <p:nvPicPr>
          <p:cNvPr id="9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87" y="976368"/>
            <a:ext cx="795654" cy="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760619"/>
            <a:ext cx="795654" cy="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47" y="2323224"/>
            <a:ext cx="795654" cy="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62" y="4751705"/>
            <a:ext cx="795654" cy="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34037" y="3373685"/>
            <a:ext cx="85640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Распространяется свободно и бесплатно (для применения на внутренних проектах)</a:t>
            </a:r>
            <a:endParaRPr lang="en-US" sz="3600" dirty="0" smtClean="0"/>
          </a:p>
        </p:txBody>
      </p:sp>
      <p:pic>
        <p:nvPicPr>
          <p:cNvPr id="14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80" y="3668130"/>
            <a:ext cx="795654" cy="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Структура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420110" y="901502"/>
            <a:ext cx="5971540" cy="154432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Разработанные архитектуры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Трапеция 8"/>
          <p:cNvSpPr/>
          <p:nvPr/>
        </p:nvSpPr>
        <p:spPr>
          <a:xfrm>
            <a:off x="3420110" y="2531151"/>
            <a:ext cx="5971540" cy="660400"/>
          </a:xfrm>
          <a:prstGeom prst="trapezoid">
            <a:avLst>
              <a:gd name="adj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Методика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разработки архитектур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ADM (Architecture Development Method)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Трапеция 9"/>
          <p:cNvSpPr/>
          <p:nvPr/>
        </p:nvSpPr>
        <p:spPr>
          <a:xfrm>
            <a:off x="2712720" y="3309742"/>
            <a:ext cx="6678930" cy="2427604"/>
          </a:xfrm>
          <a:prstGeom prst="trapezoid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Базовая архитектура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TOGAF</a:t>
            </a:r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3420110" y="5855537"/>
            <a:ext cx="5971540" cy="660400"/>
          </a:xfrm>
          <a:prstGeom prst="trapezoid">
            <a:avLst>
              <a:gd name="adj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База ресурсов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т.ч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– язык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ADML,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принципы, примеры реализации)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 flipH="1">
            <a:off x="5458460" y="3823500"/>
            <a:ext cx="1844040" cy="1327308"/>
          </a:xfrm>
          <a:prstGeom prst="snip1Rect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База стандартов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7430348" y="3818576"/>
            <a:ext cx="1889759" cy="1327308"/>
          </a:xfrm>
          <a:prstGeom prst="snip1Rect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База элементарных блоков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 flipH="1">
            <a:off x="3486572" y="3809943"/>
            <a:ext cx="1844040" cy="1327308"/>
          </a:xfrm>
          <a:prstGeom prst="snip1Rect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Техническая эталонная модель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TRM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1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Метамодель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852934"/>
            <a:ext cx="7503936" cy="573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32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Методика </a:t>
            </a:r>
            <a:r>
              <a:rPr lang="en-US" dirty="0" smtClean="0"/>
              <a:t>ADM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8" y="944562"/>
            <a:ext cx="583272" cy="5958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5862" y="922296"/>
            <a:ext cx="8564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Scope, Vision, </a:t>
            </a:r>
            <a:r>
              <a:rPr lang="ru-RU" sz="3600" dirty="0" smtClean="0"/>
              <a:t>утверждение руководством</a:t>
            </a:r>
            <a:endParaRPr lang="en-US" sz="36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04" y="1568627"/>
            <a:ext cx="545641" cy="5958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39867" y="1536374"/>
            <a:ext cx="6697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Бизнес-архитектура предприятия</a:t>
            </a:r>
            <a:endParaRPr lang="en-US" sz="36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40" y="2235236"/>
            <a:ext cx="589543" cy="5958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89364" y="2209977"/>
            <a:ext cx="7196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Архитектуры данных и приложений</a:t>
            </a:r>
            <a:endParaRPr lang="en-US" sz="36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394" y="2914386"/>
            <a:ext cx="608359" cy="5832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22134" y="2845961"/>
            <a:ext cx="7196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Технологическая архитектура</a:t>
            </a:r>
            <a:endParaRPr lang="en-US" sz="3600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983" y="3619389"/>
            <a:ext cx="620902" cy="59581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44885" y="3556782"/>
            <a:ext cx="736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Проверка возможности реализации</a:t>
            </a:r>
            <a:endParaRPr lang="en-US" sz="3600" dirty="0" smtClean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134" y="4336935"/>
            <a:ext cx="577000" cy="577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707404" y="4267604"/>
            <a:ext cx="736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План перехода к новой системе</a:t>
            </a:r>
            <a:endParaRPr lang="en-US" sz="3600" dirty="0" smtClean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0634" y="4978426"/>
            <a:ext cx="607444" cy="5950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3445" y="5595564"/>
            <a:ext cx="654519" cy="62078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012204" y="4942673"/>
            <a:ext cx="8306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Система управления преобразованиями</a:t>
            </a:r>
            <a:endParaRPr lang="en-US" sz="36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3377964" y="5570014"/>
            <a:ext cx="8306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Управление изменениями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54650" y="1728201"/>
            <a:ext cx="4491350" cy="153635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Каждый этап разбивается на </a:t>
            </a:r>
            <a:r>
              <a:rPr lang="ru-RU" sz="2800" dirty="0" err="1" smtClean="0">
                <a:solidFill>
                  <a:srgbClr val="FFFF00"/>
                </a:solidFill>
              </a:rPr>
              <a:t>подпроцессы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7" grpId="0"/>
      <p:bldP spid="20" grpId="0"/>
      <p:bldP spid="21" grpId="0"/>
      <p:bldP spid="21" grpId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 чём это мы?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203" y="850206"/>
            <a:ext cx="7019998" cy="57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8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Особенность методики </a:t>
            </a:r>
            <a:r>
              <a:rPr lang="en-US" dirty="0" smtClean="0"/>
              <a:t>ADM</a:t>
            </a:r>
            <a:endParaRPr lang="ru-RU" dirty="0"/>
          </a:p>
        </p:txBody>
      </p:sp>
      <p:pic>
        <p:nvPicPr>
          <p:cNvPr id="5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485576"/>
            <a:ext cx="795654" cy="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27200" y="1560237"/>
            <a:ext cx="995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Допускается </a:t>
            </a:r>
            <a:r>
              <a:rPr lang="ru-RU" sz="3600" b="1" dirty="0" smtClean="0">
                <a:solidFill>
                  <a:srgbClr val="FF0000"/>
                </a:solidFill>
              </a:rPr>
              <a:t>изменение последовательности </a:t>
            </a:r>
            <a:r>
              <a:rPr lang="ru-RU" sz="3600" dirty="0" smtClean="0"/>
              <a:t>фаз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7200" y="3917357"/>
            <a:ext cx="995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Например, при внедрении </a:t>
            </a:r>
            <a:r>
              <a:rPr lang="en-US" sz="3600" dirty="0" smtClean="0"/>
              <a:t>ERP-</a:t>
            </a:r>
            <a:r>
              <a:rPr lang="ru-RU" sz="3600" dirty="0" smtClean="0"/>
              <a:t>системы на предприятии – </a:t>
            </a:r>
            <a:r>
              <a:rPr lang="ru-RU" sz="3600" dirty="0" smtClean="0">
                <a:solidFill>
                  <a:srgbClr val="FF0000"/>
                </a:solidFill>
              </a:rPr>
              <a:t>сначала будет выполнена фаза 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И только потом – фазы        и       !</a:t>
            </a:r>
            <a:endParaRPr lang="en-US" sz="36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847" y="4502884"/>
            <a:ext cx="608359" cy="583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017" y="5619706"/>
            <a:ext cx="545641" cy="5958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333" y="5619705"/>
            <a:ext cx="589543" cy="5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287432" y="192089"/>
            <a:ext cx="3948007" cy="357187"/>
          </a:xfrm>
        </p:spPr>
        <p:txBody>
          <a:bodyPr/>
          <a:lstStyle/>
          <a:p>
            <a:r>
              <a:rPr lang="ru-RU" dirty="0" smtClean="0"/>
              <a:t>Связь этапов </a:t>
            </a:r>
            <a:r>
              <a:rPr lang="en-US" dirty="0" smtClean="0"/>
              <a:t>TOGAF </a:t>
            </a:r>
            <a:r>
              <a:rPr lang="ru-RU" dirty="0" smtClean="0"/>
              <a:t>с </a:t>
            </a:r>
            <a:r>
              <a:rPr lang="en-US" dirty="0" smtClean="0"/>
              <a:t>TMF </a:t>
            </a:r>
            <a:r>
              <a:rPr lang="en-US" dirty="0" err="1" smtClean="0"/>
              <a:t>Frameworx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20" y="878651"/>
            <a:ext cx="9135409" cy="56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6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Явные точки пересечения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80" y="868752"/>
            <a:ext cx="7917782" cy="57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11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Базовая архитектура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7" y="1713187"/>
            <a:ext cx="11289981" cy="29681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79" y="4085544"/>
            <a:ext cx="583272" cy="5958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080" y="4085544"/>
            <a:ext cx="545641" cy="5958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050" y="4085543"/>
            <a:ext cx="589543" cy="5958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5922" y="4085543"/>
            <a:ext cx="608359" cy="5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Уровни базовой архитектуры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39" y="1017224"/>
            <a:ext cx="583272" cy="595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74" y="2510744"/>
            <a:ext cx="545641" cy="595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55" y="3749103"/>
            <a:ext cx="589543" cy="595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46" y="5060903"/>
            <a:ext cx="608359" cy="5832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86560" y="1123357"/>
            <a:ext cx="995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Абстрактная реализация ИТ-системы в целом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6560" y="2485485"/>
            <a:ext cx="995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ReUse</a:t>
            </a:r>
            <a:r>
              <a:rPr lang="en-US" sz="3600" dirty="0" smtClean="0"/>
              <a:t> </a:t>
            </a:r>
            <a:r>
              <a:rPr lang="ru-RU" sz="3600" dirty="0" smtClean="0"/>
              <a:t>в различных функциональных областях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86560" y="3723844"/>
            <a:ext cx="995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Контекстно-зависимые модели (телеком…)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86560" y="5029373"/>
            <a:ext cx="995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ИТ-архитектура конкретного предприятия (унаследованные системы, планы реализации…)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Принципы </a:t>
            </a:r>
            <a:r>
              <a:rPr lang="en-US" dirty="0" smtClean="0"/>
              <a:t>TOGAF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6560" y="1123357"/>
            <a:ext cx="995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Принципы – отправная точка для разработки конкретных решений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6560" y="3537847"/>
            <a:ext cx="995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«Хороший» набор принципов: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rgbClr val="FF0000"/>
                </a:solidFill>
              </a:rPr>
              <a:t>Понятны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rgbClr val="FF0000"/>
                </a:solidFill>
              </a:rPr>
              <a:t>Однозначны в формулировках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rgbClr val="FF0000"/>
                </a:solidFill>
              </a:rPr>
              <a:t>Последовательны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325694"/>
            <a:ext cx="795654" cy="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537847"/>
            <a:ext cx="847843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Пример набор принципов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160184"/>
              </p:ext>
            </p:extLst>
          </p:nvPr>
        </p:nvGraphicFramePr>
        <p:xfrm>
          <a:off x="355600" y="841586"/>
          <a:ext cx="11470641" cy="576072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2336800"/>
                <a:gridCol w="91338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Принцип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Формулировка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Максимальная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 польза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Решения в области ИТ принимаются исходя из максимума пользы для организации в целом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Непрерывность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 бизнеса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Деятельность предприятия должна обеспечиваться, несмотря на возможные помехи в работе ИТ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Обеспечение качества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Каждый элемент данных должен иметь ответственного за качество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Общие метаданные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Метаданные должны быть едиными в рамках предприятия и доступными для всех пользователей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Безопасность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 данных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Данные должны быть защищены от неавторизованного использования и распространения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Простота использования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Оптимальное выполнение бизнес-задач за счет единого интерфейса, интеграции систем, снижения вероятности неправильного использования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Минимизация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</a:rPr>
                        <a:t> разнообразия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Уменьшение числа различных вариантов применяемых платформ, продуктов и версий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913120" y="2479040"/>
            <a:ext cx="6837680" cy="161544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Подробнее:</a:t>
            </a:r>
          </a:p>
          <a:p>
            <a:pPr algn="ctr"/>
            <a:r>
              <a:rPr lang="en-US" sz="3600" dirty="0">
                <a:hlinkClick r:id="rId2"/>
              </a:rPr>
              <a:t>http://www.opengroup.org/togaf</a:t>
            </a:r>
            <a:r>
              <a:rPr lang="en-US" sz="3600" dirty="0"/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Кто ещё?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6560" y="1652889"/>
            <a:ext cx="1137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Gartner </a:t>
            </a:r>
          </a:p>
          <a:p>
            <a:r>
              <a:rPr lang="en-US" sz="3600" dirty="0" smtClean="0"/>
              <a:t>[</a:t>
            </a:r>
            <a:r>
              <a:rPr lang="en-US" sz="2800" u="sng" dirty="0">
                <a:solidFill>
                  <a:srgbClr val="0000FF"/>
                </a:solidFill>
              </a:rPr>
              <a:t>http://</a:t>
            </a:r>
            <a:r>
              <a:rPr lang="en-US" sz="2800" u="sng" dirty="0" smtClean="0">
                <a:solidFill>
                  <a:srgbClr val="0000FF"/>
                </a:solidFill>
              </a:rPr>
              <a:t>www.gartner.com/technology/research/enterprise-architecture.jsp</a:t>
            </a:r>
            <a:r>
              <a:rPr lang="en-US" sz="3600" dirty="0" smtClean="0"/>
              <a:t>]</a:t>
            </a:r>
          </a:p>
          <a:p>
            <a:endParaRPr lang="en-US" sz="3600" dirty="0"/>
          </a:p>
          <a:p>
            <a:r>
              <a:rPr lang="en-US" sz="3600" b="1" dirty="0" smtClean="0"/>
              <a:t>META Group </a:t>
            </a:r>
            <a:r>
              <a:rPr lang="en-US" sz="3600" dirty="0" smtClean="0"/>
              <a:t>[</a:t>
            </a:r>
            <a:r>
              <a:rPr lang="en-US" sz="2800" u="sng" dirty="0">
                <a:solidFill>
                  <a:srgbClr val="0000FF"/>
                </a:solidFill>
              </a:rPr>
              <a:t>http://</a:t>
            </a:r>
            <a:r>
              <a:rPr lang="en-US" sz="2800" u="sng" dirty="0" smtClean="0">
                <a:solidFill>
                  <a:srgbClr val="0000FF"/>
                </a:solidFill>
              </a:rPr>
              <a:t>www.meta-group.com/SitePages/default.aspx</a:t>
            </a:r>
            <a:r>
              <a:rPr lang="en-US" sz="3600" dirty="0" smtClean="0"/>
              <a:t>]</a:t>
            </a:r>
          </a:p>
          <a:p>
            <a:endParaRPr lang="en-US" sz="3600" dirty="0"/>
          </a:p>
          <a:p>
            <a:r>
              <a:rPr lang="en-US" sz="3600" b="1" dirty="0" smtClean="0"/>
              <a:t>NASCIO</a:t>
            </a:r>
            <a:r>
              <a:rPr lang="en-US" sz="3600" dirty="0" smtClean="0"/>
              <a:t> [</a:t>
            </a:r>
            <a:r>
              <a:rPr lang="en-US" sz="2800" u="sng" dirty="0">
                <a:solidFill>
                  <a:srgbClr val="0000FF"/>
                </a:solidFill>
              </a:rPr>
              <a:t>http://</a:t>
            </a:r>
            <a:r>
              <a:rPr lang="en-US" sz="2800" u="sng" dirty="0" smtClean="0">
                <a:solidFill>
                  <a:srgbClr val="0000FF"/>
                </a:solidFill>
              </a:rPr>
              <a:t>www.nascio.org/resources/EAresources.cfm</a:t>
            </a:r>
            <a:r>
              <a:rPr lang="en-US" sz="3600" dirty="0" smtClean="0"/>
              <a:t>]</a:t>
            </a:r>
          </a:p>
          <a:p>
            <a:endParaRPr lang="en-US" sz="3600" dirty="0" smtClean="0"/>
          </a:p>
          <a:p>
            <a:r>
              <a:rPr lang="en-US" sz="3600" b="1" dirty="0" smtClean="0"/>
              <a:t>Microsoft</a:t>
            </a:r>
            <a:r>
              <a:rPr lang="en-US" sz="3600" dirty="0" smtClean="0"/>
              <a:t>  [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msdn.microsoft.com/architecture</a:t>
            </a:r>
            <a:r>
              <a:rPr lang="en-US" sz="3600" dirty="0" smtClean="0"/>
              <a:t>]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26000" y="984658"/>
            <a:ext cx="6969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Для самостоятельного изучения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09997"/>
            <a:ext cx="795654" cy="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Кто лучше?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65869"/>
              </p:ext>
            </p:extLst>
          </p:nvPr>
        </p:nvGraphicFramePr>
        <p:xfrm>
          <a:off x="518160" y="973666"/>
          <a:ext cx="11160000" cy="54720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2160000"/>
                <a:gridCol w="1800000"/>
                <a:gridCol w="1800000"/>
                <a:gridCol w="1800000"/>
                <a:gridCol w="1800000"/>
                <a:gridCol w="1800000"/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Захман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TOGAF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Gartner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NASCIO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Microsoft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Иерархический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подход, связь с бизнес-стратегией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Поддержка различных уровней абстракции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Формальный язык и система обозначений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Описание процесса разработки архитектуры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Рекомендации по управлению архитектурой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77" y="1902460"/>
            <a:ext cx="847725" cy="838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76" y="2827020"/>
            <a:ext cx="847725" cy="838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77" y="2827020"/>
            <a:ext cx="847725" cy="838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77" y="3736340"/>
            <a:ext cx="847725" cy="838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76" y="4645660"/>
            <a:ext cx="847725" cy="838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76" y="5554980"/>
            <a:ext cx="847725" cy="838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56" y="2827020"/>
            <a:ext cx="847725" cy="838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56" y="5554980"/>
            <a:ext cx="847725" cy="838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56" y="2827020"/>
            <a:ext cx="847725" cy="838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55" y="1902460"/>
            <a:ext cx="847725" cy="8382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55" y="4645660"/>
            <a:ext cx="847725" cy="8382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55" y="5554980"/>
            <a:ext cx="847725" cy="8382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34" y="1902460"/>
            <a:ext cx="847725" cy="838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34" y="2811780"/>
            <a:ext cx="847725" cy="8382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33" y="5554980"/>
            <a:ext cx="847725" cy="8382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33" y="4630420"/>
            <a:ext cx="8477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19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Вспомним, что…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82240" y="959327"/>
            <a:ext cx="8747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Использование одной и той же методологии может </a:t>
            </a:r>
            <a:r>
              <a:rPr lang="ru-RU" sz="3600" b="1" dirty="0" smtClean="0">
                <a:solidFill>
                  <a:srgbClr val="FF0000"/>
                </a:solidFill>
              </a:rPr>
              <a:t>(и будет!) </a:t>
            </a:r>
            <a:r>
              <a:rPr lang="ru-RU" sz="3600" dirty="0" smtClean="0"/>
              <a:t>приводить к созданию различных архитектур</a:t>
            </a:r>
            <a:endParaRPr lang="en-US" sz="3600" dirty="0" smtClean="0"/>
          </a:p>
        </p:txBody>
      </p:sp>
      <p:pic>
        <p:nvPicPr>
          <p:cNvPr id="1026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9" y="989558"/>
            <a:ext cx="1903095" cy="19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Hammer And Chis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04" y="3123704"/>
            <a:ext cx="3280865" cy="34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збушка на куръих ножках. - Арочные дома - Удач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" y="3129598"/>
            <a:ext cx="3306763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14" y="1598930"/>
            <a:ext cx="3457206" cy="49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Идея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0" y="981074"/>
            <a:ext cx="7114540" cy="5335905"/>
          </a:xfrm>
          <a:prstGeom prst="rect">
            <a:avLst/>
          </a:prstGeom>
        </p:spPr>
      </p:pic>
      <p:sp>
        <p:nvSpPr>
          <p:cNvPr id="6" name="Равнобедренный треугольник 5"/>
          <p:cNvSpPr/>
          <p:nvPr/>
        </p:nvSpPr>
        <p:spPr>
          <a:xfrm>
            <a:off x="4653280" y="1493520"/>
            <a:ext cx="2407920" cy="154432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Стратегия (план)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 flipH="1">
            <a:off x="3937000" y="3132932"/>
            <a:ext cx="1844040" cy="1327308"/>
          </a:xfrm>
          <a:prstGeom prst="snip1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Методика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описания бизнес-архитектуры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5882640" y="3132932"/>
            <a:ext cx="1889759" cy="1327308"/>
          </a:xfrm>
          <a:prstGeom prst="snip1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Методика 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описания архитектуры ИТ</a:t>
            </a:r>
          </a:p>
        </p:txBody>
      </p:sp>
      <p:sp>
        <p:nvSpPr>
          <p:cNvPr id="11" name="Трапеция 10"/>
          <p:cNvSpPr/>
          <p:nvPr/>
        </p:nvSpPr>
        <p:spPr>
          <a:xfrm>
            <a:off x="2871470" y="4529298"/>
            <a:ext cx="5971540" cy="660400"/>
          </a:xfrm>
          <a:prstGeom prst="trapezoid">
            <a:avLst>
              <a:gd name="adj" fmla="val 9115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Методика и процессы управления и контроля над архитектурным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процессом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(«авторский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надзор»)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033433" y="2888051"/>
            <a:ext cx="254000" cy="43769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463030" y="2888051"/>
            <a:ext cx="254000" cy="43769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 rot="5400000">
            <a:off x="5704840" y="3577739"/>
            <a:ext cx="254000" cy="437694"/>
          </a:xfrm>
          <a:prstGeom prst="upDownArrow">
            <a:avLst/>
          </a:prstGeom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8" grpId="0" animBg="1"/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Ответить на комментарий Экстремальные виды спорта в Крым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290" y="4769184"/>
            <a:ext cx="3146411" cy="17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delanounas.ru/i/c/z/czIuaXBpY3R1cmUucnUvdXBsb2Fkcy8yMDEzMDQwMi9GYTIzdzNTaS5qcGc_X19pZD0zMTQ3MA==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60" y="1800110"/>
            <a:ext cx="2440277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Однако…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759" y="2351995"/>
            <a:ext cx="2487212" cy="2553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65" y="3278414"/>
            <a:ext cx="2446338" cy="1627415"/>
          </a:xfrm>
          <a:prstGeom prst="rect">
            <a:avLst/>
          </a:prstGeom>
        </p:spPr>
      </p:pic>
      <p:pic>
        <p:nvPicPr>
          <p:cNvPr id="2052" name="Picture 4" descr="В Киеве предлагают промчаться над Днепро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34" y="4691742"/>
            <a:ext cx="2461142" cy="18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патиты - Ежегодный джип-рейд Вокруг Хибин / Хибины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54" y="1792053"/>
            <a:ext cx="218568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оздана катапульта для человека: новое развлечение бейсджамперов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927" y="3278414"/>
            <a:ext cx="2441123" cy="16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20915" y="950693"/>
            <a:ext cx="11263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Одну и ту же цель можно достигать разными способами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1680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 как лучше?</a:t>
            </a:r>
            <a:endParaRPr lang="ru-RU" dirty="0"/>
          </a:p>
        </p:txBody>
      </p:sp>
      <p:pic>
        <p:nvPicPr>
          <p:cNvPr id="3074" name="Picture 2" descr="Курс: 1353. ФИЗИКА_7. Пронина Наталья Анатолье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61" y="1915886"/>
            <a:ext cx="29622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66975" y="1025529"/>
            <a:ext cx="9923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Описание архитектуры – это процесс или проект?</a:t>
            </a:r>
            <a:endParaRPr lang="en-US" sz="3600" dirty="0" smtClean="0"/>
          </a:p>
        </p:txBody>
      </p:sp>
      <p:sp>
        <p:nvSpPr>
          <p:cNvPr id="8" name="Прямоугольник 7"/>
          <p:cNvSpPr/>
          <p:nvPr/>
        </p:nvSpPr>
        <p:spPr>
          <a:xfrm rot="19998444">
            <a:off x="187850" y="3359221"/>
            <a:ext cx="4748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Процесс</a:t>
            </a:r>
            <a:endParaRPr lang="en-US" sz="5400" dirty="0" smtClean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998444">
            <a:off x="7134066" y="3359222"/>
            <a:ext cx="4748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Проект</a:t>
            </a:r>
            <a:endParaRPr lang="en-US" sz="5400" dirty="0" smtClean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6974" y="5749492"/>
            <a:ext cx="9923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…вспоминаем прошлую лекцию…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920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Когда проект выгоднее?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66975" y="1025529"/>
            <a:ext cx="9923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…когда ещё вообще ничего нет</a:t>
            </a:r>
            <a:endParaRPr lang="en-US" sz="3600" dirty="0" smtClean="0"/>
          </a:p>
        </p:txBody>
      </p:sp>
      <p:pic>
        <p:nvPicPr>
          <p:cNvPr id="4098" name="Picture 2" descr="Бурдж Халифа фунда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4" y="2554513"/>
            <a:ext cx="604837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Дубай Википедия - Коллекция рефератов по биологии, георгафии и ОБ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46" y="1230539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02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Когда проект выгоднее?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38224"/>
            <a:ext cx="6819673" cy="42297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1493" y="5379815"/>
            <a:ext cx="11263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…когда происходит миграция на новые критические системы (</a:t>
            </a:r>
            <a:r>
              <a:rPr lang="en-US" sz="3600" dirty="0" smtClean="0"/>
              <a:t>ERP)</a:t>
            </a:r>
            <a:r>
              <a:rPr lang="ru-RU" sz="3600" dirty="0" smtClean="0"/>
              <a:t> или выход на новые рынки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586443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Какие задачи у проекта?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3085" y="965828"/>
            <a:ext cx="106389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Привлечение руководства, </a:t>
            </a:r>
            <a:r>
              <a:rPr lang="ru-RU" sz="3600" dirty="0"/>
              <a:t>бизнес-подразделений и планирование </a:t>
            </a:r>
            <a:r>
              <a:rPr lang="ru-RU" sz="3600" dirty="0" smtClean="0"/>
              <a:t>работ.</a:t>
            </a:r>
            <a:endParaRPr lang="ru-RU" sz="3600" dirty="0"/>
          </a:p>
          <a:p>
            <a:endParaRPr lang="ru-RU" sz="2400" dirty="0" smtClean="0"/>
          </a:p>
          <a:p>
            <a:r>
              <a:rPr lang="ru-RU" sz="3600" dirty="0" smtClean="0"/>
              <a:t>Понимание </a:t>
            </a:r>
            <a:r>
              <a:rPr lang="ru-RU" sz="3600" dirty="0"/>
              <a:t>стратегии развития бизнеса </a:t>
            </a:r>
            <a:r>
              <a:rPr lang="ru-RU" sz="3600" dirty="0" smtClean="0"/>
              <a:t>организации.</a:t>
            </a:r>
          </a:p>
          <a:p>
            <a:endParaRPr lang="ru-RU" sz="2400" dirty="0"/>
          </a:p>
          <a:p>
            <a:r>
              <a:rPr lang="ru-RU" sz="3600" dirty="0" smtClean="0"/>
              <a:t>Выработка </a:t>
            </a:r>
            <a:r>
              <a:rPr lang="ru-RU" sz="3600" dirty="0"/>
              <a:t>общих для бизнеса и ИТ требований к целевой архитектуре;</a:t>
            </a:r>
          </a:p>
          <a:p>
            <a:endParaRPr lang="ru-RU" sz="2400" dirty="0" smtClean="0"/>
          </a:p>
          <a:p>
            <a:r>
              <a:rPr lang="ru-RU" sz="3600" dirty="0" smtClean="0"/>
              <a:t>Разработка согласованного </a:t>
            </a:r>
            <a:r>
              <a:rPr lang="ru-RU" sz="3600" dirty="0"/>
              <a:t>и полного набора </a:t>
            </a:r>
            <a:r>
              <a:rPr lang="ru-RU" sz="3600" dirty="0" smtClean="0"/>
              <a:t>принципов для построения архитектуры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4" y="1061217"/>
            <a:ext cx="583272" cy="595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44" y="2531441"/>
            <a:ext cx="545641" cy="595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88" y="4001665"/>
            <a:ext cx="589543" cy="595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26" y="5471889"/>
            <a:ext cx="608359" cy="5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 если детальнее?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68" y="944562"/>
            <a:ext cx="583272" cy="595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04" y="1568627"/>
            <a:ext cx="545641" cy="595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40" y="2235236"/>
            <a:ext cx="589543" cy="595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8394" y="2914386"/>
            <a:ext cx="608359" cy="583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3983" y="3619389"/>
            <a:ext cx="620902" cy="5958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134" y="4336935"/>
            <a:ext cx="577000" cy="577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0634" y="4978426"/>
            <a:ext cx="607444" cy="595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3445" y="5595564"/>
            <a:ext cx="654519" cy="62078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85862" y="922296"/>
            <a:ext cx="8564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Определить и </a:t>
            </a:r>
            <a:r>
              <a:rPr lang="ru-RU" sz="3600" b="1" dirty="0" smtClean="0">
                <a:solidFill>
                  <a:srgbClr val="FF0000"/>
                </a:solidFill>
              </a:rPr>
              <a:t>обосновать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цель</a:t>
            </a:r>
            <a:endParaRPr lang="en-US" sz="36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623983" y="1540377"/>
            <a:ext cx="9508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Инициировать проект (подробности дальше)</a:t>
            </a:r>
            <a:endParaRPr lang="en-US" sz="36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1956753" y="2186708"/>
            <a:ext cx="9001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Определиться с существующим состоянием</a:t>
            </a:r>
            <a:endParaRPr lang="en-US" sz="36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2310634" y="2833039"/>
            <a:ext cx="9001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Определиться с финальным состоянием</a:t>
            </a:r>
            <a:endParaRPr lang="en-US" sz="36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2599134" y="3491514"/>
            <a:ext cx="9001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Проанализировать разницу</a:t>
            </a:r>
            <a:endParaRPr lang="en-US" sz="3600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2918078" y="4220373"/>
            <a:ext cx="9001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Разработать план перехода</a:t>
            </a:r>
            <a:endParaRPr lang="en-US" sz="360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3377964" y="4912654"/>
            <a:ext cx="9001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Подтвердить (проверить) достижимость</a:t>
            </a:r>
            <a:endParaRPr lang="en-US" sz="3600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837850" y="5618613"/>
            <a:ext cx="9001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ВЫПОЛНИТЬ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0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инициировать проект?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8" y="944562"/>
            <a:ext cx="583272" cy="595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0" y="1873510"/>
            <a:ext cx="545641" cy="595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673" y="2848135"/>
            <a:ext cx="589543" cy="595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5080" y="3780057"/>
            <a:ext cx="608359" cy="583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9012" y="4829401"/>
            <a:ext cx="620902" cy="5958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0363" y="5759335"/>
            <a:ext cx="577000" cy="577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85862" y="922296"/>
            <a:ext cx="856403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600" dirty="0" smtClean="0"/>
              <a:t>Определить правила и границы проекта</a:t>
            </a:r>
            <a:endParaRPr lang="en-US" sz="36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915619" y="1845260"/>
            <a:ext cx="950847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600" dirty="0" smtClean="0"/>
              <a:t>Подготовить бизнес-обоснование</a:t>
            </a:r>
            <a:endParaRPr lang="en-US" sz="36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2442986" y="2799607"/>
            <a:ext cx="900153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600" dirty="0" smtClean="0"/>
              <a:t>Получить поддержку руководства</a:t>
            </a:r>
            <a:endParaRPr lang="en-US" sz="36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3007320" y="3698710"/>
            <a:ext cx="900153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600" dirty="0" smtClean="0"/>
              <a:t>Определить состав рабочей группы</a:t>
            </a:r>
            <a:endParaRPr lang="en-US" sz="36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3644163" y="4701526"/>
            <a:ext cx="900153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3600" dirty="0" smtClean="0"/>
              <a:t>Определить необходимые документы</a:t>
            </a:r>
            <a:endParaRPr lang="en-US" sz="3600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4166307" y="5642773"/>
            <a:ext cx="9001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Создать локальные рабочие группы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5605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Основные элементы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7" y="904874"/>
            <a:ext cx="6653893" cy="56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Три типовых подхода</a:t>
            </a:r>
            <a:endParaRPr lang="ru-RU" dirty="0"/>
          </a:p>
        </p:txBody>
      </p:sp>
      <p:pic>
        <p:nvPicPr>
          <p:cNvPr id="5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40" y="1420907"/>
            <a:ext cx="795654" cy="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4" y="3071705"/>
            <a:ext cx="847843" cy="838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0" y="4765166"/>
            <a:ext cx="838317" cy="8478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70220" y="1218570"/>
            <a:ext cx="9001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Традиционный (регламент -</a:t>
            </a:r>
            <a:r>
              <a:rPr lang="en-US" sz="3600" dirty="0" smtClean="0"/>
              <a:t>&gt; as is -&gt; to be -&gt; </a:t>
            </a:r>
            <a:r>
              <a:rPr lang="ru-RU" sz="3600" dirty="0" smtClean="0"/>
              <a:t>детальное проектирование -</a:t>
            </a:r>
            <a:r>
              <a:rPr lang="en-US" sz="3600" dirty="0" smtClean="0"/>
              <a:t>&gt; </a:t>
            </a:r>
            <a:r>
              <a:rPr lang="ru-RU" sz="3600" dirty="0" smtClean="0"/>
              <a:t>разработка)</a:t>
            </a:r>
            <a:endParaRPr lang="en-US" sz="3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670219" y="2890698"/>
            <a:ext cx="9462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Сегментированный (сосредотачиваемся на главных бизнес-сферах, отбрасываем лишнее)</a:t>
            </a:r>
            <a:endParaRPr lang="en-US" sz="36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670219" y="4588922"/>
            <a:ext cx="9462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Сохранить статус-кво (проще говоря, оставить всё как есть, поскольку «ничего не выйдет»)</a:t>
            </a:r>
            <a:endParaRPr lang="en-US" sz="36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6401338" y="1289789"/>
            <a:ext cx="6404670" cy="92677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Возможен «паралич анализа»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92481" y="4765164"/>
            <a:ext cx="6404670" cy="92677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Не наш метод!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7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Общая схема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26" y="908286"/>
            <a:ext cx="8939502" cy="563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Подходы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61840" y="886269"/>
            <a:ext cx="7000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Методики описания </a:t>
            </a:r>
            <a:r>
              <a:rPr lang="en-US" sz="3600" dirty="0" smtClean="0"/>
              <a:t>[</a:t>
            </a:r>
            <a:r>
              <a:rPr lang="ru-RU" sz="3600" dirty="0" smtClean="0"/>
              <a:t>задают классификацию основных областей архитектуры и единые принципы для их описания во взаимной увязке друг с другом</a:t>
            </a:r>
            <a:r>
              <a:rPr lang="en-US" sz="3600" dirty="0" smtClean="0"/>
              <a:t>]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5120" y="1493520"/>
            <a:ext cx="5262880" cy="170688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</a:rPr>
              <a:t>Орфография и грамматика «архитектурного» языка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0080" y="3748591"/>
            <a:ext cx="11115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Изобретаются: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К</a:t>
            </a:r>
            <a:r>
              <a:rPr lang="ru-RU" sz="3600" dirty="0" smtClean="0"/>
              <a:t>онсультантами</a:t>
            </a:r>
            <a:r>
              <a:rPr lang="en-US" sz="3600" dirty="0" smtClean="0"/>
              <a:t> </a:t>
            </a:r>
            <a:r>
              <a:rPr lang="ru-RU" sz="3600" dirty="0" smtClean="0"/>
              <a:t>(</a:t>
            </a:r>
            <a:r>
              <a:rPr lang="en-US" sz="3600" dirty="0" smtClean="0"/>
              <a:t>Gartner, Open Group</a:t>
            </a:r>
            <a:r>
              <a:rPr lang="ru-RU" sz="3600" dirty="0" smtClean="0"/>
              <a:t>, </a:t>
            </a:r>
            <a:r>
              <a:rPr lang="en-US" sz="3600" dirty="0" smtClean="0"/>
              <a:t>NASCIO </a:t>
            </a:r>
            <a:r>
              <a:rPr lang="ru-RU" sz="3600" dirty="0" smtClean="0"/>
              <a:t>и др.)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err="1" smtClean="0"/>
              <a:t>ГосСтруктурами</a:t>
            </a:r>
            <a:r>
              <a:rPr lang="ru-RU" sz="3600" dirty="0" smtClean="0"/>
              <a:t> (Казначейство США, МО США и др.)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err="1" smtClean="0"/>
              <a:t>Вендорами</a:t>
            </a:r>
            <a:r>
              <a:rPr lang="ru-RU" sz="3600" dirty="0" smtClean="0"/>
              <a:t> </a:t>
            </a:r>
            <a:r>
              <a:rPr lang="ru-RU" sz="3600" dirty="0"/>
              <a:t>(</a:t>
            </a:r>
            <a:r>
              <a:rPr lang="en-US" sz="3600" dirty="0"/>
              <a:t>Microsoft, IBM, SAP </a:t>
            </a:r>
            <a:r>
              <a:rPr lang="ru-RU" sz="3600" dirty="0"/>
              <a:t>и др.)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/>
              <a:t>Умными людьми (</a:t>
            </a:r>
            <a:r>
              <a:rPr lang="ru-RU" sz="3600" dirty="0" err="1" smtClean="0"/>
              <a:t>Захман</a:t>
            </a:r>
            <a:r>
              <a:rPr lang="ru-RU" sz="3600" dirty="0" smtClean="0"/>
              <a:t>, </a:t>
            </a:r>
            <a:r>
              <a:rPr lang="ru-RU" sz="3600" dirty="0" err="1" smtClean="0"/>
              <a:t>Зиндер</a:t>
            </a:r>
            <a:r>
              <a:rPr lang="ru-RU" sz="3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25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это работает?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969203"/>
            <a:ext cx="6981371" cy="552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Чего нужно избежать?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438230"/>
            <a:ext cx="10000341" cy="44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разрабатывать?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20915" y="843040"/>
          <a:ext cx="11364686" cy="579643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870856"/>
                <a:gridCol w="5246915"/>
                <a:gridCol w="5246915"/>
              </a:tblGrid>
              <a:tr h="413457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Плюсы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Недостатки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514892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Создаётся</a:t>
                      </a:r>
                      <a:r>
                        <a:rPr lang="ru-RU" sz="2400" baseline="0" dirty="0" smtClean="0"/>
                        <a:t> видение ситуации в целом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Сформулированы бизнес-потребности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Большой охват и поддержка руководства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Повышенная</a:t>
                      </a:r>
                      <a:r>
                        <a:rPr lang="ru-RU" sz="2400" baseline="0" dirty="0" smtClean="0"/>
                        <a:t> абстрактность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Нет явных быстрых результатов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Много малопонятных артефактов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Разочарование руководства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Необходимо обучение исполнителей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Необходимы опытные исполнители</a:t>
                      </a:r>
                      <a:endParaRPr lang="ru-RU" sz="2400" dirty="0"/>
                    </a:p>
                  </a:txBody>
                  <a:tcPr/>
                </a:tc>
              </a:tr>
              <a:tr h="268747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Быстрые</a:t>
                      </a:r>
                      <a:r>
                        <a:rPr lang="ru-RU" sz="2400" baseline="0" dirty="0" smtClean="0"/>
                        <a:t> результаты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Решение приоритетных проблем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Постепенный рост сложности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Меньше исполнителей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Ориентация на решение конкретных задач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Конкретная экономия от решений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Замкнутость на </a:t>
                      </a:r>
                      <a:r>
                        <a:rPr lang="en-US" sz="2400" dirty="0" smtClean="0"/>
                        <a:t>IT</a:t>
                      </a:r>
                      <a:r>
                        <a:rPr lang="ru-RU" sz="2400" dirty="0" smtClean="0"/>
                        <a:t>, с</a:t>
                      </a:r>
                      <a:r>
                        <a:rPr lang="ru-RU" sz="2400" baseline="0" dirty="0" smtClean="0"/>
                        <a:t> малым участием бизнеса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aseline="0" dirty="0" smtClean="0"/>
                        <a:t>Разочарование руководства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/>
                        <a:t>Очерёдность</a:t>
                      </a:r>
                      <a:r>
                        <a:rPr lang="ru-RU" sz="2400" baseline="0" dirty="0" smtClean="0"/>
                        <a:t> решения стоящих задач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24" y="2133599"/>
            <a:ext cx="810348" cy="974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24" y="4761945"/>
            <a:ext cx="810349" cy="9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 обосновать?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68" y="901020"/>
            <a:ext cx="583272" cy="595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04" y="1568627"/>
            <a:ext cx="545641" cy="595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40" y="3279369"/>
            <a:ext cx="589543" cy="595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869" y="4991629"/>
            <a:ext cx="608359" cy="5832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85862" y="878754"/>
            <a:ext cx="8564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Понять – какие факторы толкают к ЕА?</a:t>
            </a:r>
            <a:endParaRPr lang="en-US" sz="36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623983" y="1540377"/>
            <a:ext cx="95084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Напомнить – наличие ЕА снижает затрат и расходов на ИТ, позволяет повторно определять и использовать технологии</a:t>
            </a:r>
            <a:endParaRPr lang="en-US" sz="36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1956753" y="3246905"/>
            <a:ext cx="9237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Ещё напомнить – про снижение стоимости разработки, внедрения и поддержки, упрощение процессов управления системами</a:t>
            </a:r>
            <a:endParaRPr lang="en-US" sz="36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2470109" y="4910282"/>
            <a:ext cx="90015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Сослаться на </a:t>
            </a:r>
            <a:r>
              <a:rPr lang="en-US" sz="3600" dirty="0" smtClean="0"/>
              <a:t>Gartner – </a:t>
            </a:r>
            <a:r>
              <a:rPr lang="ru-RU" sz="3600" dirty="0" smtClean="0"/>
              <a:t>отсутствие ЕА ведёт к увеличению эксплуатационных расходов на ИТ (до 20%)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5981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Но при этом…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4662" y="1008751"/>
            <a:ext cx="5457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ROI – </a:t>
            </a:r>
            <a:r>
              <a:rPr lang="ru-RU" sz="3600" dirty="0" smtClean="0"/>
              <a:t>может не сработать</a:t>
            </a:r>
            <a:endParaRPr lang="en-US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655082"/>
            <a:ext cx="11146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(тактический показатель, «работает» в рамках проекта)</a:t>
            </a:r>
            <a:endParaRPr lang="en-US" sz="3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614661" y="2569321"/>
            <a:ext cx="5457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ROA – </a:t>
            </a:r>
            <a:r>
              <a:rPr lang="ru-RU" sz="3600" dirty="0" smtClean="0"/>
              <a:t>стоит попробовать</a:t>
            </a:r>
            <a:endParaRPr lang="en-US" sz="3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3261818"/>
            <a:ext cx="11146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(</a:t>
            </a:r>
            <a:r>
              <a:rPr lang="ru-RU" sz="3600" dirty="0" smtClean="0"/>
              <a:t>стратегический показатель, определяет повышение эффективности основных фондов)</a:t>
            </a:r>
            <a:endParaRPr lang="en-US" sz="36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614661" y="4653714"/>
            <a:ext cx="5457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ROO – </a:t>
            </a:r>
            <a:r>
              <a:rPr lang="ru-RU" sz="3600" dirty="0" smtClean="0"/>
              <a:t>стоит попробовать</a:t>
            </a:r>
            <a:endParaRPr lang="en-US" sz="3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346211"/>
            <a:ext cx="11146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(</a:t>
            </a:r>
            <a:r>
              <a:rPr lang="ru-RU" sz="3600" dirty="0" smtClean="0"/>
              <a:t>не является формально финансовой метрикой, но описывает влияние инвестиций на бизнес)</a:t>
            </a:r>
            <a:endParaRPr lang="en-US" sz="3600" dirty="0" smtClean="0"/>
          </a:p>
        </p:txBody>
      </p:sp>
      <p:pic>
        <p:nvPicPr>
          <p:cNvPr id="11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03" y="4652260"/>
            <a:ext cx="795654" cy="7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14" y="2568902"/>
            <a:ext cx="847843" cy="8383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40" y="907995"/>
            <a:ext cx="838317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Какой же лучше?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4461" y="1182922"/>
            <a:ext cx="2114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ROI </a:t>
            </a:r>
            <a:r>
              <a:rPr lang="ru-RU" sz="3600" dirty="0" smtClean="0"/>
              <a:t>(%) =</a:t>
            </a:r>
            <a:endParaRPr lang="en-US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399314" y="859756"/>
            <a:ext cx="378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Выгода - Затраты</a:t>
            </a:r>
            <a:endParaRPr lang="en-US" sz="3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399314" y="1493401"/>
            <a:ext cx="378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Затраты</a:t>
            </a:r>
            <a:endParaRPr lang="en-US" sz="3600" dirty="0" smtClean="0"/>
          </a:p>
        </p:txBody>
      </p:sp>
      <p:cxnSp>
        <p:nvCxnSpPr>
          <p:cNvPr id="9" name="Прямая соединительная линия 8"/>
          <p:cNvCxnSpPr>
            <a:stCxn id="5" idx="3"/>
          </p:cNvCxnSpPr>
          <p:nvPr/>
        </p:nvCxnSpPr>
        <p:spPr>
          <a:xfrm flipV="1">
            <a:off x="5399314" y="1506087"/>
            <a:ext cx="39624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84461" y="2588542"/>
            <a:ext cx="2114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RO</a:t>
            </a:r>
            <a:r>
              <a:rPr lang="ru-RU" sz="3600" dirty="0" smtClean="0"/>
              <a:t>А</a:t>
            </a:r>
            <a:r>
              <a:rPr lang="en-US" sz="3600" dirty="0" smtClean="0"/>
              <a:t> </a:t>
            </a:r>
            <a:r>
              <a:rPr lang="ru-RU" sz="3600" dirty="0" smtClean="0"/>
              <a:t>(%) =</a:t>
            </a:r>
            <a:endParaRPr lang="en-US" sz="36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9314" y="2265376"/>
            <a:ext cx="378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Прибыль</a:t>
            </a:r>
            <a:endParaRPr lang="en-US" sz="36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9314" y="2899021"/>
            <a:ext cx="378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Активы</a:t>
            </a:r>
            <a:endParaRPr lang="en-US" sz="3600" dirty="0" smtClean="0"/>
          </a:p>
        </p:txBody>
      </p:sp>
      <p:cxnSp>
        <p:nvCxnSpPr>
          <p:cNvPr id="13" name="Прямая соединительная линия 12"/>
          <p:cNvCxnSpPr>
            <a:stCxn id="10" idx="3"/>
          </p:cNvCxnSpPr>
          <p:nvPr/>
        </p:nvCxnSpPr>
        <p:spPr>
          <a:xfrm flipV="1">
            <a:off x="5399314" y="2911707"/>
            <a:ext cx="39624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166859" y="4269935"/>
            <a:ext cx="2114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ROO </a:t>
            </a:r>
            <a:r>
              <a:rPr lang="ru-RU" sz="3600" dirty="0" smtClean="0"/>
              <a:t>(%) =</a:t>
            </a:r>
            <a:endParaRPr lang="en-US" sz="36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3998684" y="3686511"/>
            <a:ext cx="6763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Достижение </a:t>
            </a:r>
            <a:r>
              <a:rPr lang="en-US" sz="3600" dirty="0" smtClean="0"/>
              <a:t>S.M.A.R.T.-</a:t>
            </a:r>
            <a:r>
              <a:rPr lang="ru-RU" sz="3600" dirty="0" smtClean="0"/>
              <a:t>целей</a:t>
            </a:r>
            <a:r>
              <a:rPr lang="ru-RU" sz="5400" b="1" dirty="0" smtClean="0">
                <a:solidFill>
                  <a:srgbClr val="FF0000"/>
                </a:solidFill>
              </a:rPr>
              <a:t>*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1712" y="4580414"/>
            <a:ext cx="6023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Затраты</a:t>
            </a:r>
            <a:endParaRPr lang="en-US" sz="3600" dirty="0" smtClean="0"/>
          </a:p>
        </p:txBody>
      </p:sp>
      <p:cxnSp>
        <p:nvCxnSpPr>
          <p:cNvPr id="17" name="Прямая соединительная линия 16"/>
          <p:cNvCxnSpPr>
            <a:stCxn id="14" idx="3"/>
          </p:cNvCxnSpPr>
          <p:nvPr/>
        </p:nvCxnSpPr>
        <p:spPr>
          <a:xfrm flipV="1">
            <a:off x="4281712" y="4593100"/>
            <a:ext cx="602342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87260" y="5657645"/>
            <a:ext cx="11701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SMART</a:t>
            </a:r>
            <a:r>
              <a:rPr lang="en-US" sz="3200" dirty="0"/>
              <a:t> </a:t>
            </a:r>
            <a:r>
              <a:rPr lang="ru-RU" sz="3200" dirty="0" smtClean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pecific</a:t>
            </a:r>
            <a:r>
              <a:rPr lang="en-US" sz="3200" dirty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en-US" sz="3200" dirty="0" smtClean="0"/>
              <a:t>easurable</a:t>
            </a:r>
            <a:r>
              <a:rPr lang="en-US" sz="3200" dirty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chievable, </a:t>
            </a:r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elevant, </a:t>
            </a:r>
            <a:r>
              <a:rPr lang="en-US" sz="3200" dirty="0"/>
              <a:t>and </a:t>
            </a: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/>
              <a:t>imely</a:t>
            </a:r>
            <a:r>
              <a:rPr lang="en-US" sz="3200" dirty="0"/>
              <a:t>)</a:t>
            </a:r>
            <a:endParaRPr lang="en-US" sz="3200" dirty="0" smtClean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413654" y="5572333"/>
            <a:ext cx="602342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13654" y="5660696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*</a:t>
            </a:r>
            <a:endParaRPr lang="ru-RU" sz="3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3718" y="6103059"/>
            <a:ext cx="11701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Конкретная, Измеримая, Достижимая, Сопоставимая, Во времени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54451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На чём основать расчёт?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6057" y="940502"/>
            <a:ext cx="10572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[</a:t>
            </a:r>
            <a:r>
              <a:rPr lang="ru-RU" sz="3200" dirty="0" smtClean="0"/>
              <a:t>Как вариант</a:t>
            </a:r>
            <a:r>
              <a:rPr lang="en-US" sz="3200" dirty="0" smtClean="0"/>
              <a:t>] </a:t>
            </a:r>
            <a:r>
              <a:rPr lang="ru-RU" sz="3200" dirty="0" smtClean="0"/>
              <a:t>Оценить изменение бизнес-процессов</a:t>
            </a:r>
            <a:endParaRPr lang="en-US" sz="3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934661" y="1981207"/>
            <a:ext cx="5428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Прибыльность процесса = </a:t>
            </a:r>
            <a:endParaRPr lang="en-US" sz="3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363002" y="1658041"/>
            <a:ext cx="477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Прибыль на выходе</a:t>
            </a:r>
            <a:endParaRPr lang="en-US" sz="3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363002" y="2291686"/>
            <a:ext cx="477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Затраты на входе</a:t>
            </a:r>
            <a:endParaRPr lang="en-US" sz="3600" dirty="0" smtClean="0"/>
          </a:p>
        </p:txBody>
      </p:sp>
      <p:cxnSp>
        <p:nvCxnSpPr>
          <p:cNvPr id="9" name="Прямая соединительная линия 8"/>
          <p:cNvCxnSpPr>
            <a:stCxn id="6" idx="3"/>
          </p:cNvCxnSpPr>
          <p:nvPr/>
        </p:nvCxnSpPr>
        <p:spPr>
          <a:xfrm flipV="1">
            <a:off x="6363003" y="2304372"/>
            <a:ext cx="477519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34661" y="3658967"/>
            <a:ext cx="5428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Эффективность процесса = </a:t>
            </a:r>
            <a:endParaRPr lang="en-US" sz="36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6363002" y="3335801"/>
            <a:ext cx="477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Прирост прибыли</a:t>
            </a:r>
            <a:endParaRPr lang="en-US" sz="36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6363002" y="3969446"/>
            <a:ext cx="477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Затраты на улучшение</a:t>
            </a:r>
            <a:endParaRPr lang="en-US" sz="3600" dirty="0" smtClean="0"/>
          </a:p>
        </p:txBody>
      </p:sp>
      <p:cxnSp>
        <p:nvCxnSpPr>
          <p:cNvPr id="16" name="Прямая соединительная линия 15"/>
          <p:cNvCxnSpPr>
            <a:stCxn id="13" idx="3"/>
          </p:cNvCxnSpPr>
          <p:nvPr/>
        </p:nvCxnSpPr>
        <p:spPr>
          <a:xfrm flipV="1">
            <a:off x="6363003" y="3982132"/>
            <a:ext cx="477519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66057" y="5295777"/>
            <a:ext cx="4493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Стоимость процесса = </a:t>
            </a:r>
            <a:endParaRPr lang="en-US" sz="36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5103206" y="4895385"/>
            <a:ext cx="7489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/>
              <a:t>∑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52129" y="5018495"/>
            <a:ext cx="5850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Всех затрат на выполнение одного экземпляра процесса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256189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Факторы успеха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25" y="1438049"/>
            <a:ext cx="583272" cy="595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61" y="2105656"/>
            <a:ext cx="545641" cy="595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678" y="2932712"/>
            <a:ext cx="589543" cy="595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883" y="3783145"/>
            <a:ext cx="608359" cy="5832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48719" y="1415783"/>
            <a:ext cx="8564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Тщательное планирование</a:t>
            </a:r>
            <a:endParaRPr lang="en-US" sz="36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986840" y="2077406"/>
            <a:ext cx="9508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Адекватное финансирование</a:t>
            </a:r>
            <a:endParaRPr lang="en-US" sz="36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384991" y="2900248"/>
            <a:ext cx="9237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Обеспечение ресурсами (люди и время)</a:t>
            </a:r>
            <a:endParaRPr lang="en-US" sz="36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673123" y="3701798"/>
            <a:ext cx="9001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Мотивация и реализация («кнут и пряник»)</a:t>
            </a:r>
            <a:endParaRPr lang="en-US" sz="3600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221" y="4748910"/>
            <a:ext cx="620902" cy="595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372" y="5466456"/>
            <a:ext cx="577000" cy="577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027372" y="4621035"/>
            <a:ext cx="9001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Талант и квалификация команды</a:t>
            </a:r>
            <a:endParaRPr lang="en-US" sz="36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3346316" y="5349894"/>
            <a:ext cx="9001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Видение цели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7276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Пара слов  о психологии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518160" y="973666"/>
          <a:ext cx="11232000" cy="54864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2160000"/>
                <a:gridCol w="2268000"/>
                <a:gridCol w="2268000"/>
                <a:gridCol w="2268000"/>
                <a:gridCol w="2268000"/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Высшее руководство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Менеджеры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Разработчики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ИТ-эксплуатация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Способность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к взаимодействию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Стоимость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владения ИС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Гибкость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и масштабируемость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Быстрота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разработки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Соответствие бизнесу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Использование ресурсов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Безопасность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и риск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Инновации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в бизнесе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90" y="1380235"/>
            <a:ext cx="556416" cy="550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90" y="2031998"/>
            <a:ext cx="556416" cy="550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90" y="3956520"/>
            <a:ext cx="556416" cy="5501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90" y="4593769"/>
            <a:ext cx="556416" cy="5501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90" y="5866528"/>
            <a:ext cx="556416" cy="5501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47" y="1380235"/>
            <a:ext cx="556416" cy="5501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47" y="2031998"/>
            <a:ext cx="556416" cy="5501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47" y="2654733"/>
            <a:ext cx="556416" cy="5501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47" y="3306496"/>
            <a:ext cx="556416" cy="5501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73" y="3956519"/>
            <a:ext cx="556416" cy="5501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47" y="5215451"/>
            <a:ext cx="556416" cy="5501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2" y="5866528"/>
            <a:ext cx="556416" cy="5501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04" y="1377720"/>
            <a:ext cx="556416" cy="5501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04" y="2654732"/>
            <a:ext cx="556416" cy="5501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04" y="3306495"/>
            <a:ext cx="556416" cy="5501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04" y="4594457"/>
            <a:ext cx="556416" cy="5501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61" y="1395436"/>
            <a:ext cx="556416" cy="5501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61" y="2031997"/>
            <a:ext cx="556416" cy="5501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61" y="2654731"/>
            <a:ext cx="556416" cy="5501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61" y="5215451"/>
            <a:ext cx="556416" cy="5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 ещё немного о психологии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514" y="905697"/>
            <a:ext cx="7213600" cy="5681508"/>
          </a:xfrm>
          <a:prstGeom prst="rect">
            <a:avLst/>
          </a:prstGeom>
        </p:spPr>
      </p:pic>
      <p:pic>
        <p:nvPicPr>
          <p:cNvPr id="1026" name="Picture 2" descr="Создание серии снимков в стиле киберпанк, Пермь - Teron.ru - Страница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33" y="905697"/>
            <a:ext cx="3179989" cy="23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импан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06" y="3924966"/>
            <a:ext cx="1996679" cy="26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ghdad Battery: A Look at Classic Gadgets iSmash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864" y="3924966"/>
            <a:ext cx="38957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CROservice- профиль пользователя с id 232802 - Sindom.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95" y="905697"/>
            <a:ext cx="34671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8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Кроме этого…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1680" y="1604831"/>
            <a:ext cx="111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…существуют различные индустриальные стандарты – от </a:t>
            </a:r>
            <a:r>
              <a:rPr lang="en-US" sz="3600" dirty="0" smtClean="0"/>
              <a:t>IEEE, ISO</a:t>
            </a:r>
            <a:r>
              <a:rPr lang="ru-RU" sz="3600" dirty="0" smtClean="0"/>
              <a:t> и прочие…</a:t>
            </a:r>
            <a:endParaRPr lang="en-US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38480" y="3860715"/>
            <a:ext cx="11115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Ни один из стандартов не занимает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доминирующего положения</a:t>
            </a:r>
            <a:endParaRPr lang="en-US" sz="5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 smtClean="0"/>
              <a:t>Технофилы</a:t>
            </a:r>
            <a:endParaRPr lang="ru-RU" dirty="0"/>
          </a:p>
        </p:txBody>
      </p:sp>
      <p:pic>
        <p:nvPicPr>
          <p:cNvPr id="5" name="Picture 2" descr="Создание серии снимков в стиле киберпанк, Пермь - Teron.ru - Страница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4" y="1137926"/>
            <a:ext cx="3179989" cy="23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61718" y="1137926"/>
            <a:ext cx="6440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Типичная доля</a:t>
            </a:r>
            <a:r>
              <a:rPr lang="ru-RU" sz="3600" dirty="0" smtClean="0"/>
              <a:t>: 10-25%</a:t>
            </a:r>
            <a:endParaRPr lang="en-US" sz="3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561718" y="2203492"/>
            <a:ext cx="64401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Позиция к ЕА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Я говорил об этом ещё 5 лет назад, а меня даже не слушали</a:t>
            </a:r>
            <a:endParaRPr lang="en-US" sz="3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851504" y="4247574"/>
            <a:ext cx="10930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Как использовать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Использовать энтузиазм, фокусируя их на решении отдельных выделенных задач как партнёров команды проекта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26726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Умеренные</a:t>
            </a:r>
            <a:endParaRPr lang="ru-RU" dirty="0"/>
          </a:p>
        </p:txBody>
      </p:sp>
      <p:pic>
        <p:nvPicPr>
          <p:cNvPr id="5" name="Picture 8" descr="MACROservice- профиль пользователя с id 232802 - Sindom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95" y="992783"/>
            <a:ext cx="34671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61718" y="1137926"/>
            <a:ext cx="6440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Типичная доля</a:t>
            </a:r>
            <a:r>
              <a:rPr lang="ru-RU" sz="3600" dirty="0" smtClean="0"/>
              <a:t>: 50-60%</a:t>
            </a:r>
            <a:endParaRPr lang="en-US" sz="3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561718" y="2203492"/>
            <a:ext cx="64401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Позиция к ЕА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В принципе интересно, но у нас в Компании вряд ли получится</a:t>
            </a:r>
            <a:endParaRPr lang="en-US" sz="3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851504" y="4247574"/>
            <a:ext cx="10930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Как использовать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Организация совместных команд, тщательное планирование процессов и обоснование получаемого эффекта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537936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Староверы</a:t>
            </a:r>
            <a:endParaRPr lang="ru-RU" dirty="0"/>
          </a:p>
        </p:txBody>
      </p:sp>
      <p:pic>
        <p:nvPicPr>
          <p:cNvPr id="5" name="Picture 4" descr="Стимпан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34" y="949538"/>
            <a:ext cx="1996679" cy="26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61718" y="1137926"/>
            <a:ext cx="6440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Типичная доля</a:t>
            </a:r>
            <a:r>
              <a:rPr lang="ru-RU" sz="3600" dirty="0" smtClean="0"/>
              <a:t>: 10-20%</a:t>
            </a:r>
            <a:endParaRPr lang="en-US" sz="3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561718" y="2072863"/>
            <a:ext cx="64401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Позиция к ЕА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Наши приложения, может,  и устарели, но вполне ещё адекватны, чтобы их менять</a:t>
            </a:r>
            <a:endParaRPr lang="en-US" sz="3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851504" y="4247574"/>
            <a:ext cx="10930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Как использовать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Превращать в сторонников путём последовательного убеждения на конкретных фактах, с уважением их заслуг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14734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Циники</a:t>
            </a:r>
            <a:endParaRPr lang="ru-RU" dirty="0"/>
          </a:p>
        </p:txBody>
      </p:sp>
      <p:pic>
        <p:nvPicPr>
          <p:cNvPr id="5" name="Picture 6" descr="Baghdad Battery: A Look at Classic Gadgets iSmash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9" y="964051"/>
            <a:ext cx="38957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61718" y="1137926"/>
            <a:ext cx="6440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Типичная доля</a:t>
            </a:r>
            <a:r>
              <a:rPr lang="ru-RU" sz="3600" dirty="0" smtClean="0"/>
              <a:t>: 5-10%</a:t>
            </a:r>
            <a:endParaRPr lang="en-US" sz="3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561718" y="2072863"/>
            <a:ext cx="64401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Позиция к ЕА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Корпоративная архитектура – очередная блажь и тратить на неё время вообще не нужно</a:t>
            </a:r>
            <a:endParaRPr lang="en-US" sz="3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851504" y="4247574"/>
            <a:ext cx="10930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Как использовать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Не пытаться убеждать напрямую, а просвещать на бизнес-примерах с целью превращения в «умеренных» или же давить через руководителей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02654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И о критике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776" y="839150"/>
            <a:ext cx="10097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Gartner 2007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К 2012-му году 40% от всех проектов, которые сейчас запущены – будут свёрнуты до завершения</a:t>
            </a:r>
            <a:endParaRPr lang="en-US" sz="3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571776" y="2593476"/>
            <a:ext cx="10097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IDS </a:t>
            </a:r>
            <a:r>
              <a:rPr lang="en-US" sz="3600" b="1" dirty="0" err="1" smtClean="0"/>
              <a:t>Scheer</a:t>
            </a:r>
            <a:r>
              <a:rPr lang="en-US" sz="3600" b="1" dirty="0" smtClean="0"/>
              <a:t> 2008</a:t>
            </a:r>
            <a:r>
              <a:rPr lang="ru-RU" sz="3600" dirty="0" smtClean="0"/>
              <a:t>:</a:t>
            </a:r>
          </a:p>
          <a:p>
            <a:r>
              <a:rPr lang="en-US" sz="3600" dirty="0" smtClean="0"/>
              <a:t>2/3 </a:t>
            </a:r>
            <a:r>
              <a:rPr lang="ru-RU" sz="3600" dirty="0" smtClean="0"/>
              <a:t>ЕА-проектов оказались неспособны улучшить взаимодействие бизнеса и ИТ-блока</a:t>
            </a:r>
            <a:endParaRPr lang="en-US" sz="3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571776" y="4347802"/>
            <a:ext cx="10097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Независимые консультанты 2007…2010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90% всех проектов никогда не принесут полезных результатов… Объективные причины неудач ещё предстоит определить</a:t>
            </a:r>
            <a:endParaRPr lang="en-US" sz="36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9" y="1292391"/>
            <a:ext cx="838317" cy="8478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9" y="3046717"/>
            <a:ext cx="838317" cy="8478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9" y="5078042"/>
            <a:ext cx="838317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001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BE…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65078" y="5853430"/>
            <a:ext cx="149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…CONTINUED</a:t>
            </a:r>
            <a:endParaRPr lang="ru-RU" b="1" dirty="0"/>
          </a:p>
        </p:txBody>
      </p:sp>
      <p:pic>
        <p:nvPicPr>
          <p:cNvPr id="6" name="Picture 2" descr="Что такое социализм или роковые ошибки Гайдара и Чубайса в Архангельске - Мусор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22" y="1319530"/>
            <a:ext cx="66675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 тому же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82240" y="959327"/>
            <a:ext cx="8747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Использование одной и той же методологии может </a:t>
            </a:r>
            <a:r>
              <a:rPr lang="ru-RU" sz="3600" b="1" dirty="0" smtClean="0">
                <a:solidFill>
                  <a:srgbClr val="FF0000"/>
                </a:solidFill>
              </a:rPr>
              <a:t>(и будет!) </a:t>
            </a:r>
            <a:r>
              <a:rPr lang="ru-RU" sz="3600" dirty="0" smtClean="0"/>
              <a:t>приводить к созданию различных архитектур</a:t>
            </a:r>
            <a:endParaRPr lang="en-US" sz="3600" dirty="0" smtClean="0"/>
          </a:p>
        </p:txBody>
      </p:sp>
      <p:pic>
        <p:nvPicPr>
          <p:cNvPr id="1026" name="Picture 2" descr="Exclamation Mark, Exclamation Point - Free image - 153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9" y="989558"/>
            <a:ext cx="1903095" cy="19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Hammer And Chis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04" y="3123704"/>
            <a:ext cx="3280865" cy="34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збушка на куръих ножках. - Арочные дома - Удач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" y="3129598"/>
            <a:ext cx="3306763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14" y="1598930"/>
            <a:ext cx="3457206" cy="49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Неизбежные противоречия…</a:t>
            </a:r>
            <a:endParaRPr lang="ru-RU" dirty="0"/>
          </a:p>
        </p:txBody>
      </p:sp>
      <p:pic>
        <p:nvPicPr>
          <p:cNvPr id="2052" name="Picture 4" descr="Sapienti Sat - Конференция школы ДЭ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15" y="1773555"/>
            <a:ext cx="41529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8000" y="929550"/>
            <a:ext cx="364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Высокий уровень детализации</a:t>
            </a:r>
            <a:endParaRPr lang="en-US" sz="3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8006715" y="5369470"/>
            <a:ext cx="3758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Упрощение для бизнес-аудитории</a:t>
            </a:r>
            <a:endParaRPr lang="en-US" sz="36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006715" y="915669"/>
            <a:ext cx="364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Динамика</a:t>
            </a:r>
          </a:p>
          <a:p>
            <a:r>
              <a:rPr lang="en-US" sz="3600" dirty="0" smtClean="0"/>
              <a:t>AS IS … … TO BE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8000" y="5369469"/>
            <a:ext cx="364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Учёт </a:t>
            </a:r>
            <a:r>
              <a:rPr lang="en-US" sz="3600" dirty="0" smtClean="0"/>
              <a:t>ad-hoc </a:t>
            </a:r>
            <a:r>
              <a:rPr lang="ru-RU" sz="3600" dirty="0" smtClean="0"/>
              <a:t>изменений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1401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592" y="2387967"/>
            <a:ext cx="4362450" cy="30384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…и заложенный дуализм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8640" y="761915"/>
            <a:ext cx="11115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Архитектура</a:t>
            </a:r>
            <a:endParaRPr lang="en-US" sz="5400" dirty="0" smtClean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stCxn id="5" idx="2"/>
          </p:cNvCxnSpPr>
          <p:nvPr/>
        </p:nvCxnSpPr>
        <p:spPr>
          <a:xfrm>
            <a:off x="6106160" y="1685245"/>
            <a:ext cx="0" cy="46952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Тайский истребит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529261"/>
            <a:ext cx="4042092" cy="506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9975028">
            <a:off x="665953" y="3472685"/>
            <a:ext cx="4748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Описание</a:t>
            </a:r>
            <a:endParaRPr lang="en-US" sz="5400" dirty="0" smtClean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998444">
            <a:off x="6980535" y="4384347"/>
            <a:ext cx="4748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Процесс</a:t>
            </a:r>
            <a:endParaRPr lang="en-US" sz="5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…в общем, полный ужас</a:t>
            </a:r>
            <a:endParaRPr lang="ru-RU" dirty="0"/>
          </a:p>
        </p:txBody>
      </p:sp>
      <p:pic>
        <p:nvPicPr>
          <p:cNvPr id="4098" name="Picture 2" descr="Жизнь вверх дн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55" y="930592"/>
            <a:ext cx="57150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us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gusTheme" id="{042C1B78-DF5C-47B5-A83B-2A9C0E97BDD8}" vid="{3AE3917B-5EE0-4B30-A60F-54BDFCAF95C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16068</TotalTime>
  <Words>2145</Words>
  <Application>Microsoft Office PowerPoint</Application>
  <PresentationFormat>Широкоэкранный</PresentationFormat>
  <Paragraphs>398</Paragraphs>
  <Slides>55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Arial</vt:lpstr>
      <vt:lpstr>Calibri</vt:lpstr>
      <vt:lpstr>ArgusTheme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Скоринов</dc:creator>
  <cp:lastModifiedBy>Максим Скоринов</cp:lastModifiedBy>
  <cp:revision>162</cp:revision>
  <cp:lastPrinted>2014-09-22T07:30:28Z</cp:lastPrinted>
  <dcterms:created xsi:type="dcterms:W3CDTF">2014-05-07T16:15:11Z</dcterms:created>
  <dcterms:modified xsi:type="dcterms:W3CDTF">2015-04-22T11:59:20Z</dcterms:modified>
</cp:coreProperties>
</file>