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98" r:id="rId2"/>
    <p:sldId id="361" r:id="rId3"/>
    <p:sldId id="362" r:id="rId4"/>
    <p:sldId id="363" r:id="rId5"/>
    <p:sldId id="364" r:id="rId6"/>
    <p:sldId id="365" r:id="rId7"/>
    <p:sldId id="366" r:id="rId8"/>
    <p:sldId id="387" r:id="rId9"/>
    <p:sldId id="388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9" r:id="rId26"/>
    <p:sldId id="390" r:id="rId27"/>
    <p:sldId id="391" r:id="rId28"/>
    <p:sldId id="392" r:id="rId29"/>
    <p:sldId id="411" r:id="rId30"/>
    <p:sldId id="412" r:id="rId31"/>
    <p:sldId id="393" r:id="rId32"/>
    <p:sldId id="394" r:id="rId33"/>
    <p:sldId id="395" r:id="rId34"/>
    <p:sldId id="401" r:id="rId35"/>
    <p:sldId id="396" r:id="rId36"/>
    <p:sldId id="397" r:id="rId37"/>
    <p:sldId id="398" r:id="rId38"/>
    <p:sldId id="399" r:id="rId39"/>
    <p:sldId id="400" r:id="rId40"/>
    <p:sldId id="383" r:id="rId41"/>
    <p:sldId id="384" r:id="rId42"/>
    <p:sldId id="385" r:id="rId43"/>
    <p:sldId id="386" r:id="rId44"/>
    <p:sldId id="402" r:id="rId45"/>
    <p:sldId id="405" r:id="rId46"/>
    <p:sldId id="403" r:id="rId47"/>
    <p:sldId id="404" r:id="rId48"/>
    <p:sldId id="406" r:id="rId49"/>
    <p:sldId id="407" r:id="rId50"/>
    <p:sldId id="408" r:id="rId51"/>
    <p:sldId id="409" r:id="rId52"/>
    <p:sldId id="410" r:id="rId53"/>
    <p:sldId id="321" r:id="rId5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  <a:srgbClr val="FEE8F9"/>
    <a:srgbClr val="FBC9F4"/>
    <a:srgbClr val="FBA9E6"/>
    <a:srgbClr val="FFFD67"/>
    <a:srgbClr val="FDFEE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21" autoAdjust="0"/>
    <p:restoredTop sz="83366" autoAdjust="0"/>
  </p:normalViewPr>
  <p:slideViewPr>
    <p:cSldViewPr snapToGrid="0">
      <p:cViewPr varScale="1">
        <p:scale>
          <a:sx n="100" d="100"/>
          <a:sy n="100" d="100"/>
        </p:scale>
        <p:origin x="102" y="9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502574-4C6A-4A68-A2E2-7F8D2AD986C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6E82C0-BB38-4ED1-96CC-D685DCC40C6E}">
      <dgm:prSet phldrT="[Текст]" custT="1"/>
      <dgm:spPr/>
      <dgm:t>
        <a:bodyPr/>
        <a:lstStyle/>
        <a:p>
          <a:r>
            <a:rPr lang="ru-RU" sz="3600" dirty="0" smtClean="0"/>
            <a:t>1. Служебные сервисы</a:t>
          </a:r>
          <a:endParaRPr lang="ru-RU" sz="3600" dirty="0"/>
        </a:p>
      </dgm:t>
    </dgm:pt>
    <dgm:pt modelId="{C7C23DDC-4F02-407D-B5F8-4AE8D8914362}" type="parTrans" cxnId="{165E8600-8F4A-4E57-B2D8-7C476F5A923B}">
      <dgm:prSet/>
      <dgm:spPr/>
      <dgm:t>
        <a:bodyPr/>
        <a:lstStyle/>
        <a:p>
          <a:endParaRPr lang="ru-RU"/>
        </a:p>
      </dgm:t>
    </dgm:pt>
    <dgm:pt modelId="{E7BE7212-1E97-4736-8975-FF172E962A4A}" type="sibTrans" cxnId="{165E8600-8F4A-4E57-B2D8-7C476F5A923B}">
      <dgm:prSet/>
      <dgm:spPr/>
      <dgm:t>
        <a:bodyPr/>
        <a:lstStyle/>
        <a:p>
          <a:endParaRPr lang="ru-RU"/>
        </a:p>
      </dgm:t>
    </dgm:pt>
    <dgm:pt modelId="{32583A91-CDF2-4408-81A2-A797BEB660D8}">
      <dgm:prSet phldrT="[Текст]" custT="1"/>
      <dgm:spPr/>
      <dgm:t>
        <a:bodyPr/>
        <a:lstStyle/>
        <a:p>
          <a:r>
            <a:rPr lang="ru-RU" sz="2400" dirty="0" smtClean="0"/>
            <a:t>Сервис регистрации</a:t>
          </a:r>
          <a:endParaRPr lang="ru-RU" sz="2400" dirty="0"/>
        </a:p>
      </dgm:t>
    </dgm:pt>
    <dgm:pt modelId="{7BE00F78-328F-45C5-AA84-BD439DD90402}" type="parTrans" cxnId="{2E1C3B36-84A8-4BF9-992E-F29884E53007}">
      <dgm:prSet/>
      <dgm:spPr/>
      <dgm:t>
        <a:bodyPr/>
        <a:lstStyle/>
        <a:p>
          <a:endParaRPr lang="ru-RU"/>
        </a:p>
      </dgm:t>
    </dgm:pt>
    <dgm:pt modelId="{4A47080A-AF0E-4A0C-97CA-9EEEE62684CE}" type="sibTrans" cxnId="{2E1C3B36-84A8-4BF9-992E-F29884E53007}">
      <dgm:prSet/>
      <dgm:spPr/>
      <dgm:t>
        <a:bodyPr/>
        <a:lstStyle/>
        <a:p>
          <a:endParaRPr lang="ru-RU"/>
        </a:p>
      </dgm:t>
    </dgm:pt>
    <dgm:pt modelId="{A7DEB273-1D43-4D60-91CC-A7A88AA2124B}">
      <dgm:prSet phldrT="[Текст]" custT="1"/>
      <dgm:spPr/>
      <dgm:t>
        <a:bodyPr/>
        <a:lstStyle/>
        <a:p>
          <a:r>
            <a:rPr lang="ru-RU" sz="2400" dirty="0" smtClean="0"/>
            <a:t>Сервис </a:t>
          </a:r>
          <a:r>
            <a:rPr lang="ru-RU" sz="2400" dirty="0" err="1" smtClean="0"/>
            <a:t>репозитория</a:t>
          </a:r>
          <a:endParaRPr lang="ru-RU" sz="2400" dirty="0"/>
        </a:p>
      </dgm:t>
    </dgm:pt>
    <dgm:pt modelId="{9BF1E059-AA01-4A5F-9CC7-160F64063A2D}" type="parTrans" cxnId="{8512ECA5-C0C4-4D31-8044-6AEA6CCC4774}">
      <dgm:prSet/>
      <dgm:spPr/>
      <dgm:t>
        <a:bodyPr/>
        <a:lstStyle/>
        <a:p>
          <a:endParaRPr lang="ru-RU"/>
        </a:p>
      </dgm:t>
    </dgm:pt>
    <dgm:pt modelId="{945AF1F3-9B70-445D-B320-3998DE417FA9}" type="sibTrans" cxnId="{8512ECA5-C0C4-4D31-8044-6AEA6CCC4774}">
      <dgm:prSet/>
      <dgm:spPr/>
      <dgm:t>
        <a:bodyPr/>
        <a:lstStyle/>
        <a:p>
          <a:endParaRPr lang="ru-RU"/>
        </a:p>
      </dgm:t>
    </dgm:pt>
    <dgm:pt modelId="{1DB74163-4B36-4F8F-92D6-35966C434545}">
      <dgm:prSet phldrT="[Текст]" custT="1"/>
      <dgm:spPr/>
      <dgm:t>
        <a:bodyPr/>
        <a:lstStyle/>
        <a:p>
          <a:r>
            <a:rPr lang="ru-RU" sz="3600" dirty="0" smtClean="0"/>
            <a:t>2. </a:t>
          </a:r>
          <a:r>
            <a:rPr lang="ru-RU" sz="3600" dirty="0" err="1" smtClean="0"/>
            <a:t>Бизнес-сервисы</a:t>
          </a:r>
          <a:endParaRPr lang="ru-RU" sz="3600" dirty="0"/>
        </a:p>
      </dgm:t>
    </dgm:pt>
    <dgm:pt modelId="{AA8D588D-3B77-4458-89DD-0D607737191B}" type="parTrans" cxnId="{B587F712-1E94-4C92-A1F2-7EC69AB5030B}">
      <dgm:prSet/>
      <dgm:spPr/>
      <dgm:t>
        <a:bodyPr/>
        <a:lstStyle/>
        <a:p>
          <a:endParaRPr lang="ru-RU"/>
        </a:p>
      </dgm:t>
    </dgm:pt>
    <dgm:pt modelId="{C7453336-AD16-43E0-BF0A-20694CBF0C37}" type="sibTrans" cxnId="{B587F712-1E94-4C92-A1F2-7EC69AB5030B}">
      <dgm:prSet/>
      <dgm:spPr/>
      <dgm:t>
        <a:bodyPr/>
        <a:lstStyle/>
        <a:p>
          <a:endParaRPr lang="ru-RU"/>
        </a:p>
      </dgm:t>
    </dgm:pt>
    <dgm:pt modelId="{B21419A8-DB22-46C5-A839-3986BB6FED65}">
      <dgm:prSet phldrT="[Текст]" custT="1"/>
      <dgm:spPr/>
      <dgm:t>
        <a:bodyPr/>
        <a:lstStyle/>
        <a:p>
          <a:r>
            <a:rPr lang="ru-RU" sz="2400" dirty="0" smtClean="0"/>
            <a:t>Сервисы поддержания </a:t>
          </a:r>
          <a:r>
            <a:rPr lang="ru-RU" sz="2400" dirty="0" err="1" smtClean="0"/>
            <a:t>бизнес-функциональности</a:t>
          </a:r>
          <a:r>
            <a:rPr lang="ru-RU" sz="2400" dirty="0" smtClean="0"/>
            <a:t> архитектуры </a:t>
          </a:r>
          <a:r>
            <a:rPr lang="en-US" sz="2400" dirty="0" smtClean="0"/>
            <a:t>NGOSS</a:t>
          </a:r>
          <a:endParaRPr lang="ru-RU" sz="2400" dirty="0"/>
        </a:p>
      </dgm:t>
    </dgm:pt>
    <dgm:pt modelId="{792F6CAB-D88B-480E-A8FE-9FC7EC8CE1EB}" type="parTrans" cxnId="{9AD47802-B332-420A-B96B-A90D8475F65C}">
      <dgm:prSet/>
      <dgm:spPr/>
      <dgm:t>
        <a:bodyPr/>
        <a:lstStyle/>
        <a:p>
          <a:endParaRPr lang="ru-RU"/>
        </a:p>
      </dgm:t>
    </dgm:pt>
    <dgm:pt modelId="{BAE55132-11B3-4FCF-A0D8-957EFA115F42}" type="sibTrans" cxnId="{9AD47802-B332-420A-B96B-A90D8475F65C}">
      <dgm:prSet/>
      <dgm:spPr/>
      <dgm:t>
        <a:bodyPr/>
        <a:lstStyle/>
        <a:p>
          <a:endParaRPr lang="ru-RU"/>
        </a:p>
      </dgm:t>
    </dgm:pt>
    <dgm:pt modelId="{0170FACE-88F8-41ED-986C-3DE3027DEEF8}">
      <dgm:prSet phldrT="[Текст]" custT="1"/>
      <dgm:spPr/>
      <dgm:t>
        <a:bodyPr/>
        <a:lstStyle/>
        <a:p>
          <a:r>
            <a:rPr lang="ru-RU" sz="3600" dirty="0" smtClean="0"/>
            <a:t>3. Сервисы управления</a:t>
          </a:r>
          <a:endParaRPr lang="ru-RU" sz="3600" dirty="0"/>
        </a:p>
      </dgm:t>
    </dgm:pt>
    <dgm:pt modelId="{37A27931-C6C8-4A49-AF10-23709E593595}" type="parTrans" cxnId="{AC08C709-5D56-44DD-8956-55E700159846}">
      <dgm:prSet/>
      <dgm:spPr/>
      <dgm:t>
        <a:bodyPr/>
        <a:lstStyle/>
        <a:p>
          <a:endParaRPr lang="ru-RU"/>
        </a:p>
      </dgm:t>
    </dgm:pt>
    <dgm:pt modelId="{998C06A9-021A-4F6F-88BC-D6323A0B1D61}" type="sibTrans" cxnId="{AC08C709-5D56-44DD-8956-55E700159846}">
      <dgm:prSet/>
      <dgm:spPr/>
      <dgm:t>
        <a:bodyPr/>
        <a:lstStyle/>
        <a:p>
          <a:endParaRPr lang="ru-RU"/>
        </a:p>
      </dgm:t>
    </dgm:pt>
    <dgm:pt modelId="{2DD0A133-28C2-47F9-8F64-B46F94196E39}">
      <dgm:prSet phldrT="[Текст]" custT="1"/>
      <dgm:spPr/>
      <dgm:t>
        <a:bodyPr/>
        <a:lstStyle/>
        <a:p>
          <a:r>
            <a:rPr lang="ru-RU" sz="2400" dirty="0" smtClean="0"/>
            <a:t>Сервис управления бизнес-процессами</a:t>
          </a:r>
          <a:endParaRPr lang="ru-RU" sz="2400" dirty="0"/>
        </a:p>
      </dgm:t>
    </dgm:pt>
    <dgm:pt modelId="{639B37C6-B475-43B9-B42B-3E1C7BBED667}" type="parTrans" cxnId="{2283649B-7220-4924-8D60-8BDA7AFE8C61}">
      <dgm:prSet/>
      <dgm:spPr/>
      <dgm:t>
        <a:bodyPr/>
        <a:lstStyle/>
        <a:p>
          <a:endParaRPr lang="ru-RU"/>
        </a:p>
      </dgm:t>
    </dgm:pt>
    <dgm:pt modelId="{C3855D63-2214-4AB5-BDB7-71AC5407B9B8}" type="sibTrans" cxnId="{2283649B-7220-4924-8D60-8BDA7AFE8C61}">
      <dgm:prSet/>
      <dgm:spPr/>
      <dgm:t>
        <a:bodyPr/>
        <a:lstStyle/>
        <a:p>
          <a:endParaRPr lang="ru-RU"/>
        </a:p>
      </dgm:t>
    </dgm:pt>
    <dgm:pt modelId="{C3DA3D02-9D19-42B5-8672-7066F9857D30}">
      <dgm:prSet phldrT="[Текст]" custT="1"/>
      <dgm:spPr/>
      <dgm:t>
        <a:bodyPr/>
        <a:lstStyle/>
        <a:p>
          <a:r>
            <a:rPr lang="ru-RU" sz="2400" dirty="0" smtClean="0"/>
            <a:t>Сервис политик</a:t>
          </a:r>
          <a:endParaRPr lang="ru-RU" sz="2400" dirty="0"/>
        </a:p>
      </dgm:t>
    </dgm:pt>
    <dgm:pt modelId="{682A8E1B-85BA-4BE4-B74E-A945798C7B86}" type="parTrans" cxnId="{0AF8DE85-FE42-4BD4-A1D2-9B53D6F42A21}">
      <dgm:prSet/>
      <dgm:spPr/>
      <dgm:t>
        <a:bodyPr/>
        <a:lstStyle/>
        <a:p>
          <a:endParaRPr lang="ru-RU"/>
        </a:p>
      </dgm:t>
    </dgm:pt>
    <dgm:pt modelId="{3C1BA390-685E-4645-9A8E-947DD34F44B9}" type="sibTrans" cxnId="{0AF8DE85-FE42-4BD4-A1D2-9B53D6F42A21}">
      <dgm:prSet/>
      <dgm:spPr/>
      <dgm:t>
        <a:bodyPr/>
        <a:lstStyle/>
        <a:p>
          <a:endParaRPr lang="ru-RU"/>
        </a:p>
      </dgm:t>
    </dgm:pt>
    <dgm:pt modelId="{826E0C52-99E4-43C2-BD57-D172A6045EF0}">
      <dgm:prSet phldrT="[Текст]" custT="1"/>
      <dgm:spPr/>
      <dgm:t>
        <a:bodyPr/>
        <a:lstStyle/>
        <a:p>
          <a:r>
            <a:rPr lang="ru-RU" sz="2400" dirty="0" smtClean="0"/>
            <a:t>Сервис имен</a:t>
          </a:r>
          <a:endParaRPr lang="ru-RU" sz="2400" dirty="0"/>
        </a:p>
      </dgm:t>
    </dgm:pt>
    <dgm:pt modelId="{6425D17A-8223-4046-9F6D-38D28A2DE375}" type="parTrans" cxnId="{67371F69-EC47-4285-8C22-5F53FB460724}">
      <dgm:prSet/>
      <dgm:spPr/>
      <dgm:t>
        <a:bodyPr/>
        <a:lstStyle/>
        <a:p>
          <a:endParaRPr lang="ru-RU"/>
        </a:p>
      </dgm:t>
    </dgm:pt>
    <dgm:pt modelId="{DED9A120-D3B0-41C6-945E-592180384037}" type="sibTrans" cxnId="{67371F69-EC47-4285-8C22-5F53FB460724}">
      <dgm:prSet/>
      <dgm:spPr/>
      <dgm:t>
        <a:bodyPr/>
        <a:lstStyle/>
        <a:p>
          <a:endParaRPr lang="ru-RU"/>
        </a:p>
      </dgm:t>
    </dgm:pt>
    <dgm:pt modelId="{723797BA-7026-412C-9646-BAD68DB53C66}">
      <dgm:prSet phldrT="[Текст]" custT="1"/>
      <dgm:spPr/>
      <dgm:t>
        <a:bodyPr/>
        <a:lstStyle/>
        <a:p>
          <a:r>
            <a:rPr lang="ru-RU" sz="2400" dirty="0" smtClean="0"/>
            <a:t>Сервис местоположения</a:t>
          </a:r>
          <a:endParaRPr lang="ru-RU" sz="2400" dirty="0"/>
        </a:p>
      </dgm:t>
    </dgm:pt>
    <dgm:pt modelId="{9E393757-89B7-4AEF-9F3D-9C0041293C1F}" type="parTrans" cxnId="{796466C0-8E37-40CD-A2FC-3A3933880308}">
      <dgm:prSet/>
      <dgm:spPr/>
      <dgm:t>
        <a:bodyPr/>
        <a:lstStyle/>
        <a:p>
          <a:endParaRPr lang="ru-RU"/>
        </a:p>
      </dgm:t>
    </dgm:pt>
    <dgm:pt modelId="{1C4FA83B-4769-496A-99E1-C99A3A3F99D1}" type="sibTrans" cxnId="{796466C0-8E37-40CD-A2FC-3A3933880308}">
      <dgm:prSet/>
      <dgm:spPr/>
      <dgm:t>
        <a:bodyPr/>
        <a:lstStyle/>
        <a:p>
          <a:endParaRPr lang="ru-RU"/>
        </a:p>
      </dgm:t>
    </dgm:pt>
    <dgm:pt modelId="{FA6EC1B4-55E1-42B0-AE74-054EF34367BA}">
      <dgm:prSet phldrT="[Текст]" custT="1"/>
      <dgm:spPr/>
      <dgm:t>
        <a:bodyPr/>
        <a:lstStyle/>
        <a:p>
          <a:r>
            <a:rPr lang="ru-RU" sz="2400" dirty="0" smtClean="0"/>
            <a:t>Сервис безопасности</a:t>
          </a:r>
          <a:endParaRPr lang="ru-RU" sz="2400" dirty="0"/>
        </a:p>
      </dgm:t>
    </dgm:pt>
    <dgm:pt modelId="{3EC2F6AB-9B35-4274-812E-40A5D94EB5C4}" type="parTrans" cxnId="{79CDDA5E-EAA4-4C74-8A6D-74E56FA3C4DC}">
      <dgm:prSet/>
      <dgm:spPr/>
      <dgm:t>
        <a:bodyPr/>
        <a:lstStyle/>
        <a:p>
          <a:endParaRPr lang="ru-RU"/>
        </a:p>
      </dgm:t>
    </dgm:pt>
    <dgm:pt modelId="{F7A0BD55-EE5B-4377-BA26-2968139459DC}" type="sibTrans" cxnId="{79CDDA5E-EAA4-4C74-8A6D-74E56FA3C4DC}">
      <dgm:prSet/>
      <dgm:spPr/>
      <dgm:t>
        <a:bodyPr/>
        <a:lstStyle/>
        <a:p>
          <a:endParaRPr lang="ru-RU"/>
        </a:p>
      </dgm:t>
    </dgm:pt>
    <dgm:pt modelId="{1CB1B80E-F275-4A44-A293-5AFC8FEE6901}" type="pres">
      <dgm:prSet presAssocID="{69502574-4C6A-4A68-A2E2-7F8D2AD986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7708C5-C8AC-483E-A78B-0A32D149B356}" type="pres">
      <dgm:prSet presAssocID="{B46E82C0-BB38-4ED1-96CC-D685DCC40C6E}" presName="linNode" presStyleCnt="0"/>
      <dgm:spPr/>
    </dgm:pt>
    <dgm:pt modelId="{72F5B856-C6DC-4FC4-834F-965597B4F543}" type="pres">
      <dgm:prSet presAssocID="{B46E82C0-BB38-4ED1-96CC-D685DCC40C6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02249-F063-42C6-BF4C-2D2E847F6D88}" type="pres">
      <dgm:prSet presAssocID="{B46E82C0-BB38-4ED1-96CC-D685DCC40C6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B0AE5-A4BD-4043-835E-09FF615495DE}" type="pres">
      <dgm:prSet presAssocID="{E7BE7212-1E97-4736-8975-FF172E962A4A}" presName="sp" presStyleCnt="0"/>
      <dgm:spPr/>
    </dgm:pt>
    <dgm:pt modelId="{4449DC81-E020-4E79-939C-2E58EDD8407E}" type="pres">
      <dgm:prSet presAssocID="{1DB74163-4B36-4F8F-92D6-35966C434545}" presName="linNode" presStyleCnt="0"/>
      <dgm:spPr/>
    </dgm:pt>
    <dgm:pt modelId="{35F27B75-A891-4935-871F-92DBAABE06EA}" type="pres">
      <dgm:prSet presAssocID="{1DB74163-4B36-4F8F-92D6-35966C43454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96BB3-365D-4A19-8DB2-009A055FF209}" type="pres">
      <dgm:prSet presAssocID="{1DB74163-4B36-4F8F-92D6-35966C434545}" presName="descendantText" presStyleLbl="alignAccFollowNode1" presStyleIdx="1" presStyleCnt="3" custLinFactNeighborX="225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76414-5CFE-4335-B0D8-E5F12B0802CA}" type="pres">
      <dgm:prSet presAssocID="{C7453336-AD16-43E0-BF0A-20694CBF0C37}" presName="sp" presStyleCnt="0"/>
      <dgm:spPr/>
    </dgm:pt>
    <dgm:pt modelId="{5D433FDC-434C-4219-978A-0DB4F7B94BED}" type="pres">
      <dgm:prSet presAssocID="{0170FACE-88F8-41ED-986C-3DE3027DEEF8}" presName="linNode" presStyleCnt="0"/>
      <dgm:spPr/>
    </dgm:pt>
    <dgm:pt modelId="{6A492F42-FDF2-450E-B435-B0A43ECEAF70}" type="pres">
      <dgm:prSet presAssocID="{0170FACE-88F8-41ED-986C-3DE3027DEEF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18FB0-C1CB-4B3F-BFDC-1BF199B06BD8}" type="pres">
      <dgm:prSet presAssocID="{0170FACE-88F8-41ED-986C-3DE3027DEEF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169ABA-0E45-450B-B9BB-1462F0FA3C73}" type="presOf" srcId="{723797BA-7026-412C-9646-BAD68DB53C66}" destId="{E2802249-F063-42C6-BF4C-2D2E847F6D88}" srcOrd="0" destOrd="3" presId="urn:microsoft.com/office/officeart/2005/8/layout/vList5"/>
    <dgm:cxn modelId="{B9EB6769-9E61-4772-B0AA-1137DBA4CDF9}" type="presOf" srcId="{32583A91-CDF2-4408-81A2-A797BEB660D8}" destId="{E2802249-F063-42C6-BF4C-2D2E847F6D88}" srcOrd="0" destOrd="0" presId="urn:microsoft.com/office/officeart/2005/8/layout/vList5"/>
    <dgm:cxn modelId="{700BF2E0-3FBE-4533-9145-A33DCD78FDF2}" type="presOf" srcId="{0170FACE-88F8-41ED-986C-3DE3027DEEF8}" destId="{6A492F42-FDF2-450E-B435-B0A43ECEAF70}" srcOrd="0" destOrd="0" presId="urn:microsoft.com/office/officeart/2005/8/layout/vList5"/>
    <dgm:cxn modelId="{8A636CCA-F2F9-4812-90CD-A024B22B8882}" type="presOf" srcId="{69502574-4C6A-4A68-A2E2-7F8D2AD986C3}" destId="{1CB1B80E-F275-4A44-A293-5AFC8FEE6901}" srcOrd="0" destOrd="0" presId="urn:microsoft.com/office/officeart/2005/8/layout/vList5"/>
    <dgm:cxn modelId="{7DD06D65-AB5A-4048-BA39-DC5BF8F37A73}" type="presOf" srcId="{A7DEB273-1D43-4D60-91CC-A7A88AA2124B}" destId="{E2802249-F063-42C6-BF4C-2D2E847F6D88}" srcOrd="0" destOrd="1" presId="urn:microsoft.com/office/officeart/2005/8/layout/vList5"/>
    <dgm:cxn modelId="{26CE1CC6-BACE-4CF0-89C6-4436D5FF4616}" type="presOf" srcId="{C3DA3D02-9D19-42B5-8672-7066F9857D30}" destId="{A9818FB0-C1CB-4B3F-BFDC-1BF199B06BD8}" srcOrd="0" destOrd="1" presId="urn:microsoft.com/office/officeart/2005/8/layout/vList5"/>
    <dgm:cxn modelId="{165E8600-8F4A-4E57-B2D8-7C476F5A923B}" srcId="{69502574-4C6A-4A68-A2E2-7F8D2AD986C3}" destId="{B46E82C0-BB38-4ED1-96CC-D685DCC40C6E}" srcOrd="0" destOrd="0" parTransId="{C7C23DDC-4F02-407D-B5F8-4AE8D8914362}" sibTransId="{E7BE7212-1E97-4736-8975-FF172E962A4A}"/>
    <dgm:cxn modelId="{1656AD45-7CB2-4170-A66A-0BF364CB4348}" type="presOf" srcId="{826E0C52-99E4-43C2-BD57-D172A6045EF0}" destId="{E2802249-F063-42C6-BF4C-2D2E847F6D88}" srcOrd="0" destOrd="2" presId="urn:microsoft.com/office/officeart/2005/8/layout/vList5"/>
    <dgm:cxn modelId="{796466C0-8E37-40CD-A2FC-3A3933880308}" srcId="{B46E82C0-BB38-4ED1-96CC-D685DCC40C6E}" destId="{723797BA-7026-412C-9646-BAD68DB53C66}" srcOrd="3" destOrd="0" parTransId="{9E393757-89B7-4AEF-9F3D-9C0041293C1F}" sibTransId="{1C4FA83B-4769-496A-99E1-C99A3A3F99D1}"/>
    <dgm:cxn modelId="{9AD47802-B332-420A-B96B-A90D8475F65C}" srcId="{1DB74163-4B36-4F8F-92D6-35966C434545}" destId="{B21419A8-DB22-46C5-A839-3986BB6FED65}" srcOrd="0" destOrd="0" parTransId="{792F6CAB-D88B-480E-A8FE-9FC7EC8CE1EB}" sibTransId="{BAE55132-11B3-4FCF-A0D8-957EFA115F42}"/>
    <dgm:cxn modelId="{92FECB17-4CB0-4BB1-B016-50675AD3407D}" type="presOf" srcId="{2DD0A133-28C2-47F9-8F64-B46F94196E39}" destId="{A9818FB0-C1CB-4B3F-BFDC-1BF199B06BD8}" srcOrd="0" destOrd="0" presId="urn:microsoft.com/office/officeart/2005/8/layout/vList5"/>
    <dgm:cxn modelId="{2E1C3B36-84A8-4BF9-992E-F29884E53007}" srcId="{B46E82C0-BB38-4ED1-96CC-D685DCC40C6E}" destId="{32583A91-CDF2-4408-81A2-A797BEB660D8}" srcOrd="0" destOrd="0" parTransId="{7BE00F78-328F-45C5-AA84-BD439DD90402}" sibTransId="{4A47080A-AF0E-4A0C-97CA-9EEEE62684CE}"/>
    <dgm:cxn modelId="{79CDDA5E-EAA4-4C74-8A6D-74E56FA3C4DC}" srcId="{0170FACE-88F8-41ED-986C-3DE3027DEEF8}" destId="{FA6EC1B4-55E1-42B0-AE74-054EF34367BA}" srcOrd="2" destOrd="0" parTransId="{3EC2F6AB-9B35-4274-812E-40A5D94EB5C4}" sibTransId="{F7A0BD55-EE5B-4377-BA26-2968139459DC}"/>
    <dgm:cxn modelId="{632963A8-C8D9-436C-8822-3F6335FA7D78}" type="presOf" srcId="{FA6EC1B4-55E1-42B0-AE74-054EF34367BA}" destId="{A9818FB0-C1CB-4B3F-BFDC-1BF199B06BD8}" srcOrd="0" destOrd="2" presId="urn:microsoft.com/office/officeart/2005/8/layout/vList5"/>
    <dgm:cxn modelId="{5B9CEA56-DBC5-4D09-826C-CE6E1B36DF85}" type="presOf" srcId="{1DB74163-4B36-4F8F-92D6-35966C434545}" destId="{35F27B75-A891-4935-871F-92DBAABE06EA}" srcOrd="0" destOrd="0" presId="urn:microsoft.com/office/officeart/2005/8/layout/vList5"/>
    <dgm:cxn modelId="{AC08C709-5D56-44DD-8956-55E700159846}" srcId="{69502574-4C6A-4A68-A2E2-7F8D2AD986C3}" destId="{0170FACE-88F8-41ED-986C-3DE3027DEEF8}" srcOrd="2" destOrd="0" parTransId="{37A27931-C6C8-4A49-AF10-23709E593595}" sibTransId="{998C06A9-021A-4F6F-88BC-D6323A0B1D61}"/>
    <dgm:cxn modelId="{8512ECA5-C0C4-4D31-8044-6AEA6CCC4774}" srcId="{B46E82C0-BB38-4ED1-96CC-D685DCC40C6E}" destId="{A7DEB273-1D43-4D60-91CC-A7A88AA2124B}" srcOrd="1" destOrd="0" parTransId="{9BF1E059-AA01-4A5F-9CC7-160F64063A2D}" sibTransId="{945AF1F3-9B70-445D-B320-3998DE417FA9}"/>
    <dgm:cxn modelId="{B587F712-1E94-4C92-A1F2-7EC69AB5030B}" srcId="{69502574-4C6A-4A68-A2E2-7F8D2AD986C3}" destId="{1DB74163-4B36-4F8F-92D6-35966C434545}" srcOrd="1" destOrd="0" parTransId="{AA8D588D-3B77-4458-89DD-0D607737191B}" sibTransId="{C7453336-AD16-43E0-BF0A-20694CBF0C37}"/>
    <dgm:cxn modelId="{2283649B-7220-4924-8D60-8BDA7AFE8C61}" srcId="{0170FACE-88F8-41ED-986C-3DE3027DEEF8}" destId="{2DD0A133-28C2-47F9-8F64-B46F94196E39}" srcOrd="0" destOrd="0" parTransId="{639B37C6-B475-43B9-B42B-3E1C7BBED667}" sibTransId="{C3855D63-2214-4AB5-BDB7-71AC5407B9B8}"/>
    <dgm:cxn modelId="{0FDF109C-BA3F-47E7-B399-34310BACCB2B}" type="presOf" srcId="{B46E82C0-BB38-4ED1-96CC-D685DCC40C6E}" destId="{72F5B856-C6DC-4FC4-834F-965597B4F543}" srcOrd="0" destOrd="0" presId="urn:microsoft.com/office/officeart/2005/8/layout/vList5"/>
    <dgm:cxn modelId="{A348E4B3-A6DC-456B-9676-880C51EF1E26}" type="presOf" srcId="{B21419A8-DB22-46C5-A839-3986BB6FED65}" destId="{F6596BB3-365D-4A19-8DB2-009A055FF209}" srcOrd="0" destOrd="0" presId="urn:microsoft.com/office/officeart/2005/8/layout/vList5"/>
    <dgm:cxn modelId="{67371F69-EC47-4285-8C22-5F53FB460724}" srcId="{B46E82C0-BB38-4ED1-96CC-D685DCC40C6E}" destId="{826E0C52-99E4-43C2-BD57-D172A6045EF0}" srcOrd="2" destOrd="0" parTransId="{6425D17A-8223-4046-9F6D-38D28A2DE375}" sibTransId="{DED9A120-D3B0-41C6-945E-592180384037}"/>
    <dgm:cxn modelId="{0AF8DE85-FE42-4BD4-A1D2-9B53D6F42A21}" srcId="{0170FACE-88F8-41ED-986C-3DE3027DEEF8}" destId="{C3DA3D02-9D19-42B5-8672-7066F9857D30}" srcOrd="1" destOrd="0" parTransId="{682A8E1B-85BA-4BE4-B74E-A945798C7B86}" sibTransId="{3C1BA390-685E-4645-9A8E-947DD34F44B9}"/>
    <dgm:cxn modelId="{4AC82298-C470-4F9D-B90D-D76716E84E16}" type="presParOf" srcId="{1CB1B80E-F275-4A44-A293-5AFC8FEE6901}" destId="{2F7708C5-C8AC-483E-A78B-0A32D149B356}" srcOrd="0" destOrd="0" presId="urn:microsoft.com/office/officeart/2005/8/layout/vList5"/>
    <dgm:cxn modelId="{96862A07-BB6C-4F44-A288-EA2F497758A1}" type="presParOf" srcId="{2F7708C5-C8AC-483E-A78B-0A32D149B356}" destId="{72F5B856-C6DC-4FC4-834F-965597B4F543}" srcOrd="0" destOrd="0" presId="urn:microsoft.com/office/officeart/2005/8/layout/vList5"/>
    <dgm:cxn modelId="{1D65E348-5492-4237-8843-DE9F86089E11}" type="presParOf" srcId="{2F7708C5-C8AC-483E-A78B-0A32D149B356}" destId="{E2802249-F063-42C6-BF4C-2D2E847F6D88}" srcOrd="1" destOrd="0" presId="urn:microsoft.com/office/officeart/2005/8/layout/vList5"/>
    <dgm:cxn modelId="{55283F90-0957-4B78-95D4-2A7CBDB22184}" type="presParOf" srcId="{1CB1B80E-F275-4A44-A293-5AFC8FEE6901}" destId="{5A4B0AE5-A4BD-4043-835E-09FF615495DE}" srcOrd="1" destOrd="0" presId="urn:microsoft.com/office/officeart/2005/8/layout/vList5"/>
    <dgm:cxn modelId="{0D30500C-E85D-4BCD-9967-529B3111C857}" type="presParOf" srcId="{1CB1B80E-F275-4A44-A293-5AFC8FEE6901}" destId="{4449DC81-E020-4E79-939C-2E58EDD8407E}" srcOrd="2" destOrd="0" presId="urn:microsoft.com/office/officeart/2005/8/layout/vList5"/>
    <dgm:cxn modelId="{2420BA20-149F-4BCC-91AA-2F4AEB69E9A9}" type="presParOf" srcId="{4449DC81-E020-4E79-939C-2E58EDD8407E}" destId="{35F27B75-A891-4935-871F-92DBAABE06EA}" srcOrd="0" destOrd="0" presId="urn:microsoft.com/office/officeart/2005/8/layout/vList5"/>
    <dgm:cxn modelId="{0965B649-22FC-4542-9E93-5D538F21E44D}" type="presParOf" srcId="{4449DC81-E020-4E79-939C-2E58EDD8407E}" destId="{F6596BB3-365D-4A19-8DB2-009A055FF209}" srcOrd="1" destOrd="0" presId="urn:microsoft.com/office/officeart/2005/8/layout/vList5"/>
    <dgm:cxn modelId="{488E78F3-524E-4380-A26D-471294238FAD}" type="presParOf" srcId="{1CB1B80E-F275-4A44-A293-5AFC8FEE6901}" destId="{B1876414-5CFE-4335-B0D8-E5F12B0802CA}" srcOrd="3" destOrd="0" presId="urn:microsoft.com/office/officeart/2005/8/layout/vList5"/>
    <dgm:cxn modelId="{61520F3B-6809-4E2F-853D-E65BA8124240}" type="presParOf" srcId="{1CB1B80E-F275-4A44-A293-5AFC8FEE6901}" destId="{5D433FDC-434C-4219-978A-0DB4F7B94BED}" srcOrd="4" destOrd="0" presId="urn:microsoft.com/office/officeart/2005/8/layout/vList5"/>
    <dgm:cxn modelId="{7AA75DB1-F8B7-4263-99D0-1643960D9E4E}" type="presParOf" srcId="{5D433FDC-434C-4219-978A-0DB4F7B94BED}" destId="{6A492F42-FDF2-450E-B435-B0A43ECEAF70}" srcOrd="0" destOrd="0" presId="urn:microsoft.com/office/officeart/2005/8/layout/vList5"/>
    <dgm:cxn modelId="{142E8D7F-B4BE-47A1-A09C-3DA1F4DDF526}" type="presParOf" srcId="{5D433FDC-434C-4219-978A-0DB4F7B94BED}" destId="{A9818FB0-C1CB-4B3F-BFDC-1BF199B06B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53DD4-18DD-4059-B724-DC5E4A463705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866E8-2FCF-46E6-BD2A-9CB4C8836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8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20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335360" y="188641"/>
            <a:ext cx="1728192" cy="646331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ru-RU" dirty="0" smtClean="0"/>
              <a:t>Лого заказчика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200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4943872" y="191490"/>
            <a:ext cx="4416491" cy="35719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i="1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808" y="858194"/>
            <a:ext cx="10972800" cy="7706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844824"/>
            <a:ext cx="10972800" cy="4525963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87433" y="192089"/>
            <a:ext cx="3784600" cy="35718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</a:t>
            </a:r>
            <a:r>
              <a:rPr lang="ru-RU" dirty="0" err="1" smtClean="0"/>
              <a:t>назв.подраздела</a:t>
            </a:r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35361" y="836712"/>
            <a:ext cx="11521280" cy="5760640"/>
          </a:xfrm>
          <a:prstGeom prst="rect">
            <a:avLst/>
          </a:prstGeom>
          <a:noFill/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-48683" y="191490"/>
            <a:ext cx="5335640" cy="357190"/>
          </a:xfrm>
          <a:prstGeom prst="homePlate">
            <a:avLst/>
          </a:prstGeom>
          <a:solidFill>
            <a:srgbClr val="CC0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i="1" dirty="0" smtClean="0">
                <a:solidFill>
                  <a:prstClr val="white"/>
                </a:solidFill>
              </a:rPr>
              <a:t>Основы</a:t>
            </a:r>
            <a:r>
              <a:rPr lang="ru-RU" sz="1800" i="1" baseline="0" dirty="0" smtClean="0">
                <a:solidFill>
                  <a:prstClr val="white"/>
                </a:solidFill>
              </a:rPr>
              <a:t> эксплуатации сетей связи. Лекция </a:t>
            </a:r>
            <a:r>
              <a:rPr lang="en-US" sz="1800" i="1" baseline="0" dirty="0" smtClean="0">
                <a:solidFill>
                  <a:prstClr val="white"/>
                </a:solidFill>
              </a:rPr>
              <a:t>4</a:t>
            </a:r>
            <a:endParaRPr lang="ru-RU" sz="18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43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+ се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808" y="858194"/>
            <a:ext cx="10972800" cy="7706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5361" y="836712"/>
            <a:ext cx="11521280" cy="5760640"/>
          </a:xfrm>
          <a:prstGeom prst="rect">
            <a:avLst/>
          </a:prstGeom>
          <a:noFill/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174116"/>
              </p:ext>
            </p:extLst>
          </p:nvPr>
        </p:nvGraphicFramePr>
        <p:xfrm>
          <a:off x="335360" y="836711"/>
          <a:ext cx="11521280" cy="57606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04256"/>
                <a:gridCol w="2304256"/>
                <a:gridCol w="2304256"/>
                <a:gridCol w="2304256"/>
                <a:gridCol w="2304256"/>
              </a:tblGrid>
              <a:tr h="1152128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>
                    <a:noFill/>
                  </a:tcPr>
                </a:tc>
              </a:tr>
              <a:tr h="11521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</a:tr>
              <a:tr h="11521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</a:tr>
              <a:tr h="1152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14" name="Пятиугольник 13"/>
          <p:cNvSpPr/>
          <p:nvPr/>
        </p:nvSpPr>
        <p:spPr>
          <a:xfrm>
            <a:off x="4943872" y="191490"/>
            <a:ext cx="4416491" cy="35719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i="1" dirty="0">
              <a:solidFill>
                <a:prstClr val="white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-48683" y="191490"/>
            <a:ext cx="5335640" cy="357190"/>
          </a:xfrm>
          <a:prstGeom prst="homePlate">
            <a:avLst/>
          </a:prstGeom>
          <a:solidFill>
            <a:srgbClr val="CC0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i="1" dirty="0" smtClean="0">
                <a:solidFill>
                  <a:prstClr val="white"/>
                </a:solidFill>
              </a:rPr>
              <a:t>Основы эксплуатации сетей связи.</a:t>
            </a:r>
            <a:r>
              <a:rPr lang="ru-RU" sz="1800" i="1" baseline="0" dirty="0" smtClean="0">
                <a:solidFill>
                  <a:prstClr val="white"/>
                </a:solidFill>
              </a:rPr>
              <a:t> Лекция </a:t>
            </a:r>
            <a:r>
              <a:rPr lang="en-US" sz="1800" i="1" baseline="0" dirty="0" smtClean="0">
                <a:solidFill>
                  <a:prstClr val="white"/>
                </a:solidFill>
              </a:rPr>
              <a:t>4</a:t>
            </a:r>
            <a:endParaRPr lang="ru-RU" sz="1800" i="1" dirty="0">
              <a:solidFill>
                <a:prstClr val="white"/>
              </a:solidFill>
            </a:endParaRPr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87433" y="192089"/>
            <a:ext cx="3784600" cy="35718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</a:t>
            </a:r>
            <a:r>
              <a:rPr lang="ru-RU" dirty="0" err="1" smtClean="0"/>
              <a:t>назв.подраздела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8671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ойная обла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5360" y="1772816"/>
            <a:ext cx="4128459" cy="482453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i="1" dirty="0">
              <a:solidFill>
                <a:prstClr val="black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5360" y="1772816"/>
            <a:ext cx="4128459" cy="4824536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85954" y="1772816"/>
            <a:ext cx="7270687" cy="4824536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85954" y="1772816"/>
            <a:ext cx="7270687" cy="4824536"/>
          </a:xfrm>
          <a:prstGeom prst="rect">
            <a:avLst/>
          </a:prstGeom>
          <a:noFill/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4943872" y="191490"/>
            <a:ext cx="4416491" cy="35719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i="1" dirty="0">
              <a:solidFill>
                <a:prstClr val="white"/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595808" y="858194"/>
            <a:ext cx="10972800" cy="7706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9" name="Пятиугольник 18"/>
          <p:cNvSpPr/>
          <p:nvPr/>
        </p:nvSpPr>
        <p:spPr>
          <a:xfrm>
            <a:off x="-48683" y="191490"/>
            <a:ext cx="5335640" cy="357190"/>
          </a:xfrm>
          <a:prstGeom prst="homePlate">
            <a:avLst/>
          </a:prstGeom>
          <a:solidFill>
            <a:srgbClr val="CC0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i="1" dirty="0" smtClean="0">
                <a:solidFill>
                  <a:prstClr val="white"/>
                </a:solidFill>
              </a:rPr>
              <a:t>Основы эксплуатации сетей связи. Лекция </a:t>
            </a:r>
            <a:r>
              <a:rPr lang="en-US" sz="1800" i="1" dirty="0" smtClean="0">
                <a:solidFill>
                  <a:prstClr val="white"/>
                </a:solidFill>
              </a:rPr>
              <a:t>4</a:t>
            </a:r>
            <a:endParaRPr lang="ru-RU" sz="1800" i="1" dirty="0">
              <a:solidFill>
                <a:prstClr val="white"/>
              </a:solidFill>
            </a:endParaRP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87433" y="192089"/>
            <a:ext cx="3784600" cy="35718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</a:t>
            </a:r>
            <a:r>
              <a:rPr lang="ru-RU" dirty="0" err="1" smtClean="0"/>
              <a:t>назв.подраздела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4150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е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Надеемся, у вас есть вопросы!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335360" y="188641"/>
            <a:ext cx="1728192" cy="64633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800" baseline="0"/>
            </a:lvl1pPr>
          </a:lstStyle>
          <a:p>
            <a:r>
              <a:rPr lang="ru-RU" dirty="0" smtClean="0"/>
              <a:t>Лого заказчика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638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под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29344" y="4695280"/>
            <a:ext cx="103632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Заголовок подраздела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72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06B99-E017-4566-A8D5-CC32F0D56DE8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A1AB1-05B4-4E7B-8C70-F1E4030BC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0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06B99-E017-4566-A8D5-CC32F0D56DE8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A1AB1-05B4-4E7B-8C70-F1E4030BCBB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719" y="94523"/>
            <a:ext cx="1944791" cy="47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93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59519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44825"/>
            <a:ext cx="109728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116633"/>
            <a:ext cx="1944791" cy="47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0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5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66240" y="3031832"/>
            <a:ext cx="8971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/>
              <a:t>[NGOSS] TAM</a:t>
            </a:r>
            <a:endParaRPr lang="ru-RU" sz="7200" dirty="0" smtClean="0"/>
          </a:p>
        </p:txBody>
      </p:sp>
    </p:spTree>
    <p:extLst>
      <p:ext uri="{BB962C8B-B14F-4D97-AF65-F5344CB8AC3E}">
        <p14:creationId xmlns:p14="http://schemas.microsoft.com/office/powerpoint/2010/main" val="39034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Пример модели приложений </a:t>
            </a:r>
            <a:r>
              <a:rPr lang="en-US" dirty="0" smtClean="0"/>
              <a:t>TAM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933811" y="895337"/>
            <a:ext cx="4352707" cy="298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Клиент</a:t>
            </a:r>
            <a:endParaRPr lang="ru-RU" dirty="0"/>
          </a:p>
        </p:txBody>
      </p:sp>
      <p:graphicFrame>
        <p:nvGraphicFramePr>
          <p:cNvPr id="6" name="Object 5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424188"/>
              </p:ext>
            </p:extLst>
          </p:nvPr>
        </p:nvGraphicFramePr>
        <p:xfrm>
          <a:off x="3570288" y="1303337"/>
          <a:ext cx="5040312" cy="5316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Visio" r:id="rId3" imgW="4494657" imgH="4740021" progId="Visio.Drawing.11">
                  <p:embed/>
                </p:oleObj>
              </mc:Choice>
              <mc:Fallback>
                <p:oleObj name="Visio" r:id="rId3" imgW="4494657" imgH="474002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1303337"/>
                        <a:ext cx="5040312" cy="5316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одержимое 2"/>
          <p:cNvSpPr>
            <a:spLocks noGrp="1"/>
          </p:cNvSpPr>
          <p:nvPr>
            <p:ph sz="quarter" idx="1"/>
          </p:nvPr>
        </p:nvSpPr>
        <p:spPr>
          <a:xfrm>
            <a:off x="438151" y="946149"/>
            <a:ext cx="3333750" cy="714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На примере процесса «Выполнение заказов»</a:t>
            </a:r>
          </a:p>
          <a:p>
            <a:pPr>
              <a:buNone/>
            </a:pPr>
            <a:endParaRPr lang="ru-RU" sz="3600" dirty="0" smtClean="0"/>
          </a:p>
        </p:txBody>
      </p:sp>
      <p:sp>
        <p:nvSpPr>
          <p:cNvPr id="8" name="Овал 7"/>
          <p:cNvSpPr/>
          <p:nvPr/>
        </p:nvSpPr>
        <p:spPr>
          <a:xfrm>
            <a:off x="3676650" y="2362200"/>
            <a:ext cx="2028825" cy="1228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613" y="1265627"/>
            <a:ext cx="6630131" cy="5316421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3676650" y="3808626"/>
            <a:ext cx="2028825" cy="1228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1929" y="1294851"/>
            <a:ext cx="8408709" cy="528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1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Для чего нужна </a:t>
            </a:r>
            <a:r>
              <a:rPr lang="en-US" dirty="0" smtClean="0"/>
              <a:t>TAM</a:t>
            </a:r>
            <a:r>
              <a:rPr lang="ru-RU" dirty="0"/>
              <a:t>?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329939" y="1447800"/>
            <a:ext cx="11472420" cy="3095920"/>
          </a:xfrm>
        </p:spPr>
        <p:txBody>
          <a:bodyPr>
            <a:noAutofit/>
          </a:bodyPr>
          <a:lstStyle/>
          <a:p>
            <a:pPr lvl="1"/>
            <a:r>
              <a:rPr lang="ru-RU" sz="3600" dirty="0" smtClean="0"/>
              <a:t>Единый язык заказчика и разработчика</a:t>
            </a:r>
          </a:p>
          <a:p>
            <a:pPr lvl="1"/>
            <a:r>
              <a:rPr lang="ru-RU" sz="3600" dirty="0" smtClean="0"/>
              <a:t>Постановка требований к разработке открытых интерфейсов</a:t>
            </a:r>
          </a:p>
          <a:p>
            <a:pPr lvl="1"/>
            <a:r>
              <a:rPr lang="ru-RU" sz="3600" dirty="0" smtClean="0"/>
              <a:t>Разработка единых процессов и форматов информации, протекающих через компоненты</a:t>
            </a:r>
            <a:r>
              <a:rPr lang="en-US" sz="3600" dirty="0" smtClean="0"/>
              <a:t> OSS</a:t>
            </a:r>
            <a:endParaRPr lang="ru-RU" sz="3600" dirty="0" smtClean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150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Как её можно применить?</a:t>
            </a:r>
            <a:endParaRPr lang="ru-RU" dirty="0"/>
          </a:p>
        </p:txBody>
      </p:sp>
      <p:sp>
        <p:nvSpPr>
          <p:cNvPr id="15" name="Полилиния 14"/>
          <p:cNvSpPr/>
          <p:nvPr/>
        </p:nvSpPr>
        <p:spPr>
          <a:xfrm>
            <a:off x="1285591" y="894118"/>
            <a:ext cx="2565796" cy="2333271"/>
          </a:xfrm>
          <a:custGeom>
            <a:avLst/>
            <a:gdLst>
              <a:gd name="connsiteX0" fmla="*/ 0 w 2565796"/>
              <a:gd name="connsiteY0" fmla="*/ 233327 h 2333271"/>
              <a:gd name="connsiteX1" fmla="*/ 233327 w 2565796"/>
              <a:gd name="connsiteY1" fmla="*/ 0 h 2333271"/>
              <a:gd name="connsiteX2" fmla="*/ 2332469 w 2565796"/>
              <a:gd name="connsiteY2" fmla="*/ 0 h 2333271"/>
              <a:gd name="connsiteX3" fmla="*/ 2565796 w 2565796"/>
              <a:gd name="connsiteY3" fmla="*/ 233327 h 2333271"/>
              <a:gd name="connsiteX4" fmla="*/ 2565796 w 2565796"/>
              <a:gd name="connsiteY4" fmla="*/ 2099944 h 2333271"/>
              <a:gd name="connsiteX5" fmla="*/ 2332469 w 2565796"/>
              <a:gd name="connsiteY5" fmla="*/ 2333271 h 2333271"/>
              <a:gd name="connsiteX6" fmla="*/ 233327 w 2565796"/>
              <a:gd name="connsiteY6" fmla="*/ 2333271 h 2333271"/>
              <a:gd name="connsiteX7" fmla="*/ 0 w 2565796"/>
              <a:gd name="connsiteY7" fmla="*/ 2099944 h 2333271"/>
              <a:gd name="connsiteX8" fmla="*/ 0 w 2565796"/>
              <a:gd name="connsiteY8" fmla="*/ 233327 h 233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5796" h="2333271">
                <a:moveTo>
                  <a:pt x="0" y="233327"/>
                </a:moveTo>
                <a:cubicBezTo>
                  <a:pt x="0" y="104464"/>
                  <a:pt x="104464" y="0"/>
                  <a:pt x="233327" y="0"/>
                </a:cubicBezTo>
                <a:lnTo>
                  <a:pt x="2332469" y="0"/>
                </a:lnTo>
                <a:cubicBezTo>
                  <a:pt x="2461332" y="0"/>
                  <a:pt x="2565796" y="104464"/>
                  <a:pt x="2565796" y="233327"/>
                </a:cubicBezTo>
                <a:lnTo>
                  <a:pt x="2565796" y="2099944"/>
                </a:lnTo>
                <a:cubicBezTo>
                  <a:pt x="2565796" y="2228807"/>
                  <a:pt x="2461332" y="2333271"/>
                  <a:pt x="2332469" y="2333271"/>
                </a:cubicBezTo>
                <a:lnTo>
                  <a:pt x="233327" y="2333271"/>
                </a:lnTo>
                <a:cubicBezTo>
                  <a:pt x="104464" y="2333271"/>
                  <a:pt x="0" y="2228807"/>
                  <a:pt x="0" y="2099944"/>
                </a:cubicBezTo>
                <a:lnTo>
                  <a:pt x="0" y="23332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489" tIns="125489" rIns="125489" bIns="12548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kern="1200" dirty="0" smtClean="0"/>
              <a:t>Инвентаризация функций эксплуатируемых модулей </a:t>
            </a:r>
            <a:r>
              <a:rPr lang="en-US" sz="1500" kern="1200" dirty="0" smtClean="0"/>
              <a:t>OSS/BSS</a:t>
            </a:r>
            <a:endParaRPr lang="ru-RU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kern="1200" dirty="0"/>
          </a:p>
        </p:txBody>
      </p:sp>
      <p:sp>
        <p:nvSpPr>
          <p:cNvPr id="16" name="Полилиния 15"/>
          <p:cNvSpPr/>
          <p:nvPr/>
        </p:nvSpPr>
        <p:spPr>
          <a:xfrm>
            <a:off x="4107968" y="1742595"/>
            <a:ext cx="543948" cy="636317"/>
          </a:xfrm>
          <a:custGeom>
            <a:avLst/>
            <a:gdLst>
              <a:gd name="connsiteX0" fmla="*/ 0 w 543948"/>
              <a:gd name="connsiteY0" fmla="*/ 127263 h 636317"/>
              <a:gd name="connsiteX1" fmla="*/ 271974 w 543948"/>
              <a:gd name="connsiteY1" fmla="*/ 127263 h 636317"/>
              <a:gd name="connsiteX2" fmla="*/ 271974 w 543948"/>
              <a:gd name="connsiteY2" fmla="*/ 0 h 636317"/>
              <a:gd name="connsiteX3" fmla="*/ 543948 w 543948"/>
              <a:gd name="connsiteY3" fmla="*/ 318159 h 636317"/>
              <a:gd name="connsiteX4" fmla="*/ 271974 w 543948"/>
              <a:gd name="connsiteY4" fmla="*/ 636317 h 636317"/>
              <a:gd name="connsiteX5" fmla="*/ 271974 w 543948"/>
              <a:gd name="connsiteY5" fmla="*/ 509054 h 636317"/>
              <a:gd name="connsiteX6" fmla="*/ 0 w 543948"/>
              <a:gd name="connsiteY6" fmla="*/ 509054 h 636317"/>
              <a:gd name="connsiteX7" fmla="*/ 0 w 543948"/>
              <a:gd name="connsiteY7" fmla="*/ 127263 h 63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948" h="636317">
                <a:moveTo>
                  <a:pt x="0" y="127263"/>
                </a:moveTo>
                <a:lnTo>
                  <a:pt x="271974" y="127263"/>
                </a:lnTo>
                <a:lnTo>
                  <a:pt x="271974" y="0"/>
                </a:lnTo>
                <a:lnTo>
                  <a:pt x="543948" y="318159"/>
                </a:lnTo>
                <a:lnTo>
                  <a:pt x="271974" y="636317"/>
                </a:lnTo>
                <a:lnTo>
                  <a:pt x="271974" y="509054"/>
                </a:lnTo>
                <a:lnTo>
                  <a:pt x="0" y="509054"/>
                </a:lnTo>
                <a:lnTo>
                  <a:pt x="0" y="12726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7263" rIns="163184" bIns="12726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/>
          </a:p>
        </p:txBody>
      </p:sp>
      <p:sp>
        <p:nvSpPr>
          <p:cNvPr id="17" name="Полилиния 16"/>
          <p:cNvSpPr/>
          <p:nvPr/>
        </p:nvSpPr>
        <p:spPr>
          <a:xfrm>
            <a:off x="4877707" y="894118"/>
            <a:ext cx="2565796" cy="2333271"/>
          </a:xfrm>
          <a:custGeom>
            <a:avLst/>
            <a:gdLst>
              <a:gd name="connsiteX0" fmla="*/ 0 w 2565796"/>
              <a:gd name="connsiteY0" fmla="*/ 233327 h 2333271"/>
              <a:gd name="connsiteX1" fmla="*/ 233327 w 2565796"/>
              <a:gd name="connsiteY1" fmla="*/ 0 h 2333271"/>
              <a:gd name="connsiteX2" fmla="*/ 2332469 w 2565796"/>
              <a:gd name="connsiteY2" fmla="*/ 0 h 2333271"/>
              <a:gd name="connsiteX3" fmla="*/ 2565796 w 2565796"/>
              <a:gd name="connsiteY3" fmla="*/ 233327 h 2333271"/>
              <a:gd name="connsiteX4" fmla="*/ 2565796 w 2565796"/>
              <a:gd name="connsiteY4" fmla="*/ 2099944 h 2333271"/>
              <a:gd name="connsiteX5" fmla="*/ 2332469 w 2565796"/>
              <a:gd name="connsiteY5" fmla="*/ 2333271 h 2333271"/>
              <a:gd name="connsiteX6" fmla="*/ 233327 w 2565796"/>
              <a:gd name="connsiteY6" fmla="*/ 2333271 h 2333271"/>
              <a:gd name="connsiteX7" fmla="*/ 0 w 2565796"/>
              <a:gd name="connsiteY7" fmla="*/ 2099944 h 2333271"/>
              <a:gd name="connsiteX8" fmla="*/ 0 w 2565796"/>
              <a:gd name="connsiteY8" fmla="*/ 233327 h 233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5796" h="2333271">
                <a:moveTo>
                  <a:pt x="0" y="233327"/>
                </a:moveTo>
                <a:cubicBezTo>
                  <a:pt x="0" y="104464"/>
                  <a:pt x="104464" y="0"/>
                  <a:pt x="233327" y="0"/>
                </a:cubicBezTo>
                <a:lnTo>
                  <a:pt x="2332469" y="0"/>
                </a:lnTo>
                <a:cubicBezTo>
                  <a:pt x="2461332" y="0"/>
                  <a:pt x="2565796" y="104464"/>
                  <a:pt x="2565796" y="233327"/>
                </a:cubicBezTo>
                <a:lnTo>
                  <a:pt x="2565796" y="2099944"/>
                </a:lnTo>
                <a:cubicBezTo>
                  <a:pt x="2565796" y="2228807"/>
                  <a:pt x="2461332" y="2333271"/>
                  <a:pt x="2332469" y="2333271"/>
                </a:cubicBezTo>
                <a:lnTo>
                  <a:pt x="233327" y="2333271"/>
                </a:lnTo>
                <a:cubicBezTo>
                  <a:pt x="104464" y="2333271"/>
                  <a:pt x="0" y="2228807"/>
                  <a:pt x="0" y="2099944"/>
                </a:cubicBezTo>
                <a:lnTo>
                  <a:pt x="0" y="23332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489" tIns="125489" rIns="125489" bIns="12548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kern="1200" dirty="0" smtClean="0"/>
              <a:t>Соотнесение модулей </a:t>
            </a:r>
            <a:r>
              <a:rPr lang="en-US" sz="1500" kern="1200" dirty="0" smtClean="0"/>
              <a:t>OSS/BSS</a:t>
            </a:r>
            <a:r>
              <a:rPr lang="ru-RU" sz="1500" kern="1200" dirty="0" smtClean="0"/>
              <a:t> с функциональными блоками карты </a:t>
            </a:r>
            <a:r>
              <a:rPr lang="en-US" sz="1500" kern="1200" dirty="0" smtClean="0"/>
              <a:t>TAM</a:t>
            </a:r>
            <a:endParaRPr lang="ru-RU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kern="1200" dirty="0"/>
          </a:p>
        </p:txBody>
      </p:sp>
      <p:sp>
        <p:nvSpPr>
          <p:cNvPr id="18" name="Полилиния 17"/>
          <p:cNvSpPr/>
          <p:nvPr/>
        </p:nvSpPr>
        <p:spPr>
          <a:xfrm rot="35263">
            <a:off x="7702215" y="1761222"/>
            <a:ext cx="548527" cy="636317"/>
          </a:xfrm>
          <a:custGeom>
            <a:avLst/>
            <a:gdLst>
              <a:gd name="connsiteX0" fmla="*/ 0 w 548527"/>
              <a:gd name="connsiteY0" fmla="*/ 127263 h 636317"/>
              <a:gd name="connsiteX1" fmla="*/ 274264 w 548527"/>
              <a:gd name="connsiteY1" fmla="*/ 127263 h 636317"/>
              <a:gd name="connsiteX2" fmla="*/ 274264 w 548527"/>
              <a:gd name="connsiteY2" fmla="*/ 0 h 636317"/>
              <a:gd name="connsiteX3" fmla="*/ 548527 w 548527"/>
              <a:gd name="connsiteY3" fmla="*/ 318159 h 636317"/>
              <a:gd name="connsiteX4" fmla="*/ 274264 w 548527"/>
              <a:gd name="connsiteY4" fmla="*/ 636317 h 636317"/>
              <a:gd name="connsiteX5" fmla="*/ 274264 w 548527"/>
              <a:gd name="connsiteY5" fmla="*/ 509054 h 636317"/>
              <a:gd name="connsiteX6" fmla="*/ 0 w 548527"/>
              <a:gd name="connsiteY6" fmla="*/ 509054 h 636317"/>
              <a:gd name="connsiteX7" fmla="*/ 0 w 548527"/>
              <a:gd name="connsiteY7" fmla="*/ 127263 h 63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527" h="636317">
                <a:moveTo>
                  <a:pt x="0" y="127263"/>
                </a:moveTo>
                <a:lnTo>
                  <a:pt x="274264" y="127263"/>
                </a:lnTo>
                <a:lnTo>
                  <a:pt x="274264" y="0"/>
                </a:lnTo>
                <a:lnTo>
                  <a:pt x="548527" y="318159"/>
                </a:lnTo>
                <a:lnTo>
                  <a:pt x="274264" y="636317"/>
                </a:lnTo>
                <a:lnTo>
                  <a:pt x="274264" y="509054"/>
                </a:lnTo>
                <a:lnTo>
                  <a:pt x="0" y="509054"/>
                </a:lnTo>
                <a:lnTo>
                  <a:pt x="0" y="12726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27262" rIns="164558" bIns="12726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/>
          </a:p>
        </p:txBody>
      </p:sp>
      <p:sp>
        <p:nvSpPr>
          <p:cNvPr id="19" name="Полилиния 18"/>
          <p:cNvSpPr/>
          <p:nvPr/>
        </p:nvSpPr>
        <p:spPr>
          <a:xfrm>
            <a:off x="8478407" y="931053"/>
            <a:ext cx="2565796" cy="2333271"/>
          </a:xfrm>
          <a:custGeom>
            <a:avLst/>
            <a:gdLst>
              <a:gd name="connsiteX0" fmla="*/ 0 w 2565796"/>
              <a:gd name="connsiteY0" fmla="*/ 233327 h 2333271"/>
              <a:gd name="connsiteX1" fmla="*/ 233327 w 2565796"/>
              <a:gd name="connsiteY1" fmla="*/ 0 h 2333271"/>
              <a:gd name="connsiteX2" fmla="*/ 2332469 w 2565796"/>
              <a:gd name="connsiteY2" fmla="*/ 0 h 2333271"/>
              <a:gd name="connsiteX3" fmla="*/ 2565796 w 2565796"/>
              <a:gd name="connsiteY3" fmla="*/ 233327 h 2333271"/>
              <a:gd name="connsiteX4" fmla="*/ 2565796 w 2565796"/>
              <a:gd name="connsiteY4" fmla="*/ 2099944 h 2333271"/>
              <a:gd name="connsiteX5" fmla="*/ 2332469 w 2565796"/>
              <a:gd name="connsiteY5" fmla="*/ 2333271 h 2333271"/>
              <a:gd name="connsiteX6" fmla="*/ 233327 w 2565796"/>
              <a:gd name="connsiteY6" fmla="*/ 2333271 h 2333271"/>
              <a:gd name="connsiteX7" fmla="*/ 0 w 2565796"/>
              <a:gd name="connsiteY7" fmla="*/ 2099944 h 2333271"/>
              <a:gd name="connsiteX8" fmla="*/ 0 w 2565796"/>
              <a:gd name="connsiteY8" fmla="*/ 233327 h 233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5796" h="2333271">
                <a:moveTo>
                  <a:pt x="0" y="233327"/>
                </a:moveTo>
                <a:cubicBezTo>
                  <a:pt x="0" y="104464"/>
                  <a:pt x="104464" y="0"/>
                  <a:pt x="233327" y="0"/>
                </a:cubicBezTo>
                <a:lnTo>
                  <a:pt x="2332469" y="0"/>
                </a:lnTo>
                <a:cubicBezTo>
                  <a:pt x="2461332" y="0"/>
                  <a:pt x="2565796" y="104464"/>
                  <a:pt x="2565796" y="233327"/>
                </a:cubicBezTo>
                <a:lnTo>
                  <a:pt x="2565796" y="2099944"/>
                </a:lnTo>
                <a:cubicBezTo>
                  <a:pt x="2565796" y="2228807"/>
                  <a:pt x="2461332" y="2333271"/>
                  <a:pt x="2332469" y="2333271"/>
                </a:cubicBezTo>
                <a:lnTo>
                  <a:pt x="233327" y="2333271"/>
                </a:lnTo>
                <a:cubicBezTo>
                  <a:pt x="104464" y="2333271"/>
                  <a:pt x="0" y="2228807"/>
                  <a:pt x="0" y="2099944"/>
                </a:cubicBezTo>
                <a:lnTo>
                  <a:pt x="0" y="23332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489" tIns="125489" rIns="125489" bIns="12548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kern="1200" dirty="0" smtClean="0"/>
              <a:t>Анализ функций: избыточность, повторение, использование, пробелы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kern="12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631261"/>
              </p:ext>
            </p:extLst>
          </p:nvPr>
        </p:nvGraphicFramePr>
        <p:xfrm>
          <a:off x="1419883" y="1607135"/>
          <a:ext cx="2427265" cy="1532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Visio" r:id="rId3" imgW="6344905" imgH="4006923" progId="Visio.Drawing.11">
                  <p:embed/>
                </p:oleObj>
              </mc:Choice>
              <mc:Fallback>
                <p:oleObj name="Visio" r:id="rId3" imgW="6344905" imgH="400692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883" y="1607135"/>
                        <a:ext cx="2427265" cy="15327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549289"/>
              </p:ext>
            </p:extLst>
          </p:nvPr>
        </p:nvGraphicFramePr>
        <p:xfrm>
          <a:off x="5003822" y="2022635"/>
          <a:ext cx="2408157" cy="1079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Visio" r:id="rId5" imgW="6533031" imgH="2926802" progId="Visio.Drawing.11">
                  <p:embed/>
                </p:oleObj>
              </mc:Choice>
              <mc:Fallback>
                <p:oleObj name="Visio" r:id="rId5" imgW="6533031" imgH="292680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22" y="2022635"/>
                        <a:ext cx="2408157" cy="10791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706892"/>
              </p:ext>
            </p:extLst>
          </p:nvPr>
        </p:nvGraphicFramePr>
        <p:xfrm>
          <a:off x="8568653" y="1929047"/>
          <a:ext cx="2158272" cy="1162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Visio" r:id="rId7" imgW="5436836" imgH="2926802" progId="Visio.Drawing.11">
                  <p:embed/>
                </p:oleObj>
              </mc:Choice>
              <mc:Fallback>
                <p:oleObj name="Visio" r:id="rId7" imgW="5436836" imgH="292680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8653" y="1929047"/>
                        <a:ext cx="2158272" cy="11620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986059" y="4067254"/>
            <a:ext cx="6443682" cy="2428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17860"/>
              </p:ext>
            </p:extLst>
          </p:nvPr>
        </p:nvGraphicFramePr>
        <p:xfrm>
          <a:off x="5549762" y="4470819"/>
          <a:ext cx="3687047" cy="1776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Visio" r:id="rId9" imgW="6504812" imgH="3134157" progId="Visio.Drawing.11">
                  <p:embed/>
                </p:oleObj>
              </mc:Choice>
              <mc:Fallback>
                <p:oleObj name="Visio" r:id="rId9" imgW="6504812" imgH="31341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762" y="4470819"/>
                        <a:ext cx="3687047" cy="17760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68953" y="4470819"/>
            <a:ext cx="27979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Разработка проекта и требований к системе </a:t>
            </a:r>
            <a:r>
              <a:rPr lang="en-US" dirty="0" smtClean="0">
                <a:solidFill>
                  <a:schemeClr val="bg1"/>
                </a:solidFill>
              </a:rPr>
              <a:t>OSS/BSS </a:t>
            </a:r>
            <a:r>
              <a:rPr lang="ru-RU" dirty="0" smtClean="0">
                <a:solidFill>
                  <a:schemeClr val="bg1"/>
                </a:solidFill>
              </a:rPr>
              <a:t>с оптимизированной структурой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авая круглая скобка 11"/>
          <p:cNvSpPr/>
          <p:nvPr/>
        </p:nvSpPr>
        <p:spPr>
          <a:xfrm rot="5400000">
            <a:off x="5942076" y="-1841977"/>
            <a:ext cx="531649" cy="10004666"/>
          </a:xfrm>
          <a:prstGeom prst="rightBracket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053592" y="3482711"/>
            <a:ext cx="308616" cy="539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45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9" grpId="0" animBg="1"/>
      <p:bldP spid="11" grpId="0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Реальный пример применения</a:t>
            </a:r>
            <a:endParaRPr lang="ru-RU" dirty="0"/>
          </a:p>
        </p:txBody>
      </p:sp>
      <p:pic>
        <p:nvPicPr>
          <p:cNvPr id="5" name="Picture 14" descr="InfoChaos-201105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548" y="850155"/>
            <a:ext cx="8410683" cy="572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Реальный пример применения (2)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02" y="870883"/>
            <a:ext cx="9059916" cy="569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Реальный пример применения (3)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51122" y="861456"/>
            <a:ext cx="8849942" cy="572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299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Реальный пример применения (4)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3281" y="852030"/>
            <a:ext cx="8685631" cy="574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61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Итого, в чём же профит?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972" y="802559"/>
            <a:ext cx="7925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Оптимизация затрат на закупки (общий язык покупателя и продавца)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90" y="1104817"/>
            <a:ext cx="583272" cy="5958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66036" y="2002888"/>
            <a:ext cx="8967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Инвентаризация ИТ-возможностей во время трансформационных проектов или </a:t>
            </a:r>
            <a:r>
              <a:rPr lang="en-US" sz="3600" dirty="0"/>
              <a:t>M&amp;A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63" y="2305144"/>
            <a:ext cx="545641" cy="5958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14827" y="3203217"/>
            <a:ext cx="94104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Упрощение интеграционных задач, поскольку функции различных приложений чётко заданы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147" y="3505473"/>
            <a:ext cx="589543" cy="59581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78697" y="4403546"/>
            <a:ext cx="80379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Снижение затрат на самостоятельную разработку (контроль дублирования)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0338" y="4705802"/>
            <a:ext cx="608359" cy="58327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923414" y="5742437"/>
            <a:ext cx="8726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Повышение эффективности автоматизации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2996" y="5767694"/>
            <a:ext cx="620902" cy="59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4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Специфика </a:t>
            </a:r>
            <a:r>
              <a:rPr lang="en-US" dirty="0" smtClean="0"/>
              <a:t>TAM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41021" y="995312"/>
            <a:ext cx="11142483" cy="5565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TAM разбит на области так, как крупные </a:t>
            </a:r>
            <a:r>
              <a:rPr lang="ru-RU" sz="3600" dirty="0" err="1" smtClean="0"/>
              <a:t>вендоры</a:t>
            </a:r>
            <a:r>
              <a:rPr lang="ru-RU" sz="3600" dirty="0" smtClean="0"/>
              <a:t> (участники </a:t>
            </a:r>
            <a:r>
              <a:rPr lang="ru-RU" sz="3600" dirty="0" err="1" smtClean="0"/>
              <a:t>TMForum</a:t>
            </a:r>
            <a:r>
              <a:rPr lang="ru-RU" sz="3600" dirty="0" smtClean="0"/>
              <a:t>) стараются сгруппировать автоматизированные БП в своих приложениях.</a:t>
            </a:r>
          </a:p>
          <a:p>
            <a:pPr marL="0" indent="0">
              <a:buFont typeface="Arial" pitchFamily="34" charset="0"/>
              <a:buNone/>
            </a:pPr>
            <a:r>
              <a:rPr lang="ru-RU" sz="3600" i="1" dirty="0" smtClean="0"/>
              <a:t>Но тем не менее старается остаться как можно более "обобщающим" и унифицированным.</a:t>
            </a:r>
          </a:p>
          <a:p>
            <a:endParaRPr lang="ru-RU" sz="1800" dirty="0" smtClean="0"/>
          </a:p>
          <a:p>
            <a:r>
              <a:rPr lang="ru-RU" sz="3600" dirty="0" smtClean="0"/>
              <a:t>При этом допускается, что для конкретной бизнес-модели или специфичной бизнес-стратегии деление на области (домены) может быть другим, на усмотрение бизнеса.</a:t>
            </a:r>
          </a:p>
          <a:p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8893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66240" y="3031832"/>
            <a:ext cx="8971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/>
              <a:t>[NGOSS] SID</a:t>
            </a:r>
            <a:endParaRPr lang="ru-RU" sz="7200" dirty="0" smtClean="0"/>
          </a:p>
        </p:txBody>
      </p:sp>
    </p:spTree>
    <p:extLst>
      <p:ext uri="{BB962C8B-B14F-4D97-AF65-F5344CB8AC3E}">
        <p14:creationId xmlns:p14="http://schemas.microsoft.com/office/powerpoint/2010/main" val="20687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О чём мы?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844912"/>
            <a:ext cx="8078016" cy="57559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191" y="847726"/>
            <a:ext cx="80772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О чём мы теперь?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844912"/>
            <a:ext cx="8078016" cy="57559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191" y="847726"/>
            <a:ext cx="80772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2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287432" y="192089"/>
            <a:ext cx="4158225" cy="357187"/>
          </a:xfrm>
        </p:spPr>
        <p:txBody>
          <a:bodyPr/>
          <a:lstStyle/>
          <a:p>
            <a:r>
              <a:rPr lang="ru-RU" dirty="0" smtClean="0"/>
              <a:t>Что такое «информационная модель»?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70026" y="2126334"/>
            <a:ext cx="10892967" cy="265305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ru-RU" altLang="ru-RU" sz="3600" dirty="0" smtClean="0">
                <a:solidFill>
                  <a:schemeClr val="accent2"/>
                </a:solidFill>
              </a:rPr>
              <a:t>	Информационная модель </a:t>
            </a:r>
            <a:r>
              <a:rPr kumimoji="0" lang="ru-RU" altLang="ru-RU" sz="3600" dirty="0" smtClean="0"/>
              <a:t>– это независимое от особенностей практической реализации представление важных с точки зрения бизнеса концепций и сущностей, их характеристик и отношений между ними. </a:t>
            </a:r>
            <a:r>
              <a:rPr kumimoji="0" lang="en-US" altLang="ru-RU" sz="3600" dirty="0" smtClean="0"/>
              <a:t>(</a:t>
            </a:r>
            <a:r>
              <a:rPr kumimoji="0" lang="en-US" altLang="ru-RU" sz="3600" dirty="0" err="1" smtClean="0"/>
              <a:t>TMForum</a:t>
            </a:r>
            <a:r>
              <a:rPr kumimoji="0" lang="en-US" altLang="ru-RU" sz="3600" dirty="0" smtClean="0"/>
              <a:t>)</a:t>
            </a:r>
            <a:endParaRPr kumimoji="0" lang="ru-RU" alt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39951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287432" y="192089"/>
            <a:ext cx="4092237" cy="357187"/>
          </a:xfrm>
        </p:spPr>
        <p:txBody>
          <a:bodyPr/>
          <a:lstStyle/>
          <a:p>
            <a:r>
              <a:rPr lang="ru-RU" dirty="0" smtClean="0"/>
              <a:t>Назначение информационной модели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682685" y="1647334"/>
            <a:ext cx="8229600" cy="4525963"/>
          </a:xfrm>
        </p:spPr>
        <p:txBody>
          <a:bodyPr>
            <a:noAutofit/>
          </a:bodyPr>
          <a:lstStyle/>
          <a:p>
            <a:pPr eaLnBrk="1" hangingPunct="1"/>
            <a:r>
              <a:rPr kumimoji="0" lang="ru-RU" altLang="ru-RU" sz="3600" dirty="0" smtClean="0"/>
              <a:t>Описание взаимодействие сущностей</a:t>
            </a:r>
          </a:p>
          <a:p>
            <a:pPr eaLnBrk="1" hangingPunct="1"/>
            <a:endParaRPr kumimoji="0" lang="ru-RU" altLang="ru-RU" sz="3600" dirty="0" smtClean="0"/>
          </a:p>
          <a:p>
            <a:pPr eaLnBrk="1" hangingPunct="1"/>
            <a:r>
              <a:rPr kumimoji="0" lang="ru-RU" altLang="ru-RU" sz="3600" dirty="0" smtClean="0"/>
              <a:t>Точность представление информации</a:t>
            </a:r>
          </a:p>
          <a:p>
            <a:pPr eaLnBrk="1" hangingPunct="1"/>
            <a:endParaRPr kumimoji="0" lang="ru-RU" altLang="ru-RU" sz="3600" dirty="0" smtClean="0"/>
          </a:p>
          <a:p>
            <a:pPr eaLnBrk="1" hangingPunct="1"/>
            <a:r>
              <a:rPr kumimoji="0" lang="ru-RU" altLang="ru-RU" sz="3600" dirty="0" smtClean="0"/>
              <a:t>Единый взгляд на информационное наполнение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26682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Что же такое </a:t>
            </a:r>
            <a:r>
              <a:rPr lang="en-US" dirty="0" smtClean="0"/>
              <a:t>SID?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60893" y="1449370"/>
            <a:ext cx="11147197" cy="4525963"/>
          </a:xfrm>
        </p:spPr>
        <p:txBody>
          <a:bodyPr>
            <a:noAutofit/>
          </a:bodyPr>
          <a:lstStyle/>
          <a:p>
            <a:pPr eaLnBrk="1" hangingPunct="1"/>
            <a:r>
              <a:rPr kumimoji="0" lang="en-US" altLang="ru-RU" sz="3600" dirty="0" smtClean="0"/>
              <a:t>SID (Shared Information/Data Model)</a:t>
            </a:r>
            <a:endParaRPr kumimoji="0" lang="ru-RU" altLang="ru-RU" sz="3600" dirty="0" smtClean="0"/>
          </a:p>
          <a:p>
            <a:pPr eaLnBrk="1" hangingPunct="1"/>
            <a:endParaRPr kumimoji="0" lang="ru-RU" altLang="ru-RU" sz="3600" dirty="0" smtClean="0"/>
          </a:p>
          <a:p>
            <a:pPr eaLnBrk="1" hangingPunct="1"/>
            <a:r>
              <a:rPr kumimoji="0" lang="ru-RU" altLang="ru-RU" sz="3600" dirty="0" smtClean="0"/>
              <a:t>Содержит определение и описание </a:t>
            </a:r>
            <a:r>
              <a:rPr kumimoji="0" lang="ru-RU" altLang="ru-RU" sz="3600" b="1" i="1" dirty="0" smtClean="0"/>
              <a:t>элементов</a:t>
            </a:r>
            <a:r>
              <a:rPr kumimoji="0" lang="ru-RU" altLang="ru-RU" sz="3600" dirty="0" smtClean="0"/>
              <a:t> и </a:t>
            </a:r>
            <a:r>
              <a:rPr kumimoji="0" lang="ru-RU" altLang="ru-RU" sz="3600" b="1" i="1" dirty="0" smtClean="0"/>
              <a:t>структур</a:t>
            </a:r>
            <a:r>
              <a:rPr kumimoji="0" lang="ru-RU" altLang="ru-RU" sz="3600" dirty="0" smtClean="0"/>
              <a:t> </a:t>
            </a:r>
            <a:r>
              <a:rPr kumimoji="0" lang="ru-RU" altLang="ru-RU" sz="3600" b="1" i="1" dirty="0" smtClean="0"/>
              <a:t>данных</a:t>
            </a:r>
            <a:r>
              <a:rPr kumimoji="0" lang="ru-RU" altLang="ru-RU" sz="3600" dirty="0" smtClean="0"/>
              <a:t>, задействованных в бизнес-процессах телекоммуникационной компании и совместно используемых различными компонентами ее информационных систем.</a:t>
            </a:r>
          </a:p>
        </p:txBody>
      </p:sp>
    </p:spTree>
    <p:extLst>
      <p:ext uri="{BB962C8B-B14F-4D97-AF65-F5344CB8AC3E}">
        <p14:creationId xmlns:p14="http://schemas.microsoft.com/office/powerpoint/2010/main" val="7679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Контексты применения </a:t>
            </a:r>
            <a:r>
              <a:rPr lang="en-US" dirty="0" smtClean="0"/>
              <a:t>SID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06041" y="896726"/>
            <a:ext cx="2841445" cy="2818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3200" smtClean="0">
                <a:solidFill>
                  <a:schemeClr val="bg1"/>
                </a:solidFill>
                <a:latin typeface="Calibri" pitchFamily="34" charset="0"/>
              </a:rPr>
              <a:t>Бизнес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12566" y="3714750"/>
            <a:ext cx="2841444" cy="2818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3200" smtClean="0">
                <a:solidFill>
                  <a:srgbClr val="FFFFFF"/>
                </a:solidFill>
                <a:latin typeface="Calibri" pitchFamily="34" charset="0"/>
              </a:rPr>
              <a:t>Реализация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24608" y="896726"/>
            <a:ext cx="2841444" cy="2818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3200" smtClean="0">
                <a:solidFill>
                  <a:srgbClr val="FFFFFF"/>
                </a:solidFill>
                <a:latin typeface="Calibri" pitchFamily="34" charset="0"/>
              </a:rPr>
              <a:t>Система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71121" y="3714750"/>
            <a:ext cx="2841445" cy="2818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3200" dirty="0" smtClean="0">
                <a:solidFill>
                  <a:srgbClr val="FFFFFF"/>
                </a:solidFill>
                <a:latin typeface="Calibri" pitchFamily="34" charset="0"/>
              </a:rPr>
              <a:t>Внедрение</a:t>
            </a:r>
          </a:p>
        </p:txBody>
      </p:sp>
      <p:sp>
        <p:nvSpPr>
          <p:cNvPr id="9" name="Овал 8"/>
          <p:cNvSpPr/>
          <p:nvPr/>
        </p:nvSpPr>
        <p:spPr>
          <a:xfrm>
            <a:off x="4152414" y="1934474"/>
            <a:ext cx="3590143" cy="3560552"/>
          </a:xfrm>
          <a:prstGeom prst="ellipse">
            <a:avLst/>
          </a:prstGeom>
          <a:solidFill>
            <a:srgbClr val="FFFE6E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2000" smtClean="0">
                <a:solidFill>
                  <a:srgbClr val="000000"/>
                </a:solidFill>
                <a:latin typeface="Calibri" pitchFamily="34" charset="0"/>
              </a:rPr>
              <a:t>Информация</a:t>
            </a:r>
          </a:p>
        </p:txBody>
      </p:sp>
      <p:sp>
        <p:nvSpPr>
          <p:cNvPr id="10" name="Круговая стрелка 9"/>
          <p:cNvSpPr/>
          <p:nvPr/>
        </p:nvSpPr>
        <p:spPr>
          <a:xfrm flipH="1" flipV="1">
            <a:off x="3900423" y="1799603"/>
            <a:ext cx="4059207" cy="4025749"/>
          </a:xfrm>
          <a:prstGeom prst="circular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овая стрелка 10"/>
          <p:cNvSpPr/>
          <p:nvPr/>
        </p:nvSpPr>
        <p:spPr>
          <a:xfrm>
            <a:off x="3892081" y="1604148"/>
            <a:ext cx="4059207" cy="4025749"/>
          </a:xfrm>
          <a:prstGeom prst="circular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439522" y="918319"/>
            <a:ext cx="2540523" cy="2774838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kumimoji="0" lang="ru-RU" altLang="ru-RU" sz="3600" dirty="0" smtClean="0">
                <a:solidFill>
                  <a:srgbClr val="0000FF"/>
                </a:solidFill>
              </a:rPr>
              <a:t>Выделить элементы, определить роли и свойства</a:t>
            </a:r>
          </a:p>
          <a:p>
            <a:pPr marL="0" indent="0" eaLnBrk="1" hangingPunct="1">
              <a:buNone/>
            </a:pPr>
            <a:endParaRPr kumimoji="0" lang="ru-RU" altLang="ru-RU" sz="3600" dirty="0" smtClean="0">
              <a:solidFill>
                <a:srgbClr val="0000FF"/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9072033" y="896726"/>
            <a:ext cx="2696066" cy="277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altLang="ru-RU" sz="3600" dirty="0" smtClean="0">
                <a:solidFill>
                  <a:srgbClr val="0000FF"/>
                </a:solidFill>
              </a:rPr>
              <a:t>Изучить особенности </a:t>
            </a:r>
            <a:r>
              <a:rPr lang="ru-RU" altLang="ru-RU" sz="3600" dirty="0" err="1" smtClean="0">
                <a:solidFill>
                  <a:srgbClr val="0000FF"/>
                </a:solidFill>
              </a:rPr>
              <a:t>взаимо</a:t>
            </a:r>
            <a:r>
              <a:rPr lang="ru-RU" altLang="ru-RU" sz="3600" dirty="0" smtClean="0">
                <a:solidFill>
                  <a:srgbClr val="0000FF"/>
                </a:solidFill>
              </a:rPr>
              <a:t>-действия элементов</a:t>
            </a:r>
          </a:p>
          <a:p>
            <a:pPr marL="0" indent="0">
              <a:buFont typeface="Arial" pitchFamily="34" charset="0"/>
              <a:buNone/>
            </a:pPr>
            <a:endParaRPr lang="ru-RU" altLang="ru-RU" sz="3600" dirty="0" smtClean="0">
              <a:solidFill>
                <a:srgbClr val="0000FF"/>
              </a:solidFill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9072033" y="4119513"/>
            <a:ext cx="2696066" cy="1894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altLang="ru-RU" sz="3600" dirty="0" smtClean="0">
                <a:solidFill>
                  <a:srgbClr val="0000FF"/>
                </a:solidFill>
              </a:rPr>
              <a:t>Воплотить элементы на практике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439522" y="4119513"/>
            <a:ext cx="2696066" cy="1894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altLang="ru-RU" sz="3600" dirty="0" smtClean="0">
                <a:solidFill>
                  <a:srgbClr val="FF0000"/>
                </a:solidFill>
              </a:rPr>
              <a:t>Ничего не трогать!!! </a:t>
            </a:r>
          </a:p>
          <a:p>
            <a:pPr marL="0" indent="0">
              <a:buFont typeface="Arial" pitchFamily="34" charset="0"/>
              <a:buNone/>
            </a:pPr>
            <a:r>
              <a:rPr lang="ru-RU" altLang="ru-RU" sz="2400" dirty="0" smtClean="0">
                <a:solidFill>
                  <a:srgbClr val="FF0000"/>
                </a:solidFill>
              </a:rPr>
              <a:t>(по возможности)</a:t>
            </a:r>
            <a:endParaRPr lang="ru-RU" altLang="ru-RU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7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Из чего состоит </a:t>
            </a:r>
            <a:r>
              <a:rPr lang="en-US" dirty="0" smtClean="0"/>
              <a:t>SID?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777711" y="1675614"/>
            <a:ext cx="10694710" cy="3556261"/>
          </a:xfrm>
        </p:spPr>
        <p:txBody>
          <a:bodyPr>
            <a:noAutofit/>
          </a:bodyPr>
          <a:lstStyle/>
          <a:p>
            <a:pPr eaLnBrk="1" hangingPunct="1"/>
            <a:r>
              <a:rPr kumimoji="0" lang="ru-RU" altLang="ru-RU" sz="3600" dirty="0" smtClean="0"/>
              <a:t>Системы и информационная карта </a:t>
            </a:r>
            <a:r>
              <a:rPr kumimoji="0" lang="en-US" altLang="ru-RU" sz="3600" dirty="0" smtClean="0"/>
              <a:t>(SIM)</a:t>
            </a:r>
            <a:endParaRPr kumimoji="0" lang="ru-RU" altLang="ru-RU" sz="3600" dirty="0" smtClean="0"/>
          </a:p>
          <a:p>
            <a:pPr eaLnBrk="1" hangingPunct="1"/>
            <a:endParaRPr kumimoji="0" lang="en-US" altLang="ru-RU" sz="3600" dirty="0" smtClean="0"/>
          </a:p>
          <a:p>
            <a:pPr eaLnBrk="1" hangingPunct="1"/>
            <a:r>
              <a:rPr kumimoji="0" lang="ru-RU" altLang="ru-RU" sz="3600" dirty="0" smtClean="0"/>
              <a:t>Описание информационных сущностей и атрибутов</a:t>
            </a:r>
          </a:p>
          <a:p>
            <a:pPr eaLnBrk="1" hangingPunct="1"/>
            <a:endParaRPr kumimoji="0" lang="ru-RU" altLang="ru-RU" sz="3600" dirty="0" smtClean="0"/>
          </a:p>
          <a:p>
            <a:pPr eaLnBrk="1" hangingPunct="1"/>
            <a:r>
              <a:rPr kumimoji="0" lang="en-US" altLang="ru-RU" sz="3600" dirty="0" smtClean="0"/>
              <a:t>UML</a:t>
            </a:r>
            <a:r>
              <a:rPr kumimoji="0" lang="ru-RU" altLang="ru-RU" sz="3600" dirty="0" smtClean="0"/>
              <a:t> диаграммы бизнес-сущностей</a:t>
            </a:r>
          </a:p>
        </p:txBody>
      </p:sp>
    </p:spTree>
    <p:extLst>
      <p:ext uri="{BB962C8B-B14F-4D97-AF65-F5344CB8AC3E}">
        <p14:creationId xmlns:p14="http://schemas.microsoft.com/office/powerpoint/2010/main" val="16036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Системы и информационная карта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98601" y="1571920"/>
            <a:ext cx="10949233" cy="4525963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kumimoji="0" lang="ru-RU" altLang="ru-RU" sz="3600" dirty="0" smtClean="0"/>
              <a:t>Бизнес-вид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kumimoji="0" lang="ru-RU" altLang="ru-RU" sz="3600" dirty="0" smtClean="0"/>
              <a:t>Системный вид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kumimoji="0" lang="ru-RU" altLang="ru-RU" sz="3600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kumimoji="0" lang="ru-RU" altLang="ru-RU" sz="3600" dirty="0" smtClean="0"/>
              <a:t>Информационная сущность – единица данных, обладающая набором описывающих её атрибутов и участвующая в отношениях с другими сущностями.</a:t>
            </a:r>
          </a:p>
        </p:txBody>
      </p:sp>
    </p:spTree>
    <p:extLst>
      <p:ext uri="{BB962C8B-B14F-4D97-AF65-F5344CB8AC3E}">
        <p14:creationId xmlns:p14="http://schemas.microsoft.com/office/powerpoint/2010/main" val="37313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Бизнес- и системный вид </a:t>
            </a:r>
            <a:r>
              <a:rPr lang="en-US" dirty="0" smtClean="0"/>
              <a:t>SID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98025" y="883090"/>
            <a:ext cx="4268869" cy="6759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Market/Sales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98024" y="4260855"/>
            <a:ext cx="4268869" cy="6777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Supplier/Partner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98024" y="3586748"/>
            <a:ext cx="4268869" cy="6759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Resource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98024" y="2909026"/>
            <a:ext cx="4268869" cy="67772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Service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98024" y="2234919"/>
            <a:ext cx="4268869" cy="675915"/>
          </a:xfrm>
          <a:prstGeom prst="roundRect">
            <a:avLst/>
          </a:prstGeom>
          <a:solidFill>
            <a:srgbClr val="FFFE6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Customer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98025" y="1557197"/>
            <a:ext cx="4268869" cy="6777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Product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98024" y="4946746"/>
            <a:ext cx="2216369" cy="93557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Enterprise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14393" y="4946747"/>
            <a:ext cx="2052500" cy="935576"/>
          </a:xfrm>
          <a:prstGeom prst="roundRect">
            <a:avLst/>
          </a:prstGeom>
          <a:solidFill>
            <a:srgbClr val="EEB3F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Common business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10011" y="883090"/>
            <a:ext cx="4268869" cy="6759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Market/Sales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27393" y="4260856"/>
            <a:ext cx="4268869" cy="6777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Supplier/Partner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10010" y="3586749"/>
            <a:ext cx="4268869" cy="6759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Resource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10011" y="2910835"/>
            <a:ext cx="4268869" cy="67772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Service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10011" y="2234920"/>
            <a:ext cx="4268869" cy="675915"/>
          </a:xfrm>
          <a:prstGeom prst="roundRect">
            <a:avLst/>
          </a:prstGeom>
          <a:solidFill>
            <a:srgbClr val="FFFE6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Customer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10011" y="1559005"/>
            <a:ext cx="4268869" cy="6777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Product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27393" y="4936550"/>
            <a:ext cx="2190364" cy="94577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Enterprise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917757" y="4934963"/>
            <a:ext cx="2095888" cy="947360"/>
          </a:xfrm>
          <a:prstGeom prst="roundRect">
            <a:avLst/>
          </a:prstGeom>
          <a:solidFill>
            <a:srgbClr val="EEB3F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Common business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44776" y="5882323"/>
            <a:ext cx="4268869" cy="6759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3600" smtClean="0">
                <a:latin typeface="Calibri" pitchFamily="34" charset="0"/>
              </a:rPr>
              <a:t>Архитектура</a:t>
            </a:r>
          </a:p>
        </p:txBody>
      </p:sp>
    </p:spTree>
    <p:extLst>
      <p:ext uri="{BB962C8B-B14F-4D97-AF65-F5344CB8AC3E}">
        <p14:creationId xmlns:p14="http://schemas.microsoft.com/office/powerpoint/2010/main" val="28949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914055"/>
              </p:ext>
            </p:extLst>
          </p:nvPr>
        </p:nvGraphicFramePr>
        <p:xfrm>
          <a:off x="1021136" y="1244091"/>
          <a:ext cx="6371467" cy="466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Visio" r:id="rId3" imgW="11814301" imgH="8652166" progId="Visio.Drawing.11">
                  <p:embed/>
                </p:oleObj>
              </mc:Choice>
              <mc:Fallback>
                <p:oleObj name="Visio" r:id="rId3" imgW="11814301" imgH="86521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136" y="1244091"/>
                        <a:ext cx="6371467" cy="466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Соответствие </a:t>
            </a:r>
            <a:r>
              <a:rPr lang="en-US" dirty="0" smtClean="0"/>
              <a:t>SID </a:t>
            </a:r>
            <a:r>
              <a:rPr lang="ru-RU" dirty="0" smtClean="0"/>
              <a:t>и </a:t>
            </a:r>
            <a:r>
              <a:rPr lang="en-US" dirty="0" err="1" smtClean="0"/>
              <a:t>eTOM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 flipH="1" flipV="1">
            <a:off x="6401410" y="1585471"/>
            <a:ext cx="714375" cy="4286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544285" y="2014096"/>
            <a:ext cx="428625" cy="1428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544285" y="2156971"/>
            <a:ext cx="428625" cy="3571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544285" y="2942784"/>
            <a:ext cx="428625" cy="4286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544285" y="3371409"/>
            <a:ext cx="464347" cy="5814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6437129" y="4192939"/>
            <a:ext cx="571500" cy="5000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7008631" y="1038108"/>
            <a:ext cx="4268869" cy="6759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Market/Sales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008630" y="4415873"/>
            <a:ext cx="4268869" cy="6777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Supplier/Partner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008630" y="3741766"/>
            <a:ext cx="4268869" cy="6759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Resource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08630" y="3064044"/>
            <a:ext cx="4268869" cy="67772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Service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008630" y="2389937"/>
            <a:ext cx="4268869" cy="675915"/>
          </a:xfrm>
          <a:prstGeom prst="roundRect">
            <a:avLst/>
          </a:prstGeom>
          <a:solidFill>
            <a:srgbClr val="FFFE6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Customer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008631" y="1712215"/>
            <a:ext cx="4268869" cy="6777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Product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008630" y="5101764"/>
            <a:ext cx="2216369" cy="93557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Enterprise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224999" y="5101765"/>
            <a:ext cx="2052500" cy="935576"/>
          </a:xfrm>
          <a:prstGeom prst="roundRect">
            <a:avLst/>
          </a:prstGeom>
          <a:solidFill>
            <a:srgbClr val="EEB3F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Common business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BREAKING NEWS!!!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347787"/>
            <a:ext cx="5638800" cy="4657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75" y="857249"/>
            <a:ext cx="5638800" cy="5448300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104901" y="6048374"/>
            <a:ext cx="4182532" cy="654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</a:rPr>
              <a:t>Р</a:t>
            </a:r>
            <a:r>
              <a:rPr lang="ru-RU" sz="3600" dirty="0" smtClean="0">
                <a:solidFill>
                  <a:srgbClr val="FF0000"/>
                </a:solidFill>
              </a:rPr>
              <a:t>елиз </a:t>
            </a:r>
            <a:r>
              <a:rPr lang="ru-RU" sz="3600" dirty="0">
                <a:solidFill>
                  <a:srgbClr val="FF0000"/>
                </a:solidFill>
              </a:rPr>
              <a:t>14 </a:t>
            </a:r>
            <a:r>
              <a:rPr lang="ru-RU" sz="3600" dirty="0" smtClean="0">
                <a:solidFill>
                  <a:srgbClr val="FF0000"/>
                </a:solidFill>
              </a:rPr>
              <a:t>(</a:t>
            </a:r>
            <a:r>
              <a:rPr lang="en-US" sz="3600" dirty="0" smtClean="0">
                <a:solidFill>
                  <a:srgbClr val="FF0000"/>
                </a:solidFill>
              </a:rPr>
              <a:t>I </a:t>
            </a:r>
            <a:r>
              <a:rPr lang="ru-RU" sz="3600" dirty="0" err="1" smtClean="0">
                <a:solidFill>
                  <a:srgbClr val="FF0000"/>
                </a:solidFill>
              </a:rPr>
              <a:t>кв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  <a:r>
              <a:rPr lang="ru-RU" sz="3600" dirty="0" smtClean="0">
                <a:solidFill>
                  <a:srgbClr val="FF0000"/>
                </a:solidFill>
              </a:rPr>
              <a:t> 2014)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767512" y="6043612"/>
            <a:ext cx="4429126" cy="654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</a:rPr>
              <a:t>Р</a:t>
            </a:r>
            <a:r>
              <a:rPr lang="ru-RU" sz="3600" dirty="0" smtClean="0">
                <a:solidFill>
                  <a:srgbClr val="FF0000"/>
                </a:solidFill>
              </a:rPr>
              <a:t>елиз </a:t>
            </a:r>
            <a:r>
              <a:rPr lang="ru-RU" sz="3600" dirty="0">
                <a:solidFill>
                  <a:srgbClr val="FF0000"/>
                </a:solidFill>
              </a:rPr>
              <a:t>14 </a:t>
            </a:r>
            <a:r>
              <a:rPr lang="ru-RU" sz="3600" dirty="0" smtClean="0">
                <a:solidFill>
                  <a:srgbClr val="FF0000"/>
                </a:solidFill>
              </a:rPr>
              <a:t>(</a:t>
            </a:r>
            <a:r>
              <a:rPr lang="en-US" sz="3600" dirty="0" smtClean="0">
                <a:solidFill>
                  <a:srgbClr val="FF0000"/>
                </a:solidFill>
              </a:rPr>
              <a:t>III </a:t>
            </a:r>
            <a:r>
              <a:rPr lang="ru-RU" sz="3600" dirty="0" err="1" smtClean="0">
                <a:solidFill>
                  <a:srgbClr val="FF0000"/>
                </a:solidFill>
              </a:rPr>
              <a:t>кв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ru-RU" sz="3600" dirty="0" smtClean="0">
                <a:solidFill>
                  <a:srgbClr val="FF0000"/>
                </a:solidFill>
              </a:rPr>
              <a:t> 2014)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3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Предпосылки 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914399" y="1447800"/>
            <a:ext cx="10448925" cy="29718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Незрелость технологий</a:t>
            </a:r>
          </a:p>
          <a:p>
            <a:r>
              <a:rPr lang="ru-RU" sz="3600" dirty="0" smtClean="0"/>
              <a:t>Высокие затраты</a:t>
            </a:r>
          </a:p>
          <a:p>
            <a:r>
              <a:rPr lang="ru-RU" sz="3600" dirty="0" smtClean="0"/>
              <a:t>Отсутствие единых стандартов, позволяющих произвести быструю интеграцию модулей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9462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85" y="933009"/>
            <a:ext cx="5638800" cy="54483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Соответствие </a:t>
            </a:r>
            <a:r>
              <a:rPr lang="en-US" dirty="0" smtClean="0"/>
              <a:t>SID </a:t>
            </a:r>
            <a:r>
              <a:rPr lang="ru-RU" dirty="0" smtClean="0"/>
              <a:t>и </a:t>
            </a:r>
            <a:r>
              <a:rPr lang="en-US" dirty="0" err="1" smtClean="0"/>
              <a:t>eTOM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6391275" y="1442597"/>
            <a:ext cx="581635" cy="4643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391275" y="2014097"/>
            <a:ext cx="581635" cy="4643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26" idx="1"/>
          </p:cNvCxnSpPr>
          <p:nvPr/>
        </p:nvCxnSpPr>
        <p:spPr>
          <a:xfrm flipV="1">
            <a:off x="6391275" y="2727895"/>
            <a:ext cx="617355" cy="3087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391275" y="3442848"/>
            <a:ext cx="581635" cy="21431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391277" y="3942911"/>
            <a:ext cx="581633" cy="2857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391277" y="4514410"/>
            <a:ext cx="581633" cy="21431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7008631" y="1038108"/>
            <a:ext cx="4268869" cy="6759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Market/Sales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008630" y="4415873"/>
            <a:ext cx="4268869" cy="6777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Supplier/Partner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008630" y="3741766"/>
            <a:ext cx="4268869" cy="6759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Resource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08630" y="3064044"/>
            <a:ext cx="4268869" cy="67772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Service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008630" y="2389937"/>
            <a:ext cx="4268869" cy="675915"/>
          </a:xfrm>
          <a:prstGeom prst="roundRect">
            <a:avLst/>
          </a:prstGeom>
          <a:solidFill>
            <a:srgbClr val="FFFE6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Customer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008631" y="1712215"/>
            <a:ext cx="4268869" cy="6777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Product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008630" y="5101764"/>
            <a:ext cx="2216369" cy="93557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Enterprise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224999" y="5101765"/>
            <a:ext cx="2052500" cy="935576"/>
          </a:xfrm>
          <a:prstGeom prst="roundRect">
            <a:avLst/>
          </a:prstGeom>
          <a:solidFill>
            <a:srgbClr val="EEB3F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Common business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287432" y="192089"/>
            <a:ext cx="4205359" cy="357187"/>
          </a:xfrm>
        </p:spPr>
        <p:txBody>
          <a:bodyPr/>
          <a:lstStyle/>
          <a:p>
            <a:r>
              <a:rPr lang="ru-RU" dirty="0" smtClean="0"/>
              <a:t>Пример табличного описания сущности</a:t>
            </a:r>
            <a:endParaRPr lang="ru-RU" dirty="0"/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857840"/>
              </p:ext>
            </p:extLst>
          </p:nvPr>
        </p:nvGraphicFramePr>
        <p:xfrm>
          <a:off x="1203121" y="904974"/>
          <a:ext cx="9647129" cy="5599521"/>
        </p:xfrm>
        <a:graphic>
          <a:graphicData uri="http://schemas.openxmlformats.org/drawingml/2006/table">
            <a:tbl>
              <a:tblPr/>
              <a:tblGrid>
                <a:gridCol w="1391717"/>
                <a:gridCol w="1739647"/>
                <a:gridCol w="1850350"/>
                <a:gridCol w="869823"/>
                <a:gridCol w="1423347"/>
                <a:gridCol w="2372245"/>
              </a:tblGrid>
              <a:tr h="923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Название сущности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Спецификация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72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Описание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Подробное описание материального или нематериального объекта, доступное в виде </a:t>
                      </a:r>
                      <a:r>
                        <a:rPr kumimoji="0" lang="ru-RU" altLang="ru-RU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Предложения_продукта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другим участникам.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99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Источники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ACIA, MetaSolv, Fowler (SID Addendum 3), eTOM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Перекрестные ссылки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Синонимы/другие названия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ProductSpecification ProductSpec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Product Template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10312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Связанные сущности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входит_в_Продуктовый_каталог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объединяются_в_Составные_спецификации_продуктов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связана_с_Спецификацией_Продукта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72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Правила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0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Описание атрибутов сущности</a:t>
            </a:r>
            <a:endParaRPr lang="ru-RU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572045"/>
              </p:ext>
            </p:extLst>
          </p:nvPr>
        </p:nvGraphicFramePr>
        <p:xfrm>
          <a:off x="443059" y="886124"/>
          <a:ext cx="11283884" cy="5626217"/>
        </p:xfrm>
        <a:graphic>
          <a:graphicData uri="http://schemas.openxmlformats.org/drawingml/2006/table">
            <a:tbl>
              <a:tblPr/>
              <a:tblGrid>
                <a:gridCol w="1812788"/>
                <a:gridCol w="3730174"/>
                <a:gridCol w="999241"/>
                <a:gridCol w="1649691"/>
                <a:gridCol w="1847653"/>
                <a:gridCol w="1244337"/>
              </a:tblGrid>
              <a:tr h="7607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Название сущности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Спецификация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88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Название атрибута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Описание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Тип данных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Особенности, допустимые значения, ед.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Обязательный/ необязательный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Замечания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3662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Название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Название спецификации продукта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обязательный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353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Описание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Подробное описание спецификации продукта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обязательный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353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Номер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Идентификатор, однозначно определяющий спецификацию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обязательный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6480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Марка/ торговый знак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Производитель или торговая марка спецификации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необязательный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6480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Период действия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Период, в течение которого спецификация действительна.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Период времени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обязательный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6579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Статус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Состояние спецификации (действующая, планируемая, недействующая)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обязательный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4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287433" y="192089"/>
            <a:ext cx="3847140" cy="357187"/>
          </a:xfrm>
        </p:spPr>
        <p:txBody>
          <a:bodyPr/>
          <a:lstStyle/>
          <a:p>
            <a:r>
              <a:rPr lang="ru-RU" dirty="0" smtClean="0"/>
              <a:t>Сущности в модулях </a:t>
            </a:r>
            <a:r>
              <a:rPr lang="en-US" dirty="0" smtClean="0"/>
              <a:t>OSS/BSS</a:t>
            </a:r>
            <a:r>
              <a:rPr lang="ru-RU" dirty="0" smtClean="0"/>
              <a:t>-систем</a:t>
            </a:r>
            <a:endParaRPr lang="ru-RU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263668"/>
              </p:ext>
            </p:extLst>
          </p:nvPr>
        </p:nvGraphicFramePr>
        <p:xfrm>
          <a:off x="518474" y="879211"/>
          <a:ext cx="11133056" cy="5693698"/>
        </p:xfrm>
        <a:graphic>
          <a:graphicData uri="http://schemas.openxmlformats.org/drawingml/2006/table">
            <a:tbl>
              <a:tblPr/>
              <a:tblGrid>
                <a:gridCol w="2463873"/>
                <a:gridCol w="3974634"/>
                <a:gridCol w="4694549"/>
              </a:tblGrid>
              <a:tr h="6590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Модуль 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OSS/BSS 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Назначение модуля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Информационные сущности 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SID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563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Inventory Management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Учет физических и логических ресурсов сети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«Ресурс», «Спецификация ресурса», «Услуга», «Спецификация услуги», «Местоположение»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542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SLA Management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Мониторинг параметров качества услуг, доступных внутренним и внешним пользователям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«Соглашение о качестве услуги», «Услуга», «Сбой услуги», «Ресурс», «Сбой ресурса»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8258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Customer Relationship Management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Обработка данных о контактах с клиентами и предоставление основы для анализа эффективности действий по удержанию и наращиванию клиентской базы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«Клиент», «Продукт», «Участник», «Местоположение»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542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Fault Management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Контроль и управление аварийными сигналами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«Бизнес-взаимодействие», «Местоположение», «Продукт», «Услуга», «Ресурс»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12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Пример из документации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03" y="952107"/>
            <a:ext cx="11466037" cy="561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Бизнес-вид модели </a:t>
            </a:r>
            <a:r>
              <a:rPr lang="en-US" dirty="0" smtClean="0"/>
              <a:t>SID</a:t>
            </a:r>
            <a:endParaRPr lang="ru-RU" dirty="0"/>
          </a:p>
        </p:txBody>
      </p:sp>
      <p:grpSp>
        <p:nvGrpSpPr>
          <p:cNvPr id="5" name="Группа 11"/>
          <p:cNvGrpSpPr>
            <a:grpSpLocks/>
          </p:cNvGrpSpPr>
          <p:nvPr/>
        </p:nvGrpSpPr>
        <p:grpSpPr bwMode="auto">
          <a:xfrm>
            <a:off x="2477630" y="1000125"/>
            <a:ext cx="6715125" cy="5429250"/>
            <a:chOff x="428596" y="1571612"/>
            <a:chExt cx="4000528" cy="414340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28596" y="1571612"/>
              <a:ext cx="4000528" cy="59485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Market/</a:t>
              </a:r>
              <a:endParaRPr lang="ru-RU" sz="14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Sales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28596" y="4543474"/>
              <a:ext cx="4000528" cy="59485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Supplier/</a:t>
              </a:r>
              <a:endParaRPr lang="ru-RU" sz="14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Partner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28596" y="3949829"/>
              <a:ext cx="4000528" cy="5936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Resource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28596" y="3354972"/>
              <a:ext cx="4000528" cy="59485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Service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28596" y="2760114"/>
              <a:ext cx="4000528" cy="594858"/>
            </a:xfrm>
            <a:prstGeom prst="roundRect">
              <a:avLst/>
            </a:prstGeom>
            <a:solidFill>
              <a:srgbClr val="FFFE6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Customer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28596" y="2166469"/>
              <a:ext cx="4000528" cy="59364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Product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28596" y="5120158"/>
              <a:ext cx="1561435" cy="59485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Enterprise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990031" y="5120158"/>
              <a:ext cx="2439093" cy="594858"/>
            </a:xfrm>
            <a:prstGeom prst="roundRect">
              <a:avLst/>
            </a:prstGeom>
            <a:solidFill>
              <a:srgbClr val="EEB3F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Common </a:t>
              </a:r>
              <a:endParaRPr lang="ru-RU" sz="14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business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692067" y="1071562"/>
            <a:ext cx="1785938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Маркетинговая стратегия/ планирование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92067" y="1428750"/>
            <a:ext cx="1643063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Контактная информация/ рекламный проспект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06567" y="1428750"/>
            <a:ext cx="804863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Рыночный сегмент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35255" y="1428750"/>
            <a:ext cx="1000125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Конкурент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06817" y="1428750"/>
            <a:ext cx="1000125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Канал продаж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978192" y="1071562"/>
            <a:ext cx="1428750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Статистика продаж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49442" y="1071562"/>
            <a:ext cx="1357313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Маркетинговая кампания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92067" y="1857375"/>
            <a:ext cx="1428750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Продукт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92067" y="2214562"/>
            <a:ext cx="1428750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Качество продукта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192255" y="2214562"/>
            <a:ext cx="1357312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Предложение продукта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192255" y="1857375"/>
            <a:ext cx="1500187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Спецификация продукта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692442" y="2214562"/>
            <a:ext cx="1714500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Стратегия и планирование набора продуктов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763880" y="1857375"/>
            <a:ext cx="1643062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Статистика по использованию продукта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77755" y="2643187"/>
            <a:ext cx="642937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Клиент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477755" y="3000375"/>
            <a:ext cx="1285875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Запрос на выставление счета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835067" y="3000375"/>
            <a:ext cx="714375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Счет клиента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192130" y="2643187"/>
            <a:ext cx="1000125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Учет оплаты счета клиента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620880" y="3000375"/>
            <a:ext cx="1214437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Взаимодействие с клиентом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263692" y="2643187"/>
            <a:ext cx="1643063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Соглашение с клиентом об уровне обслуживания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192505" y="2643187"/>
            <a:ext cx="857250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Статистика клиентов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406942" y="2643187"/>
            <a:ext cx="500063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Заказ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906880" y="3000375"/>
            <a:ext cx="1000125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Тарифный план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906755" y="3000375"/>
            <a:ext cx="928687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Проблемы клиента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477755" y="3429000"/>
            <a:ext cx="642937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Услуга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906380" y="3786187"/>
            <a:ext cx="928687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Приложения услуги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906505" y="3786187"/>
            <a:ext cx="1071562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Использование услуги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192130" y="3429000"/>
            <a:ext cx="928687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Сбой услуги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049505" y="3786187"/>
            <a:ext cx="1357312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Стратегия и планирование услуг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192255" y="3429000"/>
            <a:ext cx="1071562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Конфигурация услуги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335255" y="3429000"/>
            <a:ext cx="1428750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Производительность услуги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835442" y="3429000"/>
            <a:ext cx="1071563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Спецификация услуги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478255" y="3786187"/>
            <a:ext cx="1428750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Тестирование услуги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834942" y="4214812"/>
            <a:ext cx="571500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Ресурс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835067" y="4572000"/>
            <a:ext cx="1071563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Спецификация ресурса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978067" y="4572000"/>
            <a:ext cx="1071563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Использование ресурса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477880" y="4214812"/>
            <a:ext cx="1285875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Тестирование ресурса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121067" y="4572000"/>
            <a:ext cx="642938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Сбой ресурса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835192" y="4214812"/>
            <a:ext cx="1571625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Стратегия и планирование ресурсов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478255" y="4214812"/>
            <a:ext cx="1428750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Производительность ресурса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835442" y="4572000"/>
            <a:ext cx="1071563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Топология ресурса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763505" y="4572000"/>
            <a:ext cx="1000125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Конфигурация ресурса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549192" y="4929187"/>
            <a:ext cx="1285875" cy="21431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Планирование П/П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906505" y="4929187"/>
            <a:ext cx="1071562" cy="21431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800" smtClean="0">
                <a:latin typeface="Calibri" pitchFamily="34" charset="0"/>
              </a:rPr>
              <a:t>Соглашение об уровне обсл. С П/П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049505" y="4929187"/>
            <a:ext cx="1357312" cy="21431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800" smtClean="0">
                <a:latin typeface="Calibri" pitchFamily="34" charset="0"/>
              </a:rPr>
              <a:t>Стратегия и планирование услуг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478255" y="4929187"/>
            <a:ext cx="1428750" cy="21431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900" smtClean="0">
                <a:latin typeface="Calibri" pitchFamily="34" charset="0"/>
              </a:rPr>
              <a:t>Производительность П/П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549192" y="5214937"/>
            <a:ext cx="1285875" cy="1428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800" smtClean="0">
                <a:latin typeface="Calibri" pitchFamily="34" charset="0"/>
              </a:rPr>
              <a:t>Поставщик/Партнер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906505" y="5214937"/>
            <a:ext cx="1071562" cy="1428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Оплата П/П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049505" y="5214937"/>
            <a:ext cx="1357312" cy="1428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Статистика П/П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478255" y="5214937"/>
            <a:ext cx="1428750" cy="1428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Проблемы П/П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978067" y="5715000"/>
            <a:ext cx="714375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Участник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6763880" y="5715000"/>
            <a:ext cx="714375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Местоположение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7549692" y="5715000"/>
            <a:ext cx="785813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900" smtClean="0">
                <a:latin typeface="Calibri" pitchFamily="34" charset="0"/>
              </a:rPr>
              <a:t>Соглашение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8406942" y="5715000"/>
            <a:ext cx="642938" cy="2857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900" smtClean="0">
                <a:latin typeface="Calibri" pitchFamily="34" charset="0"/>
              </a:rPr>
              <a:t>Нормы и правила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549192" y="5429250"/>
            <a:ext cx="1285875" cy="1428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900" smtClean="0">
                <a:latin typeface="Calibri" pitchFamily="34" charset="0"/>
              </a:rPr>
              <a:t>Взаимодействие с П/П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4906505" y="5429250"/>
            <a:ext cx="1071562" cy="1428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Продукт П/П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049505" y="5429250"/>
            <a:ext cx="1357312" cy="1428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Счет П/П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478255" y="5429250"/>
            <a:ext cx="1428750" cy="1428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Заказ П/П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549567" y="6072187"/>
            <a:ext cx="1857375" cy="21431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000" smtClean="0">
                <a:latin typeface="Calibri" pitchFamily="34" charset="0"/>
              </a:rPr>
              <a:t>Бизнес-взаимодействие</a:t>
            </a:r>
          </a:p>
        </p:txBody>
      </p:sp>
      <p:cxnSp>
        <p:nvCxnSpPr>
          <p:cNvPr id="72" name="Прямая со стрелкой 71"/>
          <p:cNvCxnSpPr/>
          <p:nvPr/>
        </p:nvCxnSpPr>
        <p:spPr>
          <a:xfrm rot="10800000" flipV="1">
            <a:off x="8264067" y="1234510"/>
            <a:ext cx="1000125" cy="4286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5"/>
          <p:cNvSpPr txBox="1">
            <a:spLocks noChangeArrowheads="1"/>
          </p:cNvSpPr>
          <p:nvPr/>
        </p:nvSpPr>
        <p:spPr bwMode="auto">
          <a:xfrm>
            <a:off x="9264192" y="948760"/>
            <a:ext cx="1714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800" dirty="0"/>
              <a:t>ABE</a:t>
            </a:r>
            <a:r>
              <a:rPr kumimoji="0" lang="ru-RU" altLang="ru-RU" sz="1800" dirty="0"/>
              <a:t> </a:t>
            </a:r>
            <a:endParaRPr kumimoji="0" lang="en-US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1600" i="1" dirty="0"/>
              <a:t>(</a:t>
            </a:r>
            <a:r>
              <a:rPr kumimoji="0" lang="en-US" altLang="ru-RU" sz="1600" i="1" dirty="0"/>
              <a:t>Aggregate Business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ru-RU" sz="1600" i="1" dirty="0"/>
              <a:t>Entities)</a:t>
            </a:r>
            <a:endParaRPr kumimoji="0" lang="ru-RU" altLang="ru-RU" sz="1600" i="1" dirty="0"/>
          </a:p>
        </p:txBody>
      </p:sp>
      <p:cxnSp>
        <p:nvCxnSpPr>
          <p:cNvPr id="74" name="Прямая со стрелкой 73"/>
          <p:cNvCxnSpPr/>
          <p:nvPr/>
        </p:nvCxnSpPr>
        <p:spPr>
          <a:xfrm flipV="1">
            <a:off x="2034571" y="2044702"/>
            <a:ext cx="500063" cy="3571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8"/>
          <p:cNvSpPr txBox="1">
            <a:spLocks noChangeArrowheads="1"/>
          </p:cNvSpPr>
          <p:nvPr/>
        </p:nvSpPr>
        <p:spPr bwMode="auto">
          <a:xfrm>
            <a:off x="1534509" y="2330452"/>
            <a:ext cx="1214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1800" dirty="0"/>
              <a:t>Домен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33647" y="2750344"/>
            <a:ext cx="4714875" cy="37147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Char char="•"/>
              <a:defRPr/>
            </a:pPr>
            <a:r>
              <a:rPr kumimoji="0" lang="ru-RU" altLang="ru-RU" sz="1800" smtClean="0">
                <a:latin typeface="Calibri" pitchFamily="34" charset="0"/>
              </a:rPr>
              <a:t>Стратегия и планирование</a:t>
            </a:r>
          </a:p>
          <a:p>
            <a:pPr>
              <a:buFontTx/>
              <a:buChar char="•"/>
              <a:defRPr/>
            </a:pPr>
            <a:r>
              <a:rPr kumimoji="0" lang="ru-RU" altLang="ru-RU" sz="1800" smtClean="0">
                <a:latin typeface="Calibri" pitchFamily="34" charset="0"/>
              </a:rPr>
              <a:t>Управляемая сущность домена</a:t>
            </a:r>
          </a:p>
          <a:p>
            <a:pPr>
              <a:buFontTx/>
              <a:buChar char="•"/>
              <a:defRPr/>
            </a:pPr>
            <a:r>
              <a:rPr kumimoji="0" lang="ru-RU" altLang="ru-RU" sz="1800" i="1" smtClean="0">
                <a:latin typeface="Calibri" pitchFamily="34" charset="0"/>
              </a:rPr>
              <a:t>Спецификация</a:t>
            </a:r>
            <a:r>
              <a:rPr kumimoji="0" lang="ru-RU" altLang="ru-RU" sz="1800" smtClean="0">
                <a:latin typeface="Calibri" pitchFamily="34" charset="0"/>
              </a:rPr>
              <a:t> управляемой сущности</a:t>
            </a:r>
          </a:p>
          <a:p>
            <a:pPr>
              <a:buFontTx/>
              <a:buChar char="•"/>
              <a:defRPr/>
            </a:pPr>
            <a:r>
              <a:rPr kumimoji="0" lang="ru-RU" altLang="ru-RU" sz="1800" smtClean="0">
                <a:latin typeface="Calibri" pitchFamily="34" charset="0"/>
              </a:rPr>
              <a:t>Взаимодействие с управляемой сущностью</a:t>
            </a:r>
          </a:p>
          <a:p>
            <a:pPr>
              <a:buFontTx/>
              <a:buChar char="•"/>
              <a:defRPr/>
            </a:pPr>
            <a:r>
              <a:rPr kumimoji="0" lang="ru-RU" altLang="ru-RU" sz="1800" smtClean="0">
                <a:latin typeface="Calibri" pitchFamily="34" charset="0"/>
              </a:rPr>
              <a:t>Конфигурация управляемой сущности</a:t>
            </a:r>
          </a:p>
          <a:p>
            <a:pPr>
              <a:buFontTx/>
              <a:buChar char="•"/>
              <a:defRPr/>
            </a:pPr>
            <a:r>
              <a:rPr kumimoji="0" lang="ru-RU" altLang="ru-RU" sz="1800" smtClean="0">
                <a:latin typeface="Calibri" pitchFamily="34" charset="0"/>
              </a:rPr>
              <a:t>Производительность</a:t>
            </a:r>
          </a:p>
          <a:p>
            <a:pPr>
              <a:buFontTx/>
              <a:buChar char="•"/>
              <a:defRPr/>
            </a:pPr>
            <a:r>
              <a:rPr kumimoji="0" lang="ru-RU" altLang="ru-RU" sz="1800" smtClean="0">
                <a:latin typeface="Calibri" pitchFamily="34" charset="0"/>
              </a:rPr>
              <a:t>Тестирование </a:t>
            </a:r>
          </a:p>
          <a:p>
            <a:pPr>
              <a:buFontTx/>
              <a:buChar char="•"/>
              <a:defRPr/>
            </a:pPr>
            <a:r>
              <a:rPr kumimoji="0" lang="ru-RU" altLang="ru-RU" sz="1800" smtClean="0">
                <a:latin typeface="Calibri" pitchFamily="34" charset="0"/>
              </a:rPr>
              <a:t>Проблемы </a:t>
            </a:r>
          </a:p>
          <a:p>
            <a:pPr>
              <a:buFontTx/>
              <a:buChar char="•"/>
              <a:defRPr/>
            </a:pPr>
            <a:r>
              <a:rPr kumimoji="0" lang="ru-RU" altLang="ru-RU" sz="1800" smtClean="0">
                <a:latin typeface="Calibri" pitchFamily="34" charset="0"/>
              </a:rPr>
              <a:t>Стоимость управляемой сущности</a:t>
            </a:r>
          </a:p>
          <a:p>
            <a:pPr>
              <a:buFontTx/>
              <a:buChar char="•"/>
              <a:defRPr/>
            </a:pPr>
            <a:r>
              <a:rPr kumimoji="0" lang="ru-RU" altLang="ru-RU" sz="1800" smtClean="0">
                <a:latin typeface="Calibri" pitchFamily="34" charset="0"/>
              </a:rPr>
              <a:t>Использование</a:t>
            </a:r>
          </a:p>
        </p:txBody>
      </p:sp>
    </p:spTree>
    <p:extLst>
      <p:ext uri="{BB962C8B-B14F-4D97-AF65-F5344CB8AC3E}">
        <p14:creationId xmlns:p14="http://schemas.microsoft.com/office/powerpoint/2010/main" val="59667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Принцип категоризации сущностей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846747" y="951960"/>
            <a:ext cx="3286125" cy="3286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2800" smtClean="0">
                <a:solidFill>
                  <a:srgbClr val="10253F"/>
                </a:solidFill>
                <a:latin typeface="Calibri" pitchFamily="34" charset="0"/>
              </a:rPr>
              <a:t>Управляемые </a:t>
            </a:r>
            <a:r>
              <a:rPr kumimoji="0" lang="en-US" altLang="ru-RU" sz="2800" smtClean="0">
                <a:solidFill>
                  <a:srgbClr val="10253F"/>
                </a:solidFill>
                <a:latin typeface="Calibri" pitchFamily="34" charset="0"/>
              </a:rPr>
              <a:t>ABE</a:t>
            </a:r>
            <a:endParaRPr kumimoji="0" lang="ru-RU" altLang="ru-RU" sz="2800" smtClean="0">
              <a:solidFill>
                <a:srgbClr val="10253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kumimoji="0" lang="en-US" altLang="ru-RU" sz="2800" smtClean="0">
                <a:solidFill>
                  <a:srgbClr val="10253F"/>
                </a:solidFill>
                <a:latin typeface="Calibri" pitchFamily="34" charset="0"/>
              </a:rPr>
              <a:t>(Managed Entities)</a:t>
            </a:r>
            <a:endParaRPr kumimoji="0" lang="ru-RU" altLang="ru-RU" sz="2800" smtClean="0">
              <a:solidFill>
                <a:srgbClr val="10253F"/>
              </a:solidFill>
              <a:latin typeface="Calibri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001168" y="1023398"/>
            <a:ext cx="3214688" cy="32146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en-US" altLang="ru-RU" sz="2800" dirty="0" smtClean="0">
                <a:solidFill>
                  <a:srgbClr val="10253F"/>
                </a:solidFill>
                <a:latin typeface="Calibri" pitchFamily="34" charset="0"/>
              </a:rPr>
              <a:t>ABE</a:t>
            </a:r>
            <a:r>
              <a:rPr kumimoji="0" lang="ru-RU" altLang="ru-RU" sz="2800" dirty="0" smtClean="0">
                <a:solidFill>
                  <a:srgbClr val="10253F"/>
                </a:solidFill>
                <a:latin typeface="Calibri" pitchFamily="34" charset="0"/>
              </a:rPr>
              <a:t> для управления</a:t>
            </a:r>
          </a:p>
          <a:p>
            <a:pPr algn="ctr">
              <a:defRPr/>
            </a:pPr>
            <a:r>
              <a:rPr kumimoji="0" lang="en-US" altLang="ru-RU" sz="2800" dirty="0" smtClean="0">
                <a:solidFill>
                  <a:srgbClr val="10253F"/>
                </a:solidFill>
                <a:latin typeface="Calibri" pitchFamily="34" charset="0"/>
              </a:rPr>
              <a:t>(Management Entities)</a:t>
            </a:r>
            <a:endParaRPr kumimoji="0" lang="ru-RU" altLang="ru-RU" sz="2800" dirty="0" smtClean="0">
              <a:solidFill>
                <a:srgbClr val="10253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92371" y="4322236"/>
            <a:ext cx="3478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ru-RU" sz="2000" dirty="0"/>
              <a:t>Strategy and plan (</a:t>
            </a:r>
            <a:r>
              <a:rPr kumimoji="0" lang="ru-RU" altLang="ru-RU" sz="2000" dirty="0"/>
              <a:t>стратегия и план)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79767" y="4887957"/>
            <a:ext cx="34877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ru-RU" sz="2000" dirty="0"/>
              <a:t>Managed Entity (</a:t>
            </a:r>
            <a:r>
              <a:rPr kumimoji="0" lang="ru-RU" altLang="ru-RU" sz="2000" dirty="0"/>
              <a:t>Управляемая сущность)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92371" y="5517471"/>
            <a:ext cx="3292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ru-RU" sz="2000" dirty="0"/>
              <a:t>Managed Entity Specification (</a:t>
            </a:r>
            <a:r>
              <a:rPr kumimoji="0" lang="ru-RU" altLang="ru-RU" sz="2000" dirty="0"/>
              <a:t>Спецификация управляемой сущности)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9947" y="4265583"/>
            <a:ext cx="37169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ru-RU" sz="2000" dirty="0"/>
              <a:t>Interaction (</a:t>
            </a:r>
            <a:r>
              <a:rPr kumimoji="0" lang="ru-RU" altLang="ru-RU" sz="2000" dirty="0"/>
              <a:t>Взаимодействие)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59947" y="4593340"/>
            <a:ext cx="43108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ru-RU" sz="2000" dirty="0"/>
              <a:t>Configuration (</a:t>
            </a:r>
            <a:r>
              <a:rPr kumimoji="0" lang="ru-RU" altLang="ru-RU" sz="2000" dirty="0"/>
              <a:t>Конфигурация)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59947" y="4879039"/>
            <a:ext cx="43108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ru-RU" sz="2000" dirty="0"/>
              <a:t>Performance (</a:t>
            </a:r>
            <a:r>
              <a:rPr kumimoji="0" lang="ru-RU" altLang="ru-RU" sz="2000" dirty="0"/>
              <a:t>Производительность)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9947" y="5196498"/>
            <a:ext cx="43108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ru-RU" sz="2000" dirty="0"/>
              <a:t>Test (</a:t>
            </a:r>
            <a:r>
              <a:rPr kumimoji="0" lang="ru-RU" altLang="ru-RU" sz="2000" dirty="0"/>
              <a:t>Тестирование)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859947" y="5520132"/>
            <a:ext cx="43108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ru-RU" sz="2000" dirty="0"/>
              <a:t>Trouble (</a:t>
            </a:r>
            <a:r>
              <a:rPr kumimoji="0" lang="ru-RU" altLang="ru-RU" sz="2000" dirty="0"/>
              <a:t>Неисправность)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59947" y="5837591"/>
            <a:ext cx="43108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ru-RU" sz="2000" dirty="0"/>
              <a:t>Financial (</a:t>
            </a:r>
            <a:r>
              <a:rPr kumimoji="0" lang="ru-RU" altLang="ru-RU" sz="2000" dirty="0"/>
              <a:t>Финансы)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59947" y="6155050"/>
            <a:ext cx="43108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ru-RU" sz="2000" dirty="0"/>
              <a:t>Usage (</a:t>
            </a:r>
            <a:r>
              <a:rPr kumimoji="0" lang="ru-RU" altLang="ru-RU" sz="2000" dirty="0"/>
              <a:t>Срок использования)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89308" y="4826104"/>
            <a:ext cx="18605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800" dirty="0"/>
              <a:t>Категории:</a:t>
            </a:r>
          </a:p>
        </p:txBody>
      </p:sp>
    </p:spTree>
    <p:extLst>
      <p:ext uri="{BB962C8B-B14F-4D97-AF65-F5344CB8AC3E}">
        <p14:creationId xmlns:p14="http://schemas.microsoft.com/office/powerpoint/2010/main" val="317398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Принцип категоризации сущностей</a:t>
            </a:r>
            <a:endParaRPr lang="ru-RU" dirty="0"/>
          </a:p>
        </p:txBody>
      </p:sp>
      <p:graphicFrame>
        <p:nvGraphicFramePr>
          <p:cNvPr id="5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488694"/>
              </p:ext>
            </p:extLst>
          </p:nvPr>
        </p:nvGraphicFramePr>
        <p:xfrm>
          <a:off x="471340" y="945037"/>
          <a:ext cx="11274460" cy="5211880"/>
        </p:xfrm>
        <a:graphic>
          <a:graphicData uri="http://schemas.openxmlformats.org/drawingml/2006/table">
            <a:tbl>
              <a:tblPr/>
              <a:tblGrid>
                <a:gridCol w="1012059"/>
                <a:gridCol w="1014207"/>
                <a:gridCol w="1012058"/>
                <a:gridCol w="1012059"/>
                <a:gridCol w="1012058"/>
                <a:gridCol w="1014207"/>
                <a:gridCol w="1012059"/>
                <a:gridCol w="1012058"/>
                <a:gridCol w="1143131"/>
                <a:gridCol w="1063629"/>
                <a:gridCol w="966935"/>
              </a:tblGrid>
              <a:tr h="210975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Домены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Категории управляемых 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ABE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Категории 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ABE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для управления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Стратегия и план</a:t>
                      </a:r>
                    </a:p>
                  </a:txBody>
                  <a:tcPr marT="45715" marB="45715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Управля-емая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сущность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Специфи-кация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сущности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Взаимо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-действие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Конфигу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-рация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Произво-дительность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Тестиро-вание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Неисправ-ности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Финансы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Исполь-зование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  <a:tr h="822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Клиент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Клиент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Соглашение </a:t>
                      </a:r>
                      <a:r>
                        <a:rPr kumimoji="0" lang="en-US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SLA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Взаимо-действие  с клиентом, доставка счета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Клиентский заказ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Статистика клиента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Прикладная проблема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Набор клиентских счетов, Активный тарифный план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Счет клиента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751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Продукт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План портфеля </a:t>
                      </a:r>
                      <a:r>
                        <a:rPr kumimoji="0" lang="ru-RU" alt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стратегичес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-ких продуктов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Продукт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Специфика-</a:t>
                      </a:r>
                      <a:r>
                        <a:rPr kumimoji="0" lang="ru-RU" alt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ция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продукта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Предложение продукта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Производи-</a:t>
                      </a:r>
                      <a:r>
                        <a:rPr kumimoji="0" lang="ru-RU" alt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тельность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продукта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Цена продукта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Статистика </a:t>
                      </a:r>
                      <a:r>
                        <a:rPr kumimoji="0" lang="ru-RU" alt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использо-вания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продукта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74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Услуга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Стратегия услуг и план услуг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Услуга, Приложение услуг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Специфика-</a:t>
                      </a:r>
                      <a:r>
                        <a:rPr kumimoji="0" lang="ru-RU" alt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ция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услуги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Конфигурация услуги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Производи-</a:t>
                      </a:r>
                      <a:r>
                        <a:rPr kumimoji="0" lang="ru-RU" alt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тельность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услуги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Тестирование услуги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Неисправности услуги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Использо-вание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услуги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751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Ресурс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Стратегия ресурсов и план ресурсов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Ресурс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Специфика-</a:t>
                      </a:r>
                      <a:r>
                        <a:rPr kumimoji="0" lang="ru-RU" alt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ция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ресурса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Коммуника-ция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ресурса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Конфигурация ресурса, Топология ресурса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Производи-</a:t>
                      </a:r>
                      <a:r>
                        <a:rPr kumimoji="0" lang="ru-RU" alt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тельность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ресурса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Тестирование ресурса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Неисправности ресурсов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Использо-вание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ресурсов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22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Поставщик / партнер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План поставщиков / партнеров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Продукт </a:t>
                      </a:r>
                      <a:r>
                        <a:rPr kumimoji="0" lang="ru-RU" alt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поставщи</a:t>
                      </a: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-ка/</a:t>
                      </a:r>
                      <a:r>
                        <a:rPr kumimoji="0" lang="ru-RU" alt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партне-ра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SLA c</a:t>
                      </a: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поставщиком/партнером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Взаимодействие с поставщиком/партнером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Заказ поставщику /партнеру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Производительность поставщиков/партнеров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Проблема с поставщиком/партнером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Платежи поставщи-кам/парт-нерам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865204" y="2185252"/>
            <a:ext cx="214313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 rot="5400000">
            <a:off x="2871419" y="141183"/>
            <a:ext cx="285750" cy="3002288"/>
          </a:xfrm>
          <a:prstGeom prst="leftBrace">
            <a:avLst>
              <a:gd name="adj1" fmla="val 7069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Левая фигурная скобка 7"/>
          <p:cNvSpPr/>
          <p:nvPr/>
        </p:nvSpPr>
        <p:spPr>
          <a:xfrm rot="5400000">
            <a:off x="7998054" y="-1962543"/>
            <a:ext cx="265129" cy="7230361"/>
          </a:xfrm>
          <a:prstGeom prst="leftBrace">
            <a:avLst>
              <a:gd name="adj1" fmla="val 7069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0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Что же мы имеем на выходе?</a:t>
            </a:r>
            <a:endParaRPr lang="ru-RU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394312"/>
              </p:ext>
            </p:extLst>
          </p:nvPr>
        </p:nvGraphicFramePr>
        <p:xfrm>
          <a:off x="2948883" y="886316"/>
          <a:ext cx="6001620" cy="5712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Visio" r:id="rId3" imgW="7065572" imgH="6725288" progId="Visio.Drawing.11">
                  <p:embed/>
                </p:oleObj>
              </mc:Choice>
              <mc:Fallback>
                <p:oleObj name="Visio" r:id="rId3" imgW="7065572" imgH="672528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8883" y="886316"/>
                        <a:ext cx="6001620" cy="5712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0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287432" y="192089"/>
            <a:ext cx="3950835" cy="357187"/>
          </a:xfrm>
        </p:spPr>
        <p:txBody>
          <a:bodyPr/>
          <a:lstStyle/>
          <a:p>
            <a:r>
              <a:rPr lang="ru-RU" dirty="0" smtClean="0"/>
              <a:t>Описание с помощью </a:t>
            </a:r>
            <a:r>
              <a:rPr lang="en-US" dirty="0" smtClean="0"/>
              <a:t>UML</a:t>
            </a:r>
            <a:r>
              <a:rPr lang="ru-RU" dirty="0" smtClean="0"/>
              <a:t>-диаграмм</a:t>
            </a:r>
            <a:endParaRPr lang="ru-RU" dirty="0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423997"/>
              </p:ext>
            </p:extLst>
          </p:nvPr>
        </p:nvGraphicFramePr>
        <p:xfrm>
          <a:off x="1127682" y="1006167"/>
          <a:ext cx="9826265" cy="3012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Visio" r:id="rId3" imgW="6328404" imgH="1936615" progId="Visio.Drawing.11">
                  <p:embed/>
                </p:oleObj>
              </mc:Choice>
              <mc:Fallback>
                <p:oleObj name="Visio" r:id="rId3" imgW="6328404" imgH="19366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682" y="1006167"/>
                        <a:ext cx="9826265" cy="3012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32612" y="4267985"/>
            <a:ext cx="10817259" cy="681088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kumimoji="0" lang="ru-RU" altLang="ru-RU" sz="3600" b="1" dirty="0" smtClean="0"/>
              <a:t>Держатель оборудования </a:t>
            </a:r>
            <a:r>
              <a:rPr kumimoji="0" lang="ru-RU" altLang="ru-RU" sz="3600" dirty="0" smtClean="0"/>
              <a:t>– стойка, блок, штатив, </a:t>
            </a:r>
            <a:r>
              <a:rPr kumimoji="0" lang="en-US" altLang="ru-RU" sz="3600" dirty="0" smtClean="0"/>
              <a:t>etc.</a:t>
            </a:r>
            <a:endParaRPr kumimoji="0" lang="ru-RU" altLang="ru-RU" sz="3600" dirty="0" smtClean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32611" y="4949073"/>
            <a:ext cx="10817259" cy="681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altLang="ru-RU" sz="3600" b="1" dirty="0" smtClean="0"/>
              <a:t>Оборудование </a:t>
            </a:r>
            <a:r>
              <a:rPr lang="ru-RU" altLang="ru-RU" sz="3600" dirty="0" smtClean="0"/>
              <a:t>– маршрутизатор, </a:t>
            </a:r>
            <a:r>
              <a:rPr lang="en-US" altLang="ru-RU" sz="3600" dirty="0" smtClean="0"/>
              <a:t>etc.</a:t>
            </a:r>
            <a:endParaRPr lang="ru-RU" altLang="ru-RU" sz="3600" dirty="0" smtClean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32611" y="5630161"/>
            <a:ext cx="10817259" cy="681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altLang="ru-RU" sz="3600" b="1" dirty="0" smtClean="0"/>
              <a:t>Компонент оборудования </a:t>
            </a:r>
            <a:r>
              <a:rPr lang="ru-RU" altLang="ru-RU" sz="3600" dirty="0" smtClean="0"/>
              <a:t>– сетевая плата, </a:t>
            </a:r>
            <a:r>
              <a:rPr lang="en-US" altLang="ru-RU" sz="3600" dirty="0" smtClean="0"/>
              <a:t>etc.</a:t>
            </a:r>
            <a:endParaRPr lang="ru-RU" alt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36011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Что же такое </a:t>
            </a:r>
            <a:r>
              <a:rPr lang="en-US" dirty="0" smtClean="0"/>
              <a:t>TAM?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476249" y="1333500"/>
            <a:ext cx="11258551" cy="4572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TAM </a:t>
            </a:r>
            <a:r>
              <a:rPr lang="en-US" sz="3600" dirty="0" smtClean="0"/>
              <a:t>= Telecom Applications Map = </a:t>
            </a:r>
            <a:r>
              <a:rPr lang="ru-RU" sz="3600" dirty="0" smtClean="0"/>
              <a:t>Карта приложений телекоммуникационной компании</a:t>
            </a:r>
          </a:p>
          <a:p>
            <a:endParaRPr lang="ru-RU" sz="3600" dirty="0"/>
          </a:p>
          <a:p>
            <a:r>
              <a:rPr lang="en-US" sz="3600" b="1" dirty="0" smtClean="0"/>
              <a:t>TAM </a:t>
            </a:r>
            <a:r>
              <a:rPr lang="ru-RU" sz="3600" dirty="0" smtClean="0"/>
              <a:t>является инструментом </a:t>
            </a:r>
            <a:r>
              <a:rPr lang="en-US" sz="3600" dirty="0" smtClean="0"/>
              <a:t>NGOSS</a:t>
            </a:r>
            <a:r>
              <a:rPr lang="ru-RU" sz="3600" dirty="0" smtClean="0"/>
              <a:t> и содержит классификацию функций </a:t>
            </a:r>
            <a:r>
              <a:rPr lang="ru-RU" sz="3600" i="1" dirty="0" smtClean="0"/>
              <a:t>программных приложений </a:t>
            </a:r>
            <a:r>
              <a:rPr lang="ru-RU" sz="3600" dirty="0" smtClean="0"/>
              <a:t>и </a:t>
            </a:r>
            <a:r>
              <a:rPr lang="ru-RU" sz="3600" i="1" dirty="0" smtClean="0"/>
              <a:t>информационных систем</a:t>
            </a:r>
            <a:r>
              <a:rPr lang="ru-RU" sz="3600" dirty="0" smtClean="0"/>
              <a:t>, задача которых – </a:t>
            </a:r>
            <a:r>
              <a:rPr lang="ru-RU" sz="3600" b="1" dirty="0" smtClean="0"/>
              <a:t>автоматизация деятельности</a:t>
            </a:r>
            <a:r>
              <a:rPr lang="ru-RU" sz="3600" dirty="0" smtClean="0"/>
              <a:t> телекоммуникационной компании.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277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Как бы мы жили без </a:t>
            </a:r>
            <a:r>
              <a:rPr lang="en-US" dirty="0" smtClean="0"/>
              <a:t>SID?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394" y="850574"/>
            <a:ext cx="8502011" cy="574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Как с </a:t>
            </a:r>
            <a:r>
              <a:rPr lang="en-US" dirty="0" smtClean="0"/>
              <a:t>SID</a:t>
            </a:r>
            <a:r>
              <a:rPr lang="ru-RU" dirty="0" smtClean="0"/>
              <a:t> всё становится лучше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178" y="890895"/>
            <a:ext cx="8891601" cy="568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Какой от этого профит?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669302" y="1372386"/>
            <a:ext cx="10963373" cy="4572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Снижение затрат на интеграцию, за счёт применения стандартизированной информационной модели</a:t>
            </a:r>
          </a:p>
          <a:p>
            <a:r>
              <a:rPr lang="ru-RU" sz="3600" dirty="0" smtClean="0"/>
              <a:t>Снижение </a:t>
            </a:r>
            <a:r>
              <a:rPr lang="en-US" sz="3600" dirty="0" smtClean="0"/>
              <a:t>T2M</a:t>
            </a:r>
            <a:r>
              <a:rPr lang="ru-RU" sz="3600" dirty="0" smtClean="0"/>
              <a:t> за счёт отсутствия необходимости перевода данных, используемых в разных системах</a:t>
            </a:r>
          </a:p>
          <a:p>
            <a:r>
              <a:rPr lang="ru-RU" sz="3600" dirty="0" smtClean="0"/>
              <a:t>Экономия времени при разработке или внедрении за счёт применения предметно-зависимого контекста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2308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Какой от этого профит?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2633" y="950392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Снижение затрат на интеграцию, за счёт применения стандартизированной информационной модели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95513" y="2804177"/>
            <a:ext cx="71612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Снижение </a:t>
            </a:r>
            <a:r>
              <a:rPr lang="en-US" sz="3600" dirty="0"/>
              <a:t>T2M</a:t>
            </a:r>
            <a:r>
              <a:rPr lang="ru-RU" sz="3600" dirty="0"/>
              <a:t> за счёт отсутствия необходимости перевода данных, используемых в разных системах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28475" y="4657962"/>
            <a:ext cx="78635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Экономия времени при разработке или внедрении за счёт применения предметно-зависимого контекста</a:t>
            </a:r>
            <a:endParaRPr lang="en-US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26" y="1529647"/>
            <a:ext cx="583272" cy="5958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713" y="3383432"/>
            <a:ext cx="545641" cy="5958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592" y="5237217"/>
            <a:ext cx="589543" cy="59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6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66240" y="3031832"/>
            <a:ext cx="8971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/>
              <a:t>[NGOSS] TNA</a:t>
            </a:r>
            <a:endParaRPr lang="ru-RU" sz="7200" dirty="0" smtClean="0"/>
          </a:p>
        </p:txBody>
      </p:sp>
    </p:spTree>
    <p:extLst>
      <p:ext uri="{BB962C8B-B14F-4D97-AF65-F5344CB8AC3E}">
        <p14:creationId xmlns:p14="http://schemas.microsoft.com/office/powerpoint/2010/main" val="133682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О чём мы ещё?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844912"/>
            <a:ext cx="8078016" cy="57559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191" y="847726"/>
            <a:ext cx="80772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8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Общая терминология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6713" y="956524"/>
            <a:ext cx="8744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TNA (Technology-Neutral Architecture) – </a:t>
            </a:r>
            <a:r>
              <a:rPr lang="ru-RU" sz="3600" b="1" dirty="0"/>
              <a:t>технологически нейтральная архитектура</a:t>
            </a:r>
            <a:endParaRPr lang="ru-RU" sz="3600" dirty="0"/>
          </a:p>
        </p:txBody>
      </p:sp>
      <p:sp>
        <p:nvSpPr>
          <p:cNvPr id="8" name="Содержимое 2"/>
          <p:cNvSpPr>
            <a:spLocks noGrp="1"/>
          </p:cNvSpPr>
          <p:nvPr>
            <p:ph sz="quarter" idx="1"/>
          </p:nvPr>
        </p:nvSpPr>
        <p:spPr>
          <a:xfrm>
            <a:off x="766713" y="2899528"/>
            <a:ext cx="10781122" cy="361439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Компонент</a:t>
            </a:r>
            <a:r>
              <a:rPr lang="ru-RU" sz="3600" dirty="0" smtClean="0"/>
              <a:t> – это элемент архитектуры, представляющий  собой механизм для предоставления </a:t>
            </a:r>
            <a:r>
              <a:rPr lang="ru-RU" sz="3600" i="1" dirty="0" smtClean="0"/>
              <a:t>сервисов</a:t>
            </a:r>
            <a:r>
              <a:rPr lang="ru-RU" sz="3600" dirty="0" smtClean="0"/>
              <a:t>.</a:t>
            </a:r>
          </a:p>
          <a:p>
            <a:r>
              <a:rPr lang="ru-RU" sz="3600" b="1" dirty="0" smtClean="0"/>
              <a:t>Сервис</a:t>
            </a:r>
            <a:r>
              <a:rPr lang="ru-RU" sz="3600" dirty="0" smtClean="0"/>
              <a:t> – набор выполняемых функций, описанных одним или более </a:t>
            </a:r>
            <a:r>
              <a:rPr lang="ru-RU" sz="3600" i="1" dirty="0" smtClean="0"/>
              <a:t>контрактами</a:t>
            </a:r>
            <a:r>
              <a:rPr lang="ru-RU" sz="3600" dirty="0" smtClean="0"/>
              <a:t>.</a:t>
            </a:r>
          </a:p>
          <a:p>
            <a:r>
              <a:rPr lang="ru-RU" sz="3600" b="1" dirty="0" smtClean="0"/>
              <a:t>Контракт</a:t>
            </a:r>
            <a:r>
              <a:rPr lang="ru-RU" sz="3600" dirty="0" smtClean="0"/>
              <a:t> – единица спецификации </a:t>
            </a:r>
            <a:r>
              <a:rPr lang="ru-RU" sz="3600" i="1" dirty="0" smtClean="0"/>
              <a:t>сервисов</a:t>
            </a:r>
            <a:r>
              <a:rPr lang="ru-RU" sz="3600" dirty="0" smtClean="0"/>
              <a:t>.</a:t>
            </a:r>
          </a:p>
          <a:p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6713" y="2253197"/>
            <a:ext cx="8744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smtClean="0"/>
              <a:t>Включает в себя:</a:t>
            </a: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val="43235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Как описывается компонент?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2856322" y="1447800"/>
            <a:ext cx="5830478" cy="441567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3600" dirty="0" smtClean="0"/>
              <a:t>Спецификация</a:t>
            </a:r>
          </a:p>
          <a:p>
            <a:pPr>
              <a:buFont typeface="Wingdings" pitchFamily="2" charset="2"/>
              <a:buChar char="§"/>
            </a:pPr>
            <a:endParaRPr lang="ru-RU" sz="3600" dirty="0" smtClean="0"/>
          </a:p>
          <a:p>
            <a:pPr>
              <a:buFont typeface="Wingdings" pitchFamily="2" charset="2"/>
              <a:buChar char="§"/>
            </a:pPr>
            <a:r>
              <a:rPr lang="ru-RU" sz="3600" dirty="0" smtClean="0"/>
              <a:t>Интерфейс</a:t>
            </a:r>
          </a:p>
          <a:p>
            <a:pPr>
              <a:buFont typeface="Wingdings" pitchFamily="2" charset="2"/>
              <a:buChar char="§"/>
            </a:pPr>
            <a:endParaRPr lang="ru-RU" sz="3600" dirty="0" smtClean="0"/>
          </a:p>
          <a:p>
            <a:pPr>
              <a:buFont typeface="Wingdings" pitchFamily="2" charset="2"/>
              <a:buChar char="§"/>
            </a:pPr>
            <a:r>
              <a:rPr lang="ru-RU" sz="3600" dirty="0" smtClean="0"/>
              <a:t>Описание реализации</a:t>
            </a:r>
          </a:p>
          <a:p>
            <a:pPr>
              <a:buFont typeface="Wingdings" pitchFamily="2" charset="2"/>
              <a:buChar char="§"/>
            </a:pPr>
            <a:endParaRPr lang="ru-RU" sz="3600" dirty="0" smtClean="0"/>
          </a:p>
          <a:p>
            <a:pPr>
              <a:buFont typeface="Wingdings" pitchFamily="2" charset="2"/>
              <a:buChar char="§"/>
            </a:pPr>
            <a:r>
              <a:rPr lang="ru-RU" sz="3600" dirty="0" smtClean="0"/>
              <a:t>Описание внедрения</a:t>
            </a:r>
          </a:p>
          <a:p>
            <a:pPr>
              <a:buFont typeface="Wingdings" pitchFamily="2" charset="2"/>
              <a:buChar char="§"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3975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Преимущества подхода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443059" y="1033022"/>
            <a:ext cx="11293311" cy="547147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/>
              <a:t>Компоненты могут разрабатываться и тестироваться независимо друг от друга.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Возможно приобретение компонентов из различных источников.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Использование стандартизованных интерфейсов, с помощью которых компоненты легко интегрируются друг с другом.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Разрабатываются приложения с четко определенными требованиями к ним.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9837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Типы компонентов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1489434" y="1636336"/>
            <a:ext cx="9690755" cy="39726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Служебные компоненты (</a:t>
            </a:r>
            <a:r>
              <a:rPr lang="en-US" sz="3600" dirty="0" smtClean="0"/>
              <a:t>Framework Service Component, FSC)</a:t>
            </a:r>
            <a:endParaRPr lang="ru-RU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600" dirty="0" err="1" smtClean="0"/>
              <a:t>Бизнес-компоненты</a:t>
            </a:r>
            <a:r>
              <a:rPr lang="en-US" sz="3600" dirty="0" smtClean="0"/>
              <a:t> (Business Service Component, BSC)</a:t>
            </a:r>
            <a:endParaRPr lang="ru-RU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Управляющие компоненты</a:t>
            </a:r>
            <a:r>
              <a:rPr lang="en-US" sz="3600" dirty="0" smtClean="0"/>
              <a:t> (Mandatory Business Service Component, MBSC)</a:t>
            </a:r>
            <a:endParaRPr lang="ru-RU" sz="3600" dirty="0" smtClean="0"/>
          </a:p>
          <a:p>
            <a:pPr marL="514350" indent="-514350">
              <a:buFont typeface="+mj-lt"/>
              <a:buAutoNum type="arabicPeriod"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6461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Немного прописных истин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847725" y="1447800"/>
            <a:ext cx="10810875" cy="4572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Приложение</a:t>
            </a:r>
            <a:r>
              <a:rPr lang="ru-RU" sz="3600" dirty="0" smtClean="0"/>
              <a:t> – набор однозначно определенных программных функций, данных, потоков бизнес-процессов, правил и интерфейсов.</a:t>
            </a:r>
          </a:p>
          <a:p>
            <a:r>
              <a:rPr lang="ru-RU" sz="3600" dirty="0" smtClean="0"/>
              <a:t>Приложение должно быть реализовано в виде устанавливаемого пакета программ.</a:t>
            </a:r>
          </a:p>
          <a:p>
            <a:pPr>
              <a:buNone/>
            </a:pP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3512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Типы сервисов</a:t>
            </a:r>
            <a:endParaRPr lang="ru-RU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88676556"/>
              </p:ext>
            </p:extLst>
          </p:nvPr>
        </p:nvGraphicFramePr>
        <p:xfrm>
          <a:off x="914399" y="886120"/>
          <a:ext cx="10501461" cy="5627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197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Принципиальная схема </a:t>
            </a:r>
            <a:r>
              <a:rPr lang="en-US" dirty="0" smtClean="0"/>
              <a:t>TNA</a:t>
            </a:r>
            <a:endParaRPr lang="ru-RU" dirty="0"/>
          </a:p>
        </p:txBody>
      </p:sp>
      <p:graphicFrame>
        <p:nvGraphicFramePr>
          <p:cNvPr id="5" name="Содержимое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58935376"/>
              </p:ext>
            </p:extLst>
          </p:nvPr>
        </p:nvGraphicFramePr>
        <p:xfrm>
          <a:off x="678140" y="830148"/>
          <a:ext cx="10789170" cy="574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Visio" r:id="rId3" imgW="6346714" imgH="3376913" progId="Visio.Drawing.11">
                  <p:embed/>
                </p:oleObj>
              </mc:Choice>
              <mc:Fallback>
                <p:oleObj name="Visio" r:id="rId3" imgW="6346714" imgH="33769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40" y="830148"/>
                        <a:ext cx="10789170" cy="574033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74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Преимущества </a:t>
            </a:r>
            <a:r>
              <a:rPr lang="en-US" dirty="0" smtClean="0"/>
              <a:t>TNA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3447" y="1817265"/>
            <a:ext cx="95116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/>
              <a:t> </a:t>
            </a:r>
            <a:r>
              <a:rPr lang="ru-RU" sz="3600" dirty="0"/>
              <a:t>У каждой технологии свои преимущества</a:t>
            </a:r>
            <a:r>
              <a:rPr lang="ru-RU" sz="36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ru-RU" sz="3600" dirty="0"/>
          </a:p>
          <a:p>
            <a:pPr>
              <a:buFont typeface="Wingdings" pitchFamily="2" charset="2"/>
              <a:buChar char="Ø"/>
            </a:pPr>
            <a:r>
              <a:rPr lang="ru-RU" sz="3600" dirty="0"/>
              <a:t>Архитектура системы продиктована целями и принципами бизнеса, а не той или иной технологией.</a:t>
            </a:r>
          </a:p>
        </p:txBody>
      </p:sp>
    </p:spTree>
    <p:extLst>
      <p:ext uri="{BB962C8B-B14F-4D97-AF65-F5344CB8AC3E}">
        <p14:creationId xmlns:p14="http://schemas.microsoft.com/office/powerpoint/2010/main" val="11646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 BE…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65078" y="5853430"/>
            <a:ext cx="149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…CONTINUED</a:t>
            </a:r>
            <a:endParaRPr lang="ru-RU" b="1" dirty="0"/>
          </a:p>
        </p:txBody>
      </p:sp>
      <p:pic>
        <p:nvPicPr>
          <p:cNvPr id="6" name="Picture 2" descr="Что такое социализм или роковые ошибки Гайдара и Чубайса в Архангельске - Мусор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22" y="1319530"/>
            <a:ext cx="66675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8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Уровни декомпозиции </a:t>
            </a:r>
            <a:r>
              <a:rPr lang="en-US" dirty="0" smtClean="0"/>
              <a:t>TAM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885949" y="1133474"/>
            <a:ext cx="8753475" cy="5267325"/>
            <a:chOff x="0" y="0"/>
            <a:chExt cx="7772400" cy="4572000"/>
          </a:xfrm>
          <a:scene3d>
            <a:camera prst="orthographicFront"/>
            <a:lightRig rig="chilly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0"/>
              <a:ext cx="7772400" cy="4572000"/>
            </a:xfrm>
            <a:prstGeom prst="roundRect">
              <a:avLst>
                <a:gd name="adj" fmla="val 85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13823" y="113823"/>
              <a:ext cx="7544754" cy="43443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3548380" numCol="1" spcCol="1270" anchor="t" anchorCtr="0">
              <a:noAutofit/>
            </a:bodyPr>
            <a:lstStyle/>
            <a:p>
              <a:pPr lvl="0" algn="l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500" kern="1200" dirty="0" smtClean="0"/>
                <a:t>Уровень 0. Домен.</a:t>
              </a:r>
              <a:endParaRPr lang="ru-RU" sz="45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104784" y="2352675"/>
            <a:ext cx="8315801" cy="3687128"/>
            <a:chOff x="194310" y="1143000"/>
            <a:chExt cx="7383780" cy="3200400"/>
          </a:xfrm>
          <a:scene3d>
            <a:camera prst="orthographicFront"/>
            <a:lightRig rig="chilly" dir="t"/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94310" y="1143000"/>
              <a:ext cx="7383780" cy="3200400"/>
            </a:xfrm>
            <a:prstGeom prst="roundRect">
              <a:avLst>
                <a:gd name="adj" fmla="val 105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292733" y="1241423"/>
              <a:ext cx="7186934" cy="30035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2032254" numCol="1" spcCol="1270" anchor="t" anchorCtr="0">
              <a:noAutofit/>
            </a:bodyPr>
            <a:lstStyle/>
            <a:p>
              <a:pPr lvl="0" algn="l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500" kern="1200" dirty="0" smtClean="0"/>
                <a:t>Уровень 1. Приложение.</a:t>
              </a:r>
              <a:endParaRPr lang="ru-RU" sz="45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323621" y="3441061"/>
            <a:ext cx="7878128" cy="2106930"/>
            <a:chOff x="388620" y="2286000"/>
            <a:chExt cx="6995160" cy="1828800"/>
          </a:xfrm>
          <a:scene3d>
            <a:camera prst="orthographicFront"/>
            <a:lightRig rig="chilly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88620" y="2286000"/>
              <a:ext cx="6995160" cy="1828800"/>
            </a:xfrm>
            <a:prstGeom prst="roundRect">
              <a:avLst>
                <a:gd name="adj" fmla="val 105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44862" y="2342242"/>
              <a:ext cx="6882676" cy="1716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320040" numCol="1" spcCol="1270" anchor="t" anchorCtr="0">
              <a:noAutofit/>
            </a:bodyPr>
            <a:lstStyle/>
            <a:p>
              <a:pPr lvl="0" algn="l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500" kern="1200" dirty="0" smtClean="0"/>
                <a:t>Уровни 2,3. Детализация функций приложения.</a:t>
              </a:r>
              <a:endParaRPr lang="ru-RU" sz="4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704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Как же выглядит модель </a:t>
            </a:r>
            <a:r>
              <a:rPr lang="en-US" dirty="0" smtClean="0"/>
              <a:t>TAM?</a:t>
            </a:r>
            <a:endParaRPr lang="ru-RU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793470"/>
              </p:ext>
            </p:extLst>
          </p:nvPr>
        </p:nvGraphicFramePr>
        <p:xfrm>
          <a:off x="2085950" y="848171"/>
          <a:ext cx="7991500" cy="5757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Visio" r:id="rId3" imgW="8981922" imgH="6470972" progId="Visio.Drawing.11">
                  <p:embed/>
                </p:oleObj>
              </mc:Choice>
              <mc:Fallback>
                <p:oleObj name="Visio" r:id="rId3" imgW="8981922" imgH="64709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50" y="848171"/>
                        <a:ext cx="7991500" cy="5757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32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На самом-то деле, конечно…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715750" y="948180"/>
            <a:ext cx="10810875" cy="6543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Модель </a:t>
            </a:r>
            <a:r>
              <a:rPr lang="ru-RU" sz="3600" b="1" dirty="0" smtClean="0"/>
              <a:t>«живая» </a:t>
            </a:r>
            <a:r>
              <a:rPr lang="ru-RU" sz="3600" dirty="0" smtClean="0"/>
              <a:t>и постоянно развивается…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49" y="1876376"/>
            <a:ext cx="3902475" cy="46855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529" y="1876376"/>
            <a:ext cx="6151096" cy="4685523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 rot="1768509">
            <a:off x="2202790" y="2323012"/>
            <a:ext cx="3100534" cy="654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2009 (релиз 4)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 rot="1773831">
            <a:off x="8600315" y="2323012"/>
            <a:ext cx="3277461" cy="654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2014 (релиз 14)</a:t>
            </a:r>
          </a:p>
        </p:txBody>
      </p:sp>
    </p:spTree>
    <p:extLst>
      <p:ext uri="{BB962C8B-B14F-4D97-AF65-F5344CB8AC3E}">
        <p14:creationId xmlns:p14="http://schemas.microsoft.com/office/powerpoint/2010/main" val="3241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eTOM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TAM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19" y="1363873"/>
            <a:ext cx="4537853" cy="4515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32" y="1363873"/>
            <a:ext cx="4515384" cy="451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0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gus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gusTheme" id="{042C1B78-DF5C-47B5-A83B-2A9C0E97BDD8}" vid="{3AE3917B-5EE0-4B30-A60F-54BDFCAF95C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20358</TotalTime>
  <Words>1538</Words>
  <Application>Microsoft Office PowerPoint</Application>
  <PresentationFormat>Широкоэкранный</PresentationFormat>
  <Paragraphs>420</Paragraphs>
  <Slides>53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8" baseType="lpstr">
      <vt:lpstr>Arial</vt:lpstr>
      <vt:lpstr>Calibri</vt:lpstr>
      <vt:lpstr>Wingdings</vt:lpstr>
      <vt:lpstr>ArgusTheme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Скоринов</dc:creator>
  <cp:lastModifiedBy>Максим Скоринов</cp:lastModifiedBy>
  <cp:revision>354</cp:revision>
  <cp:lastPrinted>2014-09-22T07:30:28Z</cp:lastPrinted>
  <dcterms:created xsi:type="dcterms:W3CDTF">2014-05-07T16:15:11Z</dcterms:created>
  <dcterms:modified xsi:type="dcterms:W3CDTF">2015-04-08T11:23:56Z</dcterms:modified>
</cp:coreProperties>
</file>