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98" r:id="rId2"/>
    <p:sldId id="364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92" r:id="rId31"/>
    <p:sldId id="393" r:id="rId32"/>
    <p:sldId id="321" r:id="rId3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  <a:srgbClr val="FEE8F9"/>
    <a:srgbClr val="FBC9F4"/>
    <a:srgbClr val="FBA9E6"/>
    <a:srgbClr val="FFFD67"/>
    <a:srgbClr val="FDFEE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1" autoAdjust="0"/>
    <p:restoredTop sz="83366" autoAdjust="0"/>
  </p:normalViewPr>
  <p:slideViewPr>
    <p:cSldViewPr snapToGrid="0">
      <p:cViewPr varScale="1">
        <p:scale>
          <a:sx n="100" d="100"/>
          <a:sy n="100" d="100"/>
        </p:scale>
        <p:origin x="102" y="4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53DD4-18DD-4059-B724-DC5E4A463705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866E8-2FCF-46E6-BD2A-9CB4C8836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8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20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335360" y="188641"/>
            <a:ext cx="1728192" cy="646331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ru-RU" dirty="0" smtClean="0"/>
              <a:t>Лого заказчика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200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4943872" y="191490"/>
            <a:ext cx="4416491" cy="35719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i="1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808" y="858194"/>
            <a:ext cx="10972800" cy="7706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844824"/>
            <a:ext cx="10972800" cy="4525963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87433" y="192089"/>
            <a:ext cx="3784600" cy="35718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</a:t>
            </a:r>
            <a:r>
              <a:rPr lang="ru-RU" dirty="0" err="1" smtClean="0"/>
              <a:t>назв.подраздела</a:t>
            </a:r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35361" y="836712"/>
            <a:ext cx="11521280" cy="5760640"/>
          </a:xfrm>
          <a:prstGeom prst="rect">
            <a:avLst/>
          </a:prstGeom>
          <a:noFill/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-48683" y="191490"/>
            <a:ext cx="5335640" cy="357190"/>
          </a:xfrm>
          <a:prstGeom prst="homePlate">
            <a:avLst/>
          </a:prstGeom>
          <a:solidFill>
            <a:srgbClr val="CC0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i="1" dirty="0" smtClean="0">
                <a:solidFill>
                  <a:prstClr val="white"/>
                </a:solidFill>
              </a:rPr>
              <a:t>Основы</a:t>
            </a:r>
            <a:r>
              <a:rPr lang="ru-RU" sz="1800" i="1" baseline="0" dirty="0" smtClean="0">
                <a:solidFill>
                  <a:prstClr val="white"/>
                </a:solidFill>
              </a:rPr>
              <a:t> эксплуатации сетей связи. Лекция </a:t>
            </a:r>
            <a:r>
              <a:rPr lang="ru-RU" sz="1800" i="1" baseline="0" dirty="0" smtClean="0">
                <a:solidFill>
                  <a:prstClr val="white"/>
                </a:solidFill>
              </a:rPr>
              <a:t>2</a:t>
            </a:r>
            <a:endParaRPr lang="ru-RU" sz="18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43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+ се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808" y="858194"/>
            <a:ext cx="10972800" cy="7706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5361" y="836712"/>
            <a:ext cx="11521280" cy="5760640"/>
          </a:xfrm>
          <a:prstGeom prst="rect">
            <a:avLst/>
          </a:prstGeom>
          <a:noFill/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174116"/>
              </p:ext>
            </p:extLst>
          </p:nvPr>
        </p:nvGraphicFramePr>
        <p:xfrm>
          <a:off x="335360" y="836711"/>
          <a:ext cx="11521280" cy="57606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04256"/>
                <a:gridCol w="2304256"/>
                <a:gridCol w="2304256"/>
                <a:gridCol w="2304256"/>
                <a:gridCol w="2304256"/>
              </a:tblGrid>
              <a:tr h="1152128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>
                    <a:noFill/>
                  </a:tcPr>
                </a:tc>
              </a:tr>
              <a:tr h="11521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</a:tr>
              <a:tr h="11521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</a:tr>
              <a:tr h="1152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14" name="Пятиугольник 13"/>
          <p:cNvSpPr/>
          <p:nvPr/>
        </p:nvSpPr>
        <p:spPr>
          <a:xfrm>
            <a:off x="4943872" y="191490"/>
            <a:ext cx="4416491" cy="35719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i="1" dirty="0">
              <a:solidFill>
                <a:prstClr val="white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-48683" y="191490"/>
            <a:ext cx="5335640" cy="357190"/>
          </a:xfrm>
          <a:prstGeom prst="homePlate">
            <a:avLst/>
          </a:prstGeom>
          <a:solidFill>
            <a:srgbClr val="CC0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i="1" dirty="0" smtClean="0">
                <a:solidFill>
                  <a:prstClr val="white"/>
                </a:solidFill>
              </a:rPr>
              <a:t>Основы эксплуатации сетей связи.</a:t>
            </a:r>
            <a:r>
              <a:rPr lang="ru-RU" sz="1800" i="1" baseline="0" dirty="0" smtClean="0">
                <a:solidFill>
                  <a:prstClr val="white"/>
                </a:solidFill>
              </a:rPr>
              <a:t> Лекция </a:t>
            </a:r>
            <a:r>
              <a:rPr lang="ru-RU" sz="1800" i="1" baseline="0" dirty="0" smtClean="0">
                <a:solidFill>
                  <a:prstClr val="white"/>
                </a:solidFill>
              </a:rPr>
              <a:t>2</a:t>
            </a:r>
            <a:endParaRPr lang="ru-RU" sz="1800" i="1" dirty="0">
              <a:solidFill>
                <a:prstClr val="white"/>
              </a:solidFill>
            </a:endParaRPr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87433" y="192089"/>
            <a:ext cx="3784600" cy="35718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</a:t>
            </a:r>
            <a:r>
              <a:rPr lang="ru-RU" dirty="0" err="1" smtClean="0"/>
              <a:t>назв.подраздела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8671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ойная обла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5360" y="1772816"/>
            <a:ext cx="4128459" cy="482453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i="1" dirty="0">
              <a:solidFill>
                <a:prstClr val="black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5360" y="1772816"/>
            <a:ext cx="4128459" cy="4824536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85954" y="1772816"/>
            <a:ext cx="7270687" cy="4824536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85954" y="1772816"/>
            <a:ext cx="7270687" cy="4824536"/>
          </a:xfrm>
          <a:prstGeom prst="rect">
            <a:avLst/>
          </a:prstGeom>
          <a:noFill/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4943872" y="191490"/>
            <a:ext cx="4416491" cy="35719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i="1" dirty="0">
              <a:solidFill>
                <a:prstClr val="white"/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595808" y="858194"/>
            <a:ext cx="10972800" cy="7706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9" name="Пятиугольник 18"/>
          <p:cNvSpPr/>
          <p:nvPr/>
        </p:nvSpPr>
        <p:spPr>
          <a:xfrm>
            <a:off x="-48683" y="191490"/>
            <a:ext cx="5335640" cy="357190"/>
          </a:xfrm>
          <a:prstGeom prst="homePlate">
            <a:avLst/>
          </a:prstGeom>
          <a:solidFill>
            <a:srgbClr val="CC0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i="1" dirty="0" smtClean="0">
                <a:solidFill>
                  <a:prstClr val="white"/>
                </a:solidFill>
              </a:rPr>
              <a:t>Основы эксплуатации сетей связи. Лекция </a:t>
            </a:r>
            <a:r>
              <a:rPr lang="ru-RU" sz="1800" i="1" dirty="0" smtClean="0">
                <a:solidFill>
                  <a:prstClr val="white"/>
                </a:solidFill>
              </a:rPr>
              <a:t>2</a:t>
            </a:r>
            <a:endParaRPr lang="ru-RU" sz="1800" i="1" dirty="0">
              <a:solidFill>
                <a:prstClr val="white"/>
              </a:solidFill>
            </a:endParaRP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87433" y="192089"/>
            <a:ext cx="3784600" cy="35718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</a:t>
            </a:r>
            <a:r>
              <a:rPr lang="ru-RU" dirty="0" err="1" smtClean="0"/>
              <a:t>назв.подраздела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4150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е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Надеемся, у вас есть вопросы!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335360" y="188641"/>
            <a:ext cx="1728192" cy="64633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800" baseline="0"/>
            </a:lvl1pPr>
          </a:lstStyle>
          <a:p>
            <a:r>
              <a:rPr lang="ru-RU" dirty="0" smtClean="0"/>
              <a:t>Лого заказчика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638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под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29344" y="4695280"/>
            <a:ext cx="103632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Заголовок подраздела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72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06B99-E017-4566-A8D5-CC32F0D56DE8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A1AB1-05B4-4E7B-8C70-F1E4030BC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0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06B99-E017-4566-A8D5-CC32F0D56DE8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A1AB1-05B4-4E7B-8C70-F1E4030BCBB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719" y="94523"/>
            <a:ext cx="1944791" cy="47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93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59519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44825"/>
            <a:ext cx="109728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116633"/>
            <a:ext cx="1944791" cy="47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0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66240" y="3031832"/>
            <a:ext cx="8971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/>
              <a:t>NGOSS</a:t>
            </a:r>
            <a:endParaRPr lang="ru-RU" sz="7200" dirty="0" smtClean="0"/>
          </a:p>
        </p:txBody>
      </p:sp>
    </p:spTree>
    <p:extLst>
      <p:ext uri="{BB962C8B-B14F-4D97-AF65-F5344CB8AC3E}">
        <p14:creationId xmlns:p14="http://schemas.microsoft.com/office/powerpoint/2010/main" val="39034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Модели анализа и проектирования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844912"/>
            <a:ext cx="8078016" cy="57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86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В чём новизна </a:t>
            </a:r>
            <a:r>
              <a:rPr lang="en-US" dirty="0" smtClean="0"/>
              <a:t>NGOSS?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19" y="1242651"/>
            <a:ext cx="10297962" cy="51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22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Методология жизненного цикла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904874" y="1571625"/>
            <a:ext cx="10753725" cy="3533775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4 фазы, описывающие полный ЖЦ </a:t>
            </a:r>
            <a:r>
              <a:rPr lang="en-US" sz="3600" b="1" dirty="0" smtClean="0"/>
              <a:t>OSS/BSS</a:t>
            </a:r>
            <a:r>
              <a:rPr lang="ru-RU" sz="3600" b="1" dirty="0" smtClean="0"/>
              <a:t>:</a:t>
            </a:r>
          </a:p>
          <a:p>
            <a:pPr lvl="1"/>
            <a:r>
              <a:rPr lang="ru-RU" sz="3600" dirty="0" smtClean="0"/>
              <a:t> Бизнес</a:t>
            </a:r>
            <a:endParaRPr lang="ru-RU" sz="3600" dirty="0"/>
          </a:p>
          <a:p>
            <a:pPr lvl="1"/>
            <a:r>
              <a:rPr lang="ru-RU" sz="3600" dirty="0" smtClean="0"/>
              <a:t> Система</a:t>
            </a:r>
            <a:endParaRPr lang="ru-RU" sz="3600" dirty="0"/>
          </a:p>
          <a:p>
            <a:pPr lvl="1"/>
            <a:r>
              <a:rPr lang="ru-RU" sz="3600" dirty="0" smtClean="0"/>
              <a:t> Реализация</a:t>
            </a:r>
            <a:endParaRPr lang="ru-RU" sz="3600" dirty="0"/>
          </a:p>
          <a:p>
            <a:pPr lvl="1"/>
            <a:r>
              <a:rPr lang="ru-RU" sz="3600" dirty="0" smtClean="0"/>
              <a:t> Развёртывание</a:t>
            </a:r>
            <a:endParaRPr lang="ru-RU" sz="3600" dirty="0"/>
          </a:p>
          <a:p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88452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Методология жизненного цикла (2)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28775"/>
            <a:ext cx="10058400" cy="4572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4 </a:t>
            </a:r>
            <a:r>
              <a:rPr lang="ru-RU" sz="3600" b="1" dirty="0" smtClean="0"/>
              <a:t>ключевых свойства: </a:t>
            </a:r>
          </a:p>
          <a:p>
            <a:pPr lvl="1"/>
            <a:r>
              <a:rPr lang="ru-RU" sz="3600" dirty="0" smtClean="0"/>
              <a:t> Замкнутая </a:t>
            </a:r>
            <a:r>
              <a:rPr lang="ru-RU" sz="3600" dirty="0" smtClean="0"/>
              <a:t>– полный цикл разработки</a:t>
            </a:r>
          </a:p>
          <a:p>
            <a:pPr lvl="1"/>
            <a:r>
              <a:rPr lang="ru-RU" sz="3600" dirty="0" smtClean="0"/>
              <a:t> Итеративная </a:t>
            </a:r>
            <a:r>
              <a:rPr lang="ru-RU" sz="3600" dirty="0" smtClean="0"/>
              <a:t>– разработка в несколько этапов</a:t>
            </a:r>
          </a:p>
          <a:p>
            <a:pPr lvl="1"/>
            <a:r>
              <a:rPr lang="ru-RU" sz="3600" dirty="0" smtClean="0"/>
              <a:t> Разделяемая </a:t>
            </a:r>
            <a:r>
              <a:rPr lang="ru-RU" sz="3600" dirty="0" smtClean="0"/>
              <a:t>– бизнес-модель </a:t>
            </a:r>
            <a:r>
              <a:rPr lang="en-US" sz="3600" dirty="0" smtClean="0"/>
              <a:t>VS </a:t>
            </a:r>
            <a:r>
              <a:rPr lang="ru-RU" sz="3600" dirty="0" smtClean="0"/>
              <a:t>софт</a:t>
            </a:r>
          </a:p>
          <a:p>
            <a:pPr lvl="1"/>
            <a:r>
              <a:rPr lang="ru-RU" sz="3600" dirty="0" smtClean="0"/>
              <a:t> Трассируемая </a:t>
            </a:r>
            <a:r>
              <a:rPr lang="ru-RU" sz="3600" dirty="0" smtClean="0"/>
              <a:t>(требования, функции, БП)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37190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Методология жизненного цикла (3)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28775"/>
            <a:ext cx="10058400" cy="4572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5 принципов разработки: </a:t>
            </a:r>
            <a:endParaRPr lang="ru-RU" sz="3600" b="1" dirty="0" smtClean="0"/>
          </a:p>
          <a:p>
            <a:pPr lvl="1"/>
            <a:r>
              <a:rPr lang="ru-RU" sz="3600" dirty="0" smtClean="0"/>
              <a:t> Итерации</a:t>
            </a:r>
          </a:p>
          <a:p>
            <a:pPr lvl="1"/>
            <a:r>
              <a:rPr lang="ru-RU" sz="3600" dirty="0"/>
              <a:t> </a:t>
            </a:r>
            <a:r>
              <a:rPr lang="ru-RU" sz="3600" dirty="0" smtClean="0"/>
              <a:t>Переходы между итерациями</a:t>
            </a:r>
          </a:p>
          <a:p>
            <a:pPr lvl="1"/>
            <a:r>
              <a:rPr lang="ru-RU" sz="3600" dirty="0"/>
              <a:t> </a:t>
            </a:r>
            <a:r>
              <a:rPr lang="ru-RU" sz="3600" dirty="0" smtClean="0"/>
              <a:t>Распределение ролей внутри проекта</a:t>
            </a:r>
          </a:p>
          <a:p>
            <a:pPr lvl="1"/>
            <a:r>
              <a:rPr lang="ru-RU" sz="3600" dirty="0"/>
              <a:t> </a:t>
            </a:r>
            <a:r>
              <a:rPr lang="ru-RU" sz="3600" dirty="0" smtClean="0"/>
              <a:t>Методику постоянного улучшения </a:t>
            </a:r>
            <a:r>
              <a:rPr lang="en-US" sz="3600" dirty="0" smtClean="0"/>
              <a:t>(SANNR)</a:t>
            </a:r>
            <a:endParaRPr lang="ru-RU" sz="3600" dirty="0" smtClean="0"/>
          </a:p>
          <a:p>
            <a:pPr lvl="1"/>
            <a:r>
              <a:rPr lang="ru-RU" sz="3600" dirty="0"/>
              <a:t> </a:t>
            </a:r>
            <a:r>
              <a:rPr lang="ru-RU" sz="3600" dirty="0" smtClean="0"/>
              <a:t>Точки тестирования</a:t>
            </a:r>
            <a:endParaRPr lang="ru-RU" sz="3600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73399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Истоки для создания </a:t>
            </a:r>
            <a:r>
              <a:rPr lang="en-US" dirty="0" smtClean="0"/>
              <a:t>NGOSS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380999" y="866774"/>
            <a:ext cx="11268075" cy="5686426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Захман</a:t>
            </a:r>
            <a:r>
              <a:rPr lang="ru-RU" sz="3600" dirty="0" smtClean="0"/>
              <a:t> (основа – компания и её бизнес-модель)</a:t>
            </a:r>
          </a:p>
          <a:p>
            <a:r>
              <a:rPr lang="ru-RU" sz="3600" dirty="0" err="1" smtClean="0"/>
              <a:t>Референтная</a:t>
            </a:r>
            <a:r>
              <a:rPr lang="ru-RU" sz="3600" dirty="0" smtClean="0"/>
              <a:t> модель открытого распределённого программирования</a:t>
            </a:r>
          </a:p>
          <a:p>
            <a:r>
              <a:rPr lang="en-US" sz="3600" dirty="0" smtClean="0"/>
              <a:t>Model-Driven Architecture (MDA)</a:t>
            </a:r>
          </a:p>
          <a:p>
            <a:pPr lvl="1"/>
            <a:r>
              <a:rPr lang="ru-RU" sz="3600" dirty="0" smtClean="0"/>
              <a:t> Мета-модели</a:t>
            </a:r>
            <a:endParaRPr lang="ru-RU" sz="3600" dirty="0"/>
          </a:p>
          <a:p>
            <a:pPr lvl="1"/>
            <a:r>
              <a:rPr lang="ru-RU" sz="3600" dirty="0" smtClean="0"/>
              <a:t> Уровни </a:t>
            </a:r>
            <a:r>
              <a:rPr lang="ru-RU" sz="3600" dirty="0"/>
              <a:t>детализации (бизнес, технологически независимый, технологически зависимый)</a:t>
            </a:r>
          </a:p>
          <a:p>
            <a:r>
              <a:rPr lang="ru-RU" sz="3600" dirty="0" smtClean="0"/>
              <a:t>Унифицированный процесс разработки ПО:</a:t>
            </a:r>
          </a:p>
          <a:p>
            <a:pPr lvl="1"/>
            <a:r>
              <a:rPr lang="ru-RU" sz="3600" dirty="0" smtClean="0"/>
              <a:t> Использование </a:t>
            </a:r>
            <a:r>
              <a:rPr lang="en-US" sz="3600" dirty="0"/>
              <a:t>Use </a:t>
            </a:r>
            <a:r>
              <a:rPr lang="en-US" sz="3600" dirty="0" smtClean="0"/>
              <a:t>Cases</a:t>
            </a:r>
            <a:r>
              <a:rPr lang="ru-RU" sz="3600" dirty="0" smtClean="0"/>
              <a:t> и итеративность подхода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7080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Как это должно работать?</a:t>
            </a:r>
            <a:endParaRPr lang="ru-RU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40143"/>
              </p:ext>
            </p:extLst>
          </p:nvPr>
        </p:nvGraphicFramePr>
        <p:xfrm>
          <a:off x="1846263" y="1366838"/>
          <a:ext cx="8759825" cy="468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Visio" r:id="rId3" imgW="8759571" imgH="4684014" progId="Visio.Drawing.11">
                  <p:embed/>
                </p:oleObj>
              </mc:Choice>
              <mc:Fallback>
                <p:oleObj name="Visio" r:id="rId3" imgW="8759571" imgH="468401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1366838"/>
                        <a:ext cx="8759825" cy="468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0751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Как это должно работать? (2)</a:t>
            </a:r>
            <a:endParaRPr lang="ru-RU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066093"/>
              </p:ext>
            </p:extLst>
          </p:nvPr>
        </p:nvGraphicFramePr>
        <p:xfrm>
          <a:off x="1846263" y="1366838"/>
          <a:ext cx="8759825" cy="468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Visio" r:id="rId3" imgW="8759571" imgH="4684014" progId="Visio.Drawing.11">
                  <p:embed/>
                </p:oleObj>
              </mc:Choice>
              <mc:Fallback>
                <p:oleObj name="Visio" r:id="rId3" imgW="8759571" imgH="468401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1366838"/>
                        <a:ext cx="8759825" cy="468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5276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Как это должно работать?</a:t>
            </a:r>
            <a:endParaRPr lang="ru-RU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217097"/>
              </p:ext>
            </p:extLst>
          </p:nvPr>
        </p:nvGraphicFramePr>
        <p:xfrm>
          <a:off x="1846263" y="1366838"/>
          <a:ext cx="8759825" cy="468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Visio" r:id="rId3" imgW="8759571" imgH="4684014" progId="Visio.Drawing.11">
                  <p:embed/>
                </p:oleObj>
              </mc:Choice>
              <mc:Fallback>
                <p:oleObj name="Visio" r:id="rId3" imgW="8759571" imgH="468401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1366838"/>
                        <a:ext cx="8759825" cy="468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9247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Как это должно работать?</a:t>
            </a:r>
            <a:endParaRPr lang="ru-RU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648597"/>
              </p:ext>
            </p:extLst>
          </p:nvPr>
        </p:nvGraphicFramePr>
        <p:xfrm>
          <a:off x="3205140" y="1836964"/>
          <a:ext cx="6286544" cy="377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Visio" r:id="rId3" imgW="2218563" imgH="1332738" progId="Visio.Drawing.11">
                  <p:embed/>
                </p:oleObj>
              </mc:Choice>
              <mc:Fallback>
                <p:oleObj name="Visio" r:id="rId3" imgW="2218563" imgH="13327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40" y="1836964"/>
                        <a:ext cx="6286544" cy="3777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56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Вспомним предыдущую лекцию…</a:t>
            </a:r>
            <a:endParaRPr lang="ru-RU" dirty="0"/>
          </a:p>
        </p:txBody>
      </p:sp>
      <p:pic>
        <p:nvPicPr>
          <p:cNvPr id="5" name="Picture 2" descr="http://tmn-news.narod.ru/Ri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46" y="1438163"/>
            <a:ext cx="8333953" cy="45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151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Как это должно работать?</a:t>
            </a:r>
            <a:endParaRPr lang="ru-RU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820726"/>
              </p:ext>
            </p:extLst>
          </p:nvPr>
        </p:nvGraphicFramePr>
        <p:xfrm>
          <a:off x="1846263" y="1366838"/>
          <a:ext cx="8759825" cy="468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Visio" r:id="rId3" imgW="8759571" imgH="4684014" progId="Visio.Drawing.11">
                  <p:embed/>
                </p:oleObj>
              </mc:Choice>
              <mc:Fallback>
                <p:oleObj name="Visio" r:id="rId3" imgW="8759571" imgH="468401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1366838"/>
                        <a:ext cx="8759825" cy="468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3413" y="766671"/>
            <a:ext cx="408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Бизнес-требования, условия и контекст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056284" y="766672"/>
            <a:ext cx="4871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Системные требования, условия и контекст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945622" y="5534372"/>
            <a:ext cx="4732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Требования, условия и контекст разработки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53413" y="5528113"/>
            <a:ext cx="4762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Требования, условия и контекст эксплуатации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95744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Методология </a:t>
            </a:r>
            <a:r>
              <a:rPr lang="en-US" dirty="0" smtClean="0"/>
              <a:t>SANNR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619124" y="1009650"/>
            <a:ext cx="11134725" cy="4572000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S</a:t>
            </a:r>
            <a:r>
              <a:rPr lang="en-US" sz="3600" b="1" dirty="0" smtClean="0"/>
              <a:t>cope</a:t>
            </a:r>
            <a:r>
              <a:rPr lang="en-US" sz="3600" dirty="0" smtClean="0"/>
              <a:t> (</a:t>
            </a:r>
            <a:r>
              <a:rPr lang="en-US" sz="3600" dirty="0" err="1" smtClean="0"/>
              <a:t>выявление</a:t>
            </a:r>
            <a:r>
              <a:rPr lang="en-US" sz="3600" dirty="0" smtClean="0"/>
              <a:t> </a:t>
            </a:r>
            <a:r>
              <a:rPr lang="en-US" sz="3600" dirty="0" err="1" smtClean="0"/>
              <a:t>границ</a:t>
            </a:r>
            <a:r>
              <a:rPr lang="en-US" sz="3600" dirty="0" smtClean="0"/>
              <a:t>)</a:t>
            </a:r>
            <a:endParaRPr lang="ru-RU" sz="3600" dirty="0" smtClean="0"/>
          </a:p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sz="3600" b="1" dirty="0" smtClean="0"/>
              <a:t>nalyze</a:t>
            </a:r>
            <a:r>
              <a:rPr lang="en-US" sz="3600" dirty="0" smtClean="0"/>
              <a:t> (</a:t>
            </a:r>
            <a:r>
              <a:rPr lang="en-US" sz="3600" dirty="0" err="1" smtClean="0"/>
              <a:t>анализ</a:t>
            </a:r>
            <a:r>
              <a:rPr lang="ru-RU" sz="3600" dirty="0" smtClean="0"/>
              <a:t>, документация </a:t>
            </a:r>
            <a:r>
              <a:rPr lang="en-US" sz="3600" dirty="0" smtClean="0"/>
              <a:t>use cases,</a:t>
            </a:r>
            <a:r>
              <a:rPr lang="ru-RU" sz="3600" dirty="0" smtClean="0"/>
              <a:t> карт процессов и бизнес-правил</a:t>
            </a:r>
            <a:r>
              <a:rPr lang="en-US" sz="3600" dirty="0" smtClean="0"/>
              <a:t>)</a:t>
            </a:r>
            <a:endParaRPr lang="ru-RU" sz="3600" dirty="0" smtClean="0"/>
          </a:p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N</a:t>
            </a:r>
            <a:r>
              <a:rPr lang="en-US" sz="3600" b="1" dirty="0" smtClean="0"/>
              <a:t>ormalize</a:t>
            </a:r>
            <a:r>
              <a:rPr lang="en-US" sz="3600" dirty="0" smtClean="0"/>
              <a:t> (</a:t>
            </a:r>
            <a:r>
              <a:rPr lang="en-US" sz="3600" dirty="0" err="1" smtClean="0"/>
              <a:t>упорядочивание</a:t>
            </a:r>
            <a:r>
              <a:rPr lang="ru-RU" sz="3600" dirty="0" smtClean="0"/>
              <a:t>, приведение к единому словарю</a:t>
            </a:r>
            <a:r>
              <a:rPr lang="en-US" sz="3600" dirty="0" smtClean="0"/>
              <a:t>)</a:t>
            </a:r>
            <a:endParaRPr lang="ru-RU" sz="3600" dirty="0" smtClean="0"/>
          </a:p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R</a:t>
            </a:r>
            <a:r>
              <a:rPr lang="en-US" sz="3600" b="1" dirty="0" smtClean="0"/>
              <a:t>ationalize</a:t>
            </a:r>
            <a:r>
              <a:rPr lang="en-US" sz="3600" dirty="0" smtClean="0"/>
              <a:t> (</a:t>
            </a:r>
            <a:r>
              <a:rPr lang="en-US" sz="3600" dirty="0" err="1" smtClean="0"/>
              <a:t>освобождение</a:t>
            </a:r>
            <a:r>
              <a:rPr lang="en-US" sz="3600" dirty="0" smtClean="0"/>
              <a:t> </a:t>
            </a:r>
            <a:r>
              <a:rPr lang="en-US" sz="3600" dirty="0" err="1" smtClean="0"/>
              <a:t>от</a:t>
            </a:r>
            <a:r>
              <a:rPr lang="en-US" sz="3600" dirty="0" smtClean="0"/>
              <a:t> </a:t>
            </a:r>
            <a:r>
              <a:rPr lang="en-US" sz="3600" dirty="0" err="1" smtClean="0"/>
              <a:t>иррациональностей</a:t>
            </a:r>
            <a:r>
              <a:rPr lang="en-US" sz="3600" dirty="0" smtClean="0"/>
              <a:t>)</a:t>
            </a:r>
            <a:endParaRPr lang="ru-RU" sz="3600" dirty="0" smtClean="0"/>
          </a:p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R</a:t>
            </a:r>
            <a:r>
              <a:rPr lang="en-US" sz="3600" b="1" dirty="0" smtClean="0"/>
              <a:t>ectify</a:t>
            </a:r>
            <a:r>
              <a:rPr lang="en-US" sz="3600" dirty="0" smtClean="0"/>
              <a:t> (</a:t>
            </a:r>
            <a:r>
              <a:rPr lang="en-US" sz="3600" dirty="0" err="1" smtClean="0"/>
              <a:t>исправление</a:t>
            </a:r>
            <a:r>
              <a:rPr lang="en-US" sz="3600" dirty="0" smtClean="0"/>
              <a:t> </a:t>
            </a:r>
            <a:r>
              <a:rPr lang="en-US" sz="3600" dirty="0" err="1" smtClean="0"/>
              <a:t>ошибок</a:t>
            </a:r>
            <a:r>
              <a:rPr lang="en-US" sz="3600" dirty="0" smtClean="0"/>
              <a:t>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90787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Методология </a:t>
            </a:r>
            <a:r>
              <a:rPr lang="en-US" dirty="0" smtClean="0"/>
              <a:t>SANNR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5753" y="1166798"/>
            <a:ext cx="421484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Analyze</a:t>
            </a:r>
          </a:p>
          <a:p>
            <a:pPr algn="ctr"/>
            <a:r>
              <a:rPr lang="ru-RU" sz="2000" dirty="0" smtClean="0"/>
              <a:t>Анализ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19300" y="1166798"/>
            <a:ext cx="1909197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Scope</a:t>
            </a:r>
          </a:p>
          <a:p>
            <a:pPr algn="ctr"/>
            <a:r>
              <a:rPr lang="ru-RU" sz="2000" dirty="0" smtClean="0"/>
              <a:t>Определение границ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5753" y="2952748"/>
            <a:ext cx="1143008" cy="196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000" dirty="0" smtClean="0"/>
              <a:t>Normalize</a:t>
            </a:r>
          </a:p>
          <a:p>
            <a:pPr algn="ctr"/>
            <a:r>
              <a:rPr lang="ru-RU" sz="2000" dirty="0" smtClean="0"/>
              <a:t>Упорядоч</a:t>
            </a:r>
            <a:r>
              <a:rPr lang="ru-RU" sz="2000" dirty="0"/>
              <a:t>и</a:t>
            </a:r>
            <a:r>
              <a:rPr lang="ru-RU" sz="2000" dirty="0" smtClean="0"/>
              <a:t>вание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5951" y="2952748"/>
            <a:ext cx="1143008" cy="196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000" dirty="0" smtClean="0"/>
              <a:t>Rationalize</a:t>
            </a:r>
          </a:p>
          <a:p>
            <a:pPr algn="ctr"/>
            <a:r>
              <a:rPr lang="ru-RU" sz="2000" dirty="0" smtClean="0"/>
              <a:t>Рационализация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587" y="2952748"/>
            <a:ext cx="1143008" cy="196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000" dirty="0" smtClean="0"/>
              <a:t>Rectify</a:t>
            </a:r>
            <a:endParaRPr lang="ru-RU" sz="2000" dirty="0" smtClean="0"/>
          </a:p>
          <a:p>
            <a:pPr algn="ctr"/>
            <a:r>
              <a:rPr lang="ru-RU" sz="2000" dirty="0" smtClean="0"/>
              <a:t>Исправление</a:t>
            </a:r>
            <a:endParaRPr lang="ru-RU" sz="2000" dirty="0"/>
          </a:p>
        </p:txBody>
      </p:sp>
      <p:sp>
        <p:nvSpPr>
          <p:cNvPr id="10" name="Овал 9"/>
          <p:cNvSpPr/>
          <p:nvPr/>
        </p:nvSpPr>
        <p:spPr>
          <a:xfrm>
            <a:off x="4652402" y="5389560"/>
            <a:ext cx="4429156" cy="100013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Законченные </a:t>
            </a:r>
            <a:r>
              <a:rPr lang="en-US" sz="2000" dirty="0" smtClean="0"/>
              <a:t>NGOSS</a:t>
            </a:r>
            <a:r>
              <a:rPr lang="ru-RU" sz="2000" dirty="0" smtClean="0"/>
              <a:t> элементы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cxnSp>
        <p:nvCxnSpPr>
          <p:cNvPr id="11" name="Прямая со стрелкой 10"/>
          <p:cNvCxnSpPr>
            <a:endCxn id="6" idx="1"/>
          </p:cNvCxnSpPr>
          <p:nvPr/>
        </p:nvCxnSpPr>
        <p:spPr>
          <a:xfrm>
            <a:off x="1356729" y="1809740"/>
            <a:ext cx="6625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3"/>
            <a:endCxn id="5" idx="1"/>
          </p:cNvCxnSpPr>
          <p:nvPr/>
        </p:nvCxnSpPr>
        <p:spPr>
          <a:xfrm>
            <a:off x="3928497" y="1809740"/>
            <a:ext cx="857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6"/>
          <p:cNvCxnSpPr>
            <a:stCxn id="5" idx="2"/>
            <a:endCxn id="7" idx="1"/>
          </p:cNvCxnSpPr>
          <p:nvPr/>
        </p:nvCxnSpPr>
        <p:spPr>
          <a:xfrm rot="5400000">
            <a:off x="5098893" y="2139543"/>
            <a:ext cx="1481142" cy="2107421"/>
          </a:xfrm>
          <a:prstGeom prst="bentConnector4">
            <a:avLst>
              <a:gd name="adj1" fmla="val 16881"/>
              <a:gd name="adj2" fmla="val 11084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endCxn id="8" idx="1"/>
          </p:cNvCxnSpPr>
          <p:nvPr/>
        </p:nvCxnSpPr>
        <p:spPr>
          <a:xfrm flipV="1">
            <a:off x="5562600" y="3933824"/>
            <a:ext cx="723351" cy="15240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endCxn id="9" idx="1"/>
          </p:cNvCxnSpPr>
          <p:nvPr/>
        </p:nvCxnSpPr>
        <p:spPr>
          <a:xfrm flipV="1">
            <a:off x="6285951" y="3933824"/>
            <a:ext cx="1571636" cy="28575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8" idx="2"/>
            <a:endCxn id="10" idx="0"/>
          </p:cNvCxnSpPr>
          <p:nvPr/>
        </p:nvCxnSpPr>
        <p:spPr>
          <a:xfrm rot="16200000" flipH="1">
            <a:off x="6624887" y="5147467"/>
            <a:ext cx="474660" cy="95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8" idx="2"/>
            <a:endCxn id="6" idx="2"/>
          </p:cNvCxnSpPr>
          <p:nvPr/>
        </p:nvCxnSpPr>
        <p:spPr>
          <a:xfrm rot="5400000" flipH="1">
            <a:off x="3684568" y="1742013"/>
            <a:ext cx="2462218" cy="3883556"/>
          </a:xfrm>
          <a:prstGeom prst="bentConnector3">
            <a:avLst>
              <a:gd name="adj1" fmla="val -928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9" idx="0"/>
            <a:endCxn id="7" idx="0"/>
          </p:cNvCxnSpPr>
          <p:nvPr/>
        </p:nvCxnSpPr>
        <p:spPr>
          <a:xfrm rot="16200000" flipV="1">
            <a:off x="6893174" y="1416831"/>
            <a:ext cx="12700" cy="3071834"/>
          </a:xfrm>
          <a:prstGeom prst="bentConnector3">
            <a:avLst>
              <a:gd name="adj1" fmla="val 2025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341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Итого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670" y="889048"/>
            <a:ext cx="9101097" cy="566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88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Используемые модели </a:t>
            </a:r>
            <a:r>
              <a:rPr lang="en-US" dirty="0" smtClean="0"/>
              <a:t>NGOSS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181" y="871127"/>
            <a:ext cx="9496151" cy="57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83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Связь моделей и жизненного цикла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71499" y="942974"/>
            <a:ext cx="11191875" cy="5495925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Используются на всех фазах жизненного цикла</a:t>
            </a:r>
          </a:p>
          <a:p>
            <a:r>
              <a:rPr lang="ru-RU" sz="3600" dirty="0" smtClean="0"/>
              <a:t>Представляют собой принципы, методологию и основу для проектирования</a:t>
            </a:r>
          </a:p>
          <a:p>
            <a:r>
              <a:rPr lang="en-US" sz="3600" b="1" dirty="0" err="1" smtClean="0"/>
              <a:t>eTOM</a:t>
            </a:r>
            <a:r>
              <a:rPr lang="en-US" sz="3600" dirty="0" smtClean="0"/>
              <a:t> – </a:t>
            </a:r>
            <a:r>
              <a:rPr lang="ru-RU" sz="3600" dirty="0" smtClean="0"/>
              <a:t>бизнес-модели, требования, регламент</a:t>
            </a:r>
          </a:p>
          <a:p>
            <a:r>
              <a:rPr lang="en-US" sz="3600" b="1" dirty="0" smtClean="0"/>
              <a:t>SID</a:t>
            </a:r>
            <a:r>
              <a:rPr lang="en-US" sz="3600" dirty="0" smtClean="0"/>
              <a:t> – </a:t>
            </a:r>
            <a:r>
              <a:rPr lang="ru-RU" sz="3600" dirty="0" smtClean="0"/>
              <a:t>общая и частные (для конкретных приложений и обмена) модели данных</a:t>
            </a:r>
          </a:p>
          <a:p>
            <a:r>
              <a:rPr lang="en-US" sz="3600" b="1" dirty="0" smtClean="0"/>
              <a:t>TNA</a:t>
            </a:r>
            <a:r>
              <a:rPr lang="en-US" sz="3600" dirty="0" smtClean="0"/>
              <a:t> – </a:t>
            </a:r>
            <a:r>
              <a:rPr lang="ru-RU" sz="3600" dirty="0" smtClean="0"/>
              <a:t>инфраструктурные модели</a:t>
            </a:r>
          </a:p>
          <a:p>
            <a:r>
              <a:rPr lang="en-US" sz="3600" b="1" dirty="0" smtClean="0"/>
              <a:t>TAM</a:t>
            </a:r>
            <a:r>
              <a:rPr lang="ru-RU" sz="3600" b="1" dirty="0" smtClean="0"/>
              <a:t> </a:t>
            </a:r>
            <a:r>
              <a:rPr lang="ru-RU" sz="3600" dirty="0" smtClean="0"/>
              <a:t>– модели взаимодействия внутренних и внешних систем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48048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Эта связь в картинках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558" y="871224"/>
            <a:ext cx="5762942" cy="570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40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NGOSS-</a:t>
            </a:r>
            <a:r>
              <a:rPr lang="ru-RU" dirty="0" smtClean="0"/>
              <a:t>контракт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38150" y="1304925"/>
            <a:ext cx="11334750" cy="457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Базовый способ описания механизмов межкомпонентного взаимодействия </a:t>
            </a:r>
          </a:p>
          <a:p>
            <a:r>
              <a:rPr lang="ru-RU" sz="3600" dirty="0" smtClean="0"/>
              <a:t>Расширение программного интерфейса (</a:t>
            </a:r>
            <a:r>
              <a:rPr lang="en-US" sz="3600" dirty="0" smtClean="0"/>
              <a:t>API)</a:t>
            </a:r>
            <a:r>
              <a:rPr lang="ru-RU" sz="3600" dirty="0"/>
              <a:t> </a:t>
            </a:r>
            <a:r>
              <a:rPr lang="ru-RU" sz="3600" dirty="0" smtClean="0"/>
              <a:t>бизнес-процессами, </a:t>
            </a:r>
            <a:r>
              <a:rPr lang="en-US" sz="3600" dirty="0" smtClean="0"/>
              <a:t>use cases, </a:t>
            </a:r>
            <a:r>
              <a:rPr lang="ru-RU" sz="3600" dirty="0" smtClean="0"/>
              <a:t>структурами данных, спецификациями качества и безопасности, пред- и пост- условиями</a:t>
            </a:r>
          </a:p>
          <a:p>
            <a:r>
              <a:rPr lang="ru-RU" sz="3600" dirty="0" smtClean="0"/>
              <a:t>Имеет 4 аспекта, соответствующих жизненному циклу разработки – бизнес, система, реализация, внедрение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53196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Построение </a:t>
            </a:r>
            <a:r>
              <a:rPr lang="en-US" dirty="0" smtClean="0"/>
              <a:t>NGOSS-</a:t>
            </a:r>
            <a:r>
              <a:rPr lang="ru-RU" dirty="0" smtClean="0"/>
              <a:t>контрактов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161" y="1006618"/>
            <a:ext cx="8879813" cy="553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24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Схема </a:t>
            </a:r>
            <a:r>
              <a:rPr lang="en-US" dirty="0" smtClean="0"/>
              <a:t>NGOSS-</a:t>
            </a:r>
            <a:r>
              <a:rPr lang="ru-RU" dirty="0" smtClean="0"/>
              <a:t>контракта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85774" y="809625"/>
            <a:ext cx="11249025" cy="581025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Общая часть (заголовок, описание)</a:t>
            </a:r>
          </a:p>
          <a:p>
            <a:r>
              <a:rPr lang="ru-RU" sz="3600" dirty="0" smtClean="0"/>
              <a:t>Функциональная часть (возможности контракта и их содержание, начальные условия, конечное состояние)</a:t>
            </a:r>
          </a:p>
          <a:p>
            <a:r>
              <a:rPr lang="ru-RU" sz="3600" dirty="0" smtClean="0"/>
              <a:t>Нефункциональная часть (внешние ограничения, стоимость, издержки)</a:t>
            </a:r>
          </a:p>
          <a:p>
            <a:r>
              <a:rPr lang="ru-RU" sz="3600" dirty="0" smtClean="0"/>
              <a:t>Управленческая часть (администрирование, условия поддержки функционирования)</a:t>
            </a:r>
          </a:p>
          <a:p>
            <a:r>
              <a:rPr lang="ru-RU" sz="3600" dirty="0" smtClean="0"/>
              <a:t>Модели разных срезов (</a:t>
            </a:r>
            <a:r>
              <a:rPr lang="en-US" sz="3600" dirty="0" smtClean="0"/>
              <a:t>UML-</a:t>
            </a:r>
            <a:r>
              <a:rPr lang="ru-RU" sz="3600" dirty="0" smtClean="0"/>
              <a:t>нотации</a:t>
            </a:r>
            <a:r>
              <a:rPr lang="ru-RU" sz="3600" dirty="0" smtClean="0"/>
              <a:t>, др. типы нотаций) для поддержания особого представления контракта (бизнес-срез, системный срез)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3603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…проскочим промежуточный этап…</a:t>
            </a:r>
            <a:endParaRPr lang="ru-RU" dirty="0"/>
          </a:p>
        </p:txBody>
      </p:sp>
      <p:pic>
        <p:nvPicPr>
          <p:cNvPr id="5" name="Picture 2" descr="http://tmn-news.narod.ru/DevR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77" y="861863"/>
            <a:ext cx="5542756" cy="569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7735" y="861863"/>
            <a:ext cx="4655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Telecom Operation Map (TAM)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75765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Виды тестов на соответствие </a:t>
            </a:r>
            <a:r>
              <a:rPr lang="en-US" dirty="0" smtClean="0"/>
              <a:t>NGOSS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40" y="999780"/>
            <a:ext cx="10507434" cy="548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55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Итак, что мы узнали про </a:t>
            </a:r>
            <a:r>
              <a:rPr lang="en-US" dirty="0" smtClean="0"/>
              <a:t>NGOSS?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33376" y="809625"/>
            <a:ext cx="11401424" cy="581025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NGOSS</a:t>
            </a:r>
            <a:r>
              <a:rPr lang="en-US" sz="3600" dirty="0" smtClean="0"/>
              <a:t> – </a:t>
            </a:r>
            <a:r>
              <a:rPr lang="ru-RU" sz="3600" dirty="0" smtClean="0"/>
              <a:t>методология разработки </a:t>
            </a:r>
            <a:r>
              <a:rPr lang="en-US" sz="3600" dirty="0" smtClean="0"/>
              <a:t>OSS/BSS-</a:t>
            </a:r>
            <a:r>
              <a:rPr lang="ru-RU" sz="3600" dirty="0" smtClean="0"/>
              <a:t>систем нового поколения</a:t>
            </a:r>
          </a:p>
          <a:p>
            <a:r>
              <a:rPr lang="en-US" sz="3600" b="1" dirty="0" smtClean="0"/>
              <a:t>NGOSS</a:t>
            </a:r>
            <a:r>
              <a:rPr lang="ru-RU" sz="3600" dirty="0" smtClean="0"/>
              <a:t> позволяет оператору связи внедрить новые методики работы и построить </a:t>
            </a:r>
            <a:r>
              <a:rPr lang="en-US" sz="3600" dirty="0" smtClean="0"/>
              <a:t>OSS/BSS-</a:t>
            </a:r>
            <a:r>
              <a:rPr lang="ru-RU" sz="3600" dirty="0" smtClean="0"/>
              <a:t>систему, которая будет соответствовать его видению</a:t>
            </a:r>
          </a:p>
          <a:p>
            <a:r>
              <a:rPr lang="en-US" sz="3600" b="1" dirty="0" smtClean="0"/>
              <a:t>NGOSS</a:t>
            </a:r>
            <a:r>
              <a:rPr lang="en-US" sz="3600" dirty="0" smtClean="0"/>
              <a:t> – </a:t>
            </a:r>
            <a:r>
              <a:rPr lang="ru-RU" sz="3600" dirty="0" smtClean="0"/>
              <a:t>методология полного цикла и включает в себя как модели для анализа и проектирования системы, так и методологию построения процесса реализации</a:t>
            </a:r>
          </a:p>
          <a:p>
            <a:r>
              <a:rPr lang="ru-RU" sz="3600" dirty="0" smtClean="0"/>
              <a:t>Полученная система будет гибка, масштабируема и будет соответствовать международным стандартам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96280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 BE…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65078" y="5853430"/>
            <a:ext cx="149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…CONTINUED</a:t>
            </a:r>
            <a:endParaRPr lang="ru-RU" b="1" dirty="0"/>
          </a:p>
        </p:txBody>
      </p:sp>
      <p:pic>
        <p:nvPicPr>
          <p:cNvPr id="6" name="Picture 2" descr="Что такое социализм или роковые ошибки Гайдара и Чубайса в Архангельске - Мусор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22" y="1319530"/>
            <a:ext cx="66675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8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…перейдём к общей идее</a:t>
            </a:r>
            <a:endParaRPr lang="ru-RU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61005"/>
              </p:ext>
            </p:extLst>
          </p:nvPr>
        </p:nvGraphicFramePr>
        <p:xfrm>
          <a:off x="3181771" y="858813"/>
          <a:ext cx="7857703" cy="5749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Visio" r:id="rId3" imgW="11814301" imgH="8652166" progId="Visio.Drawing.11">
                  <p:embed/>
                </p:oleObj>
              </mc:Choice>
              <mc:Fallback>
                <p:oleObj name="Visio" r:id="rId3" imgW="11814301" imgH="86521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771" y="858813"/>
                        <a:ext cx="7857703" cy="57490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87735" y="861863"/>
            <a:ext cx="1426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/>
              <a:t>eTOM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8025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Telemanagement</a:t>
            </a:r>
            <a:r>
              <a:rPr lang="en-US" dirty="0" smtClean="0"/>
              <a:t> Forum (</a:t>
            </a:r>
            <a:r>
              <a:rPr lang="en-US" dirty="0" err="1" smtClean="0"/>
              <a:t>TMForum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11163300" cy="40195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err="1" smtClean="0"/>
              <a:t>TMForum</a:t>
            </a:r>
            <a:r>
              <a:rPr lang="en-US" sz="3600" dirty="0" smtClean="0"/>
              <a:t> – </a:t>
            </a:r>
            <a:r>
              <a:rPr lang="ru-RU" sz="3600" dirty="0" smtClean="0"/>
              <a:t>это объединение заинтересованных лиц в области управления телекоммуникациями</a:t>
            </a:r>
          </a:p>
          <a:p>
            <a:pPr lvl="1"/>
            <a:r>
              <a:rPr lang="ru-RU" sz="3600" dirty="0" smtClean="0"/>
              <a:t>Операторы связи</a:t>
            </a:r>
          </a:p>
          <a:p>
            <a:pPr lvl="1"/>
            <a:r>
              <a:rPr lang="ru-RU" sz="3600" dirty="0" smtClean="0"/>
              <a:t>Разработчики систем поддержки эксплуатации</a:t>
            </a:r>
          </a:p>
          <a:p>
            <a:pPr lvl="1"/>
            <a:r>
              <a:rPr lang="ru-RU" sz="3600" dirty="0" smtClean="0"/>
              <a:t>Производители сетевого оборудования</a:t>
            </a:r>
          </a:p>
          <a:p>
            <a:pPr lvl="1"/>
            <a:r>
              <a:rPr lang="ru-RU" sz="3600" dirty="0" smtClean="0"/>
              <a:t>Системные </a:t>
            </a:r>
            <a:r>
              <a:rPr lang="ru-RU" sz="3600" dirty="0" smtClean="0"/>
              <a:t>интеграторы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60000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err="1" smtClean="0"/>
              <a:t>TMForum</a:t>
            </a:r>
            <a:endParaRPr lang="en-US" dirty="0" smtClean="0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476251" y="857250"/>
            <a:ext cx="11268074" cy="5734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/>
              <a:t>Деятельность </a:t>
            </a:r>
            <a:r>
              <a:rPr lang="en-US" sz="3600" dirty="0" err="1"/>
              <a:t>TMForum</a:t>
            </a:r>
            <a:r>
              <a:rPr lang="ru-RU" sz="3600" dirty="0"/>
              <a:t> состоит из </a:t>
            </a:r>
            <a:r>
              <a:rPr lang="ru-RU" sz="3600" dirty="0" smtClean="0"/>
              <a:t>работы</a:t>
            </a:r>
            <a:r>
              <a:rPr lang="en-US" sz="3600" dirty="0" smtClean="0"/>
              <a:t> </a:t>
            </a:r>
            <a:r>
              <a:rPr lang="ru-RU" sz="3600" dirty="0" smtClean="0"/>
              <a:t>групп</a:t>
            </a:r>
            <a:r>
              <a:rPr lang="ru-RU" sz="3600" dirty="0"/>
              <a:t>, поделенных по направлениям.</a:t>
            </a:r>
          </a:p>
          <a:p>
            <a:pPr lvl="1"/>
            <a:r>
              <a:rPr lang="ru-RU" sz="3600" dirty="0" smtClean="0"/>
              <a:t>Группа контроля</a:t>
            </a:r>
          </a:p>
          <a:p>
            <a:pPr lvl="2"/>
            <a:r>
              <a:rPr lang="en-US" sz="3600" dirty="0" smtClean="0"/>
              <a:t>TM Forum Strategy Management Team </a:t>
            </a:r>
            <a:endParaRPr lang="ru-RU" sz="3600" dirty="0" smtClean="0"/>
          </a:p>
          <a:p>
            <a:pPr lvl="1"/>
            <a:r>
              <a:rPr lang="ru-RU" sz="3600" dirty="0" smtClean="0"/>
              <a:t>Группы разработки</a:t>
            </a:r>
          </a:p>
          <a:p>
            <a:pPr lvl="2"/>
            <a:r>
              <a:rPr lang="ru-RU" sz="3600" dirty="0" smtClean="0"/>
              <a:t>Группа разработки архитектуры</a:t>
            </a:r>
          </a:p>
          <a:p>
            <a:pPr lvl="2"/>
            <a:r>
              <a:rPr lang="ru-RU" sz="3600" dirty="0" smtClean="0"/>
              <a:t>Группа разработки модели бизнес-процессов</a:t>
            </a:r>
          </a:p>
          <a:p>
            <a:pPr lvl="2"/>
            <a:r>
              <a:rPr lang="ru-RU" sz="3600" dirty="0" smtClean="0"/>
              <a:t>Группа разработки информационной </a:t>
            </a:r>
            <a:r>
              <a:rPr lang="ru-RU" sz="3600" dirty="0" smtClean="0"/>
              <a:t>модели</a:t>
            </a:r>
            <a:endParaRPr lang="en-US" sz="3600" dirty="0"/>
          </a:p>
          <a:p>
            <a:pPr marL="914400" lvl="2" indent="0">
              <a:buNone/>
            </a:pPr>
            <a:r>
              <a:rPr lang="en-US" sz="3600" dirty="0" smtClean="0"/>
              <a:t>…</a:t>
            </a:r>
            <a:r>
              <a:rPr lang="ru-RU" sz="3600" dirty="0" smtClean="0"/>
              <a:t>и т.д. (всего более 50 рабочих групп)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497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smtClean="0"/>
              <a:t>NGOSS?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sz="quarter" idx="1"/>
          </p:nvPr>
        </p:nvSpPr>
        <p:spPr>
          <a:xfrm>
            <a:off x="361949" y="876300"/>
            <a:ext cx="11420475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NGOSS – New Generation Operation Systems And Software</a:t>
            </a:r>
            <a:r>
              <a:rPr lang="ru-RU" sz="3600" dirty="0" smtClean="0"/>
              <a:t> – методология построения </a:t>
            </a:r>
            <a:r>
              <a:rPr lang="en-US" sz="3600" dirty="0" smtClean="0"/>
              <a:t>OSS/BSS</a:t>
            </a:r>
            <a:r>
              <a:rPr lang="ru-RU" sz="3600" dirty="0" smtClean="0"/>
              <a:t> систем нового поколения</a:t>
            </a:r>
          </a:p>
          <a:p>
            <a:pPr marL="0" indent="0">
              <a:buNone/>
            </a:pPr>
            <a:endParaRPr lang="ru-RU" sz="3600" dirty="0"/>
          </a:p>
          <a:p>
            <a:r>
              <a:rPr lang="ru-RU" sz="3600" dirty="0" smtClean="0"/>
              <a:t>Методология разработки </a:t>
            </a:r>
            <a:r>
              <a:rPr lang="en-US" sz="3600" dirty="0" smtClean="0"/>
              <a:t>OSS/BSS</a:t>
            </a:r>
            <a:r>
              <a:rPr lang="ru-RU" sz="3600" dirty="0" smtClean="0"/>
              <a:t>-систем</a:t>
            </a:r>
          </a:p>
          <a:p>
            <a:r>
              <a:rPr lang="ru-RU" sz="3600" dirty="0" smtClean="0"/>
              <a:t>Поддержка полного цикла (от постановки задачи до введения системы в эксплуатацию и сопровождение</a:t>
            </a:r>
          </a:p>
          <a:p>
            <a:r>
              <a:rPr lang="ru-RU" sz="3600" dirty="0" smtClean="0"/>
              <a:t>4 модели проектирования</a:t>
            </a:r>
            <a:r>
              <a:rPr lang="ru-RU" sz="3600" dirty="0"/>
              <a:t> </a:t>
            </a:r>
            <a:r>
              <a:rPr lang="ru-RU" sz="3600" dirty="0" smtClean="0"/>
              <a:t>+ методика организации процесса разработки</a:t>
            </a:r>
          </a:p>
        </p:txBody>
      </p:sp>
    </p:spTree>
    <p:extLst>
      <p:ext uri="{BB962C8B-B14F-4D97-AF65-F5344CB8AC3E}">
        <p14:creationId xmlns:p14="http://schemas.microsoft.com/office/powerpoint/2010/main" val="130443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Зачем создали </a:t>
            </a:r>
            <a:r>
              <a:rPr lang="en-US" dirty="0" smtClean="0"/>
              <a:t>NGOSS?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361949" y="876300"/>
            <a:ext cx="11420475" cy="54864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Обеспечить единый подход к разработке </a:t>
            </a:r>
            <a:r>
              <a:rPr lang="en-US" sz="3600" dirty="0" smtClean="0"/>
              <a:t>OSS/BSS</a:t>
            </a:r>
            <a:r>
              <a:rPr lang="ru-RU" sz="3600" dirty="0" smtClean="0"/>
              <a:t>-систем</a:t>
            </a:r>
          </a:p>
          <a:p>
            <a:r>
              <a:rPr lang="ru-RU" sz="3600" dirty="0" smtClean="0"/>
              <a:t>Обеспечить операторов связи инструментом автоматизации, который будет помогать:</a:t>
            </a:r>
          </a:p>
          <a:p>
            <a:pPr lvl="1"/>
            <a:r>
              <a:rPr lang="ru-RU" sz="3600" dirty="0" smtClean="0"/>
              <a:t> Классифицировать </a:t>
            </a:r>
            <a:r>
              <a:rPr lang="ru-RU" sz="3600" dirty="0"/>
              <a:t>и оптимизировать БП;</a:t>
            </a:r>
          </a:p>
          <a:p>
            <a:pPr lvl="1"/>
            <a:r>
              <a:rPr lang="ru-RU" sz="3600" dirty="0" smtClean="0"/>
              <a:t> Изменять </a:t>
            </a:r>
            <a:r>
              <a:rPr lang="ru-RU" sz="3600" dirty="0"/>
              <a:t>БП без переделки системы</a:t>
            </a:r>
          </a:p>
          <a:p>
            <a:pPr lvl="1"/>
            <a:r>
              <a:rPr lang="ru-RU" sz="3600" dirty="0" smtClean="0"/>
              <a:t> Снизить </a:t>
            </a:r>
            <a:r>
              <a:rPr lang="ru-RU" sz="3600" dirty="0"/>
              <a:t>расходы на разработку, интеграцию и </a:t>
            </a:r>
            <a:r>
              <a:rPr lang="ru-RU" sz="3600" dirty="0" smtClean="0"/>
              <a:t>поддержку</a:t>
            </a:r>
          </a:p>
          <a:p>
            <a:pPr lvl="1"/>
            <a:r>
              <a:rPr lang="ru-RU" sz="3600" dirty="0" smtClean="0"/>
              <a:t> Использовать компоненты </a:t>
            </a:r>
            <a:r>
              <a:rPr lang="ru-RU" sz="3600" dirty="0"/>
              <a:t>разных производителей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86805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Какие принципы у </a:t>
            </a:r>
            <a:r>
              <a:rPr lang="en-US" dirty="0" smtClean="0"/>
              <a:t>NGOSS?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361949" y="876300"/>
            <a:ext cx="11420475" cy="5705476"/>
          </a:xfrm>
        </p:spPr>
        <p:txBody>
          <a:bodyPr>
            <a:noAutofit/>
          </a:bodyPr>
          <a:lstStyle/>
          <a:p>
            <a:r>
              <a:rPr lang="ru-RU" sz="3600" dirty="0" smtClean="0"/>
              <a:t>Итеративный подход к разработке</a:t>
            </a:r>
          </a:p>
          <a:p>
            <a:r>
              <a:rPr lang="ru-RU" sz="3600" dirty="0" smtClean="0"/>
              <a:t>Разделение приложений и бизнес-процессов</a:t>
            </a:r>
          </a:p>
          <a:p>
            <a:r>
              <a:rPr lang="ru-RU" sz="3600" dirty="0" smtClean="0"/>
              <a:t>Распределённая архитектура</a:t>
            </a:r>
          </a:p>
          <a:p>
            <a:r>
              <a:rPr lang="ru-RU" sz="3600" dirty="0" smtClean="0"/>
              <a:t>Общая модель безопасности</a:t>
            </a:r>
          </a:p>
          <a:p>
            <a:r>
              <a:rPr lang="ru-RU" sz="3600" dirty="0" smtClean="0"/>
              <a:t>Единая информационная модель</a:t>
            </a:r>
          </a:p>
          <a:p>
            <a:r>
              <a:rPr lang="ru-RU" sz="3600" dirty="0" smtClean="0"/>
              <a:t>База знаний о системе</a:t>
            </a:r>
          </a:p>
          <a:p>
            <a:r>
              <a:rPr lang="ru-RU" sz="3600" dirty="0" smtClean="0"/>
              <a:t>Сквозной контроль требований</a:t>
            </a:r>
          </a:p>
          <a:p>
            <a:r>
              <a:rPr lang="ru-RU" sz="3600" dirty="0" smtClean="0"/>
              <a:t>Использование при разработке модулей сторонних производителей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99679803"/>
      </p:ext>
    </p:extLst>
  </p:cSld>
  <p:clrMapOvr>
    <a:masterClrMapping/>
  </p:clrMapOvr>
</p:sld>
</file>

<file path=ppt/theme/theme1.xml><?xml version="1.0" encoding="utf-8"?>
<a:theme xmlns:a="http://schemas.openxmlformats.org/drawingml/2006/main" name="Argus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gusTheme" id="{042C1B78-DF5C-47B5-A83B-2A9C0E97BDD8}" vid="{3AE3917B-5EE0-4B30-A60F-54BDFCAF95C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20022</TotalTime>
  <Words>729</Words>
  <Application>Microsoft Office PowerPoint</Application>
  <PresentationFormat>Широкоэкранный</PresentationFormat>
  <Paragraphs>130</Paragraphs>
  <Slides>32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Wingdings 2</vt:lpstr>
      <vt:lpstr>ArgusTheme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Скоринов</dc:creator>
  <cp:lastModifiedBy>Максим Скоринов</cp:lastModifiedBy>
  <cp:revision>322</cp:revision>
  <cp:lastPrinted>2014-09-22T07:30:28Z</cp:lastPrinted>
  <dcterms:created xsi:type="dcterms:W3CDTF">2014-05-07T16:15:11Z</dcterms:created>
  <dcterms:modified xsi:type="dcterms:W3CDTF">2015-03-10T20:20:51Z</dcterms:modified>
</cp:coreProperties>
</file>