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98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61" r:id="rId18"/>
    <p:sldId id="337" r:id="rId19"/>
    <p:sldId id="338" r:id="rId20"/>
    <p:sldId id="339" r:id="rId21"/>
    <p:sldId id="340" r:id="rId22"/>
    <p:sldId id="341" r:id="rId23"/>
    <p:sldId id="362" r:id="rId24"/>
    <p:sldId id="350" r:id="rId25"/>
    <p:sldId id="351" r:id="rId26"/>
    <p:sldId id="363" r:id="rId27"/>
    <p:sldId id="342" r:id="rId28"/>
    <p:sldId id="349" r:id="rId29"/>
    <p:sldId id="343" r:id="rId30"/>
    <p:sldId id="344" r:id="rId31"/>
    <p:sldId id="345" r:id="rId32"/>
    <p:sldId id="346" r:id="rId33"/>
    <p:sldId id="347" r:id="rId34"/>
    <p:sldId id="352" r:id="rId35"/>
    <p:sldId id="348" r:id="rId36"/>
    <p:sldId id="353" r:id="rId37"/>
    <p:sldId id="354" r:id="rId38"/>
    <p:sldId id="355" r:id="rId39"/>
    <p:sldId id="356" r:id="rId40"/>
    <p:sldId id="357" r:id="rId41"/>
    <p:sldId id="358" r:id="rId42"/>
    <p:sldId id="359" r:id="rId43"/>
    <p:sldId id="360" r:id="rId44"/>
    <p:sldId id="321" r:id="rId45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F81BD"/>
    <a:srgbClr val="FEE8F9"/>
    <a:srgbClr val="FBC9F4"/>
    <a:srgbClr val="FBA9E6"/>
    <a:srgbClr val="FFFD67"/>
    <a:srgbClr val="FDFEE8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21" autoAdjust="0"/>
    <p:restoredTop sz="83366" autoAdjust="0"/>
  </p:normalViewPr>
  <p:slideViewPr>
    <p:cSldViewPr snapToGrid="0">
      <p:cViewPr varScale="1">
        <p:scale>
          <a:sx n="100" d="100"/>
          <a:sy n="100" d="100"/>
        </p:scale>
        <p:origin x="102" y="4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53DD4-18DD-4059-B724-DC5E4A463705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866E8-2FCF-46E6-BD2A-9CB4C8836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488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866E8-2FCF-46E6-BD2A-9CB4C88360E0}" type="slidenum">
              <a:rPr lang="ru-RU" smtClean="0"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201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0" hasCustomPrompt="1"/>
          </p:nvPr>
        </p:nvSpPr>
        <p:spPr>
          <a:xfrm>
            <a:off x="335360" y="188641"/>
            <a:ext cx="1728192" cy="646331"/>
          </a:xfrm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</a:lstStyle>
          <a:p>
            <a:r>
              <a:rPr lang="ru-RU" dirty="0" smtClean="0"/>
              <a:t>Лого заказчика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0200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ятиугольник 8"/>
          <p:cNvSpPr/>
          <p:nvPr/>
        </p:nvSpPr>
        <p:spPr>
          <a:xfrm>
            <a:off x="4943872" y="191490"/>
            <a:ext cx="4416491" cy="357190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i="1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08" y="858194"/>
            <a:ext cx="10972800" cy="77060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1" y="1844824"/>
            <a:ext cx="10972800" cy="4525963"/>
          </a:xfrm>
        </p:spPr>
        <p:txBody>
          <a:bodyPr/>
          <a:lstStyle>
            <a:lvl1pPr>
              <a:defRPr sz="3000"/>
            </a:lvl1pPr>
            <a:lvl2pPr>
              <a:defRPr sz="2400"/>
            </a:lvl2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3" hasCustomPrompt="1"/>
          </p:nvPr>
        </p:nvSpPr>
        <p:spPr>
          <a:xfrm>
            <a:off x="5287433" y="192089"/>
            <a:ext cx="3784600" cy="357187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dirty="0" smtClean="0"/>
              <a:t>Образец </a:t>
            </a:r>
            <a:r>
              <a:rPr lang="ru-RU" dirty="0" err="1" smtClean="0"/>
              <a:t>назв.подраздела</a:t>
            </a:r>
            <a:endParaRPr lang="ru-RU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35361" y="836712"/>
            <a:ext cx="11521280" cy="5760640"/>
          </a:xfrm>
          <a:prstGeom prst="rect">
            <a:avLst/>
          </a:prstGeom>
          <a:noFill/>
          <a:ln w="317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-48683" y="191490"/>
            <a:ext cx="5335640" cy="357190"/>
          </a:xfrm>
          <a:prstGeom prst="homePlate">
            <a:avLst/>
          </a:prstGeom>
          <a:solidFill>
            <a:srgbClr val="CC0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i="1" dirty="0" smtClean="0">
                <a:solidFill>
                  <a:prstClr val="white"/>
                </a:solidFill>
              </a:rPr>
              <a:t>Основы</a:t>
            </a:r>
            <a:r>
              <a:rPr lang="ru-RU" sz="1800" i="1" baseline="0" dirty="0" smtClean="0">
                <a:solidFill>
                  <a:prstClr val="white"/>
                </a:solidFill>
              </a:rPr>
              <a:t> эксплуатации сетей связи. Лекция </a:t>
            </a:r>
            <a:r>
              <a:rPr lang="ru-RU" sz="1800" i="1" baseline="0" dirty="0" smtClean="0">
                <a:solidFill>
                  <a:prstClr val="white"/>
                </a:solidFill>
              </a:rPr>
              <a:t>1</a:t>
            </a:r>
            <a:endParaRPr lang="ru-RU" sz="1800" i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843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+ сет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808" y="858194"/>
            <a:ext cx="10972800" cy="77060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35361" y="836712"/>
            <a:ext cx="11521280" cy="5760640"/>
          </a:xfrm>
          <a:prstGeom prst="rect">
            <a:avLst/>
          </a:prstGeom>
          <a:noFill/>
          <a:ln w="317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>
              <a:solidFill>
                <a:prstClr val="white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174116"/>
              </p:ext>
            </p:extLst>
          </p:nvPr>
        </p:nvGraphicFramePr>
        <p:xfrm>
          <a:off x="335360" y="836711"/>
          <a:ext cx="11521280" cy="57606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304256"/>
                <a:gridCol w="2304256"/>
                <a:gridCol w="2304256"/>
                <a:gridCol w="2304256"/>
                <a:gridCol w="2304256"/>
              </a:tblGrid>
              <a:tr h="1152128">
                <a:tc gridSpan="5"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>
                    <a:noFill/>
                  </a:tcPr>
                </a:tc>
              </a:tr>
              <a:tr h="115212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115212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>
                    <a:noFill/>
                  </a:tcPr>
                </a:tc>
              </a:tr>
              <a:tr h="11521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14" name="Пятиугольник 13"/>
          <p:cNvSpPr/>
          <p:nvPr/>
        </p:nvSpPr>
        <p:spPr>
          <a:xfrm>
            <a:off x="4943872" y="191490"/>
            <a:ext cx="4416491" cy="357190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i="1" dirty="0">
              <a:solidFill>
                <a:prstClr val="white"/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-48683" y="191490"/>
            <a:ext cx="5335640" cy="357190"/>
          </a:xfrm>
          <a:prstGeom prst="homePlate">
            <a:avLst/>
          </a:prstGeom>
          <a:solidFill>
            <a:srgbClr val="CC0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i="1" dirty="0" smtClean="0">
                <a:solidFill>
                  <a:prstClr val="white"/>
                </a:solidFill>
              </a:rPr>
              <a:t>Основы эксплуатации сетей связи.</a:t>
            </a:r>
            <a:r>
              <a:rPr lang="ru-RU" sz="1800" i="1" baseline="0" dirty="0" smtClean="0">
                <a:solidFill>
                  <a:prstClr val="white"/>
                </a:solidFill>
              </a:rPr>
              <a:t> Лекция </a:t>
            </a:r>
            <a:r>
              <a:rPr lang="ru-RU" sz="1800" i="1" baseline="0" dirty="0" smtClean="0">
                <a:solidFill>
                  <a:prstClr val="white"/>
                </a:solidFill>
              </a:rPr>
              <a:t>1</a:t>
            </a:r>
            <a:endParaRPr lang="ru-RU" sz="1800" i="1" dirty="0">
              <a:solidFill>
                <a:prstClr val="white"/>
              </a:solidFill>
            </a:endParaRPr>
          </a:p>
        </p:txBody>
      </p:sp>
      <p:sp>
        <p:nvSpPr>
          <p:cNvPr id="17" name="Текст 11"/>
          <p:cNvSpPr>
            <a:spLocks noGrp="1"/>
          </p:cNvSpPr>
          <p:nvPr>
            <p:ph type="body" sz="quarter" idx="13" hasCustomPrompt="1"/>
          </p:nvPr>
        </p:nvSpPr>
        <p:spPr>
          <a:xfrm>
            <a:off x="5287433" y="192089"/>
            <a:ext cx="3784600" cy="357187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dirty="0" smtClean="0"/>
              <a:t>Образец </a:t>
            </a:r>
            <a:r>
              <a:rPr lang="ru-RU" dirty="0" err="1" smtClean="0"/>
              <a:t>назв.подраздела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8671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ойная обла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35360" y="1772816"/>
            <a:ext cx="4128459" cy="482453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800" i="1" dirty="0">
              <a:solidFill>
                <a:prstClr val="black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35360" y="1772816"/>
            <a:ext cx="4128459" cy="4824536"/>
          </a:xfrm>
        </p:spPr>
        <p:txBody>
          <a:bodyPr/>
          <a:lstStyle>
            <a:lvl1pPr>
              <a:defRPr sz="3000"/>
            </a:lvl1pPr>
            <a:lvl2pPr>
              <a:defRPr sz="2400"/>
            </a:lvl2pPr>
            <a:lvl3pPr>
              <a:defRPr sz="24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85954" y="1772816"/>
            <a:ext cx="7270687" cy="4824536"/>
          </a:xfrm>
        </p:spPr>
        <p:txBody>
          <a:bodyPr/>
          <a:lstStyle>
            <a:lvl1pPr>
              <a:defRPr sz="3000"/>
            </a:lvl1pPr>
            <a:lvl2pPr>
              <a:defRPr sz="2400"/>
            </a:lvl2pPr>
            <a:lvl3pPr>
              <a:defRPr sz="24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85954" y="1772816"/>
            <a:ext cx="7270687" cy="4824536"/>
          </a:xfrm>
          <a:prstGeom prst="rect">
            <a:avLst/>
          </a:prstGeom>
          <a:noFill/>
          <a:ln w="3175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4943872" y="191490"/>
            <a:ext cx="4416491" cy="357190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i="1" dirty="0">
              <a:solidFill>
                <a:prstClr val="white"/>
              </a:solidFill>
            </a:endParaRPr>
          </a:p>
        </p:txBody>
      </p: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595808" y="858194"/>
            <a:ext cx="10972800" cy="77060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9" name="Пятиугольник 18"/>
          <p:cNvSpPr/>
          <p:nvPr/>
        </p:nvSpPr>
        <p:spPr>
          <a:xfrm>
            <a:off x="-48683" y="191490"/>
            <a:ext cx="5335640" cy="357190"/>
          </a:xfrm>
          <a:prstGeom prst="homePlate">
            <a:avLst/>
          </a:prstGeom>
          <a:solidFill>
            <a:srgbClr val="CC0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i="1" dirty="0" smtClean="0">
                <a:solidFill>
                  <a:prstClr val="white"/>
                </a:solidFill>
              </a:rPr>
              <a:t>Основы эксплуатации сетей связи. Лекция </a:t>
            </a:r>
            <a:r>
              <a:rPr lang="ru-RU" sz="1800" i="1" dirty="0" smtClean="0">
                <a:solidFill>
                  <a:prstClr val="white"/>
                </a:solidFill>
              </a:rPr>
              <a:t>1</a:t>
            </a:r>
            <a:endParaRPr lang="ru-RU" sz="1800" i="1" dirty="0">
              <a:solidFill>
                <a:prstClr val="white"/>
              </a:solidFill>
            </a:endParaRPr>
          </a:p>
        </p:txBody>
      </p:sp>
      <p:sp>
        <p:nvSpPr>
          <p:cNvPr id="20" name="Текст 11"/>
          <p:cNvSpPr>
            <a:spLocks noGrp="1"/>
          </p:cNvSpPr>
          <p:nvPr>
            <p:ph type="body" sz="quarter" idx="13" hasCustomPrompt="1"/>
          </p:nvPr>
        </p:nvSpPr>
        <p:spPr>
          <a:xfrm>
            <a:off x="5287433" y="192089"/>
            <a:ext cx="3784600" cy="357187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dirty="0" smtClean="0"/>
              <a:t>Образец </a:t>
            </a:r>
            <a:r>
              <a:rPr lang="ru-RU" dirty="0" err="1" smtClean="0"/>
              <a:t>назв.подраздела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41503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неч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Надеемся, у вас есть вопросы!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0" hasCustomPrompt="1"/>
          </p:nvPr>
        </p:nvSpPr>
        <p:spPr>
          <a:xfrm>
            <a:off x="335360" y="188641"/>
            <a:ext cx="1728192" cy="646331"/>
          </a:xfr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1800" baseline="0"/>
            </a:lvl1pPr>
          </a:lstStyle>
          <a:p>
            <a:r>
              <a:rPr lang="ru-RU" dirty="0" smtClean="0"/>
              <a:t>Лого заказчика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638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под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29344" y="4695280"/>
            <a:ext cx="103632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dirty="0" smtClean="0"/>
              <a:t>Заголовок подраздела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5725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E06B99-E017-4566-A8D5-CC32F0D56DE8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AA1AB1-05B4-4E7B-8C70-F1E4030BC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509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E06B99-E017-4566-A8D5-CC32F0D56DE8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AA1AB1-05B4-4E7B-8C70-F1E4030BCBB3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8719" y="94523"/>
            <a:ext cx="1944791" cy="47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393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59519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44825"/>
            <a:ext cx="109728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116633"/>
            <a:ext cx="1944791" cy="47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10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Тема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66240" y="3031832"/>
            <a:ext cx="8971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dirty="0" smtClean="0"/>
              <a:t>TMN</a:t>
            </a:r>
            <a:endParaRPr lang="ru-RU" sz="7200" dirty="0" smtClean="0"/>
          </a:p>
        </p:txBody>
      </p:sp>
    </p:spTree>
    <p:extLst>
      <p:ext uri="{BB962C8B-B14F-4D97-AF65-F5344CB8AC3E}">
        <p14:creationId xmlns:p14="http://schemas.microsoft.com/office/powerpoint/2010/main" val="390344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Промежуточный уровень услуги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66750" y="1705087"/>
            <a:ext cx="11125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Компоненты промежуточного уровня</a:t>
            </a:r>
            <a:r>
              <a:rPr lang="ru-RU" sz="3600" dirty="0" smtClean="0"/>
              <a:t> – используются для обеспечения межсетевого взаимодействия и совместного функционирования нескольких приложений. Позволяют добавлять функциональность, необходимую для предоставления всего набора инфраструктурных услуг. Функционирование услуг – отложенное, не обязательно в реальном времени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3189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Базовый уровень услуги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85776" y="929466"/>
            <a:ext cx="113157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Компоненты базового уровня</a:t>
            </a:r>
            <a:r>
              <a:rPr lang="ru-RU" sz="3600" dirty="0" smtClean="0"/>
              <a:t> – делятся на компоненты услуг сетей связи (используют сетевые ресурсы) и компоненты услуг обработки и хранения информации (используют ресурсы систем хранения и обработки данных). Функционирование услуг – в реальном времени. </a:t>
            </a:r>
            <a:endParaRPr lang="ru-RU" sz="3600" dirty="0" smtClean="0"/>
          </a:p>
          <a:p>
            <a:endParaRPr lang="ru-RU" sz="3600" dirty="0" smtClean="0"/>
          </a:p>
          <a:p>
            <a:r>
              <a:rPr lang="ru-RU" sz="3600" i="1" dirty="0" smtClean="0"/>
              <a:t>Де-факто</a:t>
            </a:r>
            <a:r>
              <a:rPr lang="ru-RU" sz="3600" i="1" dirty="0" smtClean="0"/>
              <a:t>, услуги базового уровня реализуются с помощью программного обеспечения управления оборудования электросвязи и не относятся к </a:t>
            </a:r>
            <a:r>
              <a:rPr lang="en-US" sz="3600" i="1" dirty="0" smtClean="0"/>
              <a:t>TMN</a:t>
            </a:r>
            <a:r>
              <a:rPr lang="ru-RU" sz="3600" i="1" dirty="0" smtClean="0"/>
              <a:t>.</a:t>
            </a:r>
            <a:endParaRPr lang="ru-RU" sz="3600" i="1" dirty="0"/>
          </a:p>
        </p:txBody>
      </p:sp>
    </p:spTree>
    <p:extLst>
      <p:ext uri="{BB962C8B-B14F-4D97-AF65-F5344CB8AC3E}">
        <p14:creationId xmlns:p14="http://schemas.microsoft.com/office/powerpoint/2010/main" val="303867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Что ещё описывает инф. модель?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7224" y="1028765"/>
            <a:ext cx="1094422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Функция</a:t>
            </a:r>
            <a:r>
              <a:rPr lang="ru-RU" sz="3600" dirty="0" smtClean="0"/>
              <a:t> – логический элемент, выполняющий определённое задание в зависимости от входного сигнала</a:t>
            </a:r>
            <a:endParaRPr lang="ru-RU" sz="3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7224" y="3030885"/>
            <a:ext cx="1094422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Логический интерфейс</a:t>
            </a:r>
            <a:r>
              <a:rPr lang="ru-RU" sz="3600" dirty="0" smtClean="0"/>
              <a:t> – описание процедуры взаимодействия между различными функциями. Содержит описание </a:t>
            </a:r>
            <a:r>
              <a:rPr lang="ru-RU" sz="3600" i="1" u="sng" dirty="0" smtClean="0"/>
              <a:t>протокола взаимодействия</a:t>
            </a:r>
            <a:r>
              <a:rPr lang="ru-RU" sz="3600" i="1" dirty="0" smtClean="0"/>
              <a:t> </a:t>
            </a:r>
            <a:r>
              <a:rPr lang="ru-RU" sz="3600" dirty="0" smtClean="0"/>
              <a:t>и описание </a:t>
            </a:r>
            <a:r>
              <a:rPr lang="ru-RU" sz="3600" i="1" u="sng" dirty="0" smtClean="0"/>
              <a:t>функциональной опорной точки</a:t>
            </a:r>
            <a:r>
              <a:rPr lang="ru-RU" sz="3600" i="1" dirty="0" smtClean="0"/>
              <a:t> </a:t>
            </a:r>
            <a:r>
              <a:rPr lang="ru-RU" sz="3600" dirty="0" smtClean="0"/>
              <a:t>(указывает, какие точно действия или операции должны быть доступны при вызове функции)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44227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Какие бывают функции?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425978" y="1087758"/>
            <a:ext cx="2693545" cy="2667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Функция 1</a:t>
            </a:r>
            <a:endParaRPr lang="ru-RU" sz="3600" dirty="0"/>
          </a:p>
        </p:txBody>
      </p:sp>
      <p:sp>
        <p:nvSpPr>
          <p:cNvPr id="6" name="Овал 5"/>
          <p:cNvSpPr/>
          <p:nvPr/>
        </p:nvSpPr>
        <p:spPr>
          <a:xfrm>
            <a:off x="9057660" y="1091351"/>
            <a:ext cx="2693545" cy="26634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Функция 2</a:t>
            </a:r>
            <a:endParaRPr lang="ru-RU" sz="36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257550" y="2533650"/>
            <a:ext cx="571923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 flipV="1">
            <a:off x="3238500" y="2999590"/>
            <a:ext cx="5719233" cy="78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2960245" y="1063900"/>
            <a:ext cx="60165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Форматы информации</a:t>
            </a:r>
          </a:p>
          <a:p>
            <a:pPr algn="ctr"/>
            <a:r>
              <a:rPr lang="ru-RU" sz="3600" dirty="0" smtClean="0"/>
              <a:t>Протоколы взаимодействия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5978" y="3754786"/>
            <a:ext cx="113252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Функции приложений (</a:t>
            </a:r>
            <a:r>
              <a:rPr lang="en-US" sz="3600" i="1" dirty="0" smtClean="0"/>
              <a:t>application functions</a:t>
            </a:r>
            <a:r>
              <a:rPr lang="en-US" sz="3600" dirty="0" smtClean="0"/>
              <a:t>)</a:t>
            </a:r>
            <a:endParaRPr lang="ru-RU" sz="3600" dirty="0" smtClean="0"/>
          </a:p>
          <a:p>
            <a:r>
              <a:rPr lang="ru-RU" sz="3600" dirty="0" smtClean="0"/>
              <a:t>Функции промежуточного уровня (</a:t>
            </a:r>
            <a:r>
              <a:rPr lang="en-US" sz="3600" i="1" dirty="0" smtClean="0"/>
              <a:t>middleware functions</a:t>
            </a:r>
            <a:r>
              <a:rPr lang="en-US" sz="3600" dirty="0" smtClean="0"/>
              <a:t>)</a:t>
            </a:r>
          </a:p>
          <a:p>
            <a:r>
              <a:rPr lang="en-US" sz="3600" dirty="0"/>
              <a:t>	</a:t>
            </a:r>
            <a:r>
              <a:rPr lang="ru-RU" sz="3600" dirty="0" smtClean="0"/>
              <a:t>Функции контроля услуг (</a:t>
            </a:r>
            <a:r>
              <a:rPr lang="en-US" sz="3600" i="1" dirty="0" smtClean="0"/>
              <a:t>service control functions</a:t>
            </a:r>
            <a:r>
              <a:rPr lang="en-US" sz="3600" dirty="0" smtClean="0"/>
              <a:t>)</a:t>
            </a:r>
          </a:p>
          <a:p>
            <a:r>
              <a:rPr lang="en-US" sz="3600" dirty="0"/>
              <a:t>	</a:t>
            </a:r>
            <a:r>
              <a:rPr lang="ru-RU" sz="3600" dirty="0" smtClean="0"/>
              <a:t>Функции управления (</a:t>
            </a:r>
            <a:r>
              <a:rPr lang="en-US" sz="3600" i="1" dirty="0" smtClean="0"/>
              <a:t>management functions</a:t>
            </a:r>
            <a:r>
              <a:rPr lang="en-US" sz="3600" dirty="0" smtClean="0"/>
              <a:t>)</a:t>
            </a:r>
          </a:p>
          <a:p>
            <a:r>
              <a:rPr lang="ru-RU" sz="3600" dirty="0" smtClean="0"/>
              <a:t>Функции базового уровня (</a:t>
            </a:r>
            <a:r>
              <a:rPr lang="en-US" sz="3600" i="1" dirty="0" err="1" smtClean="0"/>
              <a:t>baseware</a:t>
            </a:r>
            <a:r>
              <a:rPr lang="en-US" sz="3600" i="1" dirty="0" smtClean="0"/>
              <a:t> functions</a:t>
            </a:r>
            <a:r>
              <a:rPr lang="en-US" sz="3600" dirty="0" smtClean="0"/>
              <a:t>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7315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Какие бывают протоколы?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483278"/>
              </p:ext>
            </p:extLst>
          </p:nvPr>
        </p:nvGraphicFramePr>
        <p:xfrm>
          <a:off x="474505" y="1147614"/>
          <a:ext cx="11288869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6145"/>
                <a:gridCol w="656272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Тип</a:t>
                      </a:r>
                      <a:r>
                        <a:rPr lang="ru-RU" sz="3600" baseline="0" dirty="0" smtClean="0"/>
                        <a:t> интерфейса / протокола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Назначение стыка</a:t>
                      </a:r>
                      <a:r>
                        <a:rPr lang="ru-RU" sz="3600" baseline="0" dirty="0" smtClean="0"/>
                        <a:t> / интерфейса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Прикладной</a:t>
                      </a:r>
                      <a:r>
                        <a:rPr lang="ru-RU" sz="3600" baseline="0" dirty="0" smtClean="0"/>
                        <a:t> протокол (</a:t>
                      </a:r>
                      <a:r>
                        <a:rPr lang="en-US" sz="3600" baseline="0" dirty="0" smtClean="0"/>
                        <a:t>Application Protocol)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Логический стык межу прикладными функциями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Прикладной</a:t>
                      </a:r>
                      <a:r>
                        <a:rPr lang="ru-RU" sz="3600" baseline="0" dirty="0" smtClean="0"/>
                        <a:t> программный интерфейс (</a:t>
                      </a:r>
                      <a:r>
                        <a:rPr lang="en-US" sz="3600" baseline="0" dirty="0" smtClean="0"/>
                        <a:t>Application Programming Interface)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Логический</a:t>
                      </a:r>
                      <a:r>
                        <a:rPr lang="ru-RU" sz="3600" baseline="0" dirty="0" smtClean="0"/>
                        <a:t> интерфейс между прикладными функциями и функциями промежуточного уровня, которые поддерживают прикладные функции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186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Какие бывают протоколы? (часть 2)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066017"/>
              </p:ext>
            </p:extLst>
          </p:nvPr>
        </p:nvGraphicFramePr>
        <p:xfrm>
          <a:off x="428625" y="842814"/>
          <a:ext cx="11249025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  <a:gridCol w="621982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Тип</a:t>
                      </a:r>
                      <a:r>
                        <a:rPr lang="ru-RU" sz="3600" baseline="0" dirty="0" smtClean="0"/>
                        <a:t> интерфейса / протокола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Назначение стыка</a:t>
                      </a:r>
                      <a:r>
                        <a:rPr lang="ru-RU" sz="3600" baseline="0" dirty="0" smtClean="0"/>
                        <a:t> / интерфейса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Протокол промежуточного уровня</a:t>
                      </a:r>
                      <a:r>
                        <a:rPr lang="ru-RU" sz="3600" baseline="0" dirty="0" smtClean="0"/>
                        <a:t> (</a:t>
                      </a:r>
                      <a:r>
                        <a:rPr lang="en-US" sz="3600" baseline="0" dirty="0" smtClean="0"/>
                        <a:t>Middleware Protocol)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Логический</a:t>
                      </a:r>
                      <a:r>
                        <a:rPr lang="ru-RU" sz="3600" baseline="0" dirty="0" smtClean="0"/>
                        <a:t> стык между функциями промежуточного уровня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Базовый программный</a:t>
                      </a:r>
                      <a:r>
                        <a:rPr lang="ru-RU" sz="3600" baseline="0" dirty="0" smtClean="0"/>
                        <a:t> интерфейс (</a:t>
                      </a:r>
                      <a:r>
                        <a:rPr lang="en-US" sz="3600" baseline="0" dirty="0" smtClean="0"/>
                        <a:t>Basic Programming Interface)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Логический</a:t>
                      </a:r>
                      <a:r>
                        <a:rPr lang="ru-RU" sz="3600" baseline="0" dirty="0" smtClean="0"/>
                        <a:t> интерфейс между функциями промежуточного уровня и функциями базового уровня, </a:t>
                      </a:r>
                      <a:r>
                        <a:rPr lang="ru-RU" sz="3600" baseline="0" dirty="0" smtClean="0"/>
                        <a:t>поддерживающими промежуточный уровень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489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Какие бывают протоколы? (часть 3)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514179"/>
              </p:ext>
            </p:extLst>
          </p:nvPr>
        </p:nvGraphicFramePr>
        <p:xfrm>
          <a:off x="371475" y="842814"/>
          <a:ext cx="1144905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0"/>
                <a:gridCol w="611505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Тип</a:t>
                      </a:r>
                      <a:r>
                        <a:rPr lang="ru-RU" sz="3600" baseline="0" dirty="0" smtClean="0"/>
                        <a:t> интерфейса / протокола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Назначение стыка</a:t>
                      </a:r>
                      <a:r>
                        <a:rPr lang="ru-RU" sz="3600" baseline="0" dirty="0" smtClean="0"/>
                        <a:t> / интерфейса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Человеко-машинный</a:t>
                      </a:r>
                      <a:r>
                        <a:rPr lang="ru-RU" sz="3600" baseline="0" dirty="0" smtClean="0"/>
                        <a:t> интерфейс (</a:t>
                      </a:r>
                      <a:r>
                        <a:rPr lang="en-US" sz="3600" baseline="0" dirty="0" smtClean="0"/>
                        <a:t>Human-Computer Interface)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Логический</a:t>
                      </a:r>
                      <a:r>
                        <a:rPr lang="ru-RU" sz="3600" baseline="0" dirty="0" smtClean="0"/>
                        <a:t> интерфейс между пользователем и, главным образом, функциями базового уровня (но не ограничиваясь ими)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Опорная</a:t>
                      </a:r>
                      <a:r>
                        <a:rPr lang="ru-RU" sz="3600" baseline="0" dirty="0" smtClean="0"/>
                        <a:t> точка сетей связи (</a:t>
                      </a:r>
                      <a:r>
                        <a:rPr lang="en-US" sz="3600" baseline="0" dirty="0" smtClean="0"/>
                        <a:t>Telecommunications Reference Point)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Логический интерфейс между функциями базового</a:t>
                      </a:r>
                      <a:r>
                        <a:rPr lang="ru-RU" sz="3600" baseline="0" dirty="0" smtClean="0"/>
                        <a:t> уровня и функциями сетей связи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30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Примеры функций и интерфейсов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51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Что же такое </a:t>
            </a:r>
            <a:r>
              <a:rPr lang="en-US" dirty="0" smtClean="0"/>
              <a:t>TMN?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47776" y="1115110"/>
            <a:ext cx="104298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Сеть </a:t>
            </a:r>
            <a:r>
              <a:rPr lang="en-US" sz="3600" b="1" dirty="0"/>
              <a:t>TMN</a:t>
            </a:r>
            <a:r>
              <a:rPr lang="ru-RU" sz="3600" dirty="0"/>
              <a:t> – является самостоятельной сетью, «надстройкой» над традиционной сетью электросвязи.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47776" y="2912817"/>
            <a:ext cx="104298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Сеть </a:t>
            </a:r>
            <a:r>
              <a:rPr lang="en-US" sz="3600" b="1" dirty="0"/>
              <a:t>TMN</a:t>
            </a:r>
            <a:r>
              <a:rPr lang="ru-RU" sz="3600" dirty="0"/>
              <a:t> – обеспечивает управление, мониторинг и автоматизированную эксплуатацию телекоммуникационного оборудования.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247776" y="4710524"/>
            <a:ext cx="104298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Сеть </a:t>
            </a:r>
            <a:r>
              <a:rPr lang="en-US" sz="3600" b="1" dirty="0"/>
              <a:t>TMN</a:t>
            </a:r>
            <a:r>
              <a:rPr lang="ru-RU" sz="3600" dirty="0"/>
              <a:t> – используется для управления услугами сетей связи, для администрирования с целями обеспечения </a:t>
            </a:r>
            <a:r>
              <a:rPr lang="ru-RU" sz="3600" dirty="0" smtClean="0"/>
              <a:t>качества </a:t>
            </a:r>
            <a:r>
              <a:rPr lang="ru-RU" sz="3600" dirty="0"/>
              <a:t>и безопасности услуг.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056" y="1417366"/>
            <a:ext cx="583272" cy="59581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871" y="3492072"/>
            <a:ext cx="545641" cy="59581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056" y="5289779"/>
            <a:ext cx="589543" cy="595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69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Что же такое </a:t>
            </a:r>
            <a:r>
              <a:rPr lang="en-US" dirty="0" smtClean="0"/>
              <a:t>TMN? (</a:t>
            </a:r>
            <a:r>
              <a:rPr lang="ru-RU" dirty="0" smtClean="0"/>
              <a:t>продолжение)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19200" y="1133386"/>
            <a:ext cx="1053465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Сеть </a:t>
            </a:r>
            <a:r>
              <a:rPr lang="en-US" sz="3600" b="1" dirty="0"/>
              <a:t>TMN</a:t>
            </a:r>
            <a:r>
              <a:rPr lang="ru-RU" sz="3600" b="1" dirty="0"/>
              <a:t> </a:t>
            </a:r>
            <a:r>
              <a:rPr lang="ru-RU" sz="3600" dirty="0"/>
              <a:t>– предоставляет оператору связи множество функций управления телекоммуникационными сетями и услугами, обеспечивая обмен информацией (выдача команды </a:t>
            </a:r>
            <a:r>
              <a:rPr lang="en-US" sz="3600" dirty="0"/>
              <a:t>-&gt; </a:t>
            </a:r>
            <a:r>
              <a:rPr lang="ru-RU" sz="3600" dirty="0"/>
              <a:t>выполнение команды </a:t>
            </a:r>
            <a:r>
              <a:rPr lang="en-US" sz="3600" dirty="0"/>
              <a:t>-&gt; </a:t>
            </a:r>
            <a:r>
              <a:rPr lang="ru-RU" sz="3600" dirty="0"/>
              <a:t>получение результата).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838700" y="4196060"/>
            <a:ext cx="69151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/>
              <a:t>Для передачи сигналов и команд управления, </a:t>
            </a:r>
            <a:r>
              <a:rPr lang="en-US" sz="3600" i="1" dirty="0"/>
              <a:t>TMN</a:t>
            </a:r>
            <a:r>
              <a:rPr lang="ru-RU" sz="3600" i="1" dirty="0"/>
              <a:t> подключается к оборудованию электросвязи </a:t>
            </a:r>
            <a:r>
              <a:rPr lang="ru-RU" sz="3600" i="1" dirty="0" smtClean="0"/>
              <a:t>по </a:t>
            </a:r>
            <a:r>
              <a:rPr lang="ru-RU" sz="3600" i="1" dirty="0"/>
              <a:t>сети передачи данных.</a:t>
            </a:r>
            <a:endParaRPr lang="ru-RU" sz="3600" i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" y="2272911"/>
            <a:ext cx="608359" cy="583272"/>
          </a:xfrm>
          <a:prstGeom prst="rect">
            <a:avLst/>
          </a:prstGeom>
        </p:spPr>
      </p:pic>
      <p:pic>
        <p:nvPicPr>
          <p:cNvPr id="8" name="Picture 2" descr="Exclamation Mark, Exclamation Point - Free image - 15364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75" y="5046042"/>
            <a:ext cx="608359" cy="608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48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О чём мы?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067" y="1874042"/>
            <a:ext cx="5241540" cy="39147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7900" y="1874042"/>
            <a:ext cx="552450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607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Для закрепления пройденного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115" y="1796751"/>
            <a:ext cx="11280201" cy="3546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99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Архитектурные уровни </a:t>
            </a:r>
            <a:r>
              <a:rPr lang="en-US" dirty="0" smtClean="0"/>
              <a:t>TMN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6347" y="1003175"/>
            <a:ext cx="3804220" cy="1692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Функциональная архитектура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34682" y="2363725"/>
            <a:ext cx="3804220" cy="16923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Физическая архитектура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67813" y="3731134"/>
            <a:ext cx="3804220" cy="1692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Информационная </a:t>
            </a:r>
            <a:r>
              <a:rPr lang="ru-RU" sz="3600" dirty="0" smtClean="0"/>
              <a:t>архитектура</a:t>
            </a:r>
            <a:r>
              <a:rPr lang="ru-RU" sz="3600" dirty="0" smtClean="0">
                <a:solidFill>
                  <a:srgbClr val="4F81BD"/>
                </a:solidFill>
              </a:rPr>
              <a:t>_____</a:t>
            </a:r>
            <a:endParaRPr lang="ru-RU" sz="3600" dirty="0">
              <a:solidFill>
                <a:srgbClr val="4F81BD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83987" y="4797935"/>
            <a:ext cx="3804220" cy="1692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Логическая многоуровневая архитектура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3447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Функциональная архитектура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074" y="3568188"/>
            <a:ext cx="5254799" cy="301207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47675" y="880517"/>
            <a:ext cx="1141094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u="sng" dirty="0" smtClean="0"/>
              <a:t>Функциональные блоки:</a:t>
            </a:r>
          </a:p>
          <a:p>
            <a:r>
              <a:rPr lang="ru-RU" sz="3600" dirty="0" smtClean="0"/>
              <a:t>- операционной </a:t>
            </a:r>
            <a:r>
              <a:rPr lang="ru-RU" sz="3600" dirty="0"/>
              <a:t>системы </a:t>
            </a:r>
            <a:r>
              <a:rPr lang="ru-RU" sz="3600" dirty="0" smtClean="0"/>
              <a:t>(</a:t>
            </a:r>
            <a:r>
              <a:rPr lang="en-US" sz="3600" dirty="0" smtClean="0"/>
              <a:t>OS </a:t>
            </a:r>
            <a:r>
              <a:rPr lang="ru-RU" sz="3600" dirty="0" err="1" smtClean="0"/>
              <a:t>function</a:t>
            </a:r>
            <a:r>
              <a:rPr lang="ru-RU" sz="3600" dirty="0" smtClean="0"/>
              <a:t> </a:t>
            </a:r>
            <a:r>
              <a:rPr lang="ru-RU" sz="3600" dirty="0" err="1"/>
              <a:t>block</a:t>
            </a:r>
            <a:r>
              <a:rPr lang="ru-RU" sz="3600" dirty="0"/>
              <a:t>, OSF)</a:t>
            </a:r>
          </a:p>
          <a:p>
            <a:r>
              <a:rPr lang="ru-RU" sz="3600" dirty="0" smtClean="0"/>
              <a:t>- элемента </a:t>
            </a:r>
            <a:r>
              <a:rPr lang="ru-RU" sz="3600" dirty="0"/>
              <a:t>сети (</a:t>
            </a:r>
            <a:r>
              <a:rPr lang="ru-RU" sz="3600" dirty="0" err="1"/>
              <a:t>network</a:t>
            </a:r>
            <a:r>
              <a:rPr lang="ru-RU" sz="3600" dirty="0"/>
              <a:t> </a:t>
            </a:r>
            <a:r>
              <a:rPr lang="ru-RU" sz="3600" dirty="0" err="1"/>
              <a:t>element</a:t>
            </a:r>
            <a:r>
              <a:rPr lang="ru-RU" sz="3600" dirty="0"/>
              <a:t> </a:t>
            </a:r>
            <a:r>
              <a:rPr lang="ru-RU" sz="3600" dirty="0" err="1"/>
              <a:t>function</a:t>
            </a:r>
            <a:r>
              <a:rPr lang="ru-RU" sz="3600" dirty="0"/>
              <a:t> </a:t>
            </a:r>
            <a:r>
              <a:rPr lang="ru-RU" sz="3600" dirty="0" err="1"/>
              <a:t>block</a:t>
            </a:r>
            <a:r>
              <a:rPr lang="ru-RU" sz="3600" dirty="0"/>
              <a:t>, NEF)</a:t>
            </a:r>
          </a:p>
          <a:p>
            <a:r>
              <a:rPr lang="ru-RU" sz="3600" dirty="0" smtClean="0"/>
              <a:t>- рабочей </a:t>
            </a:r>
            <a:r>
              <a:rPr lang="ru-RU" sz="3600" dirty="0"/>
              <a:t>станции (</a:t>
            </a:r>
            <a:r>
              <a:rPr lang="ru-RU" sz="3600" dirty="0" err="1"/>
              <a:t>workstation</a:t>
            </a:r>
            <a:r>
              <a:rPr lang="ru-RU" sz="3600" dirty="0"/>
              <a:t> </a:t>
            </a:r>
            <a:r>
              <a:rPr lang="ru-RU" sz="3600" dirty="0" err="1"/>
              <a:t>function</a:t>
            </a:r>
            <a:r>
              <a:rPr lang="ru-RU" sz="3600" dirty="0"/>
              <a:t> </a:t>
            </a:r>
            <a:r>
              <a:rPr lang="ru-RU" sz="3600" dirty="0" err="1"/>
              <a:t>block</a:t>
            </a:r>
            <a:r>
              <a:rPr lang="ru-RU" sz="3600" dirty="0"/>
              <a:t>, WSF)</a:t>
            </a:r>
          </a:p>
          <a:p>
            <a:r>
              <a:rPr lang="ru-RU" sz="3600" dirty="0" smtClean="0"/>
              <a:t>- преобразования </a:t>
            </a:r>
            <a:r>
              <a:rPr lang="ru-RU" sz="3600" dirty="0"/>
              <a:t>(</a:t>
            </a:r>
            <a:r>
              <a:rPr lang="ru-RU" sz="3600" dirty="0" err="1"/>
              <a:t>transformation</a:t>
            </a:r>
            <a:r>
              <a:rPr lang="ru-RU" sz="3600" dirty="0"/>
              <a:t> </a:t>
            </a:r>
            <a:r>
              <a:rPr lang="ru-RU" sz="3600" dirty="0" err="1"/>
              <a:t>function</a:t>
            </a:r>
            <a:r>
              <a:rPr lang="ru-RU" sz="3600" dirty="0"/>
              <a:t> </a:t>
            </a:r>
            <a:r>
              <a:rPr lang="ru-RU" sz="3600" dirty="0" err="1"/>
              <a:t>block</a:t>
            </a:r>
            <a:r>
              <a:rPr lang="ru-RU" sz="3600" dirty="0"/>
              <a:t>, TF)</a:t>
            </a:r>
          </a:p>
        </p:txBody>
      </p:sp>
    </p:spTree>
    <p:extLst>
      <p:ext uri="{BB962C8B-B14F-4D97-AF65-F5344CB8AC3E}">
        <p14:creationId xmlns:p14="http://schemas.microsoft.com/office/powerpoint/2010/main" val="73757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Опорные точки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2450" y="894487"/>
            <a:ext cx="112585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00FF"/>
                </a:solidFill>
              </a:rPr>
              <a:t>Опорные точки (</a:t>
            </a:r>
            <a:r>
              <a:rPr lang="ru-RU" sz="3600" b="1" dirty="0" err="1">
                <a:solidFill>
                  <a:srgbClr val="0000FF"/>
                </a:solidFill>
              </a:rPr>
              <a:t>reference</a:t>
            </a:r>
            <a:r>
              <a:rPr lang="ru-RU" sz="3600" b="1" dirty="0">
                <a:solidFill>
                  <a:srgbClr val="0000FF"/>
                </a:solidFill>
              </a:rPr>
              <a:t> </a:t>
            </a:r>
            <a:r>
              <a:rPr lang="ru-RU" sz="3600" b="1" dirty="0" err="1">
                <a:solidFill>
                  <a:srgbClr val="0000FF"/>
                </a:solidFill>
              </a:rPr>
              <a:t>point</a:t>
            </a:r>
            <a:r>
              <a:rPr lang="ru-RU" sz="3600" b="1" dirty="0">
                <a:solidFill>
                  <a:srgbClr val="0000FF"/>
                </a:solidFill>
              </a:rPr>
              <a:t>) </a:t>
            </a:r>
            <a:r>
              <a:rPr lang="ru-RU" sz="3600" dirty="0">
                <a:solidFill>
                  <a:srgbClr val="000000"/>
                </a:solidFill>
              </a:rPr>
              <a:t>— </a:t>
            </a:r>
            <a:r>
              <a:rPr lang="ru-RU" sz="3600" dirty="0" smtClean="0"/>
              <a:t>описание </a:t>
            </a:r>
            <a:r>
              <a:rPr lang="ru-RU" sz="3600" dirty="0"/>
              <a:t>требований к интерфейсам </a:t>
            </a:r>
            <a:r>
              <a:rPr lang="ru-RU" sz="3600" dirty="0" smtClean="0"/>
              <a:t>TMN:</a:t>
            </a:r>
          </a:p>
          <a:p>
            <a:endParaRPr lang="ru-RU" sz="360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отражают </a:t>
            </a:r>
            <a:r>
              <a:rPr lang="ru-RU" sz="3600" dirty="0"/>
              <a:t>суть взаимодействия между функциональными блоками; </a:t>
            </a:r>
            <a:endParaRPr lang="ru-RU" sz="360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позволяют </a:t>
            </a:r>
            <a:r>
              <a:rPr lang="ru-RU" sz="3600" dirty="0"/>
              <a:t>определить все возможные функции, которые данный функциональный блок запрашивает у других блоков</a:t>
            </a:r>
          </a:p>
        </p:txBody>
      </p:sp>
    </p:spTree>
    <p:extLst>
      <p:ext uri="{BB962C8B-B14F-4D97-AF65-F5344CB8AC3E}">
        <p14:creationId xmlns:p14="http://schemas.microsoft.com/office/powerpoint/2010/main" val="16563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Расшифровка интерфейсов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5799" y="1162973"/>
            <a:ext cx="1074420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8B0000"/>
                </a:solidFill>
              </a:rPr>
              <a:t>f</a:t>
            </a:r>
            <a:r>
              <a:rPr lang="ru-RU" sz="3600" dirty="0">
                <a:solidFill>
                  <a:srgbClr val="000000"/>
                </a:solidFill>
              </a:rPr>
              <a:t>  —</a:t>
            </a:r>
            <a:r>
              <a:rPr lang="ru-RU" sz="3600" dirty="0" smtClean="0">
                <a:solidFill>
                  <a:srgbClr val="000000"/>
                </a:solidFill>
              </a:rPr>
              <a:t> связь рабочих </a:t>
            </a:r>
            <a:r>
              <a:rPr lang="ru-RU" sz="3600" dirty="0">
                <a:solidFill>
                  <a:srgbClr val="000000"/>
                </a:solidFill>
              </a:rPr>
              <a:t>станций с системами поддержки функционирования и посредниками (</a:t>
            </a:r>
            <a:r>
              <a:rPr lang="ru-RU" sz="3600" i="1" dirty="0">
                <a:solidFill>
                  <a:srgbClr val="000000"/>
                </a:solidFill>
              </a:rPr>
              <a:t>медиаторами</a:t>
            </a:r>
            <a:r>
              <a:rPr lang="ru-RU" sz="3600" dirty="0">
                <a:solidFill>
                  <a:srgbClr val="000000"/>
                </a:solidFill>
              </a:rPr>
              <a:t>).</a:t>
            </a:r>
          </a:p>
          <a:p>
            <a:endParaRPr lang="ru-RU" sz="3600" dirty="0" smtClean="0">
              <a:solidFill>
                <a:srgbClr val="8B0000"/>
              </a:solidFill>
            </a:endParaRPr>
          </a:p>
          <a:p>
            <a:r>
              <a:rPr lang="ru-RU" sz="3600" dirty="0" smtClean="0">
                <a:solidFill>
                  <a:srgbClr val="8B0000"/>
                </a:solidFill>
              </a:rPr>
              <a:t>х</a:t>
            </a:r>
            <a:r>
              <a:rPr lang="ru-RU" sz="3600" dirty="0">
                <a:solidFill>
                  <a:srgbClr val="000000"/>
                </a:solidFill>
              </a:rPr>
              <a:t> — для взаимодействия систем с системами поддержки функционирования других сетей </a:t>
            </a:r>
            <a:r>
              <a:rPr lang="ru-RU" sz="3600" i="1" dirty="0">
                <a:solidFill>
                  <a:srgbClr val="000000"/>
                </a:solidFill>
              </a:rPr>
              <a:t>TMN</a:t>
            </a:r>
            <a:r>
              <a:rPr lang="ru-RU" sz="3600" dirty="0">
                <a:solidFill>
                  <a:srgbClr val="000000"/>
                </a:solidFill>
              </a:rPr>
              <a:t>.</a:t>
            </a:r>
          </a:p>
          <a:p>
            <a:endParaRPr lang="ru-RU" sz="3600" dirty="0" smtClean="0">
              <a:solidFill>
                <a:srgbClr val="000000"/>
              </a:solidFill>
            </a:endParaRPr>
          </a:p>
          <a:p>
            <a:r>
              <a:rPr lang="ru-RU" sz="3600" dirty="0" err="1">
                <a:solidFill>
                  <a:srgbClr val="8B0000"/>
                </a:solidFill>
              </a:rPr>
              <a:t>q</a:t>
            </a:r>
            <a:r>
              <a:rPr lang="ru-RU" sz="3600" baseline="-25000" dirty="0" err="1">
                <a:solidFill>
                  <a:srgbClr val="8B0000"/>
                </a:solidFill>
              </a:rPr>
              <a:t>x</a:t>
            </a:r>
            <a:r>
              <a:rPr lang="ru-RU" sz="3600" baseline="-25000" dirty="0">
                <a:solidFill>
                  <a:srgbClr val="8B0000"/>
                </a:solidFill>
              </a:rPr>
              <a:t> </a:t>
            </a:r>
            <a:r>
              <a:rPr lang="ru-RU" sz="3600" dirty="0">
                <a:solidFill>
                  <a:srgbClr val="000000"/>
                </a:solidFill>
              </a:rPr>
              <a:t> </a:t>
            </a:r>
            <a:r>
              <a:rPr lang="ru-RU" sz="3600" dirty="0" smtClean="0">
                <a:solidFill>
                  <a:srgbClr val="000000"/>
                </a:solidFill>
              </a:rPr>
              <a:t>— </a:t>
            </a:r>
            <a:r>
              <a:rPr lang="ru-RU" sz="3600" dirty="0">
                <a:solidFill>
                  <a:srgbClr val="000000"/>
                </a:solidFill>
              </a:rPr>
              <a:t>взаимодействие сетевых элементов, систем поддержки функционирования, посредников (медиаторов) и </a:t>
            </a:r>
            <a:r>
              <a:rPr lang="ru-RU" sz="3600" dirty="0" smtClean="0">
                <a:solidFill>
                  <a:srgbClr val="8B0000"/>
                </a:solidFill>
              </a:rPr>
              <a:t>Q</a:t>
            </a:r>
            <a:r>
              <a:rPr lang="ru-RU" sz="3600" dirty="0" smtClean="0">
                <a:solidFill>
                  <a:srgbClr val="000000"/>
                </a:solidFill>
              </a:rPr>
              <a:t>-адаптеров </a:t>
            </a:r>
            <a:r>
              <a:rPr lang="ru-RU" sz="3600" dirty="0">
                <a:solidFill>
                  <a:srgbClr val="000000"/>
                </a:solidFill>
              </a:rPr>
              <a:t>через </a:t>
            </a:r>
            <a:r>
              <a:rPr lang="ru-RU" sz="3600" i="1" dirty="0">
                <a:solidFill>
                  <a:srgbClr val="000000"/>
                </a:solidFill>
              </a:rPr>
              <a:t>сеть </a:t>
            </a:r>
            <a:r>
              <a:rPr lang="ru-RU" sz="3600" i="1" dirty="0" smtClean="0">
                <a:solidFill>
                  <a:srgbClr val="000000"/>
                </a:solidFill>
              </a:rPr>
              <a:t>ПД.</a:t>
            </a:r>
            <a:endParaRPr lang="ru-RU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7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>
          <a:xfrm>
            <a:off x="5287433" y="192089"/>
            <a:ext cx="3847042" cy="357187"/>
          </a:xfrm>
        </p:spPr>
        <p:txBody>
          <a:bodyPr/>
          <a:lstStyle/>
          <a:p>
            <a:r>
              <a:rPr lang="ru-RU" dirty="0" smtClean="0"/>
              <a:t>Расшифровка интерфейсов (часть 2)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76275" y="915323"/>
            <a:ext cx="110394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8B0000"/>
                </a:solidFill>
              </a:rPr>
              <a:t>q</a:t>
            </a:r>
            <a:r>
              <a:rPr lang="ru-RU" sz="3600" dirty="0" smtClean="0">
                <a:solidFill>
                  <a:srgbClr val="8B0000"/>
                </a:solidFill>
              </a:rPr>
              <a:t>3 </a:t>
            </a:r>
            <a:r>
              <a:rPr lang="ru-RU" sz="3600" dirty="0" smtClean="0">
                <a:solidFill>
                  <a:srgbClr val="000000"/>
                </a:solidFill>
              </a:rPr>
              <a:t>—</a:t>
            </a:r>
            <a:r>
              <a:rPr lang="en-US" sz="3600" dirty="0" smtClean="0">
                <a:solidFill>
                  <a:srgbClr val="000000"/>
                </a:solidFill>
              </a:rPr>
              <a:t> </a:t>
            </a:r>
            <a:r>
              <a:rPr lang="ru-RU" sz="3600" dirty="0" smtClean="0">
                <a:solidFill>
                  <a:srgbClr val="000000"/>
                </a:solidFill>
              </a:rPr>
              <a:t>служит </a:t>
            </a:r>
            <a:r>
              <a:rPr lang="ru-RU" sz="3600" dirty="0">
                <a:solidFill>
                  <a:srgbClr val="000000"/>
                </a:solidFill>
              </a:rPr>
              <a:t>для стыка с сетью </a:t>
            </a:r>
            <a:r>
              <a:rPr lang="ru-RU" sz="3600" dirty="0" smtClean="0">
                <a:solidFill>
                  <a:srgbClr val="000000"/>
                </a:solidFill>
              </a:rPr>
              <a:t>ПД </a:t>
            </a:r>
            <a:r>
              <a:rPr lang="ru-RU" sz="3600" dirty="0">
                <a:solidFill>
                  <a:srgbClr val="000000"/>
                </a:solidFill>
              </a:rPr>
              <a:t>систем поддержки функционирования, </a:t>
            </a:r>
            <a:r>
              <a:rPr lang="ru-RU" sz="3600" dirty="0" smtClean="0">
                <a:solidFill>
                  <a:srgbClr val="000000"/>
                </a:solidFill>
              </a:rPr>
              <a:t>посредников </a:t>
            </a:r>
            <a:r>
              <a:rPr lang="ru-RU" sz="3600" dirty="0" smtClean="0">
                <a:solidFill>
                  <a:srgbClr val="8B0000"/>
                </a:solidFill>
              </a:rPr>
              <a:t>Q</a:t>
            </a:r>
            <a:r>
              <a:rPr lang="ru-RU" sz="3600" dirty="0" smtClean="0">
                <a:solidFill>
                  <a:srgbClr val="000000"/>
                </a:solidFill>
              </a:rPr>
              <a:t>-адаптеров </a:t>
            </a:r>
            <a:r>
              <a:rPr lang="ru-RU" sz="3600" dirty="0">
                <a:solidFill>
                  <a:srgbClr val="000000"/>
                </a:solidFill>
              </a:rPr>
              <a:t>и сетевых элементов со встроенными функциями посредника.</a:t>
            </a:r>
          </a:p>
          <a:p>
            <a:endParaRPr lang="ru-RU" sz="3600" dirty="0" smtClean="0">
              <a:solidFill>
                <a:srgbClr val="000000"/>
              </a:solidFill>
            </a:endParaRPr>
          </a:p>
          <a:p>
            <a:r>
              <a:rPr lang="ru-RU" sz="3600" dirty="0" smtClean="0">
                <a:solidFill>
                  <a:srgbClr val="000000"/>
                </a:solidFill>
              </a:rPr>
              <a:t>Интерфейсы</a:t>
            </a:r>
            <a:r>
              <a:rPr lang="ru-RU" sz="3600" dirty="0">
                <a:solidFill>
                  <a:srgbClr val="000000"/>
                </a:solidFill>
              </a:rPr>
              <a:t> </a:t>
            </a:r>
            <a:r>
              <a:rPr lang="ru-RU" sz="3600" i="1" dirty="0">
                <a:solidFill>
                  <a:srgbClr val="000000"/>
                </a:solidFill>
              </a:rPr>
              <a:t>TMN</a:t>
            </a:r>
            <a:r>
              <a:rPr lang="ru-RU" sz="3600" dirty="0">
                <a:solidFill>
                  <a:srgbClr val="000000"/>
                </a:solidFill>
              </a:rPr>
              <a:t> представляют собой формально определенный набор протоколов, процедур, форматов сообщений и семантики, используемых для передачи информации с использованием свойств управления в рамках объектно-ориентированной системы</a:t>
            </a:r>
            <a:r>
              <a:rPr lang="ru-RU" sz="3600" dirty="0" smtClean="0">
                <a:solidFill>
                  <a:srgbClr val="000000"/>
                </a:solidFill>
              </a:rPr>
              <a:t>.</a:t>
            </a:r>
            <a:endParaRPr lang="ru-RU" sz="3600" b="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3715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>
          <a:xfrm>
            <a:off x="5287433" y="192089"/>
            <a:ext cx="4342342" cy="357187"/>
          </a:xfrm>
        </p:spPr>
        <p:txBody>
          <a:bodyPr/>
          <a:lstStyle/>
          <a:p>
            <a:r>
              <a:rPr lang="ru-RU" dirty="0" smtClean="0"/>
              <a:t>Функциональные блоки и опорные точки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186275"/>
              </p:ext>
            </p:extLst>
          </p:nvPr>
        </p:nvGraphicFramePr>
        <p:xfrm>
          <a:off x="847724" y="983191"/>
          <a:ext cx="10563228" cy="384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0538"/>
                <a:gridCol w="1760538"/>
                <a:gridCol w="1760538"/>
                <a:gridCol w="1760538"/>
                <a:gridCol w="1760538"/>
                <a:gridCol w="1760538"/>
              </a:tblGrid>
              <a:tr h="604485"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NEF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OSF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TF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WSF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не</a:t>
                      </a:r>
                      <a:r>
                        <a:rPr lang="ru-RU" sz="3600" baseline="0" dirty="0" smtClean="0"/>
                        <a:t> </a:t>
                      </a:r>
                      <a:r>
                        <a:rPr lang="en-US" sz="3600" baseline="0" dirty="0" smtClean="0"/>
                        <a:t>TMN</a:t>
                      </a:r>
                      <a:endParaRPr lang="ru-RU" sz="3600" dirty="0"/>
                    </a:p>
                  </a:txBody>
                  <a:tcPr/>
                </a:tc>
              </a:tr>
              <a:tr h="60448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NEF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8B0000"/>
                          </a:solidFill>
                        </a:rPr>
                        <a:t>q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8B0000"/>
                          </a:solidFill>
                        </a:rPr>
                        <a:t>q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/>
                    </a:p>
                  </a:txBody>
                  <a:tcPr/>
                </a:tc>
              </a:tr>
              <a:tr h="60448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OSF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8B0000"/>
                          </a:solidFill>
                        </a:rPr>
                        <a:t>q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8B0000"/>
                          </a:solidFill>
                        </a:rPr>
                        <a:t>q</a:t>
                      </a:r>
                      <a:r>
                        <a:rPr lang="en-US" sz="3600" dirty="0" smtClean="0">
                          <a:solidFill>
                            <a:srgbClr val="8B0000"/>
                          </a:solidFill>
                        </a:rPr>
                        <a:t>, x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8B0000"/>
                          </a:solidFill>
                        </a:rPr>
                        <a:t>q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8B0000"/>
                          </a:solidFill>
                        </a:rPr>
                        <a:t>f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/>
                    </a:p>
                  </a:txBody>
                  <a:tcPr/>
                </a:tc>
              </a:tr>
              <a:tr h="60448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TF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8B0000"/>
                          </a:solidFill>
                        </a:rPr>
                        <a:t>q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8B0000"/>
                          </a:solidFill>
                        </a:rPr>
                        <a:t>q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8B0000"/>
                          </a:solidFill>
                        </a:rPr>
                        <a:t>q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8B0000"/>
                          </a:solidFill>
                        </a:rPr>
                        <a:t>f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m</a:t>
                      </a:r>
                      <a:endParaRPr lang="ru-RU" sz="3600" dirty="0"/>
                    </a:p>
                  </a:txBody>
                  <a:tcPr/>
                </a:tc>
              </a:tr>
              <a:tr h="60448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WSF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8B0000"/>
                          </a:solidFill>
                        </a:rPr>
                        <a:t>f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8B0000"/>
                          </a:solidFill>
                        </a:rPr>
                        <a:t>f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g</a:t>
                      </a:r>
                      <a:endParaRPr lang="ru-RU" sz="3600" dirty="0"/>
                    </a:p>
                  </a:txBody>
                  <a:tcPr/>
                </a:tc>
              </a:tr>
              <a:tr h="604485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не </a:t>
                      </a:r>
                      <a:r>
                        <a:rPr lang="en-US" sz="3600" dirty="0" smtClean="0"/>
                        <a:t>TMN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m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g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09600" y="5181511"/>
            <a:ext cx="110109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8B0000"/>
                </a:solidFill>
              </a:rPr>
              <a:t>x</a:t>
            </a:r>
            <a:r>
              <a:rPr lang="ru-RU" sz="3600" dirty="0" smtClean="0"/>
              <a:t>-интерфейс применяется</a:t>
            </a:r>
            <a:r>
              <a:rPr lang="ru-RU" sz="3600" dirty="0"/>
              <a:t>,</a:t>
            </a:r>
            <a:r>
              <a:rPr lang="ru-RU" sz="3600" dirty="0" smtClean="0"/>
              <a:t> </a:t>
            </a:r>
            <a:r>
              <a:rPr lang="ru-RU" sz="3600" dirty="0"/>
              <a:t>когда OSF находятся в разных функциональных блоках </a:t>
            </a:r>
          </a:p>
        </p:txBody>
      </p:sp>
    </p:spTree>
    <p:extLst>
      <p:ext uri="{BB962C8B-B14F-4D97-AF65-F5344CB8AC3E}">
        <p14:creationId xmlns:p14="http://schemas.microsoft.com/office/powerpoint/2010/main" val="303073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Физическая архитектура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79265" y="1832313"/>
            <a:ext cx="962211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/>
              <a:t>Элемент сети (или сетевой элемент), 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/>
              <a:t>Устройство медиатора (</a:t>
            </a:r>
            <a:r>
              <a:rPr lang="ru-RU" sz="3600" dirty="0" err="1"/>
              <a:t>Mediation</a:t>
            </a:r>
            <a:r>
              <a:rPr lang="ru-RU" sz="3600" dirty="0"/>
              <a:t> </a:t>
            </a:r>
            <a:r>
              <a:rPr lang="ru-RU" sz="3600" dirty="0" err="1"/>
              <a:t>Device</a:t>
            </a:r>
            <a:r>
              <a:rPr lang="ru-RU" sz="3600" dirty="0"/>
              <a:t>, MD)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/>
              <a:t>Q-Адаптер (QA)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/>
              <a:t>Операционная система, 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/>
              <a:t>Рабочая станция, 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/>
              <a:t>Сеть передачи данных, DCN</a:t>
            </a:r>
          </a:p>
        </p:txBody>
      </p:sp>
    </p:spTree>
    <p:extLst>
      <p:ext uri="{BB962C8B-B14F-4D97-AF65-F5344CB8AC3E}">
        <p14:creationId xmlns:p14="http://schemas.microsoft.com/office/powerpoint/2010/main" val="133307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>
          <a:xfrm>
            <a:off x="5287433" y="192089"/>
            <a:ext cx="3961342" cy="357187"/>
          </a:xfrm>
        </p:spPr>
        <p:txBody>
          <a:bodyPr/>
          <a:lstStyle/>
          <a:p>
            <a:r>
              <a:rPr lang="ru-RU" dirty="0" smtClean="0"/>
              <a:t>Связь функциональной и физической</a:t>
            </a:r>
            <a:endParaRPr lang="ru-RU" dirty="0"/>
          </a:p>
        </p:txBody>
      </p:sp>
      <p:pic>
        <p:nvPicPr>
          <p:cNvPr id="2050" name="Picture 2" descr="Эталонные точки при взаимосвязи системы TMN и сетью связ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725" y="869467"/>
            <a:ext cx="6854575" cy="5702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412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Информационная архитектура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5831" y="1022048"/>
            <a:ext cx="9752266" cy="522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20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А если серьёзно?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73534" y="1135038"/>
            <a:ext cx="98468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Сети </a:t>
            </a:r>
            <a:r>
              <a:rPr lang="ru-RU" sz="3600" dirty="0"/>
              <a:t>связи </a:t>
            </a:r>
            <a:r>
              <a:rPr lang="ru-RU" sz="3600" dirty="0" smtClean="0"/>
              <a:t>стали гетерогенными -  включающими </a:t>
            </a:r>
            <a:r>
              <a:rPr lang="ru-RU" sz="3600" dirty="0"/>
              <a:t>множество типов оборудования связи, поддерживающих различные стандарты и протоколы передачи информации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73534" y="4333924"/>
            <a:ext cx="98468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Появились требования </a:t>
            </a:r>
            <a:r>
              <a:rPr lang="ru-RU" sz="3600" dirty="0"/>
              <a:t>поддерживать заданный уровень качества (</a:t>
            </a:r>
            <a:r>
              <a:rPr lang="en-US" sz="3600" dirty="0" err="1"/>
              <a:t>QoS</a:t>
            </a:r>
            <a:r>
              <a:rPr lang="en-US" sz="3600" dirty="0"/>
              <a:t>, SLA)</a:t>
            </a:r>
            <a:r>
              <a:rPr lang="ru-RU" sz="3600" dirty="0"/>
              <a:t> для различных категорий пользователей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564102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Логическая архитектура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25" y="857250"/>
            <a:ext cx="4568974" cy="5747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55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>
          <a:xfrm>
            <a:off x="5287432" y="192089"/>
            <a:ext cx="3913717" cy="357187"/>
          </a:xfrm>
        </p:spPr>
        <p:txBody>
          <a:bodyPr/>
          <a:lstStyle/>
          <a:p>
            <a:r>
              <a:rPr lang="ru-RU" dirty="0" smtClean="0"/>
              <a:t>Логическая архитектура (подробнее)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0050" y="1000591"/>
            <a:ext cx="113918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00FF"/>
                </a:solidFill>
              </a:rPr>
              <a:t>Уровень управления бизнесом </a:t>
            </a:r>
            <a:r>
              <a:rPr lang="ru-RU" sz="3600" dirty="0"/>
              <a:t>– отвечает за управление компанией </a:t>
            </a:r>
            <a:r>
              <a:rPr lang="ru-RU" sz="3600" dirty="0" smtClean="0"/>
              <a:t>связи. Проектирование сети, планирование развития, бюджетирование, взаимодействие с поставщиками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0051" y="3712605"/>
            <a:ext cx="1139189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00FF"/>
                </a:solidFill>
              </a:rPr>
              <a:t>Уровень управления услугами связи </a:t>
            </a:r>
            <a:r>
              <a:rPr lang="ru-RU" sz="3600" dirty="0"/>
              <a:t>– управляет аспектами, непосредственно касающимися потребительских свойств услуг (контроль качества, учёт объёма использования, тарификация, назначение сетевых  адресов и номеров абонентских устройств)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6452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9575" y="927438"/>
            <a:ext cx="113728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00FF"/>
                </a:solidFill>
              </a:rPr>
              <a:t>Уровень управления сетью </a:t>
            </a:r>
            <a:r>
              <a:rPr lang="ru-RU" sz="3600" dirty="0"/>
              <a:t>– осуществляет функции управления, касающиеся взаимодействия между многими различными видами телекоммуникационного оборудования (создание информационной модели сети, поддержка </a:t>
            </a:r>
            <a:r>
              <a:rPr lang="en-US" sz="3600" dirty="0" err="1"/>
              <a:t>QoS</a:t>
            </a:r>
            <a:r>
              <a:rPr lang="ru-RU" sz="3600" dirty="0"/>
              <a:t>, поддержка и модификация таблиц маршрутизации, мониторинг загрузки, динамическое управление трафиком</a:t>
            </a:r>
            <a:r>
              <a:rPr lang="ru-RU" sz="3600" dirty="0" smtClean="0"/>
              <a:t>). </a:t>
            </a:r>
            <a:r>
              <a:rPr lang="ru-RU" sz="3600" b="1" dirty="0" smtClean="0">
                <a:solidFill>
                  <a:srgbClr val="FF0000"/>
                </a:solidFill>
              </a:rPr>
              <a:t>Формирует представление о сети в целом, базируясь на данных об отдельных сетевых элементах, полученных по интерфейсу </a:t>
            </a:r>
            <a:r>
              <a:rPr lang="en-US" sz="3600" b="1" dirty="0">
                <a:solidFill>
                  <a:srgbClr val="8B0000"/>
                </a:solidFill>
              </a:rPr>
              <a:t>q</a:t>
            </a:r>
            <a:r>
              <a:rPr lang="ru-RU" sz="3600" b="1" dirty="0">
                <a:solidFill>
                  <a:srgbClr val="8B0000"/>
                </a:solidFill>
              </a:rPr>
              <a:t>3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с уровня управления элементами.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6" name="Текст 3"/>
          <p:cNvSpPr>
            <a:spLocks noGrp="1"/>
          </p:cNvSpPr>
          <p:nvPr>
            <p:ph type="body" sz="quarter" idx="13"/>
          </p:nvPr>
        </p:nvSpPr>
        <p:spPr>
          <a:xfrm>
            <a:off x="5287432" y="192089"/>
            <a:ext cx="3913717" cy="357187"/>
          </a:xfrm>
        </p:spPr>
        <p:txBody>
          <a:bodyPr/>
          <a:lstStyle/>
          <a:p>
            <a:r>
              <a:rPr lang="ru-RU" dirty="0" smtClean="0"/>
              <a:t>Логическая архитектура (подробнее)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504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3"/>
          <p:cNvSpPr>
            <a:spLocks noGrp="1"/>
          </p:cNvSpPr>
          <p:nvPr>
            <p:ph type="body" sz="quarter" idx="13"/>
          </p:nvPr>
        </p:nvSpPr>
        <p:spPr>
          <a:xfrm>
            <a:off x="5287432" y="192089"/>
            <a:ext cx="3913717" cy="357187"/>
          </a:xfrm>
        </p:spPr>
        <p:txBody>
          <a:bodyPr/>
          <a:lstStyle/>
          <a:p>
            <a:r>
              <a:rPr lang="ru-RU" dirty="0" smtClean="0"/>
              <a:t>Логическая архитектура (подробнее)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9443" y="4643289"/>
            <a:ext cx="1135298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Уровень элемента сети </a:t>
            </a:r>
            <a:r>
              <a:rPr lang="ru-RU" sz="3600" dirty="0" smtClean="0"/>
              <a:t>– телекоммуникационное оборудование с функционирующей программой-агентом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9442" y="1165121"/>
            <a:ext cx="113529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Уровень управления элементом сети </a:t>
            </a:r>
            <a:r>
              <a:rPr lang="ru-RU" sz="3600" dirty="0" smtClean="0"/>
              <a:t>– адаптация </a:t>
            </a:r>
            <a:r>
              <a:rPr lang="ru-RU" sz="3600" dirty="0" err="1" smtClean="0"/>
              <a:t>вендоро</a:t>
            </a:r>
            <a:r>
              <a:rPr lang="ru-RU" sz="3600" dirty="0" smtClean="0"/>
              <a:t>-зависимых функций оборудования (обнаружение ошибок, измерение мощности, измерение задействованных ресурсов оборудования, регистрация статистики и т.п.)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6220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Работы на каждом из уровней</a:t>
            </a:r>
            <a:endParaRPr lang="ru-RU" dirty="0"/>
          </a:p>
        </p:txBody>
      </p:sp>
      <p:pic>
        <p:nvPicPr>
          <p:cNvPr id="3074" name="Picture 2" descr="Классификация функций уровня управления элементам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841" y="904875"/>
            <a:ext cx="5936192" cy="5580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60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Управление качеством работы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0050" y="917913"/>
            <a:ext cx="113919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rgbClr val="0000FF"/>
                </a:solidFill>
              </a:rPr>
              <a:t>Управление качеством работы </a:t>
            </a:r>
            <a:r>
              <a:rPr lang="ru-RU" sz="3600" dirty="0" smtClean="0">
                <a:solidFill>
                  <a:srgbClr val="000000"/>
                </a:solidFill>
              </a:rPr>
              <a:t>— </a:t>
            </a:r>
            <a:r>
              <a:rPr lang="ru-RU" sz="3600" dirty="0" smtClean="0"/>
              <a:t>контроль</a:t>
            </a:r>
            <a:r>
              <a:rPr lang="ru-RU" sz="3600" dirty="0"/>
              <a:t> и поддержание на требуемом уровне основных характеристик </a:t>
            </a:r>
            <a:r>
              <a:rPr lang="ru-RU" sz="3600" dirty="0" smtClean="0"/>
              <a:t>сети: </a:t>
            </a:r>
            <a:endParaRPr lang="en-US" sz="3600" dirty="0" smtClean="0"/>
          </a:p>
          <a:p>
            <a:endParaRPr lang="en-US" sz="360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/>
              <a:t>с</a:t>
            </a:r>
            <a:r>
              <a:rPr lang="ru-RU" sz="3600" dirty="0" smtClean="0"/>
              <a:t>бор, обработка, регистрация, хранение, отображение</a:t>
            </a:r>
            <a:r>
              <a:rPr lang="ru-RU" sz="3600" dirty="0"/>
              <a:t> статистических данных о работе сети и ее </a:t>
            </a:r>
            <a:r>
              <a:rPr lang="ru-RU" sz="3600" dirty="0" smtClean="0"/>
              <a:t>элементов;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выявление </a:t>
            </a:r>
            <a:r>
              <a:rPr lang="ru-RU" sz="3600" dirty="0"/>
              <a:t>тенденций в их </a:t>
            </a:r>
            <a:r>
              <a:rPr lang="ru-RU" sz="3600" dirty="0" smtClean="0"/>
              <a:t>поведении;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предупреждение </a:t>
            </a:r>
            <a:r>
              <a:rPr lang="ru-RU" sz="3600" dirty="0"/>
              <a:t>о возможных нарушениях в работе.</a:t>
            </a:r>
          </a:p>
        </p:txBody>
      </p:sp>
    </p:spTree>
    <p:extLst>
      <p:ext uri="{BB962C8B-B14F-4D97-AF65-F5344CB8AC3E}">
        <p14:creationId xmlns:p14="http://schemas.microsoft.com/office/powerpoint/2010/main" val="287934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Устранение неисправностей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0050" y="913537"/>
            <a:ext cx="1095375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rgbClr val="0000FF"/>
                </a:solidFill>
              </a:rPr>
              <a:t>Управление устранением </a:t>
            </a:r>
            <a:r>
              <a:rPr lang="ru-RU" sz="3600" b="1" i="1" dirty="0" smtClean="0">
                <a:solidFill>
                  <a:srgbClr val="0000FF"/>
                </a:solidFill>
              </a:rPr>
              <a:t>неисправностей: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000000"/>
              </a:solidFill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000000"/>
                </a:solidFill>
              </a:rPr>
              <a:t>обнаружение неисправностей в сети;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000000"/>
                </a:solidFill>
              </a:rPr>
              <a:t>определение </a:t>
            </a:r>
            <a:r>
              <a:rPr lang="ru-RU" sz="3600" dirty="0">
                <a:solidFill>
                  <a:srgbClr val="000000"/>
                </a:solidFill>
              </a:rPr>
              <a:t>местоположения </a:t>
            </a:r>
            <a:r>
              <a:rPr lang="ru-RU" sz="3600" dirty="0" smtClean="0">
                <a:solidFill>
                  <a:srgbClr val="000000"/>
                </a:solidFill>
              </a:rPr>
              <a:t>неисправностей;  регистрация неисправностей;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000000"/>
                </a:solidFill>
              </a:rPr>
              <a:t>доведение </a:t>
            </a:r>
            <a:r>
              <a:rPr lang="ru-RU" sz="3600" dirty="0">
                <a:solidFill>
                  <a:srgbClr val="000000"/>
                </a:solidFill>
              </a:rPr>
              <a:t>соответствующей информации до обслуживающего персонала; </a:t>
            </a:r>
            <a:endParaRPr lang="ru-RU" sz="3600" dirty="0" smtClean="0">
              <a:solidFill>
                <a:srgbClr val="000000"/>
              </a:solidFill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000000"/>
                </a:solidFill>
              </a:rPr>
              <a:t>выдача </a:t>
            </a:r>
            <a:r>
              <a:rPr lang="ru-RU" sz="3600" dirty="0">
                <a:solidFill>
                  <a:srgbClr val="000000"/>
                </a:solidFill>
              </a:rPr>
              <a:t>рекомендаций по устранению неисправностей.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8291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Управление конфигурацией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0050" y="913537"/>
            <a:ext cx="1095375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rgbClr val="0000FF"/>
                </a:solidFill>
              </a:rPr>
              <a:t>Управление </a:t>
            </a:r>
            <a:r>
              <a:rPr lang="ru-RU" sz="3600" b="1" i="1" dirty="0" smtClean="0">
                <a:solidFill>
                  <a:srgbClr val="0000FF"/>
                </a:solidFill>
              </a:rPr>
              <a:t>конфигурацией: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000000"/>
              </a:solidFill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инвентаризация </a:t>
            </a:r>
            <a:r>
              <a:rPr lang="ru-RU" sz="3600" dirty="0"/>
              <a:t>сетевых элементов (их типы, местонахождение, идентификаторы и т. п</a:t>
            </a:r>
            <a:r>
              <a:rPr lang="ru-RU" sz="3600" dirty="0" smtClean="0"/>
              <a:t>.);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включение </a:t>
            </a:r>
            <a:r>
              <a:rPr lang="ru-RU" sz="3600" dirty="0"/>
              <a:t>элементов в </a:t>
            </a:r>
            <a:r>
              <a:rPr lang="ru-RU" sz="3600" dirty="0" smtClean="0"/>
              <a:t>работу;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i="1" dirty="0" smtClean="0"/>
              <a:t>конфигурирование</a:t>
            </a:r>
            <a:r>
              <a:rPr lang="ru-RU" sz="3600" dirty="0"/>
              <a:t> и </a:t>
            </a:r>
            <a:r>
              <a:rPr lang="ru-RU" sz="3600" i="1" dirty="0"/>
              <a:t>вывод</a:t>
            </a:r>
            <a:r>
              <a:rPr lang="ru-RU" sz="3600" dirty="0"/>
              <a:t> из </a:t>
            </a:r>
            <a:r>
              <a:rPr lang="ru-RU" sz="3600" dirty="0" smtClean="0"/>
              <a:t>работы сетевых элементов;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установление </a:t>
            </a:r>
            <a:r>
              <a:rPr lang="ru-RU" sz="3600" dirty="0"/>
              <a:t>и изменение физических соединений между элементами.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3922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Управление безопасностью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0050" y="913537"/>
            <a:ext cx="109537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rgbClr val="0000FF"/>
                </a:solidFill>
              </a:rPr>
              <a:t>Управление </a:t>
            </a:r>
            <a:r>
              <a:rPr lang="ru-RU" sz="3600" b="1" i="1" dirty="0" smtClean="0">
                <a:solidFill>
                  <a:srgbClr val="0000FF"/>
                </a:solidFill>
              </a:rPr>
              <a:t>безопасностью </a:t>
            </a:r>
            <a:r>
              <a:rPr lang="ru-RU" sz="3600" dirty="0" smtClean="0">
                <a:solidFill>
                  <a:srgbClr val="000000"/>
                </a:solidFill>
              </a:rPr>
              <a:t>— </a:t>
            </a:r>
            <a:r>
              <a:rPr lang="ru-RU" sz="3600" dirty="0" smtClean="0"/>
              <a:t>необходимо </a:t>
            </a:r>
            <a:r>
              <a:rPr lang="ru-RU" sz="3600" dirty="0"/>
              <a:t>для защиты сети от несанкционированного доступа. </a:t>
            </a:r>
            <a:endParaRPr lang="ru-RU" sz="360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ru-RU" sz="360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i="1" dirty="0" smtClean="0"/>
              <a:t>ограничение </a:t>
            </a:r>
            <a:r>
              <a:rPr lang="ru-RU" sz="3600" i="1" dirty="0"/>
              <a:t>доступа</a:t>
            </a:r>
            <a:r>
              <a:rPr lang="ru-RU" sz="3600" dirty="0"/>
              <a:t> посредством </a:t>
            </a:r>
            <a:r>
              <a:rPr lang="ru-RU" sz="3600" dirty="0" smtClean="0"/>
              <a:t>паролей;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выдача </a:t>
            </a:r>
            <a:r>
              <a:rPr lang="ru-RU" sz="3600" dirty="0"/>
              <a:t>сигналов тревоги при попытках несанкционированного </a:t>
            </a:r>
            <a:r>
              <a:rPr lang="ru-RU" sz="3600" dirty="0" smtClean="0"/>
              <a:t>доступа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отключение </a:t>
            </a:r>
            <a:r>
              <a:rPr lang="ru-RU" sz="3600" dirty="0"/>
              <a:t>нежелательных </a:t>
            </a:r>
            <a:r>
              <a:rPr lang="ru-RU" sz="3600" dirty="0" smtClean="0"/>
              <a:t>пользователей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криптографическая защита </a:t>
            </a:r>
            <a:r>
              <a:rPr lang="ru-RU" sz="3600" dirty="0"/>
              <a:t>информации.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4526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Управление расчётами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0050" y="913537"/>
            <a:ext cx="1095375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rgbClr val="0000FF"/>
                </a:solidFill>
              </a:rPr>
              <a:t>Управление </a:t>
            </a:r>
            <a:r>
              <a:rPr lang="ru-RU" sz="3600" b="1" i="1" dirty="0" smtClean="0">
                <a:solidFill>
                  <a:srgbClr val="0000FF"/>
                </a:solidFill>
              </a:rPr>
              <a:t>расчётами:</a:t>
            </a:r>
            <a:endParaRPr lang="ru-RU" sz="360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ru-RU" sz="360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i="1" dirty="0" smtClean="0"/>
              <a:t>контроль</a:t>
            </a:r>
            <a:r>
              <a:rPr lang="ru-RU" sz="3600" dirty="0"/>
              <a:t> над степенью использования сетевых ресурсов </a:t>
            </a:r>
            <a:endParaRPr lang="ru-RU" sz="360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поддержка функций </a:t>
            </a:r>
            <a:r>
              <a:rPr lang="ru-RU" sz="3600" dirty="0"/>
              <a:t>по начислению оплаты за </a:t>
            </a:r>
            <a:r>
              <a:rPr lang="ru-RU" sz="3600" dirty="0" smtClean="0"/>
              <a:t>использование</a:t>
            </a:r>
            <a:r>
              <a:rPr lang="ru-RU" sz="3600" dirty="0"/>
              <a:t> </a:t>
            </a:r>
            <a:r>
              <a:rPr lang="ru-RU" sz="3600" dirty="0" smtClean="0"/>
              <a:t>сетевых ресурсов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8394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78235" y="901452"/>
            <a:ext cx="1094226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Централизованное управление сетью:</a:t>
            </a:r>
            <a:endParaRPr lang="ru-RU" sz="36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600" dirty="0" smtClean="0"/>
              <a:t>Быстрое внедрение новых услуг </a:t>
            </a:r>
            <a:r>
              <a:rPr lang="ru-RU" sz="3600" dirty="0" smtClean="0"/>
              <a:t>связи (доход++, клиенты++)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600" dirty="0" smtClean="0"/>
              <a:t>Поддержка нормативного качества </a:t>
            </a:r>
            <a:r>
              <a:rPr lang="ru-RU" sz="3600" dirty="0" smtClean="0"/>
              <a:t>обслуживания (включая минимизацию времени восстановления сети/сервисов после сбоев/отказов)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600" dirty="0" smtClean="0"/>
              <a:t>Обеспечение поддержки </a:t>
            </a:r>
            <a:r>
              <a:rPr lang="ru-RU" sz="3600" dirty="0" smtClean="0"/>
              <a:t>пользователей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600" dirty="0" smtClean="0"/>
              <a:t>Снижение эксплуатационных затрат </a:t>
            </a:r>
            <a:r>
              <a:rPr lang="ru-RU" sz="3600" dirty="0" smtClean="0"/>
              <a:t>при сохранении эффективного баланса «</a:t>
            </a:r>
            <a:r>
              <a:rPr lang="ru-RU" sz="3600" dirty="0" smtClean="0"/>
              <a:t>стоимость </a:t>
            </a:r>
            <a:r>
              <a:rPr lang="en-US" sz="3600" dirty="0" smtClean="0"/>
              <a:t>VS</a:t>
            </a:r>
            <a:r>
              <a:rPr lang="en-US" sz="3600" dirty="0" smtClean="0"/>
              <a:t> </a:t>
            </a:r>
            <a:r>
              <a:rPr lang="ru-RU" sz="3600" dirty="0" smtClean="0"/>
              <a:t>производительность</a:t>
            </a:r>
            <a:r>
              <a:rPr lang="en-US" sz="3600" dirty="0" smtClean="0"/>
              <a:t> VS </a:t>
            </a:r>
            <a:r>
              <a:rPr lang="ru-RU" sz="3600" dirty="0" smtClean="0"/>
              <a:t>надёжность</a:t>
            </a:r>
            <a:r>
              <a:rPr lang="ru-RU" sz="3600" dirty="0" smtClean="0"/>
              <a:t>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697589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Критика концепции </a:t>
            </a:r>
            <a:r>
              <a:rPr lang="en-US" dirty="0" smtClean="0"/>
              <a:t>TMN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66850" y="932587"/>
            <a:ext cx="103060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Теория, </a:t>
            </a:r>
            <a:r>
              <a:rPr lang="ru-RU" sz="3600" dirty="0"/>
              <a:t>а не </a:t>
            </a:r>
            <a:r>
              <a:rPr lang="ru-RU" sz="3600" dirty="0" smtClean="0"/>
              <a:t>практика. </a:t>
            </a:r>
            <a:r>
              <a:rPr lang="ru-RU" sz="3600" dirty="0"/>
              <a:t>На стадии формирования </a:t>
            </a:r>
            <a:r>
              <a:rPr lang="ru-RU" sz="3600" dirty="0" smtClean="0"/>
              <a:t>(1988), </a:t>
            </a:r>
            <a:r>
              <a:rPr lang="ru-RU" sz="3600" dirty="0"/>
              <a:t>большинство ее ключевых составляющих (языки, протоколы, детальные информационные модели) не были широко используемы </a:t>
            </a:r>
            <a:r>
              <a:rPr lang="ru-RU" sz="3600" dirty="0" smtClean="0"/>
              <a:t>в </a:t>
            </a:r>
            <a:r>
              <a:rPr lang="ru-RU" sz="3600" dirty="0" err="1" smtClean="0"/>
              <a:t>телекоме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66850" y="4129832"/>
            <a:ext cx="103060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С технической точки зрения не проработана настолько, чтобы считаться </a:t>
            </a:r>
            <a:r>
              <a:rPr lang="ru-RU" sz="3600" dirty="0" smtClean="0"/>
              <a:t>законченным стандартом, который </a:t>
            </a:r>
            <a:r>
              <a:rPr lang="ru-RU" sz="3600" dirty="0"/>
              <a:t>можно было бы реализовать на практике.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055" y="1788841"/>
            <a:ext cx="583272" cy="59581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870" y="4986086"/>
            <a:ext cx="545641" cy="595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24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Критика концепции </a:t>
            </a:r>
            <a:r>
              <a:rPr lang="en-US" dirty="0" smtClean="0"/>
              <a:t>TMN (</a:t>
            </a:r>
            <a:r>
              <a:rPr lang="ru-RU" dirty="0" smtClean="0"/>
              <a:t>часть 2)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19225" y="932587"/>
            <a:ext cx="1034415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Рекомендации </a:t>
            </a:r>
            <a:r>
              <a:rPr lang="ru-RU" sz="3600" dirty="0"/>
              <a:t>имеют довольно сложный для </a:t>
            </a:r>
            <a:r>
              <a:rPr lang="ru-RU" sz="3600" dirty="0" smtClean="0"/>
              <a:t>интерпретации </a:t>
            </a:r>
            <a:r>
              <a:rPr lang="ru-RU" sz="3600" dirty="0"/>
              <a:t>формальный язык написания с большим количеством перекрестных ссылок, что затрудняет </a:t>
            </a:r>
            <a:r>
              <a:rPr lang="ru-RU" sz="3600" dirty="0" smtClean="0"/>
              <a:t>их изучение.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19224" y="4197270"/>
            <a:ext cx="1034415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Основные правила построения описаны наборами рекомендаций, которые разрабатывались в </a:t>
            </a:r>
            <a:r>
              <a:rPr lang="ru-RU" sz="3600" dirty="0"/>
              <a:t>разное время разными </a:t>
            </a:r>
            <a:r>
              <a:rPr lang="ru-RU" sz="3600" dirty="0" smtClean="0"/>
              <a:t>специалистами. Получить общее </a:t>
            </a:r>
            <a:r>
              <a:rPr lang="ru-RU" sz="3600" dirty="0"/>
              <a:t>"смысловое поле" </a:t>
            </a:r>
            <a:r>
              <a:rPr lang="ru-RU" sz="3600" dirty="0" smtClean="0"/>
              <a:t>сложно.</a:t>
            </a:r>
            <a:endParaRPr lang="ru-RU" sz="36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531" y="1788841"/>
            <a:ext cx="589543" cy="59581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122" y="5059796"/>
            <a:ext cx="608359" cy="58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70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Критика концепции </a:t>
            </a:r>
            <a:r>
              <a:rPr lang="en-US" dirty="0" smtClean="0"/>
              <a:t>TMN (</a:t>
            </a:r>
            <a:r>
              <a:rPr lang="ru-RU" dirty="0" smtClean="0"/>
              <a:t>часть 3)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19225" y="941338"/>
            <a:ext cx="103536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Задачи управления </a:t>
            </a:r>
            <a:r>
              <a:rPr lang="ru-RU" sz="3600" dirty="0"/>
              <a:t>телекоммуникационными сетями с точки зрения </a:t>
            </a:r>
            <a:r>
              <a:rPr lang="ru-RU" sz="3600" u="sng" dirty="0" smtClean="0"/>
              <a:t>реального бизнеса</a:t>
            </a:r>
            <a:r>
              <a:rPr lang="ru-RU" sz="3600" dirty="0" smtClean="0"/>
              <a:t> освещена настолько абстрактно, </a:t>
            </a:r>
            <a:r>
              <a:rPr lang="ru-RU" sz="3600" dirty="0"/>
              <a:t>что многие технологические решения </a:t>
            </a:r>
            <a:r>
              <a:rPr lang="ru-RU" sz="3600" dirty="0" smtClean="0"/>
              <a:t>становятся просто ненужными.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19225" y="4140964"/>
            <a:ext cx="103536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Считается, </a:t>
            </a:r>
            <a:r>
              <a:rPr lang="ru-RU" sz="3600" dirty="0"/>
              <a:t>что протокольные </a:t>
            </a:r>
            <a:r>
              <a:rPr lang="ru-RU" sz="3600" dirty="0" smtClean="0"/>
              <a:t>стеки Q-интерфейса слишком </a:t>
            </a:r>
            <a:r>
              <a:rPr lang="ru-RU" sz="3600" dirty="0"/>
              <a:t>"</a:t>
            </a:r>
            <a:r>
              <a:rPr lang="ru-RU" sz="3600" dirty="0" smtClean="0"/>
              <a:t>перегружены", в ряде случаев стандартизированы абстрактно, что приводит </a:t>
            </a:r>
            <a:r>
              <a:rPr lang="ru-RU" sz="3600" dirty="0"/>
              <a:t>к </a:t>
            </a:r>
            <a:r>
              <a:rPr lang="ru-RU" sz="3600" dirty="0" smtClean="0"/>
              <a:t>разным интерпретациям разными разработчиками</a:t>
            </a:r>
            <a:r>
              <a:rPr lang="ru-RU" sz="3600" dirty="0"/>
              <a:t>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3" y="1797592"/>
            <a:ext cx="620902" cy="59581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984" y="4987449"/>
            <a:ext cx="577000" cy="5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30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Критика концепции </a:t>
            </a:r>
            <a:r>
              <a:rPr lang="en-US" dirty="0" smtClean="0"/>
              <a:t>TMN (</a:t>
            </a:r>
            <a:r>
              <a:rPr lang="ru-RU" dirty="0" smtClean="0"/>
              <a:t>часть 4)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75" y="1761827"/>
            <a:ext cx="607444" cy="5950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637" y="5025157"/>
            <a:ext cx="654519" cy="62078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400174" y="905189"/>
            <a:ext cx="103346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Наличие новых, более рентабельных, надежных </a:t>
            </a:r>
            <a:r>
              <a:rPr lang="ru-RU" sz="3600" dirty="0" smtClean="0"/>
              <a:t>и популярных </a:t>
            </a:r>
            <a:r>
              <a:rPr lang="ru-RU" sz="3600" dirty="0"/>
              <a:t>коммерческих технологий, предоставляющих новые средства реализации интерфейсов, </a:t>
            </a:r>
            <a:r>
              <a:rPr lang="ru-RU" sz="3600" dirty="0" smtClean="0"/>
              <a:t>ослабляют </a:t>
            </a:r>
            <a:r>
              <a:rPr lang="ru-RU" sz="3600" dirty="0"/>
              <a:t>позиции TMN.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00173" y="4181386"/>
            <a:ext cx="103346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Ощутимо медленное развитие, изменение и детализация TMN в соответствии с изменениями, происходящими в области компьютерной и телекоммуникационной индустрии.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6537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TO BE…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265078" y="5853430"/>
            <a:ext cx="1497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…CONTINUED</a:t>
            </a:r>
            <a:endParaRPr lang="ru-RU" b="1" dirty="0"/>
          </a:p>
        </p:txBody>
      </p:sp>
      <p:pic>
        <p:nvPicPr>
          <p:cNvPr id="6" name="Picture 2" descr="Что такое социализм или роковые ошибки Гайдара и Чубайса в Архангельске - Мусор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122" y="1319530"/>
            <a:ext cx="6667500" cy="453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86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Концепция </a:t>
            </a:r>
            <a:r>
              <a:rPr lang="en-US" dirty="0" smtClean="0"/>
              <a:t>TMN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00099" y="1143685"/>
            <a:ext cx="104775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TMN</a:t>
            </a:r>
            <a:r>
              <a:rPr lang="en-US" sz="3600" dirty="0"/>
              <a:t> – </a:t>
            </a:r>
            <a:r>
              <a:rPr lang="ru-RU" sz="3600" dirty="0"/>
              <a:t>концепция сети управления электросвязью (</a:t>
            </a:r>
            <a:r>
              <a:rPr lang="en-US" sz="3600" dirty="0"/>
              <a:t>telecommunication management network)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00099" y="2828836"/>
            <a:ext cx="104775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Применение </a:t>
            </a:r>
            <a:r>
              <a:rPr lang="en-US" sz="3600" b="1" dirty="0"/>
              <a:t>TMN </a:t>
            </a:r>
            <a:r>
              <a:rPr lang="en-US" sz="3600" dirty="0"/>
              <a:t>– </a:t>
            </a:r>
            <a:r>
              <a:rPr lang="ru-RU" sz="3600" dirty="0"/>
              <a:t>комплексный подход, охватывающий области от управления бизнесом оператора и услугами связи (верхний </a:t>
            </a:r>
            <a:r>
              <a:rPr lang="ru-RU" sz="3600" dirty="0" smtClean="0"/>
              <a:t>уровень – </a:t>
            </a:r>
            <a:r>
              <a:rPr lang="en-US" sz="3600" dirty="0" smtClean="0"/>
              <a:t>OSS, operational support system</a:t>
            </a:r>
            <a:r>
              <a:rPr lang="ru-RU" sz="3600" dirty="0" smtClean="0"/>
              <a:t>) </a:t>
            </a:r>
            <a:r>
              <a:rPr lang="ru-RU" sz="3600" dirty="0"/>
              <a:t>до управления отдельным устройством или элементом сети (нижний </a:t>
            </a:r>
            <a:r>
              <a:rPr lang="ru-RU" sz="3600" dirty="0" smtClean="0"/>
              <a:t>уровень</a:t>
            </a:r>
            <a:r>
              <a:rPr lang="en-US" sz="3600" dirty="0" smtClean="0"/>
              <a:t> – NE, network element</a:t>
            </a:r>
            <a:r>
              <a:rPr lang="ru-RU" sz="3600" dirty="0" smtClean="0"/>
              <a:t>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0922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Классическая иерархия сети </a:t>
            </a:r>
            <a:r>
              <a:rPr lang="en-US" dirty="0" smtClean="0"/>
              <a:t>TMN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2528" y="1040530"/>
            <a:ext cx="3827996" cy="10839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Центр управления сетью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6954" y="2461123"/>
            <a:ext cx="3823570" cy="10934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Территориальный центр управления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2526" y="3874334"/>
            <a:ext cx="3827998" cy="108847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Узловой центр управления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2527" y="5293220"/>
            <a:ext cx="3827997" cy="9933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Центр управления элементами сети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90678" y="5189723"/>
            <a:ext cx="69011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Контроль и непосредственное взаимодействие с </a:t>
            </a:r>
            <a:r>
              <a:rPr lang="ru-RU" sz="3600" dirty="0" smtClean="0"/>
              <a:t>оборудованием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90678" y="978238"/>
            <a:ext cx="76631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Управление в целом, с возможностью управления сетями и услугами связи</a:t>
            </a:r>
            <a:endParaRPr lang="ru-RU" sz="3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290678" y="2407661"/>
            <a:ext cx="76631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Управление сетями и услугами </a:t>
            </a:r>
            <a:r>
              <a:rPr lang="ru-RU" sz="3600" dirty="0" smtClean="0"/>
              <a:t>в </a:t>
            </a:r>
            <a:r>
              <a:rPr lang="ru-RU" sz="3600" dirty="0" smtClean="0"/>
              <a:t>зоне, административно выделенной ЦУС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90678" y="3818404"/>
            <a:ext cx="76631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Управление сетями и услугами </a:t>
            </a:r>
            <a:r>
              <a:rPr lang="ru-RU" sz="3600" dirty="0" smtClean="0"/>
              <a:t>в </a:t>
            </a:r>
            <a:r>
              <a:rPr lang="ru-RU" sz="3600" dirty="0" smtClean="0"/>
              <a:t>зоне, административно выделенной ТЦУ</a:t>
            </a:r>
            <a:endParaRPr lang="ru-RU" sz="3600" dirty="0"/>
          </a:p>
        </p:txBody>
      </p:sp>
      <p:cxnSp>
        <p:nvCxnSpPr>
          <p:cNvPr id="13" name="Прямая со стрелкой 12"/>
          <p:cNvCxnSpPr>
            <a:stCxn id="5" idx="2"/>
            <a:endCxn id="6" idx="0"/>
          </p:cNvCxnSpPr>
          <p:nvPr/>
        </p:nvCxnSpPr>
        <p:spPr>
          <a:xfrm>
            <a:off x="2286526" y="2124445"/>
            <a:ext cx="2213" cy="336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2"/>
            <a:endCxn id="7" idx="0"/>
          </p:cNvCxnSpPr>
          <p:nvPr/>
        </p:nvCxnSpPr>
        <p:spPr>
          <a:xfrm flipH="1">
            <a:off x="2286525" y="3554530"/>
            <a:ext cx="2214" cy="319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2"/>
            <a:endCxn id="8" idx="0"/>
          </p:cNvCxnSpPr>
          <p:nvPr/>
        </p:nvCxnSpPr>
        <p:spPr>
          <a:xfrm>
            <a:off x="2286525" y="4962805"/>
            <a:ext cx="1" cy="3304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00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Информационная модель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1556" y="1160455"/>
            <a:ext cx="4091762" cy="1019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Люди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51556" y="2575123"/>
            <a:ext cx="4091762" cy="101967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Информационные устройства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1556" y="3989791"/>
            <a:ext cx="4091762" cy="101967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Коммуникационная инфраструктура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1556" y="5404459"/>
            <a:ext cx="4091762" cy="1019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Информация</a:t>
            </a:r>
            <a:endParaRPr lang="ru-RU" sz="3600" dirty="0"/>
          </a:p>
        </p:txBody>
      </p:sp>
      <p:cxnSp>
        <p:nvCxnSpPr>
          <p:cNvPr id="9" name="Прямая со стрелкой 8"/>
          <p:cNvCxnSpPr>
            <a:stCxn id="5" idx="2"/>
            <a:endCxn id="6" idx="0"/>
          </p:cNvCxnSpPr>
          <p:nvPr/>
        </p:nvCxnSpPr>
        <p:spPr>
          <a:xfrm>
            <a:off x="2897437" y="2180129"/>
            <a:ext cx="0" cy="394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2"/>
            <a:endCxn id="7" idx="0"/>
          </p:cNvCxnSpPr>
          <p:nvPr/>
        </p:nvCxnSpPr>
        <p:spPr>
          <a:xfrm>
            <a:off x="2897437" y="3594797"/>
            <a:ext cx="0" cy="394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7" idx="2"/>
            <a:endCxn id="8" idx="0"/>
          </p:cNvCxnSpPr>
          <p:nvPr/>
        </p:nvCxnSpPr>
        <p:spPr>
          <a:xfrm>
            <a:off x="2897437" y="5009465"/>
            <a:ext cx="0" cy="394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Рисунок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8350" y="1261128"/>
            <a:ext cx="5486400" cy="3238500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5943600" y="4704210"/>
            <a:ext cx="5486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Взаимодействие основных элементов </a:t>
            </a:r>
            <a:r>
              <a:rPr lang="ru-RU" sz="3600" dirty="0" smtClean="0"/>
              <a:t>глобальной информационной модели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7217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Услуги в информационной модели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6217" y="1410285"/>
            <a:ext cx="3977208" cy="12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Инфраструктурный уровень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6217" y="3008416"/>
            <a:ext cx="3977208" cy="12286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Middleware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6217" y="4606547"/>
            <a:ext cx="3977208" cy="12286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Базовый уровень</a:t>
            </a:r>
            <a:endParaRPr lang="ru-RU" sz="3600" dirty="0">
              <a:solidFill>
                <a:srgbClr val="FF0000"/>
              </a:solidFill>
            </a:endParaRPr>
          </a:p>
        </p:txBody>
      </p:sp>
      <p:cxnSp>
        <p:nvCxnSpPr>
          <p:cNvPr id="8" name="Прямая со стрелкой 7"/>
          <p:cNvCxnSpPr>
            <a:stCxn id="5" idx="2"/>
            <a:endCxn id="6" idx="0"/>
          </p:cNvCxnSpPr>
          <p:nvPr/>
        </p:nvCxnSpPr>
        <p:spPr>
          <a:xfrm>
            <a:off x="2554821" y="2638889"/>
            <a:ext cx="0" cy="3695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6" idx="2"/>
            <a:endCxn id="7" idx="0"/>
          </p:cNvCxnSpPr>
          <p:nvPr/>
        </p:nvCxnSpPr>
        <p:spPr>
          <a:xfrm>
            <a:off x="2554821" y="4237020"/>
            <a:ext cx="0" cy="3695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859660" y="1424422"/>
            <a:ext cx="73323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Услуги </a:t>
            </a:r>
            <a:r>
              <a:rPr lang="en-US" sz="3600" dirty="0" smtClean="0"/>
              <a:t>IP</a:t>
            </a:r>
            <a:r>
              <a:rPr lang="ru-RU" sz="3600" dirty="0" smtClean="0"/>
              <a:t>-телефонии, службы ПД, интеллектуальные сети, Интернет</a:t>
            </a:r>
            <a:endParaRPr lang="ru-RU" sz="3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59660" y="3022553"/>
            <a:ext cx="73572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 smtClean="0"/>
              <a:t>Биллинг</a:t>
            </a:r>
            <a:r>
              <a:rPr lang="ru-RU" sz="3600" dirty="0" smtClean="0"/>
              <a:t>, Безопасность, Аутентификация, Поиск данных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766236" y="4343686"/>
            <a:ext cx="75191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Информационные устройства (телефон, модем, ПК), сети доступа, транспортная сеть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5434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Инфраструктурный уровень услуги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42235" y="2215555"/>
            <a:ext cx="105163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Инфраструктурные компоненты услуги </a:t>
            </a:r>
            <a:r>
              <a:rPr lang="ru-RU" sz="3600" dirty="0" smtClean="0"/>
              <a:t>– представляют возможность доступа к конечным услугам/сервисам (голос, передача данных и т.п.), могут включать в себя компоненты промежуточного (</a:t>
            </a:r>
            <a:r>
              <a:rPr lang="en-US" sz="3600" dirty="0" smtClean="0"/>
              <a:t>middleware) </a:t>
            </a:r>
            <a:r>
              <a:rPr lang="ru-RU" sz="3600" dirty="0" smtClean="0"/>
              <a:t>и базового уровня управления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2932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gus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gusTheme" id="{042C1B78-DF5C-47B5-A83B-2A9C0E97BDD8}" vid="{3AE3917B-5EE0-4B30-A60F-54BDFCAF95C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19941</TotalTime>
  <Words>1415</Words>
  <Application>Microsoft Office PowerPoint</Application>
  <PresentationFormat>Широкоэкранный</PresentationFormat>
  <Paragraphs>208</Paragraphs>
  <Slides>44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7" baseType="lpstr">
      <vt:lpstr>Arial</vt:lpstr>
      <vt:lpstr>Calibri</vt:lpstr>
      <vt:lpstr>ArgusTheme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Максим Скоринов</dc:creator>
  <cp:lastModifiedBy>Максим Скоринов</cp:lastModifiedBy>
  <cp:revision>307</cp:revision>
  <cp:lastPrinted>2014-09-22T07:30:28Z</cp:lastPrinted>
  <dcterms:created xsi:type="dcterms:W3CDTF">2014-05-07T16:15:11Z</dcterms:created>
  <dcterms:modified xsi:type="dcterms:W3CDTF">2015-02-25T09:45:36Z</dcterms:modified>
</cp:coreProperties>
</file>