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8" r:id="rId2"/>
    <p:sldId id="354" r:id="rId3"/>
    <p:sldId id="355" r:id="rId4"/>
    <p:sldId id="356" r:id="rId5"/>
    <p:sldId id="357" r:id="rId6"/>
    <p:sldId id="369" r:id="rId7"/>
    <p:sldId id="358" r:id="rId8"/>
    <p:sldId id="359" r:id="rId9"/>
    <p:sldId id="360" r:id="rId10"/>
    <p:sldId id="361" r:id="rId11"/>
    <p:sldId id="362" r:id="rId12"/>
    <p:sldId id="370" r:id="rId13"/>
    <p:sldId id="371" r:id="rId14"/>
    <p:sldId id="372" r:id="rId15"/>
    <p:sldId id="379" r:id="rId16"/>
    <p:sldId id="385" r:id="rId17"/>
    <p:sldId id="384" r:id="rId18"/>
    <p:sldId id="363" r:id="rId19"/>
    <p:sldId id="364" r:id="rId20"/>
    <p:sldId id="365" r:id="rId21"/>
    <p:sldId id="366" r:id="rId22"/>
    <p:sldId id="375" r:id="rId23"/>
    <p:sldId id="377" r:id="rId24"/>
    <p:sldId id="367" r:id="rId25"/>
    <p:sldId id="368" r:id="rId26"/>
    <p:sldId id="373" r:id="rId27"/>
    <p:sldId id="374" r:id="rId28"/>
    <p:sldId id="376" r:id="rId29"/>
    <p:sldId id="383" r:id="rId30"/>
    <p:sldId id="380" r:id="rId31"/>
    <p:sldId id="381" r:id="rId32"/>
    <p:sldId id="378" r:id="rId33"/>
    <p:sldId id="321" r:id="rId3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E8F9"/>
    <a:srgbClr val="FBC9F4"/>
    <a:srgbClr val="FBA9E6"/>
    <a:srgbClr val="FFFD67"/>
    <a:srgbClr val="FDFEE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1" autoAdjust="0"/>
    <p:restoredTop sz="83366" autoAdjust="0"/>
  </p:normalViewPr>
  <p:slideViewPr>
    <p:cSldViewPr snapToGrid="0">
      <p:cViewPr varScale="1">
        <p:scale>
          <a:sx n="100" d="100"/>
          <a:sy n="100" d="100"/>
        </p:scale>
        <p:origin x="102" y="4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0DB74-26C5-4C8D-A907-7B8F95D205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9ACCDD-FD86-43AD-95C2-37EE0776E98F}">
      <dgm:prSet phldrT="[Текст]"/>
      <dgm:spPr/>
      <dgm:t>
        <a:bodyPr/>
        <a:lstStyle/>
        <a:p>
          <a:r>
            <a:rPr lang="en-US" dirty="0" smtClean="0"/>
            <a:t>Big Data</a:t>
          </a:r>
          <a:endParaRPr lang="ru-RU" dirty="0"/>
        </a:p>
      </dgm:t>
    </dgm:pt>
    <dgm:pt modelId="{5664FB5D-116F-4EF3-B3DB-8331B5010008}" type="parTrans" cxnId="{3BAE0D6A-12B3-4211-BEF0-FFE69B9EAB05}">
      <dgm:prSet/>
      <dgm:spPr/>
      <dgm:t>
        <a:bodyPr/>
        <a:lstStyle/>
        <a:p>
          <a:endParaRPr lang="ru-RU"/>
        </a:p>
      </dgm:t>
    </dgm:pt>
    <dgm:pt modelId="{39288A52-B038-4197-830D-528248C4AABB}" type="sibTrans" cxnId="{3BAE0D6A-12B3-4211-BEF0-FFE69B9EAB05}">
      <dgm:prSet/>
      <dgm:spPr/>
      <dgm:t>
        <a:bodyPr/>
        <a:lstStyle/>
        <a:p>
          <a:endParaRPr lang="ru-RU"/>
        </a:p>
      </dgm:t>
    </dgm:pt>
    <dgm:pt modelId="{763C2665-D90C-4055-A988-361830E6F0A2}" type="pres">
      <dgm:prSet presAssocID="{2540DB74-26C5-4C8D-A907-7B8F95D205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E4CA6F-4659-4498-A8D8-27394397EFE9}" type="pres">
      <dgm:prSet presAssocID="{EF9ACCDD-FD86-43AD-95C2-37EE0776E98F}" presName="node" presStyleLbl="node1" presStyleIdx="0" presStyleCnt="1" custScaleX="85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877CA0-C7AB-4C76-9CA4-93B9FE29CE87}" type="presOf" srcId="{2540DB74-26C5-4C8D-A907-7B8F95D2053F}" destId="{763C2665-D90C-4055-A988-361830E6F0A2}" srcOrd="0" destOrd="0" presId="urn:microsoft.com/office/officeart/2005/8/layout/default"/>
    <dgm:cxn modelId="{3BAE0D6A-12B3-4211-BEF0-FFE69B9EAB05}" srcId="{2540DB74-26C5-4C8D-A907-7B8F95D2053F}" destId="{EF9ACCDD-FD86-43AD-95C2-37EE0776E98F}" srcOrd="0" destOrd="0" parTransId="{5664FB5D-116F-4EF3-B3DB-8331B5010008}" sibTransId="{39288A52-B038-4197-830D-528248C4AABB}"/>
    <dgm:cxn modelId="{636A7742-CBA2-4667-837E-9EC8E89A083C}" type="presOf" srcId="{EF9ACCDD-FD86-43AD-95C2-37EE0776E98F}" destId="{A5E4CA6F-4659-4498-A8D8-27394397EFE9}" srcOrd="0" destOrd="0" presId="urn:microsoft.com/office/officeart/2005/8/layout/default"/>
    <dgm:cxn modelId="{2F2708B8-B4FC-4760-9970-042A26790932}" type="presParOf" srcId="{763C2665-D90C-4055-A988-361830E6F0A2}" destId="{A5E4CA6F-4659-4498-A8D8-27394397EFE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40DB74-26C5-4C8D-A907-7B8F95D205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9ACCDD-FD86-43AD-95C2-37EE0776E98F}">
      <dgm:prSet phldrT="[Текст]"/>
      <dgm:spPr/>
      <dgm:t>
        <a:bodyPr/>
        <a:lstStyle/>
        <a:p>
          <a:r>
            <a:rPr lang="en-US" dirty="0" smtClean="0"/>
            <a:t>Business Intelligence</a:t>
          </a:r>
          <a:endParaRPr lang="ru-RU" dirty="0"/>
        </a:p>
      </dgm:t>
    </dgm:pt>
    <dgm:pt modelId="{5664FB5D-116F-4EF3-B3DB-8331B5010008}" type="parTrans" cxnId="{3BAE0D6A-12B3-4211-BEF0-FFE69B9EAB05}">
      <dgm:prSet/>
      <dgm:spPr/>
      <dgm:t>
        <a:bodyPr/>
        <a:lstStyle/>
        <a:p>
          <a:endParaRPr lang="ru-RU"/>
        </a:p>
      </dgm:t>
    </dgm:pt>
    <dgm:pt modelId="{39288A52-B038-4197-830D-528248C4AABB}" type="sibTrans" cxnId="{3BAE0D6A-12B3-4211-BEF0-FFE69B9EAB05}">
      <dgm:prSet/>
      <dgm:spPr/>
      <dgm:t>
        <a:bodyPr/>
        <a:lstStyle/>
        <a:p>
          <a:endParaRPr lang="ru-RU"/>
        </a:p>
      </dgm:t>
    </dgm:pt>
    <dgm:pt modelId="{763C2665-D90C-4055-A988-361830E6F0A2}" type="pres">
      <dgm:prSet presAssocID="{2540DB74-26C5-4C8D-A907-7B8F95D205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E4CA6F-4659-4498-A8D8-27394397EFE9}" type="pres">
      <dgm:prSet presAssocID="{EF9ACCDD-FD86-43AD-95C2-37EE0776E98F}" presName="node" presStyleLbl="node1" presStyleIdx="0" presStyleCnt="1" custScaleX="1001467" custScaleY="129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AE0D6A-12B3-4211-BEF0-FFE69B9EAB05}" srcId="{2540DB74-26C5-4C8D-A907-7B8F95D2053F}" destId="{EF9ACCDD-FD86-43AD-95C2-37EE0776E98F}" srcOrd="0" destOrd="0" parTransId="{5664FB5D-116F-4EF3-B3DB-8331B5010008}" sibTransId="{39288A52-B038-4197-830D-528248C4AABB}"/>
    <dgm:cxn modelId="{BD63037C-0E62-4FFE-93E9-1C8E2B43C17F}" type="presOf" srcId="{2540DB74-26C5-4C8D-A907-7B8F95D2053F}" destId="{763C2665-D90C-4055-A988-361830E6F0A2}" srcOrd="0" destOrd="0" presId="urn:microsoft.com/office/officeart/2005/8/layout/default"/>
    <dgm:cxn modelId="{ADED7668-925B-4BE8-A92C-74F0B256EF1E}" type="presOf" srcId="{EF9ACCDD-FD86-43AD-95C2-37EE0776E98F}" destId="{A5E4CA6F-4659-4498-A8D8-27394397EFE9}" srcOrd="0" destOrd="0" presId="urn:microsoft.com/office/officeart/2005/8/layout/default"/>
    <dgm:cxn modelId="{3ACE0C10-B9E6-460E-BD9F-F450ED800414}" type="presParOf" srcId="{763C2665-D90C-4055-A988-361830E6F0A2}" destId="{A5E4CA6F-4659-4498-A8D8-27394397EFE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40DB74-26C5-4C8D-A907-7B8F95D205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9ACCDD-FD86-43AD-95C2-37EE0776E98F}">
      <dgm:prSet phldrT="[Текст]"/>
      <dgm:spPr/>
      <dgm:t>
        <a:bodyPr/>
        <a:lstStyle/>
        <a:p>
          <a:r>
            <a:rPr lang="en-US" dirty="0" smtClean="0"/>
            <a:t>Data Mining</a:t>
          </a:r>
          <a:endParaRPr lang="ru-RU" dirty="0"/>
        </a:p>
      </dgm:t>
    </dgm:pt>
    <dgm:pt modelId="{5664FB5D-116F-4EF3-B3DB-8331B5010008}" type="parTrans" cxnId="{3BAE0D6A-12B3-4211-BEF0-FFE69B9EAB05}">
      <dgm:prSet/>
      <dgm:spPr/>
      <dgm:t>
        <a:bodyPr/>
        <a:lstStyle/>
        <a:p>
          <a:endParaRPr lang="ru-RU"/>
        </a:p>
      </dgm:t>
    </dgm:pt>
    <dgm:pt modelId="{39288A52-B038-4197-830D-528248C4AABB}" type="sibTrans" cxnId="{3BAE0D6A-12B3-4211-BEF0-FFE69B9EAB05}">
      <dgm:prSet/>
      <dgm:spPr/>
      <dgm:t>
        <a:bodyPr/>
        <a:lstStyle/>
        <a:p>
          <a:endParaRPr lang="ru-RU"/>
        </a:p>
      </dgm:t>
    </dgm:pt>
    <dgm:pt modelId="{763C2665-D90C-4055-A988-361830E6F0A2}" type="pres">
      <dgm:prSet presAssocID="{2540DB74-26C5-4C8D-A907-7B8F95D205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E4CA6F-4659-4498-A8D8-27394397EFE9}" type="pres">
      <dgm:prSet presAssocID="{EF9ACCDD-FD86-43AD-95C2-37EE0776E98F}" presName="node" presStyleLbl="node1" presStyleIdx="0" presStyleCnt="1" custScaleX="1600000" custScaleY="184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86A1A-6DF0-4378-A0F0-FA842A733DE6}" type="presOf" srcId="{EF9ACCDD-FD86-43AD-95C2-37EE0776E98F}" destId="{A5E4CA6F-4659-4498-A8D8-27394397EFE9}" srcOrd="0" destOrd="0" presId="urn:microsoft.com/office/officeart/2005/8/layout/default"/>
    <dgm:cxn modelId="{19D4BE7B-3949-4F9D-9748-83426CCCF3EF}" type="presOf" srcId="{2540DB74-26C5-4C8D-A907-7B8F95D2053F}" destId="{763C2665-D90C-4055-A988-361830E6F0A2}" srcOrd="0" destOrd="0" presId="urn:microsoft.com/office/officeart/2005/8/layout/default"/>
    <dgm:cxn modelId="{3BAE0D6A-12B3-4211-BEF0-FFE69B9EAB05}" srcId="{2540DB74-26C5-4C8D-A907-7B8F95D2053F}" destId="{EF9ACCDD-FD86-43AD-95C2-37EE0776E98F}" srcOrd="0" destOrd="0" parTransId="{5664FB5D-116F-4EF3-B3DB-8331B5010008}" sibTransId="{39288A52-B038-4197-830D-528248C4AABB}"/>
    <dgm:cxn modelId="{D34DE70B-FCFC-4DAB-98B7-DC3A2270A622}" type="presParOf" srcId="{763C2665-D90C-4055-A988-361830E6F0A2}" destId="{A5E4CA6F-4659-4498-A8D8-27394397EFE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53DD4-18DD-4059-B724-DC5E4A463705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66E8-2FCF-46E6-BD2A-9CB4C8836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оперативной информации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этом уровне ИТ обеспечивают работу с данными на уровне бизнес-процедур компании. Данные в автоматизированных системах являются хорошо структурированными и детальными. С этими данными работают специалисты компании: бухгалтеры, менеджеры продаж, плановики и т.д.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тактической информации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этом уровне ИТ обеспечивают интеграцию данных на уровне бизнес-процессов оперативного управления производством в рамках подразделений компании. С этими данными работают руководители подразделений компании при выполнении ежедневных 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производственных заданий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стратегической информации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этом уровне ИТ обеспечивают интеграцию данных на уровне бизнес-процессов по направлениям хозяйственной деятельности компании. С этими данными работают аналитики и руководители высшего звена компании, которые готовят стратегические решения развития и деятельности компании на рынке.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принятия решений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этом уровне ИТ обеспечивают интеграцию и агрегацию данных на уровне бизнес-процессов компании для руководителей высшего звена компании. Этот уровень обеспечивает информационную поддержку принятия решений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3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Метаданные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Метаданные представляют собой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репозиторий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играет роль справочника о данных. Он включает терминологию предметной области, сведения об источниках данных, описание источников исходных данных, сведения об алгоритмах обработки исходных данных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3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8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0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35360" y="188641"/>
            <a:ext cx="1728192" cy="646331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ru-RU" dirty="0" smtClean="0"/>
              <a:t>Лого заказчика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20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844824"/>
            <a:ext cx="10972800" cy="4525963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361" y="836712"/>
            <a:ext cx="11521280" cy="5760640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 smtClean="0">
                <a:solidFill>
                  <a:prstClr val="white"/>
                </a:solidFill>
              </a:rPr>
              <a:t>Основы эксплуатации сетей связи. Лекция 8</a:t>
            </a:r>
            <a:endParaRPr lang="ru-RU" sz="18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4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 се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361" y="836712"/>
            <a:ext cx="11521280" cy="5760640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74116"/>
              </p:ext>
            </p:extLst>
          </p:nvPr>
        </p:nvGraphicFramePr>
        <p:xfrm>
          <a:off x="335360" y="836711"/>
          <a:ext cx="11521280" cy="57606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04256"/>
                <a:gridCol w="2304256"/>
                <a:gridCol w="2304256"/>
                <a:gridCol w="2304256"/>
                <a:gridCol w="2304256"/>
              </a:tblGrid>
              <a:tr h="1152128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11521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4" name="Пятиугольник 13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dirty="0" smtClean="0">
                <a:solidFill>
                  <a:prstClr val="white"/>
                </a:solidFill>
              </a:rPr>
              <a:t>Основы эксплуатации сетей связи. Лекция 8</a:t>
            </a: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8671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ойная обла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5360" y="1772816"/>
            <a:ext cx="4128459" cy="48245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i="1" dirty="0">
              <a:solidFill>
                <a:prstClr val="blac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5360" y="1772816"/>
            <a:ext cx="4128459" cy="4824536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5954" y="1772816"/>
            <a:ext cx="7270687" cy="4824536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85954" y="1772816"/>
            <a:ext cx="7270687" cy="4824536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dirty="0" smtClean="0">
                <a:solidFill>
                  <a:prstClr val="white"/>
                </a:solidFill>
              </a:rPr>
              <a:t>Основы эксплуатации сетей связи. Лекция 8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150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е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Надеемся, у вас есть вопросы!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35360" y="188641"/>
            <a:ext cx="1728192" cy="64633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800" baseline="0"/>
            </a:lvl1pPr>
          </a:lstStyle>
          <a:p>
            <a:r>
              <a:rPr lang="ru-RU" dirty="0" smtClean="0"/>
              <a:t>Лого заказчика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63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под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9344" y="4695280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72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06B99-E017-4566-A8D5-CC32F0D56DE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A1AB1-05B4-4E7B-8C70-F1E4030BC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0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06B99-E017-4566-A8D5-CC32F0D56DE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A1AB1-05B4-4E7B-8C70-F1E4030BCBB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19" y="94523"/>
            <a:ext cx="1944791" cy="4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9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9519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44825"/>
            <a:ext cx="109728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116633"/>
            <a:ext cx="1944791" cy="4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0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nosql-databas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6240" y="2831807"/>
            <a:ext cx="897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/>
              <a:t>Анализ данных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9034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Применение ХД</a:t>
            </a:r>
            <a:endParaRPr lang="ru-RU" dirty="0"/>
          </a:p>
        </p:txBody>
      </p:sp>
      <p:pic>
        <p:nvPicPr>
          <p:cNvPr id="5122" name="Picture 2" descr="Типовая обобщенная концептуальная схема для архитектуры Х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97" y="1369039"/>
            <a:ext cx="9548943" cy="46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8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Способы анализа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41" y="1505514"/>
            <a:ext cx="10208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OLAP</a:t>
            </a:r>
            <a:r>
              <a:rPr lang="en-US" sz="3600" dirty="0" smtClean="0"/>
              <a:t> (Online Analytical Processing)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09900" y="2151845"/>
            <a:ext cx="9992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Результат (качество) анализа зависит от человека, использующего систему аналитики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40" y="3998504"/>
            <a:ext cx="10208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Data Mining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97365" y="4644835"/>
            <a:ext cx="10208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Результат (качество) анализа зависит от математических моделей, используемых в системе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654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Data Mining – </a:t>
            </a:r>
            <a:r>
              <a:rPr lang="ru-RU" dirty="0" smtClean="0"/>
              <a:t>как это происходит?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23454" y="1043222"/>
            <a:ext cx="11380124" cy="521626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3600" b="1" dirty="0" smtClean="0"/>
              <a:t>Изучение предметной области</a:t>
            </a:r>
            <a:endParaRPr lang="en-US" sz="3600" b="1" dirty="0" smtClean="0"/>
          </a:p>
          <a:p>
            <a:pPr>
              <a:lnSpc>
                <a:spcPct val="110000"/>
              </a:lnSpc>
            </a:pPr>
            <a:r>
              <a:rPr lang="ru-RU" sz="3600" b="1" dirty="0" smtClean="0"/>
              <a:t>Создание модельных данных</a:t>
            </a:r>
            <a:r>
              <a:rPr lang="en-US" sz="3600" dirty="0" smtClean="0"/>
              <a:t>: </a:t>
            </a:r>
            <a:r>
              <a:rPr lang="ru-RU" sz="3600" dirty="0" smtClean="0"/>
              <a:t>селекция данных</a:t>
            </a:r>
            <a:endParaRPr lang="en-US" sz="3600" dirty="0" smtClean="0"/>
          </a:p>
          <a:p>
            <a:pPr>
              <a:lnSpc>
                <a:spcPct val="110000"/>
              </a:lnSpc>
            </a:pPr>
            <a:r>
              <a:rPr lang="ru-RU" sz="3600" b="1" dirty="0" smtClean="0"/>
              <a:t>Очистка данных</a:t>
            </a:r>
            <a:r>
              <a:rPr lang="en-US" sz="3600" b="1" dirty="0" smtClean="0"/>
              <a:t> </a:t>
            </a:r>
            <a:r>
              <a:rPr lang="ru-RU" sz="3600" dirty="0" smtClean="0"/>
              <a:t>и предобработка</a:t>
            </a:r>
            <a:r>
              <a:rPr lang="en-US" sz="3600" dirty="0" smtClean="0"/>
              <a:t>: (</a:t>
            </a:r>
            <a:r>
              <a:rPr lang="ru-RU" sz="3600" dirty="0" smtClean="0"/>
              <a:t>до</a:t>
            </a:r>
            <a:r>
              <a:rPr lang="en-US" sz="3600" dirty="0" smtClean="0"/>
              <a:t> 60% </a:t>
            </a:r>
            <a:r>
              <a:rPr lang="ru-RU" sz="3600" dirty="0" smtClean="0"/>
              <a:t>времени</a:t>
            </a:r>
            <a:r>
              <a:rPr lang="en-US" sz="3600" dirty="0" smtClean="0"/>
              <a:t>!)</a:t>
            </a:r>
          </a:p>
          <a:p>
            <a:pPr>
              <a:lnSpc>
                <a:spcPct val="110000"/>
              </a:lnSpc>
            </a:pPr>
            <a:r>
              <a:rPr lang="ru-RU" sz="3600" dirty="0"/>
              <a:t>Уменьшение размерности данных и трансформации</a:t>
            </a:r>
          </a:p>
          <a:p>
            <a:pPr>
              <a:lnSpc>
                <a:spcPct val="110000"/>
              </a:lnSpc>
            </a:pPr>
            <a:r>
              <a:rPr lang="ru-RU" sz="3600" dirty="0"/>
              <a:t>Выбор алгоритмов </a:t>
            </a:r>
            <a:r>
              <a:rPr lang="en-US" sz="3600" dirty="0"/>
              <a:t>Data Mining</a:t>
            </a:r>
          </a:p>
          <a:p>
            <a:pPr>
              <a:lnSpc>
                <a:spcPct val="110000"/>
              </a:lnSpc>
            </a:pPr>
            <a:r>
              <a:rPr lang="en-US" sz="3600" dirty="0" smtClean="0"/>
              <a:t>Data Mining: </a:t>
            </a:r>
            <a:r>
              <a:rPr lang="ru-RU" sz="3600" dirty="0" smtClean="0"/>
              <a:t>поиск интересных паттернов</a:t>
            </a:r>
            <a:endParaRPr lang="en-US" sz="3600" dirty="0" smtClean="0"/>
          </a:p>
          <a:p>
            <a:pPr>
              <a:lnSpc>
                <a:spcPct val="110000"/>
              </a:lnSpc>
            </a:pPr>
            <a:r>
              <a:rPr lang="ru-RU" sz="3600" dirty="0"/>
              <a:t>Оценка паттернов и представление знаний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09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Data Mining – </a:t>
            </a:r>
            <a:r>
              <a:rPr lang="ru-RU" dirty="0" smtClean="0"/>
              <a:t>когда применять?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81890" y="1251041"/>
            <a:ext cx="11139055" cy="5041694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не предназначен для проверки априорных предположений</a:t>
            </a:r>
          </a:p>
          <a:p>
            <a:r>
              <a:rPr lang="ru-RU" sz="3600" dirty="0" smtClean="0"/>
              <a:t>нужен, когда природа связей между переменными неизвестна («черный ящик»)</a:t>
            </a:r>
          </a:p>
          <a:p>
            <a:r>
              <a:rPr lang="ru-RU" sz="3600" dirty="0" smtClean="0"/>
              <a:t>учитывается и сравнивается большое число переменных</a:t>
            </a:r>
          </a:p>
          <a:p>
            <a:r>
              <a:rPr lang="ru-RU" sz="3600" dirty="0" smtClean="0"/>
              <a:t>для поиска закономерностей используются самые разные методы</a:t>
            </a:r>
          </a:p>
        </p:txBody>
      </p:sp>
    </p:spTree>
    <p:extLst>
      <p:ext uri="{BB962C8B-B14F-4D97-AF65-F5344CB8AC3E}">
        <p14:creationId xmlns:p14="http://schemas.microsoft.com/office/powerpoint/2010/main" val="19073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r>
              <a:rPr lang="en-US" dirty="0" smtClean="0"/>
              <a:t>Data Mining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740727" y="1251041"/>
            <a:ext cx="5802284" cy="5041694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Классификация</a:t>
            </a:r>
          </a:p>
          <a:p>
            <a:r>
              <a:rPr lang="ru-RU" sz="3600" dirty="0" smtClean="0"/>
              <a:t>Кластеризация</a:t>
            </a:r>
          </a:p>
          <a:p>
            <a:r>
              <a:rPr lang="ru-RU" sz="3600" dirty="0" smtClean="0"/>
              <a:t>Ассоциация</a:t>
            </a:r>
          </a:p>
          <a:p>
            <a:r>
              <a:rPr lang="ru-RU" sz="3600" dirty="0" smtClean="0"/>
              <a:t>Последовательность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Прогнозирование</a:t>
            </a:r>
          </a:p>
          <a:p>
            <a:r>
              <a:rPr lang="ru-RU" sz="3600" dirty="0" smtClean="0"/>
              <a:t>Определение отклонений</a:t>
            </a:r>
          </a:p>
          <a:p>
            <a:r>
              <a:rPr lang="ru-RU" sz="3600" dirty="0" smtClean="0"/>
              <a:t>Анализ связей</a:t>
            </a:r>
          </a:p>
          <a:p>
            <a:r>
              <a:rPr lang="ru-RU" sz="3600" dirty="0" smtClean="0"/>
              <a:t>Визуализация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4787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…при этом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6872"/>
              </p:ext>
            </p:extLst>
          </p:nvPr>
        </p:nvGraphicFramePr>
        <p:xfrm>
          <a:off x="352829" y="869292"/>
          <a:ext cx="11476177" cy="5812446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999673"/>
                <a:gridCol w="1184563"/>
                <a:gridCol w="1184563"/>
                <a:gridCol w="1184563"/>
                <a:gridCol w="1184563"/>
                <a:gridCol w="1184563"/>
                <a:gridCol w="1184563"/>
                <a:gridCol w="1184563"/>
                <a:gridCol w="1184563"/>
              </a:tblGrid>
              <a:tr h="8163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Алгоритм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Точность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Масшта-бируе-мость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Интер-претиру-емость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Пригод-ность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Трудо</a:t>
                      </a:r>
                      <a:r>
                        <a:rPr lang="ru-RU" dirty="0" smtClean="0"/>
                        <a:t>-ёмкость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Разносто-ронность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Быстрота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Популяр-</a:t>
                      </a:r>
                      <a:r>
                        <a:rPr lang="ru-RU" dirty="0" err="1" smtClean="0"/>
                        <a:t>ность</a:t>
                      </a:r>
                      <a:endParaRPr lang="ru-RU" dirty="0"/>
                    </a:p>
                  </a:txBody>
                  <a:tcPr anchor="ctr"/>
                </a:tc>
              </a:tr>
              <a:tr h="8163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Линейная регрессия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8163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Нейронные сети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8163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Визуализация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8163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Деревья</a:t>
                      </a:r>
                      <a:r>
                        <a:rPr lang="ru-RU" baseline="0" dirty="0" smtClean="0"/>
                        <a:t> решений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8163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Полиномиальные</a:t>
                      </a:r>
                      <a:r>
                        <a:rPr lang="ru-RU" baseline="0" dirty="0" smtClean="0"/>
                        <a:t> нейронные сети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8163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k-</a:t>
                      </a:r>
                      <a:r>
                        <a:rPr lang="ru-RU" dirty="0" smtClean="0"/>
                        <a:t>ближайшего</a:t>
                      </a:r>
                      <a:r>
                        <a:rPr lang="ru-RU" baseline="0" dirty="0" smtClean="0"/>
                        <a:t> соседа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92" y="1904519"/>
            <a:ext cx="589543" cy="595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661" y="1904518"/>
            <a:ext cx="589543" cy="595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221" y="1904518"/>
            <a:ext cx="589543" cy="595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315" y="1904518"/>
            <a:ext cx="589543" cy="5958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221" y="2694227"/>
            <a:ext cx="589543" cy="5958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312" y="5154795"/>
            <a:ext cx="589543" cy="5958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755" y="4315210"/>
            <a:ext cx="589543" cy="5958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754" y="3525500"/>
            <a:ext cx="589543" cy="595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754" y="5154795"/>
            <a:ext cx="589543" cy="5958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035" y="5154795"/>
            <a:ext cx="589543" cy="5958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035" y="4315209"/>
            <a:ext cx="589543" cy="5958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29" y="4315208"/>
            <a:ext cx="589543" cy="5958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30" y="5154794"/>
            <a:ext cx="589543" cy="5958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29" y="5994380"/>
            <a:ext cx="589543" cy="5958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220" y="5154794"/>
            <a:ext cx="589543" cy="5958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314" y="5154793"/>
            <a:ext cx="589543" cy="5958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220" y="5994379"/>
            <a:ext cx="589543" cy="59581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291" y="5994379"/>
            <a:ext cx="589543" cy="5958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83" y="2700498"/>
            <a:ext cx="608359" cy="5832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82" y="3538043"/>
            <a:ext cx="608359" cy="5832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81" y="5154793"/>
            <a:ext cx="608359" cy="583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718" y="1904518"/>
            <a:ext cx="608359" cy="5832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220" y="1904518"/>
            <a:ext cx="608359" cy="5832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19" y="1904518"/>
            <a:ext cx="608359" cy="5832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661" y="3525500"/>
            <a:ext cx="608359" cy="5832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629" y="3525500"/>
            <a:ext cx="608359" cy="58327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659" y="4327751"/>
            <a:ext cx="608359" cy="5832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093" y="4321479"/>
            <a:ext cx="608359" cy="58327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220" y="4327751"/>
            <a:ext cx="608359" cy="5832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783" y="4315208"/>
            <a:ext cx="608359" cy="5832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035" y="5994379"/>
            <a:ext cx="608359" cy="5832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40" y="4371357"/>
            <a:ext cx="545641" cy="5958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39" y="5994379"/>
            <a:ext cx="545641" cy="59581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18" y="2694227"/>
            <a:ext cx="545641" cy="59581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379" y="2713040"/>
            <a:ext cx="545641" cy="59581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987" y="2713039"/>
            <a:ext cx="545641" cy="5958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314" y="2713039"/>
            <a:ext cx="545641" cy="5958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704" y="1904518"/>
            <a:ext cx="545641" cy="59581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704" y="2694226"/>
            <a:ext cx="545641" cy="59581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704" y="5994379"/>
            <a:ext cx="545641" cy="59581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306" y="2687955"/>
            <a:ext cx="583272" cy="59581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578" y="3501582"/>
            <a:ext cx="583272" cy="59581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805" y="3533814"/>
            <a:ext cx="583272" cy="5958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971" y="5994379"/>
            <a:ext cx="583272" cy="59581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031" y="5174711"/>
            <a:ext cx="545641" cy="595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641" y="5981836"/>
            <a:ext cx="545641" cy="59581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256" y="3514123"/>
            <a:ext cx="545641" cy="59581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5377" y="3527784"/>
            <a:ext cx="620902" cy="5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Примеры алгоритмов</a:t>
            </a:r>
            <a:endParaRPr lang="ru-RU" dirty="0"/>
          </a:p>
        </p:txBody>
      </p:sp>
      <p:pic>
        <p:nvPicPr>
          <p:cNvPr id="1026" name="Picture 2" descr="Метод &quot;ближайшего соседа&quot; - Фото 6042/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919073"/>
            <a:ext cx="3124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ехнологии e-learning: Август 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1038225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SS новости Новостной портал РуссТ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600414"/>
            <a:ext cx="4298950" cy="217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ta Science-стартапы, заслуживающие внимания (ЧАСТЬ 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4122736"/>
            <a:ext cx="4953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Литература - Развитие технологии баз данны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1" y="1706647"/>
            <a:ext cx="6051121" cy="358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…и про что нельзя забывать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24740" y="1193891"/>
            <a:ext cx="11139055" cy="5254534"/>
          </a:xfrm>
        </p:spPr>
        <p:txBody>
          <a:bodyPr>
            <a:noAutofit/>
          </a:bodyPr>
          <a:lstStyle/>
          <a:p>
            <a:r>
              <a:rPr lang="en-US" sz="3600" dirty="0" smtClean="0"/>
              <a:t>Data Mining </a:t>
            </a:r>
            <a:r>
              <a:rPr lang="ru-RU" sz="3600" dirty="0" smtClean="0"/>
              <a:t>не может заменить аналитика!</a:t>
            </a:r>
          </a:p>
          <a:p>
            <a:endParaRPr lang="ru-RU" sz="3600" dirty="0"/>
          </a:p>
          <a:p>
            <a:r>
              <a:rPr lang="en-US" sz="3600" dirty="0" smtClean="0"/>
              <a:t>Data Mining </a:t>
            </a:r>
            <a:r>
              <a:rPr lang="ru-RU" sz="3600" dirty="0" smtClean="0"/>
              <a:t>имеет ряд существенных сложностей:</a:t>
            </a:r>
          </a:p>
          <a:p>
            <a:pPr lvl="1"/>
            <a:r>
              <a:rPr lang="ru-RU" sz="3600" dirty="0" smtClean="0"/>
              <a:t>Высокие требовани</a:t>
            </a:r>
            <a:r>
              <a:rPr lang="ru-RU" sz="3600" dirty="0" smtClean="0"/>
              <a:t>я к квалификации пользователя</a:t>
            </a:r>
          </a:p>
          <a:p>
            <a:pPr lvl="1"/>
            <a:r>
              <a:rPr lang="ru-RU" sz="3600" dirty="0" smtClean="0"/>
              <a:t>Сложность подготовки данных</a:t>
            </a:r>
          </a:p>
          <a:p>
            <a:pPr lvl="1"/>
            <a:r>
              <a:rPr lang="ru-RU" sz="3600" dirty="0" smtClean="0"/>
              <a:t>Высокий процент бессмысленных результатов</a:t>
            </a:r>
          </a:p>
          <a:p>
            <a:pPr lvl="1"/>
            <a:r>
              <a:rPr lang="ru-RU" sz="3600" dirty="0" smtClean="0"/>
              <a:t>Высокая стоимость</a:t>
            </a:r>
          </a:p>
          <a:p>
            <a:pPr lvl="1"/>
            <a:r>
              <a:rPr lang="ru-RU" sz="3600" dirty="0" smtClean="0"/>
              <a:t>Наличие репрезентативных данных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3493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Разница в подходах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32618" y="825910"/>
          <a:ext cx="11316930" cy="579120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5618710"/>
                <a:gridCol w="5698220"/>
              </a:tblGrid>
              <a:tr h="5506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OLAP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Data</a:t>
                      </a:r>
                      <a:r>
                        <a:rPr lang="en-US" sz="3600" baseline="0" dirty="0" smtClean="0"/>
                        <a:t> Mining</a:t>
                      </a:r>
                      <a:endParaRPr lang="ru-RU" sz="3600" dirty="0"/>
                    </a:p>
                  </a:txBody>
                  <a:tcPr anchor="ctr"/>
                </a:tc>
              </a:tr>
              <a:tr h="734811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Каковы</a:t>
                      </a:r>
                      <a:r>
                        <a:rPr lang="ru-RU" sz="3200" baseline="0" dirty="0" smtClean="0"/>
                        <a:t> средние показатели травматизма для курящих и некурящих?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Встречаются ли точные шаблоны в описании людей, подверженных травматизму?</a:t>
                      </a:r>
                      <a:endParaRPr lang="ru-RU" sz="3200" dirty="0"/>
                    </a:p>
                  </a:txBody>
                  <a:tcPr/>
                </a:tc>
              </a:tr>
              <a:tr h="1353600">
                <a:tc>
                  <a:txBody>
                    <a:bodyPr/>
                    <a:lstStyle/>
                    <a:p>
                      <a:r>
                        <a:rPr lang="ru-RU" sz="3200" baseline="0" dirty="0" smtClean="0"/>
                        <a:t>Каково среднее соотношение существующих клиентов со счетами бывших клиентов?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Имеются</a:t>
                      </a:r>
                      <a:r>
                        <a:rPr lang="ru-RU" sz="3200" baseline="0" dirty="0" smtClean="0"/>
                        <a:t> ли характерные портреты клиентов, которые по всей видимости собираются отказаться от услуг связи?</a:t>
                      </a:r>
                      <a:endParaRPr lang="ru-RU" sz="3200" dirty="0" smtClean="0"/>
                    </a:p>
                  </a:txBody>
                  <a:tcPr/>
                </a:tc>
              </a:tr>
              <a:tr h="155448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Сколько в среднем совершают покупок по украденной и</a:t>
                      </a:r>
                      <a:r>
                        <a:rPr lang="ru-RU" sz="3200" baseline="0" dirty="0" smtClean="0"/>
                        <a:t> не украденной карточке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Существуют</a:t>
                      </a:r>
                      <a:r>
                        <a:rPr lang="ru-RU" sz="3200" baseline="0" dirty="0" smtClean="0"/>
                        <a:t> ли стереотипные схемы покупок для случая мошенничества с карточками?</a:t>
                      </a:r>
                      <a:endParaRPr lang="ru-RU" sz="3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3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Если сказать иначе…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41" y="1505514"/>
            <a:ext cx="10208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Традиционная статистика, </a:t>
            </a:r>
            <a:r>
              <a:rPr lang="en-US" sz="3600" b="1" dirty="0" smtClean="0"/>
              <a:t>OLAP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09900" y="2151845"/>
            <a:ext cx="9992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Проверяют гипотезы, которые заранее сформулированы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40" y="3998504"/>
            <a:ext cx="10208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Data Mining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09900" y="4691000"/>
            <a:ext cx="99921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Формируют новые гипотезы, обнаруживают неожиданные регулярности в данных, раскрывают </a:t>
            </a:r>
            <a:r>
              <a:rPr lang="en-US" sz="3600" dirty="0" smtClean="0"/>
              <a:t>hidden knowledge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686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всегда…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4553" y="1027945"/>
            <a:ext cx="8971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/>
              <a:t>В: Чем больше ты из этого забираешь, тем больше оно становится. Что это?</a:t>
            </a:r>
          </a:p>
          <a:p>
            <a:pPr algn="ctr"/>
            <a:r>
              <a:rPr lang="ru-RU" sz="7200" dirty="0" smtClean="0"/>
              <a:t>О: …</a:t>
            </a:r>
            <a:endParaRPr lang="ru-RU" sz="7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2" y="936505"/>
            <a:ext cx="11264622" cy="56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0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Проблемы построения </a:t>
            </a:r>
            <a:r>
              <a:rPr lang="en-US" dirty="0" smtClean="0"/>
              <a:t>BI-</a:t>
            </a:r>
            <a:r>
              <a:rPr lang="ru-RU" dirty="0" smtClean="0"/>
              <a:t>систем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438" y="988063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Необходимые данные недоступны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0437" y="1807825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Низкое взаимодействие ИТ и пользователей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0437" y="2627588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Отсутствие ясности у конечных пользователей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0437" y="3447351"/>
            <a:ext cx="11067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Данные для принятия решений поступают с задержкой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0437" y="4260937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Несогласованность данных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0437" y="5074523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Недостаточная подробность данных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0437" y="5888109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Данные представляются в неудобных форматах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286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Проблемы построения </a:t>
            </a:r>
            <a:r>
              <a:rPr lang="en-US" dirty="0" smtClean="0"/>
              <a:t>BI-</a:t>
            </a:r>
            <a:r>
              <a:rPr lang="ru-RU" dirty="0" smtClean="0"/>
              <a:t>систем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876" y="1023844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Медленная доставка данных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8876" y="1821577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Данные невозможно выгрузить наружу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8876" y="2636080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Низкое качество данных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8876" y="3450583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Преждевременно агрегированные данные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875" y="4266176"/>
            <a:ext cx="11308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Отвлечение на создание корпоративной модели данных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8876" y="5080679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Использование всех доступных данных в системе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850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 ещё одна тема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6240" y="2831807"/>
            <a:ext cx="897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/>
              <a:t>bigdata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331782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 снова загадка</a:t>
            </a:r>
            <a:endParaRPr lang="ru-RU" dirty="0"/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2" y="876461"/>
            <a:ext cx="7526218" cy="5644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215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Большие данные</a:t>
            </a:r>
            <a:endParaRPr lang="ru-RU" dirty="0"/>
          </a:p>
        </p:txBody>
      </p:sp>
      <p:pic>
        <p:nvPicPr>
          <p:cNvPr id="30" name="Picture 2" descr="File:Hilbert InfoGrow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55" y="948287"/>
            <a:ext cx="7391937" cy="5543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8010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Большие данные - предпосылки</a:t>
            </a:r>
            <a:endParaRPr lang="ru-RU" dirty="0"/>
          </a:p>
        </p:txBody>
      </p:sp>
      <p:pic>
        <p:nvPicPr>
          <p:cNvPr id="5" name="Объект 5" descr="http://kit-e.ru/articles/sensor/2006_7_18.php&#10;Сысоева С. Взгляд на современный рынок автомобильных датчиков. Основные тенденции и важнейшие рыночные фигуры, 2006 - №7. Компоненты и технологии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12" y="1732655"/>
            <a:ext cx="3212989" cy="376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6"/>
          <p:cNvSpPr txBox="1">
            <a:spLocks/>
          </p:cNvSpPr>
          <p:nvPr/>
        </p:nvSpPr>
        <p:spPr>
          <a:xfrm>
            <a:off x="5287433" y="1662545"/>
            <a:ext cx="6416887" cy="48130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Распространение сенсоров</a:t>
            </a:r>
          </a:p>
          <a:p>
            <a:r>
              <a:rPr lang="ru-RU" sz="3600" dirty="0" smtClean="0"/>
              <a:t>Увеличение пропускной способности сетей</a:t>
            </a:r>
          </a:p>
          <a:p>
            <a:r>
              <a:rPr lang="ru-RU" sz="3600" dirty="0" smtClean="0"/>
              <a:t>Развитие беспроводных сетей</a:t>
            </a:r>
          </a:p>
          <a:p>
            <a:r>
              <a:rPr lang="ru-RU" sz="3600" dirty="0" smtClean="0"/>
              <a:t>Развитие технологий хранения данных (удешевление)</a:t>
            </a:r>
            <a:endParaRPr lang="ru-RU" sz="3600" dirty="0"/>
          </a:p>
        </p:txBody>
      </p:sp>
      <p:pic>
        <p:nvPicPr>
          <p:cNvPr id="7" name="Picture 2" descr="http://nbmag.ru/media/wysiwyg/blackber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2" y="2503374"/>
            <a:ext cx="2451301" cy="1378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96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Большие данные - предпосылки</a:t>
            </a:r>
            <a:endParaRPr lang="ru-RU" dirty="0"/>
          </a:p>
        </p:txBody>
      </p:sp>
      <p:pic>
        <p:nvPicPr>
          <p:cNvPr id="5" name="Picture 4" descr="Attack of the exponentials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90"/>
          <a:stretch/>
        </p:blipFill>
        <p:spPr bwMode="auto">
          <a:xfrm>
            <a:off x="2454313" y="1058358"/>
            <a:ext cx="6811306" cy="53840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91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Что же такое «большие данные»?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09907" y="839585"/>
            <a:ext cx="10753725" cy="576072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Комбинация </a:t>
            </a:r>
            <a:r>
              <a:rPr lang="ru-RU" sz="3600" u="sng" dirty="0"/>
              <a:t>подходов, инструментов и методов обработки </a:t>
            </a:r>
            <a:r>
              <a:rPr lang="ru-RU" sz="3600" dirty="0"/>
              <a:t>структурированных и неструктурированных </a:t>
            </a:r>
            <a:r>
              <a:rPr lang="ru-RU" sz="3600" u="sng" dirty="0"/>
              <a:t>данных огромных объёмов и значительного многообразия </a:t>
            </a:r>
            <a:r>
              <a:rPr lang="ru-RU" sz="3600" dirty="0"/>
              <a:t>для </a:t>
            </a:r>
            <a:r>
              <a:rPr lang="ru-RU" sz="3600" u="sng" dirty="0"/>
              <a:t>получения</a:t>
            </a:r>
            <a:r>
              <a:rPr lang="ru-RU" sz="3600" dirty="0"/>
              <a:t> </a:t>
            </a:r>
            <a:r>
              <a:rPr lang="ru-RU" sz="3600" u="sng" dirty="0" smtClean="0"/>
              <a:t>результатов</a:t>
            </a:r>
            <a:r>
              <a:rPr lang="ru-RU" sz="3600" dirty="0"/>
              <a:t>, эффективно воспринимаемых человеком </a:t>
            </a:r>
            <a:endParaRPr lang="ru-RU" sz="3600" dirty="0" smtClean="0"/>
          </a:p>
          <a:p>
            <a:endParaRPr lang="en-US" sz="3600" dirty="0" smtClean="0"/>
          </a:p>
          <a:p>
            <a:r>
              <a:rPr lang="ru-RU" sz="3600" dirty="0" smtClean="0"/>
              <a:t>Большие </a:t>
            </a:r>
            <a:r>
              <a:rPr lang="ru-RU" sz="3600" dirty="0"/>
              <a:t>данные – это такие данные, которыми дорого управлять или из которых сложно извлечь ценность. (Майкл Франклин)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54637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Распространённые технологии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48" y="1072342"/>
            <a:ext cx="3866388" cy="3931920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01842" y="1072342"/>
            <a:ext cx="5825744" cy="3766185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Map</a:t>
            </a:r>
            <a:r>
              <a:rPr lang="ru-RU" sz="2400" dirty="0" smtClean="0"/>
              <a:t>: предварительная </a:t>
            </a:r>
            <a:r>
              <a:rPr lang="ru-RU" sz="2400" dirty="0"/>
              <a:t>обработка </a:t>
            </a:r>
            <a:r>
              <a:rPr lang="ru-RU" sz="2400" dirty="0" smtClean="0"/>
              <a:t>данных</a:t>
            </a:r>
            <a:r>
              <a:rPr lang="ru-RU" sz="2400" dirty="0"/>
              <a:t>. Для этого один </a:t>
            </a:r>
            <a:r>
              <a:rPr lang="ru-RU" sz="2400" dirty="0" smtClean="0"/>
              <a:t>из главный узел (</a:t>
            </a:r>
            <a:r>
              <a:rPr lang="ru-RU" sz="2400" dirty="0" err="1" smtClean="0"/>
              <a:t>master</a:t>
            </a:r>
            <a:r>
              <a:rPr lang="ru-RU" sz="2400" dirty="0" smtClean="0"/>
              <a:t> </a:t>
            </a:r>
            <a:r>
              <a:rPr lang="ru-RU" sz="2400" dirty="0" err="1"/>
              <a:t>node</a:t>
            </a:r>
            <a:r>
              <a:rPr lang="ru-RU" sz="2400" dirty="0"/>
              <a:t>) получает входные </a:t>
            </a:r>
            <a:r>
              <a:rPr lang="ru-RU" sz="2400" dirty="0" smtClean="0"/>
              <a:t>данные задачи</a:t>
            </a:r>
            <a:r>
              <a:rPr lang="ru-RU" sz="2400" dirty="0"/>
              <a:t>, разделяет их на части и передает </a:t>
            </a:r>
            <a:r>
              <a:rPr lang="ru-RU" sz="2400" dirty="0" smtClean="0"/>
              <a:t>рабочим </a:t>
            </a:r>
            <a:r>
              <a:rPr lang="ru-RU" sz="2400" dirty="0"/>
              <a:t>узлам </a:t>
            </a:r>
            <a:r>
              <a:rPr lang="ru-RU" sz="2400" dirty="0" smtClean="0"/>
              <a:t>(</a:t>
            </a:r>
            <a:r>
              <a:rPr lang="ru-RU" sz="2400" dirty="0" err="1" smtClean="0"/>
              <a:t>worker</a:t>
            </a:r>
            <a:r>
              <a:rPr lang="ru-RU" sz="2400" dirty="0" smtClean="0"/>
              <a:t>) </a:t>
            </a:r>
            <a:r>
              <a:rPr lang="ru-RU" sz="2400" dirty="0"/>
              <a:t>для предварительной обработки.</a:t>
            </a:r>
          </a:p>
          <a:p>
            <a:r>
              <a:rPr lang="ru-RU" sz="2400" b="1" dirty="0" err="1" smtClean="0"/>
              <a:t>Reduce</a:t>
            </a:r>
            <a:r>
              <a:rPr lang="ru-RU" sz="2400" dirty="0" smtClean="0"/>
              <a:t>: собирает предварительно обработанные данные. </a:t>
            </a:r>
            <a:r>
              <a:rPr lang="ru-RU" sz="2400" dirty="0"/>
              <a:t>Главный </a:t>
            </a:r>
            <a:r>
              <a:rPr lang="ru-RU" sz="2400" dirty="0" smtClean="0"/>
              <a:t>узел получает </a:t>
            </a:r>
            <a:r>
              <a:rPr lang="ru-RU" sz="2400" dirty="0"/>
              <a:t>ответы от рабочих узлов и на их основе формирует </a:t>
            </a:r>
            <a:r>
              <a:rPr lang="ru-RU" sz="2400" dirty="0" smtClean="0"/>
              <a:t>ответ.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83" y="5437729"/>
            <a:ext cx="4400550" cy="10382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68768" y="5772175"/>
            <a:ext cx="5791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Набор</a:t>
            </a:r>
            <a:r>
              <a:rPr lang="ru-RU" dirty="0"/>
              <a:t> </a:t>
            </a:r>
            <a:r>
              <a:rPr lang="ru-RU" sz="2400" dirty="0"/>
              <a:t>утилит и </a:t>
            </a:r>
            <a:r>
              <a:rPr lang="ru-RU" sz="2400" dirty="0" smtClean="0"/>
              <a:t>библиотек для реализации </a:t>
            </a:r>
            <a:r>
              <a:rPr lang="en-US" sz="2400" dirty="0" err="1" smtClean="0"/>
              <a:t>MapReduce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5910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…и ещё много, много других</a:t>
            </a:r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09907" y="773082"/>
            <a:ext cx="10753725" cy="57939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Язык </a:t>
            </a:r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r>
              <a:rPr lang="en-US" sz="3600" dirty="0" smtClean="0"/>
              <a:t> </a:t>
            </a:r>
            <a:r>
              <a:rPr lang="ru-RU" sz="3600" dirty="0" smtClean="0"/>
              <a:t>- язык программирования с динамической типизацией, лидер для решения задач анализа данных в 2012-2013 годах</a:t>
            </a:r>
            <a:endParaRPr lang="en-US" sz="3600" dirty="0" smtClean="0"/>
          </a:p>
          <a:p>
            <a:pPr marL="0" indent="0" algn="r">
              <a:buNone/>
            </a:pPr>
            <a:r>
              <a:rPr lang="en-US" sz="3600" u="sng" dirty="0">
                <a:solidFill>
                  <a:srgbClr val="0000FF"/>
                </a:solidFill>
              </a:rPr>
              <a:t>http://www.r-project.org/</a:t>
            </a:r>
            <a:endParaRPr lang="ru-RU" sz="3600" u="sng" dirty="0" smtClean="0">
              <a:solidFill>
                <a:srgbClr val="0000FF"/>
              </a:solidFill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NoSQL</a:t>
            </a:r>
            <a:r>
              <a:rPr lang="en-US" sz="3600" b="1" dirty="0" smtClean="0">
                <a:solidFill>
                  <a:srgbClr val="FF0000"/>
                </a:solidFill>
              </a:rPr>
              <a:t> (not only SQL)</a:t>
            </a:r>
            <a:r>
              <a:rPr lang="en-US" sz="3600" dirty="0" smtClean="0"/>
              <a:t> -</a:t>
            </a:r>
            <a:r>
              <a:rPr lang="ru-RU" sz="3600" dirty="0" smtClean="0"/>
              <a:t> ряд подходов, направленных на реализацию хранилищ баз данных, имеющих существенные отличия от моделей, используемых в традиционных реляционных СУБД с доступом к данным средствами языка </a:t>
            </a:r>
            <a:r>
              <a:rPr lang="en-US" sz="3600" dirty="0" smtClean="0"/>
              <a:t>SQL</a:t>
            </a:r>
            <a:endParaRPr lang="ru-RU" sz="3600" dirty="0"/>
          </a:p>
          <a:p>
            <a:pPr marL="0" indent="0" algn="r">
              <a:buNone/>
            </a:pPr>
            <a:r>
              <a:rPr lang="en-US" sz="3600" dirty="0">
                <a:hlinkClick r:id="rId2"/>
              </a:rPr>
              <a:t>http://nosql-database.org/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6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Business Intelligence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2240" y="778564"/>
            <a:ext cx="9944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/>
              <a:t>Business Intelligence </a:t>
            </a:r>
            <a:r>
              <a:rPr lang="ru-RU" sz="7200" dirty="0" smtClean="0"/>
              <a:t>это…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9091" y="2793540"/>
            <a:ext cx="105821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Gartner</a:t>
            </a:r>
            <a:r>
              <a:rPr lang="en-US" sz="3600" dirty="0" smtClean="0"/>
              <a:t>: </a:t>
            </a:r>
            <a:r>
              <a:rPr lang="ru-RU" sz="3600" dirty="0" err="1"/>
              <a:t>пользователецентрический</a:t>
            </a:r>
            <a:r>
              <a:rPr lang="ru-RU" sz="3600" dirty="0"/>
              <a:t> процесс, </a:t>
            </a:r>
            <a:r>
              <a:rPr lang="ru-RU" sz="3600" dirty="0" smtClean="0"/>
              <a:t>включающий </a:t>
            </a:r>
            <a:r>
              <a:rPr lang="ru-RU" sz="3600" dirty="0"/>
              <a:t>доступ и исследование информации, ее анализ, выработку интуиции и понимания, которые ведут к улучшенному и неформальному принятию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28551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Связь с предыдущими темами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1" y="1319133"/>
            <a:ext cx="11451955" cy="47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22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Продолжаем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66" y="1192953"/>
            <a:ext cx="11462872" cy="494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68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всё это связано вместе?</a:t>
            </a:r>
            <a:endParaRPr lang="ru-RU" dirty="0"/>
          </a:p>
        </p:txBody>
      </p:sp>
      <p:graphicFrame>
        <p:nvGraphicFramePr>
          <p:cNvPr id="5" name="Объект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21179"/>
              </p:ext>
            </p:extLst>
          </p:nvPr>
        </p:nvGraphicFramePr>
        <p:xfrm>
          <a:off x="1904455" y="1288659"/>
          <a:ext cx="8382879" cy="60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894972"/>
              </p:ext>
            </p:extLst>
          </p:nvPr>
        </p:nvGraphicFramePr>
        <p:xfrm>
          <a:off x="1904455" y="2368779"/>
          <a:ext cx="8382880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1929145" y="4384259"/>
            <a:ext cx="1873250" cy="865188"/>
            <a:chOff x="4169" y="89036"/>
            <a:chExt cx="8358270" cy="61401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169" y="89036"/>
              <a:ext cx="8358270" cy="6140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10800000" flipV="1">
              <a:off x="4169" y="89036"/>
              <a:ext cx="8358270" cy="614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dirty="0"/>
            </a:p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Добыча</a:t>
              </a:r>
            </a:p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dirty="0"/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3993356" y="4384259"/>
            <a:ext cx="2016125" cy="865188"/>
            <a:chOff x="1378738" y="89036"/>
            <a:chExt cx="6983701" cy="61401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378738" y="89036"/>
              <a:ext cx="6983701" cy="6140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378738" y="89036"/>
              <a:ext cx="6983701" cy="614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Просев</a:t>
              </a:r>
            </a:p>
          </p:txBody>
        </p:sp>
      </p:grpSp>
      <p:graphicFrame>
        <p:nvGraphicFramePr>
          <p:cNvPr id="9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457682"/>
              </p:ext>
            </p:extLst>
          </p:nvPr>
        </p:nvGraphicFramePr>
        <p:xfrm>
          <a:off x="1924843" y="3592914"/>
          <a:ext cx="8362491" cy="605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6246335" y="4384259"/>
            <a:ext cx="2160588" cy="865188"/>
            <a:chOff x="4169" y="89036"/>
            <a:chExt cx="8358270" cy="61401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169" y="89036"/>
              <a:ext cx="8358270" cy="6140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169" y="89036"/>
              <a:ext cx="8358270" cy="614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Извлечение</a:t>
              </a: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1924843" y="5393909"/>
            <a:ext cx="8362950" cy="790576"/>
            <a:chOff x="0" y="228"/>
            <a:chExt cx="8310871" cy="57560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105409"/>
              <a:ext cx="8310871" cy="47042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228"/>
              <a:ext cx="8310871" cy="575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i="1" dirty="0"/>
                <a:t>Неструктурированные</a:t>
              </a:r>
              <a:r>
                <a:rPr lang="en-US" sz="2600" i="1" dirty="0"/>
                <a:t>/</a:t>
              </a:r>
              <a:r>
                <a:rPr lang="ru-RU" sz="2600" i="1" dirty="0"/>
                <a:t>структурированные данные</a:t>
              </a:r>
            </a:p>
          </p:txBody>
        </p:sp>
      </p:grpSp>
      <p:sp>
        <p:nvSpPr>
          <p:cNvPr id="24" name="Прямоугольник 23"/>
          <p:cNvSpPr/>
          <p:nvPr/>
        </p:nvSpPr>
        <p:spPr bwMode="auto">
          <a:xfrm>
            <a:off x="8643778" y="4384259"/>
            <a:ext cx="1644015" cy="865188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8643778" y="4384259"/>
            <a:ext cx="1644015" cy="865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 smtClean="0"/>
              <a:t>Анализ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989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BE…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65078" y="5853430"/>
            <a:ext cx="149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…CONTINUED</a:t>
            </a:r>
            <a:endParaRPr lang="ru-RU" b="1" dirty="0"/>
          </a:p>
        </p:txBody>
      </p:sp>
      <p:pic>
        <p:nvPicPr>
          <p:cNvPr id="6" name="Picture 2" descr="Что такое социализм или роковые ошибки Гайдара и Чубайса в Архангельске - Мусор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22" y="1319530"/>
            <a:ext cx="66675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Иными словами…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7909" y="3377382"/>
            <a:ext cx="5737124" cy="2890684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600" b="1" dirty="0" smtClean="0"/>
              <a:t>Знания</a:t>
            </a:r>
            <a:endParaRPr lang="ru-RU" sz="2400" b="1" dirty="0" smtClean="0"/>
          </a:p>
          <a:p>
            <a:pPr algn="r"/>
            <a:r>
              <a:rPr lang="ru-RU" sz="2400" dirty="0" smtClean="0"/>
              <a:t>(результат анализа и</a:t>
            </a:r>
          </a:p>
          <a:p>
            <a:pPr algn="r"/>
            <a:r>
              <a:rPr lang="ru-RU" sz="2400" dirty="0" smtClean="0"/>
              <a:t>консолидации данных)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6245" y="3377382"/>
            <a:ext cx="5737124" cy="2890684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/>
              <a:t>Информационные технологии</a:t>
            </a:r>
          </a:p>
          <a:p>
            <a:r>
              <a:rPr lang="ru-RU" sz="2400" dirty="0" smtClean="0"/>
              <a:t>(сбор, обработка, консолидация</a:t>
            </a:r>
          </a:p>
          <a:p>
            <a:r>
              <a:rPr lang="ru-RU" sz="2400" dirty="0" smtClean="0"/>
              <a:t>данных)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34909" y="1047137"/>
            <a:ext cx="5737124" cy="2890684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Процесс</a:t>
            </a:r>
            <a:endParaRPr lang="ru-RU" sz="2400" b="1" dirty="0" smtClean="0"/>
          </a:p>
          <a:p>
            <a:pPr algn="ctr"/>
            <a:r>
              <a:rPr lang="ru-RU" sz="2400" dirty="0" smtClean="0"/>
              <a:t>(превращение данных в знания для поддержки принятия решений)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2373" y="3377382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BI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Пирамида информации</a:t>
            </a:r>
            <a:endParaRPr lang="ru-RU" dirty="0"/>
          </a:p>
        </p:txBody>
      </p:sp>
      <p:pic>
        <p:nvPicPr>
          <p:cNvPr id="1026" name="Picture 2" descr="Информационная пирами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69" y="988703"/>
            <a:ext cx="7509269" cy="552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6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Пирамида анализа</a:t>
            </a:r>
            <a:endParaRPr lang="ru-RU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141913" y="1190106"/>
            <a:ext cx="7467600" cy="5029200"/>
          </a:xfrm>
          <a:prstGeom prst="flowChartExtra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599113" y="5609706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056313" y="5000106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589713" y="4238106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199313" y="3476106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808913" y="2637906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1913313" y="1190106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10219113" y="1190106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73638" y="1226619"/>
            <a:ext cx="364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/>
              <a:t>Увеличение потенциала </a:t>
            </a:r>
            <a:br>
              <a:rPr lang="ru-RU" b="1"/>
            </a:br>
            <a:r>
              <a:rPr lang="ru-RU" b="1"/>
              <a:t>поддержки принятия решений</a:t>
            </a:r>
            <a:endParaRPr lang="en-US" b="1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993563" y="1672706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/>
              <a:t>End User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972926" y="2663306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/>
              <a:t>Business</a:t>
            </a:r>
          </a:p>
          <a:p>
            <a:pPr algn="r" eaLnBrk="0" hangingPunct="0"/>
            <a:r>
              <a:rPr lang="en-US"/>
              <a:t>  Analyst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9142788" y="3503094"/>
            <a:ext cx="93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b="1">
                <a:latin typeface="Times New Roman" pitchFamily="18" charset="0"/>
              </a:rPr>
              <a:t>     </a:t>
            </a:r>
            <a:r>
              <a:rPr lang="en-US"/>
              <a:t>Data</a:t>
            </a:r>
          </a:p>
          <a:p>
            <a:pPr algn="r" eaLnBrk="0" hangingPunct="0"/>
            <a:r>
              <a:rPr lang="en-US"/>
              <a:t>Analyst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9439651" y="5406506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/>
              <a:t>DBA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037513" y="1952106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latin typeface="Tahoma" pitchFamily="34" charset="0"/>
              </a:rPr>
              <a:t>Принятие решений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504113" y="2714106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ahoma" pitchFamily="34" charset="0"/>
              </a:rPr>
              <a:t>Презентация данных</a:t>
            </a:r>
            <a:endParaRPr lang="en-US" b="1">
              <a:latin typeface="Tahoma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656513" y="3117331"/>
            <a:ext cx="2484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 i="1"/>
              <a:t>Техники визуализации</a:t>
            </a:r>
            <a:endParaRPr lang="en-US" sz="1600" b="1" i="1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037513" y="3507856"/>
            <a:ext cx="1782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Tahoma" pitchFamily="34" charset="0"/>
              </a:rPr>
              <a:t>Data Mining</a:t>
            </a:r>
            <a:endParaRPr lang="en-US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351713" y="3803131"/>
            <a:ext cx="2714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 i="1"/>
              <a:t>Открытие информации</a:t>
            </a:r>
            <a:endParaRPr lang="en-US" sz="1600" b="1" i="1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427913" y="4314306"/>
            <a:ext cx="3032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ahoma" pitchFamily="34" charset="0"/>
              </a:rPr>
              <a:t>Извлечение данных</a:t>
            </a:r>
            <a:endParaRPr lang="en-US" b="1">
              <a:latin typeface="Tahoma" pitchFamily="34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818313" y="4619106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i="1"/>
              <a:t>Агрегирование</a:t>
            </a:r>
            <a:r>
              <a:rPr lang="en-US" sz="1600" b="1" i="1"/>
              <a:t>, </a:t>
            </a:r>
            <a:r>
              <a:rPr lang="ru-RU" sz="1600" b="1" i="1"/>
              <a:t>запросы</a:t>
            </a:r>
            <a:r>
              <a:rPr lang="en-US" sz="1600" b="1" i="1"/>
              <a:t>, </a:t>
            </a:r>
            <a:r>
              <a:rPr lang="ru-RU" sz="1600" b="1" i="1"/>
              <a:t>отчетность</a:t>
            </a:r>
            <a:endParaRPr lang="en-US" sz="1600" b="1" i="1">
              <a:solidFill>
                <a:schemeClr val="bg1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878513" y="5152506"/>
            <a:ext cx="5930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500" b="1">
                <a:latin typeface="Tahoma" pitchFamily="34" charset="0"/>
              </a:rPr>
              <a:t>Предобработка данных</a:t>
            </a:r>
            <a:r>
              <a:rPr lang="en-US" sz="1500" b="1">
                <a:latin typeface="Tahoma" pitchFamily="34" charset="0"/>
              </a:rPr>
              <a:t>/</a:t>
            </a:r>
            <a:r>
              <a:rPr lang="ru-RU" sz="1500" b="1">
                <a:latin typeface="Tahoma" pitchFamily="34" charset="0"/>
              </a:rPr>
              <a:t>интеграция</a:t>
            </a:r>
            <a:r>
              <a:rPr lang="en-US" sz="1500" b="1">
                <a:latin typeface="Tahoma" pitchFamily="34" charset="0"/>
              </a:rPr>
              <a:t>, </a:t>
            </a:r>
            <a:r>
              <a:rPr lang="ru-RU" sz="1500" b="1">
                <a:latin typeface="Tahoma" pitchFamily="34" charset="0"/>
              </a:rPr>
              <a:t>хранилища данных</a:t>
            </a:r>
            <a:endParaRPr lang="en-US" sz="1500" b="1">
              <a:latin typeface="Tahoma" pitchFamily="34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894513" y="5685906"/>
            <a:ext cx="417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ahoma" pitchFamily="34" charset="0"/>
              </a:rPr>
              <a:t>Гетерогенные источники данных</a:t>
            </a:r>
            <a:endParaRPr lang="en-US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1837113" y="6219306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Из чего состоят </a:t>
            </a:r>
            <a:r>
              <a:rPr lang="en-US" dirty="0" smtClean="0"/>
              <a:t>BI-</a:t>
            </a:r>
            <a:r>
              <a:rPr lang="ru-RU" dirty="0" smtClean="0"/>
              <a:t>системы?</a:t>
            </a:r>
            <a:endParaRPr lang="ru-RU" dirty="0"/>
          </a:p>
        </p:txBody>
      </p:sp>
      <p:pic>
        <p:nvPicPr>
          <p:cNvPr id="2050" name="Picture 2" descr="Оболочка решений бизнес-анали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49" y="1054508"/>
            <a:ext cx="9215003" cy="52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5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Зачем нужно хранилище данных?</a:t>
            </a:r>
            <a:endParaRPr lang="ru-RU" dirty="0"/>
          </a:p>
        </p:txBody>
      </p:sp>
      <p:pic>
        <p:nvPicPr>
          <p:cNvPr id="3074" name="Picture 2" descr="Основной побудительный мотив разработки концепции систем складирования данных, следующий из опыта решения задач анализа на данных операционных систем обработки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73" y="1265902"/>
            <a:ext cx="9378832" cy="48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Разница между БД и ХД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96623"/>
              </p:ext>
            </p:extLst>
          </p:nvPr>
        </p:nvGraphicFramePr>
        <p:xfrm>
          <a:off x="383457" y="924233"/>
          <a:ext cx="11434917" cy="536448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3038169"/>
                <a:gridCol w="4168877"/>
                <a:gridCol w="4227871"/>
              </a:tblGrid>
              <a:tr h="1170038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Системы</a:t>
                      </a:r>
                      <a:r>
                        <a:rPr lang="ru-RU" sz="3600" baseline="0" dirty="0" smtClean="0"/>
                        <a:t> обработки данных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Системы</a:t>
                      </a:r>
                      <a:r>
                        <a:rPr lang="ru-RU" sz="3600" baseline="0" dirty="0" smtClean="0"/>
                        <a:t> хранения данных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Частота обновления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Real-time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Periodical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Цель </a:t>
                      </a:r>
                      <a:r>
                        <a:rPr lang="ru-RU" sz="3200" dirty="0" err="1" smtClean="0"/>
                        <a:t>структуриро-вания</a:t>
                      </a:r>
                      <a:r>
                        <a:rPr lang="ru-RU" sz="3200" dirty="0" smtClean="0"/>
                        <a:t> данных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aseline="0" dirty="0" smtClean="0"/>
                        <a:t>Обеспечение целостности данных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Обеспечение</a:t>
                      </a:r>
                      <a:r>
                        <a:rPr lang="ru-RU" sz="3200" baseline="0" dirty="0" smtClean="0"/>
                        <a:t> </a:t>
                      </a:r>
                      <a:r>
                        <a:rPr lang="ru-RU" sz="3200" dirty="0" smtClean="0"/>
                        <a:t>простоты выполнения запросов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Оптимизация данных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Для обеспечения процесса выполнения транзакций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Для</a:t>
                      </a:r>
                      <a:r>
                        <a:rPr lang="ru-RU" sz="3200" baseline="0" dirty="0" smtClean="0"/>
                        <a:t> обеспечения процесса выполнения выборки данных</a:t>
                      </a:r>
                      <a:endParaRPr lang="ru-RU" sz="3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4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us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gusTheme" id="{042C1B78-DF5C-47B5-A83B-2A9C0E97BDD8}" vid="{3AE3917B-5EE0-4B30-A60F-54BDFCAF95C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17320</TotalTime>
  <Words>915</Words>
  <Application>Microsoft Office PowerPoint</Application>
  <PresentationFormat>Широкоэкранный</PresentationFormat>
  <Paragraphs>179</Paragraphs>
  <Slides>33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ArgusTheme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Скоринов</dc:creator>
  <cp:lastModifiedBy>Максим Скоринов</cp:lastModifiedBy>
  <cp:revision>267</cp:revision>
  <cp:lastPrinted>2014-09-22T07:30:28Z</cp:lastPrinted>
  <dcterms:created xsi:type="dcterms:W3CDTF">2014-05-07T16:15:11Z</dcterms:created>
  <dcterms:modified xsi:type="dcterms:W3CDTF">2015-05-20T11:23:27Z</dcterms:modified>
</cp:coreProperties>
</file>