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98" r:id="rId2"/>
    <p:sldId id="354" r:id="rId3"/>
    <p:sldId id="355" r:id="rId4"/>
    <p:sldId id="356" r:id="rId5"/>
    <p:sldId id="357" r:id="rId6"/>
    <p:sldId id="369" r:id="rId7"/>
    <p:sldId id="358" r:id="rId8"/>
    <p:sldId id="359" r:id="rId9"/>
    <p:sldId id="360" r:id="rId10"/>
    <p:sldId id="361" r:id="rId11"/>
    <p:sldId id="362" r:id="rId12"/>
    <p:sldId id="370" r:id="rId13"/>
    <p:sldId id="371" r:id="rId14"/>
    <p:sldId id="372" r:id="rId15"/>
    <p:sldId id="379" r:id="rId16"/>
    <p:sldId id="385" r:id="rId17"/>
    <p:sldId id="384" r:id="rId18"/>
    <p:sldId id="363" r:id="rId19"/>
    <p:sldId id="364" r:id="rId20"/>
    <p:sldId id="365" r:id="rId21"/>
    <p:sldId id="366" r:id="rId22"/>
    <p:sldId id="375" r:id="rId23"/>
    <p:sldId id="377" r:id="rId24"/>
    <p:sldId id="367" r:id="rId25"/>
    <p:sldId id="368" r:id="rId26"/>
    <p:sldId id="373" r:id="rId27"/>
    <p:sldId id="374" r:id="rId28"/>
    <p:sldId id="388" r:id="rId29"/>
    <p:sldId id="391" r:id="rId30"/>
    <p:sldId id="386" r:id="rId31"/>
    <p:sldId id="387" r:id="rId32"/>
    <p:sldId id="389" r:id="rId33"/>
    <p:sldId id="390" r:id="rId34"/>
    <p:sldId id="392" r:id="rId35"/>
    <p:sldId id="393" r:id="rId36"/>
    <p:sldId id="394" r:id="rId37"/>
    <p:sldId id="376" r:id="rId38"/>
    <p:sldId id="383" r:id="rId39"/>
    <p:sldId id="380" r:id="rId40"/>
    <p:sldId id="381" r:id="rId41"/>
    <p:sldId id="378" r:id="rId42"/>
    <p:sldId id="321" r:id="rId4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E8F9"/>
    <a:srgbClr val="FBC9F4"/>
    <a:srgbClr val="FBA9E6"/>
    <a:srgbClr val="FFFD67"/>
    <a:srgbClr val="FDFEE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14" autoAdjust="0"/>
    <p:restoredTop sz="83366" autoAdjust="0"/>
  </p:normalViewPr>
  <p:slideViewPr>
    <p:cSldViewPr snapToGrid="0">
      <p:cViewPr varScale="1">
        <p:scale>
          <a:sx n="101" d="100"/>
          <a:sy n="101" d="100"/>
        </p:scale>
        <p:origin x="102" y="390"/>
      </p:cViewPr>
      <p:guideLst/>
    </p:cSldViewPr>
  </p:slideViewPr>
  <p:outlineViewPr>
    <p:cViewPr>
      <p:scale>
        <a:sx n="33" d="100"/>
        <a:sy n="33" d="100"/>
      </p:scale>
      <p:origin x="0" y="-976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40DB74-26C5-4C8D-A907-7B8F95D2053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9ACCDD-FD86-43AD-95C2-37EE0776E98F}">
      <dgm:prSet phldrT="[Текст]"/>
      <dgm:spPr/>
      <dgm:t>
        <a:bodyPr/>
        <a:lstStyle/>
        <a:p>
          <a:r>
            <a:rPr lang="en-US" dirty="0" smtClean="0"/>
            <a:t>Big Data</a:t>
          </a:r>
          <a:endParaRPr lang="ru-RU" dirty="0"/>
        </a:p>
      </dgm:t>
    </dgm:pt>
    <dgm:pt modelId="{5664FB5D-116F-4EF3-B3DB-8331B5010008}" type="parTrans" cxnId="{3BAE0D6A-12B3-4211-BEF0-FFE69B9EAB05}">
      <dgm:prSet/>
      <dgm:spPr/>
      <dgm:t>
        <a:bodyPr/>
        <a:lstStyle/>
        <a:p>
          <a:endParaRPr lang="ru-RU"/>
        </a:p>
      </dgm:t>
    </dgm:pt>
    <dgm:pt modelId="{39288A52-B038-4197-830D-528248C4AABB}" type="sibTrans" cxnId="{3BAE0D6A-12B3-4211-BEF0-FFE69B9EAB05}">
      <dgm:prSet/>
      <dgm:spPr/>
      <dgm:t>
        <a:bodyPr/>
        <a:lstStyle/>
        <a:p>
          <a:endParaRPr lang="ru-RU"/>
        </a:p>
      </dgm:t>
    </dgm:pt>
    <dgm:pt modelId="{763C2665-D90C-4055-A988-361830E6F0A2}" type="pres">
      <dgm:prSet presAssocID="{2540DB74-26C5-4C8D-A907-7B8F95D2053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E4CA6F-4659-4498-A8D8-27394397EFE9}" type="pres">
      <dgm:prSet presAssocID="{EF9ACCDD-FD86-43AD-95C2-37EE0776E98F}" presName="node" presStyleLbl="node1" presStyleIdx="0" presStyleCnt="1" custScaleX="850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877CA0-C7AB-4C76-9CA4-93B9FE29CE87}" type="presOf" srcId="{2540DB74-26C5-4C8D-A907-7B8F95D2053F}" destId="{763C2665-D90C-4055-A988-361830E6F0A2}" srcOrd="0" destOrd="0" presId="urn:microsoft.com/office/officeart/2005/8/layout/default"/>
    <dgm:cxn modelId="{3BAE0D6A-12B3-4211-BEF0-FFE69B9EAB05}" srcId="{2540DB74-26C5-4C8D-A907-7B8F95D2053F}" destId="{EF9ACCDD-FD86-43AD-95C2-37EE0776E98F}" srcOrd="0" destOrd="0" parTransId="{5664FB5D-116F-4EF3-B3DB-8331B5010008}" sibTransId="{39288A52-B038-4197-830D-528248C4AABB}"/>
    <dgm:cxn modelId="{636A7742-CBA2-4667-837E-9EC8E89A083C}" type="presOf" srcId="{EF9ACCDD-FD86-43AD-95C2-37EE0776E98F}" destId="{A5E4CA6F-4659-4498-A8D8-27394397EFE9}" srcOrd="0" destOrd="0" presId="urn:microsoft.com/office/officeart/2005/8/layout/default"/>
    <dgm:cxn modelId="{2F2708B8-B4FC-4760-9970-042A26790932}" type="presParOf" srcId="{763C2665-D90C-4055-A988-361830E6F0A2}" destId="{A5E4CA6F-4659-4498-A8D8-27394397EFE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40DB74-26C5-4C8D-A907-7B8F95D2053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9ACCDD-FD86-43AD-95C2-37EE0776E98F}">
      <dgm:prSet phldrT="[Текст]"/>
      <dgm:spPr/>
      <dgm:t>
        <a:bodyPr/>
        <a:lstStyle/>
        <a:p>
          <a:r>
            <a:rPr lang="en-US" dirty="0" smtClean="0"/>
            <a:t>Business Intelligence</a:t>
          </a:r>
          <a:endParaRPr lang="ru-RU" dirty="0"/>
        </a:p>
      </dgm:t>
    </dgm:pt>
    <dgm:pt modelId="{5664FB5D-116F-4EF3-B3DB-8331B5010008}" type="parTrans" cxnId="{3BAE0D6A-12B3-4211-BEF0-FFE69B9EAB05}">
      <dgm:prSet/>
      <dgm:spPr/>
      <dgm:t>
        <a:bodyPr/>
        <a:lstStyle/>
        <a:p>
          <a:endParaRPr lang="ru-RU"/>
        </a:p>
      </dgm:t>
    </dgm:pt>
    <dgm:pt modelId="{39288A52-B038-4197-830D-528248C4AABB}" type="sibTrans" cxnId="{3BAE0D6A-12B3-4211-BEF0-FFE69B9EAB05}">
      <dgm:prSet/>
      <dgm:spPr/>
      <dgm:t>
        <a:bodyPr/>
        <a:lstStyle/>
        <a:p>
          <a:endParaRPr lang="ru-RU"/>
        </a:p>
      </dgm:t>
    </dgm:pt>
    <dgm:pt modelId="{763C2665-D90C-4055-A988-361830E6F0A2}" type="pres">
      <dgm:prSet presAssocID="{2540DB74-26C5-4C8D-A907-7B8F95D2053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E4CA6F-4659-4498-A8D8-27394397EFE9}" type="pres">
      <dgm:prSet presAssocID="{EF9ACCDD-FD86-43AD-95C2-37EE0776E98F}" presName="node" presStyleLbl="node1" presStyleIdx="0" presStyleCnt="1" custScaleX="1001467" custScaleY="129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AE0D6A-12B3-4211-BEF0-FFE69B9EAB05}" srcId="{2540DB74-26C5-4C8D-A907-7B8F95D2053F}" destId="{EF9ACCDD-FD86-43AD-95C2-37EE0776E98F}" srcOrd="0" destOrd="0" parTransId="{5664FB5D-116F-4EF3-B3DB-8331B5010008}" sibTransId="{39288A52-B038-4197-830D-528248C4AABB}"/>
    <dgm:cxn modelId="{ADED7668-925B-4BE8-A92C-74F0B256EF1E}" type="presOf" srcId="{EF9ACCDD-FD86-43AD-95C2-37EE0776E98F}" destId="{A5E4CA6F-4659-4498-A8D8-27394397EFE9}" srcOrd="0" destOrd="0" presId="urn:microsoft.com/office/officeart/2005/8/layout/default"/>
    <dgm:cxn modelId="{BD63037C-0E62-4FFE-93E9-1C8E2B43C17F}" type="presOf" srcId="{2540DB74-26C5-4C8D-A907-7B8F95D2053F}" destId="{763C2665-D90C-4055-A988-361830E6F0A2}" srcOrd="0" destOrd="0" presId="urn:microsoft.com/office/officeart/2005/8/layout/default"/>
    <dgm:cxn modelId="{3ACE0C10-B9E6-460E-BD9F-F450ED800414}" type="presParOf" srcId="{763C2665-D90C-4055-A988-361830E6F0A2}" destId="{A5E4CA6F-4659-4498-A8D8-27394397EFE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40DB74-26C5-4C8D-A907-7B8F95D2053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9ACCDD-FD86-43AD-95C2-37EE0776E98F}">
      <dgm:prSet phldrT="[Текст]"/>
      <dgm:spPr/>
      <dgm:t>
        <a:bodyPr/>
        <a:lstStyle/>
        <a:p>
          <a:r>
            <a:rPr lang="en-US" dirty="0" smtClean="0"/>
            <a:t>Data Mining</a:t>
          </a:r>
          <a:endParaRPr lang="ru-RU" dirty="0"/>
        </a:p>
      </dgm:t>
    </dgm:pt>
    <dgm:pt modelId="{5664FB5D-116F-4EF3-B3DB-8331B5010008}" type="parTrans" cxnId="{3BAE0D6A-12B3-4211-BEF0-FFE69B9EAB05}">
      <dgm:prSet/>
      <dgm:spPr/>
      <dgm:t>
        <a:bodyPr/>
        <a:lstStyle/>
        <a:p>
          <a:endParaRPr lang="ru-RU"/>
        </a:p>
      </dgm:t>
    </dgm:pt>
    <dgm:pt modelId="{39288A52-B038-4197-830D-528248C4AABB}" type="sibTrans" cxnId="{3BAE0D6A-12B3-4211-BEF0-FFE69B9EAB05}">
      <dgm:prSet/>
      <dgm:spPr/>
      <dgm:t>
        <a:bodyPr/>
        <a:lstStyle/>
        <a:p>
          <a:endParaRPr lang="ru-RU"/>
        </a:p>
      </dgm:t>
    </dgm:pt>
    <dgm:pt modelId="{763C2665-D90C-4055-A988-361830E6F0A2}" type="pres">
      <dgm:prSet presAssocID="{2540DB74-26C5-4C8D-A907-7B8F95D2053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E4CA6F-4659-4498-A8D8-27394397EFE9}" type="pres">
      <dgm:prSet presAssocID="{EF9ACCDD-FD86-43AD-95C2-37EE0776E98F}" presName="node" presStyleLbl="node1" presStyleIdx="0" presStyleCnt="1" custScaleX="1600000" custScaleY="184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886A1A-6DF0-4378-A0F0-FA842A733DE6}" type="presOf" srcId="{EF9ACCDD-FD86-43AD-95C2-37EE0776E98F}" destId="{A5E4CA6F-4659-4498-A8D8-27394397EFE9}" srcOrd="0" destOrd="0" presId="urn:microsoft.com/office/officeart/2005/8/layout/default"/>
    <dgm:cxn modelId="{19D4BE7B-3949-4F9D-9748-83426CCCF3EF}" type="presOf" srcId="{2540DB74-26C5-4C8D-A907-7B8F95D2053F}" destId="{763C2665-D90C-4055-A988-361830E6F0A2}" srcOrd="0" destOrd="0" presId="urn:microsoft.com/office/officeart/2005/8/layout/default"/>
    <dgm:cxn modelId="{3BAE0D6A-12B3-4211-BEF0-FFE69B9EAB05}" srcId="{2540DB74-26C5-4C8D-A907-7B8F95D2053F}" destId="{EF9ACCDD-FD86-43AD-95C2-37EE0776E98F}" srcOrd="0" destOrd="0" parTransId="{5664FB5D-116F-4EF3-B3DB-8331B5010008}" sibTransId="{39288A52-B038-4197-830D-528248C4AABB}"/>
    <dgm:cxn modelId="{D34DE70B-FCFC-4DAB-98B7-DC3A2270A622}" type="presParOf" srcId="{763C2665-D90C-4055-A988-361830E6F0A2}" destId="{A5E4CA6F-4659-4498-A8D8-27394397EFE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4CA6F-4659-4498-A8D8-27394397EFE9}">
      <dsp:nvSpPr>
        <dsp:cNvPr id="0" name=""/>
        <dsp:cNvSpPr/>
      </dsp:nvSpPr>
      <dsp:spPr>
        <a:xfrm>
          <a:off x="1024" y="6700"/>
          <a:ext cx="8380829" cy="5912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Big Data</a:t>
          </a:r>
          <a:endParaRPr lang="ru-RU" sz="2700" kern="1200" dirty="0"/>
        </a:p>
      </dsp:txBody>
      <dsp:txXfrm>
        <a:off x="1024" y="6700"/>
        <a:ext cx="8380829" cy="5912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4CA6F-4659-4498-A8D8-27394397EFE9}">
      <dsp:nvSpPr>
        <dsp:cNvPr id="0" name=""/>
        <dsp:cNvSpPr/>
      </dsp:nvSpPr>
      <dsp:spPr>
        <a:xfrm>
          <a:off x="5123" y="486"/>
          <a:ext cx="8372632" cy="6470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Business Intelligence</a:t>
          </a:r>
          <a:endParaRPr lang="ru-RU" sz="2900" kern="1200" dirty="0"/>
        </a:p>
      </dsp:txBody>
      <dsp:txXfrm>
        <a:off x="5123" y="486"/>
        <a:ext cx="8372632" cy="6470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4CA6F-4659-4498-A8D8-27394397EFE9}">
      <dsp:nvSpPr>
        <dsp:cNvPr id="0" name=""/>
        <dsp:cNvSpPr/>
      </dsp:nvSpPr>
      <dsp:spPr>
        <a:xfrm>
          <a:off x="0" y="12915"/>
          <a:ext cx="8362491" cy="5791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Data Mining</a:t>
          </a:r>
          <a:endParaRPr lang="ru-RU" sz="2600" kern="1200" dirty="0"/>
        </a:p>
      </dsp:txBody>
      <dsp:txXfrm>
        <a:off x="0" y="12915"/>
        <a:ext cx="8362491" cy="579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53DD4-18DD-4059-B724-DC5E4A463705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866E8-2FCF-46E6-BD2A-9CB4C8836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488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Уровень оперативной информации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На этом уровне ИТ обеспечивают работу с данными на уровне бизнес-процедур компании. Данные в автоматизированных системах являются хорошо структурированными и детальными. С этими данными работают специалисты компании: бухгалтеры, менеджеры продаж, плановики и т.д.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Уровень тактической информации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На этом уровне ИТ обеспечивают интеграцию данных на уровне бизнес-процессов оперативного управления производством в рамках подразделений компании. С этими данными работают руководители подразделений компании при выполнении ежедневных 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производственных заданий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Уровень стратегической информации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На этом уровне ИТ обеспечивают интеграцию данных на уровне бизнес-процессов по направлениям хозяйственной деятельности компании. С этими данными работают аналитики и руководители высшего звена компании, которые готовят стратегические решения развития и деятельности компании на рынке.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Уровень принятия решений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На этом уровне ИТ обеспечивают интеграцию и агрегацию данных на уровне бизнес-процессов компании для руководителей высшего звена компании. Этот уровень обеспечивает информационную поддержку принятия решений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66E8-2FCF-46E6-BD2A-9CB4C88360E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134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Метаданные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Метаданные представляют собой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репозиторий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который играет роль справочника о данных. Он включает терминологию предметной области, сведения об источниках данных, описание источников исходных данных, сведения об алгоритмах обработки исходных данных и т.д.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66E8-2FCF-46E6-BD2A-9CB4C88360E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939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66E8-2FCF-46E6-BD2A-9CB4C88360E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980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66E8-2FCF-46E6-BD2A-9CB4C88360E0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201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335360" y="188641"/>
            <a:ext cx="1728192" cy="646331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ru-RU" dirty="0" smtClean="0"/>
              <a:t>Лого заказчика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200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8"/>
          <p:cNvSpPr/>
          <p:nvPr/>
        </p:nvSpPr>
        <p:spPr>
          <a:xfrm>
            <a:off x="4943872" y="191490"/>
            <a:ext cx="4416491" cy="357190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i="1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808" y="858194"/>
            <a:ext cx="10972800" cy="77060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1" y="1844824"/>
            <a:ext cx="10972800" cy="4525963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 hasCustomPrompt="1"/>
          </p:nvPr>
        </p:nvSpPr>
        <p:spPr>
          <a:xfrm>
            <a:off x="5287433" y="192089"/>
            <a:ext cx="3784600" cy="35718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</a:t>
            </a:r>
            <a:r>
              <a:rPr lang="ru-RU" dirty="0" err="1" smtClean="0"/>
              <a:t>назв.подраздела</a:t>
            </a:r>
            <a:endParaRPr lang="ru-RU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335361" y="836712"/>
            <a:ext cx="11521280" cy="5760640"/>
          </a:xfrm>
          <a:prstGeom prst="rect">
            <a:avLst/>
          </a:prstGeom>
          <a:noFill/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-48683" y="191490"/>
            <a:ext cx="5335640" cy="357190"/>
          </a:xfrm>
          <a:prstGeom prst="homePlate">
            <a:avLst/>
          </a:prstGeom>
          <a:solidFill>
            <a:srgbClr val="CC0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i="1" dirty="0" smtClean="0">
                <a:solidFill>
                  <a:prstClr val="white"/>
                </a:solidFill>
              </a:rPr>
              <a:t>Основы эксплуатации сетей связи. Лекция </a:t>
            </a:r>
            <a:r>
              <a:rPr lang="ru-RU" sz="1800" i="1" dirty="0" smtClean="0">
                <a:solidFill>
                  <a:prstClr val="white"/>
                </a:solidFill>
              </a:rPr>
              <a:t>9</a:t>
            </a:r>
            <a:endParaRPr lang="ru-RU" sz="18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43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+ се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808" y="858194"/>
            <a:ext cx="10972800" cy="77060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5361" y="836712"/>
            <a:ext cx="11521280" cy="5760640"/>
          </a:xfrm>
          <a:prstGeom prst="rect">
            <a:avLst/>
          </a:prstGeom>
          <a:noFill/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174116"/>
              </p:ext>
            </p:extLst>
          </p:nvPr>
        </p:nvGraphicFramePr>
        <p:xfrm>
          <a:off x="335360" y="836711"/>
          <a:ext cx="11521280" cy="57606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304256"/>
                <a:gridCol w="2304256"/>
                <a:gridCol w="2304256"/>
                <a:gridCol w="2304256"/>
                <a:gridCol w="2304256"/>
              </a:tblGrid>
              <a:tr h="1152128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>
                    <a:noFill/>
                  </a:tcPr>
                </a:tc>
              </a:tr>
              <a:tr h="115212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</a:tr>
              <a:tr h="115212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>
                    <a:noFill/>
                  </a:tcPr>
                </a:tc>
              </a:tr>
              <a:tr h="11521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14" name="Пятиугольник 13"/>
          <p:cNvSpPr/>
          <p:nvPr/>
        </p:nvSpPr>
        <p:spPr>
          <a:xfrm>
            <a:off x="4943872" y="191490"/>
            <a:ext cx="4416491" cy="357190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i="1" dirty="0">
              <a:solidFill>
                <a:prstClr val="white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-48683" y="191490"/>
            <a:ext cx="5335640" cy="357190"/>
          </a:xfrm>
          <a:prstGeom prst="homePlate">
            <a:avLst/>
          </a:prstGeom>
          <a:solidFill>
            <a:srgbClr val="CC0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i="1" dirty="0" smtClean="0">
                <a:solidFill>
                  <a:prstClr val="white"/>
                </a:solidFill>
              </a:rPr>
              <a:t>Основы эксплуатации сетей связи. Лекция </a:t>
            </a:r>
            <a:r>
              <a:rPr lang="ru-RU" sz="1800" i="1" dirty="0" smtClean="0">
                <a:solidFill>
                  <a:prstClr val="white"/>
                </a:solidFill>
              </a:rPr>
              <a:t>9</a:t>
            </a:r>
            <a:endParaRPr lang="ru-RU" sz="1800" i="1" dirty="0" smtClean="0">
              <a:solidFill>
                <a:prstClr val="white"/>
              </a:solidFill>
            </a:endParaRPr>
          </a:p>
        </p:txBody>
      </p:sp>
      <p:sp>
        <p:nvSpPr>
          <p:cNvPr id="17" name="Текст 11"/>
          <p:cNvSpPr>
            <a:spLocks noGrp="1"/>
          </p:cNvSpPr>
          <p:nvPr>
            <p:ph type="body" sz="quarter" idx="13" hasCustomPrompt="1"/>
          </p:nvPr>
        </p:nvSpPr>
        <p:spPr>
          <a:xfrm>
            <a:off x="5287433" y="192089"/>
            <a:ext cx="3784600" cy="357187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</a:t>
            </a:r>
            <a:r>
              <a:rPr lang="ru-RU" dirty="0" err="1" smtClean="0"/>
              <a:t>назв.подраздела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8671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ойная обла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35360" y="1772816"/>
            <a:ext cx="4128459" cy="482453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i="1" dirty="0">
              <a:solidFill>
                <a:prstClr val="black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5360" y="1772816"/>
            <a:ext cx="4128459" cy="4824536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85954" y="1772816"/>
            <a:ext cx="7270687" cy="4824536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85954" y="1772816"/>
            <a:ext cx="7270687" cy="4824536"/>
          </a:xfrm>
          <a:prstGeom prst="rect">
            <a:avLst/>
          </a:prstGeom>
          <a:noFill/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4943872" y="191490"/>
            <a:ext cx="4416491" cy="357190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i="1" dirty="0">
              <a:solidFill>
                <a:prstClr val="white"/>
              </a:solidFill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595808" y="858194"/>
            <a:ext cx="10972800" cy="77060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9" name="Пятиугольник 18"/>
          <p:cNvSpPr/>
          <p:nvPr/>
        </p:nvSpPr>
        <p:spPr>
          <a:xfrm>
            <a:off x="-48683" y="191490"/>
            <a:ext cx="5335640" cy="357190"/>
          </a:xfrm>
          <a:prstGeom prst="homePlate">
            <a:avLst/>
          </a:prstGeom>
          <a:solidFill>
            <a:srgbClr val="CC0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i="1" dirty="0" smtClean="0">
                <a:solidFill>
                  <a:prstClr val="white"/>
                </a:solidFill>
              </a:rPr>
              <a:t>Основы эксплуатации сетей связи. Лекция </a:t>
            </a:r>
            <a:r>
              <a:rPr lang="ru-RU" sz="1800" i="1" dirty="0" smtClean="0">
                <a:solidFill>
                  <a:prstClr val="white"/>
                </a:solidFill>
              </a:rPr>
              <a:t>9</a:t>
            </a:r>
            <a:endParaRPr lang="ru-RU" sz="1800" i="1" dirty="0" smtClean="0">
              <a:solidFill>
                <a:prstClr val="white"/>
              </a:solidFill>
            </a:endParaRPr>
          </a:p>
        </p:txBody>
      </p:sp>
      <p:sp>
        <p:nvSpPr>
          <p:cNvPr id="20" name="Текст 11"/>
          <p:cNvSpPr>
            <a:spLocks noGrp="1"/>
          </p:cNvSpPr>
          <p:nvPr>
            <p:ph type="body" sz="quarter" idx="13" hasCustomPrompt="1"/>
          </p:nvPr>
        </p:nvSpPr>
        <p:spPr>
          <a:xfrm>
            <a:off x="5287433" y="192089"/>
            <a:ext cx="3784600" cy="357187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</a:t>
            </a:r>
            <a:r>
              <a:rPr lang="ru-RU" dirty="0" err="1" smtClean="0"/>
              <a:t>назв.подраздела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41503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е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Надеемся, у вас есть вопросы!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335360" y="188641"/>
            <a:ext cx="1728192" cy="646331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1800" baseline="0"/>
            </a:lvl1pPr>
          </a:lstStyle>
          <a:p>
            <a:r>
              <a:rPr lang="ru-RU" dirty="0" smtClean="0"/>
              <a:t>Лого заказчика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638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под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29344" y="4695280"/>
            <a:ext cx="103632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Заголовок подраздела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725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06B99-E017-4566-A8D5-CC32F0D56DE8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A1AB1-05B4-4E7B-8C70-F1E4030BC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509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06B99-E017-4566-A8D5-CC32F0D56DE8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A1AB1-05B4-4E7B-8C70-F1E4030BCBB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719" y="94523"/>
            <a:ext cx="1944791" cy="47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93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59519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44825"/>
            <a:ext cx="1097280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116633"/>
            <a:ext cx="1944791" cy="47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0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nosql-database.org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Тема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66240" y="2831807"/>
            <a:ext cx="8971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 smtClean="0"/>
              <a:t>Анализ данных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90344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Применение ХД</a:t>
            </a:r>
            <a:endParaRPr lang="ru-RU" dirty="0"/>
          </a:p>
        </p:txBody>
      </p:sp>
      <p:pic>
        <p:nvPicPr>
          <p:cNvPr id="5122" name="Picture 2" descr="Типовая обобщенная концептуальная схема для архитектуры Х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097" y="1369039"/>
            <a:ext cx="9548943" cy="469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82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Способы анализа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441" y="1505514"/>
            <a:ext cx="10208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OLAP</a:t>
            </a:r>
            <a:r>
              <a:rPr lang="en-US" sz="3600" dirty="0" smtClean="0"/>
              <a:t> (Online Analytical Processing)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09900" y="2151845"/>
            <a:ext cx="99921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Результат (качество) анализа зависит от человека, использующего систему аналитики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4440" y="3998504"/>
            <a:ext cx="10208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Data Mining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97365" y="4644835"/>
            <a:ext cx="102084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Результат (качество) анализа зависит от математических моделей, используемых в системе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6549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Data Mining – </a:t>
            </a:r>
            <a:r>
              <a:rPr lang="ru-RU" dirty="0" smtClean="0"/>
              <a:t>как это происходит?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623454" y="1043222"/>
            <a:ext cx="11380124" cy="5216261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ru-RU" sz="3600" b="1" dirty="0" smtClean="0"/>
              <a:t>Изучение предметной области</a:t>
            </a:r>
            <a:endParaRPr lang="en-US" sz="3600" b="1" dirty="0" smtClean="0"/>
          </a:p>
          <a:p>
            <a:pPr>
              <a:lnSpc>
                <a:spcPct val="110000"/>
              </a:lnSpc>
            </a:pPr>
            <a:r>
              <a:rPr lang="ru-RU" sz="3600" b="1" dirty="0" smtClean="0"/>
              <a:t>Создание модельных данных</a:t>
            </a:r>
            <a:r>
              <a:rPr lang="en-US" sz="3600" dirty="0" smtClean="0"/>
              <a:t>: </a:t>
            </a:r>
            <a:r>
              <a:rPr lang="ru-RU" sz="3600" dirty="0" smtClean="0"/>
              <a:t>селекция данных</a:t>
            </a:r>
            <a:endParaRPr lang="en-US" sz="3600" dirty="0" smtClean="0"/>
          </a:p>
          <a:p>
            <a:pPr>
              <a:lnSpc>
                <a:spcPct val="110000"/>
              </a:lnSpc>
            </a:pPr>
            <a:r>
              <a:rPr lang="ru-RU" sz="3600" b="1" dirty="0" smtClean="0"/>
              <a:t>Очистка данных</a:t>
            </a:r>
            <a:r>
              <a:rPr lang="en-US" sz="3600" b="1" dirty="0" smtClean="0"/>
              <a:t> </a:t>
            </a:r>
            <a:r>
              <a:rPr lang="ru-RU" sz="3600" dirty="0" smtClean="0"/>
              <a:t>и предобработка</a:t>
            </a:r>
            <a:r>
              <a:rPr lang="en-US" sz="3600" dirty="0" smtClean="0"/>
              <a:t>: (</a:t>
            </a:r>
            <a:r>
              <a:rPr lang="ru-RU" sz="3600" dirty="0" smtClean="0"/>
              <a:t>до</a:t>
            </a:r>
            <a:r>
              <a:rPr lang="en-US" sz="3600" dirty="0" smtClean="0"/>
              <a:t> 60% </a:t>
            </a:r>
            <a:r>
              <a:rPr lang="ru-RU" sz="3600" dirty="0" smtClean="0"/>
              <a:t>времени</a:t>
            </a:r>
            <a:r>
              <a:rPr lang="en-US" sz="3600" dirty="0" smtClean="0"/>
              <a:t>!)</a:t>
            </a:r>
          </a:p>
          <a:p>
            <a:pPr>
              <a:lnSpc>
                <a:spcPct val="110000"/>
              </a:lnSpc>
            </a:pPr>
            <a:r>
              <a:rPr lang="ru-RU" sz="3600" dirty="0"/>
              <a:t>Уменьшение размерности данных и трансформации</a:t>
            </a:r>
          </a:p>
          <a:p>
            <a:pPr>
              <a:lnSpc>
                <a:spcPct val="110000"/>
              </a:lnSpc>
            </a:pPr>
            <a:r>
              <a:rPr lang="ru-RU" sz="3600" dirty="0"/>
              <a:t>Выбор алгоритмов </a:t>
            </a:r>
            <a:r>
              <a:rPr lang="en-US" sz="3600" dirty="0"/>
              <a:t>Data Mining</a:t>
            </a:r>
          </a:p>
          <a:p>
            <a:pPr>
              <a:lnSpc>
                <a:spcPct val="110000"/>
              </a:lnSpc>
            </a:pPr>
            <a:r>
              <a:rPr lang="en-US" sz="3600" dirty="0" smtClean="0"/>
              <a:t>Data Mining: </a:t>
            </a:r>
            <a:r>
              <a:rPr lang="ru-RU" sz="3600" dirty="0" smtClean="0"/>
              <a:t>поиск интересных паттернов</a:t>
            </a:r>
            <a:endParaRPr lang="en-US" sz="3600" dirty="0" smtClean="0"/>
          </a:p>
          <a:p>
            <a:pPr>
              <a:lnSpc>
                <a:spcPct val="110000"/>
              </a:lnSpc>
            </a:pPr>
            <a:r>
              <a:rPr lang="ru-RU" sz="3600" dirty="0"/>
              <a:t>Оценка паттернов и представление знаний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4090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Data Mining – </a:t>
            </a:r>
            <a:r>
              <a:rPr lang="ru-RU" dirty="0" smtClean="0"/>
              <a:t>когда применять?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581890" y="1251041"/>
            <a:ext cx="11139055" cy="5041694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не предназначен для проверки априорных предположений</a:t>
            </a:r>
          </a:p>
          <a:p>
            <a:r>
              <a:rPr lang="ru-RU" sz="3600" dirty="0" smtClean="0"/>
              <a:t>нужен, когда природа связей между переменными неизвестна («черный ящик»)</a:t>
            </a:r>
          </a:p>
          <a:p>
            <a:r>
              <a:rPr lang="ru-RU" sz="3600" dirty="0" smtClean="0"/>
              <a:t>учитывается и сравнивается большое число переменных</a:t>
            </a:r>
          </a:p>
          <a:p>
            <a:r>
              <a:rPr lang="ru-RU" sz="3600" dirty="0" smtClean="0"/>
              <a:t>для поиска закономерностей используются самые разные методы</a:t>
            </a:r>
          </a:p>
        </p:txBody>
      </p:sp>
    </p:spTree>
    <p:extLst>
      <p:ext uri="{BB962C8B-B14F-4D97-AF65-F5344CB8AC3E}">
        <p14:creationId xmlns:p14="http://schemas.microsoft.com/office/powerpoint/2010/main" val="190732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Задачи </a:t>
            </a:r>
            <a:r>
              <a:rPr lang="en-US" dirty="0" smtClean="0"/>
              <a:t>Data Mining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3740727" y="1251041"/>
            <a:ext cx="5802284" cy="5041694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Классификация</a:t>
            </a:r>
          </a:p>
          <a:p>
            <a:r>
              <a:rPr lang="ru-RU" sz="3600" dirty="0" smtClean="0"/>
              <a:t>Кластеризация</a:t>
            </a:r>
          </a:p>
          <a:p>
            <a:r>
              <a:rPr lang="ru-RU" sz="3600" dirty="0" smtClean="0"/>
              <a:t>Ассоциация</a:t>
            </a:r>
          </a:p>
          <a:p>
            <a:r>
              <a:rPr lang="ru-RU" sz="3600" dirty="0" smtClean="0"/>
              <a:t>Последовательность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Прогнозирование</a:t>
            </a:r>
          </a:p>
          <a:p>
            <a:r>
              <a:rPr lang="ru-RU" sz="3600" dirty="0" smtClean="0"/>
              <a:t>Определение отклонений</a:t>
            </a:r>
          </a:p>
          <a:p>
            <a:r>
              <a:rPr lang="ru-RU" sz="3600" dirty="0" smtClean="0"/>
              <a:t>Анализ связей</a:t>
            </a:r>
          </a:p>
          <a:p>
            <a:r>
              <a:rPr lang="ru-RU" sz="3600" dirty="0" smtClean="0"/>
              <a:t>Визуализация</a:t>
            </a:r>
          </a:p>
        </p:txBody>
      </p:sp>
    </p:spTree>
    <p:extLst>
      <p:ext uri="{BB962C8B-B14F-4D97-AF65-F5344CB8AC3E}">
        <p14:creationId xmlns:p14="http://schemas.microsoft.com/office/powerpoint/2010/main" val="47874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…при этом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36872"/>
              </p:ext>
            </p:extLst>
          </p:nvPr>
        </p:nvGraphicFramePr>
        <p:xfrm>
          <a:off x="352829" y="869292"/>
          <a:ext cx="11476177" cy="5812446"/>
        </p:xfrm>
        <a:graphic>
          <a:graphicData uri="http://schemas.openxmlformats.org/drawingml/2006/table">
            <a:tbl>
              <a:tblPr firstRow="1" firstCol="1">
                <a:tableStyleId>{93296810-A885-4BE3-A3E7-6D5BEEA58F35}</a:tableStyleId>
              </a:tblPr>
              <a:tblGrid>
                <a:gridCol w="1999673"/>
                <a:gridCol w="1184563"/>
                <a:gridCol w="1184563"/>
                <a:gridCol w="1184563"/>
                <a:gridCol w="1184563"/>
                <a:gridCol w="1184563"/>
                <a:gridCol w="1184563"/>
                <a:gridCol w="1184563"/>
                <a:gridCol w="1184563"/>
              </a:tblGrid>
              <a:tr h="8163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Алгоритм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Точность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Масшта-бируе-мость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Интер-претиру-емость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Пригод-ность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Трудо</a:t>
                      </a:r>
                      <a:r>
                        <a:rPr lang="ru-RU" dirty="0" smtClean="0"/>
                        <a:t>-ёмкость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Разносто-ронность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Быстрота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Популяр-</a:t>
                      </a:r>
                      <a:r>
                        <a:rPr lang="ru-RU" dirty="0" err="1" smtClean="0"/>
                        <a:t>ность</a:t>
                      </a:r>
                      <a:endParaRPr lang="ru-RU" dirty="0"/>
                    </a:p>
                  </a:txBody>
                  <a:tcPr anchor="ctr"/>
                </a:tc>
              </a:tr>
              <a:tr h="8163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Линейная регрессия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</a:tr>
              <a:tr h="8163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Нейронные сети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</a:tr>
              <a:tr h="8163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Визуализация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</a:tr>
              <a:tr h="8163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Деревья</a:t>
                      </a:r>
                      <a:r>
                        <a:rPr lang="ru-RU" baseline="0" dirty="0" smtClean="0"/>
                        <a:t> решений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</a:tr>
              <a:tr h="8163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Полиномиальные</a:t>
                      </a:r>
                      <a:r>
                        <a:rPr lang="ru-RU" baseline="0" dirty="0" smtClean="0"/>
                        <a:t> нейронные сети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8163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k-</a:t>
                      </a:r>
                      <a:r>
                        <a:rPr lang="ru-RU" dirty="0" smtClean="0"/>
                        <a:t>ближайшего</a:t>
                      </a:r>
                      <a:r>
                        <a:rPr lang="ru-RU" baseline="0" dirty="0" smtClean="0"/>
                        <a:t> соседа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592" y="1904519"/>
            <a:ext cx="589543" cy="5958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661" y="1904518"/>
            <a:ext cx="589543" cy="5958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221" y="1904518"/>
            <a:ext cx="589543" cy="5958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315" y="1904518"/>
            <a:ext cx="589543" cy="5958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221" y="2694227"/>
            <a:ext cx="589543" cy="5958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312" y="5154795"/>
            <a:ext cx="589543" cy="5958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755" y="4315210"/>
            <a:ext cx="589543" cy="5958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754" y="3525500"/>
            <a:ext cx="589543" cy="5958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754" y="5154795"/>
            <a:ext cx="589543" cy="5958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035" y="5154795"/>
            <a:ext cx="589543" cy="5958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035" y="4315209"/>
            <a:ext cx="589543" cy="59581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629" y="4315208"/>
            <a:ext cx="589543" cy="59581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630" y="5154794"/>
            <a:ext cx="589543" cy="59581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629" y="5994380"/>
            <a:ext cx="589543" cy="59581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220" y="5154794"/>
            <a:ext cx="589543" cy="59581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314" y="5154793"/>
            <a:ext cx="589543" cy="59581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220" y="5994379"/>
            <a:ext cx="589543" cy="59581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291" y="5994379"/>
            <a:ext cx="589543" cy="59581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183" y="2700498"/>
            <a:ext cx="608359" cy="5832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182" y="3538043"/>
            <a:ext cx="608359" cy="58327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181" y="5154793"/>
            <a:ext cx="608359" cy="58327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718" y="1904518"/>
            <a:ext cx="608359" cy="58327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220" y="1904518"/>
            <a:ext cx="608359" cy="58327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219" y="1904518"/>
            <a:ext cx="608359" cy="5832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661" y="3525500"/>
            <a:ext cx="608359" cy="58327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629" y="3525500"/>
            <a:ext cx="608359" cy="58327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659" y="4327751"/>
            <a:ext cx="608359" cy="58327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093" y="4321479"/>
            <a:ext cx="608359" cy="58327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220" y="4327751"/>
            <a:ext cx="608359" cy="58327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2783" y="4315208"/>
            <a:ext cx="608359" cy="5832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035" y="5994379"/>
            <a:ext cx="608359" cy="58327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440" y="4371357"/>
            <a:ext cx="545641" cy="59581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439" y="5994379"/>
            <a:ext cx="545641" cy="59581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718" y="2694227"/>
            <a:ext cx="545641" cy="59581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5379" y="2713040"/>
            <a:ext cx="545641" cy="59581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987" y="2713039"/>
            <a:ext cx="545641" cy="59581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3314" y="2713039"/>
            <a:ext cx="545641" cy="59581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2704" y="1904518"/>
            <a:ext cx="545641" cy="59581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2704" y="2694226"/>
            <a:ext cx="545641" cy="59581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2704" y="5994379"/>
            <a:ext cx="545641" cy="595815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8306" y="2687955"/>
            <a:ext cx="583272" cy="59581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4578" y="3501582"/>
            <a:ext cx="583272" cy="59581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6805" y="3533814"/>
            <a:ext cx="583272" cy="59581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8971" y="5994379"/>
            <a:ext cx="583272" cy="59581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7031" y="5174711"/>
            <a:ext cx="545641" cy="59581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8641" y="5981836"/>
            <a:ext cx="545641" cy="59581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2256" y="3514123"/>
            <a:ext cx="545641" cy="59581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5377" y="3527784"/>
            <a:ext cx="620902" cy="59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3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Примеры алгоритмов</a:t>
            </a:r>
            <a:endParaRPr lang="ru-RU" dirty="0"/>
          </a:p>
        </p:txBody>
      </p:sp>
      <p:pic>
        <p:nvPicPr>
          <p:cNvPr id="1026" name="Picture 2" descr="Метод &quot;ближайшего соседа&quot; - Фото 6042/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919073"/>
            <a:ext cx="31242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Технологии e-learning: Август 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0" y="1038225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SS новости Новостной портал РуссТ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2600414"/>
            <a:ext cx="4298950" cy="217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ata Science-стартапы, заслуживающие внимания (ЧАСТЬ 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0" y="4122736"/>
            <a:ext cx="495300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Литература - Развитие технологии баз данных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1" y="1706647"/>
            <a:ext cx="6051121" cy="358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08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…и про что нельзя забывать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524740" y="1193891"/>
            <a:ext cx="11139055" cy="5254534"/>
          </a:xfrm>
        </p:spPr>
        <p:txBody>
          <a:bodyPr>
            <a:noAutofit/>
          </a:bodyPr>
          <a:lstStyle/>
          <a:p>
            <a:r>
              <a:rPr lang="en-US" sz="3600" dirty="0" smtClean="0"/>
              <a:t>Data Mining </a:t>
            </a:r>
            <a:r>
              <a:rPr lang="ru-RU" sz="3600" dirty="0" smtClean="0"/>
              <a:t>не может заменить аналитика!</a:t>
            </a:r>
          </a:p>
          <a:p>
            <a:endParaRPr lang="ru-RU" sz="3600" dirty="0"/>
          </a:p>
          <a:p>
            <a:r>
              <a:rPr lang="en-US" sz="3600" dirty="0" smtClean="0"/>
              <a:t>Data Mining </a:t>
            </a:r>
            <a:r>
              <a:rPr lang="ru-RU" sz="3600" dirty="0" smtClean="0"/>
              <a:t>имеет ряд существенных сложностей:</a:t>
            </a:r>
          </a:p>
          <a:p>
            <a:pPr lvl="1"/>
            <a:r>
              <a:rPr lang="ru-RU" sz="3600" dirty="0" smtClean="0"/>
              <a:t>Высокие требования к квалификации пользователя</a:t>
            </a:r>
          </a:p>
          <a:p>
            <a:pPr lvl="1"/>
            <a:r>
              <a:rPr lang="ru-RU" sz="3600" dirty="0" smtClean="0"/>
              <a:t>Сложность подготовки данных</a:t>
            </a:r>
          </a:p>
          <a:p>
            <a:pPr lvl="1"/>
            <a:r>
              <a:rPr lang="ru-RU" sz="3600" dirty="0" smtClean="0"/>
              <a:t>Высокий процент бессмысленных результатов</a:t>
            </a:r>
          </a:p>
          <a:p>
            <a:pPr lvl="1"/>
            <a:r>
              <a:rPr lang="ru-RU" sz="3600" dirty="0" smtClean="0"/>
              <a:t>Высокая стоимость</a:t>
            </a:r>
          </a:p>
          <a:p>
            <a:pPr lvl="1"/>
            <a:r>
              <a:rPr lang="ru-RU" sz="3600" dirty="0" smtClean="0"/>
              <a:t>Наличие репрезентативных данных</a:t>
            </a:r>
          </a:p>
        </p:txBody>
      </p:sp>
    </p:spTree>
    <p:extLst>
      <p:ext uri="{BB962C8B-B14F-4D97-AF65-F5344CB8AC3E}">
        <p14:creationId xmlns:p14="http://schemas.microsoft.com/office/powerpoint/2010/main" val="334936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Разница в подходах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432618" y="825910"/>
          <a:ext cx="11316930" cy="5791200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5618710"/>
                <a:gridCol w="5698220"/>
              </a:tblGrid>
              <a:tr h="55060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OLAP</a:t>
                      </a:r>
                      <a:endParaRPr lang="ru-R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Data</a:t>
                      </a:r>
                      <a:r>
                        <a:rPr lang="en-US" sz="3600" baseline="0" dirty="0" smtClean="0"/>
                        <a:t> Mining</a:t>
                      </a:r>
                      <a:endParaRPr lang="ru-RU" sz="3600" dirty="0"/>
                    </a:p>
                  </a:txBody>
                  <a:tcPr anchor="ctr"/>
                </a:tc>
              </a:tr>
              <a:tr h="734811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Каковы</a:t>
                      </a:r>
                      <a:r>
                        <a:rPr lang="ru-RU" sz="3200" baseline="0" dirty="0" smtClean="0"/>
                        <a:t> средние показатели травматизма для курящих и некурящих?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Встречаются ли точные шаблоны в описании людей, подверженных травматизму?</a:t>
                      </a:r>
                      <a:endParaRPr lang="ru-RU" sz="3200" dirty="0"/>
                    </a:p>
                  </a:txBody>
                  <a:tcPr/>
                </a:tc>
              </a:tr>
              <a:tr h="1353600">
                <a:tc>
                  <a:txBody>
                    <a:bodyPr/>
                    <a:lstStyle/>
                    <a:p>
                      <a:r>
                        <a:rPr lang="ru-RU" sz="3200" baseline="0" dirty="0" smtClean="0"/>
                        <a:t>Каково среднее соотношение существующих клиентов со счетами бывших клиентов?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Имеются</a:t>
                      </a:r>
                      <a:r>
                        <a:rPr lang="ru-RU" sz="3200" baseline="0" dirty="0" smtClean="0"/>
                        <a:t> ли характерные портреты клиентов, которые по всей видимости собираются отказаться от услуг связи?</a:t>
                      </a:r>
                      <a:endParaRPr lang="ru-RU" sz="3200" dirty="0" smtClean="0"/>
                    </a:p>
                  </a:txBody>
                  <a:tcPr/>
                </a:tc>
              </a:tr>
              <a:tr h="155448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Сколько в среднем совершают покупок по украденной и</a:t>
                      </a:r>
                      <a:r>
                        <a:rPr lang="ru-RU" sz="3200" baseline="0" dirty="0" smtClean="0"/>
                        <a:t> не украденной карточке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Существуют</a:t>
                      </a:r>
                      <a:r>
                        <a:rPr lang="ru-RU" sz="3200" baseline="0" dirty="0" smtClean="0"/>
                        <a:t> ли стереотипные схемы покупок для случая мошенничества с карточками?</a:t>
                      </a:r>
                      <a:endParaRPr lang="ru-RU" sz="32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33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Если сказать иначе…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441" y="1505514"/>
            <a:ext cx="10208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Традиционная статистика, </a:t>
            </a:r>
            <a:r>
              <a:rPr lang="en-US" sz="3600" b="1" dirty="0" smtClean="0"/>
              <a:t>OLAP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09900" y="2151845"/>
            <a:ext cx="99921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Проверяют гипотезы, которые заранее сформулированы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4440" y="3998504"/>
            <a:ext cx="10208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Data Mining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09900" y="4691000"/>
            <a:ext cx="99921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Формируют новые гипотезы, обнаруживают неожиданные регулярности в данных, раскрывают </a:t>
            </a:r>
            <a:r>
              <a:rPr lang="en-US" sz="3600" dirty="0" smtClean="0"/>
              <a:t>hidden knowledge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6862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Как всегда…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74553" y="1027945"/>
            <a:ext cx="89712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 smtClean="0"/>
              <a:t>В: Чем больше ты из этого забираешь, тем больше оно становится. Что это?</a:t>
            </a:r>
          </a:p>
          <a:p>
            <a:pPr algn="ctr"/>
            <a:r>
              <a:rPr lang="ru-RU" sz="7200" dirty="0" smtClean="0"/>
              <a:t>О: …</a:t>
            </a:r>
            <a:endParaRPr lang="ru-RU" sz="7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92" y="936505"/>
            <a:ext cx="11264622" cy="563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0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Проблемы построения </a:t>
            </a:r>
            <a:r>
              <a:rPr lang="en-US" dirty="0" smtClean="0"/>
              <a:t>BI-</a:t>
            </a:r>
            <a:r>
              <a:rPr lang="ru-RU" dirty="0" smtClean="0"/>
              <a:t>систем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0438" y="988063"/>
            <a:ext cx="9992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Необходимые данные недоступны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0437" y="1807825"/>
            <a:ext cx="9992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Низкое взаимодействие ИТ и пользователей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20437" y="2627588"/>
            <a:ext cx="9992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Отсутствие ясности у конечных пользователей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0437" y="3447351"/>
            <a:ext cx="11067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Данные для принятия решений поступают с задержкой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20437" y="4260937"/>
            <a:ext cx="9992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Несогласованность данных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20437" y="5074523"/>
            <a:ext cx="9992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Недостаточная подробность данных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0437" y="5888109"/>
            <a:ext cx="9992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Данные представляются в неудобных форматах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2863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Проблемы построения </a:t>
            </a:r>
            <a:r>
              <a:rPr lang="en-US" dirty="0" smtClean="0"/>
              <a:t>BI-</a:t>
            </a:r>
            <a:r>
              <a:rPr lang="ru-RU" dirty="0" smtClean="0"/>
              <a:t>систем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8876" y="1023844"/>
            <a:ext cx="9992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Медленная доставка данных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78876" y="1821577"/>
            <a:ext cx="9992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Данные невозможно выгрузить наружу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8876" y="2636080"/>
            <a:ext cx="9992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Низкое качество данных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78876" y="3450583"/>
            <a:ext cx="9992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Преждевременно агрегированные данные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78875" y="4266176"/>
            <a:ext cx="113080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Отвлечение на создание корпоративной модели данных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78876" y="5080679"/>
            <a:ext cx="9992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Использование всех доступных данных в системе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8509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И ещё одна тема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66240" y="2831807"/>
            <a:ext cx="8971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err="1" smtClean="0"/>
              <a:t>bigdata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33178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И снова загадка</a:t>
            </a:r>
            <a:endParaRPr lang="ru-RU" dirty="0"/>
          </a:p>
        </p:txBody>
      </p:sp>
      <p:pic>
        <p:nvPicPr>
          <p:cNvPr id="5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72" y="876461"/>
            <a:ext cx="7526218" cy="5644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9215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Большие данные</a:t>
            </a:r>
            <a:endParaRPr lang="ru-RU" dirty="0"/>
          </a:p>
        </p:txBody>
      </p:sp>
      <p:pic>
        <p:nvPicPr>
          <p:cNvPr id="30" name="Picture 2" descr="File:Hilbert InfoGrow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455" y="948287"/>
            <a:ext cx="7391937" cy="5543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98010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Большие данные - предпосылки</a:t>
            </a:r>
            <a:endParaRPr lang="ru-RU" dirty="0"/>
          </a:p>
        </p:txBody>
      </p:sp>
      <p:pic>
        <p:nvPicPr>
          <p:cNvPr id="5" name="Объект 5" descr="http://kit-e.ru/articles/sensor/2006_7_18.php&#10;Сысоева С. Взгляд на современный рынок автомобильных датчиков. Основные тенденции и важнейшие рыночные фигуры, 2006 - №7. Компоненты и технологии.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12" y="1732655"/>
            <a:ext cx="3212989" cy="3767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бъект 6"/>
          <p:cNvSpPr txBox="1">
            <a:spLocks/>
          </p:cNvSpPr>
          <p:nvPr/>
        </p:nvSpPr>
        <p:spPr>
          <a:xfrm>
            <a:off x="5287433" y="1662545"/>
            <a:ext cx="6416887" cy="481307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Распространение сенсоров</a:t>
            </a:r>
          </a:p>
          <a:p>
            <a:r>
              <a:rPr lang="ru-RU" sz="3600" dirty="0" smtClean="0"/>
              <a:t>Увеличение пропускной способности сетей</a:t>
            </a:r>
          </a:p>
          <a:p>
            <a:r>
              <a:rPr lang="ru-RU" sz="3600" dirty="0" smtClean="0"/>
              <a:t>Развитие беспроводных сетей</a:t>
            </a:r>
          </a:p>
          <a:p>
            <a:r>
              <a:rPr lang="ru-RU" sz="3600" dirty="0" smtClean="0"/>
              <a:t>Развитие технологий хранения данных (удешевление)</a:t>
            </a:r>
            <a:endParaRPr lang="ru-RU" sz="3600" dirty="0"/>
          </a:p>
        </p:txBody>
      </p:sp>
      <p:pic>
        <p:nvPicPr>
          <p:cNvPr id="7" name="Picture 2" descr="http://nbmag.ru/media/wysiwyg/blackber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2" y="2503374"/>
            <a:ext cx="2451301" cy="1378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496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Большие данные - предпосылки</a:t>
            </a:r>
            <a:endParaRPr lang="ru-RU" dirty="0"/>
          </a:p>
        </p:txBody>
      </p:sp>
      <p:pic>
        <p:nvPicPr>
          <p:cNvPr id="5" name="Picture 4" descr="Attack of the exponentials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90"/>
          <a:stretch/>
        </p:blipFill>
        <p:spPr bwMode="auto">
          <a:xfrm>
            <a:off x="2454313" y="1058358"/>
            <a:ext cx="6811306" cy="538400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691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Что же такое «большие данные»?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709907" y="839585"/>
            <a:ext cx="10753725" cy="5760720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Комбинация </a:t>
            </a:r>
            <a:r>
              <a:rPr lang="ru-RU" sz="3600" u="sng" dirty="0"/>
              <a:t>подходов, инструментов и методов обработки </a:t>
            </a:r>
            <a:r>
              <a:rPr lang="ru-RU" sz="3600" dirty="0"/>
              <a:t>структурированных и неструктурированных </a:t>
            </a:r>
            <a:r>
              <a:rPr lang="ru-RU" sz="3600" u="sng" dirty="0"/>
              <a:t>данных огромных объёмов и значительного многообразия </a:t>
            </a:r>
            <a:r>
              <a:rPr lang="ru-RU" sz="3600" dirty="0"/>
              <a:t>для </a:t>
            </a:r>
            <a:r>
              <a:rPr lang="ru-RU" sz="3600" u="sng" dirty="0"/>
              <a:t>получения</a:t>
            </a:r>
            <a:r>
              <a:rPr lang="ru-RU" sz="3600" dirty="0"/>
              <a:t> </a:t>
            </a:r>
            <a:r>
              <a:rPr lang="ru-RU" sz="3600" u="sng" dirty="0" smtClean="0"/>
              <a:t>результатов</a:t>
            </a:r>
            <a:r>
              <a:rPr lang="ru-RU" sz="3600" dirty="0"/>
              <a:t>, эффективно воспринимаемых человеком </a:t>
            </a:r>
            <a:endParaRPr lang="ru-RU" sz="3600" dirty="0" smtClean="0"/>
          </a:p>
          <a:p>
            <a:endParaRPr lang="en-US" sz="3600" dirty="0" smtClean="0"/>
          </a:p>
          <a:p>
            <a:r>
              <a:rPr lang="ru-RU" sz="3600" dirty="0" smtClean="0"/>
              <a:t>Большие </a:t>
            </a:r>
            <a:r>
              <a:rPr lang="ru-RU" sz="3600" dirty="0"/>
              <a:t>данные – это такие данные, которыми дорого управлять или из которых сложно извлечь ценность. (Майкл Франклин)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5463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И это не просто «модный тренд»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24710" y="1250426"/>
            <a:ext cx="83795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2007 </a:t>
            </a:r>
            <a:r>
              <a:rPr lang="ru-RU" sz="3600" dirty="0" smtClean="0"/>
              <a:t>год – первое упоминание термина </a:t>
            </a:r>
            <a:r>
              <a:rPr lang="en-US" sz="3600" dirty="0" err="1" smtClean="0"/>
              <a:t>bigdata</a:t>
            </a:r>
            <a:r>
              <a:rPr lang="en-US" sz="3600" dirty="0" smtClean="0"/>
              <a:t> </a:t>
            </a:r>
            <a:r>
              <a:rPr lang="ru-RU" sz="3600" dirty="0" smtClean="0"/>
              <a:t>в журнале </a:t>
            </a:r>
            <a:r>
              <a:rPr lang="en-US" sz="3600" dirty="0" smtClean="0"/>
              <a:t>Nature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205872" y="4167815"/>
            <a:ext cx="93985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20</a:t>
            </a:r>
            <a:r>
              <a:rPr lang="en-US" sz="7200" b="1" dirty="0" smtClean="0">
                <a:solidFill>
                  <a:srgbClr val="FF0000"/>
                </a:solidFill>
              </a:rPr>
              <a:t>13</a:t>
            </a:r>
            <a:r>
              <a:rPr lang="ru-RU" sz="7200" b="1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/>
              <a:t>год – определение </a:t>
            </a:r>
            <a:r>
              <a:rPr lang="en-US" sz="3600" dirty="0" err="1" smtClean="0"/>
              <a:t>bigdata</a:t>
            </a:r>
            <a:r>
              <a:rPr lang="en-US" sz="3600" dirty="0" smtClean="0"/>
              <a:t> </a:t>
            </a:r>
            <a:r>
              <a:rPr lang="ru-RU" sz="3600" dirty="0" smtClean="0"/>
              <a:t>занесено в Оксфордский словарь английского языка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6626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Отличия от «обычного» </a:t>
            </a:r>
            <a:r>
              <a:rPr lang="en-US" dirty="0" smtClean="0"/>
              <a:t>BI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568265"/>
              </p:ext>
            </p:extLst>
          </p:nvPr>
        </p:nvGraphicFramePr>
        <p:xfrm>
          <a:off x="608552" y="964763"/>
          <a:ext cx="11042979" cy="54864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558095"/>
                <a:gridCol w="3803891"/>
                <a:gridCol w="3680993"/>
              </a:tblGrid>
              <a:tr h="370840"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bigdata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BI</a:t>
                      </a:r>
                      <a:endParaRPr lang="ru-RU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Тип</a:t>
                      </a:r>
                      <a:r>
                        <a:rPr lang="ru-RU" sz="3600" baseline="0" dirty="0" smtClean="0"/>
                        <a:t> данных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Неструктурированные форматы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«Колонки» и «строчки»</a:t>
                      </a:r>
                      <a:endParaRPr lang="ru-RU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Объём данных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100+</a:t>
                      </a:r>
                      <a:r>
                        <a:rPr lang="ru-RU" sz="3600" baseline="0" dirty="0" smtClean="0"/>
                        <a:t> терабайт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До 100 терабайт</a:t>
                      </a:r>
                      <a:endParaRPr lang="ru-RU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Поток данных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Постоянный</a:t>
                      </a:r>
                      <a:r>
                        <a:rPr lang="ru-RU" sz="3600" baseline="0" dirty="0" smtClean="0"/>
                        <a:t> приток данных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Статический</a:t>
                      </a:r>
                      <a:r>
                        <a:rPr lang="ru-RU" sz="3600" baseline="0" dirty="0" smtClean="0"/>
                        <a:t> набор данных</a:t>
                      </a:r>
                      <a:endParaRPr lang="ru-RU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Методы анализа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Машинное обучение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Проверка гипотез</a:t>
                      </a:r>
                      <a:endParaRPr lang="ru-RU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Основная цель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Продукты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Решения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174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Business Intelligence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2240" y="778564"/>
            <a:ext cx="99441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smtClean="0"/>
              <a:t>Business Intelligence </a:t>
            </a:r>
            <a:r>
              <a:rPr lang="ru-RU" sz="7200" dirty="0" smtClean="0"/>
              <a:t>это…</a:t>
            </a:r>
            <a:endParaRPr lang="ru-RU" sz="7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39091" y="2793540"/>
            <a:ext cx="105821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/>
              <a:t>Gartner</a:t>
            </a:r>
            <a:r>
              <a:rPr lang="en-US" sz="3600" dirty="0" smtClean="0"/>
              <a:t>: </a:t>
            </a:r>
            <a:r>
              <a:rPr lang="ru-RU" sz="3600" dirty="0" err="1"/>
              <a:t>пользователецентрический</a:t>
            </a:r>
            <a:r>
              <a:rPr lang="ru-RU" sz="3600" dirty="0"/>
              <a:t> процесс, </a:t>
            </a:r>
            <a:r>
              <a:rPr lang="ru-RU" sz="3600" dirty="0" smtClean="0"/>
              <a:t>включающий </a:t>
            </a:r>
            <a:r>
              <a:rPr lang="ru-RU" sz="3600" dirty="0"/>
              <a:t>доступ и исследование информации, ее анализ, выработку интуиции и понимания, которые ведут к улучшенному и неформальному принятию решений</a:t>
            </a:r>
          </a:p>
        </p:txBody>
      </p:sp>
    </p:spTree>
    <p:extLst>
      <p:ext uri="{BB962C8B-B14F-4D97-AF65-F5344CB8AC3E}">
        <p14:creationId xmlns:p14="http://schemas.microsoft.com/office/powerpoint/2010/main" val="285519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287433" y="192089"/>
            <a:ext cx="3923242" cy="357187"/>
          </a:xfrm>
        </p:spPr>
        <p:txBody>
          <a:bodyPr/>
          <a:lstStyle/>
          <a:p>
            <a:r>
              <a:rPr lang="ru-RU" dirty="0" smtClean="0"/>
              <a:t>Ключевые свойства больших данных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00125" y="590550"/>
            <a:ext cx="19207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V</a:t>
            </a:r>
            <a:r>
              <a:rPr lang="en-US" sz="3600" dirty="0" smtClean="0"/>
              <a:t>olume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000123" y="1619340"/>
            <a:ext cx="18076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V</a:t>
            </a:r>
            <a:r>
              <a:rPr lang="en-US" sz="3600" dirty="0" smtClean="0"/>
              <a:t>ariety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000124" y="2648129"/>
            <a:ext cx="19736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V</a:t>
            </a:r>
            <a:r>
              <a:rPr lang="en-US" sz="3600" dirty="0" smtClean="0"/>
              <a:t>elocity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000122" y="3676918"/>
            <a:ext cx="15295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V</a:t>
            </a:r>
            <a:r>
              <a:rPr lang="en-US" sz="3600" dirty="0" smtClean="0"/>
              <a:t>alue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22" y="4619937"/>
            <a:ext cx="19961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V</a:t>
            </a:r>
            <a:r>
              <a:rPr lang="en-US" sz="3600" dirty="0" smtClean="0"/>
              <a:t>eracity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22" y="5562956"/>
            <a:ext cx="21829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V</a:t>
            </a:r>
            <a:r>
              <a:rPr lang="en-US" sz="3600" dirty="0" smtClean="0"/>
              <a:t>icarious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4619625" y="973009"/>
            <a:ext cx="5887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…да, размер имеет значение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3897467" y="2001798"/>
            <a:ext cx="7543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…у данных нет постоянной структуры</a:t>
            </a:r>
            <a:endParaRPr lang="ru-RU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4247241" y="3030587"/>
            <a:ext cx="6843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…они очень быстро генерируются</a:t>
            </a:r>
            <a:endParaRPr lang="ru-RU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3775797" y="4059376"/>
            <a:ext cx="7786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…у них есть реальная бизнес-ценность</a:t>
            </a:r>
            <a:endParaRPr lang="ru-RU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4035483" y="5088165"/>
            <a:ext cx="7267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…они достоверны (</a:t>
            </a:r>
            <a:r>
              <a:rPr lang="en-US" sz="3600" dirty="0" smtClean="0"/>
              <a:t>!= </a:t>
            </a:r>
            <a:r>
              <a:rPr lang="ru-RU" sz="3600" dirty="0" smtClean="0"/>
              <a:t>«белый шум»)</a:t>
            </a:r>
            <a:endParaRPr lang="ru-RU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4035483" y="5973365"/>
            <a:ext cx="7645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</a:t>
            </a:r>
            <a:r>
              <a:rPr lang="ru-RU" sz="3600" dirty="0" smtClean="0"/>
              <a:t>получены «извне» нашей Компании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9650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Как же их использовать?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24711" y="1250426"/>
            <a:ext cx="74934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BI</a:t>
            </a:r>
            <a:r>
              <a:rPr lang="ru-RU" sz="7200" b="1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/>
              <a:t>– формирование знаний, помощь в принятии решений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633291" y="4080038"/>
            <a:ext cx="100370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</a:rPr>
              <a:t>bigdata</a:t>
            </a:r>
            <a:r>
              <a:rPr lang="ru-RU" sz="7200" b="1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/>
              <a:t>– формирование новых </a:t>
            </a:r>
            <a:r>
              <a:rPr lang="ru-RU" sz="3600" b="1" u="sng" dirty="0" smtClean="0"/>
              <a:t>продуктов</a:t>
            </a:r>
            <a:r>
              <a:rPr lang="ru-RU" sz="3600" dirty="0"/>
              <a:t> </a:t>
            </a:r>
            <a:r>
              <a:rPr lang="ru-RU" sz="3600" dirty="0" smtClean="0"/>
              <a:t>на основе располагаемой информации</a:t>
            </a:r>
            <a:endParaRPr lang="ru-RU" sz="3600" b="1" u="sng" dirty="0"/>
          </a:p>
        </p:txBody>
      </p:sp>
    </p:spTree>
    <p:extLst>
      <p:ext uri="{BB962C8B-B14F-4D97-AF65-F5344CB8AC3E}">
        <p14:creationId xmlns:p14="http://schemas.microsoft.com/office/powerpoint/2010/main" val="319198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Примеры «на слуху»</a:t>
            </a:r>
            <a:endParaRPr lang="ru-RU" dirty="0"/>
          </a:p>
        </p:txBody>
      </p:sp>
      <p:pic>
        <p:nvPicPr>
          <p:cNvPr id="1026" name="Picture 2" descr="Карты google обзор интернета - Ноутбуки и планшетные компьюте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48" y="1018094"/>
            <a:ext cx="3339446" cy="222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Новости Сан-Франциско и Района Залива Russian newspaper KSTATI, San Francisco, California, USA. . Русская газета КСТАТИ, Сан-Ф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805" y="4012678"/>
            <a:ext cx="3892910" cy="243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6763" y="1427471"/>
            <a:ext cx="3573299" cy="1447703"/>
          </a:xfrm>
          <a:prstGeom prst="rect">
            <a:avLst/>
          </a:prstGeom>
        </p:spPr>
      </p:pic>
      <p:pic>
        <p:nvPicPr>
          <p:cNvPr id="1034" name="Picture 10" descr="Секретный код: что происходит в лабораториях Google Х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60" y="2875174"/>
            <a:ext cx="3410078" cy="22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branch.1clancer.ru/i/pics/content/1119/11485_google-calenda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45" y="4697069"/>
            <a:ext cx="3063249" cy="184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Башни.Нет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805" y="1846702"/>
            <a:ext cx="3649861" cy="255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etallica WallpapersдляAndroi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82" y="3262150"/>
            <a:ext cx="3541036" cy="265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52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А как ещё их можно применить?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36018" y="1144000"/>
            <a:ext cx="100835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 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информации о всех транзакциях по всем банковским картам своих пользователей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28008" y="2939054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 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точные поведенческие модели </a:t>
            </a:r>
            <a:r>
              <a:rPr lang="ru-RU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абонентов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формировать точечные маркетинговые акции для ключевых сегментов</a:t>
            </a:r>
            <a:endParaRPr lang="ru-RU" sz="3600" dirty="0"/>
          </a:p>
        </p:txBody>
      </p:sp>
      <p:sp>
        <p:nvSpPr>
          <p:cNvPr id="7" name="Стрелка углом вверх 6"/>
          <p:cNvSpPr/>
          <p:nvPr/>
        </p:nvSpPr>
        <p:spPr>
          <a:xfrm rot="5400000">
            <a:off x="1866507" y="2743200"/>
            <a:ext cx="1725105" cy="1819373"/>
          </a:xfrm>
          <a:prstGeom prst="bent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09" y="1446256"/>
            <a:ext cx="583272" cy="59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3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А как ещё их можно применить? (2)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9138" y="1145060"/>
            <a:ext cx="76137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Модуль 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анализа новостных лент крупных </a:t>
            </a:r>
            <a:r>
              <a:rPr 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агрегаторов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новостей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34" y="1447316"/>
            <a:ext cx="545641" cy="595815"/>
          </a:xfrm>
          <a:prstGeom prst="rect">
            <a:avLst/>
          </a:prstGeom>
        </p:spPr>
      </p:pic>
      <p:sp>
        <p:nvSpPr>
          <p:cNvPr id="7" name="Стрелка углом вверх 6"/>
          <p:cNvSpPr/>
          <p:nvPr/>
        </p:nvSpPr>
        <p:spPr>
          <a:xfrm rot="5400000">
            <a:off x="1866507" y="2743200"/>
            <a:ext cx="1725105" cy="1819373"/>
          </a:xfrm>
          <a:prstGeom prst="bent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442818" y="2530280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управления сетью с </a:t>
            </a:r>
            <a:r>
              <a:rPr 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проактивной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балансировкой нагрузки как между различными участками сети, так и между различными наложенными услугами на сеть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1380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А как ещё их можно применить? (3)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88882" y="1088499"/>
            <a:ext cx="9187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предпочтений по заказываемому контенту , внедрив у себя технологию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DPI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75" y="1390755"/>
            <a:ext cx="589543" cy="595815"/>
          </a:xfrm>
          <a:prstGeom prst="rect">
            <a:avLst/>
          </a:prstGeom>
        </p:spPr>
      </p:pic>
      <p:sp>
        <p:nvSpPr>
          <p:cNvPr id="7" name="Стрелка углом вверх 6"/>
          <p:cNvSpPr/>
          <p:nvPr/>
        </p:nvSpPr>
        <p:spPr>
          <a:xfrm rot="5400000">
            <a:off x="1866507" y="2743200"/>
            <a:ext cx="1725105" cy="1819373"/>
          </a:xfrm>
          <a:prstGeom prst="bent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358326" y="320010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</a:t>
            </a:r>
            <a:r>
              <a:rPr lang="ru-RU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елевые 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предложения, сопровождающие вывод на рынок новых продуктов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4933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А как ещё их можно применить? (4)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38053" y="1081974"/>
            <a:ext cx="108659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Постоянная </a:t>
            </a: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real-time </a:t>
            </a:r>
            <a:r>
              <a:rPr lang="ru-RU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обработка геоинформационных 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данных, поступающих от абонентского оборудования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035" y="1310629"/>
            <a:ext cx="608359" cy="583272"/>
          </a:xfrm>
          <a:prstGeom prst="rect">
            <a:avLst/>
          </a:prstGeom>
        </p:spPr>
      </p:pic>
      <p:sp>
        <p:nvSpPr>
          <p:cNvPr id="7" name="Стрелка углом вверх 6"/>
          <p:cNvSpPr/>
          <p:nvPr/>
        </p:nvSpPr>
        <p:spPr>
          <a:xfrm rot="5400000">
            <a:off x="1866507" y="2743200"/>
            <a:ext cx="1725105" cy="1819373"/>
          </a:xfrm>
          <a:prstGeom prst="bent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383464" y="3105835"/>
            <a:ext cx="60614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редпочтительные 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места новых точек взаимодействия с клиентами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3168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Распространённые технологии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748" y="1072342"/>
            <a:ext cx="3866388" cy="3931920"/>
          </a:xfrm>
          <a:prstGeom prst="rect">
            <a:avLst/>
          </a:prstGeom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601842" y="1072342"/>
            <a:ext cx="5825744" cy="3766185"/>
          </a:xfrm>
        </p:spPr>
        <p:txBody>
          <a:bodyPr>
            <a:noAutofit/>
          </a:bodyPr>
          <a:lstStyle/>
          <a:p>
            <a:r>
              <a:rPr lang="ru-RU" sz="2400" b="1" dirty="0" err="1" smtClean="0"/>
              <a:t>Map</a:t>
            </a:r>
            <a:r>
              <a:rPr lang="ru-RU" sz="2400" dirty="0" smtClean="0"/>
              <a:t>: предварительная </a:t>
            </a:r>
            <a:r>
              <a:rPr lang="ru-RU" sz="2400" dirty="0"/>
              <a:t>обработка </a:t>
            </a:r>
            <a:r>
              <a:rPr lang="ru-RU" sz="2400" dirty="0" smtClean="0"/>
              <a:t>данных</a:t>
            </a:r>
            <a:r>
              <a:rPr lang="ru-RU" sz="2400" dirty="0"/>
              <a:t>. Для этого один </a:t>
            </a:r>
            <a:r>
              <a:rPr lang="ru-RU" sz="2400" dirty="0" smtClean="0"/>
              <a:t>из главный узел (</a:t>
            </a:r>
            <a:r>
              <a:rPr lang="ru-RU" sz="2400" dirty="0" err="1" smtClean="0"/>
              <a:t>master</a:t>
            </a:r>
            <a:r>
              <a:rPr lang="ru-RU" sz="2400" dirty="0" smtClean="0"/>
              <a:t> </a:t>
            </a:r>
            <a:r>
              <a:rPr lang="ru-RU" sz="2400" dirty="0" err="1"/>
              <a:t>node</a:t>
            </a:r>
            <a:r>
              <a:rPr lang="ru-RU" sz="2400" dirty="0"/>
              <a:t>) получает входные </a:t>
            </a:r>
            <a:r>
              <a:rPr lang="ru-RU" sz="2400" dirty="0" smtClean="0"/>
              <a:t>данные задачи</a:t>
            </a:r>
            <a:r>
              <a:rPr lang="ru-RU" sz="2400" dirty="0"/>
              <a:t>, разделяет их на части и передает </a:t>
            </a:r>
            <a:r>
              <a:rPr lang="ru-RU" sz="2400" dirty="0" smtClean="0"/>
              <a:t>рабочим </a:t>
            </a:r>
            <a:r>
              <a:rPr lang="ru-RU" sz="2400" dirty="0"/>
              <a:t>узлам </a:t>
            </a:r>
            <a:r>
              <a:rPr lang="ru-RU" sz="2400" dirty="0" smtClean="0"/>
              <a:t>(</a:t>
            </a:r>
            <a:r>
              <a:rPr lang="ru-RU" sz="2400" dirty="0" err="1" smtClean="0"/>
              <a:t>worker</a:t>
            </a:r>
            <a:r>
              <a:rPr lang="ru-RU" sz="2400" dirty="0" smtClean="0"/>
              <a:t>) </a:t>
            </a:r>
            <a:r>
              <a:rPr lang="ru-RU" sz="2400" dirty="0"/>
              <a:t>для предварительной обработки.</a:t>
            </a:r>
          </a:p>
          <a:p>
            <a:r>
              <a:rPr lang="ru-RU" sz="2400" b="1" dirty="0" err="1" smtClean="0"/>
              <a:t>Reduce</a:t>
            </a:r>
            <a:r>
              <a:rPr lang="ru-RU" sz="2400" dirty="0" smtClean="0"/>
              <a:t>: собирает предварительно обработанные данные. </a:t>
            </a:r>
            <a:r>
              <a:rPr lang="ru-RU" sz="2400" dirty="0"/>
              <a:t>Главный </a:t>
            </a:r>
            <a:r>
              <a:rPr lang="ru-RU" sz="2400" dirty="0" smtClean="0"/>
              <a:t>узел получает </a:t>
            </a:r>
            <a:r>
              <a:rPr lang="ru-RU" sz="2400" dirty="0"/>
              <a:t>ответы от рабочих узлов и на их основе формирует </a:t>
            </a:r>
            <a:r>
              <a:rPr lang="ru-RU" sz="2400" dirty="0" smtClean="0"/>
              <a:t>ответ.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83" y="5437729"/>
            <a:ext cx="4400550" cy="10382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968768" y="5772175"/>
            <a:ext cx="5791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Набор</a:t>
            </a:r>
            <a:r>
              <a:rPr lang="ru-RU" dirty="0"/>
              <a:t> </a:t>
            </a:r>
            <a:r>
              <a:rPr lang="ru-RU" sz="2400" dirty="0"/>
              <a:t>утилит и </a:t>
            </a:r>
            <a:r>
              <a:rPr lang="ru-RU" sz="2400" dirty="0" smtClean="0"/>
              <a:t>библиотек для реализации </a:t>
            </a:r>
            <a:r>
              <a:rPr lang="en-US" sz="2400" dirty="0" err="1" smtClean="0"/>
              <a:t>MapReduce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591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…и ещё много, много других</a:t>
            </a:r>
            <a:r>
              <a:rPr lang="en-US" dirty="0" smtClean="0"/>
              <a:t>…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709907" y="773082"/>
            <a:ext cx="10753725" cy="579397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Язык </a:t>
            </a:r>
            <a:r>
              <a:rPr lang="en-US" sz="3600" b="1" dirty="0" smtClean="0">
                <a:solidFill>
                  <a:srgbClr val="FF0000"/>
                </a:solidFill>
              </a:rPr>
              <a:t>R</a:t>
            </a:r>
            <a:r>
              <a:rPr lang="en-US" sz="3600" dirty="0" smtClean="0"/>
              <a:t> </a:t>
            </a:r>
            <a:r>
              <a:rPr lang="ru-RU" sz="3600" dirty="0" smtClean="0"/>
              <a:t>- язык программирования с динамической типизацией, лидер для решения задач анализа данных в 2012-2013 годах</a:t>
            </a:r>
            <a:endParaRPr lang="en-US" sz="3600" dirty="0" smtClean="0"/>
          </a:p>
          <a:p>
            <a:pPr marL="0" indent="0" algn="r">
              <a:buNone/>
            </a:pPr>
            <a:r>
              <a:rPr lang="en-US" sz="3600" u="sng" dirty="0">
                <a:solidFill>
                  <a:srgbClr val="0000FF"/>
                </a:solidFill>
              </a:rPr>
              <a:t>http://www.r-project.org/</a:t>
            </a:r>
            <a:endParaRPr lang="ru-RU" sz="3600" u="sng" dirty="0" smtClean="0">
              <a:solidFill>
                <a:srgbClr val="0000FF"/>
              </a:solidFill>
            </a:endParaRPr>
          </a:p>
          <a:p>
            <a:r>
              <a:rPr lang="en-US" sz="3600" b="1" dirty="0" err="1" smtClean="0">
                <a:solidFill>
                  <a:srgbClr val="FF0000"/>
                </a:solidFill>
              </a:rPr>
              <a:t>NoSQL</a:t>
            </a:r>
            <a:r>
              <a:rPr lang="en-US" sz="3600" b="1" dirty="0" smtClean="0">
                <a:solidFill>
                  <a:srgbClr val="FF0000"/>
                </a:solidFill>
              </a:rPr>
              <a:t> (not only SQL)</a:t>
            </a:r>
            <a:r>
              <a:rPr lang="en-US" sz="3600" dirty="0" smtClean="0"/>
              <a:t> -</a:t>
            </a:r>
            <a:r>
              <a:rPr lang="ru-RU" sz="3600" dirty="0" smtClean="0"/>
              <a:t> ряд подходов, направленных на реализацию хранилищ баз данных, имеющих существенные отличия от моделей, используемых в традиционных реляционных СУБД с доступом к данным средствами языка </a:t>
            </a:r>
            <a:r>
              <a:rPr lang="en-US" sz="3600" dirty="0" smtClean="0"/>
              <a:t>SQL</a:t>
            </a:r>
            <a:endParaRPr lang="ru-RU" sz="3600" dirty="0"/>
          </a:p>
          <a:p>
            <a:pPr marL="0" indent="0" algn="r">
              <a:buNone/>
            </a:pPr>
            <a:r>
              <a:rPr lang="en-US" sz="3600" dirty="0">
                <a:hlinkClick r:id="rId2"/>
              </a:rPr>
              <a:t>http://nosql-database.org/</a:t>
            </a:r>
            <a:r>
              <a:rPr lang="ru-RU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56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Связь с предыдущими темами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21" y="1319133"/>
            <a:ext cx="11451955" cy="475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22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Иными словами…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7909" y="3377382"/>
            <a:ext cx="5737124" cy="2890684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3600" b="1" dirty="0" smtClean="0"/>
              <a:t>Знания</a:t>
            </a:r>
            <a:endParaRPr lang="ru-RU" sz="2400" b="1" dirty="0" smtClean="0"/>
          </a:p>
          <a:p>
            <a:pPr algn="r"/>
            <a:r>
              <a:rPr lang="ru-RU" sz="2400" dirty="0" smtClean="0"/>
              <a:t>(результат анализа и</a:t>
            </a:r>
          </a:p>
          <a:p>
            <a:pPr algn="r"/>
            <a:r>
              <a:rPr lang="ru-RU" sz="2400" dirty="0" smtClean="0"/>
              <a:t>консолидации данных)</a:t>
            </a:r>
            <a:endParaRPr lang="ru-RU" sz="2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06245" y="3377382"/>
            <a:ext cx="5737124" cy="2890684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 smtClean="0"/>
              <a:t>Информационные технологии</a:t>
            </a:r>
          </a:p>
          <a:p>
            <a:r>
              <a:rPr lang="ru-RU" sz="2400" dirty="0" smtClean="0"/>
              <a:t>(сбор, обработка, консолидация</a:t>
            </a:r>
          </a:p>
          <a:p>
            <a:r>
              <a:rPr lang="ru-RU" sz="2400" dirty="0" smtClean="0"/>
              <a:t>данных)</a:t>
            </a:r>
            <a:endParaRPr lang="ru-RU" sz="2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34909" y="1047137"/>
            <a:ext cx="5737124" cy="2890684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Процесс</a:t>
            </a:r>
            <a:endParaRPr lang="ru-RU" sz="2400" b="1" dirty="0" smtClean="0"/>
          </a:p>
          <a:p>
            <a:pPr algn="ctr"/>
            <a:r>
              <a:rPr lang="ru-RU" sz="2400" dirty="0" smtClean="0"/>
              <a:t>(превращение данных в знания для поддержки принятия решений)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722373" y="3377382"/>
            <a:ext cx="566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BI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Продолжаем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66" y="1192953"/>
            <a:ext cx="11462872" cy="494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6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Как всё это связано вместе?</a:t>
            </a:r>
            <a:endParaRPr lang="ru-RU" dirty="0"/>
          </a:p>
        </p:txBody>
      </p:sp>
      <p:graphicFrame>
        <p:nvGraphicFramePr>
          <p:cNvPr id="5" name="Объект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621179"/>
              </p:ext>
            </p:extLst>
          </p:nvPr>
        </p:nvGraphicFramePr>
        <p:xfrm>
          <a:off x="1904455" y="1288659"/>
          <a:ext cx="8382879" cy="604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0894972"/>
              </p:ext>
            </p:extLst>
          </p:nvPr>
        </p:nvGraphicFramePr>
        <p:xfrm>
          <a:off x="1904455" y="2368779"/>
          <a:ext cx="8382880" cy="648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1929145" y="4384259"/>
            <a:ext cx="1873250" cy="865188"/>
            <a:chOff x="4169" y="89036"/>
            <a:chExt cx="8358270" cy="61401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4169" y="89036"/>
              <a:ext cx="8358270" cy="61401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rot="10800000" flipV="1">
              <a:off x="4169" y="89036"/>
              <a:ext cx="8358270" cy="6140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800" dirty="0"/>
            </a:p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dirty="0"/>
                <a:t>Добыча</a:t>
              </a:r>
            </a:p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800" dirty="0"/>
            </a:p>
          </p:txBody>
        </p:sp>
      </p:grp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3993356" y="4384259"/>
            <a:ext cx="2016125" cy="865188"/>
            <a:chOff x="1378738" y="89036"/>
            <a:chExt cx="6983701" cy="614014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378738" y="89036"/>
              <a:ext cx="6983701" cy="61401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378738" y="89036"/>
              <a:ext cx="6983701" cy="6140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dirty="0"/>
                <a:t>Просев</a:t>
              </a:r>
            </a:p>
          </p:txBody>
        </p:sp>
      </p:grpSp>
      <p:graphicFrame>
        <p:nvGraphicFramePr>
          <p:cNvPr id="9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1457682"/>
              </p:ext>
            </p:extLst>
          </p:nvPr>
        </p:nvGraphicFramePr>
        <p:xfrm>
          <a:off x="1924843" y="3592914"/>
          <a:ext cx="8362491" cy="605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6246335" y="4384259"/>
            <a:ext cx="2160588" cy="865188"/>
            <a:chOff x="4169" y="89036"/>
            <a:chExt cx="8358270" cy="61401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4169" y="89036"/>
              <a:ext cx="8358270" cy="61401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169" y="89036"/>
              <a:ext cx="8358270" cy="6140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dirty="0"/>
                <a:t>Извлечение</a:t>
              </a:r>
            </a:p>
          </p:txBody>
        </p:sp>
      </p:grpSp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1924843" y="5393909"/>
            <a:ext cx="8362950" cy="790576"/>
            <a:chOff x="0" y="228"/>
            <a:chExt cx="8310871" cy="57560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105409"/>
              <a:ext cx="8310871" cy="47042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0" y="228"/>
              <a:ext cx="8310871" cy="5756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060" tIns="99060" rIns="99060" bIns="99060" spcCol="127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155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600" i="1" dirty="0"/>
                <a:t>Неструктурированные</a:t>
              </a:r>
              <a:r>
                <a:rPr lang="en-US" sz="2600" i="1" dirty="0"/>
                <a:t>/</a:t>
              </a:r>
              <a:r>
                <a:rPr lang="ru-RU" sz="2600" i="1" dirty="0"/>
                <a:t>структурированные данные</a:t>
              </a:r>
            </a:p>
          </p:txBody>
        </p:sp>
      </p:grpSp>
      <p:sp>
        <p:nvSpPr>
          <p:cNvPr id="24" name="Прямоугольник 23"/>
          <p:cNvSpPr/>
          <p:nvPr/>
        </p:nvSpPr>
        <p:spPr bwMode="auto">
          <a:xfrm>
            <a:off x="8643778" y="4384259"/>
            <a:ext cx="1644015" cy="865188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8643778" y="4384259"/>
            <a:ext cx="1644015" cy="8651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6680" tIns="106680" rIns="106680" bIns="106680" spcCol="127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446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dirty="0" smtClean="0"/>
              <a:t>Анализ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198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TO BE…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65078" y="5853430"/>
            <a:ext cx="149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…CONTINUED</a:t>
            </a:r>
            <a:endParaRPr lang="ru-RU" b="1" dirty="0"/>
          </a:p>
        </p:txBody>
      </p:sp>
      <p:pic>
        <p:nvPicPr>
          <p:cNvPr id="6" name="Picture 2" descr="Что такое социализм или роковые ошибки Гайдара и Чубайса в Архангельске - Мусор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122" y="1319530"/>
            <a:ext cx="66675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86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Пирамида информации</a:t>
            </a:r>
            <a:endParaRPr lang="ru-RU" dirty="0"/>
          </a:p>
        </p:txBody>
      </p:sp>
      <p:pic>
        <p:nvPicPr>
          <p:cNvPr id="1026" name="Picture 2" descr="Информационная пирами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969" y="988703"/>
            <a:ext cx="7509269" cy="552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65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Пирамида анализа</a:t>
            </a:r>
            <a:endParaRPr lang="ru-RU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141913" y="1190106"/>
            <a:ext cx="7467600" cy="5029200"/>
          </a:xfrm>
          <a:prstGeom prst="flowChartExtra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599113" y="5609706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3056313" y="5000106"/>
            <a:ext cx="563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589713" y="4238106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199313" y="3476106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808913" y="2637906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1913313" y="1190106"/>
            <a:ext cx="0" cy="502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V="1">
            <a:off x="10219113" y="1190106"/>
            <a:ext cx="0" cy="502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973638" y="1226619"/>
            <a:ext cx="3644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/>
              <a:t>Увеличение потенциала </a:t>
            </a:r>
            <a:br>
              <a:rPr lang="ru-RU" b="1"/>
            </a:br>
            <a:r>
              <a:rPr lang="ru-RU" b="1"/>
              <a:t>поддержки принятия решений</a:t>
            </a:r>
            <a:endParaRPr lang="en-US" b="1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8993563" y="1672706"/>
            <a:ext cx="1136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/>
              <a:t>End User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8972926" y="2663306"/>
            <a:ext cx="1111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/>
              <a:t>Business</a:t>
            </a:r>
          </a:p>
          <a:p>
            <a:pPr algn="r" eaLnBrk="0" hangingPunct="0"/>
            <a:r>
              <a:rPr lang="en-US"/>
              <a:t>  Analyst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9142788" y="3503094"/>
            <a:ext cx="933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600" b="1">
                <a:latin typeface="Times New Roman" pitchFamily="18" charset="0"/>
              </a:rPr>
              <a:t>     </a:t>
            </a:r>
            <a:r>
              <a:rPr lang="en-US"/>
              <a:t>Data</a:t>
            </a:r>
          </a:p>
          <a:p>
            <a:pPr algn="r" eaLnBrk="0" hangingPunct="0"/>
            <a:r>
              <a:rPr lang="en-US"/>
              <a:t>Analyst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9439651" y="5406506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/>
              <a:t>DBA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5037513" y="1952106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 dirty="0">
                <a:latin typeface="Tahoma" pitchFamily="34" charset="0"/>
              </a:rPr>
              <a:t>Принятие решений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4504113" y="2714106"/>
            <a:ext cx="2720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latin typeface="Tahoma" pitchFamily="34" charset="0"/>
              </a:rPr>
              <a:t>Презентация данных</a:t>
            </a:r>
            <a:endParaRPr lang="en-US" b="1">
              <a:latin typeface="Tahoma" pitchFamily="34" charset="0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656513" y="3117331"/>
            <a:ext cx="2484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600" b="1" i="1"/>
              <a:t>Техники визуализации</a:t>
            </a:r>
            <a:endParaRPr lang="en-US" sz="1600" b="1" i="1"/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5037513" y="3507856"/>
            <a:ext cx="1782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>
                <a:latin typeface="Tahoma" pitchFamily="34" charset="0"/>
              </a:rPr>
              <a:t>Data Mining</a:t>
            </a:r>
            <a:endParaRPr lang="en-US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4351713" y="3803131"/>
            <a:ext cx="2714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600" b="1" i="1"/>
              <a:t>Открытие информации</a:t>
            </a:r>
            <a:endParaRPr lang="en-US" sz="1600" b="1" i="1"/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4427913" y="4314306"/>
            <a:ext cx="3032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latin typeface="Tahoma" pitchFamily="34" charset="0"/>
              </a:rPr>
              <a:t>Извлечение данных</a:t>
            </a:r>
            <a:endParaRPr lang="en-US" b="1">
              <a:latin typeface="Tahoma" pitchFamily="34" charset="0"/>
            </a:endParaRP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3818313" y="4619106"/>
            <a:ext cx="457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 i="1"/>
              <a:t>Агрегирование</a:t>
            </a:r>
            <a:r>
              <a:rPr lang="en-US" sz="1600" b="1" i="1"/>
              <a:t>, </a:t>
            </a:r>
            <a:r>
              <a:rPr lang="ru-RU" sz="1600" b="1" i="1"/>
              <a:t>запросы</a:t>
            </a:r>
            <a:r>
              <a:rPr lang="en-US" sz="1600" b="1" i="1"/>
              <a:t>, </a:t>
            </a:r>
            <a:r>
              <a:rPr lang="ru-RU" sz="1600" b="1" i="1"/>
              <a:t>отчетность</a:t>
            </a:r>
            <a:endParaRPr lang="en-US" sz="1600" b="1" i="1">
              <a:solidFill>
                <a:schemeClr val="bg1"/>
              </a:solidFill>
            </a:endParaRP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2878513" y="5152506"/>
            <a:ext cx="5930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500" b="1">
                <a:latin typeface="Tahoma" pitchFamily="34" charset="0"/>
              </a:rPr>
              <a:t>Предобработка данных</a:t>
            </a:r>
            <a:r>
              <a:rPr lang="en-US" sz="1500" b="1">
                <a:latin typeface="Tahoma" pitchFamily="34" charset="0"/>
              </a:rPr>
              <a:t>/</a:t>
            </a:r>
            <a:r>
              <a:rPr lang="ru-RU" sz="1500" b="1">
                <a:latin typeface="Tahoma" pitchFamily="34" charset="0"/>
              </a:rPr>
              <a:t>интеграция</a:t>
            </a:r>
            <a:r>
              <a:rPr lang="en-US" sz="1500" b="1">
                <a:latin typeface="Tahoma" pitchFamily="34" charset="0"/>
              </a:rPr>
              <a:t>, </a:t>
            </a:r>
            <a:r>
              <a:rPr lang="ru-RU" sz="1500" b="1">
                <a:latin typeface="Tahoma" pitchFamily="34" charset="0"/>
              </a:rPr>
              <a:t>хранилища данных</a:t>
            </a:r>
            <a:endParaRPr lang="en-US" sz="1500" b="1">
              <a:latin typeface="Tahoma" pitchFamily="34" charset="0"/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3894513" y="5685906"/>
            <a:ext cx="4175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latin typeface="Tahoma" pitchFamily="34" charset="0"/>
              </a:rPr>
              <a:t>Гетерогенные источники данных</a:t>
            </a:r>
            <a:endParaRPr lang="en-US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1837113" y="6219306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75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Из чего состоят </a:t>
            </a:r>
            <a:r>
              <a:rPr lang="en-US" dirty="0" smtClean="0"/>
              <a:t>BI-</a:t>
            </a:r>
            <a:r>
              <a:rPr lang="ru-RU" dirty="0" smtClean="0"/>
              <a:t>системы?</a:t>
            </a:r>
            <a:endParaRPr lang="ru-RU" dirty="0"/>
          </a:p>
        </p:txBody>
      </p:sp>
      <p:pic>
        <p:nvPicPr>
          <p:cNvPr id="2050" name="Picture 2" descr="Оболочка решений бизнес-аналит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49" y="1054508"/>
            <a:ext cx="9215003" cy="528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55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Зачем нужно хранилище данных?</a:t>
            </a:r>
            <a:endParaRPr lang="ru-RU" dirty="0"/>
          </a:p>
        </p:txBody>
      </p:sp>
      <p:pic>
        <p:nvPicPr>
          <p:cNvPr id="3074" name="Picture 2" descr="Основной побудительный мотив разработки концепции систем складирования данных, следующий из опыта решения задач анализа на данных операционных систем обработки данны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273" y="1265902"/>
            <a:ext cx="9378832" cy="481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03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Разница между БД и ХД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796623"/>
              </p:ext>
            </p:extLst>
          </p:nvPr>
        </p:nvGraphicFramePr>
        <p:xfrm>
          <a:off x="383457" y="924233"/>
          <a:ext cx="11434917" cy="5364480"/>
        </p:xfrm>
        <a:graphic>
          <a:graphicData uri="http://schemas.openxmlformats.org/drawingml/2006/table">
            <a:tbl>
              <a:tblPr firstRow="1" firstCol="1">
                <a:tableStyleId>{93296810-A885-4BE3-A3E7-6D5BEEA58F35}</a:tableStyleId>
              </a:tblPr>
              <a:tblGrid>
                <a:gridCol w="3038169"/>
                <a:gridCol w="4168877"/>
                <a:gridCol w="4227871"/>
              </a:tblGrid>
              <a:tr h="1170038"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Системы</a:t>
                      </a:r>
                      <a:r>
                        <a:rPr lang="ru-RU" sz="3600" baseline="0" dirty="0" smtClean="0"/>
                        <a:t> обработки данных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Системы</a:t>
                      </a:r>
                      <a:r>
                        <a:rPr lang="ru-RU" sz="3600" baseline="0" dirty="0" smtClean="0"/>
                        <a:t> хранения данных</a:t>
                      </a:r>
                      <a:endParaRPr lang="ru-RU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Частота обновления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Real-time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Periodical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Цель </a:t>
                      </a:r>
                      <a:r>
                        <a:rPr lang="ru-RU" sz="3200" dirty="0" err="1" smtClean="0"/>
                        <a:t>структуриро-вания</a:t>
                      </a:r>
                      <a:r>
                        <a:rPr lang="ru-RU" sz="3200" dirty="0" smtClean="0"/>
                        <a:t> данных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aseline="0" dirty="0" smtClean="0"/>
                        <a:t>Обеспечение целостности данных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Обеспечение</a:t>
                      </a:r>
                      <a:r>
                        <a:rPr lang="ru-RU" sz="3200" baseline="0" dirty="0" smtClean="0"/>
                        <a:t> </a:t>
                      </a:r>
                      <a:r>
                        <a:rPr lang="ru-RU" sz="3200" dirty="0" smtClean="0"/>
                        <a:t>простоты выполнения запросов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Оптимизация данных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Для обеспечения процесса выполнения транзакций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Для</a:t>
                      </a:r>
                      <a:r>
                        <a:rPr lang="ru-RU" sz="3200" baseline="0" dirty="0" smtClean="0"/>
                        <a:t> обеспечения процесса выполнения выборки данных</a:t>
                      </a:r>
                      <a:endParaRPr lang="ru-RU" sz="32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49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gus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gusTheme" id="{042C1B78-DF5C-47B5-A83B-2A9C0E97BDD8}" vid="{3AE3917B-5EE0-4B30-A60F-54BDFCAF95C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17402</TotalTime>
  <Words>1194</Words>
  <Application>Microsoft Office PowerPoint</Application>
  <PresentationFormat>Широкоэкранный</PresentationFormat>
  <Paragraphs>229</Paragraphs>
  <Slides>42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7" baseType="lpstr">
      <vt:lpstr>Arial</vt:lpstr>
      <vt:lpstr>Calibri</vt:lpstr>
      <vt:lpstr>Tahoma</vt:lpstr>
      <vt:lpstr>Times New Roman</vt:lpstr>
      <vt:lpstr>ArgusTheme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 Скоринов</dc:creator>
  <cp:lastModifiedBy>Максим Скоринов</cp:lastModifiedBy>
  <cp:revision>278</cp:revision>
  <cp:lastPrinted>2014-09-22T07:30:28Z</cp:lastPrinted>
  <dcterms:created xsi:type="dcterms:W3CDTF">2014-05-07T16:15:11Z</dcterms:created>
  <dcterms:modified xsi:type="dcterms:W3CDTF">2015-06-02T19:10:20Z</dcterms:modified>
</cp:coreProperties>
</file>