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  <p:sldMasterId id="2147483676" r:id="rId3"/>
  </p:sldMasterIdLst>
  <p:sldIdLst>
    <p:sldId id="257" r:id="rId4"/>
    <p:sldId id="258" r:id="rId5"/>
    <p:sldId id="270" r:id="rId6"/>
    <p:sldId id="274" r:id="rId7"/>
    <p:sldId id="271" r:id="rId8"/>
    <p:sldId id="272" r:id="rId9"/>
    <p:sldId id="273" r:id="rId10"/>
    <p:sldId id="259" r:id="rId11"/>
    <p:sldId id="269" r:id="rId12"/>
    <p:sldId id="260" r:id="rId13"/>
    <p:sldId id="268" r:id="rId14"/>
    <p:sldId id="275" r:id="rId15"/>
    <p:sldId id="261" r:id="rId16"/>
    <p:sldId id="262" r:id="rId17"/>
    <p:sldId id="263" r:id="rId18"/>
    <p:sldId id="264" r:id="rId19"/>
    <p:sldId id="265" r:id="rId20"/>
    <p:sldId id="266" r:id="rId21"/>
    <p:sldId id="276" r:id="rId22"/>
    <p:sldId id="267" r:id="rId23"/>
    <p:sldId id="277" r:id="rId24"/>
    <p:sldId id="278" r:id="rId25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0" d="100"/>
          <a:sy n="120" d="100"/>
        </p:scale>
        <p:origin x="-13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9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28764B-F0E9-44F6-A4A7-D0E6ADB855A6}" type="doc">
      <dgm:prSet loTypeId="urn:microsoft.com/office/officeart/2005/8/layout/radial4" loCatId="relationship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01BC1A9A-70AF-42B6-B409-1C945216F6DD}">
      <dgm:prSet phldrT="[Текст]"/>
      <dgm:spPr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dirty="0" smtClean="0"/>
            <a:t>NGOSS</a:t>
          </a:r>
          <a:endParaRPr lang="ru-RU" dirty="0"/>
        </a:p>
      </dgm:t>
    </dgm:pt>
    <dgm:pt modelId="{F2589312-1BC9-4EA0-8D2A-27CFEC2BA71C}" type="parTrans" cxnId="{2CA70ACE-B69D-4B57-ADBE-DD5B3E235F91}">
      <dgm:prSet/>
      <dgm:spPr/>
      <dgm:t>
        <a:bodyPr/>
        <a:lstStyle/>
        <a:p>
          <a:endParaRPr lang="ru-RU"/>
        </a:p>
      </dgm:t>
    </dgm:pt>
    <dgm:pt modelId="{123261CD-819B-4E36-9392-32635662402C}" type="sibTrans" cxnId="{2CA70ACE-B69D-4B57-ADBE-DD5B3E235F91}">
      <dgm:prSet/>
      <dgm:spPr/>
      <dgm:t>
        <a:bodyPr/>
        <a:lstStyle/>
        <a:p>
          <a:endParaRPr lang="ru-RU"/>
        </a:p>
      </dgm:t>
    </dgm:pt>
    <dgm:pt modelId="{A19ED242-A549-477E-A549-E03BB5D2C2B6}">
      <dgm:prSet phldrT="[Текст]"/>
      <dgm:spPr/>
      <dgm:t>
        <a:bodyPr/>
        <a:lstStyle/>
        <a:p>
          <a:r>
            <a:rPr lang="en-US" dirty="0" smtClean="0"/>
            <a:t>ETSI</a:t>
          </a:r>
          <a:endParaRPr lang="ru-RU" dirty="0"/>
        </a:p>
      </dgm:t>
    </dgm:pt>
    <dgm:pt modelId="{910AB8A7-E8E6-46C9-B9BE-4CC9613A2450}" type="parTrans" cxnId="{7B52B0EB-342F-4119-94F3-D52ADE320FF8}">
      <dgm:prSet/>
      <dgm:spPr/>
      <dgm:t>
        <a:bodyPr/>
        <a:lstStyle/>
        <a:p>
          <a:endParaRPr lang="ru-RU"/>
        </a:p>
      </dgm:t>
    </dgm:pt>
    <dgm:pt modelId="{0F9C66E6-0E55-4EF0-8B9B-F1FBD66B50A2}" type="sibTrans" cxnId="{7B52B0EB-342F-4119-94F3-D52ADE320FF8}">
      <dgm:prSet/>
      <dgm:spPr/>
      <dgm:t>
        <a:bodyPr/>
        <a:lstStyle/>
        <a:p>
          <a:endParaRPr lang="ru-RU"/>
        </a:p>
      </dgm:t>
    </dgm:pt>
    <dgm:pt modelId="{10F2EFBA-05B1-4419-9233-D8D1B03D193B}">
      <dgm:prSet phldrT="[Текст]"/>
      <dgm:spPr/>
      <dgm:t>
        <a:bodyPr/>
        <a:lstStyle/>
        <a:p>
          <a:r>
            <a:rPr lang="en-US" dirty="0" smtClean="0"/>
            <a:t>3GPP</a:t>
          </a:r>
          <a:endParaRPr lang="ru-RU" dirty="0"/>
        </a:p>
      </dgm:t>
    </dgm:pt>
    <dgm:pt modelId="{F54B032D-A491-4485-8936-EA1C982E853B}" type="parTrans" cxnId="{7146AC2E-9E10-474E-8A39-50A881B1D4AB}">
      <dgm:prSet/>
      <dgm:spPr/>
      <dgm:t>
        <a:bodyPr/>
        <a:lstStyle/>
        <a:p>
          <a:endParaRPr lang="ru-RU"/>
        </a:p>
      </dgm:t>
    </dgm:pt>
    <dgm:pt modelId="{E28A80AD-1593-4360-91C2-DDB9A6092D21}" type="sibTrans" cxnId="{7146AC2E-9E10-474E-8A39-50A881B1D4AB}">
      <dgm:prSet/>
      <dgm:spPr/>
      <dgm:t>
        <a:bodyPr/>
        <a:lstStyle/>
        <a:p>
          <a:endParaRPr lang="ru-RU"/>
        </a:p>
      </dgm:t>
    </dgm:pt>
    <dgm:pt modelId="{AA2650B0-5092-43DB-A67A-BAE4FB5AC745}">
      <dgm:prSet phldrT="[Текст]"/>
      <dgm:spPr/>
      <dgm:t>
        <a:bodyPr/>
        <a:lstStyle/>
        <a:p>
          <a:r>
            <a:rPr lang="en-US" dirty="0" smtClean="0"/>
            <a:t>ITU</a:t>
          </a:r>
          <a:endParaRPr lang="ru-RU" dirty="0"/>
        </a:p>
      </dgm:t>
    </dgm:pt>
    <dgm:pt modelId="{C93F5003-9D98-4C74-B6C5-DA85FEA76B93}" type="parTrans" cxnId="{0C949882-58BC-443B-A9A3-756448AF2166}">
      <dgm:prSet/>
      <dgm:spPr/>
      <dgm:t>
        <a:bodyPr/>
        <a:lstStyle/>
        <a:p>
          <a:endParaRPr lang="ru-RU"/>
        </a:p>
      </dgm:t>
    </dgm:pt>
    <dgm:pt modelId="{CEA736F3-178E-4ADF-A19C-EDE2C7E773DC}" type="sibTrans" cxnId="{0C949882-58BC-443B-A9A3-756448AF2166}">
      <dgm:prSet/>
      <dgm:spPr/>
      <dgm:t>
        <a:bodyPr/>
        <a:lstStyle/>
        <a:p>
          <a:endParaRPr lang="ru-RU"/>
        </a:p>
      </dgm:t>
    </dgm:pt>
    <dgm:pt modelId="{2D76D7C3-E175-42BF-B89E-C97BF9EF9F6A}">
      <dgm:prSet/>
      <dgm:spPr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dirty="0" smtClean="0"/>
            <a:t>TMF</a:t>
          </a:r>
          <a:endParaRPr lang="ru-RU" dirty="0"/>
        </a:p>
      </dgm:t>
    </dgm:pt>
    <dgm:pt modelId="{05754582-956E-4C9C-A0C3-C38275A13357}" type="parTrans" cxnId="{ABCF7778-E20C-4844-A33C-CE864EF60725}">
      <dgm:prSet/>
      <dgm:spPr/>
      <dgm:t>
        <a:bodyPr/>
        <a:lstStyle/>
        <a:p>
          <a:endParaRPr lang="ru-RU"/>
        </a:p>
      </dgm:t>
    </dgm:pt>
    <dgm:pt modelId="{0734CBFC-B061-4F2F-958A-E2EF1CBEA0F5}" type="sibTrans" cxnId="{ABCF7778-E20C-4844-A33C-CE864EF60725}">
      <dgm:prSet/>
      <dgm:spPr/>
      <dgm:t>
        <a:bodyPr/>
        <a:lstStyle/>
        <a:p>
          <a:endParaRPr lang="ru-RU"/>
        </a:p>
      </dgm:t>
    </dgm:pt>
    <dgm:pt modelId="{D9D6C389-F0BC-424C-B1B5-34A4CCF3C0FE}" type="pres">
      <dgm:prSet presAssocID="{C528764B-F0E9-44F6-A4A7-D0E6ADB855A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D3A7D6-1E2A-4AC1-A78A-32AD71DD7CD3}" type="pres">
      <dgm:prSet presAssocID="{01BC1A9A-70AF-42B6-B409-1C945216F6DD}" presName="centerShape" presStyleLbl="node0" presStyleIdx="0" presStyleCnt="1"/>
      <dgm:spPr/>
      <dgm:t>
        <a:bodyPr/>
        <a:lstStyle/>
        <a:p>
          <a:endParaRPr lang="ru-RU"/>
        </a:p>
      </dgm:t>
    </dgm:pt>
    <dgm:pt modelId="{231CFEDE-D4A5-4BA9-A75D-68C60D8F5866}" type="pres">
      <dgm:prSet presAssocID="{910AB8A7-E8E6-46C9-B9BE-4CC9613A2450}" presName="parTrans" presStyleLbl="bgSibTrans2D1" presStyleIdx="0" presStyleCnt="4"/>
      <dgm:spPr/>
      <dgm:t>
        <a:bodyPr/>
        <a:lstStyle/>
        <a:p>
          <a:endParaRPr lang="ru-RU"/>
        </a:p>
      </dgm:t>
    </dgm:pt>
    <dgm:pt modelId="{319C9D4A-D0E7-4477-B919-3C1B9BCE7524}" type="pres">
      <dgm:prSet presAssocID="{A19ED242-A549-477E-A549-E03BB5D2C2B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AC9F21-76F3-4449-B476-99E58126B215}" type="pres">
      <dgm:prSet presAssocID="{05754582-956E-4C9C-A0C3-C38275A13357}" presName="parTrans" presStyleLbl="bgSibTrans2D1" presStyleIdx="1" presStyleCnt="4"/>
      <dgm:spPr/>
      <dgm:t>
        <a:bodyPr/>
        <a:lstStyle/>
        <a:p>
          <a:endParaRPr lang="ru-RU"/>
        </a:p>
      </dgm:t>
    </dgm:pt>
    <dgm:pt modelId="{B59D9502-871D-4212-827A-37B3EAE24D4A}" type="pres">
      <dgm:prSet presAssocID="{2D76D7C3-E175-42BF-B89E-C97BF9EF9F6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4C9775-F4FC-4E4C-B42F-17AF7BCC17D8}" type="pres">
      <dgm:prSet presAssocID="{F54B032D-A491-4485-8936-EA1C982E853B}" presName="parTrans" presStyleLbl="bgSibTrans2D1" presStyleIdx="2" presStyleCnt="4"/>
      <dgm:spPr/>
      <dgm:t>
        <a:bodyPr/>
        <a:lstStyle/>
        <a:p>
          <a:endParaRPr lang="ru-RU"/>
        </a:p>
      </dgm:t>
    </dgm:pt>
    <dgm:pt modelId="{B413C450-4C17-4EA6-A0E8-9392D39371EB}" type="pres">
      <dgm:prSet presAssocID="{10F2EFBA-05B1-4419-9233-D8D1B03D193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CDC5D4-5460-42A9-B87E-D98B45521719}" type="pres">
      <dgm:prSet presAssocID="{C93F5003-9D98-4C74-B6C5-DA85FEA76B93}" presName="parTrans" presStyleLbl="bgSibTrans2D1" presStyleIdx="3" presStyleCnt="4"/>
      <dgm:spPr/>
      <dgm:t>
        <a:bodyPr/>
        <a:lstStyle/>
        <a:p>
          <a:endParaRPr lang="ru-RU"/>
        </a:p>
      </dgm:t>
    </dgm:pt>
    <dgm:pt modelId="{71C9F0A3-A191-44B4-B7A0-0D3D6C1AE6B1}" type="pres">
      <dgm:prSet presAssocID="{AA2650B0-5092-43DB-A67A-BAE4FB5AC74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BCF7778-E20C-4844-A33C-CE864EF60725}" srcId="{01BC1A9A-70AF-42B6-B409-1C945216F6DD}" destId="{2D76D7C3-E175-42BF-B89E-C97BF9EF9F6A}" srcOrd="1" destOrd="0" parTransId="{05754582-956E-4C9C-A0C3-C38275A13357}" sibTransId="{0734CBFC-B061-4F2F-958A-E2EF1CBEA0F5}"/>
    <dgm:cxn modelId="{B1375DDC-F10A-1740-9A03-71864842E1E2}" type="presOf" srcId="{A19ED242-A549-477E-A549-E03BB5D2C2B6}" destId="{319C9D4A-D0E7-4477-B919-3C1B9BCE7524}" srcOrd="0" destOrd="0" presId="urn:microsoft.com/office/officeart/2005/8/layout/radial4"/>
    <dgm:cxn modelId="{0C949882-58BC-443B-A9A3-756448AF2166}" srcId="{01BC1A9A-70AF-42B6-B409-1C945216F6DD}" destId="{AA2650B0-5092-43DB-A67A-BAE4FB5AC745}" srcOrd="3" destOrd="0" parTransId="{C93F5003-9D98-4C74-B6C5-DA85FEA76B93}" sibTransId="{CEA736F3-178E-4ADF-A19C-EDE2C7E773DC}"/>
    <dgm:cxn modelId="{358C3E86-DD2A-B749-8DE8-0320FA94170A}" type="presOf" srcId="{AA2650B0-5092-43DB-A67A-BAE4FB5AC745}" destId="{71C9F0A3-A191-44B4-B7A0-0D3D6C1AE6B1}" srcOrd="0" destOrd="0" presId="urn:microsoft.com/office/officeart/2005/8/layout/radial4"/>
    <dgm:cxn modelId="{7146AC2E-9E10-474E-8A39-50A881B1D4AB}" srcId="{01BC1A9A-70AF-42B6-B409-1C945216F6DD}" destId="{10F2EFBA-05B1-4419-9233-D8D1B03D193B}" srcOrd="2" destOrd="0" parTransId="{F54B032D-A491-4485-8936-EA1C982E853B}" sibTransId="{E28A80AD-1593-4360-91C2-DDB9A6092D21}"/>
    <dgm:cxn modelId="{7B52B0EB-342F-4119-94F3-D52ADE320FF8}" srcId="{01BC1A9A-70AF-42B6-B409-1C945216F6DD}" destId="{A19ED242-A549-477E-A549-E03BB5D2C2B6}" srcOrd="0" destOrd="0" parTransId="{910AB8A7-E8E6-46C9-B9BE-4CC9613A2450}" sibTransId="{0F9C66E6-0E55-4EF0-8B9B-F1FBD66B50A2}"/>
    <dgm:cxn modelId="{66E77C22-E676-0A4F-982F-CA4A430700E5}" type="presOf" srcId="{910AB8A7-E8E6-46C9-B9BE-4CC9613A2450}" destId="{231CFEDE-D4A5-4BA9-A75D-68C60D8F5866}" srcOrd="0" destOrd="0" presId="urn:microsoft.com/office/officeart/2005/8/layout/radial4"/>
    <dgm:cxn modelId="{F1C0744D-65BD-3F40-A208-01AECEBC2CF1}" type="presOf" srcId="{05754582-956E-4C9C-A0C3-C38275A13357}" destId="{DFAC9F21-76F3-4449-B476-99E58126B215}" srcOrd="0" destOrd="0" presId="urn:microsoft.com/office/officeart/2005/8/layout/radial4"/>
    <dgm:cxn modelId="{A476610A-8C52-904D-9541-D20B79015FCF}" type="presOf" srcId="{C93F5003-9D98-4C74-B6C5-DA85FEA76B93}" destId="{66CDC5D4-5460-42A9-B87E-D98B45521719}" srcOrd="0" destOrd="0" presId="urn:microsoft.com/office/officeart/2005/8/layout/radial4"/>
    <dgm:cxn modelId="{FB094399-F60F-5843-B90A-BB855CAF0426}" type="presOf" srcId="{C528764B-F0E9-44F6-A4A7-D0E6ADB855A6}" destId="{D9D6C389-F0BC-424C-B1B5-34A4CCF3C0FE}" srcOrd="0" destOrd="0" presId="urn:microsoft.com/office/officeart/2005/8/layout/radial4"/>
    <dgm:cxn modelId="{CD7EC9D3-D039-9143-93F7-A92E1F5AC03A}" type="presOf" srcId="{01BC1A9A-70AF-42B6-B409-1C945216F6DD}" destId="{B6D3A7D6-1E2A-4AC1-A78A-32AD71DD7CD3}" srcOrd="0" destOrd="0" presId="urn:microsoft.com/office/officeart/2005/8/layout/radial4"/>
    <dgm:cxn modelId="{2CA70ACE-B69D-4B57-ADBE-DD5B3E235F91}" srcId="{C528764B-F0E9-44F6-A4A7-D0E6ADB855A6}" destId="{01BC1A9A-70AF-42B6-B409-1C945216F6DD}" srcOrd="0" destOrd="0" parTransId="{F2589312-1BC9-4EA0-8D2A-27CFEC2BA71C}" sibTransId="{123261CD-819B-4E36-9392-32635662402C}"/>
    <dgm:cxn modelId="{79D1D61D-F6ED-2449-AF64-489A990B5A48}" type="presOf" srcId="{2D76D7C3-E175-42BF-B89E-C97BF9EF9F6A}" destId="{B59D9502-871D-4212-827A-37B3EAE24D4A}" srcOrd="0" destOrd="0" presId="urn:microsoft.com/office/officeart/2005/8/layout/radial4"/>
    <dgm:cxn modelId="{3AC5B682-A07E-A845-B4FA-2EABE6E5AC07}" type="presOf" srcId="{10F2EFBA-05B1-4419-9233-D8D1B03D193B}" destId="{B413C450-4C17-4EA6-A0E8-9392D39371EB}" srcOrd="0" destOrd="0" presId="urn:microsoft.com/office/officeart/2005/8/layout/radial4"/>
    <dgm:cxn modelId="{52529DE2-7625-4344-A67E-CD78AF5ED044}" type="presOf" srcId="{F54B032D-A491-4485-8936-EA1C982E853B}" destId="{1F4C9775-F4FC-4E4C-B42F-17AF7BCC17D8}" srcOrd="0" destOrd="0" presId="urn:microsoft.com/office/officeart/2005/8/layout/radial4"/>
    <dgm:cxn modelId="{0B66769C-1859-EB44-891B-5C0F3C8C0D36}" type="presParOf" srcId="{D9D6C389-F0BC-424C-B1B5-34A4CCF3C0FE}" destId="{B6D3A7D6-1E2A-4AC1-A78A-32AD71DD7CD3}" srcOrd="0" destOrd="0" presId="urn:microsoft.com/office/officeart/2005/8/layout/radial4"/>
    <dgm:cxn modelId="{BC41AC6E-3A41-5247-A58C-7F3B2BF5C132}" type="presParOf" srcId="{D9D6C389-F0BC-424C-B1B5-34A4CCF3C0FE}" destId="{231CFEDE-D4A5-4BA9-A75D-68C60D8F5866}" srcOrd="1" destOrd="0" presId="urn:microsoft.com/office/officeart/2005/8/layout/radial4"/>
    <dgm:cxn modelId="{BBD22DDA-7661-3F41-BD57-0867DB9A226F}" type="presParOf" srcId="{D9D6C389-F0BC-424C-B1B5-34A4CCF3C0FE}" destId="{319C9D4A-D0E7-4477-B919-3C1B9BCE7524}" srcOrd="2" destOrd="0" presId="urn:microsoft.com/office/officeart/2005/8/layout/radial4"/>
    <dgm:cxn modelId="{F454A8C8-A1E8-8842-A970-2D710EE85BFE}" type="presParOf" srcId="{D9D6C389-F0BC-424C-B1B5-34A4CCF3C0FE}" destId="{DFAC9F21-76F3-4449-B476-99E58126B215}" srcOrd="3" destOrd="0" presId="urn:microsoft.com/office/officeart/2005/8/layout/radial4"/>
    <dgm:cxn modelId="{C4016EC6-CAF9-3948-9B29-FEBE40536B51}" type="presParOf" srcId="{D9D6C389-F0BC-424C-B1B5-34A4CCF3C0FE}" destId="{B59D9502-871D-4212-827A-37B3EAE24D4A}" srcOrd="4" destOrd="0" presId="urn:microsoft.com/office/officeart/2005/8/layout/radial4"/>
    <dgm:cxn modelId="{46AAA8E6-DC9D-8D4A-9520-DD3E19D21EC6}" type="presParOf" srcId="{D9D6C389-F0BC-424C-B1B5-34A4CCF3C0FE}" destId="{1F4C9775-F4FC-4E4C-B42F-17AF7BCC17D8}" srcOrd="5" destOrd="0" presId="urn:microsoft.com/office/officeart/2005/8/layout/radial4"/>
    <dgm:cxn modelId="{CE7CC4B0-5D16-AC4C-942D-F8CAA9811F92}" type="presParOf" srcId="{D9D6C389-F0BC-424C-B1B5-34A4CCF3C0FE}" destId="{B413C450-4C17-4EA6-A0E8-9392D39371EB}" srcOrd="6" destOrd="0" presId="urn:microsoft.com/office/officeart/2005/8/layout/radial4"/>
    <dgm:cxn modelId="{F606D462-9C8C-9342-8E1A-3F2D90A23303}" type="presParOf" srcId="{D9D6C389-F0BC-424C-B1B5-34A4CCF3C0FE}" destId="{66CDC5D4-5460-42A9-B87E-D98B45521719}" srcOrd="7" destOrd="0" presId="urn:microsoft.com/office/officeart/2005/8/layout/radial4"/>
    <dgm:cxn modelId="{39AD943B-67BB-2E44-A6DB-81F6E06FB70D}" type="presParOf" srcId="{D9D6C389-F0BC-424C-B1B5-34A4CCF3C0FE}" destId="{71C9F0A3-A191-44B4-B7A0-0D3D6C1AE6B1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D3A7D6-1E2A-4AC1-A78A-32AD71DD7CD3}">
      <dsp:nvSpPr>
        <dsp:cNvPr id="0" name=""/>
        <dsp:cNvSpPr/>
      </dsp:nvSpPr>
      <dsp:spPr>
        <a:xfrm>
          <a:off x="2836926" y="2465727"/>
          <a:ext cx="2098548" cy="209854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glow rad="2286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NGOSS</a:t>
          </a:r>
          <a:endParaRPr lang="ru-RU" sz="3900" kern="1200" dirty="0"/>
        </a:p>
      </dsp:txBody>
      <dsp:txXfrm>
        <a:off x="3144251" y="2773052"/>
        <a:ext cx="1483898" cy="1483898"/>
      </dsp:txXfrm>
    </dsp:sp>
    <dsp:sp modelId="{231CFEDE-D4A5-4BA9-A75D-68C60D8F5866}">
      <dsp:nvSpPr>
        <dsp:cNvPr id="0" name=""/>
        <dsp:cNvSpPr/>
      </dsp:nvSpPr>
      <dsp:spPr>
        <a:xfrm rot="11700000">
          <a:off x="966870" y="2679429"/>
          <a:ext cx="1833952" cy="598086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9C9D4A-D0E7-4477-B919-3C1B9BCE7524}">
      <dsp:nvSpPr>
        <dsp:cNvPr id="0" name=""/>
        <dsp:cNvSpPr/>
      </dsp:nvSpPr>
      <dsp:spPr>
        <a:xfrm>
          <a:off x="1305" y="1943693"/>
          <a:ext cx="1993620" cy="15948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kern="1200" dirty="0" smtClean="0"/>
            <a:t>ETSI</a:t>
          </a:r>
          <a:endParaRPr lang="ru-RU" sz="6000" kern="1200" dirty="0"/>
        </a:p>
      </dsp:txBody>
      <dsp:txXfrm>
        <a:off x="48018" y="1990406"/>
        <a:ext cx="1900194" cy="1501470"/>
      </dsp:txXfrm>
    </dsp:sp>
    <dsp:sp modelId="{DFAC9F21-76F3-4449-B476-99E58126B215}">
      <dsp:nvSpPr>
        <dsp:cNvPr id="0" name=""/>
        <dsp:cNvSpPr/>
      </dsp:nvSpPr>
      <dsp:spPr>
        <a:xfrm rot="14700000">
          <a:off x="2093140" y="1337192"/>
          <a:ext cx="1833952" cy="598086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59D9502-871D-4212-827A-37B3EAE24D4A}">
      <dsp:nvSpPr>
        <dsp:cNvPr id="0" name=""/>
        <dsp:cNvSpPr/>
      </dsp:nvSpPr>
      <dsp:spPr>
        <a:xfrm>
          <a:off x="1625775" y="7724"/>
          <a:ext cx="1993620" cy="15948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glow rad="228600">
            <a:schemeClr val="accent2">
              <a:satMod val="175000"/>
              <a:alpha val="4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kern="1200" dirty="0" smtClean="0"/>
            <a:t>TMF</a:t>
          </a:r>
          <a:endParaRPr lang="ru-RU" sz="6000" kern="1200" dirty="0"/>
        </a:p>
      </dsp:txBody>
      <dsp:txXfrm>
        <a:off x="1672488" y="54437"/>
        <a:ext cx="1900194" cy="1501470"/>
      </dsp:txXfrm>
    </dsp:sp>
    <dsp:sp modelId="{1F4C9775-F4FC-4E4C-B42F-17AF7BCC17D8}">
      <dsp:nvSpPr>
        <dsp:cNvPr id="0" name=""/>
        <dsp:cNvSpPr/>
      </dsp:nvSpPr>
      <dsp:spPr>
        <a:xfrm rot="17700000">
          <a:off x="3845306" y="1337192"/>
          <a:ext cx="1833952" cy="598086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13C450-4C17-4EA6-A0E8-9392D39371EB}">
      <dsp:nvSpPr>
        <dsp:cNvPr id="0" name=""/>
        <dsp:cNvSpPr/>
      </dsp:nvSpPr>
      <dsp:spPr>
        <a:xfrm>
          <a:off x="4153003" y="7724"/>
          <a:ext cx="1993620" cy="15948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kern="1200" dirty="0" smtClean="0"/>
            <a:t>3GPP</a:t>
          </a:r>
          <a:endParaRPr lang="ru-RU" sz="6000" kern="1200" dirty="0"/>
        </a:p>
      </dsp:txBody>
      <dsp:txXfrm>
        <a:off x="4199716" y="54437"/>
        <a:ext cx="1900194" cy="1501470"/>
      </dsp:txXfrm>
    </dsp:sp>
    <dsp:sp modelId="{66CDC5D4-5460-42A9-B87E-D98B45521719}">
      <dsp:nvSpPr>
        <dsp:cNvPr id="0" name=""/>
        <dsp:cNvSpPr/>
      </dsp:nvSpPr>
      <dsp:spPr>
        <a:xfrm rot="20700000">
          <a:off x="4971576" y="2679429"/>
          <a:ext cx="1833952" cy="598086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1C9F0A3-A191-44B4-B7A0-0D3D6C1AE6B1}">
      <dsp:nvSpPr>
        <dsp:cNvPr id="0" name=""/>
        <dsp:cNvSpPr/>
      </dsp:nvSpPr>
      <dsp:spPr>
        <a:xfrm>
          <a:off x="5777473" y="1943693"/>
          <a:ext cx="1993620" cy="15948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kern="1200" dirty="0" smtClean="0"/>
            <a:t>ITU</a:t>
          </a:r>
          <a:endParaRPr lang="ru-RU" sz="6000" kern="1200" dirty="0"/>
        </a:p>
      </dsp:txBody>
      <dsp:txXfrm>
        <a:off x="5824186" y="1990406"/>
        <a:ext cx="1900194" cy="15014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e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481D2-4FF1-084A-ABD8-A9BF6A98EFE2}" type="datetimeFigureOut">
              <a:rPr lang="ru-RU" smtClean="0"/>
              <a:t>18.03.18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8BBB7-C050-8945-99B5-8FE594EA95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602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481D2-4FF1-084A-ABD8-A9BF6A98EFE2}" type="datetimeFigureOut">
              <a:rPr lang="ru-RU" smtClean="0"/>
              <a:t>18.03.18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8BBB7-C050-8945-99B5-8FE594EA95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024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481D2-4FF1-084A-ABD8-A9BF6A98EFE2}" type="datetimeFigureOut">
              <a:rPr lang="ru-RU" smtClean="0"/>
              <a:t>18.03.18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8BBB7-C050-8945-99B5-8FE594EA95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598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0146" y="3486150"/>
            <a:ext cx="3429030" cy="160972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1381126" y="590550"/>
            <a:ext cx="6772274" cy="2828925"/>
          </a:xfrm>
        </p:spPr>
        <p:txBody>
          <a:bodyPr anchor="ctr">
            <a:normAutofit/>
          </a:bodyPr>
          <a:lstStyle>
            <a:lvl1pPr marL="0" indent="0">
              <a:buNone/>
              <a:tabLst/>
              <a:defRPr sz="28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29704335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0"/>
          <p:cNvSpPr>
            <a:spLocks/>
          </p:cNvSpPr>
          <p:nvPr/>
        </p:nvSpPr>
        <p:spPr bwMode="auto">
          <a:xfrm>
            <a:off x="1135063" y="0"/>
            <a:ext cx="8008937" cy="1570038"/>
          </a:xfrm>
          <a:custGeom>
            <a:avLst/>
            <a:gdLst/>
            <a:ahLst/>
            <a:cxnLst>
              <a:cxn ang="0">
                <a:pos x="53" y="186"/>
              </a:cxn>
              <a:cxn ang="0">
                <a:pos x="0" y="0"/>
              </a:cxn>
              <a:cxn ang="0">
                <a:pos x="110" y="0"/>
              </a:cxn>
              <a:cxn ang="0">
                <a:pos x="155" y="73"/>
              </a:cxn>
              <a:cxn ang="0">
                <a:pos x="889" y="144"/>
              </a:cxn>
              <a:cxn ang="0">
                <a:pos x="889" y="186"/>
              </a:cxn>
              <a:cxn ang="0">
                <a:pos x="53" y="186"/>
              </a:cxn>
            </a:cxnLst>
            <a:rect l="0" t="0" r="r" b="b"/>
            <a:pathLst>
              <a:path w="889" h="186">
                <a:moveTo>
                  <a:pt x="53" y="186"/>
                </a:moveTo>
                <a:lnTo>
                  <a:pt x="0" y="0"/>
                </a:lnTo>
                <a:lnTo>
                  <a:pt x="110" y="0"/>
                </a:lnTo>
                <a:lnTo>
                  <a:pt x="155" y="73"/>
                </a:lnTo>
                <a:lnTo>
                  <a:pt x="889" y="144"/>
                </a:lnTo>
                <a:lnTo>
                  <a:pt x="889" y="186"/>
                </a:lnTo>
                <a:lnTo>
                  <a:pt x="53" y="186"/>
                </a:lnTo>
              </a:path>
            </a:pathLst>
          </a:custGeom>
          <a:solidFill>
            <a:srgbClr val="8585FF">
              <a:alpha val="50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40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" charset="0"/>
            </a:endParaRPr>
          </a:p>
        </p:txBody>
      </p:sp>
      <p:sp>
        <p:nvSpPr>
          <p:cNvPr id="5" name="Freeform 11"/>
          <p:cNvSpPr>
            <a:spLocks/>
          </p:cNvSpPr>
          <p:nvPr/>
        </p:nvSpPr>
        <p:spPr bwMode="auto">
          <a:xfrm>
            <a:off x="0" y="615950"/>
            <a:ext cx="3108325" cy="6242050"/>
          </a:xfrm>
          <a:custGeom>
            <a:avLst/>
            <a:gdLst/>
            <a:ahLst/>
            <a:cxnLst>
              <a:cxn ang="0">
                <a:pos x="122" y="0"/>
              </a:cxn>
              <a:cxn ang="0">
                <a:pos x="345" y="739"/>
              </a:cxn>
              <a:cxn ang="0">
                <a:pos x="333" y="739"/>
              </a:cxn>
              <a:cxn ang="0">
                <a:pos x="40" y="113"/>
              </a:cxn>
              <a:cxn ang="0">
                <a:pos x="0" y="104"/>
              </a:cxn>
              <a:cxn ang="0">
                <a:pos x="0" y="0"/>
              </a:cxn>
              <a:cxn ang="0">
                <a:pos x="122" y="0"/>
              </a:cxn>
            </a:cxnLst>
            <a:rect l="0" t="0" r="r" b="b"/>
            <a:pathLst>
              <a:path w="345" h="739">
                <a:moveTo>
                  <a:pt x="122" y="0"/>
                </a:moveTo>
                <a:lnTo>
                  <a:pt x="345" y="739"/>
                </a:lnTo>
                <a:lnTo>
                  <a:pt x="333" y="739"/>
                </a:lnTo>
                <a:lnTo>
                  <a:pt x="40" y="113"/>
                </a:lnTo>
                <a:lnTo>
                  <a:pt x="0" y="104"/>
                </a:lnTo>
                <a:lnTo>
                  <a:pt x="0" y="0"/>
                </a:lnTo>
                <a:lnTo>
                  <a:pt x="122" y="0"/>
                </a:lnTo>
              </a:path>
            </a:pathLst>
          </a:custGeom>
          <a:solidFill>
            <a:srgbClr val="8585FF">
              <a:alpha val="50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40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" charset="0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2057400" y="4114800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>
              <a:buFont typeface="Wingdings" pitchFamily="2" charset="2"/>
              <a:buNone/>
              <a:defRPr b="0">
                <a:latin typeface="Times New Roman" pitchFamily="18" charset="0"/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9B1950-B7F1-6849-86DD-09A0171355E4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585725"/>
      </p:ext>
    </p:extLst>
  </p:cSld>
  <p:clrMapOvr>
    <a:masterClrMapping/>
  </p:clrMapOvr>
  <p:transition xmlns:p14="http://schemas.microsoft.com/office/powerpoint/2010/main" spd="med" advClick="0" advTm="15000">
    <p:blinds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AD6928-C0B3-D140-B533-6FF6637891E1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69836"/>
      </p:ext>
    </p:extLst>
  </p:cSld>
  <p:clrMapOvr>
    <a:masterClrMapping/>
  </p:clrMapOvr>
  <p:transition xmlns:p14="http://schemas.microsoft.com/office/powerpoint/2010/main" spd="med" advClick="0" advTm="15000">
    <p:blinds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74BF45-BF68-9743-AC65-D362C1B37CC9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847208"/>
      </p:ext>
    </p:extLst>
  </p:cSld>
  <p:clrMapOvr>
    <a:masterClrMapping/>
  </p:clrMapOvr>
  <p:transition xmlns:p14="http://schemas.microsoft.com/office/powerpoint/2010/main" spd="med" advClick="0" advTm="15000">
    <p:blinds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FBABB6-76CB-984B-89DA-F1AA375F23AB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563002"/>
      </p:ext>
    </p:extLst>
  </p:cSld>
  <p:clrMapOvr>
    <a:masterClrMapping/>
  </p:clrMapOvr>
  <p:transition xmlns:p14="http://schemas.microsoft.com/office/powerpoint/2010/main" spd="med" advClick="0" advTm="15000">
    <p:blinds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29A3D0-9AE4-7B46-A79B-02F7D9A4C715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772676"/>
      </p:ext>
    </p:extLst>
  </p:cSld>
  <p:clrMapOvr>
    <a:masterClrMapping/>
  </p:clrMapOvr>
  <p:transition xmlns:p14="http://schemas.microsoft.com/office/powerpoint/2010/main" spd="med" advClick="0" advTm="15000">
    <p:blinds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566C59-B2A6-A748-93E8-CA7DC8EB3050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537443"/>
      </p:ext>
    </p:extLst>
  </p:cSld>
  <p:clrMapOvr>
    <a:masterClrMapping/>
  </p:clrMapOvr>
  <p:transition xmlns:p14="http://schemas.microsoft.com/office/powerpoint/2010/main" spd="med" advClick="0" advTm="15000">
    <p:blinds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C744D9-37E1-2141-9AD2-0D8467667513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294240"/>
      </p:ext>
    </p:extLst>
  </p:cSld>
  <p:clrMapOvr>
    <a:masterClrMapping/>
  </p:clrMapOvr>
  <p:transition xmlns:p14="http://schemas.microsoft.com/office/powerpoint/2010/main" spd="med" advClick="0" advTm="15000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481D2-4FF1-084A-ABD8-A9BF6A98EFE2}" type="datetimeFigureOut">
              <a:rPr lang="ru-RU" smtClean="0"/>
              <a:t>18.03.18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8BBB7-C050-8945-99B5-8FE594EA95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4956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67D52D-3BC8-AD41-B99C-D102FAA2B5BE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227880"/>
      </p:ext>
    </p:extLst>
  </p:cSld>
  <p:clrMapOvr>
    <a:masterClrMapping/>
  </p:clrMapOvr>
  <p:transition xmlns:p14="http://schemas.microsoft.com/office/powerpoint/2010/main" spd="med" advClick="0" advTm="15000">
    <p:blinds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15BA5A-D9BC-5140-BDAB-A72852712C32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858311"/>
      </p:ext>
    </p:extLst>
  </p:cSld>
  <p:clrMapOvr>
    <a:masterClrMapping/>
  </p:clrMapOvr>
  <p:transition xmlns:p14="http://schemas.microsoft.com/office/powerpoint/2010/main" spd="med" advClick="0" advTm="15000">
    <p:blinds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B72F0F-7FF8-B142-AF62-329B02638BF4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442832"/>
      </p:ext>
    </p:extLst>
  </p:cSld>
  <p:clrMapOvr>
    <a:masterClrMapping/>
  </p:clrMapOvr>
  <p:transition xmlns:p14="http://schemas.microsoft.com/office/powerpoint/2010/main" spd="med" advClick="0" advTm="15000">
    <p:blinds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516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7F5C50-12F0-5F47-9235-53692F568FF4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62198"/>
      </p:ext>
    </p:extLst>
  </p:cSld>
  <p:clrMapOvr>
    <a:masterClrMapping/>
  </p:clrMapOvr>
  <p:transition xmlns:p14="http://schemas.microsoft.com/office/powerpoint/2010/main" spd="med" advClick="0" advTm="15000">
    <p:blinds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2600" y="609600"/>
            <a:ext cx="5486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D4BE5C-E6DE-204F-8DB7-1E711EFF4779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635601"/>
      </p:ext>
    </p:extLst>
  </p:cSld>
  <p:clrMapOvr>
    <a:masterClrMapping/>
  </p:clrMapOvr>
  <p:transition xmlns:p14="http://schemas.microsoft.com/office/powerpoint/2010/main" spd="med" advClick="0" advTm="15000">
    <p:blinds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609600"/>
            <a:ext cx="8229600" cy="55165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64E203-4AF8-F548-A7B9-278408BC7701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108106"/>
      </p:ext>
    </p:extLst>
  </p:cSld>
  <p:clrMapOvr>
    <a:masterClrMapping/>
  </p:clrMapOvr>
  <p:transition xmlns:p14="http://schemas.microsoft.com/office/powerpoint/2010/main" spd="med" advClick="0" advTm="15000">
    <p:blinds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bg>
      <p:bgPr>
        <a:blipFill dpi="0" rotWithShape="0">
          <a:blip r:embed="rId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TMFflat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327025"/>
            <a:ext cx="1590675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8926" y="214314"/>
            <a:ext cx="6000792" cy="1071546"/>
          </a:xfrm>
          <a:prstGeom prst="rect">
            <a:avLst/>
          </a:prstGeom>
          <a:effectLst/>
        </p:spPr>
        <p:txBody>
          <a:bodyPr/>
          <a:lstStyle>
            <a:lvl1pPr algn="r">
              <a:defRPr sz="3200" b="1">
                <a:solidFill>
                  <a:schemeClr val="bg2"/>
                </a:solidFill>
                <a:effectLst/>
                <a:latin typeface="+mj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00065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0146" y="3486150"/>
            <a:ext cx="3429030" cy="1609725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1381126" y="590550"/>
            <a:ext cx="6772274" cy="2828925"/>
          </a:xfrm>
        </p:spPr>
        <p:txBody>
          <a:bodyPr anchor="ctr">
            <a:normAutofit/>
          </a:bodyPr>
          <a:lstStyle>
            <a:lvl1pPr marL="0" indent="0">
              <a:buNone/>
              <a:tabLst/>
              <a:defRPr sz="28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59173955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3F52C-6522-4152-BD2A-CAD25DA1748B}" type="slidenum">
              <a:rPr lang="ru-RU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210835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057275"/>
            <a:ext cx="7772400" cy="334962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43797-BEBF-478D-BE3F-8D6594192530}" type="slidenum">
              <a:rPr lang="ru-RU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32022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481D2-4FF1-084A-ABD8-A9BF6A98EFE2}" type="datetimeFigureOut">
              <a:rPr lang="ru-RU" smtClean="0"/>
              <a:t>18.03.18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8BBB7-C050-8945-99B5-8FE594EA95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6118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lang="ru-RU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ru-RU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ru-RU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ru-RU" sz="1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ru-RU" sz="14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57741-47B6-4EE7-9D83-75DC189625A8}" type="slidenum">
              <a:rPr lang="ru-RU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726163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BC329-2C3C-4978-8030-79A07064F7A5}" type="slidenum">
              <a:rPr lang="ru-RU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489059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0D3D1-C610-42A3-B7BF-9E14EBB35DD3}" type="slidenum">
              <a:rPr lang="ru-RU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630058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2A8E4-420D-4D0E-AD53-60E9632E70A9}" type="slidenum">
              <a:rPr lang="ru-RU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113806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96533"/>
            <a:ext cx="3008313" cy="10195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990600"/>
            <a:ext cx="5111750" cy="5135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010191"/>
            <a:ext cx="3008313" cy="411597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22D7D-CD15-4975-AFB4-06359BA64707}" type="slidenum">
              <a:rPr lang="ru-RU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627103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800600"/>
            <a:ext cx="8610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33375" y="612775"/>
            <a:ext cx="855345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800" y="5367338"/>
            <a:ext cx="8610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9CDB9-862B-41D0-81B0-2347FCC3BFE8}" type="slidenum">
              <a:rPr lang="ru-RU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484509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716D6-51E6-42A8-AB43-4BE5CA5C9058}" type="slidenum">
              <a:rPr lang="ru-RU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487887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038225"/>
            <a:ext cx="6019800" cy="50879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070DB-02DF-455A-B529-89D48CECA755}" type="slidenum">
              <a:rPr lang="ru-RU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573217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481D2-4FF1-084A-ABD8-A9BF6A98EFE2}" type="datetimeFigureOut">
              <a:rPr lang="ru-RU" smtClean="0"/>
              <a:t>18.03.18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8BBB7-C050-8945-99B5-8FE594EA95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793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481D2-4FF1-084A-ABD8-A9BF6A98EFE2}" type="datetimeFigureOut">
              <a:rPr lang="ru-RU" smtClean="0"/>
              <a:t>18.03.18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8BBB7-C050-8945-99B5-8FE594EA95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481D2-4FF1-084A-ABD8-A9BF6A98EFE2}" type="datetimeFigureOut">
              <a:rPr lang="ru-RU" smtClean="0"/>
              <a:t>18.03.18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8BBB7-C050-8945-99B5-8FE594EA95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948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481D2-4FF1-084A-ABD8-A9BF6A98EFE2}" type="datetimeFigureOut">
              <a:rPr lang="ru-RU" smtClean="0"/>
              <a:t>18.03.18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8BBB7-C050-8945-99B5-8FE594EA95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397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481D2-4FF1-084A-ABD8-A9BF6A98EFE2}" type="datetimeFigureOut">
              <a:rPr lang="ru-RU" smtClean="0"/>
              <a:t>18.03.18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8BBB7-C050-8945-99B5-8FE594EA95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897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481D2-4FF1-084A-ABD8-A9BF6A98EFE2}" type="datetimeFigureOut">
              <a:rPr lang="ru-RU" smtClean="0"/>
              <a:t>18.03.18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8BBB7-C050-8945-99B5-8FE594EA95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164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6.xml"/><Relationship Id="rId15" Type="http://schemas.openxmlformats.org/officeDocument/2006/relationships/theme" Target="../theme/theme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7.xml"/><Relationship Id="rId12" Type="http://schemas.openxmlformats.org/officeDocument/2006/relationships/theme" Target="../theme/theme3.xml"/><Relationship Id="rId13" Type="http://schemas.openxmlformats.org/officeDocument/2006/relationships/image" Target="../media/image5.jpeg"/><Relationship Id="rId1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9.xml"/><Relationship Id="rId4" Type="http://schemas.openxmlformats.org/officeDocument/2006/relationships/slideLayout" Target="../slideLayouts/slideLayout30.xml"/><Relationship Id="rId5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481D2-4FF1-084A-ABD8-A9BF6A98EFE2}" type="datetimeFigureOut">
              <a:rPr lang="ru-RU" smtClean="0"/>
              <a:t>18.03.18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8BBB7-C050-8945-99B5-8FE594EA95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643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B8EFF"/>
            </a:gs>
            <a:gs pos="100000">
              <a:srgbClr val="002597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609600"/>
            <a:ext cx="5486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kumimoji="0" sz="1400" b="0">
                <a:effectLst/>
                <a:latin typeface="Times New Roman" pitchFamily="18" charset="0"/>
                <a:ea typeface="+mn-ea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 b="0">
                <a:effectLst/>
                <a:latin typeface="Times New Roman" pitchFamily="18" charset="0"/>
                <a:ea typeface="+mn-ea"/>
              </a:defRPr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 b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8CC2F260-ED80-174B-B616-BC7B69D4C3DE}" type="slidenum">
              <a:rPr lang="ru-RU" smtClean="0">
                <a:solidFill>
                  <a:srgbClr val="FFFFFF"/>
                </a:solidFill>
                <a:latin typeface="Times New Roman" charset="0"/>
                <a:ea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FFFFFF"/>
              </a:solidFill>
              <a:latin typeface="Times New Roman" charset="0"/>
              <a:ea typeface="Arial" charset="0"/>
            </a:endParaRPr>
          </a:p>
        </p:txBody>
      </p:sp>
      <p:pic>
        <p:nvPicPr>
          <p:cNvPr id="2" name="Picture 8" descr="skri-new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453188"/>
            <a:ext cx="79216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665847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transition xmlns:p14="http://schemas.microsoft.com/office/powerpoint/2010/main" spd="med" advClick="0" advTm="15000">
    <p:blinds dir="vert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Arial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ea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ea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ea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ea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0"/>
        <a:buChar char="l"/>
        <a:defRPr sz="3200" b="1">
          <a:solidFill>
            <a:schemeClr val="tx1"/>
          </a:solidFill>
          <a:latin typeface="+mn-lt"/>
          <a:ea typeface="Arial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ea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b="1">
          <a:solidFill>
            <a:schemeClr val="tx1"/>
          </a:solidFill>
          <a:latin typeface="+mn-lt"/>
          <a:ea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  <a:ea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458200" cy="887412"/>
          </a:xfrm>
          <a:prstGeom prst="rect">
            <a:avLst/>
          </a:prstGeom>
          <a:effectLst>
            <a:outerShdw blurRad="25400" dist="25400" dir="2400000" algn="ctr" rotWithShape="0">
              <a:schemeClr val="tx1">
                <a:lumMod val="65000"/>
                <a:lumOff val="35000"/>
                <a:alpha val="71000"/>
              </a:scheme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076325"/>
            <a:ext cx="8458200" cy="504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43938" y="6446838"/>
            <a:ext cx="4619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>
              <a:defRPr/>
            </a:pPr>
            <a:fld id="{68E7E156-6BBF-427E-AC21-4D2B1970CEF2}" type="slidenum">
              <a:rPr lang="ru-RU">
                <a:solidFill>
                  <a:prstClr val="black">
                    <a:lumMod val="85000"/>
                    <a:lumOff val="15000"/>
                  </a:prstClr>
                </a:solidFill>
              </a:rPr>
              <a:pPr defTabSz="914400">
                <a:defRPr/>
              </a:pPr>
              <a:t>‹#›</a:t>
            </a:fld>
            <a:endParaRPr lang="ru-RU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039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ransition xmlns:p14="http://schemas.microsoft.com/office/powerpoint/2010/main">
    <p:dissolv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DD7E0E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DD7E0E"/>
          </a:solidFill>
          <a:latin typeface="Arial" charset="0"/>
          <a:cs typeface="Arial" charset="0"/>
        </a:defRPr>
      </a:lvl9pPr>
    </p:titleStyle>
    <p:bodyStyle>
      <a:lvl1pPr marL="179388" indent="-179388" algn="l" rtl="0" eaLnBrk="0" fontAlgn="base" hangingPunct="0">
        <a:spcBef>
          <a:spcPct val="20000"/>
        </a:spcBef>
        <a:spcAft>
          <a:spcPct val="0"/>
        </a:spcAft>
        <a:buClr>
          <a:srgbClr val="DD7E0E"/>
        </a:buClr>
        <a:buSzPct val="80000"/>
        <a:buFont typeface="Wingdings" pitchFamily="2" charset="2"/>
        <a:buChar char="§"/>
        <a:tabLst>
          <a:tab pos="179388" algn="l"/>
        </a:tabLst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38163" indent="-273050" algn="l" rtl="0" eaLnBrk="0" fontAlgn="base" hangingPunct="0">
        <a:spcBef>
          <a:spcPct val="20000"/>
        </a:spcBef>
        <a:spcAft>
          <a:spcPct val="0"/>
        </a:spcAft>
        <a:buClr>
          <a:srgbClr val="DD7E0E"/>
        </a:buClr>
        <a:buFont typeface="Arial" charset="0"/>
        <a:buChar char="–"/>
        <a:defRPr sz="28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717550" indent="-179388" algn="l" rtl="0" eaLnBrk="0" fontAlgn="base" hangingPunct="0">
        <a:spcBef>
          <a:spcPct val="20000"/>
        </a:spcBef>
        <a:spcAft>
          <a:spcPct val="0"/>
        </a:spcAft>
        <a:buClr>
          <a:srgbClr val="DD7E0E"/>
        </a:buClr>
        <a:buFont typeface="Arial" charset="0"/>
        <a:buChar char="•"/>
        <a:defRPr sz="16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3pPr>
      <a:lvl4pPr marL="896938" indent="-1793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4pPr>
      <a:lvl5pPr marL="1076325" indent="-2730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595959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20.emf"/><Relationship Id="rId5" Type="http://schemas.openxmlformats.org/officeDocument/2006/relationships/image" Target="../media/image21.jpe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1" y="765175"/>
            <a:ext cx="9139238" cy="3455988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accent2">
                  <a:lumMod val="75000"/>
                </a:schemeClr>
              </a:buClr>
              <a:defRPr/>
            </a:pPr>
            <a:endParaRPr lang="ru-RU" dirty="0" smtClean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algn="ctr" eaLnBrk="1" fontAlgn="auto" hangingPunct="1">
              <a:spcAft>
                <a:spcPts val="0"/>
              </a:spcAft>
              <a:buClr>
                <a:schemeClr val="accent2">
                  <a:lumMod val="75000"/>
                </a:schemeClr>
              </a:buClr>
              <a:defRPr/>
            </a:pPr>
            <a:r>
              <a:rPr lang="ru-RU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Проблемы </a:t>
            </a:r>
            <a:r>
              <a:rPr lang="ru-RU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проектирования инфокоммуникационных систем и сетей NGN и пост-</a:t>
            </a:r>
            <a:r>
              <a:rPr lang="ru-RU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NGN (</a:t>
            </a:r>
            <a:r>
              <a:rPr lang="ru-RU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ППИКСС</a:t>
            </a:r>
            <a:r>
              <a:rPr lang="ru-RU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)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accent2">
                  <a:lumMod val="75000"/>
                </a:schemeClr>
              </a:buClr>
              <a:defRPr/>
            </a:pPr>
            <a:r>
              <a:rPr lang="ru-RU" dirty="0" smtClean="0">
                <a:solidFill>
                  <a:srgbClr val="000000"/>
                </a:solidFill>
                <a:latin typeface="Calibri"/>
                <a:cs typeface="Calibri"/>
              </a:rPr>
              <a:t>Лекции 7-</a:t>
            </a:r>
            <a:r>
              <a:rPr lang="ru-RU" dirty="0">
                <a:solidFill>
                  <a:srgbClr val="000000"/>
                </a:solidFill>
                <a:latin typeface="Calibri"/>
                <a:cs typeface="Calibri"/>
              </a:rPr>
              <a:t>8</a:t>
            </a:r>
            <a:r>
              <a:rPr lang="ru-RU" dirty="0" smtClean="0">
                <a:solidFill>
                  <a:srgbClr val="000000"/>
                </a:solidFill>
                <a:latin typeface="Calibri"/>
                <a:cs typeface="Calibri"/>
              </a:rPr>
              <a:t>.</a:t>
            </a:r>
          </a:p>
          <a:p>
            <a:pPr algn="ctr">
              <a:buClr>
                <a:schemeClr val="accent2">
                  <a:lumMod val="75000"/>
                </a:schemeClr>
              </a:buClr>
              <a:defRPr/>
            </a:pPr>
            <a:r>
              <a:rPr lang="en-US" dirty="0">
                <a:solidFill>
                  <a:srgbClr val="000000"/>
                </a:solidFill>
                <a:cs typeface="Calibri"/>
              </a:rPr>
              <a:t>OSS/BSS/NGOSS/</a:t>
            </a:r>
            <a:r>
              <a:rPr lang="en-US" dirty="0" err="1">
                <a:solidFill>
                  <a:srgbClr val="000000"/>
                </a:solidFill>
                <a:cs typeface="Calibri"/>
              </a:rPr>
              <a:t>Frameworx+BigData</a:t>
            </a:r>
            <a:r>
              <a:rPr lang="en-US" dirty="0">
                <a:solidFill>
                  <a:srgbClr val="000000"/>
                </a:solidFill>
                <a:cs typeface="Calibri"/>
              </a:rPr>
              <a:t>/</a:t>
            </a:r>
            <a:r>
              <a:rPr lang="en-US" dirty="0" err="1">
                <a:solidFill>
                  <a:srgbClr val="000000"/>
                </a:solidFill>
                <a:cs typeface="Calibri"/>
              </a:rPr>
              <a:t>DataMining+BI</a:t>
            </a:r>
            <a:r>
              <a:rPr lang="en-US" dirty="0">
                <a:solidFill>
                  <a:srgbClr val="000000"/>
                </a:solidFill>
                <a:cs typeface="Calibri"/>
              </a:rPr>
              <a:t>/DSS</a:t>
            </a:r>
            <a:r>
              <a:rPr lang="ru-RU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512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013" y="6180138"/>
            <a:ext cx="2489200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30275" y="268288"/>
            <a:ext cx="82137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DC7402"/>
                </a:solidFill>
                <a:latin typeface="+mj-lt"/>
                <a:cs typeface="Times New Roman" pitchFamily="18" charset="0"/>
              </a:rPr>
              <a:t>Санкт-Петербургский государственный университет телекоммуникаций им. проф. М.А. Бонч-Бруевича</a:t>
            </a:r>
          </a:p>
        </p:txBody>
      </p:sp>
      <p:sp>
        <p:nvSpPr>
          <p:cNvPr id="5124" name="Прямоугольник 4"/>
          <p:cNvSpPr>
            <a:spLocks noChangeArrowheads="1"/>
          </p:cNvSpPr>
          <p:nvPr/>
        </p:nvSpPr>
        <p:spPr bwMode="auto">
          <a:xfrm>
            <a:off x="755650" y="4437063"/>
            <a:ext cx="6858000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  <a:buClr>
                <a:srgbClr val="9A0000"/>
              </a:buClr>
              <a:buFont typeface="Wingdings" charset="0"/>
              <a:buNone/>
            </a:pPr>
            <a:r>
              <a:rPr lang="ru-RU" sz="2000" dirty="0">
                <a:latin typeface="Verdana" charset="0"/>
              </a:rPr>
              <a:t>Проф., д.т.н. Борис Соломонович</a:t>
            </a:r>
            <a:r>
              <a:rPr lang="en-US" sz="2000" dirty="0">
                <a:latin typeface="Verdana" charset="0"/>
              </a:rPr>
              <a:t> </a:t>
            </a:r>
            <a:r>
              <a:rPr lang="ru-RU" sz="2000" dirty="0">
                <a:latin typeface="Verdana" charset="0"/>
              </a:rPr>
              <a:t>Гольдштейн,</a:t>
            </a:r>
          </a:p>
          <a:p>
            <a:pPr algn="r">
              <a:spcBef>
                <a:spcPct val="20000"/>
              </a:spcBef>
              <a:buClr>
                <a:srgbClr val="9A0000"/>
              </a:buClr>
              <a:buFont typeface="Wingdings" charset="0"/>
              <a:buNone/>
            </a:pPr>
            <a:r>
              <a:rPr lang="ru-RU" sz="2000" dirty="0">
                <a:latin typeface="Verdana" charset="0"/>
              </a:rPr>
              <a:t>зав. кафедрой Инфокоммуникационных систем</a:t>
            </a:r>
          </a:p>
          <a:p>
            <a:pPr algn="ctr">
              <a:spcBef>
                <a:spcPct val="20000"/>
              </a:spcBef>
              <a:buClr>
                <a:srgbClr val="9A0000"/>
              </a:buClr>
              <a:buFont typeface="Wingdings" charset="0"/>
              <a:buNone/>
            </a:pPr>
            <a:r>
              <a:rPr lang="en-US" sz="2400" b="1" dirty="0" err="1">
                <a:latin typeface="Verdana" charset="0"/>
              </a:rPr>
              <a:t>www.iks.sut.ru</a:t>
            </a:r>
            <a:r>
              <a:rPr lang="ru-RU" sz="2000" dirty="0">
                <a:latin typeface="Verdana" charset="0"/>
              </a:rPr>
              <a:t>  </a:t>
            </a:r>
          </a:p>
          <a:p>
            <a:pPr algn="r">
              <a:spcBef>
                <a:spcPct val="20000"/>
              </a:spcBef>
              <a:buClr>
                <a:srgbClr val="9A0000"/>
              </a:buClr>
              <a:buFont typeface="Wingdings" charset="0"/>
              <a:buNone/>
            </a:pPr>
            <a:endParaRPr lang="ru-RU" sz="2000" dirty="0"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429545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>
          <a:xfrm>
            <a:off x="473075" y="188913"/>
            <a:ext cx="8670925" cy="1385887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kumimoji="0" lang="ru-RU" sz="3200">
                <a:cs typeface="+mj-cs"/>
              </a:rPr>
              <a:t>Доход как основная задача внедрения </a:t>
            </a:r>
            <a:r>
              <a:rPr kumimoji="0" lang="en-US" sz="3200">
                <a:cs typeface="+mj-cs"/>
              </a:rPr>
              <a:t>OSS</a:t>
            </a:r>
            <a:endParaRPr kumimoji="0" lang="ru-RU" sz="3200">
              <a:cs typeface="+mj-cs"/>
            </a:endParaRPr>
          </a:p>
        </p:txBody>
      </p:sp>
      <p:sp>
        <p:nvSpPr>
          <p:cNvPr id="46090" name="AutoShape 10"/>
          <p:cNvSpPr>
            <a:spLocks noChangeArrowheads="1"/>
          </p:cNvSpPr>
          <p:nvPr/>
        </p:nvSpPr>
        <p:spPr bwMode="auto">
          <a:xfrm>
            <a:off x="395288" y="3860800"/>
            <a:ext cx="1944687" cy="936625"/>
          </a:xfrm>
          <a:prstGeom prst="upArrowCallout">
            <a:avLst>
              <a:gd name="adj1" fmla="val 51907"/>
              <a:gd name="adj2" fmla="val 50648"/>
              <a:gd name="adj3" fmla="val 16667"/>
              <a:gd name="adj4" fmla="val 65264"/>
            </a:avLst>
          </a:prstGeom>
          <a:solidFill>
            <a:srgbClr val="CCFFFF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FF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/>
          <a:p>
            <a:pPr algn="ctr" eaLnBrk="0" hangingPunct="0">
              <a:defRPr/>
            </a:pPr>
            <a:r>
              <a:rPr lang="ru-RU" sz="1400" b="1"/>
              <a:t>Повышение качества</a:t>
            </a:r>
          </a:p>
        </p:txBody>
      </p:sp>
      <p:sp>
        <p:nvSpPr>
          <p:cNvPr id="46091" name="AutoShape 11"/>
          <p:cNvSpPr>
            <a:spLocks noChangeArrowheads="1"/>
          </p:cNvSpPr>
          <p:nvPr/>
        </p:nvSpPr>
        <p:spPr bwMode="auto">
          <a:xfrm>
            <a:off x="539750" y="1412875"/>
            <a:ext cx="7921625" cy="792163"/>
          </a:xfrm>
          <a:prstGeom prst="ribbon">
            <a:avLst>
              <a:gd name="adj1" fmla="val 125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ru-RU" b="1">
                <a:cs typeface="+mn-cs"/>
              </a:rPr>
              <a:t>Доход</a:t>
            </a:r>
          </a:p>
        </p:txBody>
      </p:sp>
      <p:sp>
        <p:nvSpPr>
          <p:cNvPr id="46092" name="AutoShape 12"/>
          <p:cNvSpPr>
            <a:spLocks noChangeArrowheads="1"/>
          </p:cNvSpPr>
          <p:nvPr/>
        </p:nvSpPr>
        <p:spPr bwMode="auto">
          <a:xfrm>
            <a:off x="395288" y="2852738"/>
            <a:ext cx="3889375" cy="792162"/>
          </a:xfrm>
          <a:prstGeom prst="upArrowCallout">
            <a:avLst>
              <a:gd name="adj1" fmla="val 54463"/>
              <a:gd name="adj2" fmla="val 80671"/>
              <a:gd name="adj3" fmla="val 14352"/>
              <a:gd name="adj4" fmla="val 65264"/>
            </a:avLst>
          </a:prstGeom>
          <a:solidFill>
            <a:srgbClr val="CCFFFF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FF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/>
          <a:p>
            <a:pPr algn="ctr" eaLnBrk="0" hangingPunct="0">
              <a:defRPr/>
            </a:pPr>
            <a:r>
              <a:rPr lang="ru-RU" sz="1400" b="1"/>
              <a:t>Удержание старых и привлечение новых клиентов </a:t>
            </a:r>
          </a:p>
        </p:txBody>
      </p:sp>
      <p:sp>
        <p:nvSpPr>
          <p:cNvPr id="46097" name="AutoShape 17"/>
          <p:cNvSpPr>
            <a:spLocks noChangeArrowheads="1"/>
          </p:cNvSpPr>
          <p:nvPr/>
        </p:nvSpPr>
        <p:spPr bwMode="auto">
          <a:xfrm>
            <a:off x="2411413" y="3860800"/>
            <a:ext cx="1944687" cy="936625"/>
          </a:xfrm>
          <a:prstGeom prst="upArrowCallout">
            <a:avLst>
              <a:gd name="adj1" fmla="val 51907"/>
              <a:gd name="adj2" fmla="val 50648"/>
              <a:gd name="adj3" fmla="val 16667"/>
              <a:gd name="adj4" fmla="val 65264"/>
            </a:avLst>
          </a:prstGeom>
          <a:solidFill>
            <a:srgbClr val="CCFFFF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FF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/>
          <a:p>
            <a:pPr algn="ctr" eaLnBrk="0" hangingPunct="0">
              <a:defRPr/>
            </a:pPr>
            <a:r>
              <a:rPr lang="ru-RU" sz="1400" b="1">
                <a:cs typeface="+mn-cs"/>
              </a:rPr>
              <a:t>Новые  услуги</a:t>
            </a:r>
          </a:p>
        </p:txBody>
      </p:sp>
      <p:sp>
        <p:nvSpPr>
          <p:cNvPr id="46098" name="AutoShape 18"/>
          <p:cNvSpPr>
            <a:spLocks noChangeArrowheads="1"/>
          </p:cNvSpPr>
          <p:nvPr/>
        </p:nvSpPr>
        <p:spPr bwMode="auto">
          <a:xfrm>
            <a:off x="4498975" y="2852738"/>
            <a:ext cx="3889375" cy="792162"/>
          </a:xfrm>
          <a:prstGeom prst="upArrowCallout">
            <a:avLst>
              <a:gd name="adj1" fmla="val 54463"/>
              <a:gd name="adj2" fmla="val 80671"/>
              <a:gd name="adj3" fmla="val 14352"/>
              <a:gd name="adj4" fmla="val 65264"/>
            </a:avLst>
          </a:prstGeom>
          <a:solidFill>
            <a:srgbClr val="CCFFFF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FF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/>
          <a:p>
            <a:pPr algn="ctr" eaLnBrk="0" hangingPunct="0">
              <a:defRPr/>
            </a:pPr>
            <a:r>
              <a:rPr lang="ru-RU" sz="1400" b="1"/>
              <a:t>Повышение рентабельности</a:t>
            </a:r>
          </a:p>
        </p:txBody>
      </p:sp>
      <p:sp>
        <p:nvSpPr>
          <p:cNvPr id="46099" name="AutoShape 19"/>
          <p:cNvSpPr>
            <a:spLocks noChangeArrowheads="1"/>
          </p:cNvSpPr>
          <p:nvPr/>
        </p:nvSpPr>
        <p:spPr bwMode="auto">
          <a:xfrm>
            <a:off x="4500563" y="3860800"/>
            <a:ext cx="1944687" cy="936625"/>
          </a:xfrm>
          <a:prstGeom prst="upArrowCallout">
            <a:avLst>
              <a:gd name="adj1" fmla="val 51907"/>
              <a:gd name="adj2" fmla="val 50648"/>
              <a:gd name="adj3" fmla="val 16667"/>
              <a:gd name="adj4" fmla="val 65264"/>
            </a:avLst>
          </a:prstGeom>
          <a:solidFill>
            <a:srgbClr val="CCFFFF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FF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/>
          <a:p>
            <a:pPr algn="ctr" eaLnBrk="0" hangingPunct="0">
              <a:defRPr/>
            </a:pPr>
            <a:r>
              <a:rPr lang="ru-RU" sz="1400" b="1"/>
              <a:t>Снижение трудозатрат</a:t>
            </a:r>
          </a:p>
        </p:txBody>
      </p:sp>
      <p:sp>
        <p:nvSpPr>
          <p:cNvPr id="46100" name="AutoShape 20"/>
          <p:cNvSpPr>
            <a:spLocks noChangeArrowheads="1"/>
          </p:cNvSpPr>
          <p:nvPr/>
        </p:nvSpPr>
        <p:spPr bwMode="auto">
          <a:xfrm>
            <a:off x="6516688" y="3860800"/>
            <a:ext cx="1944687" cy="936625"/>
          </a:xfrm>
          <a:prstGeom prst="upArrowCallout">
            <a:avLst>
              <a:gd name="adj1" fmla="val 51907"/>
              <a:gd name="adj2" fmla="val 50648"/>
              <a:gd name="adj3" fmla="val 16667"/>
              <a:gd name="adj4" fmla="val 65264"/>
            </a:avLst>
          </a:prstGeom>
          <a:solidFill>
            <a:srgbClr val="CCFFFF"/>
          </a:solidFill>
          <a:ln w="9525">
            <a:miter lim="800000"/>
            <a:headEnd/>
            <a:tailEnd/>
          </a:ln>
          <a:effectLst/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FF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flatTx/>
          </a:bodyPr>
          <a:lstStyle/>
          <a:p>
            <a:pPr algn="ctr" eaLnBrk="0" hangingPunct="0">
              <a:defRPr/>
            </a:pPr>
            <a:r>
              <a:rPr lang="ru-RU" sz="1400" b="1">
                <a:cs typeface="+mn-cs"/>
              </a:rPr>
              <a:t>Обеспечение прибыльности</a:t>
            </a:r>
          </a:p>
        </p:txBody>
      </p:sp>
    </p:spTree>
    <p:extLst>
      <p:ext uri="{BB962C8B-B14F-4D97-AF65-F5344CB8AC3E}">
        <p14:creationId xmlns:p14="http://schemas.microsoft.com/office/powerpoint/2010/main" val="386839442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6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6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6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6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90" grpId="0" animBg="1" autoUpdateAnimBg="0"/>
      <p:bldP spid="46092" grpId="0" animBg="1" autoUpdateAnimBg="0"/>
      <p:bldP spid="46097" grpId="0" animBg="1" autoUpdateAnimBg="0"/>
      <p:bldP spid="46098" grpId="0" animBg="1" autoUpdateAnimBg="0"/>
      <p:bldP spid="46099" grpId="0" animBg="1" autoUpdateAnimBg="0"/>
      <p:bldP spid="46100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Назван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>
              <a:latin typeface="Verdana" charset="0"/>
            </a:endParaRPr>
          </a:p>
        </p:txBody>
      </p:sp>
      <p:sp>
        <p:nvSpPr>
          <p:cNvPr id="74754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endParaRPr lang="ru-RU">
              <a:latin typeface="Verdana" charset="0"/>
            </a:endParaRPr>
          </a:p>
        </p:txBody>
      </p:sp>
      <p:sp>
        <p:nvSpPr>
          <p:cNvPr id="74755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fld id="{9A4FBD4A-AB52-8743-9939-E522D43669C2}" type="slidenum">
              <a:rPr kumimoji="0" lang="ru-RU" sz="1800"/>
              <a:pPr/>
              <a:t>11</a:t>
            </a:fld>
            <a:endParaRPr kumimoji="0" lang="ru-RU" sz="1800"/>
          </a:p>
        </p:txBody>
      </p:sp>
      <p:pic>
        <p:nvPicPr>
          <p:cNvPr id="74756" name="Изображение 4" descr="Macintosh HD:Users:borisgoldstein:Library:Containers:com.apple.mail:Data:Library:Mail Downloads:47C85B19-777D-41BE-8ED2-E8BC4FCB359F:Диаграмм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7056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304802" y="6524626"/>
            <a:ext cx="811213" cy="333375"/>
          </a:xfrm>
          <a:prstGeom prst="rect">
            <a:avLst/>
          </a:prstGeom>
        </p:spPr>
        <p:txBody>
          <a:bodyPr/>
          <a:lstStyle/>
          <a:p>
            <a:r>
              <a:rPr lang="en-US" altLang="ja-JP">
                <a:solidFill>
                  <a:prstClr val="black">
                    <a:lumMod val="85000"/>
                    <a:lumOff val="15000"/>
                  </a:prstClr>
                </a:solidFill>
                <a:ea typeface="ＭＳ Ｐゴシック"/>
              </a:rPr>
              <a:t>Page </a:t>
            </a:r>
            <a:fld id="{E9946D8A-E496-4758-8C1C-97740FE93AEC}" type="slidenum">
              <a:rPr lang="en-US" altLang="ja-JP">
                <a:solidFill>
                  <a:prstClr val="black">
                    <a:lumMod val="85000"/>
                    <a:lumOff val="15000"/>
                  </a:prstClr>
                </a:solidFill>
                <a:ea typeface="ＭＳ Ｐゴシック"/>
              </a:rPr>
              <a:pPr/>
              <a:t>12</a:t>
            </a:fld>
            <a:endParaRPr lang="en-US" altLang="ja-JP">
              <a:solidFill>
                <a:prstClr val="black">
                  <a:lumMod val="85000"/>
                  <a:lumOff val="15000"/>
                </a:prstClr>
              </a:solidFill>
              <a:ea typeface="ＭＳ Ｐゴシック"/>
            </a:endParaRPr>
          </a:p>
        </p:txBody>
      </p:sp>
      <p:sp>
        <p:nvSpPr>
          <p:cNvPr id="18433" name="Rectangle 31"/>
          <p:cNvSpPr>
            <a:spLocks noGrp="1" noChangeArrowheads="1"/>
          </p:cNvSpPr>
          <p:nvPr>
            <p:ph type="title" idx="4294967295"/>
          </p:nvPr>
        </p:nvSpPr>
        <p:spPr>
          <a:ln/>
        </p:spPr>
        <p:txBody>
          <a:bodyPr/>
          <a:lstStyle/>
          <a:p>
            <a:pPr algn="ctr"/>
            <a:r>
              <a:rPr lang="ru-RU" altLang="ja-JP" sz="3200" dirty="0" smtClean="0">
                <a:solidFill>
                  <a:srgbClr val="FF0000"/>
                </a:solidFill>
              </a:rPr>
              <a:t>Технический учет </a:t>
            </a:r>
            <a:r>
              <a:rPr lang="en-US" altLang="ja-JP" sz="3200" dirty="0" smtClean="0">
                <a:solidFill>
                  <a:srgbClr val="FF0000"/>
                </a:solidFill>
              </a:rPr>
              <a:t>SDN</a:t>
            </a:r>
            <a:endParaRPr lang="en-US" altLang="ja-JP" sz="3200" dirty="0">
              <a:solidFill>
                <a:srgbClr val="FF0000"/>
              </a:solidFill>
            </a:endParaRPr>
          </a:p>
        </p:txBody>
      </p:sp>
      <p:sp>
        <p:nvSpPr>
          <p:cNvPr id="20487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0" y="765177"/>
            <a:ext cx="9144000" cy="1089025"/>
          </a:xfrm>
        </p:spPr>
        <p:txBody>
          <a:bodyPr/>
          <a:lstStyle/>
          <a:p>
            <a:r>
              <a:rPr lang="en-US" altLang="ja-JP" sz="1600" dirty="0" smtClean="0">
                <a:cs typeface="Arial" pitchFamily="34" charset="0"/>
              </a:rPr>
              <a:t>PF </a:t>
            </a:r>
            <a:r>
              <a:rPr lang="ru-RU" altLang="ja-JP" sz="1600" dirty="0" smtClean="0">
                <a:cs typeface="Arial" pitchFamily="34" charset="0"/>
              </a:rPr>
              <a:t>контроллер автоматически </a:t>
            </a:r>
            <a:r>
              <a:rPr lang="en-US" altLang="ja-JP" sz="1600" dirty="0" smtClean="0">
                <a:cs typeface="Arial" pitchFamily="34" charset="0"/>
              </a:rPr>
              <a:t> </a:t>
            </a:r>
            <a:r>
              <a:rPr lang="ru-RU" altLang="ja-JP" sz="1600" dirty="0" smtClean="0">
                <a:cs typeface="Arial" pitchFamily="34" charset="0"/>
              </a:rPr>
              <a:t>обнаруживает, управляет и осуществляет мониторинг сети из </a:t>
            </a:r>
            <a:r>
              <a:rPr lang="en-US" altLang="ja-JP" sz="1600" dirty="0" err="1" smtClean="0">
                <a:cs typeface="Arial" pitchFamily="34" charset="0"/>
              </a:rPr>
              <a:t>OpenFlow</a:t>
            </a:r>
            <a:r>
              <a:rPr lang="en-US" altLang="ja-JP" sz="1600" dirty="0" smtClean="0">
                <a:cs typeface="Arial" pitchFamily="34" charset="0"/>
              </a:rPr>
              <a:t> </a:t>
            </a:r>
            <a:r>
              <a:rPr lang="ru-RU" altLang="ja-JP" sz="1600" dirty="0" smtClean="0">
                <a:cs typeface="Arial" pitchFamily="34" charset="0"/>
              </a:rPr>
              <a:t>устройств</a:t>
            </a:r>
            <a:endParaRPr lang="en-US" altLang="ja-JP" sz="1600" dirty="0">
              <a:cs typeface="Arial" pitchFamily="34" charset="0"/>
            </a:endParaRPr>
          </a:p>
          <a:p>
            <a:r>
              <a:rPr lang="ru-RU" altLang="ja-JP" sz="1600" dirty="0" smtClean="0">
                <a:cs typeface="Arial" pitchFamily="34" charset="0"/>
              </a:rPr>
              <a:t>Администратор может централизованно создавать и развёртывать виртуальные сети</a:t>
            </a:r>
            <a:endParaRPr lang="en-US" altLang="ja-JP" sz="1600" dirty="0">
              <a:cs typeface="Arial" pitchFamily="34" charset="0"/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338141" y="2383128"/>
            <a:ext cx="4005261" cy="3882313"/>
          </a:xfrm>
          <a:prstGeom prst="rect">
            <a:avLst/>
          </a:prstGeom>
          <a:gradFill flip="none" rotWithShape="1">
            <a:gsLst>
              <a:gs pos="0">
                <a:srgbClr val="015F85">
                  <a:gamma/>
                  <a:shade val="0"/>
                  <a:invGamma/>
                  <a:alpha val="0"/>
                </a:srgbClr>
              </a:gs>
              <a:gs pos="100000">
                <a:srgbClr val="015F85"/>
              </a:gs>
            </a:gsLst>
            <a:path path="circle">
              <a:fillToRect t="100000" r="100000"/>
            </a:path>
            <a:tileRect l="-100000" b="-100000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lIns="73025" tIns="36511" rIns="73025" bIns="36511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HGP創英角ｺﾞｼｯｸUB" pitchFamily="50" charset="-128"/>
            </a:endParaRPr>
          </a:p>
        </p:txBody>
      </p:sp>
      <p:sp>
        <p:nvSpPr>
          <p:cNvPr id="20488" name="テキスト ボックス 23"/>
          <p:cNvSpPr txBox="1">
            <a:spLocks noChangeArrowheads="1"/>
          </p:cNvSpPr>
          <p:nvPr/>
        </p:nvSpPr>
        <p:spPr bwMode="auto">
          <a:xfrm>
            <a:off x="6629400" y="4619626"/>
            <a:ext cx="1447800" cy="307777"/>
          </a:xfrm>
          <a:prstGeom prst="rect">
            <a:avLst/>
          </a:prstGeom>
          <a:solidFill>
            <a:schemeClr val="bg1"/>
          </a:solidFill>
          <a:ln w="9525">
            <a:solidFill>
              <a:srgbClr val="0033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400">
                <a:solidFill>
                  <a:prstClr val="black"/>
                </a:solidFill>
                <a:latin typeface="HGP創英角ｺﾞｼｯｸUB" pitchFamily="50" charset="-128"/>
                <a:ea typeface="ＭＳ Ｐゴシック"/>
              </a:rPr>
              <a:t>通信経路表示</a:t>
            </a:r>
          </a:p>
        </p:txBody>
      </p:sp>
      <p:sp>
        <p:nvSpPr>
          <p:cNvPr id="20489" name="Line 13"/>
          <p:cNvSpPr>
            <a:spLocks noChangeShapeType="1"/>
          </p:cNvSpPr>
          <p:nvPr/>
        </p:nvSpPr>
        <p:spPr bwMode="auto">
          <a:xfrm flipH="1" flipV="1">
            <a:off x="5715000" y="4279900"/>
            <a:ext cx="1219200" cy="33972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lg" len="med"/>
          </a:ln>
          <a:effectLst>
            <a:prstShdw prst="shdw17" dist="17961" dir="2700000">
              <a:srgbClr val="997E00"/>
            </a:prstShdw>
          </a:effec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>
              <a:solidFill>
                <a:prstClr val="black"/>
              </a:solidFill>
              <a:latin typeface="ＭＳ Ｐゴシック"/>
              <a:ea typeface="ＭＳ Ｐゴシック"/>
            </a:endParaRPr>
          </a:p>
        </p:txBody>
      </p:sp>
      <p:grpSp>
        <p:nvGrpSpPr>
          <p:cNvPr id="598025" name="グループ化 20"/>
          <p:cNvGrpSpPr>
            <a:grpSpLocks/>
          </p:cNvGrpSpPr>
          <p:nvPr/>
        </p:nvGrpSpPr>
        <p:grpSpPr bwMode="auto">
          <a:xfrm>
            <a:off x="496890" y="2382840"/>
            <a:ext cx="8150225" cy="3792537"/>
            <a:chOff x="496888" y="1600200"/>
            <a:chExt cx="8150225" cy="4264025"/>
          </a:xfrm>
        </p:grpSpPr>
        <p:pic>
          <p:nvPicPr>
            <p:cNvPr id="598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r="48805"/>
            <a:stretch>
              <a:fillRect/>
            </a:stretch>
          </p:blipFill>
          <p:spPr bwMode="auto">
            <a:xfrm>
              <a:off x="954088" y="1679575"/>
              <a:ext cx="3236912" cy="3654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802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r="48805"/>
            <a:stretch>
              <a:fillRect/>
            </a:stretch>
          </p:blipFill>
          <p:spPr bwMode="auto">
            <a:xfrm>
              <a:off x="801688" y="1831975"/>
              <a:ext cx="3236912" cy="3654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802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r="48805"/>
            <a:stretch>
              <a:fillRect/>
            </a:stretch>
          </p:blipFill>
          <p:spPr bwMode="auto">
            <a:xfrm>
              <a:off x="649288" y="1984375"/>
              <a:ext cx="3236912" cy="3654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802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r="48805"/>
            <a:stretch>
              <a:fillRect/>
            </a:stretch>
          </p:blipFill>
          <p:spPr bwMode="auto">
            <a:xfrm>
              <a:off x="496888" y="2136775"/>
              <a:ext cx="3236912" cy="3654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51195" b="8202"/>
            <a:stretch>
              <a:fillRect/>
            </a:stretch>
          </p:blipFill>
          <p:spPr bwMode="auto">
            <a:xfrm>
              <a:off x="4724400" y="1600200"/>
              <a:ext cx="3922713" cy="4264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8437" name="テキスト ボックス 20"/>
          <p:cNvSpPr txBox="1">
            <a:spLocks noChangeArrowheads="1"/>
          </p:cNvSpPr>
          <p:nvPr/>
        </p:nvSpPr>
        <p:spPr bwMode="auto">
          <a:xfrm>
            <a:off x="879476" y="4856163"/>
            <a:ext cx="2612375" cy="338554"/>
          </a:xfrm>
          <a:prstGeom prst="rect">
            <a:avLst/>
          </a:prstGeom>
          <a:solidFill>
            <a:srgbClr val="CCECFF"/>
          </a:solidFill>
          <a:ln w="9525">
            <a:solidFill>
              <a:srgbClr val="0033CC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ja-JP" sz="1600" dirty="0" smtClean="0">
                <a:solidFill>
                  <a:prstClr val="black"/>
                </a:solidFill>
                <a:latin typeface="Arial"/>
                <a:ea typeface="ＭＳ Ｐゴシック"/>
              </a:rPr>
              <a:t>Карта виртуальной сети</a:t>
            </a:r>
            <a:endParaRPr lang="ja-JP" altLang="en-US" sz="1600" dirty="0">
              <a:solidFill>
                <a:prstClr val="black"/>
              </a:solidFill>
              <a:latin typeface="Arial"/>
              <a:ea typeface="ＭＳ Ｐゴシック"/>
            </a:endParaRPr>
          </a:p>
        </p:txBody>
      </p:sp>
      <p:sp>
        <p:nvSpPr>
          <p:cNvPr id="18438" name="テキスト ボックス 21"/>
          <p:cNvSpPr txBox="1">
            <a:spLocks noChangeArrowheads="1"/>
          </p:cNvSpPr>
          <p:nvPr/>
        </p:nvSpPr>
        <p:spPr bwMode="auto">
          <a:xfrm>
            <a:off x="6105084" y="4975226"/>
            <a:ext cx="2496432" cy="3385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0033CC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ja-JP" sz="1600" dirty="0" smtClean="0">
                <a:solidFill>
                  <a:prstClr val="black"/>
                </a:solidFill>
                <a:latin typeface="Arial"/>
                <a:ea typeface="ＭＳ Ｐゴシック"/>
              </a:rPr>
              <a:t>Карта физической сети</a:t>
            </a:r>
            <a:endParaRPr lang="ja-JP" altLang="en-US" sz="1600" dirty="0">
              <a:solidFill>
                <a:prstClr val="black"/>
              </a:solidFill>
              <a:latin typeface="Arial"/>
              <a:ea typeface="ＭＳ Ｐゴシック"/>
            </a:endParaRPr>
          </a:p>
        </p:txBody>
      </p:sp>
      <p:sp>
        <p:nvSpPr>
          <p:cNvPr id="20493" name="二等辺三角形 14"/>
          <p:cNvSpPr>
            <a:spLocks noChangeArrowheads="1"/>
          </p:cNvSpPr>
          <p:nvPr/>
        </p:nvSpPr>
        <p:spPr bwMode="auto">
          <a:xfrm rot="5400000">
            <a:off x="2597944" y="4128295"/>
            <a:ext cx="3795712" cy="304800"/>
          </a:xfrm>
          <a:prstGeom prst="triangle">
            <a:avLst>
              <a:gd name="adj" fmla="val 51139"/>
            </a:avLst>
          </a:prstGeom>
          <a:gradFill rotWithShape="1">
            <a:gsLst>
              <a:gs pos="0">
                <a:srgbClr val="005B7F"/>
              </a:gs>
              <a:gs pos="50000">
                <a:srgbClr val="0086B8"/>
              </a:gs>
              <a:gs pos="100000">
                <a:srgbClr val="00A1DB"/>
              </a:gs>
            </a:gsLst>
            <a:lin ang="0" scaled="1"/>
          </a:gradFill>
          <a:ln w="38100" algn="ctr">
            <a:noFill/>
            <a:round/>
            <a:headEnd/>
            <a:tailEnd/>
          </a:ln>
        </p:spPr>
        <p:txBody>
          <a:bodyPr rot="10800000" vert="eaVert" wrap="none" lIns="288000" tIns="90000" rIns="288000" bIns="90000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HGP創英角ｺﾞｼｯｸUB" pitchFamily="50" charset="-128"/>
            </a:endParaRPr>
          </a:p>
        </p:txBody>
      </p:sp>
      <p:sp>
        <p:nvSpPr>
          <p:cNvPr id="20497" name="テキスト ボックス 21"/>
          <p:cNvSpPr txBox="1">
            <a:spLocks noChangeArrowheads="1"/>
          </p:cNvSpPr>
          <p:nvPr/>
        </p:nvSpPr>
        <p:spPr bwMode="auto">
          <a:xfrm>
            <a:off x="879477" y="4406901"/>
            <a:ext cx="77867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400">
                <a:solidFill>
                  <a:prstClr val="black"/>
                </a:solidFill>
                <a:latin typeface="HGP創英角ｺﾞｼｯｸUB" pitchFamily="50" charset="-128"/>
                <a:ea typeface="ＭＳ Ｐゴシック"/>
              </a:rPr>
              <a:t>vRouter</a:t>
            </a:r>
          </a:p>
        </p:txBody>
      </p:sp>
      <p:sp>
        <p:nvSpPr>
          <p:cNvPr id="20498" name="テキスト ボックス 22"/>
          <p:cNvSpPr txBox="1">
            <a:spLocks noChangeArrowheads="1"/>
          </p:cNvSpPr>
          <p:nvPr/>
        </p:nvSpPr>
        <p:spPr bwMode="auto">
          <a:xfrm>
            <a:off x="1671639" y="4406901"/>
            <a:ext cx="75132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400">
                <a:solidFill>
                  <a:prstClr val="black"/>
                </a:solidFill>
                <a:latin typeface="HGP創英角ｺﾞｼｯｸUB" pitchFamily="50" charset="-128"/>
                <a:ea typeface="ＭＳ Ｐゴシック"/>
              </a:rPr>
              <a:t>Firewall</a:t>
            </a:r>
          </a:p>
        </p:txBody>
      </p:sp>
      <p:sp>
        <p:nvSpPr>
          <p:cNvPr id="20499" name="テキスト ボックス 23"/>
          <p:cNvSpPr txBox="1">
            <a:spLocks noChangeArrowheads="1"/>
          </p:cNvSpPr>
          <p:nvPr/>
        </p:nvSpPr>
        <p:spPr bwMode="auto">
          <a:xfrm>
            <a:off x="2627314" y="4391026"/>
            <a:ext cx="12618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1400">
                <a:solidFill>
                  <a:prstClr val="black"/>
                </a:solidFill>
                <a:latin typeface="HGP創英角ｺﾞｼｯｸUB" pitchFamily="50" charset="-128"/>
                <a:ea typeface="ＭＳ Ｐゴシック"/>
              </a:rPr>
              <a:t>Load Balancer</a:t>
            </a:r>
          </a:p>
        </p:txBody>
      </p:sp>
      <p:sp>
        <p:nvSpPr>
          <p:cNvPr id="598037" name="Line 21"/>
          <p:cNvSpPr>
            <a:spLocks noChangeShapeType="1"/>
          </p:cNvSpPr>
          <p:nvPr/>
        </p:nvSpPr>
        <p:spPr bwMode="auto">
          <a:xfrm flipH="1" flipV="1">
            <a:off x="917575" y="4254502"/>
            <a:ext cx="1588" cy="42386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98038" name="Line 22"/>
          <p:cNvSpPr>
            <a:spLocks noChangeShapeType="1"/>
          </p:cNvSpPr>
          <p:nvPr/>
        </p:nvSpPr>
        <p:spPr bwMode="auto">
          <a:xfrm flipH="1" flipV="1">
            <a:off x="1692275" y="3573464"/>
            <a:ext cx="1588" cy="68103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98039" name="Line 23"/>
          <p:cNvSpPr>
            <a:spLocks noChangeShapeType="1"/>
          </p:cNvSpPr>
          <p:nvPr/>
        </p:nvSpPr>
        <p:spPr bwMode="auto">
          <a:xfrm>
            <a:off x="922338" y="4243390"/>
            <a:ext cx="696912" cy="31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98040" name="Line 24"/>
          <p:cNvSpPr>
            <a:spLocks noChangeShapeType="1"/>
          </p:cNvSpPr>
          <p:nvPr/>
        </p:nvSpPr>
        <p:spPr bwMode="auto">
          <a:xfrm flipH="1">
            <a:off x="5648327" y="4760914"/>
            <a:ext cx="182563" cy="19526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98041" name="Line 25"/>
          <p:cNvSpPr>
            <a:spLocks noChangeShapeType="1"/>
          </p:cNvSpPr>
          <p:nvPr/>
        </p:nvSpPr>
        <p:spPr bwMode="auto">
          <a:xfrm>
            <a:off x="5399088" y="3976689"/>
            <a:ext cx="436562" cy="56673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98042" name="Line 26"/>
          <p:cNvSpPr>
            <a:spLocks noChangeShapeType="1"/>
          </p:cNvSpPr>
          <p:nvPr/>
        </p:nvSpPr>
        <p:spPr bwMode="auto">
          <a:xfrm>
            <a:off x="5310188" y="3392489"/>
            <a:ext cx="93662" cy="35718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451419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571500" y="1000125"/>
            <a:ext cx="8358188" cy="2586038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defRPr/>
            </a:pPr>
            <a:r>
              <a:rPr lang="ru-RU" sz="5400" dirty="0">
                <a:cs typeface="+mn-cs"/>
              </a:rPr>
              <a:t>ЭКСПЛУАТАЦИЯ И БЕЗОПАСНОСТЬ СЕТИ</a:t>
            </a:r>
          </a:p>
          <a:p>
            <a:pPr algn="ctr" eaLnBrk="0" hangingPunct="0">
              <a:defRPr/>
            </a:pPr>
            <a:endParaRPr lang="ru-RU" sz="54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7350739"/>
      </p:ext>
    </p:extLst>
  </p:cSld>
  <p:clrMapOvr>
    <a:masterClrMapping/>
  </p:clrMapOvr>
  <p:transition xmlns:p14="http://schemas.microsoft.com/office/powerpoint/2010/main" spd="slow" advClick="0" advTm="15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09" name="Group 50"/>
          <p:cNvGrpSpPr>
            <a:grpSpLocks/>
          </p:cNvGrpSpPr>
          <p:nvPr/>
        </p:nvGrpSpPr>
        <p:grpSpPr bwMode="auto">
          <a:xfrm>
            <a:off x="930275" y="1125538"/>
            <a:ext cx="7242175" cy="4348162"/>
            <a:chOff x="404" y="829"/>
            <a:chExt cx="4562" cy="2739"/>
          </a:xfrm>
        </p:grpSpPr>
        <p:sp>
          <p:nvSpPr>
            <p:cNvPr id="612356" name="Freeform 4"/>
            <p:cNvSpPr>
              <a:spLocks/>
            </p:cNvSpPr>
            <p:nvPr/>
          </p:nvSpPr>
          <p:spPr bwMode="auto">
            <a:xfrm>
              <a:off x="404" y="829"/>
              <a:ext cx="617" cy="1368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01" y="1"/>
                </a:cxn>
                <a:cxn ang="0">
                  <a:pos x="280" y="5"/>
                </a:cxn>
                <a:cxn ang="0">
                  <a:pos x="261" y="11"/>
                </a:cxn>
                <a:cxn ang="0">
                  <a:pos x="241" y="21"/>
                </a:cxn>
                <a:cxn ang="0">
                  <a:pos x="222" y="33"/>
                </a:cxn>
                <a:cxn ang="0">
                  <a:pos x="203" y="46"/>
                </a:cxn>
                <a:cxn ang="0">
                  <a:pos x="185" y="63"/>
                </a:cxn>
                <a:cxn ang="0">
                  <a:pos x="167" y="83"/>
                </a:cxn>
                <a:cxn ang="0">
                  <a:pos x="150" y="105"/>
                </a:cxn>
                <a:cxn ang="0">
                  <a:pos x="133" y="128"/>
                </a:cxn>
                <a:cxn ang="0">
                  <a:pos x="116" y="154"/>
                </a:cxn>
                <a:cxn ang="0">
                  <a:pos x="101" y="182"/>
                </a:cxn>
                <a:cxn ang="0">
                  <a:pos x="87" y="212"/>
                </a:cxn>
                <a:cxn ang="0">
                  <a:pos x="73" y="244"/>
                </a:cxn>
                <a:cxn ang="0">
                  <a:pos x="62" y="277"/>
                </a:cxn>
                <a:cxn ang="0">
                  <a:pos x="50" y="312"/>
                </a:cxn>
                <a:cxn ang="0">
                  <a:pos x="39" y="349"/>
                </a:cxn>
                <a:cxn ang="0">
                  <a:pos x="30" y="386"/>
                </a:cxn>
                <a:cxn ang="0">
                  <a:pos x="23" y="425"/>
                </a:cxn>
                <a:cxn ang="0">
                  <a:pos x="15" y="465"/>
                </a:cxn>
                <a:cxn ang="0">
                  <a:pos x="10" y="505"/>
                </a:cxn>
                <a:cxn ang="0">
                  <a:pos x="6" y="547"/>
                </a:cxn>
                <a:cxn ang="0">
                  <a:pos x="2" y="588"/>
                </a:cxn>
                <a:cxn ang="0">
                  <a:pos x="1" y="631"/>
                </a:cxn>
                <a:cxn ang="0">
                  <a:pos x="0" y="673"/>
                </a:cxn>
              </a:cxnLst>
              <a:rect l="0" t="0" r="r" b="b"/>
              <a:pathLst>
                <a:path w="321" h="673">
                  <a:moveTo>
                    <a:pt x="321" y="0"/>
                  </a:moveTo>
                  <a:lnTo>
                    <a:pt x="301" y="1"/>
                  </a:lnTo>
                  <a:lnTo>
                    <a:pt x="280" y="5"/>
                  </a:lnTo>
                  <a:lnTo>
                    <a:pt x="261" y="11"/>
                  </a:lnTo>
                  <a:lnTo>
                    <a:pt x="241" y="21"/>
                  </a:lnTo>
                  <a:lnTo>
                    <a:pt x="222" y="33"/>
                  </a:lnTo>
                  <a:lnTo>
                    <a:pt x="203" y="46"/>
                  </a:lnTo>
                  <a:lnTo>
                    <a:pt x="185" y="63"/>
                  </a:lnTo>
                  <a:lnTo>
                    <a:pt x="167" y="83"/>
                  </a:lnTo>
                  <a:lnTo>
                    <a:pt x="150" y="105"/>
                  </a:lnTo>
                  <a:lnTo>
                    <a:pt x="133" y="128"/>
                  </a:lnTo>
                  <a:lnTo>
                    <a:pt x="116" y="154"/>
                  </a:lnTo>
                  <a:lnTo>
                    <a:pt x="101" y="182"/>
                  </a:lnTo>
                  <a:lnTo>
                    <a:pt x="87" y="212"/>
                  </a:lnTo>
                  <a:lnTo>
                    <a:pt x="73" y="244"/>
                  </a:lnTo>
                  <a:lnTo>
                    <a:pt x="62" y="277"/>
                  </a:lnTo>
                  <a:lnTo>
                    <a:pt x="50" y="312"/>
                  </a:lnTo>
                  <a:lnTo>
                    <a:pt x="39" y="349"/>
                  </a:lnTo>
                  <a:lnTo>
                    <a:pt x="30" y="386"/>
                  </a:lnTo>
                  <a:lnTo>
                    <a:pt x="23" y="425"/>
                  </a:lnTo>
                  <a:lnTo>
                    <a:pt x="15" y="465"/>
                  </a:lnTo>
                  <a:lnTo>
                    <a:pt x="10" y="505"/>
                  </a:lnTo>
                  <a:lnTo>
                    <a:pt x="6" y="547"/>
                  </a:lnTo>
                  <a:lnTo>
                    <a:pt x="2" y="588"/>
                  </a:lnTo>
                  <a:lnTo>
                    <a:pt x="1" y="631"/>
                  </a:lnTo>
                  <a:lnTo>
                    <a:pt x="0" y="67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612357" name="Freeform 5"/>
            <p:cNvSpPr>
              <a:spLocks/>
            </p:cNvSpPr>
            <p:nvPr/>
          </p:nvSpPr>
          <p:spPr bwMode="auto">
            <a:xfrm>
              <a:off x="404" y="2197"/>
              <a:ext cx="617" cy="136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42"/>
                </a:cxn>
                <a:cxn ang="0">
                  <a:pos x="2" y="85"/>
                </a:cxn>
                <a:cxn ang="0">
                  <a:pos x="6" y="126"/>
                </a:cxn>
                <a:cxn ang="0">
                  <a:pos x="10" y="168"/>
                </a:cxn>
                <a:cxn ang="0">
                  <a:pos x="15" y="208"/>
                </a:cxn>
                <a:cxn ang="0">
                  <a:pos x="23" y="248"/>
                </a:cxn>
                <a:cxn ang="0">
                  <a:pos x="30" y="287"/>
                </a:cxn>
                <a:cxn ang="0">
                  <a:pos x="39" y="324"/>
                </a:cxn>
                <a:cxn ang="0">
                  <a:pos x="50" y="361"/>
                </a:cxn>
                <a:cxn ang="0">
                  <a:pos x="62" y="396"/>
                </a:cxn>
                <a:cxn ang="0">
                  <a:pos x="73" y="429"/>
                </a:cxn>
                <a:cxn ang="0">
                  <a:pos x="87" y="461"/>
                </a:cxn>
                <a:cxn ang="0">
                  <a:pos x="101" y="491"/>
                </a:cxn>
                <a:cxn ang="0">
                  <a:pos x="116" y="519"/>
                </a:cxn>
                <a:cxn ang="0">
                  <a:pos x="133" y="545"/>
                </a:cxn>
                <a:cxn ang="0">
                  <a:pos x="150" y="568"/>
                </a:cxn>
                <a:cxn ang="0">
                  <a:pos x="167" y="590"/>
                </a:cxn>
                <a:cxn ang="0">
                  <a:pos x="185" y="610"/>
                </a:cxn>
                <a:cxn ang="0">
                  <a:pos x="203" y="627"/>
                </a:cxn>
                <a:cxn ang="0">
                  <a:pos x="222" y="640"/>
                </a:cxn>
                <a:cxn ang="0">
                  <a:pos x="241" y="652"/>
                </a:cxn>
                <a:cxn ang="0">
                  <a:pos x="261" y="662"/>
                </a:cxn>
                <a:cxn ang="0">
                  <a:pos x="280" y="668"/>
                </a:cxn>
                <a:cxn ang="0">
                  <a:pos x="301" y="672"/>
                </a:cxn>
                <a:cxn ang="0">
                  <a:pos x="321" y="673"/>
                </a:cxn>
              </a:cxnLst>
              <a:rect l="0" t="0" r="r" b="b"/>
              <a:pathLst>
                <a:path w="321" h="673">
                  <a:moveTo>
                    <a:pt x="0" y="0"/>
                  </a:moveTo>
                  <a:lnTo>
                    <a:pt x="1" y="42"/>
                  </a:lnTo>
                  <a:lnTo>
                    <a:pt x="2" y="85"/>
                  </a:lnTo>
                  <a:lnTo>
                    <a:pt x="6" y="126"/>
                  </a:lnTo>
                  <a:lnTo>
                    <a:pt x="10" y="168"/>
                  </a:lnTo>
                  <a:lnTo>
                    <a:pt x="15" y="208"/>
                  </a:lnTo>
                  <a:lnTo>
                    <a:pt x="23" y="248"/>
                  </a:lnTo>
                  <a:lnTo>
                    <a:pt x="30" y="287"/>
                  </a:lnTo>
                  <a:lnTo>
                    <a:pt x="39" y="324"/>
                  </a:lnTo>
                  <a:lnTo>
                    <a:pt x="50" y="361"/>
                  </a:lnTo>
                  <a:lnTo>
                    <a:pt x="62" y="396"/>
                  </a:lnTo>
                  <a:lnTo>
                    <a:pt x="73" y="429"/>
                  </a:lnTo>
                  <a:lnTo>
                    <a:pt x="87" y="461"/>
                  </a:lnTo>
                  <a:lnTo>
                    <a:pt x="101" y="491"/>
                  </a:lnTo>
                  <a:lnTo>
                    <a:pt x="116" y="519"/>
                  </a:lnTo>
                  <a:lnTo>
                    <a:pt x="133" y="545"/>
                  </a:lnTo>
                  <a:lnTo>
                    <a:pt x="150" y="568"/>
                  </a:lnTo>
                  <a:lnTo>
                    <a:pt x="167" y="590"/>
                  </a:lnTo>
                  <a:lnTo>
                    <a:pt x="185" y="610"/>
                  </a:lnTo>
                  <a:lnTo>
                    <a:pt x="203" y="627"/>
                  </a:lnTo>
                  <a:lnTo>
                    <a:pt x="222" y="640"/>
                  </a:lnTo>
                  <a:lnTo>
                    <a:pt x="241" y="652"/>
                  </a:lnTo>
                  <a:lnTo>
                    <a:pt x="261" y="662"/>
                  </a:lnTo>
                  <a:lnTo>
                    <a:pt x="280" y="668"/>
                  </a:lnTo>
                  <a:lnTo>
                    <a:pt x="301" y="672"/>
                  </a:lnTo>
                  <a:lnTo>
                    <a:pt x="321" y="673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612358" name="Line 6"/>
            <p:cNvSpPr>
              <a:spLocks noChangeShapeType="1"/>
            </p:cNvSpPr>
            <p:nvPr/>
          </p:nvSpPr>
          <p:spPr bwMode="auto">
            <a:xfrm>
              <a:off x="1021" y="829"/>
              <a:ext cx="3329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612359" name="Freeform 7"/>
            <p:cNvSpPr>
              <a:spLocks/>
            </p:cNvSpPr>
            <p:nvPr/>
          </p:nvSpPr>
          <p:spPr bwMode="auto">
            <a:xfrm>
              <a:off x="4346" y="829"/>
              <a:ext cx="620" cy="1368"/>
            </a:xfrm>
            <a:custGeom>
              <a:avLst/>
              <a:gdLst/>
              <a:ahLst/>
              <a:cxnLst>
                <a:cxn ang="0">
                  <a:pos x="323" y="673"/>
                </a:cxn>
                <a:cxn ang="0">
                  <a:pos x="322" y="631"/>
                </a:cxn>
                <a:cxn ang="0">
                  <a:pos x="321" y="588"/>
                </a:cxn>
                <a:cxn ang="0">
                  <a:pos x="317" y="547"/>
                </a:cxn>
                <a:cxn ang="0">
                  <a:pos x="312" y="504"/>
                </a:cxn>
                <a:cxn ang="0">
                  <a:pos x="307" y="465"/>
                </a:cxn>
                <a:cxn ang="0">
                  <a:pos x="300" y="425"/>
                </a:cxn>
                <a:cxn ang="0">
                  <a:pos x="292" y="386"/>
                </a:cxn>
                <a:cxn ang="0">
                  <a:pos x="283" y="348"/>
                </a:cxn>
                <a:cxn ang="0">
                  <a:pos x="273" y="311"/>
                </a:cxn>
                <a:cxn ang="0">
                  <a:pos x="261" y="277"/>
                </a:cxn>
                <a:cxn ang="0">
                  <a:pos x="249" y="243"/>
                </a:cxn>
                <a:cxn ang="0">
                  <a:pos x="235" y="211"/>
                </a:cxn>
                <a:cxn ang="0">
                  <a:pos x="221" y="182"/>
                </a:cxn>
                <a:cxn ang="0">
                  <a:pos x="205" y="153"/>
                </a:cxn>
                <a:cxn ang="0">
                  <a:pos x="189" y="127"/>
                </a:cxn>
                <a:cxn ang="0">
                  <a:pos x="172" y="104"/>
                </a:cxn>
                <a:cxn ang="0">
                  <a:pos x="155" y="81"/>
                </a:cxn>
                <a:cxn ang="0">
                  <a:pos x="136" y="62"/>
                </a:cxn>
                <a:cxn ang="0">
                  <a:pos x="118" y="45"/>
                </a:cxn>
                <a:cxn ang="0">
                  <a:pos x="99" y="32"/>
                </a:cxn>
                <a:cxn ang="0">
                  <a:pos x="79" y="20"/>
                </a:cxn>
                <a:cxn ang="0">
                  <a:pos x="59" y="10"/>
                </a:cxn>
                <a:cxn ang="0">
                  <a:pos x="40" y="5"/>
                </a:cxn>
                <a:cxn ang="0">
                  <a:pos x="20" y="0"/>
                </a:cxn>
                <a:cxn ang="0">
                  <a:pos x="0" y="0"/>
                </a:cxn>
              </a:cxnLst>
              <a:rect l="0" t="0" r="r" b="b"/>
              <a:pathLst>
                <a:path w="323" h="673">
                  <a:moveTo>
                    <a:pt x="323" y="673"/>
                  </a:moveTo>
                  <a:lnTo>
                    <a:pt x="322" y="631"/>
                  </a:lnTo>
                  <a:lnTo>
                    <a:pt x="321" y="588"/>
                  </a:lnTo>
                  <a:lnTo>
                    <a:pt x="317" y="547"/>
                  </a:lnTo>
                  <a:lnTo>
                    <a:pt x="312" y="504"/>
                  </a:lnTo>
                  <a:lnTo>
                    <a:pt x="307" y="465"/>
                  </a:lnTo>
                  <a:lnTo>
                    <a:pt x="300" y="425"/>
                  </a:lnTo>
                  <a:lnTo>
                    <a:pt x="292" y="386"/>
                  </a:lnTo>
                  <a:lnTo>
                    <a:pt x="283" y="348"/>
                  </a:lnTo>
                  <a:lnTo>
                    <a:pt x="273" y="311"/>
                  </a:lnTo>
                  <a:lnTo>
                    <a:pt x="261" y="277"/>
                  </a:lnTo>
                  <a:lnTo>
                    <a:pt x="249" y="243"/>
                  </a:lnTo>
                  <a:lnTo>
                    <a:pt x="235" y="211"/>
                  </a:lnTo>
                  <a:lnTo>
                    <a:pt x="221" y="182"/>
                  </a:lnTo>
                  <a:lnTo>
                    <a:pt x="205" y="153"/>
                  </a:lnTo>
                  <a:lnTo>
                    <a:pt x="189" y="127"/>
                  </a:lnTo>
                  <a:lnTo>
                    <a:pt x="172" y="104"/>
                  </a:lnTo>
                  <a:lnTo>
                    <a:pt x="155" y="81"/>
                  </a:lnTo>
                  <a:lnTo>
                    <a:pt x="136" y="62"/>
                  </a:lnTo>
                  <a:lnTo>
                    <a:pt x="118" y="45"/>
                  </a:lnTo>
                  <a:lnTo>
                    <a:pt x="99" y="32"/>
                  </a:lnTo>
                  <a:lnTo>
                    <a:pt x="79" y="20"/>
                  </a:lnTo>
                  <a:lnTo>
                    <a:pt x="59" y="10"/>
                  </a:lnTo>
                  <a:lnTo>
                    <a:pt x="40" y="5"/>
                  </a:ln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612360" name="Freeform 8"/>
            <p:cNvSpPr>
              <a:spLocks/>
            </p:cNvSpPr>
            <p:nvPr/>
          </p:nvSpPr>
          <p:spPr bwMode="auto">
            <a:xfrm>
              <a:off x="4346" y="2197"/>
              <a:ext cx="620" cy="1369"/>
            </a:xfrm>
            <a:custGeom>
              <a:avLst/>
              <a:gdLst/>
              <a:ahLst/>
              <a:cxnLst>
                <a:cxn ang="0">
                  <a:pos x="0" y="673"/>
                </a:cxn>
                <a:cxn ang="0">
                  <a:pos x="20" y="673"/>
                </a:cxn>
                <a:cxn ang="0">
                  <a:pos x="40" y="668"/>
                </a:cxn>
                <a:cxn ang="0">
                  <a:pos x="59" y="663"/>
                </a:cxn>
                <a:cxn ang="0">
                  <a:pos x="79" y="653"/>
                </a:cxn>
                <a:cxn ang="0">
                  <a:pos x="99" y="641"/>
                </a:cxn>
                <a:cxn ang="0">
                  <a:pos x="118" y="627"/>
                </a:cxn>
                <a:cxn ang="0">
                  <a:pos x="136" y="611"/>
                </a:cxn>
                <a:cxn ang="0">
                  <a:pos x="155" y="591"/>
                </a:cxn>
                <a:cxn ang="0">
                  <a:pos x="172" y="569"/>
                </a:cxn>
                <a:cxn ang="0">
                  <a:pos x="189" y="546"/>
                </a:cxn>
                <a:cxn ang="0">
                  <a:pos x="205" y="520"/>
                </a:cxn>
                <a:cxn ang="0">
                  <a:pos x="221" y="491"/>
                </a:cxn>
                <a:cxn ang="0">
                  <a:pos x="235" y="462"/>
                </a:cxn>
                <a:cxn ang="0">
                  <a:pos x="249" y="430"/>
                </a:cxn>
                <a:cxn ang="0">
                  <a:pos x="261" y="396"/>
                </a:cxn>
                <a:cxn ang="0">
                  <a:pos x="273" y="362"/>
                </a:cxn>
                <a:cxn ang="0">
                  <a:pos x="283" y="325"/>
                </a:cxn>
                <a:cxn ang="0">
                  <a:pos x="292" y="287"/>
                </a:cxn>
                <a:cxn ang="0">
                  <a:pos x="300" y="248"/>
                </a:cxn>
                <a:cxn ang="0">
                  <a:pos x="307" y="208"/>
                </a:cxn>
                <a:cxn ang="0">
                  <a:pos x="312" y="169"/>
                </a:cxn>
                <a:cxn ang="0">
                  <a:pos x="317" y="126"/>
                </a:cxn>
                <a:cxn ang="0">
                  <a:pos x="321" y="85"/>
                </a:cxn>
                <a:cxn ang="0">
                  <a:pos x="322" y="42"/>
                </a:cxn>
                <a:cxn ang="0">
                  <a:pos x="323" y="0"/>
                </a:cxn>
              </a:cxnLst>
              <a:rect l="0" t="0" r="r" b="b"/>
              <a:pathLst>
                <a:path w="323" h="673">
                  <a:moveTo>
                    <a:pt x="0" y="673"/>
                  </a:moveTo>
                  <a:lnTo>
                    <a:pt x="20" y="673"/>
                  </a:lnTo>
                  <a:lnTo>
                    <a:pt x="40" y="668"/>
                  </a:lnTo>
                  <a:lnTo>
                    <a:pt x="59" y="663"/>
                  </a:lnTo>
                  <a:lnTo>
                    <a:pt x="79" y="653"/>
                  </a:lnTo>
                  <a:lnTo>
                    <a:pt x="99" y="641"/>
                  </a:lnTo>
                  <a:lnTo>
                    <a:pt x="118" y="627"/>
                  </a:lnTo>
                  <a:lnTo>
                    <a:pt x="136" y="611"/>
                  </a:lnTo>
                  <a:lnTo>
                    <a:pt x="155" y="591"/>
                  </a:lnTo>
                  <a:lnTo>
                    <a:pt x="172" y="569"/>
                  </a:lnTo>
                  <a:lnTo>
                    <a:pt x="189" y="546"/>
                  </a:lnTo>
                  <a:lnTo>
                    <a:pt x="205" y="520"/>
                  </a:lnTo>
                  <a:lnTo>
                    <a:pt x="221" y="491"/>
                  </a:lnTo>
                  <a:lnTo>
                    <a:pt x="235" y="462"/>
                  </a:lnTo>
                  <a:lnTo>
                    <a:pt x="249" y="430"/>
                  </a:lnTo>
                  <a:lnTo>
                    <a:pt x="261" y="396"/>
                  </a:lnTo>
                  <a:lnTo>
                    <a:pt x="273" y="362"/>
                  </a:lnTo>
                  <a:lnTo>
                    <a:pt x="283" y="325"/>
                  </a:lnTo>
                  <a:lnTo>
                    <a:pt x="292" y="287"/>
                  </a:lnTo>
                  <a:lnTo>
                    <a:pt x="300" y="248"/>
                  </a:lnTo>
                  <a:lnTo>
                    <a:pt x="307" y="208"/>
                  </a:lnTo>
                  <a:lnTo>
                    <a:pt x="312" y="169"/>
                  </a:lnTo>
                  <a:lnTo>
                    <a:pt x="317" y="126"/>
                  </a:lnTo>
                  <a:lnTo>
                    <a:pt x="321" y="85"/>
                  </a:lnTo>
                  <a:lnTo>
                    <a:pt x="322" y="42"/>
                  </a:lnTo>
                  <a:lnTo>
                    <a:pt x="323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612361" name="Line 9"/>
            <p:cNvSpPr>
              <a:spLocks noChangeShapeType="1"/>
            </p:cNvSpPr>
            <p:nvPr/>
          </p:nvSpPr>
          <p:spPr bwMode="auto">
            <a:xfrm>
              <a:off x="1021" y="3566"/>
              <a:ext cx="3329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612362" name="Line 10"/>
            <p:cNvSpPr>
              <a:spLocks noChangeShapeType="1"/>
            </p:cNvSpPr>
            <p:nvPr/>
          </p:nvSpPr>
          <p:spPr bwMode="auto">
            <a:xfrm>
              <a:off x="544" y="1335"/>
              <a:ext cx="4280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612363" name="Line 11"/>
            <p:cNvSpPr>
              <a:spLocks noChangeShapeType="1"/>
            </p:cNvSpPr>
            <p:nvPr/>
          </p:nvSpPr>
          <p:spPr bwMode="auto">
            <a:xfrm flipV="1">
              <a:off x="1291" y="833"/>
              <a:ext cx="2" cy="50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612364" name="Rectangle 12"/>
            <p:cNvSpPr>
              <a:spLocks noChangeArrowheads="1"/>
            </p:cNvSpPr>
            <p:nvPr/>
          </p:nvSpPr>
          <p:spPr bwMode="auto">
            <a:xfrm>
              <a:off x="853" y="1063"/>
              <a:ext cx="89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900">
                  <a:solidFill>
                    <a:srgbClr val="000000"/>
                  </a:solidFill>
                  <a:latin typeface="Arial Cyr" pitchFamily="34" charset="-52"/>
                  <a:ea typeface="+mn-ea"/>
                  <a:cs typeface="+mn-cs"/>
                </a:rPr>
                <a:t>S0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 Cyr" pitchFamily="34" charset="-52"/>
                <a:ea typeface="+mn-ea"/>
                <a:cs typeface="+mn-cs"/>
              </a:endParaRPr>
            </a:p>
          </p:txBody>
        </p:sp>
        <p:sp>
          <p:nvSpPr>
            <p:cNvPr id="612365" name="Rectangle 13"/>
            <p:cNvSpPr>
              <a:spLocks noChangeArrowheads="1"/>
            </p:cNvSpPr>
            <p:nvPr/>
          </p:nvSpPr>
          <p:spPr bwMode="auto">
            <a:xfrm>
              <a:off x="2464" y="1063"/>
              <a:ext cx="413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900">
                  <a:solidFill>
                    <a:srgbClr val="000000"/>
                  </a:solidFill>
                  <a:latin typeface="Arial Cyr" charset="0"/>
                  <a:cs typeface="+mn-cs"/>
                </a:rPr>
                <a:t>ИСХОДНОЕ</a:t>
              </a:r>
              <a:endParaRPr lang="en-US">
                <a:effectLst>
                  <a:outerShdw blurRad="38100" dist="38100" dir="2700000" algn="tl">
                    <a:srgbClr val="DDDDDD"/>
                  </a:outerShdw>
                </a:effectLst>
                <a:latin typeface="Arial Cyr" charset="0"/>
                <a:cs typeface="+mn-cs"/>
              </a:endParaRPr>
            </a:p>
          </p:txBody>
        </p:sp>
        <p:sp>
          <p:nvSpPr>
            <p:cNvPr id="612366" name="Rectangle 14"/>
            <p:cNvSpPr>
              <a:spLocks noChangeArrowheads="1"/>
            </p:cNvSpPr>
            <p:nvPr/>
          </p:nvSpPr>
          <p:spPr bwMode="auto">
            <a:xfrm>
              <a:off x="932" y="1421"/>
              <a:ext cx="382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900">
                  <a:solidFill>
                    <a:srgbClr val="000000"/>
                  </a:solidFill>
                  <a:latin typeface="Arial Cyr" charset="0"/>
                  <a:cs typeface="+mn-cs"/>
                </a:rPr>
                <a:t>Исходящая</a:t>
              </a:r>
              <a:endParaRPr lang="en-US">
                <a:effectLst>
                  <a:outerShdw blurRad="38100" dist="38100" dir="2700000" algn="tl">
                    <a:srgbClr val="DDDDDD"/>
                  </a:outerShdw>
                </a:effectLst>
                <a:latin typeface="Arial Cyr" charset="0"/>
                <a:cs typeface="+mn-cs"/>
              </a:endParaRPr>
            </a:p>
          </p:txBody>
        </p:sp>
        <p:sp>
          <p:nvSpPr>
            <p:cNvPr id="612367" name="Rectangle 15"/>
            <p:cNvSpPr>
              <a:spLocks noChangeArrowheads="1"/>
            </p:cNvSpPr>
            <p:nvPr/>
          </p:nvSpPr>
          <p:spPr bwMode="auto">
            <a:xfrm>
              <a:off x="1155" y="1565"/>
              <a:ext cx="144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900">
                  <a:solidFill>
                    <a:srgbClr val="000000"/>
                  </a:solidFill>
                  <a:latin typeface="Arial Cyr" charset="0"/>
                  <a:cs typeface="+mn-cs"/>
                </a:rPr>
                <a:t>АТС</a:t>
              </a:r>
              <a:endParaRPr lang="en-US">
                <a:effectLst>
                  <a:outerShdw blurRad="38100" dist="38100" dir="2700000" algn="tl">
                    <a:srgbClr val="DDDDDD"/>
                  </a:outerShdw>
                </a:effectLst>
                <a:latin typeface="Arial Cyr" charset="0"/>
                <a:cs typeface="+mn-cs"/>
              </a:endParaRPr>
            </a:p>
          </p:txBody>
        </p:sp>
        <p:sp>
          <p:nvSpPr>
            <p:cNvPr id="612368" name="Rectangle 16"/>
            <p:cNvSpPr>
              <a:spLocks noChangeArrowheads="1"/>
            </p:cNvSpPr>
            <p:nvPr/>
          </p:nvSpPr>
          <p:spPr bwMode="auto">
            <a:xfrm>
              <a:off x="3685" y="1421"/>
              <a:ext cx="342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900">
                  <a:solidFill>
                    <a:srgbClr val="000000"/>
                  </a:solidFill>
                  <a:latin typeface="Arial Cyr" charset="0"/>
                  <a:cs typeface="+mn-cs"/>
                </a:rPr>
                <a:t>Входящая</a:t>
              </a:r>
              <a:endParaRPr lang="en-US">
                <a:effectLst>
                  <a:outerShdw blurRad="38100" dist="38100" dir="2700000" algn="tl">
                    <a:srgbClr val="DDDDDD"/>
                  </a:outerShdw>
                </a:effectLst>
                <a:latin typeface="Arial Cyr" charset="0"/>
                <a:cs typeface="+mn-cs"/>
              </a:endParaRPr>
            </a:p>
          </p:txBody>
        </p:sp>
        <p:sp>
          <p:nvSpPr>
            <p:cNvPr id="612369" name="Rectangle 17"/>
            <p:cNvSpPr>
              <a:spLocks noChangeArrowheads="1"/>
            </p:cNvSpPr>
            <p:nvPr/>
          </p:nvSpPr>
          <p:spPr bwMode="auto">
            <a:xfrm>
              <a:off x="3872" y="1565"/>
              <a:ext cx="144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900">
                  <a:solidFill>
                    <a:srgbClr val="000000"/>
                  </a:solidFill>
                  <a:latin typeface="Arial Cyr" charset="0"/>
                  <a:cs typeface="+mn-cs"/>
                </a:rPr>
                <a:t>АТС</a:t>
              </a:r>
              <a:endParaRPr lang="en-US">
                <a:effectLst>
                  <a:outerShdw blurRad="38100" dist="38100" dir="2700000" algn="tl">
                    <a:srgbClr val="DDDDDD"/>
                  </a:outerShdw>
                </a:effectLst>
                <a:latin typeface="Arial Cyr" charset="0"/>
                <a:cs typeface="+mn-cs"/>
              </a:endParaRPr>
            </a:p>
          </p:txBody>
        </p:sp>
        <p:sp>
          <p:nvSpPr>
            <p:cNvPr id="612370" name="Line 18"/>
            <p:cNvSpPr>
              <a:spLocks noChangeShapeType="1"/>
            </p:cNvSpPr>
            <p:nvPr/>
          </p:nvSpPr>
          <p:spPr bwMode="auto">
            <a:xfrm>
              <a:off x="2649" y="1624"/>
              <a:ext cx="2" cy="6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612371" name="Line 19"/>
            <p:cNvSpPr>
              <a:spLocks noChangeShapeType="1"/>
            </p:cNvSpPr>
            <p:nvPr/>
          </p:nvSpPr>
          <p:spPr bwMode="auto">
            <a:xfrm>
              <a:off x="2649" y="1736"/>
              <a:ext cx="2" cy="6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612372" name="Line 20"/>
            <p:cNvSpPr>
              <a:spLocks noChangeShapeType="1"/>
            </p:cNvSpPr>
            <p:nvPr/>
          </p:nvSpPr>
          <p:spPr bwMode="auto">
            <a:xfrm>
              <a:off x="2649" y="1848"/>
              <a:ext cx="2" cy="6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612373" name="Line 21"/>
            <p:cNvSpPr>
              <a:spLocks noChangeShapeType="1"/>
            </p:cNvSpPr>
            <p:nvPr/>
          </p:nvSpPr>
          <p:spPr bwMode="auto">
            <a:xfrm>
              <a:off x="2649" y="1960"/>
              <a:ext cx="2" cy="6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612374" name="Line 22"/>
            <p:cNvSpPr>
              <a:spLocks noChangeShapeType="1"/>
            </p:cNvSpPr>
            <p:nvPr/>
          </p:nvSpPr>
          <p:spPr bwMode="auto">
            <a:xfrm>
              <a:off x="2649" y="2069"/>
              <a:ext cx="2" cy="7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612375" name="Line 23"/>
            <p:cNvSpPr>
              <a:spLocks noChangeShapeType="1"/>
            </p:cNvSpPr>
            <p:nvPr/>
          </p:nvSpPr>
          <p:spPr bwMode="auto">
            <a:xfrm>
              <a:off x="2649" y="2183"/>
              <a:ext cx="2" cy="6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612376" name="Line 24"/>
            <p:cNvSpPr>
              <a:spLocks noChangeShapeType="1"/>
            </p:cNvSpPr>
            <p:nvPr/>
          </p:nvSpPr>
          <p:spPr bwMode="auto">
            <a:xfrm>
              <a:off x="2649" y="2295"/>
              <a:ext cx="2" cy="6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612377" name="Line 25"/>
            <p:cNvSpPr>
              <a:spLocks noChangeShapeType="1"/>
            </p:cNvSpPr>
            <p:nvPr/>
          </p:nvSpPr>
          <p:spPr bwMode="auto">
            <a:xfrm>
              <a:off x="2649" y="2407"/>
              <a:ext cx="2" cy="6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612378" name="Line 26"/>
            <p:cNvSpPr>
              <a:spLocks noChangeShapeType="1"/>
            </p:cNvSpPr>
            <p:nvPr/>
          </p:nvSpPr>
          <p:spPr bwMode="auto">
            <a:xfrm>
              <a:off x="2649" y="2519"/>
              <a:ext cx="2" cy="6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612379" name="Line 27"/>
            <p:cNvSpPr>
              <a:spLocks noChangeShapeType="1"/>
            </p:cNvSpPr>
            <p:nvPr/>
          </p:nvSpPr>
          <p:spPr bwMode="auto">
            <a:xfrm>
              <a:off x="2649" y="2631"/>
              <a:ext cx="2" cy="6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612380" name="Line 28"/>
            <p:cNvSpPr>
              <a:spLocks noChangeShapeType="1"/>
            </p:cNvSpPr>
            <p:nvPr/>
          </p:nvSpPr>
          <p:spPr bwMode="auto">
            <a:xfrm>
              <a:off x="2649" y="2742"/>
              <a:ext cx="2" cy="6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612381" name="Line 29"/>
            <p:cNvSpPr>
              <a:spLocks noChangeShapeType="1"/>
            </p:cNvSpPr>
            <p:nvPr/>
          </p:nvSpPr>
          <p:spPr bwMode="auto">
            <a:xfrm>
              <a:off x="2649" y="2854"/>
              <a:ext cx="2" cy="6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612382" name="Line 30"/>
            <p:cNvSpPr>
              <a:spLocks noChangeShapeType="1"/>
            </p:cNvSpPr>
            <p:nvPr/>
          </p:nvSpPr>
          <p:spPr bwMode="auto">
            <a:xfrm>
              <a:off x="1021" y="1911"/>
              <a:ext cx="3125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612383" name="Line 31"/>
            <p:cNvSpPr>
              <a:spLocks noChangeShapeType="1"/>
            </p:cNvSpPr>
            <p:nvPr/>
          </p:nvSpPr>
          <p:spPr bwMode="auto">
            <a:xfrm>
              <a:off x="1021" y="2197"/>
              <a:ext cx="3125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612384" name="Line 32"/>
            <p:cNvSpPr>
              <a:spLocks noChangeShapeType="1"/>
            </p:cNvSpPr>
            <p:nvPr/>
          </p:nvSpPr>
          <p:spPr bwMode="auto">
            <a:xfrm>
              <a:off x="1021" y="2484"/>
              <a:ext cx="3022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612385" name="Freeform 33"/>
            <p:cNvSpPr>
              <a:spLocks/>
            </p:cNvSpPr>
            <p:nvPr/>
          </p:nvSpPr>
          <p:spPr bwMode="auto">
            <a:xfrm>
              <a:off x="4035" y="2445"/>
              <a:ext cx="111" cy="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8" y="19"/>
                </a:cxn>
                <a:cxn ang="0">
                  <a:pos x="0" y="38"/>
                </a:cxn>
                <a:cxn ang="0">
                  <a:pos x="0" y="0"/>
                </a:cxn>
              </a:cxnLst>
              <a:rect l="0" t="0" r="r" b="b"/>
              <a:pathLst>
                <a:path w="58" h="38">
                  <a:moveTo>
                    <a:pt x="0" y="0"/>
                  </a:moveTo>
                  <a:lnTo>
                    <a:pt x="58" y="19"/>
                  </a:lnTo>
                  <a:lnTo>
                    <a:pt x="0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612386" name="Rectangle 34"/>
            <p:cNvSpPr>
              <a:spLocks noChangeArrowheads="1"/>
            </p:cNvSpPr>
            <p:nvPr/>
          </p:nvSpPr>
          <p:spPr bwMode="auto">
            <a:xfrm>
              <a:off x="2470" y="1689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000">
                  <a:solidFill>
                    <a:srgbClr val="000000"/>
                  </a:solidFill>
                  <a:latin typeface="Arial Cyr" charset="0"/>
                  <a:cs typeface="+mn-cs"/>
                </a:rPr>
                <a:t>а</a:t>
              </a:r>
              <a:endParaRPr lang="en-US">
                <a:effectLst>
                  <a:outerShdw blurRad="38100" dist="38100" dir="2700000" algn="tl">
                    <a:srgbClr val="DDDDDD"/>
                  </a:outerShdw>
                </a:effectLst>
                <a:latin typeface="Arial Cyr" charset="0"/>
                <a:cs typeface="+mn-cs"/>
              </a:endParaRPr>
            </a:p>
          </p:txBody>
        </p:sp>
        <p:sp>
          <p:nvSpPr>
            <p:cNvPr id="612387" name="Rectangle 35"/>
            <p:cNvSpPr>
              <a:spLocks noChangeArrowheads="1"/>
            </p:cNvSpPr>
            <p:nvPr/>
          </p:nvSpPr>
          <p:spPr bwMode="auto">
            <a:xfrm>
              <a:off x="2470" y="1976"/>
              <a:ext cx="44" cy="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000">
                  <a:solidFill>
                    <a:srgbClr val="000000"/>
                  </a:solidFill>
                  <a:latin typeface="Arial Cyr" pitchFamily="34" charset="-52"/>
                  <a:ea typeface="+mn-ea"/>
                  <a:cs typeface="+mn-cs"/>
                </a:rPr>
                <a:t>b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 Cyr" pitchFamily="34" charset="-52"/>
                <a:ea typeface="+mn-ea"/>
                <a:cs typeface="+mn-cs"/>
              </a:endParaRPr>
            </a:p>
          </p:txBody>
        </p:sp>
        <p:sp>
          <p:nvSpPr>
            <p:cNvPr id="612388" name="Rectangle 36"/>
            <p:cNvSpPr>
              <a:spLocks noChangeArrowheads="1"/>
            </p:cNvSpPr>
            <p:nvPr/>
          </p:nvSpPr>
          <p:spPr bwMode="auto">
            <a:xfrm>
              <a:off x="2474" y="2262"/>
              <a:ext cx="4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000">
                  <a:solidFill>
                    <a:srgbClr val="000000"/>
                  </a:solidFill>
                  <a:latin typeface="Arial Cyr" pitchFamily="34" charset="-52"/>
                  <a:ea typeface="+mn-ea"/>
                  <a:cs typeface="+mn-cs"/>
                </a:rPr>
                <a:t>c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 Cyr" pitchFamily="34" charset="-52"/>
                <a:ea typeface="+mn-ea"/>
                <a:cs typeface="+mn-cs"/>
              </a:endParaRPr>
            </a:p>
          </p:txBody>
        </p:sp>
        <p:sp>
          <p:nvSpPr>
            <p:cNvPr id="612389" name="Rectangle 37"/>
            <p:cNvSpPr>
              <a:spLocks noChangeArrowheads="1"/>
            </p:cNvSpPr>
            <p:nvPr/>
          </p:nvSpPr>
          <p:spPr bwMode="auto">
            <a:xfrm>
              <a:off x="1625" y="2409"/>
              <a:ext cx="555" cy="224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612390" name="Rectangle 38"/>
            <p:cNvSpPr>
              <a:spLocks noChangeArrowheads="1"/>
            </p:cNvSpPr>
            <p:nvPr/>
          </p:nvSpPr>
          <p:spPr bwMode="auto">
            <a:xfrm>
              <a:off x="1783" y="2425"/>
              <a:ext cx="12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900">
                  <a:solidFill>
                    <a:srgbClr val="000000"/>
                  </a:solidFill>
                  <a:latin typeface="Arial Cyr" pitchFamily="34" charset="-52"/>
                  <a:ea typeface="+mn-ea"/>
                  <a:cs typeface="+mn-cs"/>
                </a:rPr>
                <a:t>Roc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 Cyr" pitchFamily="34" charset="-52"/>
                <a:ea typeface="+mn-ea"/>
                <a:cs typeface="+mn-cs"/>
              </a:endParaRPr>
            </a:p>
          </p:txBody>
        </p:sp>
        <p:sp>
          <p:nvSpPr>
            <p:cNvPr id="612391" name="Rectangle 39"/>
            <p:cNvSpPr>
              <a:spLocks noChangeArrowheads="1"/>
            </p:cNvSpPr>
            <p:nvPr/>
          </p:nvSpPr>
          <p:spPr bwMode="auto">
            <a:xfrm>
              <a:off x="3119" y="2409"/>
              <a:ext cx="555" cy="224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612392" name="Rectangle 40"/>
            <p:cNvSpPr>
              <a:spLocks noChangeArrowheads="1"/>
            </p:cNvSpPr>
            <p:nvPr/>
          </p:nvSpPr>
          <p:spPr bwMode="auto">
            <a:xfrm>
              <a:off x="3301" y="2425"/>
              <a:ext cx="104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900">
                  <a:solidFill>
                    <a:srgbClr val="000000"/>
                  </a:solidFill>
                  <a:latin typeface="Arial Cyr" pitchFamily="34" charset="-52"/>
                  <a:ea typeface="+mn-ea"/>
                  <a:cs typeface="+mn-cs"/>
                </a:rPr>
                <a:t>Ric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 Cyr" pitchFamily="34" charset="-52"/>
                <a:ea typeface="+mn-ea"/>
                <a:cs typeface="+mn-cs"/>
              </a:endParaRPr>
            </a:p>
          </p:txBody>
        </p:sp>
        <p:sp>
          <p:nvSpPr>
            <p:cNvPr id="612393" name="Line 41"/>
            <p:cNvSpPr>
              <a:spLocks noChangeShapeType="1"/>
            </p:cNvSpPr>
            <p:nvPr/>
          </p:nvSpPr>
          <p:spPr bwMode="auto">
            <a:xfrm flipV="1">
              <a:off x="1015" y="2364"/>
              <a:ext cx="2" cy="21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612394" name="Line 42"/>
            <p:cNvSpPr>
              <a:spLocks noChangeShapeType="1"/>
            </p:cNvSpPr>
            <p:nvPr/>
          </p:nvSpPr>
          <p:spPr bwMode="auto">
            <a:xfrm flipH="1">
              <a:off x="948" y="2364"/>
              <a:ext cx="67" cy="7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612395" name="Line 43"/>
            <p:cNvSpPr>
              <a:spLocks noChangeShapeType="1"/>
            </p:cNvSpPr>
            <p:nvPr/>
          </p:nvSpPr>
          <p:spPr bwMode="auto">
            <a:xfrm flipH="1">
              <a:off x="948" y="2435"/>
              <a:ext cx="67" cy="7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612396" name="Line 44"/>
            <p:cNvSpPr>
              <a:spLocks noChangeShapeType="1"/>
            </p:cNvSpPr>
            <p:nvPr/>
          </p:nvSpPr>
          <p:spPr bwMode="auto">
            <a:xfrm flipH="1">
              <a:off x="948" y="2506"/>
              <a:ext cx="67" cy="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612397" name="Line 45"/>
            <p:cNvSpPr>
              <a:spLocks noChangeShapeType="1"/>
            </p:cNvSpPr>
            <p:nvPr/>
          </p:nvSpPr>
          <p:spPr bwMode="auto">
            <a:xfrm flipH="1">
              <a:off x="948" y="2580"/>
              <a:ext cx="67" cy="7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612398" name="Rectangle 46"/>
            <p:cNvSpPr>
              <a:spLocks noChangeArrowheads="1"/>
            </p:cNvSpPr>
            <p:nvPr/>
          </p:nvSpPr>
          <p:spPr bwMode="auto">
            <a:xfrm>
              <a:off x="1224" y="2785"/>
              <a:ext cx="538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900">
                  <a:solidFill>
                    <a:srgbClr val="000000"/>
                  </a:solidFill>
                  <a:latin typeface="Arial Cyr" charset="0"/>
                  <a:cs typeface="+mn-cs"/>
                </a:rPr>
                <a:t>Roc (20-24) кОм</a:t>
              </a:r>
              <a:endParaRPr lang="en-US">
                <a:effectLst>
                  <a:outerShdw blurRad="38100" dist="38100" dir="2700000" algn="tl">
                    <a:srgbClr val="DDDDDD"/>
                  </a:outerShdw>
                </a:effectLst>
                <a:latin typeface="Arial Cyr" charset="0"/>
                <a:cs typeface="+mn-cs"/>
              </a:endParaRPr>
            </a:p>
          </p:txBody>
        </p:sp>
        <p:sp>
          <p:nvSpPr>
            <p:cNvPr id="612399" name="Rectangle 47"/>
            <p:cNvSpPr>
              <a:spLocks noChangeArrowheads="1"/>
            </p:cNvSpPr>
            <p:nvPr/>
          </p:nvSpPr>
          <p:spPr bwMode="auto">
            <a:xfrm>
              <a:off x="2923" y="2785"/>
              <a:ext cx="624" cy="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900">
                  <a:solidFill>
                    <a:srgbClr val="000000"/>
                  </a:solidFill>
                  <a:latin typeface="Arial Cyr" charset="0"/>
                  <a:cs typeface="+mn-cs"/>
                </a:rPr>
                <a:t>Ric=(550-1300) Ом</a:t>
              </a:r>
              <a:endParaRPr lang="en-US">
                <a:effectLst>
                  <a:outerShdw blurRad="38100" dist="38100" dir="2700000" algn="tl">
                    <a:srgbClr val="DDDDDD"/>
                  </a:outerShdw>
                </a:effectLst>
                <a:latin typeface="Arial Cyr" charset="0"/>
                <a:cs typeface="+mn-cs"/>
              </a:endParaRPr>
            </a:p>
          </p:txBody>
        </p:sp>
        <p:sp>
          <p:nvSpPr>
            <p:cNvPr id="612400" name="Rectangle 48"/>
            <p:cNvSpPr>
              <a:spLocks noChangeArrowheads="1"/>
            </p:cNvSpPr>
            <p:nvPr/>
          </p:nvSpPr>
          <p:spPr bwMode="auto">
            <a:xfrm>
              <a:off x="4281" y="2425"/>
              <a:ext cx="172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900">
                  <a:solidFill>
                    <a:srgbClr val="000000"/>
                  </a:solidFill>
                  <a:latin typeface="Arial Cyr" charset="0"/>
                  <a:cs typeface="+mn-cs"/>
                </a:rPr>
                <a:t>-60 В</a:t>
              </a:r>
              <a:endParaRPr lang="en-US">
                <a:effectLst>
                  <a:outerShdw blurRad="38100" dist="38100" dir="2700000" algn="tl">
                    <a:srgbClr val="DDDDDD"/>
                  </a:outerShdw>
                </a:effectLst>
                <a:latin typeface="Arial Cyr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67731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633" name="Group 76"/>
          <p:cNvGrpSpPr>
            <a:grpSpLocks/>
          </p:cNvGrpSpPr>
          <p:nvPr/>
        </p:nvGrpSpPr>
        <p:grpSpPr bwMode="auto">
          <a:xfrm>
            <a:off x="1204913" y="887413"/>
            <a:ext cx="7112000" cy="4557712"/>
            <a:chOff x="631" y="704"/>
            <a:chExt cx="4480" cy="2871"/>
          </a:xfrm>
        </p:grpSpPr>
        <p:sp>
          <p:nvSpPr>
            <p:cNvPr id="613380" name="Freeform 4"/>
            <p:cNvSpPr>
              <a:spLocks/>
            </p:cNvSpPr>
            <p:nvPr/>
          </p:nvSpPr>
          <p:spPr bwMode="auto">
            <a:xfrm>
              <a:off x="631" y="704"/>
              <a:ext cx="604" cy="1435"/>
            </a:xfrm>
            <a:custGeom>
              <a:avLst/>
              <a:gdLst/>
              <a:ahLst/>
              <a:cxnLst>
                <a:cxn ang="0">
                  <a:pos x="315" y="0"/>
                </a:cxn>
                <a:cxn ang="0">
                  <a:pos x="295" y="2"/>
                </a:cxn>
                <a:cxn ang="0">
                  <a:pos x="275" y="5"/>
                </a:cxn>
                <a:cxn ang="0">
                  <a:pos x="257" y="12"/>
                </a:cxn>
                <a:cxn ang="0">
                  <a:pos x="237" y="21"/>
                </a:cxn>
                <a:cxn ang="0">
                  <a:pos x="218" y="33"/>
                </a:cxn>
                <a:cxn ang="0">
                  <a:pos x="200" y="46"/>
                </a:cxn>
                <a:cxn ang="0">
                  <a:pos x="182" y="63"/>
                </a:cxn>
                <a:cxn ang="0">
                  <a:pos x="164" y="82"/>
                </a:cxn>
                <a:cxn ang="0">
                  <a:pos x="147" y="104"/>
                </a:cxn>
                <a:cxn ang="0">
                  <a:pos x="130" y="127"/>
                </a:cxn>
                <a:cxn ang="0">
                  <a:pos x="114" y="152"/>
                </a:cxn>
                <a:cxn ang="0">
                  <a:pos x="99" y="180"/>
                </a:cxn>
                <a:cxn ang="0">
                  <a:pos x="85" y="209"/>
                </a:cxn>
                <a:cxn ang="0">
                  <a:pos x="72" y="240"/>
                </a:cxn>
                <a:cxn ang="0">
                  <a:pos x="61" y="273"/>
                </a:cxn>
                <a:cxn ang="0">
                  <a:pos x="49" y="308"/>
                </a:cxn>
                <a:cxn ang="0">
                  <a:pos x="39" y="344"/>
                </a:cxn>
                <a:cxn ang="0">
                  <a:pos x="30" y="380"/>
                </a:cxn>
                <a:cxn ang="0">
                  <a:pos x="22" y="419"/>
                </a:cxn>
                <a:cxn ang="0">
                  <a:pos x="15" y="457"/>
                </a:cxn>
                <a:cxn ang="0">
                  <a:pos x="9" y="497"/>
                </a:cxn>
                <a:cxn ang="0">
                  <a:pos x="5" y="538"/>
                </a:cxn>
                <a:cxn ang="0">
                  <a:pos x="2" y="579"/>
                </a:cxn>
                <a:cxn ang="0">
                  <a:pos x="0" y="620"/>
                </a:cxn>
                <a:cxn ang="0">
                  <a:pos x="0" y="662"/>
                </a:cxn>
              </a:cxnLst>
              <a:rect l="0" t="0" r="r" b="b"/>
              <a:pathLst>
                <a:path w="315" h="662">
                  <a:moveTo>
                    <a:pt x="315" y="0"/>
                  </a:moveTo>
                  <a:lnTo>
                    <a:pt x="295" y="2"/>
                  </a:lnTo>
                  <a:lnTo>
                    <a:pt x="275" y="5"/>
                  </a:lnTo>
                  <a:lnTo>
                    <a:pt x="257" y="12"/>
                  </a:lnTo>
                  <a:lnTo>
                    <a:pt x="237" y="21"/>
                  </a:lnTo>
                  <a:lnTo>
                    <a:pt x="218" y="33"/>
                  </a:lnTo>
                  <a:lnTo>
                    <a:pt x="200" y="46"/>
                  </a:lnTo>
                  <a:lnTo>
                    <a:pt x="182" y="63"/>
                  </a:lnTo>
                  <a:lnTo>
                    <a:pt x="164" y="82"/>
                  </a:lnTo>
                  <a:lnTo>
                    <a:pt x="147" y="104"/>
                  </a:lnTo>
                  <a:lnTo>
                    <a:pt x="130" y="127"/>
                  </a:lnTo>
                  <a:lnTo>
                    <a:pt x="114" y="152"/>
                  </a:lnTo>
                  <a:lnTo>
                    <a:pt x="99" y="180"/>
                  </a:lnTo>
                  <a:lnTo>
                    <a:pt x="85" y="209"/>
                  </a:lnTo>
                  <a:lnTo>
                    <a:pt x="72" y="240"/>
                  </a:lnTo>
                  <a:lnTo>
                    <a:pt x="61" y="273"/>
                  </a:lnTo>
                  <a:lnTo>
                    <a:pt x="49" y="308"/>
                  </a:lnTo>
                  <a:lnTo>
                    <a:pt x="39" y="344"/>
                  </a:lnTo>
                  <a:lnTo>
                    <a:pt x="30" y="380"/>
                  </a:lnTo>
                  <a:lnTo>
                    <a:pt x="22" y="419"/>
                  </a:lnTo>
                  <a:lnTo>
                    <a:pt x="15" y="457"/>
                  </a:lnTo>
                  <a:lnTo>
                    <a:pt x="9" y="497"/>
                  </a:lnTo>
                  <a:lnTo>
                    <a:pt x="5" y="538"/>
                  </a:lnTo>
                  <a:lnTo>
                    <a:pt x="2" y="579"/>
                  </a:lnTo>
                  <a:lnTo>
                    <a:pt x="0" y="620"/>
                  </a:lnTo>
                  <a:lnTo>
                    <a:pt x="0" y="66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613381" name="Freeform 5"/>
            <p:cNvSpPr>
              <a:spLocks/>
            </p:cNvSpPr>
            <p:nvPr/>
          </p:nvSpPr>
          <p:spPr bwMode="auto">
            <a:xfrm>
              <a:off x="631" y="2139"/>
              <a:ext cx="604" cy="14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"/>
                </a:cxn>
                <a:cxn ang="0">
                  <a:pos x="2" y="83"/>
                </a:cxn>
                <a:cxn ang="0">
                  <a:pos x="5" y="124"/>
                </a:cxn>
                <a:cxn ang="0">
                  <a:pos x="9" y="165"/>
                </a:cxn>
                <a:cxn ang="0">
                  <a:pos x="15" y="205"/>
                </a:cxn>
                <a:cxn ang="0">
                  <a:pos x="22" y="243"/>
                </a:cxn>
                <a:cxn ang="0">
                  <a:pos x="30" y="282"/>
                </a:cxn>
                <a:cxn ang="0">
                  <a:pos x="39" y="318"/>
                </a:cxn>
                <a:cxn ang="0">
                  <a:pos x="49" y="354"/>
                </a:cxn>
                <a:cxn ang="0">
                  <a:pos x="61" y="389"/>
                </a:cxn>
                <a:cxn ang="0">
                  <a:pos x="72" y="422"/>
                </a:cxn>
                <a:cxn ang="0">
                  <a:pos x="85" y="453"/>
                </a:cxn>
                <a:cxn ang="0">
                  <a:pos x="99" y="482"/>
                </a:cxn>
                <a:cxn ang="0">
                  <a:pos x="114" y="510"/>
                </a:cxn>
                <a:cxn ang="0">
                  <a:pos x="130" y="535"/>
                </a:cxn>
                <a:cxn ang="0">
                  <a:pos x="147" y="558"/>
                </a:cxn>
                <a:cxn ang="0">
                  <a:pos x="164" y="580"/>
                </a:cxn>
                <a:cxn ang="0">
                  <a:pos x="182" y="599"/>
                </a:cxn>
                <a:cxn ang="0">
                  <a:pos x="200" y="616"/>
                </a:cxn>
                <a:cxn ang="0">
                  <a:pos x="218" y="629"/>
                </a:cxn>
                <a:cxn ang="0">
                  <a:pos x="237" y="641"/>
                </a:cxn>
                <a:cxn ang="0">
                  <a:pos x="257" y="650"/>
                </a:cxn>
                <a:cxn ang="0">
                  <a:pos x="275" y="657"/>
                </a:cxn>
                <a:cxn ang="0">
                  <a:pos x="295" y="660"/>
                </a:cxn>
                <a:cxn ang="0">
                  <a:pos x="315" y="662"/>
                </a:cxn>
              </a:cxnLst>
              <a:rect l="0" t="0" r="r" b="b"/>
              <a:pathLst>
                <a:path w="315" h="662">
                  <a:moveTo>
                    <a:pt x="0" y="0"/>
                  </a:moveTo>
                  <a:lnTo>
                    <a:pt x="0" y="42"/>
                  </a:lnTo>
                  <a:lnTo>
                    <a:pt x="2" y="83"/>
                  </a:lnTo>
                  <a:lnTo>
                    <a:pt x="5" y="124"/>
                  </a:lnTo>
                  <a:lnTo>
                    <a:pt x="9" y="165"/>
                  </a:lnTo>
                  <a:lnTo>
                    <a:pt x="15" y="205"/>
                  </a:lnTo>
                  <a:lnTo>
                    <a:pt x="22" y="243"/>
                  </a:lnTo>
                  <a:lnTo>
                    <a:pt x="30" y="282"/>
                  </a:lnTo>
                  <a:lnTo>
                    <a:pt x="39" y="318"/>
                  </a:lnTo>
                  <a:lnTo>
                    <a:pt x="49" y="354"/>
                  </a:lnTo>
                  <a:lnTo>
                    <a:pt x="61" y="389"/>
                  </a:lnTo>
                  <a:lnTo>
                    <a:pt x="72" y="422"/>
                  </a:lnTo>
                  <a:lnTo>
                    <a:pt x="85" y="453"/>
                  </a:lnTo>
                  <a:lnTo>
                    <a:pt x="99" y="482"/>
                  </a:lnTo>
                  <a:lnTo>
                    <a:pt x="114" y="510"/>
                  </a:lnTo>
                  <a:lnTo>
                    <a:pt x="130" y="535"/>
                  </a:lnTo>
                  <a:lnTo>
                    <a:pt x="147" y="558"/>
                  </a:lnTo>
                  <a:lnTo>
                    <a:pt x="164" y="580"/>
                  </a:lnTo>
                  <a:lnTo>
                    <a:pt x="182" y="599"/>
                  </a:lnTo>
                  <a:lnTo>
                    <a:pt x="200" y="616"/>
                  </a:lnTo>
                  <a:lnTo>
                    <a:pt x="218" y="629"/>
                  </a:lnTo>
                  <a:lnTo>
                    <a:pt x="237" y="641"/>
                  </a:lnTo>
                  <a:lnTo>
                    <a:pt x="257" y="650"/>
                  </a:lnTo>
                  <a:lnTo>
                    <a:pt x="275" y="657"/>
                  </a:lnTo>
                  <a:lnTo>
                    <a:pt x="295" y="660"/>
                  </a:lnTo>
                  <a:lnTo>
                    <a:pt x="315" y="66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613382" name="Line 6"/>
            <p:cNvSpPr>
              <a:spLocks noChangeShapeType="1"/>
            </p:cNvSpPr>
            <p:nvPr/>
          </p:nvSpPr>
          <p:spPr bwMode="auto">
            <a:xfrm>
              <a:off x="1235" y="704"/>
              <a:ext cx="3269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613383" name="Freeform 7"/>
            <p:cNvSpPr>
              <a:spLocks/>
            </p:cNvSpPr>
            <p:nvPr/>
          </p:nvSpPr>
          <p:spPr bwMode="auto">
            <a:xfrm>
              <a:off x="4502" y="704"/>
              <a:ext cx="609" cy="1435"/>
            </a:xfrm>
            <a:custGeom>
              <a:avLst/>
              <a:gdLst/>
              <a:ahLst/>
              <a:cxnLst>
                <a:cxn ang="0">
                  <a:pos x="317" y="662"/>
                </a:cxn>
                <a:cxn ang="0">
                  <a:pos x="316" y="620"/>
                </a:cxn>
                <a:cxn ang="0">
                  <a:pos x="315" y="579"/>
                </a:cxn>
                <a:cxn ang="0">
                  <a:pos x="311" y="538"/>
                </a:cxn>
                <a:cxn ang="0">
                  <a:pos x="307" y="496"/>
                </a:cxn>
                <a:cxn ang="0">
                  <a:pos x="302" y="457"/>
                </a:cxn>
                <a:cxn ang="0">
                  <a:pos x="295" y="418"/>
                </a:cxn>
                <a:cxn ang="0">
                  <a:pos x="287" y="380"/>
                </a:cxn>
                <a:cxn ang="0">
                  <a:pos x="278" y="343"/>
                </a:cxn>
                <a:cxn ang="0">
                  <a:pos x="268" y="306"/>
                </a:cxn>
                <a:cxn ang="0">
                  <a:pos x="256" y="273"/>
                </a:cxn>
                <a:cxn ang="0">
                  <a:pos x="244" y="240"/>
                </a:cxn>
                <a:cxn ang="0">
                  <a:pos x="231" y="208"/>
                </a:cxn>
                <a:cxn ang="0">
                  <a:pos x="217" y="179"/>
                </a:cxn>
                <a:cxn ang="0">
                  <a:pos x="201" y="152"/>
                </a:cxn>
                <a:cxn ang="0">
                  <a:pos x="186" y="126"/>
                </a:cxn>
                <a:cxn ang="0">
                  <a:pos x="169" y="103"/>
                </a:cxn>
                <a:cxn ang="0">
                  <a:pos x="152" y="81"/>
                </a:cxn>
                <a:cxn ang="0">
                  <a:pos x="134" y="62"/>
                </a:cxn>
                <a:cxn ang="0">
                  <a:pos x="116" y="46"/>
                </a:cxn>
                <a:cxn ang="0">
                  <a:pos x="97" y="32"/>
                </a:cxn>
                <a:cxn ang="0">
                  <a:pos x="77" y="21"/>
                </a:cxn>
                <a:cxn ang="0">
                  <a:pos x="58" y="11"/>
                </a:cxn>
                <a:cxn ang="0">
                  <a:pos x="39" y="5"/>
                </a:cxn>
                <a:cxn ang="0">
                  <a:pos x="19" y="1"/>
                </a:cxn>
                <a:cxn ang="0">
                  <a:pos x="0" y="0"/>
                </a:cxn>
              </a:cxnLst>
              <a:rect l="0" t="0" r="r" b="b"/>
              <a:pathLst>
                <a:path w="317" h="662">
                  <a:moveTo>
                    <a:pt x="317" y="662"/>
                  </a:moveTo>
                  <a:lnTo>
                    <a:pt x="316" y="620"/>
                  </a:lnTo>
                  <a:lnTo>
                    <a:pt x="315" y="579"/>
                  </a:lnTo>
                  <a:lnTo>
                    <a:pt x="311" y="538"/>
                  </a:lnTo>
                  <a:lnTo>
                    <a:pt x="307" y="496"/>
                  </a:lnTo>
                  <a:lnTo>
                    <a:pt x="302" y="457"/>
                  </a:lnTo>
                  <a:lnTo>
                    <a:pt x="295" y="418"/>
                  </a:lnTo>
                  <a:lnTo>
                    <a:pt x="287" y="380"/>
                  </a:lnTo>
                  <a:lnTo>
                    <a:pt x="278" y="343"/>
                  </a:lnTo>
                  <a:lnTo>
                    <a:pt x="268" y="306"/>
                  </a:lnTo>
                  <a:lnTo>
                    <a:pt x="256" y="273"/>
                  </a:lnTo>
                  <a:lnTo>
                    <a:pt x="244" y="240"/>
                  </a:lnTo>
                  <a:lnTo>
                    <a:pt x="231" y="208"/>
                  </a:lnTo>
                  <a:lnTo>
                    <a:pt x="217" y="179"/>
                  </a:lnTo>
                  <a:lnTo>
                    <a:pt x="201" y="152"/>
                  </a:lnTo>
                  <a:lnTo>
                    <a:pt x="186" y="126"/>
                  </a:lnTo>
                  <a:lnTo>
                    <a:pt x="169" y="103"/>
                  </a:lnTo>
                  <a:lnTo>
                    <a:pt x="152" y="81"/>
                  </a:lnTo>
                  <a:lnTo>
                    <a:pt x="134" y="62"/>
                  </a:lnTo>
                  <a:lnTo>
                    <a:pt x="116" y="46"/>
                  </a:lnTo>
                  <a:lnTo>
                    <a:pt x="97" y="32"/>
                  </a:lnTo>
                  <a:lnTo>
                    <a:pt x="77" y="21"/>
                  </a:lnTo>
                  <a:lnTo>
                    <a:pt x="58" y="11"/>
                  </a:lnTo>
                  <a:lnTo>
                    <a:pt x="39" y="5"/>
                  </a:lnTo>
                  <a:lnTo>
                    <a:pt x="19" y="1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613384" name="Freeform 8"/>
            <p:cNvSpPr>
              <a:spLocks/>
            </p:cNvSpPr>
            <p:nvPr/>
          </p:nvSpPr>
          <p:spPr bwMode="auto">
            <a:xfrm>
              <a:off x="4502" y="2139"/>
              <a:ext cx="609" cy="1434"/>
            </a:xfrm>
            <a:custGeom>
              <a:avLst/>
              <a:gdLst/>
              <a:ahLst/>
              <a:cxnLst>
                <a:cxn ang="0">
                  <a:pos x="0" y="662"/>
                </a:cxn>
                <a:cxn ang="0">
                  <a:pos x="19" y="661"/>
                </a:cxn>
                <a:cxn ang="0">
                  <a:pos x="39" y="657"/>
                </a:cxn>
                <a:cxn ang="0">
                  <a:pos x="58" y="651"/>
                </a:cxn>
                <a:cxn ang="0">
                  <a:pos x="77" y="641"/>
                </a:cxn>
                <a:cxn ang="0">
                  <a:pos x="97" y="630"/>
                </a:cxn>
                <a:cxn ang="0">
                  <a:pos x="116" y="616"/>
                </a:cxn>
                <a:cxn ang="0">
                  <a:pos x="134" y="600"/>
                </a:cxn>
                <a:cxn ang="0">
                  <a:pos x="152" y="581"/>
                </a:cxn>
                <a:cxn ang="0">
                  <a:pos x="169" y="559"/>
                </a:cxn>
                <a:cxn ang="0">
                  <a:pos x="186" y="536"/>
                </a:cxn>
                <a:cxn ang="0">
                  <a:pos x="201" y="510"/>
                </a:cxn>
                <a:cxn ang="0">
                  <a:pos x="217" y="483"/>
                </a:cxn>
                <a:cxn ang="0">
                  <a:pos x="231" y="454"/>
                </a:cxn>
                <a:cxn ang="0">
                  <a:pos x="244" y="422"/>
                </a:cxn>
                <a:cxn ang="0">
                  <a:pos x="256" y="389"/>
                </a:cxn>
                <a:cxn ang="0">
                  <a:pos x="268" y="356"/>
                </a:cxn>
                <a:cxn ang="0">
                  <a:pos x="278" y="319"/>
                </a:cxn>
                <a:cxn ang="0">
                  <a:pos x="287" y="282"/>
                </a:cxn>
                <a:cxn ang="0">
                  <a:pos x="295" y="244"/>
                </a:cxn>
                <a:cxn ang="0">
                  <a:pos x="302" y="205"/>
                </a:cxn>
                <a:cxn ang="0">
                  <a:pos x="307" y="166"/>
                </a:cxn>
                <a:cxn ang="0">
                  <a:pos x="311" y="124"/>
                </a:cxn>
                <a:cxn ang="0">
                  <a:pos x="315" y="83"/>
                </a:cxn>
                <a:cxn ang="0">
                  <a:pos x="316" y="42"/>
                </a:cxn>
                <a:cxn ang="0">
                  <a:pos x="317" y="0"/>
                </a:cxn>
              </a:cxnLst>
              <a:rect l="0" t="0" r="r" b="b"/>
              <a:pathLst>
                <a:path w="317" h="662">
                  <a:moveTo>
                    <a:pt x="0" y="662"/>
                  </a:moveTo>
                  <a:lnTo>
                    <a:pt x="19" y="661"/>
                  </a:lnTo>
                  <a:lnTo>
                    <a:pt x="39" y="657"/>
                  </a:lnTo>
                  <a:lnTo>
                    <a:pt x="58" y="651"/>
                  </a:lnTo>
                  <a:lnTo>
                    <a:pt x="77" y="641"/>
                  </a:lnTo>
                  <a:lnTo>
                    <a:pt x="97" y="630"/>
                  </a:lnTo>
                  <a:lnTo>
                    <a:pt x="116" y="616"/>
                  </a:lnTo>
                  <a:lnTo>
                    <a:pt x="134" y="600"/>
                  </a:lnTo>
                  <a:lnTo>
                    <a:pt x="152" y="581"/>
                  </a:lnTo>
                  <a:lnTo>
                    <a:pt x="169" y="559"/>
                  </a:lnTo>
                  <a:lnTo>
                    <a:pt x="186" y="536"/>
                  </a:lnTo>
                  <a:lnTo>
                    <a:pt x="201" y="510"/>
                  </a:lnTo>
                  <a:lnTo>
                    <a:pt x="217" y="483"/>
                  </a:lnTo>
                  <a:lnTo>
                    <a:pt x="231" y="454"/>
                  </a:lnTo>
                  <a:lnTo>
                    <a:pt x="244" y="422"/>
                  </a:lnTo>
                  <a:lnTo>
                    <a:pt x="256" y="389"/>
                  </a:lnTo>
                  <a:lnTo>
                    <a:pt x="268" y="356"/>
                  </a:lnTo>
                  <a:lnTo>
                    <a:pt x="278" y="319"/>
                  </a:lnTo>
                  <a:lnTo>
                    <a:pt x="287" y="282"/>
                  </a:lnTo>
                  <a:lnTo>
                    <a:pt x="295" y="244"/>
                  </a:lnTo>
                  <a:lnTo>
                    <a:pt x="302" y="205"/>
                  </a:lnTo>
                  <a:lnTo>
                    <a:pt x="307" y="166"/>
                  </a:lnTo>
                  <a:lnTo>
                    <a:pt x="311" y="124"/>
                  </a:lnTo>
                  <a:lnTo>
                    <a:pt x="315" y="83"/>
                  </a:lnTo>
                  <a:lnTo>
                    <a:pt x="316" y="42"/>
                  </a:lnTo>
                  <a:lnTo>
                    <a:pt x="317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613385" name="Line 9"/>
            <p:cNvSpPr>
              <a:spLocks noChangeShapeType="1"/>
            </p:cNvSpPr>
            <p:nvPr/>
          </p:nvSpPr>
          <p:spPr bwMode="auto">
            <a:xfrm>
              <a:off x="1235" y="3573"/>
              <a:ext cx="3269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613386" name="Line 10"/>
            <p:cNvSpPr>
              <a:spLocks noChangeShapeType="1"/>
            </p:cNvSpPr>
            <p:nvPr/>
          </p:nvSpPr>
          <p:spPr bwMode="auto">
            <a:xfrm>
              <a:off x="769" y="1237"/>
              <a:ext cx="4202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613387" name="Line 11"/>
            <p:cNvSpPr>
              <a:spLocks noChangeShapeType="1"/>
            </p:cNvSpPr>
            <p:nvPr/>
          </p:nvSpPr>
          <p:spPr bwMode="auto">
            <a:xfrm flipV="1">
              <a:off x="1502" y="711"/>
              <a:ext cx="2" cy="52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613388" name="Rectangle 12"/>
            <p:cNvSpPr>
              <a:spLocks noChangeArrowheads="1"/>
            </p:cNvSpPr>
            <p:nvPr/>
          </p:nvSpPr>
          <p:spPr bwMode="auto">
            <a:xfrm>
              <a:off x="1090" y="951"/>
              <a:ext cx="88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900">
                  <a:solidFill>
                    <a:srgbClr val="000000"/>
                  </a:solidFill>
                  <a:latin typeface="Arial Cyr" pitchFamily="34" charset="-52"/>
                  <a:ea typeface="+mn-ea"/>
                  <a:cs typeface="+mn-cs"/>
                </a:rPr>
                <a:t>S5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 Cyr" pitchFamily="34" charset="-52"/>
                <a:ea typeface="+mn-ea"/>
                <a:cs typeface="+mn-cs"/>
              </a:endParaRPr>
            </a:p>
          </p:txBody>
        </p:sp>
        <p:sp>
          <p:nvSpPr>
            <p:cNvPr id="613389" name="Rectangle 13"/>
            <p:cNvSpPr>
              <a:spLocks noChangeArrowheads="1"/>
            </p:cNvSpPr>
            <p:nvPr/>
          </p:nvSpPr>
          <p:spPr bwMode="auto">
            <a:xfrm>
              <a:off x="2083" y="951"/>
              <a:ext cx="1027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900">
                  <a:solidFill>
                    <a:srgbClr val="000000"/>
                  </a:solidFill>
                  <a:latin typeface="Arial Cyr" charset="0"/>
                  <a:cs typeface="+mn-cs"/>
                </a:rPr>
                <a:t>РАЗГОВОРНОЕ СОСТОЯНИЕ</a:t>
              </a:r>
              <a:endParaRPr lang="en-US">
                <a:effectLst>
                  <a:outerShdw blurRad="38100" dist="38100" dir="2700000" algn="tl">
                    <a:srgbClr val="DDDDDD"/>
                  </a:outerShdw>
                </a:effectLst>
                <a:latin typeface="Arial Cyr" charset="0"/>
                <a:cs typeface="+mn-cs"/>
              </a:endParaRPr>
            </a:p>
          </p:txBody>
        </p:sp>
        <p:sp>
          <p:nvSpPr>
            <p:cNvPr id="613390" name="Rectangle 14"/>
            <p:cNvSpPr>
              <a:spLocks noChangeArrowheads="1"/>
            </p:cNvSpPr>
            <p:nvPr/>
          </p:nvSpPr>
          <p:spPr bwMode="auto">
            <a:xfrm>
              <a:off x="1149" y="1326"/>
              <a:ext cx="384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900">
                  <a:solidFill>
                    <a:srgbClr val="000000"/>
                  </a:solidFill>
                  <a:latin typeface="Arial Cyr" charset="0"/>
                  <a:cs typeface="+mn-cs"/>
                </a:rPr>
                <a:t>Исходящая</a:t>
              </a:r>
              <a:endParaRPr lang="en-US">
                <a:effectLst>
                  <a:outerShdw blurRad="38100" dist="38100" dir="2700000" algn="tl">
                    <a:srgbClr val="DDDDDD"/>
                  </a:outerShdw>
                </a:effectLst>
                <a:latin typeface="Arial Cyr" charset="0"/>
                <a:cs typeface="+mn-cs"/>
              </a:endParaRPr>
            </a:p>
          </p:txBody>
        </p:sp>
        <p:sp>
          <p:nvSpPr>
            <p:cNvPr id="613391" name="Rectangle 15"/>
            <p:cNvSpPr>
              <a:spLocks noChangeArrowheads="1"/>
            </p:cNvSpPr>
            <p:nvPr/>
          </p:nvSpPr>
          <p:spPr bwMode="auto">
            <a:xfrm>
              <a:off x="1368" y="1476"/>
              <a:ext cx="144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900">
                  <a:solidFill>
                    <a:srgbClr val="000000"/>
                  </a:solidFill>
                  <a:latin typeface="Arial Cyr" charset="0"/>
                  <a:cs typeface="+mn-cs"/>
                </a:rPr>
                <a:t>АТС</a:t>
              </a:r>
              <a:endParaRPr lang="en-US">
                <a:effectLst>
                  <a:outerShdw blurRad="38100" dist="38100" dir="2700000" algn="tl">
                    <a:srgbClr val="DDDDDD"/>
                  </a:outerShdw>
                </a:effectLst>
                <a:latin typeface="Arial Cyr" charset="0"/>
                <a:cs typeface="+mn-cs"/>
              </a:endParaRPr>
            </a:p>
          </p:txBody>
        </p:sp>
        <p:sp>
          <p:nvSpPr>
            <p:cNvPr id="613392" name="Rectangle 16"/>
            <p:cNvSpPr>
              <a:spLocks noChangeArrowheads="1"/>
            </p:cNvSpPr>
            <p:nvPr/>
          </p:nvSpPr>
          <p:spPr bwMode="auto">
            <a:xfrm>
              <a:off x="3854" y="1326"/>
              <a:ext cx="343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900">
                  <a:solidFill>
                    <a:srgbClr val="000000"/>
                  </a:solidFill>
                  <a:latin typeface="Arial Cyr" charset="0"/>
                  <a:cs typeface="+mn-cs"/>
                </a:rPr>
                <a:t>Входящая</a:t>
              </a:r>
              <a:endParaRPr lang="en-US">
                <a:effectLst>
                  <a:outerShdw blurRad="38100" dist="38100" dir="2700000" algn="tl">
                    <a:srgbClr val="DDDDDD"/>
                  </a:outerShdw>
                </a:effectLst>
                <a:latin typeface="Arial Cyr" charset="0"/>
                <a:cs typeface="+mn-cs"/>
              </a:endParaRPr>
            </a:p>
          </p:txBody>
        </p:sp>
        <p:sp>
          <p:nvSpPr>
            <p:cNvPr id="613393" name="Rectangle 17"/>
            <p:cNvSpPr>
              <a:spLocks noChangeArrowheads="1"/>
            </p:cNvSpPr>
            <p:nvPr/>
          </p:nvSpPr>
          <p:spPr bwMode="auto">
            <a:xfrm>
              <a:off x="4036" y="1476"/>
              <a:ext cx="144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900">
                  <a:solidFill>
                    <a:srgbClr val="000000"/>
                  </a:solidFill>
                  <a:latin typeface="Arial Cyr" charset="0"/>
                  <a:cs typeface="+mn-cs"/>
                </a:rPr>
                <a:t>АТС</a:t>
              </a:r>
              <a:endParaRPr lang="en-US">
                <a:effectLst>
                  <a:outerShdw blurRad="38100" dist="38100" dir="2700000" algn="tl">
                    <a:srgbClr val="DDDDDD"/>
                  </a:outerShdw>
                </a:effectLst>
                <a:latin typeface="Arial Cyr" charset="0"/>
                <a:cs typeface="+mn-cs"/>
              </a:endParaRPr>
            </a:p>
          </p:txBody>
        </p:sp>
        <p:sp>
          <p:nvSpPr>
            <p:cNvPr id="613394" name="Line 18"/>
            <p:cNvSpPr>
              <a:spLocks noChangeShapeType="1"/>
            </p:cNvSpPr>
            <p:nvPr/>
          </p:nvSpPr>
          <p:spPr bwMode="auto">
            <a:xfrm>
              <a:off x="2835" y="1538"/>
              <a:ext cx="2" cy="7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613395" name="Line 19"/>
            <p:cNvSpPr>
              <a:spLocks noChangeShapeType="1"/>
            </p:cNvSpPr>
            <p:nvPr/>
          </p:nvSpPr>
          <p:spPr bwMode="auto">
            <a:xfrm>
              <a:off x="2835" y="1655"/>
              <a:ext cx="2" cy="7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613396" name="Line 20"/>
            <p:cNvSpPr>
              <a:spLocks noChangeShapeType="1"/>
            </p:cNvSpPr>
            <p:nvPr/>
          </p:nvSpPr>
          <p:spPr bwMode="auto">
            <a:xfrm>
              <a:off x="2835" y="1772"/>
              <a:ext cx="2" cy="7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613397" name="Line 21"/>
            <p:cNvSpPr>
              <a:spLocks noChangeShapeType="1"/>
            </p:cNvSpPr>
            <p:nvPr/>
          </p:nvSpPr>
          <p:spPr bwMode="auto">
            <a:xfrm>
              <a:off x="2835" y="1889"/>
              <a:ext cx="2" cy="7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613398" name="Line 22"/>
            <p:cNvSpPr>
              <a:spLocks noChangeShapeType="1"/>
            </p:cNvSpPr>
            <p:nvPr/>
          </p:nvSpPr>
          <p:spPr bwMode="auto">
            <a:xfrm>
              <a:off x="2835" y="2004"/>
              <a:ext cx="2" cy="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613399" name="Line 23"/>
            <p:cNvSpPr>
              <a:spLocks noChangeShapeType="1"/>
            </p:cNvSpPr>
            <p:nvPr/>
          </p:nvSpPr>
          <p:spPr bwMode="auto">
            <a:xfrm>
              <a:off x="2835" y="2123"/>
              <a:ext cx="2" cy="7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613400" name="Line 24"/>
            <p:cNvSpPr>
              <a:spLocks noChangeShapeType="1"/>
            </p:cNvSpPr>
            <p:nvPr/>
          </p:nvSpPr>
          <p:spPr bwMode="auto">
            <a:xfrm>
              <a:off x="2835" y="2240"/>
              <a:ext cx="2" cy="7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613401" name="Line 25"/>
            <p:cNvSpPr>
              <a:spLocks noChangeShapeType="1"/>
            </p:cNvSpPr>
            <p:nvPr/>
          </p:nvSpPr>
          <p:spPr bwMode="auto">
            <a:xfrm>
              <a:off x="2835" y="2357"/>
              <a:ext cx="2" cy="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613402" name="Line 26"/>
            <p:cNvSpPr>
              <a:spLocks noChangeShapeType="1"/>
            </p:cNvSpPr>
            <p:nvPr/>
          </p:nvSpPr>
          <p:spPr bwMode="auto">
            <a:xfrm>
              <a:off x="2835" y="2474"/>
              <a:ext cx="2" cy="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613403" name="Line 27"/>
            <p:cNvSpPr>
              <a:spLocks noChangeShapeType="1"/>
            </p:cNvSpPr>
            <p:nvPr/>
          </p:nvSpPr>
          <p:spPr bwMode="auto">
            <a:xfrm>
              <a:off x="2835" y="2591"/>
              <a:ext cx="2" cy="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613404" name="Line 28"/>
            <p:cNvSpPr>
              <a:spLocks noChangeShapeType="1"/>
            </p:cNvSpPr>
            <p:nvPr/>
          </p:nvSpPr>
          <p:spPr bwMode="auto">
            <a:xfrm>
              <a:off x="2835" y="2711"/>
              <a:ext cx="2" cy="7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613405" name="Line 29"/>
            <p:cNvSpPr>
              <a:spLocks noChangeShapeType="1"/>
            </p:cNvSpPr>
            <p:nvPr/>
          </p:nvSpPr>
          <p:spPr bwMode="auto">
            <a:xfrm>
              <a:off x="2835" y="2828"/>
              <a:ext cx="2" cy="6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613406" name="Line 30"/>
            <p:cNvSpPr>
              <a:spLocks noChangeShapeType="1"/>
            </p:cNvSpPr>
            <p:nvPr/>
          </p:nvSpPr>
          <p:spPr bwMode="auto">
            <a:xfrm>
              <a:off x="1333" y="1837"/>
              <a:ext cx="2972" cy="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613407" name="Freeform 31"/>
            <p:cNvSpPr>
              <a:spLocks/>
            </p:cNvSpPr>
            <p:nvPr/>
          </p:nvSpPr>
          <p:spPr bwMode="auto">
            <a:xfrm>
              <a:off x="1235" y="1798"/>
              <a:ext cx="110" cy="81"/>
            </a:xfrm>
            <a:custGeom>
              <a:avLst/>
              <a:gdLst/>
              <a:ahLst/>
              <a:cxnLst>
                <a:cxn ang="0">
                  <a:pos x="57" y="37"/>
                </a:cxn>
                <a:cxn ang="0">
                  <a:pos x="0" y="18"/>
                </a:cxn>
                <a:cxn ang="0">
                  <a:pos x="57" y="0"/>
                </a:cxn>
                <a:cxn ang="0">
                  <a:pos x="57" y="37"/>
                </a:cxn>
              </a:cxnLst>
              <a:rect l="0" t="0" r="r" b="b"/>
              <a:pathLst>
                <a:path w="57" h="37">
                  <a:moveTo>
                    <a:pt x="57" y="37"/>
                  </a:moveTo>
                  <a:lnTo>
                    <a:pt x="0" y="18"/>
                  </a:lnTo>
                  <a:lnTo>
                    <a:pt x="57" y="0"/>
                  </a:lnTo>
                  <a:lnTo>
                    <a:pt x="57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613408" name="Line 32"/>
            <p:cNvSpPr>
              <a:spLocks noChangeShapeType="1"/>
            </p:cNvSpPr>
            <p:nvPr/>
          </p:nvSpPr>
          <p:spPr bwMode="auto">
            <a:xfrm>
              <a:off x="1235" y="2139"/>
              <a:ext cx="2968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613409" name="Freeform 33"/>
            <p:cNvSpPr>
              <a:spLocks/>
            </p:cNvSpPr>
            <p:nvPr/>
          </p:nvSpPr>
          <p:spPr bwMode="auto">
            <a:xfrm>
              <a:off x="4196" y="2097"/>
              <a:ext cx="109" cy="8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" y="19"/>
                </a:cxn>
                <a:cxn ang="0">
                  <a:pos x="0" y="38"/>
                </a:cxn>
                <a:cxn ang="0">
                  <a:pos x="0" y="0"/>
                </a:cxn>
              </a:cxnLst>
              <a:rect l="0" t="0" r="r" b="b"/>
              <a:pathLst>
                <a:path w="57" h="38">
                  <a:moveTo>
                    <a:pt x="0" y="0"/>
                  </a:moveTo>
                  <a:lnTo>
                    <a:pt x="57" y="19"/>
                  </a:lnTo>
                  <a:lnTo>
                    <a:pt x="0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613410" name="Line 34"/>
            <p:cNvSpPr>
              <a:spLocks noChangeShapeType="1"/>
            </p:cNvSpPr>
            <p:nvPr/>
          </p:nvSpPr>
          <p:spPr bwMode="auto">
            <a:xfrm>
              <a:off x="1235" y="2440"/>
              <a:ext cx="2968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613411" name="Freeform 35"/>
            <p:cNvSpPr>
              <a:spLocks/>
            </p:cNvSpPr>
            <p:nvPr/>
          </p:nvSpPr>
          <p:spPr bwMode="auto">
            <a:xfrm>
              <a:off x="4196" y="2399"/>
              <a:ext cx="109" cy="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" y="19"/>
                </a:cxn>
                <a:cxn ang="0">
                  <a:pos x="0" y="37"/>
                </a:cxn>
                <a:cxn ang="0">
                  <a:pos x="0" y="0"/>
                </a:cxn>
              </a:cxnLst>
              <a:rect l="0" t="0" r="r" b="b"/>
              <a:pathLst>
                <a:path w="57" h="37">
                  <a:moveTo>
                    <a:pt x="0" y="0"/>
                  </a:moveTo>
                  <a:lnTo>
                    <a:pt x="57" y="19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613412" name="Rectangle 36"/>
            <p:cNvSpPr>
              <a:spLocks noChangeArrowheads="1"/>
            </p:cNvSpPr>
            <p:nvPr/>
          </p:nvSpPr>
          <p:spPr bwMode="auto">
            <a:xfrm>
              <a:off x="2661" y="1603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000">
                  <a:solidFill>
                    <a:srgbClr val="000000"/>
                  </a:solidFill>
                  <a:latin typeface="Arial Cyr" charset="0"/>
                  <a:cs typeface="+mn-cs"/>
                </a:rPr>
                <a:t>а</a:t>
              </a:r>
              <a:endParaRPr lang="en-US">
                <a:effectLst>
                  <a:outerShdw blurRad="38100" dist="38100" dir="2700000" algn="tl">
                    <a:srgbClr val="DDDDDD"/>
                  </a:outerShdw>
                </a:effectLst>
                <a:latin typeface="Arial Cyr" charset="0"/>
                <a:cs typeface="+mn-cs"/>
              </a:endParaRPr>
            </a:p>
          </p:txBody>
        </p:sp>
        <p:sp>
          <p:nvSpPr>
            <p:cNvPr id="613413" name="Rectangle 37"/>
            <p:cNvSpPr>
              <a:spLocks noChangeArrowheads="1"/>
            </p:cNvSpPr>
            <p:nvPr/>
          </p:nvSpPr>
          <p:spPr bwMode="auto">
            <a:xfrm>
              <a:off x="2661" y="1902"/>
              <a:ext cx="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000">
                  <a:solidFill>
                    <a:srgbClr val="000000"/>
                  </a:solidFill>
                  <a:latin typeface="Arial Cyr" pitchFamily="34" charset="-52"/>
                  <a:ea typeface="+mn-ea"/>
                  <a:cs typeface="+mn-cs"/>
                </a:rPr>
                <a:t>b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 Cyr" pitchFamily="34" charset="-52"/>
                <a:ea typeface="+mn-ea"/>
                <a:cs typeface="+mn-cs"/>
              </a:endParaRPr>
            </a:p>
          </p:txBody>
        </p:sp>
        <p:sp>
          <p:nvSpPr>
            <p:cNvPr id="613414" name="Rectangle 38"/>
            <p:cNvSpPr>
              <a:spLocks noChangeArrowheads="1"/>
            </p:cNvSpPr>
            <p:nvPr/>
          </p:nvSpPr>
          <p:spPr bwMode="auto">
            <a:xfrm>
              <a:off x="2663" y="2204"/>
              <a:ext cx="40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000">
                  <a:solidFill>
                    <a:srgbClr val="000000"/>
                  </a:solidFill>
                  <a:latin typeface="Arial Cyr" pitchFamily="34" charset="-52"/>
                  <a:ea typeface="+mn-ea"/>
                  <a:cs typeface="+mn-cs"/>
                </a:rPr>
                <a:t>c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 Cyr" pitchFamily="34" charset="-52"/>
                <a:ea typeface="+mn-ea"/>
                <a:cs typeface="+mn-cs"/>
              </a:endParaRPr>
            </a:p>
          </p:txBody>
        </p:sp>
        <p:sp>
          <p:nvSpPr>
            <p:cNvPr id="613415" name="Rectangle 39"/>
            <p:cNvSpPr>
              <a:spLocks noChangeArrowheads="1"/>
            </p:cNvSpPr>
            <p:nvPr/>
          </p:nvSpPr>
          <p:spPr bwMode="auto">
            <a:xfrm>
              <a:off x="1830" y="2360"/>
              <a:ext cx="549" cy="23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613416" name="Rectangle 40"/>
            <p:cNvSpPr>
              <a:spLocks noChangeArrowheads="1"/>
            </p:cNvSpPr>
            <p:nvPr/>
          </p:nvSpPr>
          <p:spPr bwMode="auto">
            <a:xfrm>
              <a:off x="1984" y="2377"/>
              <a:ext cx="128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900">
                  <a:solidFill>
                    <a:srgbClr val="000000"/>
                  </a:solidFill>
                  <a:latin typeface="Arial Cyr" pitchFamily="34" charset="-52"/>
                  <a:ea typeface="+mn-ea"/>
                  <a:cs typeface="+mn-cs"/>
                </a:rPr>
                <a:t>Roc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 Cyr" pitchFamily="34" charset="-52"/>
                <a:ea typeface="+mn-ea"/>
                <a:cs typeface="+mn-cs"/>
              </a:endParaRPr>
            </a:p>
          </p:txBody>
        </p:sp>
        <p:sp>
          <p:nvSpPr>
            <p:cNvPr id="613417" name="Rectangle 41"/>
            <p:cNvSpPr>
              <a:spLocks noChangeArrowheads="1"/>
            </p:cNvSpPr>
            <p:nvPr/>
          </p:nvSpPr>
          <p:spPr bwMode="auto">
            <a:xfrm>
              <a:off x="3298" y="2360"/>
              <a:ext cx="543" cy="234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613418" name="Rectangle 42"/>
            <p:cNvSpPr>
              <a:spLocks noChangeArrowheads="1"/>
            </p:cNvSpPr>
            <p:nvPr/>
          </p:nvSpPr>
          <p:spPr bwMode="auto">
            <a:xfrm>
              <a:off x="3476" y="2377"/>
              <a:ext cx="104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900">
                  <a:solidFill>
                    <a:srgbClr val="000000"/>
                  </a:solidFill>
                  <a:latin typeface="Arial Cyr" pitchFamily="34" charset="-52"/>
                  <a:ea typeface="+mn-ea"/>
                  <a:cs typeface="+mn-cs"/>
                </a:rPr>
                <a:t>Ric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 Cyr" pitchFamily="34" charset="-52"/>
                <a:ea typeface="+mn-ea"/>
                <a:cs typeface="+mn-cs"/>
              </a:endParaRPr>
            </a:p>
          </p:txBody>
        </p:sp>
        <p:sp>
          <p:nvSpPr>
            <p:cNvPr id="613419" name="Line 43"/>
            <p:cNvSpPr>
              <a:spLocks noChangeShapeType="1"/>
            </p:cNvSpPr>
            <p:nvPr/>
          </p:nvSpPr>
          <p:spPr bwMode="auto">
            <a:xfrm flipV="1">
              <a:off x="1232" y="2312"/>
              <a:ext cx="2" cy="22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613420" name="Line 44"/>
            <p:cNvSpPr>
              <a:spLocks noChangeShapeType="1"/>
            </p:cNvSpPr>
            <p:nvPr/>
          </p:nvSpPr>
          <p:spPr bwMode="auto">
            <a:xfrm flipH="1">
              <a:off x="1164" y="2312"/>
              <a:ext cx="68" cy="7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613421" name="Line 45"/>
            <p:cNvSpPr>
              <a:spLocks noChangeShapeType="1"/>
            </p:cNvSpPr>
            <p:nvPr/>
          </p:nvSpPr>
          <p:spPr bwMode="auto">
            <a:xfrm flipH="1">
              <a:off x="1164" y="2388"/>
              <a:ext cx="68" cy="7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613422" name="Line 46"/>
            <p:cNvSpPr>
              <a:spLocks noChangeShapeType="1"/>
            </p:cNvSpPr>
            <p:nvPr/>
          </p:nvSpPr>
          <p:spPr bwMode="auto">
            <a:xfrm flipH="1">
              <a:off x="1164" y="2464"/>
              <a:ext cx="68" cy="7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613423" name="Line 47"/>
            <p:cNvSpPr>
              <a:spLocks noChangeShapeType="1"/>
            </p:cNvSpPr>
            <p:nvPr/>
          </p:nvSpPr>
          <p:spPr bwMode="auto">
            <a:xfrm flipH="1">
              <a:off x="1164" y="2537"/>
              <a:ext cx="68" cy="7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613424" name="Rectangle 48"/>
            <p:cNvSpPr>
              <a:spLocks noChangeArrowheads="1"/>
            </p:cNvSpPr>
            <p:nvPr/>
          </p:nvSpPr>
          <p:spPr bwMode="auto">
            <a:xfrm>
              <a:off x="1435" y="2754"/>
              <a:ext cx="416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900">
                  <a:solidFill>
                    <a:srgbClr val="000000"/>
                  </a:solidFill>
                  <a:latin typeface="Arial Cyr" charset="0"/>
                  <a:cs typeface="+mn-cs"/>
                </a:rPr>
                <a:t>Roa=42 kОм</a:t>
              </a:r>
              <a:endParaRPr lang="en-US">
                <a:effectLst>
                  <a:outerShdw blurRad="38100" dist="38100" dir="2700000" algn="tl">
                    <a:srgbClr val="DDDDDD"/>
                  </a:outerShdw>
                </a:effectLst>
                <a:latin typeface="Arial Cyr" charset="0"/>
                <a:cs typeface="+mn-cs"/>
              </a:endParaRPr>
            </a:p>
          </p:txBody>
        </p:sp>
        <p:sp>
          <p:nvSpPr>
            <p:cNvPr id="613425" name="Rectangle 49"/>
            <p:cNvSpPr>
              <a:spLocks noChangeArrowheads="1"/>
            </p:cNvSpPr>
            <p:nvPr/>
          </p:nvSpPr>
          <p:spPr bwMode="auto">
            <a:xfrm>
              <a:off x="3106" y="2754"/>
              <a:ext cx="435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900">
                  <a:solidFill>
                    <a:srgbClr val="000000"/>
                  </a:solidFill>
                  <a:latin typeface="Arial Cyr" charset="0"/>
                  <a:cs typeface="+mn-cs"/>
                </a:rPr>
                <a:t>Ria=1000 Ом</a:t>
              </a:r>
              <a:endParaRPr lang="en-US">
                <a:effectLst>
                  <a:outerShdw blurRad="38100" dist="38100" dir="2700000" algn="tl">
                    <a:srgbClr val="DDDDDD"/>
                  </a:outerShdw>
                </a:effectLst>
                <a:latin typeface="Arial Cyr" charset="0"/>
                <a:cs typeface="+mn-cs"/>
              </a:endParaRPr>
            </a:p>
          </p:txBody>
        </p:sp>
        <p:sp>
          <p:nvSpPr>
            <p:cNvPr id="613426" name="Rectangle 50"/>
            <p:cNvSpPr>
              <a:spLocks noChangeArrowheads="1"/>
            </p:cNvSpPr>
            <p:nvPr/>
          </p:nvSpPr>
          <p:spPr bwMode="auto">
            <a:xfrm>
              <a:off x="4437" y="2377"/>
              <a:ext cx="173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900">
                  <a:solidFill>
                    <a:srgbClr val="000000"/>
                  </a:solidFill>
                  <a:latin typeface="Arial Cyr" charset="0"/>
                  <a:cs typeface="+mn-cs"/>
                </a:rPr>
                <a:t>-60 В</a:t>
              </a:r>
              <a:endParaRPr lang="en-US">
                <a:effectLst>
                  <a:outerShdw blurRad="38100" dist="38100" dir="2700000" algn="tl">
                    <a:srgbClr val="DDDDDD"/>
                  </a:outerShdw>
                </a:effectLst>
                <a:latin typeface="Arial Cyr" charset="0"/>
                <a:cs typeface="+mn-cs"/>
              </a:endParaRPr>
            </a:p>
          </p:txBody>
        </p:sp>
        <p:sp>
          <p:nvSpPr>
            <p:cNvPr id="613427" name="Rectangle 51"/>
            <p:cNvSpPr>
              <a:spLocks noChangeArrowheads="1"/>
            </p:cNvSpPr>
            <p:nvPr/>
          </p:nvSpPr>
          <p:spPr bwMode="auto">
            <a:xfrm>
              <a:off x="1830" y="2058"/>
              <a:ext cx="549" cy="239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613428" name="Rectangle 52"/>
            <p:cNvSpPr>
              <a:spLocks noChangeArrowheads="1"/>
            </p:cNvSpPr>
            <p:nvPr/>
          </p:nvSpPr>
          <p:spPr bwMode="auto">
            <a:xfrm>
              <a:off x="1980" y="2078"/>
              <a:ext cx="132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900">
                  <a:solidFill>
                    <a:srgbClr val="000000"/>
                  </a:solidFill>
                  <a:latin typeface="Arial Cyr" pitchFamily="34" charset="-52"/>
                  <a:ea typeface="+mn-ea"/>
                  <a:cs typeface="+mn-cs"/>
                </a:rPr>
                <a:t>Rob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 Cyr" pitchFamily="34" charset="-52"/>
                <a:ea typeface="+mn-ea"/>
                <a:cs typeface="+mn-cs"/>
              </a:endParaRPr>
            </a:p>
          </p:txBody>
        </p:sp>
        <p:sp>
          <p:nvSpPr>
            <p:cNvPr id="613429" name="Rectangle 53"/>
            <p:cNvSpPr>
              <a:spLocks noChangeArrowheads="1"/>
            </p:cNvSpPr>
            <p:nvPr/>
          </p:nvSpPr>
          <p:spPr bwMode="auto">
            <a:xfrm>
              <a:off x="1830" y="1759"/>
              <a:ext cx="549" cy="239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613430" name="Rectangle 54"/>
            <p:cNvSpPr>
              <a:spLocks noChangeArrowheads="1"/>
            </p:cNvSpPr>
            <p:nvPr/>
          </p:nvSpPr>
          <p:spPr bwMode="auto">
            <a:xfrm>
              <a:off x="1980" y="1777"/>
              <a:ext cx="132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900">
                  <a:solidFill>
                    <a:srgbClr val="000000"/>
                  </a:solidFill>
                  <a:latin typeface="Arial Cyr" pitchFamily="34" charset="-52"/>
                  <a:ea typeface="+mn-ea"/>
                  <a:cs typeface="+mn-cs"/>
                </a:rPr>
                <a:t>Roa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 Cyr" pitchFamily="34" charset="-52"/>
                <a:ea typeface="+mn-ea"/>
                <a:cs typeface="+mn-cs"/>
              </a:endParaRPr>
            </a:p>
          </p:txBody>
        </p:sp>
        <p:sp>
          <p:nvSpPr>
            <p:cNvPr id="613431" name="Rectangle 55"/>
            <p:cNvSpPr>
              <a:spLocks noChangeArrowheads="1"/>
            </p:cNvSpPr>
            <p:nvPr/>
          </p:nvSpPr>
          <p:spPr bwMode="auto">
            <a:xfrm>
              <a:off x="3298" y="2058"/>
              <a:ext cx="546" cy="239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613432" name="Rectangle 56"/>
            <p:cNvSpPr>
              <a:spLocks noChangeArrowheads="1"/>
            </p:cNvSpPr>
            <p:nvPr/>
          </p:nvSpPr>
          <p:spPr bwMode="auto">
            <a:xfrm>
              <a:off x="3470" y="2078"/>
              <a:ext cx="108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900">
                  <a:solidFill>
                    <a:srgbClr val="000000"/>
                  </a:solidFill>
                  <a:latin typeface="Arial Cyr" pitchFamily="34" charset="-52"/>
                  <a:ea typeface="+mn-ea"/>
                  <a:cs typeface="+mn-cs"/>
                </a:rPr>
                <a:t>Rib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 Cyr" pitchFamily="34" charset="-52"/>
                <a:ea typeface="+mn-ea"/>
                <a:cs typeface="+mn-cs"/>
              </a:endParaRPr>
            </a:p>
          </p:txBody>
        </p:sp>
        <p:sp>
          <p:nvSpPr>
            <p:cNvPr id="613433" name="Rectangle 57"/>
            <p:cNvSpPr>
              <a:spLocks noChangeArrowheads="1"/>
            </p:cNvSpPr>
            <p:nvPr/>
          </p:nvSpPr>
          <p:spPr bwMode="auto">
            <a:xfrm>
              <a:off x="3298" y="1759"/>
              <a:ext cx="546" cy="239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613434" name="Rectangle 58"/>
            <p:cNvSpPr>
              <a:spLocks noChangeArrowheads="1"/>
            </p:cNvSpPr>
            <p:nvPr/>
          </p:nvSpPr>
          <p:spPr bwMode="auto">
            <a:xfrm>
              <a:off x="3470" y="1777"/>
              <a:ext cx="10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900">
                  <a:solidFill>
                    <a:srgbClr val="000000"/>
                  </a:solidFill>
                  <a:latin typeface="Arial Cyr" pitchFamily="34" charset="-52"/>
                  <a:ea typeface="+mn-ea"/>
                  <a:cs typeface="+mn-cs"/>
                </a:rPr>
                <a:t>Ria</a:t>
              </a: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 Cyr" pitchFamily="34" charset="-52"/>
                <a:ea typeface="+mn-ea"/>
                <a:cs typeface="+mn-cs"/>
              </a:endParaRPr>
            </a:p>
          </p:txBody>
        </p:sp>
        <p:sp>
          <p:nvSpPr>
            <p:cNvPr id="613435" name="Line 59"/>
            <p:cNvSpPr>
              <a:spLocks noChangeShapeType="1"/>
            </p:cNvSpPr>
            <p:nvPr/>
          </p:nvSpPr>
          <p:spPr bwMode="auto">
            <a:xfrm flipV="1">
              <a:off x="1232" y="2013"/>
              <a:ext cx="2" cy="22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613436" name="Line 60"/>
            <p:cNvSpPr>
              <a:spLocks noChangeShapeType="1"/>
            </p:cNvSpPr>
            <p:nvPr/>
          </p:nvSpPr>
          <p:spPr bwMode="auto">
            <a:xfrm flipH="1">
              <a:off x="1164" y="2013"/>
              <a:ext cx="68" cy="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613437" name="Line 61"/>
            <p:cNvSpPr>
              <a:spLocks noChangeShapeType="1"/>
            </p:cNvSpPr>
            <p:nvPr/>
          </p:nvSpPr>
          <p:spPr bwMode="auto">
            <a:xfrm flipH="1">
              <a:off x="1164" y="2087"/>
              <a:ext cx="68" cy="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613438" name="Line 62"/>
            <p:cNvSpPr>
              <a:spLocks noChangeShapeType="1"/>
            </p:cNvSpPr>
            <p:nvPr/>
          </p:nvSpPr>
          <p:spPr bwMode="auto">
            <a:xfrm flipH="1">
              <a:off x="1164" y="2162"/>
              <a:ext cx="68" cy="7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613439" name="Line 63"/>
            <p:cNvSpPr>
              <a:spLocks noChangeShapeType="1"/>
            </p:cNvSpPr>
            <p:nvPr/>
          </p:nvSpPr>
          <p:spPr bwMode="auto">
            <a:xfrm flipH="1">
              <a:off x="1164" y="2238"/>
              <a:ext cx="68" cy="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613440" name="Line 64"/>
            <p:cNvSpPr>
              <a:spLocks noChangeShapeType="1"/>
            </p:cNvSpPr>
            <p:nvPr/>
          </p:nvSpPr>
          <p:spPr bwMode="auto">
            <a:xfrm flipV="1">
              <a:off x="4301" y="1712"/>
              <a:ext cx="2" cy="22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613441" name="Line 65"/>
            <p:cNvSpPr>
              <a:spLocks noChangeShapeType="1"/>
            </p:cNvSpPr>
            <p:nvPr/>
          </p:nvSpPr>
          <p:spPr bwMode="auto">
            <a:xfrm>
              <a:off x="4301" y="1712"/>
              <a:ext cx="67" cy="7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613442" name="Line 66"/>
            <p:cNvSpPr>
              <a:spLocks noChangeShapeType="1"/>
            </p:cNvSpPr>
            <p:nvPr/>
          </p:nvSpPr>
          <p:spPr bwMode="auto">
            <a:xfrm>
              <a:off x="4301" y="1788"/>
              <a:ext cx="67" cy="7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613443" name="Line 67"/>
            <p:cNvSpPr>
              <a:spLocks noChangeShapeType="1"/>
            </p:cNvSpPr>
            <p:nvPr/>
          </p:nvSpPr>
          <p:spPr bwMode="auto">
            <a:xfrm>
              <a:off x="4301" y="1861"/>
              <a:ext cx="67" cy="7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613444" name="Line 68"/>
            <p:cNvSpPr>
              <a:spLocks noChangeShapeType="1"/>
            </p:cNvSpPr>
            <p:nvPr/>
          </p:nvSpPr>
          <p:spPr bwMode="auto">
            <a:xfrm>
              <a:off x="4301" y="1937"/>
              <a:ext cx="67" cy="7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613445" name="Rectangle 69"/>
            <p:cNvSpPr>
              <a:spLocks noChangeArrowheads="1"/>
            </p:cNvSpPr>
            <p:nvPr/>
          </p:nvSpPr>
          <p:spPr bwMode="auto">
            <a:xfrm>
              <a:off x="4437" y="2078"/>
              <a:ext cx="173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900">
                  <a:solidFill>
                    <a:srgbClr val="000000"/>
                  </a:solidFill>
                  <a:latin typeface="Arial Cyr" charset="0"/>
                  <a:cs typeface="+mn-cs"/>
                </a:rPr>
                <a:t>-60 В</a:t>
              </a:r>
              <a:endParaRPr lang="en-US">
                <a:effectLst>
                  <a:outerShdw blurRad="38100" dist="38100" dir="2700000" algn="tl">
                    <a:srgbClr val="DDDDDD"/>
                  </a:outerShdw>
                </a:effectLst>
                <a:latin typeface="Arial Cyr" charset="0"/>
                <a:cs typeface="+mn-cs"/>
              </a:endParaRPr>
            </a:p>
          </p:txBody>
        </p:sp>
        <p:sp>
          <p:nvSpPr>
            <p:cNvPr id="613446" name="Rectangle 70"/>
            <p:cNvSpPr>
              <a:spLocks noChangeArrowheads="1"/>
            </p:cNvSpPr>
            <p:nvPr/>
          </p:nvSpPr>
          <p:spPr bwMode="auto">
            <a:xfrm>
              <a:off x="769" y="1777"/>
              <a:ext cx="173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900">
                  <a:solidFill>
                    <a:srgbClr val="000000"/>
                  </a:solidFill>
                  <a:latin typeface="Arial Cyr" charset="0"/>
                  <a:cs typeface="+mn-cs"/>
                </a:rPr>
                <a:t>-60 В</a:t>
              </a:r>
              <a:endParaRPr lang="en-US">
                <a:effectLst>
                  <a:outerShdw blurRad="38100" dist="38100" dir="2700000" algn="tl">
                    <a:srgbClr val="DDDDDD"/>
                  </a:outerShdw>
                </a:effectLst>
                <a:latin typeface="Arial Cyr" charset="0"/>
                <a:cs typeface="+mn-cs"/>
              </a:endParaRPr>
            </a:p>
          </p:txBody>
        </p:sp>
        <p:sp>
          <p:nvSpPr>
            <p:cNvPr id="613447" name="Rectangle 71"/>
            <p:cNvSpPr>
              <a:spLocks noChangeArrowheads="1"/>
            </p:cNvSpPr>
            <p:nvPr/>
          </p:nvSpPr>
          <p:spPr bwMode="auto">
            <a:xfrm>
              <a:off x="1435" y="2979"/>
              <a:ext cx="460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900">
                  <a:solidFill>
                    <a:srgbClr val="000000"/>
                  </a:solidFill>
                  <a:latin typeface="Arial Cyr" charset="0"/>
                  <a:cs typeface="+mn-cs"/>
                </a:rPr>
                <a:t>Rob=1000 Ом</a:t>
              </a:r>
              <a:endParaRPr lang="en-US">
                <a:effectLst>
                  <a:outerShdw blurRad="38100" dist="38100" dir="2700000" algn="tl">
                    <a:srgbClr val="DDDDDD"/>
                  </a:outerShdw>
                </a:effectLst>
                <a:latin typeface="Arial Cyr" charset="0"/>
                <a:cs typeface="+mn-cs"/>
              </a:endParaRPr>
            </a:p>
          </p:txBody>
        </p:sp>
        <p:sp>
          <p:nvSpPr>
            <p:cNvPr id="613448" name="Rectangle 72"/>
            <p:cNvSpPr>
              <a:spLocks noChangeArrowheads="1"/>
            </p:cNvSpPr>
            <p:nvPr/>
          </p:nvSpPr>
          <p:spPr bwMode="auto">
            <a:xfrm>
              <a:off x="1435" y="3205"/>
              <a:ext cx="487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900">
                  <a:solidFill>
                    <a:srgbClr val="000000"/>
                  </a:solidFill>
                  <a:latin typeface="Arial Cyr" charset="0"/>
                  <a:cs typeface="+mn-cs"/>
                </a:rPr>
                <a:t>Roc=(0-65) Ом</a:t>
              </a:r>
              <a:endParaRPr lang="en-US">
                <a:effectLst>
                  <a:outerShdw blurRad="38100" dist="38100" dir="2700000" algn="tl">
                    <a:srgbClr val="DDDDDD"/>
                  </a:outerShdw>
                </a:effectLst>
                <a:latin typeface="Arial Cyr" charset="0"/>
                <a:cs typeface="+mn-cs"/>
              </a:endParaRPr>
            </a:p>
          </p:txBody>
        </p:sp>
        <p:sp>
          <p:nvSpPr>
            <p:cNvPr id="613449" name="Rectangle 73"/>
            <p:cNvSpPr>
              <a:spLocks noChangeArrowheads="1"/>
            </p:cNvSpPr>
            <p:nvPr/>
          </p:nvSpPr>
          <p:spPr bwMode="auto">
            <a:xfrm>
              <a:off x="3106" y="2979"/>
              <a:ext cx="623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900">
                  <a:solidFill>
                    <a:srgbClr val="000000"/>
                  </a:solidFill>
                  <a:latin typeface="Arial Cyr" charset="0"/>
                  <a:cs typeface="+mn-cs"/>
                </a:rPr>
                <a:t>Rib=(200-220) kОм</a:t>
              </a:r>
              <a:endParaRPr lang="en-US">
                <a:effectLst>
                  <a:outerShdw blurRad="38100" dist="38100" dir="2700000" algn="tl">
                    <a:srgbClr val="DDDDDD"/>
                  </a:outerShdw>
                </a:effectLst>
                <a:latin typeface="Arial Cyr" charset="0"/>
                <a:cs typeface="+mn-cs"/>
              </a:endParaRPr>
            </a:p>
          </p:txBody>
        </p:sp>
        <p:sp>
          <p:nvSpPr>
            <p:cNvPr id="613450" name="Rectangle 74"/>
            <p:cNvSpPr>
              <a:spLocks noChangeArrowheads="1"/>
            </p:cNvSpPr>
            <p:nvPr/>
          </p:nvSpPr>
          <p:spPr bwMode="auto">
            <a:xfrm>
              <a:off x="3106" y="3205"/>
              <a:ext cx="664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900">
                  <a:solidFill>
                    <a:srgbClr val="000000"/>
                  </a:solidFill>
                  <a:latin typeface="Arial Cyr" charset="0"/>
                  <a:cs typeface="+mn-cs"/>
                </a:rPr>
                <a:t>Ric=(1150-1700) Ом</a:t>
              </a:r>
              <a:endParaRPr lang="en-US">
                <a:effectLst>
                  <a:outerShdw blurRad="38100" dist="38100" dir="2700000" algn="tl">
                    <a:srgbClr val="DDDDDD"/>
                  </a:outerShdw>
                </a:effectLst>
                <a:latin typeface="Arial Cyr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0695480"/>
      </p:ext>
    </p:extLst>
  </p:cSld>
  <p:clrMapOvr>
    <a:masterClrMapping/>
  </p:clrMapOvr>
  <p:transition xmlns:p14="http://schemas.microsoft.com/office/powerpoint/2010/main" spd="slow" advClick="0" advTm="15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ext Box 2"/>
          <p:cNvSpPr txBox="1">
            <a:spLocks noChangeArrowheads="1"/>
          </p:cNvSpPr>
          <p:nvPr/>
        </p:nvSpPr>
        <p:spPr bwMode="auto">
          <a:xfrm>
            <a:off x="3263900" y="738188"/>
            <a:ext cx="5254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>
              <a:buClr>
                <a:srgbClr val="CC3300"/>
              </a:buClr>
              <a:buSzPct val="90000"/>
              <a:buFont typeface="Wingdings" charset="0"/>
              <a:buNone/>
            </a:pPr>
            <a:r>
              <a:rPr kumimoji="0" lang="ru-RU" sz="2000"/>
              <a:t>  </a:t>
            </a:r>
          </a:p>
        </p:txBody>
      </p:sp>
      <p:sp>
        <p:nvSpPr>
          <p:cNvPr id="70658" name="Rectangle 3"/>
          <p:cNvSpPr>
            <a:spLocks noChangeArrowheads="1"/>
          </p:cNvSpPr>
          <p:nvPr/>
        </p:nvSpPr>
        <p:spPr bwMode="auto">
          <a:xfrm>
            <a:off x="3200400" y="981075"/>
            <a:ext cx="3443288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266700">
              <a:lnSpc>
                <a:spcPct val="125000"/>
              </a:lnSpc>
              <a:buClr>
                <a:srgbClr val="CC3300"/>
              </a:buClr>
              <a:buSzPct val="90000"/>
              <a:buFont typeface="Wingdings" charset="0"/>
              <a:buNone/>
            </a:pPr>
            <a:endParaRPr lang="ru-RU"/>
          </a:p>
          <a:p>
            <a:pPr indent="266700">
              <a:lnSpc>
                <a:spcPct val="125000"/>
              </a:lnSpc>
              <a:buClr>
                <a:srgbClr val="0969CD"/>
              </a:buClr>
              <a:buSzPct val="95000"/>
              <a:buFont typeface="Wingdings" charset="0"/>
              <a:buChar char="n"/>
            </a:pPr>
            <a:r>
              <a:rPr lang="ru-RU"/>
              <a:t>Проверка правильности  и полноты данных, определяющих управление </a:t>
            </a:r>
            <a:r>
              <a:rPr lang="en-US"/>
              <a:t>EC</a:t>
            </a:r>
            <a:r>
              <a:rPr lang="ru-RU"/>
              <a:t>С</a:t>
            </a:r>
            <a:r>
              <a:rPr lang="en-US"/>
              <a:t> </a:t>
            </a:r>
            <a:r>
              <a:rPr lang="ru-RU"/>
              <a:t>РФ в ключевых точках инфраструктуры.</a:t>
            </a:r>
          </a:p>
          <a:p>
            <a:pPr indent="266700">
              <a:lnSpc>
                <a:spcPct val="125000"/>
              </a:lnSpc>
              <a:buClr>
                <a:srgbClr val="0969CD"/>
              </a:buClr>
              <a:buSzPct val="95000"/>
              <a:buFont typeface="Wingdings" charset="0"/>
              <a:buChar char="n"/>
            </a:pPr>
            <a:endParaRPr lang="ru-RU"/>
          </a:p>
          <a:p>
            <a:pPr indent="266700">
              <a:lnSpc>
                <a:spcPct val="125000"/>
              </a:lnSpc>
              <a:buClr>
                <a:srgbClr val="0969CD"/>
              </a:buClr>
              <a:buSzPct val="95000"/>
              <a:buFont typeface="Wingdings" charset="0"/>
              <a:buChar char="n"/>
            </a:pPr>
            <a:r>
              <a:rPr lang="ru-RU"/>
              <a:t>Интеллектуальная обработка данных для автоматизации бизнес-процессов и технологических процессов с целью решения общегосударственных задач</a:t>
            </a:r>
          </a:p>
        </p:txBody>
      </p:sp>
      <p:sp>
        <p:nvSpPr>
          <p:cNvPr id="70659" name="Text Box 4"/>
          <p:cNvSpPr txBox="1">
            <a:spLocks noChangeArrowheads="1"/>
          </p:cNvSpPr>
          <p:nvPr/>
        </p:nvSpPr>
        <p:spPr bwMode="auto">
          <a:xfrm>
            <a:off x="1909763" y="260350"/>
            <a:ext cx="52546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>
              <a:lnSpc>
                <a:spcPct val="125000"/>
              </a:lnSpc>
              <a:buClr>
                <a:srgbClr val="CC3300"/>
              </a:buClr>
              <a:buSzPct val="90000"/>
              <a:buFont typeface="Wingdings" charset="0"/>
              <a:buNone/>
            </a:pPr>
            <a:r>
              <a:rPr kumimoji="0" lang="ru-RU" sz="2000" b="1"/>
              <a:t>Инженерные аспекты </a:t>
            </a:r>
          </a:p>
        </p:txBody>
      </p:sp>
      <p:sp>
        <p:nvSpPr>
          <p:cNvPr id="653318" name="Rectangle 6"/>
          <p:cNvSpPr>
            <a:spLocks noChangeArrowheads="1"/>
          </p:cNvSpPr>
          <p:nvPr/>
        </p:nvSpPr>
        <p:spPr bwMode="auto">
          <a:xfrm>
            <a:off x="0" y="1271588"/>
            <a:ext cx="9144000" cy="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n-ea"/>
              <a:cs typeface="+mn-cs"/>
            </a:endParaRPr>
          </a:p>
        </p:txBody>
      </p:sp>
      <p:graphicFrame>
        <p:nvGraphicFramePr>
          <p:cNvPr id="70661" name="Object 2"/>
          <p:cNvGraphicFramePr>
            <a:graphicFrameLocks noChangeAspect="1"/>
          </p:cNvGraphicFramePr>
          <p:nvPr/>
        </p:nvGraphicFramePr>
        <p:xfrm>
          <a:off x="255588" y="1393825"/>
          <a:ext cx="2755900" cy="427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r:id="rId3" imgW="4216400" imgH="4330700" progId="Visio.Drawing.11">
                  <p:embed/>
                </p:oleObj>
              </mc:Choice>
              <mc:Fallback>
                <p:oleObj r:id="rId3" imgW="4216400" imgH="433070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8" y="1393825"/>
                        <a:ext cx="2755900" cy="427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0662" name="Picture 40" descr="Cover СОРМ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650" y="1449388"/>
            <a:ext cx="2446338" cy="247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728273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ext Box 2"/>
          <p:cNvSpPr txBox="1">
            <a:spLocks noChangeArrowheads="1"/>
          </p:cNvSpPr>
          <p:nvPr/>
        </p:nvSpPr>
        <p:spPr bwMode="auto">
          <a:xfrm>
            <a:off x="2339975" y="0"/>
            <a:ext cx="52546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>
              <a:lnSpc>
                <a:spcPct val="125000"/>
              </a:lnSpc>
              <a:buClr>
                <a:srgbClr val="CC3300"/>
              </a:buClr>
              <a:buSzPct val="90000"/>
              <a:buFont typeface="Wingdings" charset="0"/>
              <a:buNone/>
            </a:pPr>
            <a:r>
              <a:rPr kumimoji="0" lang="ru-RU" sz="2000">
                <a:solidFill>
                  <a:srgbClr val="C41317"/>
                </a:solidFill>
              </a:rPr>
              <a:t> </a:t>
            </a:r>
            <a:r>
              <a:rPr kumimoji="0" lang="ru-RU" sz="2800" b="1"/>
              <a:t> Потери Оператора</a:t>
            </a:r>
            <a:endParaRPr kumimoji="0" lang="ru-RU" sz="2000" b="1"/>
          </a:p>
        </p:txBody>
      </p:sp>
      <p:pic>
        <p:nvPicPr>
          <p:cNvPr id="71682" name="Picture 3" descr="Untitled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549275"/>
            <a:ext cx="9043987" cy="630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942176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ext Box 2"/>
          <p:cNvSpPr txBox="1">
            <a:spLocks noChangeArrowheads="1"/>
          </p:cNvSpPr>
          <p:nvPr/>
        </p:nvSpPr>
        <p:spPr bwMode="auto">
          <a:xfrm>
            <a:off x="2732088" y="728663"/>
            <a:ext cx="5254625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>
              <a:lnSpc>
                <a:spcPct val="125000"/>
              </a:lnSpc>
              <a:buClr>
                <a:srgbClr val="CC3300"/>
              </a:buClr>
              <a:buSzPct val="90000"/>
              <a:buFont typeface="Wingdings" charset="0"/>
              <a:buNone/>
            </a:pPr>
            <a:r>
              <a:rPr kumimoji="0" lang="ru-RU" sz="2000" b="1"/>
              <a:t>  </a:t>
            </a:r>
            <a:r>
              <a:rPr kumimoji="0" lang="en-US" sz="2000" b="1"/>
              <a:t>Revenue Assurance</a:t>
            </a:r>
            <a:endParaRPr kumimoji="0" lang="ru-RU" sz="2000" b="1"/>
          </a:p>
        </p:txBody>
      </p:sp>
      <p:sp>
        <p:nvSpPr>
          <p:cNvPr id="72706" name="Rectangle 3"/>
          <p:cNvSpPr>
            <a:spLocks noChangeArrowheads="1"/>
          </p:cNvSpPr>
          <p:nvPr/>
        </p:nvSpPr>
        <p:spPr bwMode="auto">
          <a:xfrm>
            <a:off x="357188" y="3763963"/>
            <a:ext cx="3062287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/>
              <a:t>Повышение эффективности </a:t>
            </a:r>
            <a:br>
              <a:rPr lang="ru-RU"/>
            </a:br>
            <a:r>
              <a:rPr lang="ru-RU"/>
              <a:t>использования ресурсов</a:t>
            </a:r>
          </a:p>
          <a:p>
            <a:r>
              <a:rPr lang="ru-RU"/>
              <a:t>Оптимизация маршрутизации (</a:t>
            </a:r>
            <a:r>
              <a:rPr lang="en-US"/>
              <a:t>LCR</a:t>
            </a:r>
            <a:r>
              <a:rPr lang="ru-RU"/>
              <a:t>)</a:t>
            </a:r>
          </a:p>
        </p:txBody>
      </p:sp>
      <p:sp>
        <p:nvSpPr>
          <p:cNvPr id="72707" name="Rectangle 4"/>
          <p:cNvSpPr>
            <a:spLocks noChangeArrowheads="1"/>
          </p:cNvSpPr>
          <p:nvPr/>
        </p:nvSpPr>
        <p:spPr bwMode="auto">
          <a:xfrm>
            <a:off x="6084888" y="1941513"/>
            <a:ext cx="2489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/>
              <a:t>Уменьшение потерь</a:t>
            </a:r>
          </a:p>
        </p:txBody>
      </p:sp>
      <p:sp>
        <p:nvSpPr>
          <p:cNvPr id="72708" name="Rectangle 5"/>
          <p:cNvSpPr>
            <a:spLocks noChangeArrowheads="1"/>
          </p:cNvSpPr>
          <p:nvPr/>
        </p:nvSpPr>
        <p:spPr bwMode="auto">
          <a:xfrm>
            <a:off x="479425" y="2781300"/>
            <a:ext cx="17097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/>
              <a:t>Увеличение </a:t>
            </a:r>
            <a:br>
              <a:rPr lang="ru-RU"/>
            </a:br>
            <a:r>
              <a:rPr lang="ru-RU"/>
              <a:t>прибыльности</a:t>
            </a:r>
          </a:p>
        </p:txBody>
      </p:sp>
      <p:sp>
        <p:nvSpPr>
          <p:cNvPr id="647174" name="AutoShape 6"/>
          <p:cNvSpPr>
            <a:spLocks noChangeArrowheads="1"/>
          </p:cNvSpPr>
          <p:nvPr/>
        </p:nvSpPr>
        <p:spPr bwMode="auto">
          <a:xfrm rot="3490074">
            <a:off x="3112294" y="2139157"/>
            <a:ext cx="2927350" cy="2062162"/>
          </a:xfrm>
          <a:custGeom>
            <a:avLst/>
            <a:gdLst>
              <a:gd name="G0" fmla="+- 0 0 0"/>
              <a:gd name="G1" fmla="+- -11796480 0 0"/>
              <a:gd name="G2" fmla="+- 0 0 -11796480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11796480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799 w 21600"/>
              <a:gd name="T5" fmla="*/ 0 h 21600"/>
              <a:gd name="T6" fmla="*/ 2700 w 21600"/>
              <a:gd name="T7" fmla="*/ 10800 h 21600"/>
              <a:gd name="T8" fmla="*/ 10799 w 21600"/>
              <a:gd name="T9" fmla="*/ 5400 h 21600"/>
              <a:gd name="T10" fmla="*/ 24300 w 21600"/>
              <a:gd name="T11" fmla="*/ 10800 h 21600"/>
              <a:gd name="T12" fmla="*/ 18900 w 21600"/>
              <a:gd name="T13" fmla="*/ 16200 h 21600"/>
              <a:gd name="T14" fmla="*/ 13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gradFill rotWithShape="1">
            <a:gsLst>
              <a:gs pos="0">
                <a:srgbClr val="C0C0C0"/>
              </a:gs>
              <a:gs pos="100000">
                <a:srgbClr val="EA262B"/>
              </a:gs>
            </a:gsLst>
            <a:lin ang="2700000" scaled="1"/>
          </a:gradFill>
          <a:ln w="1905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2710" name="Rectangle 7"/>
          <p:cNvSpPr>
            <a:spLocks noChangeArrowheads="1"/>
          </p:cNvSpPr>
          <p:nvPr/>
        </p:nvSpPr>
        <p:spPr bwMode="auto">
          <a:xfrm>
            <a:off x="6091238" y="2565400"/>
            <a:ext cx="2801937" cy="212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10000"/>
              </a:spcBef>
              <a:buClr>
                <a:srgbClr val="0969CD"/>
              </a:buClr>
              <a:buSzPct val="85000"/>
              <a:buFont typeface="Wingdings" charset="0"/>
              <a:buChar char="n"/>
            </a:pPr>
            <a:r>
              <a:rPr lang="ru-RU"/>
              <a:t> Выявление и предотвращение</a:t>
            </a:r>
          </a:p>
          <a:p>
            <a:pPr>
              <a:spcBef>
                <a:spcPct val="10000"/>
              </a:spcBef>
              <a:buClr>
                <a:srgbClr val="0969CD"/>
              </a:buClr>
              <a:buSzPct val="85000"/>
              <a:buFont typeface="Wingdings" charset="0"/>
              <a:buChar char="n"/>
            </a:pPr>
            <a:r>
              <a:rPr lang="ru-RU"/>
              <a:t> мошенничества</a:t>
            </a:r>
          </a:p>
          <a:p>
            <a:pPr>
              <a:spcBef>
                <a:spcPct val="10000"/>
              </a:spcBef>
              <a:buClr>
                <a:srgbClr val="0969CD"/>
              </a:buClr>
              <a:buSzPct val="85000"/>
              <a:buFont typeface="Wingdings" charset="0"/>
              <a:buChar char="n"/>
            </a:pPr>
            <a:r>
              <a:rPr lang="ru-RU"/>
              <a:t> увода трафика</a:t>
            </a:r>
          </a:p>
          <a:p>
            <a:pPr>
              <a:spcBef>
                <a:spcPct val="10000"/>
              </a:spcBef>
              <a:buClr>
                <a:srgbClr val="0969CD"/>
              </a:buClr>
              <a:buSzPct val="85000"/>
              <a:buFont typeface="Wingdings" charset="0"/>
              <a:buChar char="n"/>
            </a:pPr>
            <a:r>
              <a:rPr lang="ru-RU"/>
              <a:t> ошибок тарификации</a:t>
            </a:r>
          </a:p>
          <a:p>
            <a:pPr>
              <a:spcBef>
                <a:spcPct val="10000"/>
              </a:spcBef>
              <a:buClr>
                <a:srgbClr val="0969CD"/>
              </a:buClr>
              <a:buSzPct val="85000"/>
              <a:buFont typeface="Wingdings" charset="0"/>
              <a:buChar char="n"/>
            </a:pPr>
            <a:r>
              <a:rPr lang="ru-RU"/>
              <a:t> некорректных взаиморасчетов</a:t>
            </a:r>
          </a:p>
        </p:txBody>
      </p:sp>
      <p:sp>
        <p:nvSpPr>
          <p:cNvPr id="647176" name="AutoShape 8"/>
          <p:cNvSpPr>
            <a:spLocks noChangeArrowheads="1"/>
          </p:cNvSpPr>
          <p:nvPr/>
        </p:nvSpPr>
        <p:spPr bwMode="auto">
          <a:xfrm rot="-7302033">
            <a:off x="2480469" y="2604294"/>
            <a:ext cx="2930525" cy="2058987"/>
          </a:xfrm>
          <a:custGeom>
            <a:avLst/>
            <a:gdLst>
              <a:gd name="G0" fmla="+- 0 0 0"/>
              <a:gd name="G1" fmla="+- -11796480 0 0"/>
              <a:gd name="G2" fmla="+- 0 0 -11796480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11796480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799 w 21600"/>
              <a:gd name="T5" fmla="*/ 0 h 21600"/>
              <a:gd name="T6" fmla="*/ 2700 w 21600"/>
              <a:gd name="T7" fmla="*/ 10800 h 21600"/>
              <a:gd name="T8" fmla="*/ 10799 w 21600"/>
              <a:gd name="T9" fmla="*/ 5400 h 21600"/>
              <a:gd name="T10" fmla="*/ 24300 w 21600"/>
              <a:gd name="T11" fmla="*/ 10800 h 21600"/>
              <a:gd name="T12" fmla="*/ 18900 w 21600"/>
              <a:gd name="T13" fmla="*/ 16200 h 21600"/>
              <a:gd name="T14" fmla="*/ 13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gradFill rotWithShape="1">
            <a:gsLst>
              <a:gs pos="0">
                <a:srgbClr val="C0C0C0"/>
              </a:gs>
              <a:gs pos="100000">
                <a:srgbClr val="EA262B"/>
              </a:gs>
            </a:gsLst>
            <a:lin ang="2700000" scaled="1"/>
          </a:gradFill>
          <a:ln w="1905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499274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/>
          <a:srcRect l="-32721" r="-32721"/>
          <a:stretch>
            <a:fillRect/>
          </a:stretch>
        </p:blipFill>
        <p:spPr>
          <a:xfrm>
            <a:off x="-846738" y="0"/>
            <a:ext cx="10916855" cy="6858000"/>
          </a:xfrm>
        </p:spPr>
      </p:pic>
    </p:spTree>
    <p:extLst>
      <p:ext uri="{BB962C8B-B14F-4D97-AF65-F5344CB8AC3E}">
        <p14:creationId xmlns:p14="http://schemas.microsoft.com/office/powerpoint/2010/main" val="704935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59" name="Rectangle 15"/>
          <p:cNvSpPr>
            <a:spLocks noChangeArrowheads="1"/>
          </p:cNvSpPr>
          <p:nvPr/>
        </p:nvSpPr>
        <p:spPr bwMode="auto">
          <a:xfrm>
            <a:off x="900113" y="404813"/>
            <a:ext cx="4238625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ru-RU" sz="3200">
                <a:latin typeface="Arial Cyr" charset="0"/>
                <a:cs typeface="+mn-cs"/>
              </a:rPr>
              <a:t>Концепция </a:t>
            </a:r>
            <a:r>
              <a:rPr lang="en-US" sz="3200">
                <a:latin typeface="Arial Cyr" charset="0"/>
                <a:cs typeface="+mn-cs"/>
              </a:rPr>
              <a:t>TMN</a:t>
            </a:r>
            <a:endParaRPr lang="en-US" sz="3200">
              <a:effectLst>
                <a:outerShdw blurRad="38100" dist="38100" dir="2700000" algn="tl">
                  <a:srgbClr val="DDDDDD"/>
                </a:outerShdw>
              </a:effectLst>
              <a:latin typeface="Arial Cyr" charset="0"/>
              <a:cs typeface="+mn-cs"/>
            </a:endParaRPr>
          </a:p>
        </p:txBody>
      </p:sp>
      <p:grpSp>
        <p:nvGrpSpPr>
          <p:cNvPr id="64514" name="Group 39"/>
          <p:cNvGrpSpPr>
            <a:grpSpLocks/>
          </p:cNvGrpSpPr>
          <p:nvPr/>
        </p:nvGrpSpPr>
        <p:grpSpPr bwMode="auto">
          <a:xfrm>
            <a:off x="1258888" y="1412875"/>
            <a:ext cx="7077075" cy="4033838"/>
            <a:chOff x="651" y="1126"/>
            <a:chExt cx="4458" cy="2541"/>
          </a:xfrm>
        </p:grpSpPr>
        <p:grpSp>
          <p:nvGrpSpPr>
            <p:cNvPr id="64515" name="Group 2"/>
            <p:cNvGrpSpPr>
              <a:grpSpLocks/>
            </p:cNvGrpSpPr>
            <p:nvPr/>
          </p:nvGrpSpPr>
          <p:grpSpPr bwMode="auto">
            <a:xfrm>
              <a:off x="1852" y="2040"/>
              <a:ext cx="2442" cy="463"/>
              <a:chOff x="1852" y="2040"/>
              <a:chExt cx="2442" cy="463"/>
            </a:xfrm>
          </p:grpSpPr>
          <p:sp>
            <p:nvSpPr>
              <p:cNvPr id="620547" name="Freeform 3"/>
              <p:cNvSpPr>
                <a:spLocks/>
              </p:cNvSpPr>
              <p:nvPr/>
            </p:nvSpPr>
            <p:spPr bwMode="auto">
              <a:xfrm>
                <a:off x="1852" y="2120"/>
                <a:ext cx="2289" cy="383"/>
              </a:xfrm>
              <a:custGeom>
                <a:avLst/>
                <a:gdLst/>
                <a:ahLst/>
                <a:cxnLst>
                  <a:cxn ang="0">
                    <a:pos x="323" y="0"/>
                  </a:cxn>
                  <a:cxn ang="0">
                    <a:pos x="0" y="383"/>
                  </a:cxn>
                  <a:cxn ang="0">
                    <a:pos x="2289" y="383"/>
                  </a:cxn>
                  <a:cxn ang="0">
                    <a:pos x="1971" y="0"/>
                  </a:cxn>
                  <a:cxn ang="0">
                    <a:pos x="323" y="0"/>
                  </a:cxn>
                </a:cxnLst>
                <a:rect l="0" t="0" r="r" b="b"/>
                <a:pathLst>
                  <a:path w="2289" h="383">
                    <a:moveTo>
                      <a:pt x="323" y="0"/>
                    </a:moveTo>
                    <a:lnTo>
                      <a:pt x="0" y="383"/>
                    </a:lnTo>
                    <a:lnTo>
                      <a:pt x="2289" y="383"/>
                    </a:lnTo>
                    <a:lnTo>
                      <a:pt x="1971" y="0"/>
                    </a:lnTo>
                    <a:lnTo>
                      <a:pt x="323" y="0"/>
                    </a:lnTo>
                    <a:close/>
                  </a:path>
                </a:pathLst>
              </a:custGeom>
              <a:solidFill>
                <a:srgbClr val="29292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20548" name="Freeform 4"/>
              <p:cNvSpPr>
                <a:spLocks/>
              </p:cNvSpPr>
              <p:nvPr/>
            </p:nvSpPr>
            <p:spPr bwMode="auto">
              <a:xfrm>
                <a:off x="3823" y="2040"/>
                <a:ext cx="471" cy="463"/>
              </a:xfrm>
              <a:custGeom>
                <a:avLst/>
                <a:gdLst/>
                <a:ahLst/>
                <a:cxnLst>
                  <a:cxn ang="0">
                    <a:pos x="0" y="85"/>
                  </a:cxn>
                  <a:cxn ang="0">
                    <a:pos x="114" y="0"/>
                  </a:cxn>
                  <a:cxn ang="0">
                    <a:pos x="471" y="346"/>
                  </a:cxn>
                  <a:cxn ang="0">
                    <a:pos x="318" y="463"/>
                  </a:cxn>
                  <a:cxn ang="0">
                    <a:pos x="0" y="85"/>
                  </a:cxn>
                </a:cxnLst>
                <a:rect l="0" t="0" r="r" b="b"/>
                <a:pathLst>
                  <a:path w="471" h="463">
                    <a:moveTo>
                      <a:pt x="0" y="85"/>
                    </a:moveTo>
                    <a:lnTo>
                      <a:pt x="114" y="0"/>
                    </a:lnTo>
                    <a:lnTo>
                      <a:pt x="471" y="346"/>
                    </a:lnTo>
                    <a:lnTo>
                      <a:pt x="318" y="463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29292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620549" name="Line 5"/>
            <p:cNvSpPr>
              <a:spLocks noChangeShapeType="1"/>
            </p:cNvSpPr>
            <p:nvPr/>
          </p:nvSpPr>
          <p:spPr bwMode="auto">
            <a:xfrm>
              <a:off x="651" y="2503"/>
              <a:ext cx="3473" cy="1"/>
            </a:xfrm>
            <a:prstGeom prst="line">
              <a:avLst/>
            </a:prstGeom>
            <a:noFill/>
            <a:ln w="1746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620550" name="Freeform 6"/>
            <p:cNvSpPr>
              <a:spLocks/>
            </p:cNvSpPr>
            <p:nvPr/>
          </p:nvSpPr>
          <p:spPr bwMode="auto">
            <a:xfrm>
              <a:off x="2209" y="1823"/>
              <a:ext cx="1575" cy="255"/>
            </a:xfrm>
            <a:custGeom>
              <a:avLst/>
              <a:gdLst/>
              <a:ahLst/>
              <a:cxnLst>
                <a:cxn ang="0">
                  <a:pos x="1575" y="255"/>
                </a:cxn>
                <a:cxn ang="0">
                  <a:pos x="1371" y="5"/>
                </a:cxn>
                <a:cxn ang="0">
                  <a:pos x="209" y="0"/>
                </a:cxn>
                <a:cxn ang="0">
                  <a:pos x="0" y="255"/>
                </a:cxn>
                <a:cxn ang="0">
                  <a:pos x="1575" y="255"/>
                </a:cxn>
              </a:cxnLst>
              <a:rect l="0" t="0" r="r" b="b"/>
              <a:pathLst>
                <a:path w="1575" h="255">
                  <a:moveTo>
                    <a:pt x="1575" y="255"/>
                  </a:moveTo>
                  <a:lnTo>
                    <a:pt x="1371" y="5"/>
                  </a:lnTo>
                  <a:lnTo>
                    <a:pt x="209" y="0"/>
                  </a:lnTo>
                  <a:lnTo>
                    <a:pt x="0" y="255"/>
                  </a:lnTo>
                  <a:lnTo>
                    <a:pt x="1575" y="255"/>
                  </a:lnTo>
                  <a:close/>
                </a:path>
              </a:pathLst>
            </a:custGeom>
            <a:solidFill>
              <a:srgbClr val="5F5F5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620551" name="Freeform 7"/>
            <p:cNvSpPr>
              <a:spLocks/>
            </p:cNvSpPr>
            <p:nvPr/>
          </p:nvSpPr>
          <p:spPr bwMode="auto">
            <a:xfrm>
              <a:off x="2452" y="1573"/>
              <a:ext cx="1088" cy="207"/>
            </a:xfrm>
            <a:custGeom>
              <a:avLst/>
              <a:gdLst/>
              <a:ahLst/>
              <a:cxnLst>
                <a:cxn ang="0">
                  <a:pos x="1088" y="207"/>
                </a:cxn>
                <a:cxn ang="0">
                  <a:pos x="912" y="0"/>
                </a:cxn>
                <a:cxn ang="0">
                  <a:pos x="176" y="0"/>
                </a:cxn>
                <a:cxn ang="0">
                  <a:pos x="0" y="207"/>
                </a:cxn>
                <a:cxn ang="0">
                  <a:pos x="1088" y="207"/>
                </a:cxn>
              </a:cxnLst>
              <a:rect l="0" t="0" r="r" b="b"/>
              <a:pathLst>
                <a:path w="1088" h="207">
                  <a:moveTo>
                    <a:pt x="1088" y="207"/>
                  </a:moveTo>
                  <a:lnTo>
                    <a:pt x="912" y="0"/>
                  </a:lnTo>
                  <a:lnTo>
                    <a:pt x="176" y="0"/>
                  </a:lnTo>
                  <a:lnTo>
                    <a:pt x="0" y="207"/>
                  </a:lnTo>
                  <a:lnTo>
                    <a:pt x="1088" y="207"/>
                  </a:lnTo>
                  <a:close/>
                </a:path>
              </a:pathLst>
            </a:cu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620552" name="Freeform 8"/>
            <p:cNvSpPr>
              <a:spLocks/>
            </p:cNvSpPr>
            <p:nvPr/>
          </p:nvSpPr>
          <p:spPr bwMode="auto">
            <a:xfrm>
              <a:off x="2662" y="1132"/>
              <a:ext cx="668" cy="398"/>
            </a:xfrm>
            <a:custGeom>
              <a:avLst/>
              <a:gdLst/>
              <a:ahLst/>
              <a:cxnLst>
                <a:cxn ang="0">
                  <a:pos x="0" y="398"/>
                </a:cxn>
                <a:cxn ang="0">
                  <a:pos x="334" y="0"/>
                </a:cxn>
                <a:cxn ang="0">
                  <a:pos x="668" y="398"/>
                </a:cxn>
                <a:cxn ang="0">
                  <a:pos x="0" y="398"/>
                </a:cxn>
              </a:cxnLst>
              <a:rect l="0" t="0" r="r" b="b"/>
              <a:pathLst>
                <a:path w="668" h="398">
                  <a:moveTo>
                    <a:pt x="0" y="398"/>
                  </a:moveTo>
                  <a:lnTo>
                    <a:pt x="334" y="0"/>
                  </a:lnTo>
                  <a:lnTo>
                    <a:pt x="668" y="398"/>
                  </a:lnTo>
                  <a:lnTo>
                    <a:pt x="0" y="398"/>
                  </a:lnTo>
                  <a:close/>
                </a:path>
              </a:pathLst>
            </a:cu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620553" name="Rectangle 9"/>
            <p:cNvSpPr>
              <a:spLocks noChangeArrowheads="1"/>
            </p:cNvSpPr>
            <p:nvPr/>
          </p:nvSpPr>
          <p:spPr bwMode="auto">
            <a:xfrm>
              <a:off x="656" y="2205"/>
              <a:ext cx="575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200">
                  <a:latin typeface="Arial Cyr" charset="0"/>
                  <a:cs typeface="+mn-cs"/>
                </a:rPr>
                <a:t>Менеджмент</a:t>
              </a:r>
              <a:endParaRPr lang="en-US" sz="1200">
                <a:effectLst>
                  <a:outerShdw blurRad="38100" dist="38100" dir="2700000" algn="tl">
                    <a:srgbClr val="DDDDDD"/>
                  </a:outerShdw>
                </a:effectLst>
                <a:latin typeface="Arial Cyr" charset="0"/>
                <a:cs typeface="+mn-cs"/>
              </a:endParaRPr>
            </a:p>
          </p:txBody>
        </p:sp>
        <p:sp>
          <p:nvSpPr>
            <p:cNvPr id="620554" name="Rectangle 10"/>
            <p:cNvSpPr>
              <a:spLocks noChangeArrowheads="1"/>
            </p:cNvSpPr>
            <p:nvPr/>
          </p:nvSpPr>
          <p:spPr bwMode="auto">
            <a:xfrm>
              <a:off x="656" y="2311"/>
              <a:ext cx="87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200">
                  <a:latin typeface="Arial Cyr" charset="0"/>
                  <a:cs typeface="+mn-cs"/>
                </a:rPr>
                <a:t>сетевых элементов</a:t>
              </a:r>
              <a:endParaRPr lang="en-US" sz="1200">
                <a:effectLst>
                  <a:outerShdw blurRad="38100" dist="38100" dir="2700000" algn="tl">
                    <a:srgbClr val="DDDDDD"/>
                  </a:outerShdw>
                </a:effectLst>
                <a:latin typeface="Arial Cyr" charset="0"/>
                <a:cs typeface="+mn-cs"/>
              </a:endParaRPr>
            </a:p>
          </p:txBody>
        </p:sp>
        <p:sp>
          <p:nvSpPr>
            <p:cNvPr id="620555" name="Line 11"/>
            <p:cNvSpPr>
              <a:spLocks noChangeShapeType="1"/>
            </p:cNvSpPr>
            <p:nvPr/>
          </p:nvSpPr>
          <p:spPr bwMode="auto">
            <a:xfrm>
              <a:off x="651" y="2099"/>
              <a:ext cx="3133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620556" name="Line 12"/>
            <p:cNvSpPr>
              <a:spLocks noChangeShapeType="1"/>
            </p:cNvSpPr>
            <p:nvPr/>
          </p:nvSpPr>
          <p:spPr bwMode="auto">
            <a:xfrm>
              <a:off x="651" y="1807"/>
              <a:ext cx="2895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620557" name="Line 13"/>
            <p:cNvSpPr>
              <a:spLocks noChangeShapeType="1"/>
            </p:cNvSpPr>
            <p:nvPr/>
          </p:nvSpPr>
          <p:spPr bwMode="auto">
            <a:xfrm>
              <a:off x="651" y="1552"/>
              <a:ext cx="267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620558" name="Line 14"/>
            <p:cNvSpPr>
              <a:spLocks noChangeShapeType="1"/>
            </p:cNvSpPr>
            <p:nvPr/>
          </p:nvSpPr>
          <p:spPr bwMode="auto">
            <a:xfrm>
              <a:off x="651" y="1126"/>
              <a:ext cx="2345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620560" name="Rectangle 16"/>
            <p:cNvSpPr>
              <a:spLocks noChangeArrowheads="1"/>
            </p:cNvSpPr>
            <p:nvPr/>
          </p:nvSpPr>
          <p:spPr bwMode="auto">
            <a:xfrm>
              <a:off x="656" y="1902"/>
              <a:ext cx="80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200">
                  <a:latin typeface="Arial Cyr" charset="0"/>
                  <a:cs typeface="+mn-cs"/>
                </a:rPr>
                <a:t>Менеджмент сети</a:t>
              </a:r>
              <a:endParaRPr lang="en-US" sz="1200">
                <a:effectLst>
                  <a:outerShdw blurRad="38100" dist="38100" dir="2700000" algn="tl">
                    <a:srgbClr val="DDDDDD"/>
                  </a:outerShdw>
                </a:effectLst>
                <a:latin typeface="Arial Cyr" charset="0"/>
                <a:cs typeface="+mn-cs"/>
              </a:endParaRPr>
            </a:p>
          </p:txBody>
        </p:sp>
        <p:sp>
          <p:nvSpPr>
            <p:cNvPr id="620561" name="Rectangle 17"/>
            <p:cNvSpPr>
              <a:spLocks noChangeArrowheads="1"/>
            </p:cNvSpPr>
            <p:nvPr/>
          </p:nvSpPr>
          <p:spPr bwMode="auto">
            <a:xfrm>
              <a:off x="656" y="1626"/>
              <a:ext cx="83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200">
                  <a:latin typeface="Arial Cyr" charset="0"/>
                  <a:cs typeface="+mn-cs"/>
                </a:rPr>
                <a:t>Менеджмент услуг</a:t>
              </a:r>
              <a:endParaRPr lang="en-US" sz="1200">
                <a:effectLst>
                  <a:outerShdw blurRad="38100" dist="38100" dir="2700000" algn="tl">
                    <a:srgbClr val="DDDDDD"/>
                  </a:outerShdw>
                </a:effectLst>
                <a:latin typeface="Arial Cyr" charset="0"/>
                <a:cs typeface="+mn-cs"/>
              </a:endParaRPr>
            </a:p>
          </p:txBody>
        </p:sp>
        <p:sp>
          <p:nvSpPr>
            <p:cNvPr id="620562" name="Rectangle 18"/>
            <p:cNvSpPr>
              <a:spLocks noChangeArrowheads="1"/>
            </p:cNvSpPr>
            <p:nvPr/>
          </p:nvSpPr>
          <p:spPr bwMode="auto">
            <a:xfrm>
              <a:off x="656" y="1286"/>
              <a:ext cx="908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200">
                  <a:latin typeface="Arial Cyr" charset="0"/>
                  <a:cs typeface="+mn-cs"/>
                </a:rPr>
                <a:t>Бизнес-менеджмент</a:t>
              </a:r>
              <a:endParaRPr lang="en-US" sz="1200">
                <a:effectLst>
                  <a:outerShdw blurRad="38100" dist="38100" dir="2700000" algn="tl">
                    <a:srgbClr val="DDDDDD"/>
                  </a:outerShdw>
                </a:effectLst>
                <a:latin typeface="Arial Cyr" charset="0"/>
                <a:cs typeface="+mn-cs"/>
              </a:endParaRPr>
            </a:p>
          </p:txBody>
        </p:sp>
        <p:sp>
          <p:nvSpPr>
            <p:cNvPr id="620563" name="Line 19"/>
            <p:cNvSpPr>
              <a:spLocks noChangeShapeType="1"/>
            </p:cNvSpPr>
            <p:nvPr/>
          </p:nvSpPr>
          <p:spPr bwMode="auto">
            <a:xfrm flipH="1">
              <a:off x="1954" y="1126"/>
              <a:ext cx="1042" cy="16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620564" name="Line 20"/>
            <p:cNvSpPr>
              <a:spLocks noChangeShapeType="1"/>
            </p:cNvSpPr>
            <p:nvPr/>
          </p:nvSpPr>
          <p:spPr bwMode="auto">
            <a:xfrm flipH="1">
              <a:off x="2339" y="1126"/>
              <a:ext cx="657" cy="19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620565" name="Line 21"/>
            <p:cNvSpPr>
              <a:spLocks noChangeShapeType="1"/>
            </p:cNvSpPr>
            <p:nvPr/>
          </p:nvSpPr>
          <p:spPr bwMode="auto">
            <a:xfrm>
              <a:off x="2996" y="1126"/>
              <a:ext cx="17" cy="21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620566" name="Line 22"/>
            <p:cNvSpPr>
              <a:spLocks noChangeShapeType="1"/>
            </p:cNvSpPr>
            <p:nvPr/>
          </p:nvSpPr>
          <p:spPr bwMode="auto">
            <a:xfrm>
              <a:off x="2996" y="1126"/>
              <a:ext cx="873" cy="23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620567" name="Line 23"/>
            <p:cNvSpPr>
              <a:spLocks noChangeShapeType="1"/>
            </p:cNvSpPr>
            <p:nvPr/>
          </p:nvSpPr>
          <p:spPr bwMode="auto">
            <a:xfrm>
              <a:off x="2996" y="1126"/>
              <a:ext cx="2113" cy="25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620568" name="Rectangle 24"/>
            <p:cNvSpPr>
              <a:spLocks noChangeArrowheads="1"/>
            </p:cNvSpPr>
            <p:nvPr/>
          </p:nvSpPr>
          <p:spPr bwMode="auto">
            <a:xfrm>
              <a:off x="656" y="2604"/>
              <a:ext cx="1110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200">
                  <a:latin typeface="Arial Cyr" charset="0"/>
                  <a:cs typeface="+mn-cs"/>
                </a:rPr>
                <a:t>Централизованное бюро</a:t>
              </a:r>
              <a:endParaRPr lang="en-US" sz="1200">
                <a:effectLst>
                  <a:outerShdw blurRad="38100" dist="38100" dir="2700000" algn="tl">
                    <a:srgbClr val="DDDDDD"/>
                  </a:outerShdw>
                </a:effectLst>
                <a:latin typeface="Arial Cyr" charset="0"/>
                <a:cs typeface="+mn-cs"/>
              </a:endParaRPr>
            </a:p>
          </p:txBody>
        </p:sp>
        <p:sp>
          <p:nvSpPr>
            <p:cNvPr id="620569" name="Rectangle 25"/>
            <p:cNvSpPr>
              <a:spLocks noChangeArrowheads="1"/>
            </p:cNvSpPr>
            <p:nvPr/>
          </p:nvSpPr>
          <p:spPr bwMode="auto">
            <a:xfrm>
              <a:off x="656" y="2689"/>
              <a:ext cx="99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ru-RU" sz="1200">
                  <a:latin typeface="Arial Cyr" charset="0"/>
                  <a:cs typeface="+mn-cs"/>
                </a:rPr>
                <a:t>р</a:t>
              </a:r>
              <a:r>
                <a:rPr lang="en-US" sz="1200">
                  <a:latin typeface="Arial Cyr" charset="0"/>
                  <a:cs typeface="+mn-cs"/>
                </a:rPr>
                <a:t>емонта и CRM-центр</a:t>
              </a:r>
              <a:endParaRPr lang="en-US" sz="1200">
                <a:effectLst>
                  <a:outerShdw blurRad="38100" dist="38100" dir="2700000" algn="tl">
                    <a:srgbClr val="DDDDDD"/>
                  </a:outerShdw>
                </a:effectLst>
                <a:latin typeface="Arial Cyr" charset="0"/>
                <a:cs typeface="+mn-cs"/>
              </a:endParaRPr>
            </a:p>
          </p:txBody>
        </p:sp>
        <p:sp>
          <p:nvSpPr>
            <p:cNvPr id="620570" name="Line 26"/>
            <p:cNvSpPr>
              <a:spLocks noChangeShapeType="1"/>
            </p:cNvSpPr>
            <p:nvPr/>
          </p:nvSpPr>
          <p:spPr bwMode="auto">
            <a:xfrm flipH="1">
              <a:off x="651" y="2822"/>
              <a:ext cx="1303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620571" name="Rectangle 27"/>
            <p:cNvSpPr>
              <a:spLocks noChangeArrowheads="1"/>
            </p:cNvSpPr>
            <p:nvPr/>
          </p:nvSpPr>
          <p:spPr bwMode="auto">
            <a:xfrm>
              <a:off x="656" y="2880"/>
              <a:ext cx="1172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200">
                  <a:latin typeface="Arial Cyr" charset="0"/>
                  <a:cs typeface="+mn-cs"/>
                </a:rPr>
                <a:t>Мониторинг сигнализации</a:t>
              </a:r>
              <a:endParaRPr lang="en-US" sz="1200">
                <a:effectLst>
                  <a:outerShdw blurRad="38100" dist="38100" dir="2700000" algn="tl">
                    <a:srgbClr val="DDDDDD"/>
                  </a:outerShdw>
                </a:effectLst>
                <a:latin typeface="Arial Cyr" charset="0"/>
                <a:cs typeface="+mn-cs"/>
              </a:endParaRPr>
            </a:p>
          </p:txBody>
        </p:sp>
        <p:sp>
          <p:nvSpPr>
            <p:cNvPr id="620572" name="Line 28"/>
            <p:cNvSpPr>
              <a:spLocks noChangeShapeType="1"/>
            </p:cNvSpPr>
            <p:nvPr/>
          </p:nvSpPr>
          <p:spPr bwMode="auto">
            <a:xfrm flipH="1">
              <a:off x="651" y="3029"/>
              <a:ext cx="1688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620573" name="Rectangle 29"/>
            <p:cNvSpPr>
              <a:spLocks noChangeArrowheads="1"/>
            </p:cNvSpPr>
            <p:nvPr/>
          </p:nvSpPr>
          <p:spPr bwMode="auto">
            <a:xfrm>
              <a:off x="656" y="3087"/>
              <a:ext cx="45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200">
                  <a:latin typeface="Arial Cyr" charset="0"/>
                  <a:cs typeface="+mn-cs"/>
                </a:rPr>
                <a:t>Антифрод</a:t>
              </a:r>
              <a:endParaRPr lang="en-US" sz="1200">
                <a:effectLst>
                  <a:outerShdw blurRad="38100" dist="38100" dir="2700000" algn="tl">
                    <a:srgbClr val="DDDDDD"/>
                  </a:outerShdw>
                </a:effectLst>
                <a:latin typeface="Arial Cyr" charset="0"/>
                <a:cs typeface="+mn-cs"/>
              </a:endParaRPr>
            </a:p>
          </p:txBody>
        </p:sp>
        <p:sp>
          <p:nvSpPr>
            <p:cNvPr id="620574" name="Line 30"/>
            <p:cNvSpPr>
              <a:spLocks noChangeShapeType="1"/>
            </p:cNvSpPr>
            <p:nvPr/>
          </p:nvSpPr>
          <p:spPr bwMode="auto">
            <a:xfrm flipH="1">
              <a:off x="651" y="3249"/>
              <a:ext cx="2356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620575" name="Rectangle 31"/>
            <p:cNvSpPr>
              <a:spLocks noChangeArrowheads="1"/>
            </p:cNvSpPr>
            <p:nvPr/>
          </p:nvSpPr>
          <p:spPr bwMode="auto">
            <a:xfrm>
              <a:off x="656" y="3321"/>
              <a:ext cx="832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200">
                  <a:latin typeface="Arial Cyr" charset="0"/>
                  <a:cs typeface="+mn-cs"/>
                </a:rPr>
                <a:t>Анализ QoS </a:t>
              </a:r>
              <a:r>
                <a:rPr lang="ru-RU" sz="1200">
                  <a:latin typeface="Arial Cyr" charset="0"/>
                  <a:cs typeface="+mn-cs"/>
                </a:rPr>
                <a:t>и</a:t>
              </a:r>
              <a:r>
                <a:rPr lang="en-US" sz="1200">
                  <a:latin typeface="Arial Cyr" charset="0"/>
                  <a:cs typeface="+mn-cs"/>
                </a:rPr>
                <a:t> SLA</a:t>
              </a:r>
              <a:endParaRPr lang="en-US" sz="1200">
                <a:effectLst>
                  <a:outerShdw blurRad="38100" dist="38100" dir="2700000" algn="tl">
                    <a:srgbClr val="DDDDDD"/>
                  </a:outerShdw>
                </a:effectLst>
                <a:latin typeface="Arial Cyr" charset="0"/>
                <a:cs typeface="+mn-cs"/>
              </a:endParaRPr>
            </a:p>
          </p:txBody>
        </p:sp>
        <p:sp>
          <p:nvSpPr>
            <p:cNvPr id="620576" name="Rectangle 32"/>
            <p:cNvSpPr>
              <a:spLocks noChangeArrowheads="1"/>
            </p:cNvSpPr>
            <p:nvPr/>
          </p:nvSpPr>
          <p:spPr bwMode="auto">
            <a:xfrm>
              <a:off x="656" y="3512"/>
              <a:ext cx="1828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200">
                  <a:latin typeface="Arial Cyr" charset="0"/>
                  <a:cs typeface="+mn-cs"/>
                </a:rPr>
                <a:t>Информационная безопасность и СОРМ</a:t>
              </a:r>
              <a:endParaRPr lang="en-US" sz="1200">
                <a:effectLst>
                  <a:outerShdw blurRad="38100" dist="38100" dir="2700000" algn="tl">
                    <a:srgbClr val="DDDDDD"/>
                  </a:outerShdw>
                </a:effectLst>
                <a:latin typeface="Arial Cyr" charset="0"/>
                <a:cs typeface="+mn-cs"/>
              </a:endParaRPr>
            </a:p>
          </p:txBody>
        </p:sp>
        <p:sp>
          <p:nvSpPr>
            <p:cNvPr id="620577" name="Line 33"/>
            <p:cNvSpPr>
              <a:spLocks noChangeShapeType="1"/>
            </p:cNvSpPr>
            <p:nvPr/>
          </p:nvSpPr>
          <p:spPr bwMode="auto">
            <a:xfrm flipH="1">
              <a:off x="651" y="3454"/>
              <a:ext cx="3218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620578" name="Line 34"/>
            <p:cNvSpPr>
              <a:spLocks noChangeShapeType="1"/>
            </p:cNvSpPr>
            <p:nvPr/>
          </p:nvSpPr>
          <p:spPr bwMode="auto">
            <a:xfrm>
              <a:off x="651" y="3666"/>
              <a:ext cx="4458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620579" name="Freeform 35"/>
            <p:cNvSpPr>
              <a:spLocks/>
            </p:cNvSpPr>
            <p:nvPr/>
          </p:nvSpPr>
          <p:spPr bwMode="auto">
            <a:xfrm>
              <a:off x="3574" y="1780"/>
              <a:ext cx="317" cy="298"/>
            </a:xfrm>
            <a:custGeom>
              <a:avLst/>
              <a:gdLst/>
              <a:ahLst/>
              <a:cxnLst>
                <a:cxn ang="0">
                  <a:pos x="215" y="298"/>
                </a:cxn>
                <a:cxn ang="0">
                  <a:pos x="317" y="223"/>
                </a:cxn>
                <a:cxn ang="0">
                  <a:pos x="91" y="0"/>
                </a:cxn>
                <a:cxn ang="0">
                  <a:pos x="0" y="43"/>
                </a:cxn>
                <a:cxn ang="0">
                  <a:pos x="215" y="298"/>
                </a:cxn>
              </a:cxnLst>
              <a:rect l="0" t="0" r="r" b="b"/>
              <a:pathLst>
                <a:path w="317" h="298">
                  <a:moveTo>
                    <a:pt x="215" y="298"/>
                  </a:moveTo>
                  <a:lnTo>
                    <a:pt x="317" y="223"/>
                  </a:lnTo>
                  <a:lnTo>
                    <a:pt x="91" y="0"/>
                  </a:lnTo>
                  <a:lnTo>
                    <a:pt x="0" y="43"/>
                  </a:lnTo>
                  <a:lnTo>
                    <a:pt x="215" y="298"/>
                  </a:lnTo>
                  <a:close/>
                </a:path>
              </a:pathLst>
            </a:custGeom>
            <a:solidFill>
              <a:srgbClr val="5F5F5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620580" name="Freeform 36"/>
            <p:cNvSpPr>
              <a:spLocks/>
            </p:cNvSpPr>
            <p:nvPr/>
          </p:nvSpPr>
          <p:spPr bwMode="auto">
            <a:xfrm>
              <a:off x="3364" y="1546"/>
              <a:ext cx="267" cy="239"/>
            </a:xfrm>
            <a:custGeom>
              <a:avLst/>
              <a:gdLst/>
              <a:ahLst/>
              <a:cxnLst>
                <a:cxn ang="0">
                  <a:pos x="182" y="239"/>
                </a:cxn>
                <a:cxn ang="0">
                  <a:pos x="267" y="197"/>
                </a:cxn>
                <a:cxn ang="0">
                  <a:pos x="63" y="0"/>
                </a:cxn>
                <a:cxn ang="0">
                  <a:pos x="0" y="27"/>
                </a:cxn>
                <a:cxn ang="0">
                  <a:pos x="182" y="239"/>
                </a:cxn>
              </a:cxnLst>
              <a:rect l="0" t="0" r="r" b="b"/>
              <a:pathLst>
                <a:path w="267" h="239">
                  <a:moveTo>
                    <a:pt x="182" y="239"/>
                  </a:moveTo>
                  <a:lnTo>
                    <a:pt x="267" y="197"/>
                  </a:lnTo>
                  <a:lnTo>
                    <a:pt x="63" y="0"/>
                  </a:lnTo>
                  <a:lnTo>
                    <a:pt x="0" y="27"/>
                  </a:lnTo>
                  <a:lnTo>
                    <a:pt x="182" y="239"/>
                  </a:lnTo>
                  <a:close/>
                </a:path>
              </a:pathLst>
            </a:cu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620581" name="Freeform 37"/>
            <p:cNvSpPr>
              <a:spLocks/>
            </p:cNvSpPr>
            <p:nvPr/>
          </p:nvSpPr>
          <p:spPr bwMode="auto">
            <a:xfrm>
              <a:off x="2996" y="1126"/>
              <a:ext cx="391" cy="404"/>
            </a:xfrm>
            <a:custGeom>
              <a:avLst/>
              <a:gdLst/>
              <a:ahLst/>
              <a:cxnLst>
                <a:cxn ang="0">
                  <a:pos x="334" y="404"/>
                </a:cxn>
                <a:cxn ang="0">
                  <a:pos x="391" y="383"/>
                </a:cxn>
                <a:cxn ang="0">
                  <a:pos x="0" y="0"/>
                </a:cxn>
                <a:cxn ang="0">
                  <a:pos x="334" y="404"/>
                </a:cxn>
              </a:cxnLst>
              <a:rect l="0" t="0" r="r" b="b"/>
              <a:pathLst>
                <a:path w="391" h="404">
                  <a:moveTo>
                    <a:pt x="334" y="404"/>
                  </a:moveTo>
                  <a:lnTo>
                    <a:pt x="391" y="383"/>
                  </a:lnTo>
                  <a:lnTo>
                    <a:pt x="0" y="0"/>
                  </a:lnTo>
                  <a:lnTo>
                    <a:pt x="334" y="404"/>
                  </a:lnTo>
                  <a:close/>
                </a:path>
              </a:pathLst>
            </a:cu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1221880"/>
      </p:ext>
    </p:extLst>
  </p:cSld>
  <p:clrMapOvr>
    <a:masterClrMapping/>
  </p:clrMapOvr>
  <p:transition xmlns:p14="http://schemas.microsoft.com/office/powerpoint/2010/main" spd="slow" advClick="0" advTm="15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oman\Desktop\avtomat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600075"/>
            <a:ext cx="4173537" cy="5922963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Roman\Desktop\avtomat_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725" y="584200"/>
            <a:ext cx="4178300" cy="592772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467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Прямоугольник 2"/>
          <p:cNvSpPr>
            <a:spLocks noChangeArrowheads="1"/>
          </p:cNvSpPr>
          <p:nvPr/>
        </p:nvSpPr>
        <p:spPr bwMode="auto">
          <a:xfrm>
            <a:off x="211668" y="2420938"/>
            <a:ext cx="8757708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Вопросы к  экзамену по курсу </a:t>
            </a:r>
            <a:endParaRPr lang="en-US" sz="2400" b="1" dirty="0"/>
          </a:p>
          <a:p>
            <a:pPr algn="ctr"/>
            <a:endParaRPr lang="en-US" sz="2400" b="1" dirty="0"/>
          </a:p>
          <a:p>
            <a:pPr algn="ctr"/>
            <a:r>
              <a:rPr lang="ru-RU" sz="2400" b="1" dirty="0"/>
              <a:t>«Проблемы проектирования инфокоммуникационных систем и сетей NGN и пост-NGN (ППИКСС</a:t>
            </a:r>
            <a:r>
              <a:rPr lang="ru-RU" sz="2400" b="1" dirty="0" smtClean="0"/>
              <a:t>)»</a:t>
            </a:r>
            <a:r>
              <a:rPr lang="ru-RU" sz="2400" b="1" dirty="0"/>
              <a:t>,</a:t>
            </a:r>
            <a:endParaRPr lang="en-US" sz="2400" dirty="0"/>
          </a:p>
          <a:p>
            <a:pPr algn="ctr"/>
            <a:endParaRPr lang="en-US" sz="2400" b="1" dirty="0"/>
          </a:p>
          <a:p>
            <a:pPr algn="ctr"/>
            <a:r>
              <a:rPr lang="ru-RU" sz="2400" b="1" dirty="0"/>
              <a:t>проф. Б.С. Гольдштейн, май 2017</a:t>
            </a:r>
            <a:endParaRPr lang="en-US" sz="2400" dirty="0"/>
          </a:p>
          <a:p>
            <a:pPr algn="ctr"/>
            <a:r>
              <a:rPr lang="ru-RU" sz="2400" dirty="0"/>
              <a:t> 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52864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4"/>
          <p:cNvSpPr>
            <a:spLocks noChangeArrowheads="1"/>
          </p:cNvSpPr>
          <p:nvPr/>
        </p:nvSpPr>
        <p:spPr bwMode="auto">
          <a:xfrm>
            <a:off x="71438" y="5516563"/>
            <a:ext cx="8893175" cy="1225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194" name="Прямоугольник 2"/>
          <p:cNvSpPr>
            <a:spLocks noChangeArrowheads="1"/>
          </p:cNvSpPr>
          <p:nvPr/>
        </p:nvSpPr>
        <p:spPr bwMode="auto">
          <a:xfrm>
            <a:off x="395288" y="252413"/>
            <a:ext cx="8429625" cy="6555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000" b="1" dirty="0"/>
              <a:t>Часть 1</a:t>
            </a:r>
            <a:endParaRPr lang="en-US" sz="2000" dirty="0"/>
          </a:p>
          <a:p>
            <a:pPr>
              <a:buFont typeface="Verdana" charset="0"/>
              <a:buAutoNum type="arabicPeriod"/>
            </a:pPr>
            <a:r>
              <a:rPr lang="ru-RU" sz="1600" dirty="0" smtClean="0"/>
              <a:t>Проблемы </a:t>
            </a:r>
            <a:r>
              <a:rPr lang="ru-RU" sz="1600" dirty="0"/>
              <a:t>проектирования </a:t>
            </a:r>
            <a:r>
              <a:rPr lang="ru-RU" sz="1600" dirty="0" smtClean="0"/>
              <a:t>современных инфокоммуникаций. Игроки и роли.</a:t>
            </a:r>
          </a:p>
          <a:p>
            <a:pPr>
              <a:buFont typeface="Verdana" charset="0"/>
              <a:buAutoNum type="arabicPeriod"/>
            </a:pPr>
            <a:r>
              <a:rPr lang="ru-RU" sz="1600" dirty="0" smtClean="0"/>
              <a:t>Смена телекоммуникационной парадигмы</a:t>
            </a:r>
          </a:p>
          <a:p>
            <a:pPr>
              <a:buFont typeface="Verdana" charset="0"/>
              <a:buAutoNum type="arabicPeriod"/>
            </a:pPr>
            <a:r>
              <a:rPr lang="ru-RU" sz="1600" dirty="0" smtClean="0"/>
              <a:t>Принципы проектирования телекоммуникационных сетей</a:t>
            </a:r>
          </a:p>
          <a:p>
            <a:pPr>
              <a:buFont typeface="Verdana" charset="0"/>
              <a:buAutoNum type="arabicPeriod"/>
            </a:pPr>
            <a:r>
              <a:rPr lang="ru-RU" sz="1600" dirty="0"/>
              <a:t>Эволюция инфокоммуникационных систем и протоколы сигнализации разных </a:t>
            </a:r>
            <a:r>
              <a:rPr lang="ru-RU" sz="1600" dirty="0" smtClean="0"/>
              <a:t>поколений</a:t>
            </a:r>
          </a:p>
          <a:p>
            <a:pPr>
              <a:buFont typeface="Verdana" charset="0"/>
              <a:buAutoNum type="arabicPeriod"/>
            </a:pPr>
            <a:r>
              <a:rPr lang="ru-RU" sz="1600" dirty="0" smtClean="0"/>
              <a:t>.Сети </a:t>
            </a:r>
            <a:r>
              <a:rPr lang="en-US" sz="1600" dirty="0" smtClean="0"/>
              <a:t>NGN. </a:t>
            </a:r>
            <a:r>
              <a:rPr lang="ru-RU" sz="1600" dirty="0" smtClean="0"/>
              <a:t>Архитектура </a:t>
            </a:r>
            <a:r>
              <a:rPr lang="ru-RU" sz="1600" dirty="0"/>
              <a:t>сетей </a:t>
            </a:r>
            <a:r>
              <a:rPr lang="en-US" sz="1600" dirty="0"/>
              <a:t>NGN. </a:t>
            </a:r>
            <a:r>
              <a:rPr lang="ru-RU" sz="1600" dirty="0"/>
              <a:t>Протокол </a:t>
            </a:r>
            <a:r>
              <a:rPr lang="en-US" sz="1600" dirty="0"/>
              <a:t>SIP. </a:t>
            </a:r>
            <a:endParaRPr lang="en-US" sz="1600" dirty="0" smtClean="0"/>
          </a:p>
          <a:p>
            <a:pPr>
              <a:buFont typeface="Verdana" charset="0"/>
              <a:buAutoNum type="arabicPeriod"/>
            </a:pPr>
            <a:r>
              <a:rPr lang="ru-RU" sz="1600" dirty="0" smtClean="0"/>
              <a:t>Эволюция  инфокоммуникационных услуг. </a:t>
            </a:r>
            <a:r>
              <a:rPr lang="en-US" sz="1600" dirty="0" smtClean="0"/>
              <a:t>Killer application. </a:t>
            </a:r>
            <a:r>
              <a:rPr lang="en-US" sz="1600" dirty="0"/>
              <a:t>L</a:t>
            </a:r>
            <a:r>
              <a:rPr lang="en-US" sz="1600" dirty="0" smtClean="0"/>
              <a:t>ong tail.</a:t>
            </a:r>
          </a:p>
          <a:p>
            <a:pPr>
              <a:buFont typeface="Verdana" charset="0"/>
              <a:buAutoNum type="arabicPeriod"/>
            </a:pPr>
            <a:r>
              <a:rPr lang="ru-RU" sz="1600" dirty="0" smtClean="0"/>
              <a:t>Интеллектуальная сеть. Протокол </a:t>
            </a:r>
            <a:r>
              <a:rPr lang="en-US" sz="1600" dirty="0" smtClean="0"/>
              <a:t>INAP.</a:t>
            </a:r>
            <a:endParaRPr lang="ru-RU" sz="1600" dirty="0" smtClean="0"/>
          </a:p>
          <a:p>
            <a:pPr>
              <a:buFont typeface="Verdana" charset="0"/>
              <a:buAutoNum type="arabicPeriod"/>
            </a:pPr>
            <a:r>
              <a:rPr lang="ru-RU" sz="1600" dirty="0" smtClean="0"/>
              <a:t>Архитектура </a:t>
            </a:r>
            <a:r>
              <a:rPr lang="en-US" sz="1600" dirty="0" smtClean="0"/>
              <a:t>IMS.</a:t>
            </a:r>
          </a:p>
          <a:p>
            <a:pPr>
              <a:buFont typeface="Verdana" charset="0"/>
              <a:buAutoNum type="arabicPeriod"/>
            </a:pPr>
            <a:r>
              <a:rPr lang="ru-RU" sz="1600" dirty="0" smtClean="0"/>
              <a:t>Медиаторы.</a:t>
            </a:r>
          </a:p>
          <a:p>
            <a:pPr>
              <a:buFont typeface="Verdana" charset="0"/>
              <a:buAutoNum type="arabicPeriod"/>
            </a:pPr>
            <a:r>
              <a:rPr lang="ru-RU" sz="1600" dirty="0" smtClean="0"/>
              <a:t>Сервисы </a:t>
            </a:r>
            <a:r>
              <a:rPr lang="en-US" sz="1600" dirty="0" smtClean="0"/>
              <a:t>IMS</a:t>
            </a:r>
            <a:r>
              <a:rPr lang="ru-RU" sz="1600" dirty="0" smtClean="0"/>
              <a:t>.Услуги местоположения.  Модели бизнеса.</a:t>
            </a:r>
            <a:endParaRPr lang="ru-RU" sz="1600" dirty="0"/>
          </a:p>
          <a:p>
            <a:pPr>
              <a:buFont typeface="Verdana" charset="0"/>
              <a:buAutoNum type="arabicPeriod"/>
            </a:pPr>
            <a:r>
              <a:rPr lang="ru-RU" sz="1600" dirty="0"/>
              <a:t>Безопасный город. 112</a:t>
            </a:r>
            <a:r>
              <a:rPr lang="ru-RU" sz="1600" dirty="0" smtClean="0"/>
              <a:t>.</a:t>
            </a:r>
          </a:p>
          <a:p>
            <a:pPr algn="ctr"/>
            <a:r>
              <a:rPr lang="ru-RU" sz="2000" b="1" dirty="0"/>
              <a:t>Часть </a:t>
            </a:r>
            <a:r>
              <a:rPr lang="ru-RU" sz="2000" b="1" dirty="0" smtClean="0"/>
              <a:t>2</a:t>
            </a:r>
            <a:endParaRPr lang="en-US" sz="2000" dirty="0"/>
          </a:p>
          <a:p>
            <a:pPr>
              <a:buFont typeface="Verdana" charset="0"/>
              <a:buAutoNum type="arabicPeriod"/>
            </a:pPr>
            <a:endParaRPr lang="ru-RU" sz="1600" dirty="0"/>
          </a:p>
          <a:p>
            <a:pPr>
              <a:buFont typeface="Verdana" charset="0"/>
              <a:buAutoNum type="arabicPeriod"/>
            </a:pPr>
            <a:r>
              <a:rPr lang="ru-RU" sz="1600" dirty="0"/>
              <a:t>Программно-конфигурируемые сети </a:t>
            </a:r>
            <a:r>
              <a:rPr lang="en-US" sz="1600" dirty="0"/>
              <a:t>SDN</a:t>
            </a:r>
            <a:r>
              <a:rPr lang="ru-RU" sz="1600" dirty="0" smtClean="0"/>
              <a:t>. Предпосылки.</a:t>
            </a:r>
            <a:endParaRPr lang="en-US" sz="1600" dirty="0"/>
          </a:p>
          <a:p>
            <a:pPr>
              <a:buFont typeface="Verdana" charset="0"/>
              <a:buAutoNum type="arabicPeriod"/>
            </a:pPr>
            <a:r>
              <a:rPr lang="ru-RU" sz="1600" dirty="0" smtClean="0"/>
              <a:t>Программно</a:t>
            </a:r>
            <a:r>
              <a:rPr lang="ru-RU" sz="1600" dirty="0"/>
              <a:t>-конфигурируемые сети </a:t>
            </a:r>
            <a:r>
              <a:rPr lang="en-US" sz="1600" dirty="0"/>
              <a:t>SDN</a:t>
            </a:r>
            <a:r>
              <a:rPr lang="ru-RU" sz="1600" dirty="0"/>
              <a:t>. </a:t>
            </a:r>
            <a:r>
              <a:rPr lang="ru-RU" sz="1600" dirty="0" smtClean="0"/>
              <a:t>Архитектура.</a:t>
            </a:r>
          </a:p>
          <a:p>
            <a:pPr>
              <a:buFont typeface="Verdana" charset="0"/>
              <a:buAutoNum type="arabicPeriod"/>
            </a:pPr>
            <a:r>
              <a:rPr lang="ru-RU" sz="1600" dirty="0"/>
              <a:t>Программно-конфигурируемые сети </a:t>
            </a:r>
            <a:r>
              <a:rPr lang="en-US" sz="1600" dirty="0"/>
              <a:t>SDN</a:t>
            </a:r>
            <a:r>
              <a:rPr lang="ru-RU" sz="1600" dirty="0"/>
              <a:t>. </a:t>
            </a:r>
            <a:r>
              <a:rPr lang="en-US" sz="1600" dirty="0" smtClean="0"/>
              <a:t>Open Flow</a:t>
            </a:r>
            <a:r>
              <a:rPr lang="ru-RU" sz="1600" dirty="0" smtClean="0"/>
              <a:t>.</a:t>
            </a:r>
            <a:endParaRPr lang="en-US" sz="1600" dirty="0"/>
          </a:p>
          <a:p>
            <a:pPr>
              <a:buFont typeface="Verdana" charset="0"/>
              <a:buAutoNum type="arabicPeriod"/>
            </a:pPr>
            <a:r>
              <a:rPr lang="ru-RU" sz="1600" dirty="0" smtClean="0"/>
              <a:t>Виртуализация </a:t>
            </a:r>
            <a:r>
              <a:rPr lang="ru-RU" sz="1600" dirty="0"/>
              <a:t>сетевых функций </a:t>
            </a:r>
            <a:r>
              <a:rPr lang="en-US" sz="1600" dirty="0"/>
              <a:t>NFV</a:t>
            </a:r>
            <a:r>
              <a:rPr lang="ru-RU" sz="1600" dirty="0" smtClean="0"/>
              <a:t>.</a:t>
            </a:r>
            <a:endParaRPr lang="en-US" sz="1600" dirty="0" smtClean="0"/>
          </a:p>
          <a:p>
            <a:pPr>
              <a:buFont typeface="Verdana" charset="0"/>
              <a:buAutoNum type="arabicPeriod"/>
            </a:pPr>
            <a:r>
              <a:rPr lang="en-US" sz="1600" dirty="0" err="1" smtClean="0"/>
              <a:t>IoE</a:t>
            </a:r>
            <a:r>
              <a:rPr lang="en-US" sz="1600" dirty="0" smtClean="0"/>
              <a:t>. </a:t>
            </a:r>
            <a:r>
              <a:rPr lang="ru-RU" sz="1600" dirty="0" smtClean="0"/>
              <a:t>Умный город.</a:t>
            </a:r>
            <a:endParaRPr lang="ru-RU" sz="1600" dirty="0"/>
          </a:p>
          <a:p>
            <a:pPr>
              <a:buFont typeface="Verdana" charset="0"/>
              <a:buAutoNum type="arabicPeriod"/>
            </a:pPr>
            <a:r>
              <a:rPr lang="ru-RU" sz="1600" dirty="0"/>
              <a:t>Облачные и туманные сервисы. </a:t>
            </a:r>
            <a:endParaRPr lang="ru-RU" sz="1600" dirty="0" smtClean="0"/>
          </a:p>
          <a:p>
            <a:pPr>
              <a:buFont typeface="Verdana" charset="0"/>
              <a:buAutoNum type="arabicPeriod"/>
            </a:pPr>
            <a:r>
              <a:rPr lang="en-US" sz="1600" dirty="0" err="1" smtClean="0"/>
              <a:t>IaaS</a:t>
            </a:r>
            <a:r>
              <a:rPr lang="en-US" sz="1600" dirty="0"/>
              <a:t>, </a:t>
            </a:r>
            <a:r>
              <a:rPr lang="en-US" sz="1600" dirty="0" err="1"/>
              <a:t>SaaS</a:t>
            </a:r>
            <a:r>
              <a:rPr lang="en-US" sz="1600" dirty="0"/>
              <a:t>, </a:t>
            </a:r>
            <a:r>
              <a:rPr lang="en-US" sz="1600" dirty="0" err="1"/>
              <a:t>PaaS</a:t>
            </a:r>
            <a:r>
              <a:rPr lang="en-US" sz="1600" dirty="0"/>
              <a:t>. </a:t>
            </a:r>
            <a:r>
              <a:rPr lang="ru-RU" sz="1600" dirty="0"/>
              <a:t>Эталонная архитектура.</a:t>
            </a:r>
            <a:r>
              <a:rPr lang="en-US" sz="1600" dirty="0"/>
              <a:t> </a:t>
            </a:r>
            <a:endParaRPr lang="ru-RU" sz="1600" dirty="0"/>
          </a:p>
          <a:p>
            <a:pPr>
              <a:buFont typeface="Verdana" charset="0"/>
              <a:buAutoNum type="arabicPeriod"/>
            </a:pPr>
            <a:r>
              <a:rPr lang="ru-RU" sz="1600" dirty="0"/>
              <a:t>Пирамида </a:t>
            </a:r>
            <a:r>
              <a:rPr lang="en-US" sz="1600" dirty="0"/>
              <a:t>TMN. </a:t>
            </a:r>
            <a:endParaRPr lang="ru-RU" sz="1600" dirty="0" smtClean="0"/>
          </a:p>
          <a:p>
            <a:pPr>
              <a:buFont typeface="Verdana" charset="0"/>
              <a:buAutoNum type="arabicPeriod"/>
            </a:pPr>
            <a:r>
              <a:rPr lang="ru-RU" sz="1600" dirty="0" smtClean="0"/>
              <a:t>Архитектура </a:t>
            </a:r>
            <a:r>
              <a:rPr lang="en-US" sz="1600" dirty="0"/>
              <a:t>OSS/BSS. eTOM. TAM.</a:t>
            </a:r>
          </a:p>
          <a:p>
            <a:pPr>
              <a:buFont typeface="Verdana" charset="0"/>
              <a:buAutoNum type="arabicPeriod"/>
            </a:pPr>
            <a:r>
              <a:rPr lang="en-US" sz="1600" dirty="0"/>
              <a:t>Revenue Assurance.</a:t>
            </a:r>
            <a:r>
              <a:rPr lang="ru-RU" sz="1600" dirty="0"/>
              <a:t> </a:t>
            </a:r>
            <a:endParaRPr lang="ru-RU" sz="1600" dirty="0" smtClean="0"/>
          </a:p>
          <a:p>
            <a:pPr>
              <a:buFont typeface="Verdana" charset="0"/>
              <a:buAutoNum type="arabicPeriod"/>
            </a:pPr>
            <a:r>
              <a:rPr lang="en-US" sz="1600" dirty="0" smtClean="0"/>
              <a:t>Fraud</a:t>
            </a:r>
            <a:r>
              <a:rPr lang="en-US" sz="1600" dirty="0"/>
              <a:t>-management</a:t>
            </a:r>
            <a:endParaRPr lang="ru-RU" sz="1600" dirty="0"/>
          </a:p>
          <a:p>
            <a:pPr>
              <a:buFont typeface="Verdana" charset="0"/>
              <a:buAutoNum type="arabicPeriod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99351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111125" y="22225"/>
            <a:ext cx="9036050" cy="1143000"/>
          </a:xfrm>
        </p:spPr>
        <p:txBody>
          <a:bodyPr/>
          <a:lstStyle/>
          <a:p>
            <a:pPr algn="ctr"/>
            <a:r>
              <a:rPr lang="ru-RU" sz="3200" b="1">
                <a:latin typeface="Times New Roman" charset="0"/>
              </a:rPr>
              <a:t>Стандартизация в области эксплуатационного управления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914400" y="171452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017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 txBox="1">
            <a:spLocks noChangeArrowheads="1"/>
          </p:cNvSpPr>
          <p:nvPr/>
        </p:nvSpPr>
        <p:spPr bwMode="auto">
          <a:xfrm>
            <a:off x="1071563" y="0"/>
            <a:ext cx="7923212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4000" b="1">
                <a:solidFill>
                  <a:schemeClr val="tx1"/>
                </a:solidFill>
                <a:latin typeface="Times New Roman" charset="0"/>
                <a:ea typeface="Arial" charset="0"/>
              </a:defRPr>
            </a:lvl1pPr>
            <a:lvl2pPr marL="742950" indent="-285750" eaLnBrk="0" hangingPunct="0">
              <a:defRPr kumimoji="1" sz="4000" b="1">
                <a:solidFill>
                  <a:schemeClr val="tx1"/>
                </a:solidFill>
                <a:latin typeface="Times New Roman" charset="0"/>
                <a:ea typeface="Arial" charset="0"/>
              </a:defRPr>
            </a:lvl2pPr>
            <a:lvl3pPr marL="1143000" indent="-228600" eaLnBrk="0" hangingPunct="0">
              <a:defRPr kumimoji="1" sz="4000" b="1">
                <a:solidFill>
                  <a:schemeClr val="tx1"/>
                </a:solidFill>
                <a:latin typeface="Times New Roman" charset="0"/>
                <a:ea typeface="Arial" charset="0"/>
              </a:defRPr>
            </a:lvl3pPr>
            <a:lvl4pPr marL="1600200" indent="-228600" eaLnBrk="0" hangingPunct="0">
              <a:defRPr kumimoji="1" sz="4000" b="1">
                <a:solidFill>
                  <a:schemeClr val="tx1"/>
                </a:solidFill>
                <a:latin typeface="Times New Roman" charset="0"/>
                <a:ea typeface="Arial" charset="0"/>
              </a:defRPr>
            </a:lvl4pPr>
            <a:lvl5pPr marL="2057400" indent="-228600" eaLnBrk="0" hangingPunct="0">
              <a:defRPr kumimoji="1" sz="4000" b="1">
                <a:solidFill>
                  <a:schemeClr val="tx1"/>
                </a:solidFill>
                <a:latin typeface="Times New Roman" charset="0"/>
                <a:ea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1"/>
                </a:solidFill>
                <a:latin typeface="Times New Roman" charset="0"/>
                <a:ea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1"/>
                </a:solidFill>
                <a:latin typeface="Times New Roman" charset="0"/>
                <a:ea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1"/>
                </a:solidFill>
                <a:latin typeface="Times New Roman" charset="0"/>
                <a:ea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1"/>
                </a:solidFill>
                <a:latin typeface="Times New Roman" charset="0"/>
                <a:ea typeface="Arial" charset="0"/>
              </a:defRPr>
            </a:lvl9pPr>
          </a:lstStyle>
          <a:p>
            <a:pPr algn="r"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sz="3200" smtClean="0">
              <a:solidFill>
                <a:srgbClr val="FFFFFF"/>
              </a:solidFill>
              <a:latin typeface="Arial Narrow" charset="0"/>
              <a:cs typeface="Arial" charset="0"/>
            </a:endParaRPr>
          </a:p>
        </p:txBody>
      </p:sp>
      <p:grpSp>
        <p:nvGrpSpPr>
          <p:cNvPr id="3" name="Group 284"/>
          <p:cNvGrpSpPr/>
          <p:nvPr/>
        </p:nvGrpSpPr>
        <p:grpSpPr>
          <a:xfrm>
            <a:off x="1785918" y="3714752"/>
            <a:ext cx="5614988" cy="1716088"/>
            <a:chOff x="1943100" y="3713176"/>
            <a:chExt cx="5614988" cy="1716088"/>
          </a:xfrm>
          <a:solidFill>
            <a:schemeClr val="tx1">
              <a:lumMod val="75000"/>
            </a:schemeClr>
          </a:solidFill>
        </p:grpSpPr>
        <p:grpSp>
          <p:nvGrpSpPr>
            <p:cNvPr id="4" name="Group 315"/>
            <p:cNvGrpSpPr/>
            <p:nvPr/>
          </p:nvGrpSpPr>
          <p:grpSpPr>
            <a:xfrm>
              <a:off x="1943100" y="3713176"/>
              <a:ext cx="5614988" cy="1716088"/>
              <a:chOff x="1943100" y="3713176"/>
              <a:chExt cx="5614988" cy="1716088"/>
            </a:xfrm>
            <a:grpFill/>
          </p:grpSpPr>
          <p:sp>
            <p:nvSpPr>
              <p:cNvPr id="291" name="Cube 290"/>
              <p:cNvSpPr/>
              <p:nvPr/>
            </p:nvSpPr>
            <p:spPr bwMode="auto">
              <a:xfrm>
                <a:off x="1943100" y="3713176"/>
                <a:ext cx="5614988" cy="1716088"/>
              </a:xfrm>
              <a:prstGeom prst="cube">
                <a:avLst>
                  <a:gd name="adj" fmla="val 100000"/>
                </a:avLst>
              </a:prstGeom>
              <a:grp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kumimoji="1" lang="en-GB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92" name="Flowchart: Magnetic Disk 291"/>
              <p:cNvSpPr/>
              <p:nvPr/>
            </p:nvSpPr>
            <p:spPr bwMode="auto">
              <a:xfrm>
                <a:off x="3298825" y="4103701"/>
                <a:ext cx="220663" cy="193675"/>
              </a:xfrm>
              <a:prstGeom prst="flowChartMagneticDisk">
                <a:avLst/>
              </a:prstGeom>
              <a:grpFill/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kumimoji="1" lang="en-GB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93" name="Flowchart: Magnetic Disk 292"/>
              <p:cNvSpPr/>
              <p:nvPr/>
            </p:nvSpPr>
            <p:spPr bwMode="auto">
              <a:xfrm>
                <a:off x="5664200" y="3908437"/>
                <a:ext cx="220663" cy="242886"/>
              </a:xfrm>
              <a:prstGeom prst="flowChartMagneticDisk">
                <a:avLst/>
              </a:prstGeom>
              <a:grpFill/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kumimoji="1" lang="en-GB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94" name="Flowchart: Magnetic Disk 293"/>
              <p:cNvSpPr/>
              <p:nvPr/>
            </p:nvSpPr>
            <p:spPr bwMode="auto">
              <a:xfrm>
                <a:off x="4624388" y="4541849"/>
                <a:ext cx="220662" cy="195265"/>
              </a:xfrm>
              <a:prstGeom prst="flowChartMagneticDisk">
                <a:avLst/>
              </a:prstGeom>
              <a:grpFill/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kumimoji="1" lang="en-GB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95" name="Cube 294"/>
              <p:cNvSpPr/>
              <p:nvPr/>
            </p:nvSpPr>
            <p:spPr bwMode="auto">
              <a:xfrm>
                <a:off x="2857498" y="4541849"/>
                <a:ext cx="188913" cy="242886"/>
              </a:xfrm>
              <a:prstGeom prst="cube">
                <a:avLst/>
              </a:prstGeom>
              <a:grpFill/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kumimoji="1" lang="en-GB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96" name="Cube 295"/>
              <p:cNvSpPr/>
              <p:nvPr/>
            </p:nvSpPr>
            <p:spPr bwMode="auto">
              <a:xfrm>
                <a:off x="3960811" y="4103698"/>
                <a:ext cx="190500" cy="242886"/>
              </a:xfrm>
              <a:prstGeom prst="cube">
                <a:avLst/>
              </a:prstGeom>
              <a:grpFill/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kumimoji="1" lang="en-GB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97" name="Cube 296"/>
              <p:cNvSpPr/>
              <p:nvPr/>
            </p:nvSpPr>
            <p:spPr bwMode="auto">
              <a:xfrm>
                <a:off x="3867148" y="4930780"/>
                <a:ext cx="188913" cy="244475"/>
              </a:xfrm>
              <a:prstGeom prst="cube">
                <a:avLst/>
              </a:prstGeom>
              <a:grpFill/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kumimoji="1" lang="en-GB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cxnSp>
            <p:nvCxnSpPr>
              <p:cNvPr id="298" name="Straight Connector 297"/>
              <p:cNvCxnSpPr>
                <a:stCxn id="295" idx="5"/>
              </p:cNvCxnSpPr>
              <p:nvPr/>
            </p:nvCxnSpPr>
            <p:spPr bwMode="auto">
              <a:xfrm>
                <a:off x="3046412" y="4632331"/>
                <a:ext cx="1262062" cy="6350"/>
              </a:xfrm>
              <a:prstGeom prst="line">
                <a:avLst/>
              </a:prstGeom>
              <a:grpFill/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Straight Connector 298"/>
              <p:cNvCxnSpPr/>
              <p:nvPr/>
            </p:nvCxnSpPr>
            <p:spPr bwMode="auto">
              <a:xfrm flipV="1">
                <a:off x="4308473" y="4346582"/>
                <a:ext cx="220663" cy="292099"/>
              </a:xfrm>
              <a:prstGeom prst="line">
                <a:avLst/>
              </a:prstGeom>
              <a:grpFill/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0" name="Straight Connector 299"/>
              <p:cNvCxnSpPr/>
              <p:nvPr/>
            </p:nvCxnSpPr>
            <p:spPr bwMode="auto">
              <a:xfrm>
                <a:off x="4529136" y="4346582"/>
                <a:ext cx="1262062" cy="6350"/>
              </a:xfrm>
              <a:prstGeom prst="line">
                <a:avLst/>
              </a:prstGeom>
              <a:grpFill/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1" name="Straight Connector 300"/>
              <p:cNvCxnSpPr/>
              <p:nvPr/>
            </p:nvCxnSpPr>
            <p:spPr bwMode="auto">
              <a:xfrm flipV="1">
                <a:off x="3173412" y="4297369"/>
                <a:ext cx="220662" cy="293688"/>
              </a:xfrm>
              <a:prstGeom prst="line">
                <a:avLst/>
              </a:prstGeom>
              <a:grpFill/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2" name="Straight Connector 301"/>
              <p:cNvCxnSpPr>
                <a:stCxn id="297" idx="0"/>
              </p:cNvCxnSpPr>
              <p:nvPr/>
            </p:nvCxnSpPr>
            <p:spPr bwMode="auto">
              <a:xfrm rot="5400000" flipH="1" flipV="1">
                <a:off x="3936205" y="4683924"/>
                <a:ext cx="292099" cy="201613"/>
              </a:xfrm>
              <a:prstGeom prst="line">
                <a:avLst/>
              </a:prstGeom>
              <a:grpFill/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3" name="Straight Connector 302"/>
              <p:cNvCxnSpPr/>
              <p:nvPr/>
            </p:nvCxnSpPr>
            <p:spPr bwMode="auto">
              <a:xfrm flipV="1">
                <a:off x="5600697" y="4103692"/>
                <a:ext cx="158750" cy="242886"/>
              </a:xfrm>
              <a:prstGeom prst="line">
                <a:avLst/>
              </a:prstGeom>
              <a:grpFill/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4" name="Straight Connector 303"/>
              <p:cNvCxnSpPr/>
              <p:nvPr/>
            </p:nvCxnSpPr>
            <p:spPr bwMode="auto">
              <a:xfrm rot="5400000" flipH="1" flipV="1">
                <a:off x="3758408" y="4391832"/>
                <a:ext cx="292099" cy="201613"/>
              </a:xfrm>
              <a:prstGeom prst="line">
                <a:avLst/>
              </a:prstGeom>
              <a:grpFill/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Straight Connector 304"/>
              <p:cNvCxnSpPr/>
              <p:nvPr/>
            </p:nvCxnSpPr>
            <p:spPr bwMode="auto">
              <a:xfrm flipV="1">
                <a:off x="4718040" y="4346583"/>
                <a:ext cx="127000" cy="195262"/>
              </a:xfrm>
              <a:prstGeom prst="line">
                <a:avLst/>
              </a:prstGeom>
              <a:grpFill/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6" name="Flowchart: Magnetic Disk 285"/>
            <p:cNvSpPr/>
            <p:nvPr/>
          </p:nvSpPr>
          <p:spPr bwMode="auto">
            <a:xfrm>
              <a:off x="5565784" y="4429132"/>
              <a:ext cx="220662" cy="195265"/>
            </a:xfrm>
            <a:prstGeom prst="flowChartMagneticDisk">
              <a:avLst/>
            </a:prstGeom>
            <a:grp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kumimoji="1" lang="en-GB" sz="4000" b="1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287" name="Cube 286"/>
            <p:cNvSpPr/>
            <p:nvPr/>
          </p:nvSpPr>
          <p:spPr bwMode="auto">
            <a:xfrm>
              <a:off x="3727456" y="4429132"/>
              <a:ext cx="188913" cy="242886"/>
            </a:xfrm>
            <a:prstGeom prst="cube">
              <a:avLst/>
            </a:prstGeom>
            <a:grp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kumimoji="1" lang="en-GB" sz="4000" b="1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288" name="Cube 287"/>
            <p:cNvSpPr/>
            <p:nvPr/>
          </p:nvSpPr>
          <p:spPr bwMode="auto">
            <a:xfrm>
              <a:off x="5041905" y="4818063"/>
              <a:ext cx="188913" cy="244475"/>
            </a:xfrm>
            <a:prstGeom prst="cube">
              <a:avLst/>
            </a:prstGeom>
            <a:grp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kumimoji="1" lang="en-GB" sz="4000" b="1">
                <a:solidFill>
                  <a:prstClr val="white"/>
                </a:solidFill>
                <a:latin typeface="Arial"/>
              </a:endParaRPr>
            </a:p>
          </p:txBody>
        </p:sp>
        <p:cxnSp>
          <p:nvCxnSpPr>
            <p:cNvPr id="289" name="Straight Connector 288"/>
            <p:cNvCxnSpPr>
              <a:stCxn id="287" idx="5"/>
              <a:endCxn id="286" idx="2"/>
            </p:cNvCxnSpPr>
            <p:nvPr/>
          </p:nvCxnSpPr>
          <p:spPr bwMode="auto">
            <a:xfrm flipV="1">
              <a:off x="3916369" y="4526765"/>
              <a:ext cx="1649415" cy="196"/>
            </a:xfrm>
            <a:prstGeom prst="line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Connector 289"/>
            <p:cNvCxnSpPr>
              <a:stCxn id="288" idx="0"/>
            </p:cNvCxnSpPr>
            <p:nvPr/>
          </p:nvCxnSpPr>
          <p:spPr bwMode="auto">
            <a:xfrm rot="5400000" flipH="1" flipV="1">
              <a:off x="5110962" y="4571207"/>
              <a:ext cx="292099" cy="201613"/>
            </a:xfrm>
            <a:prstGeom prst="line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156" name="Group 305"/>
          <p:cNvGrpSpPr>
            <a:grpSpLocks/>
          </p:cNvGrpSpPr>
          <p:nvPr/>
        </p:nvGrpSpPr>
        <p:grpSpPr bwMode="auto">
          <a:xfrm>
            <a:off x="1714500" y="2959100"/>
            <a:ext cx="5635625" cy="1612900"/>
            <a:chOff x="357158" y="4416203"/>
            <a:chExt cx="5635625" cy="1613129"/>
          </a:xfrm>
        </p:grpSpPr>
        <p:grpSp>
          <p:nvGrpSpPr>
            <p:cNvPr id="49384" name="Group 201"/>
            <p:cNvGrpSpPr>
              <a:grpSpLocks/>
            </p:cNvGrpSpPr>
            <p:nvPr/>
          </p:nvGrpSpPr>
          <p:grpSpPr bwMode="auto">
            <a:xfrm>
              <a:off x="357158" y="4428905"/>
              <a:ext cx="5635625" cy="1600427"/>
              <a:chOff x="1000100" y="3928839"/>
              <a:chExt cx="5610261" cy="1600427"/>
            </a:xfrm>
          </p:grpSpPr>
          <p:sp>
            <p:nvSpPr>
              <p:cNvPr id="40" name="Parallelogram 39"/>
              <p:cNvSpPr/>
              <p:nvPr/>
            </p:nvSpPr>
            <p:spPr bwMode="auto">
              <a:xfrm>
                <a:off x="1000100" y="3928839"/>
                <a:ext cx="5610261" cy="1600427"/>
              </a:xfrm>
              <a:prstGeom prst="parallelogram">
                <a:avLst>
                  <a:gd name="adj" fmla="val 101261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kumimoji="1" lang="en-GB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pic>
            <p:nvPicPr>
              <p:cNvPr id="49387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62211" y="3957642"/>
                <a:ext cx="3901877" cy="1285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388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57435" y="4085262"/>
                <a:ext cx="3905265" cy="1247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389" name="Picture 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57399" y="4445469"/>
                <a:ext cx="3800475" cy="204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390" name="Picture 6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76406" y="4648209"/>
                <a:ext cx="3681433" cy="276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391" name="Picture 7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0200" y="4906630"/>
                <a:ext cx="3762374" cy="247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392" name="Picture 8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1125" y="5124450"/>
                <a:ext cx="3687888" cy="390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393" name="Picture 9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95510" y="4214818"/>
                <a:ext cx="3781440" cy="2428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9" name="Parallelogram 38"/>
            <p:cNvSpPr/>
            <p:nvPr/>
          </p:nvSpPr>
          <p:spPr>
            <a:xfrm>
              <a:off x="385733" y="4416203"/>
              <a:ext cx="5595938" cy="1586138"/>
            </a:xfrm>
            <a:prstGeom prst="parallelogram">
              <a:avLst>
                <a:gd name="adj" fmla="val 99905"/>
              </a:avLst>
            </a:prstGeom>
            <a:noFill/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kumimoji="1" lang="en-GB" sz="4000" b="1">
                <a:solidFill>
                  <a:prstClr val="white"/>
                </a:solidFill>
                <a:latin typeface="Arial"/>
              </a:endParaRPr>
            </a:p>
          </p:txBody>
        </p:sp>
      </p:grpSp>
      <p:grpSp>
        <p:nvGrpSpPr>
          <p:cNvPr id="49157" name="Group 190"/>
          <p:cNvGrpSpPr>
            <a:grpSpLocks/>
          </p:cNvGrpSpPr>
          <p:nvPr/>
        </p:nvGrpSpPr>
        <p:grpSpPr bwMode="auto">
          <a:xfrm>
            <a:off x="1714500" y="1800225"/>
            <a:ext cx="5643563" cy="1628775"/>
            <a:chOff x="1571604" y="2786058"/>
            <a:chExt cx="5643602" cy="1628780"/>
          </a:xfrm>
        </p:grpSpPr>
        <p:grpSp>
          <p:nvGrpSpPr>
            <p:cNvPr id="49303" name="Group 108"/>
            <p:cNvGrpSpPr>
              <a:grpSpLocks/>
            </p:cNvGrpSpPr>
            <p:nvPr/>
          </p:nvGrpSpPr>
          <p:grpSpPr bwMode="auto">
            <a:xfrm>
              <a:off x="1571604" y="2786058"/>
              <a:ext cx="5615027" cy="1619255"/>
              <a:chOff x="1357313" y="2400300"/>
              <a:chExt cx="5615027" cy="1619255"/>
            </a:xfrm>
          </p:grpSpPr>
          <p:grpSp>
            <p:nvGrpSpPr>
              <p:cNvPr id="49305" name="Group 41"/>
              <p:cNvGrpSpPr>
                <a:grpSpLocks/>
              </p:cNvGrpSpPr>
              <p:nvPr/>
            </p:nvGrpSpPr>
            <p:grpSpPr bwMode="auto">
              <a:xfrm>
                <a:off x="1357313" y="2400300"/>
                <a:ext cx="5615027" cy="1619255"/>
                <a:chOff x="1357313" y="2400300"/>
                <a:chExt cx="5615027" cy="1619255"/>
              </a:xfrm>
            </p:grpSpPr>
            <p:sp>
              <p:nvSpPr>
                <p:cNvPr id="194" name="Cube 6"/>
                <p:cNvSpPr/>
                <p:nvPr/>
              </p:nvSpPr>
              <p:spPr bwMode="auto">
                <a:xfrm>
                  <a:off x="1357313" y="3581404"/>
                  <a:ext cx="4414869" cy="438151"/>
                </a:xfrm>
                <a:prstGeom prst="cube">
                  <a:avLst>
                    <a:gd name="adj" fmla="val 100000"/>
                  </a:avLst>
                </a:prstGeom>
                <a:solidFill>
                  <a:srgbClr val="FF99CC"/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>
                    <a:defRPr/>
                  </a:pPr>
                  <a:endParaRPr kumimoji="1" lang="en-GB" sz="4000" b="1">
                    <a:solidFill>
                      <a:prstClr val="white"/>
                    </a:solidFill>
                    <a:latin typeface="Arial"/>
                  </a:endParaRPr>
                </a:p>
              </p:txBody>
            </p:sp>
            <p:sp>
              <p:nvSpPr>
                <p:cNvPr id="195" name="Cube 7"/>
                <p:cNvSpPr/>
                <p:nvPr/>
              </p:nvSpPr>
              <p:spPr bwMode="auto">
                <a:xfrm>
                  <a:off x="2657485" y="2619376"/>
                  <a:ext cx="4086253" cy="141288"/>
                </a:xfrm>
                <a:prstGeom prst="cube">
                  <a:avLst>
                    <a:gd name="adj" fmla="val 100000"/>
                  </a:avLst>
                </a:prstGeom>
                <a:solidFill>
                  <a:srgbClr val="FFFF00"/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>
                    <a:defRPr/>
                  </a:pPr>
                  <a:endParaRPr kumimoji="1" lang="en-GB" sz="4000" b="1">
                    <a:solidFill>
                      <a:prstClr val="white"/>
                    </a:solidFill>
                    <a:latin typeface="Arial"/>
                  </a:endParaRPr>
                </a:p>
              </p:txBody>
            </p:sp>
            <p:sp>
              <p:nvSpPr>
                <p:cNvPr id="196" name="Cube 8"/>
                <p:cNvSpPr/>
                <p:nvPr/>
              </p:nvSpPr>
              <p:spPr bwMode="auto">
                <a:xfrm>
                  <a:off x="2363795" y="2760664"/>
                  <a:ext cx="4227542" cy="273051"/>
                </a:xfrm>
                <a:prstGeom prst="cube">
                  <a:avLst>
                    <a:gd name="adj" fmla="val 100000"/>
                  </a:avLst>
                </a:prstGeom>
                <a:solidFill>
                  <a:srgbClr val="33CC33"/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>
                    <a:defRPr/>
                  </a:pPr>
                  <a:endParaRPr kumimoji="1" lang="en-GB" sz="4000" b="1">
                    <a:solidFill>
                      <a:prstClr val="white"/>
                    </a:solidFill>
                    <a:latin typeface="Arial"/>
                  </a:endParaRPr>
                </a:p>
              </p:txBody>
            </p:sp>
            <p:sp>
              <p:nvSpPr>
                <p:cNvPr id="197" name="Cube 9"/>
                <p:cNvSpPr/>
                <p:nvPr/>
              </p:nvSpPr>
              <p:spPr bwMode="auto">
                <a:xfrm>
                  <a:off x="2084393" y="3033715"/>
                  <a:ext cx="4230717" cy="274638"/>
                </a:xfrm>
                <a:prstGeom prst="cube">
                  <a:avLst>
                    <a:gd name="adj" fmla="val 100000"/>
                  </a:avLst>
                </a:prstGeom>
                <a:solidFill>
                  <a:srgbClr val="66FFFF"/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>
                    <a:defRPr/>
                  </a:pPr>
                  <a:endParaRPr kumimoji="1" lang="en-GB" sz="4000" b="1">
                    <a:solidFill>
                      <a:prstClr val="white"/>
                    </a:solidFill>
                    <a:latin typeface="Arial"/>
                  </a:endParaRPr>
                </a:p>
              </p:txBody>
            </p:sp>
            <p:sp>
              <p:nvSpPr>
                <p:cNvPr id="198" name="Cube 10"/>
                <p:cNvSpPr/>
                <p:nvPr/>
              </p:nvSpPr>
              <p:spPr bwMode="auto">
                <a:xfrm>
                  <a:off x="1804991" y="3308353"/>
                  <a:ext cx="4246592" cy="273051"/>
                </a:xfrm>
                <a:prstGeom prst="cube">
                  <a:avLst>
                    <a:gd name="adj" fmla="val 100000"/>
                  </a:avLst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>
                    <a:defRPr/>
                  </a:pPr>
                  <a:endParaRPr kumimoji="1" lang="en-GB" sz="4000" b="1">
                    <a:solidFill>
                      <a:prstClr val="white"/>
                    </a:solidFill>
                    <a:latin typeface="Arial"/>
                  </a:endParaRPr>
                </a:p>
              </p:txBody>
            </p:sp>
            <p:sp>
              <p:nvSpPr>
                <p:cNvPr id="199" name="Cube 11"/>
                <p:cNvSpPr/>
                <p:nvPr/>
              </p:nvSpPr>
              <p:spPr bwMode="auto">
                <a:xfrm>
                  <a:off x="2814648" y="2500313"/>
                  <a:ext cx="4043391" cy="128587"/>
                </a:xfrm>
                <a:prstGeom prst="cube">
                  <a:avLst>
                    <a:gd name="adj" fmla="val 100000"/>
                  </a:avLst>
                </a:prstGeom>
                <a:solidFill>
                  <a:srgbClr val="FFC000"/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>
                    <a:defRPr/>
                  </a:pPr>
                  <a:endParaRPr kumimoji="1" lang="en-GB" sz="4000" b="1">
                    <a:solidFill>
                      <a:prstClr val="white"/>
                    </a:solidFill>
                    <a:latin typeface="Arial"/>
                  </a:endParaRPr>
                </a:p>
              </p:txBody>
            </p:sp>
            <p:sp>
              <p:nvSpPr>
                <p:cNvPr id="200" name="Cube 5"/>
                <p:cNvSpPr/>
                <p:nvPr/>
              </p:nvSpPr>
              <p:spPr bwMode="auto">
                <a:xfrm>
                  <a:off x="2921012" y="2400300"/>
                  <a:ext cx="4051328" cy="109538"/>
                </a:xfrm>
                <a:prstGeom prst="cube">
                  <a:avLst>
                    <a:gd name="adj" fmla="val 100000"/>
                  </a:avLst>
                </a:prstGeom>
                <a:solidFill>
                  <a:srgbClr val="FF7C80"/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>
                    <a:defRPr/>
                  </a:pPr>
                  <a:endParaRPr kumimoji="1" lang="en-GB" sz="4000" b="1">
                    <a:solidFill>
                      <a:prstClr val="white"/>
                    </a:solidFill>
                    <a:latin typeface="Arial"/>
                  </a:endParaRPr>
                </a:p>
              </p:txBody>
            </p:sp>
          </p:grpSp>
          <p:grpSp>
            <p:nvGrpSpPr>
              <p:cNvPr id="49306" name="Group 49"/>
              <p:cNvGrpSpPr>
                <a:grpSpLocks/>
              </p:cNvGrpSpPr>
              <p:nvPr/>
            </p:nvGrpSpPr>
            <p:grpSpPr bwMode="auto">
              <a:xfrm>
                <a:off x="3071825" y="2414588"/>
                <a:ext cx="3103584" cy="77787"/>
                <a:chOff x="24" y="1642651"/>
                <a:chExt cx="3214044" cy="223234"/>
              </a:xfrm>
            </p:grpSpPr>
            <p:sp>
              <p:nvSpPr>
                <p:cNvPr id="187" name="Rectangle 186"/>
                <p:cNvSpPr>
                  <a:spLocks noChangeArrowheads="1"/>
                </p:cNvSpPr>
                <p:nvPr/>
              </p:nvSpPr>
              <p:spPr bwMode="auto">
                <a:xfrm>
                  <a:off x="24" y="1642651"/>
                  <a:ext cx="708570" cy="8200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bg1">
                      <a:lumMod val="95000"/>
                    </a:schemeClr>
                  </a:solidFill>
                  <a:miter lim="800000"/>
                  <a:headEnd/>
                  <a:tailEnd/>
                </a:ln>
              </p:spPr>
              <p:txBody>
                <a:bodyPr lIns="9144" tIns="0" rIns="9144" bIns="0" anchor="ctr" anchorCtr="1"/>
                <a:lstStyle/>
                <a:p>
                  <a:pPr algn="ctr" defTabSz="914400">
                    <a:defRPr/>
                  </a:pPr>
                  <a:r>
                    <a:rPr kumimoji="1" lang="en-US" sz="300" b="1" dirty="0">
                      <a:solidFill>
                        <a:prstClr val="black"/>
                      </a:solidFill>
                      <a:latin typeface="Arial" charset="0"/>
                      <a:ea typeface="Arial" charset="0"/>
                      <a:cs typeface="Times New Roman" pitchFamily="18" charset="0"/>
                    </a:rPr>
                    <a:t>Market Strategy &amp; Plan</a:t>
                  </a:r>
                </a:p>
              </p:txBody>
            </p:sp>
            <p:sp>
              <p:nvSpPr>
                <p:cNvPr id="188" name="Rectangle 187"/>
                <p:cNvSpPr>
                  <a:spLocks noChangeArrowheads="1"/>
                </p:cNvSpPr>
                <p:nvPr/>
              </p:nvSpPr>
              <p:spPr bwMode="auto">
                <a:xfrm>
                  <a:off x="24" y="1783880"/>
                  <a:ext cx="708570" cy="8200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bg1">
                      <a:lumMod val="95000"/>
                    </a:schemeClr>
                  </a:solidFill>
                  <a:miter lim="800000"/>
                  <a:headEnd/>
                  <a:tailEnd/>
                </a:ln>
              </p:spPr>
              <p:txBody>
                <a:bodyPr lIns="9144" tIns="0" rIns="9144" bIns="0" anchor="ctr" anchorCtr="1"/>
                <a:lstStyle/>
                <a:p>
                  <a:pPr algn="ctr" defTabSz="914400">
                    <a:defRPr/>
                  </a:pPr>
                  <a:r>
                    <a:rPr kumimoji="1" lang="en-US" sz="300" b="1" dirty="0">
                      <a:solidFill>
                        <a:prstClr val="black"/>
                      </a:solidFill>
                      <a:latin typeface="Arial" charset="0"/>
                      <a:ea typeface="Arial" charset="0"/>
                      <a:cs typeface="Times New Roman" pitchFamily="18" charset="0"/>
                    </a:rPr>
                    <a:t>Market Segment</a:t>
                  </a:r>
                </a:p>
              </p:txBody>
            </p:sp>
            <p:sp>
              <p:nvSpPr>
                <p:cNvPr id="189" name="Rectangle 188"/>
                <p:cNvSpPr>
                  <a:spLocks noChangeArrowheads="1"/>
                </p:cNvSpPr>
                <p:nvPr/>
              </p:nvSpPr>
              <p:spPr bwMode="auto">
                <a:xfrm>
                  <a:off x="838470" y="1642651"/>
                  <a:ext cx="708570" cy="8200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bg1">
                      <a:lumMod val="95000"/>
                    </a:schemeClr>
                  </a:solidFill>
                  <a:miter lim="800000"/>
                  <a:headEnd/>
                  <a:tailEnd/>
                </a:ln>
              </p:spPr>
              <p:txBody>
                <a:bodyPr lIns="9144" tIns="0" rIns="9144" bIns="0" anchor="ctr" anchorCtr="1"/>
                <a:lstStyle/>
                <a:p>
                  <a:pPr algn="ctr" defTabSz="914400">
                    <a:defRPr/>
                  </a:pPr>
                  <a:r>
                    <a:rPr kumimoji="1" lang="en-US" sz="300" b="1" dirty="0">
                      <a:solidFill>
                        <a:prstClr val="black"/>
                      </a:solidFill>
                      <a:latin typeface="Arial" charset="0"/>
                      <a:ea typeface="Arial" charset="0"/>
                      <a:cs typeface="Times New Roman" pitchFamily="18" charset="0"/>
                    </a:rPr>
                    <a:t>Marketing Campaign</a:t>
                  </a:r>
                </a:p>
              </p:txBody>
            </p:sp>
            <p:sp>
              <p:nvSpPr>
                <p:cNvPr id="190" name="Rectangle 189"/>
                <p:cNvSpPr>
                  <a:spLocks noChangeArrowheads="1"/>
                </p:cNvSpPr>
                <p:nvPr/>
              </p:nvSpPr>
              <p:spPr bwMode="auto">
                <a:xfrm>
                  <a:off x="838470" y="1783880"/>
                  <a:ext cx="708570" cy="8200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bg1">
                      <a:lumMod val="95000"/>
                    </a:schemeClr>
                  </a:solidFill>
                  <a:miter lim="800000"/>
                  <a:headEnd/>
                  <a:tailEnd/>
                </a:ln>
              </p:spPr>
              <p:txBody>
                <a:bodyPr lIns="9144" tIns="0" rIns="9144" bIns="0" anchor="ctr" anchorCtr="1"/>
                <a:lstStyle/>
                <a:p>
                  <a:pPr algn="ctr" defTabSz="914400">
                    <a:defRPr/>
                  </a:pPr>
                  <a:r>
                    <a:rPr kumimoji="1" lang="en-US" sz="300" b="1" dirty="0">
                      <a:solidFill>
                        <a:prstClr val="black"/>
                      </a:solidFill>
                      <a:latin typeface="Arial" charset="0"/>
                      <a:ea typeface="Arial" charset="0"/>
                      <a:cs typeface="Times New Roman" pitchFamily="18" charset="0"/>
                    </a:rPr>
                    <a:t>Competitor</a:t>
                  </a:r>
                </a:p>
              </p:txBody>
            </p:sp>
            <p:sp>
              <p:nvSpPr>
                <p:cNvPr id="191" name="Rectangle 190"/>
                <p:cNvSpPr>
                  <a:spLocks noChangeArrowheads="1"/>
                </p:cNvSpPr>
                <p:nvPr/>
              </p:nvSpPr>
              <p:spPr bwMode="auto">
                <a:xfrm>
                  <a:off x="1673629" y="1642651"/>
                  <a:ext cx="706925" cy="8200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bg1">
                      <a:lumMod val="95000"/>
                    </a:schemeClr>
                  </a:solidFill>
                  <a:miter lim="800000"/>
                  <a:headEnd/>
                  <a:tailEnd/>
                </a:ln>
              </p:spPr>
              <p:txBody>
                <a:bodyPr lIns="9144" tIns="0" rIns="9144" bIns="0" anchor="ctr" anchorCtr="1"/>
                <a:lstStyle/>
                <a:p>
                  <a:pPr algn="ctr" defTabSz="914400">
                    <a:defRPr/>
                  </a:pPr>
                  <a:r>
                    <a:rPr kumimoji="1" lang="en-US" sz="300" b="1" dirty="0">
                      <a:solidFill>
                        <a:prstClr val="black"/>
                      </a:solidFill>
                      <a:latin typeface="Arial" charset="0"/>
                      <a:ea typeface="Arial" charset="0"/>
                      <a:cs typeface="Times New Roman" pitchFamily="18" charset="0"/>
                    </a:rPr>
                    <a:t>Contact/Lead/Prospect</a:t>
                  </a:r>
                </a:p>
              </p:txBody>
            </p:sp>
            <p:sp>
              <p:nvSpPr>
                <p:cNvPr id="192" name="Rectangle 191"/>
                <p:cNvSpPr>
                  <a:spLocks noChangeArrowheads="1"/>
                </p:cNvSpPr>
                <p:nvPr/>
              </p:nvSpPr>
              <p:spPr bwMode="auto">
                <a:xfrm>
                  <a:off x="1673629" y="1783880"/>
                  <a:ext cx="706925" cy="8200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bg1">
                      <a:lumMod val="95000"/>
                    </a:schemeClr>
                  </a:solidFill>
                  <a:miter lim="800000"/>
                  <a:headEnd/>
                  <a:tailEnd/>
                </a:ln>
              </p:spPr>
              <p:txBody>
                <a:bodyPr lIns="9144" tIns="0" rIns="9144" bIns="0" anchor="ctr" anchorCtr="1"/>
                <a:lstStyle/>
                <a:p>
                  <a:pPr algn="ctr" defTabSz="914400">
                    <a:defRPr/>
                  </a:pPr>
                  <a:r>
                    <a:rPr kumimoji="1" lang="en-US" sz="300" b="1" dirty="0">
                      <a:solidFill>
                        <a:prstClr val="black"/>
                      </a:solidFill>
                      <a:latin typeface="Arial" charset="0"/>
                      <a:ea typeface="Arial" charset="0"/>
                      <a:cs typeface="Times New Roman" pitchFamily="18" charset="0"/>
                    </a:rPr>
                    <a:t>Sales Statistic</a:t>
                  </a:r>
                </a:p>
              </p:txBody>
            </p:sp>
            <p:sp>
              <p:nvSpPr>
                <p:cNvPr id="193" name="Rectangle 192"/>
                <p:cNvSpPr>
                  <a:spLocks noChangeArrowheads="1"/>
                </p:cNvSpPr>
                <p:nvPr/>
              </p:nvSpPr>
              <p:spPr bwMode="auto">
                <a:xfrm>
                  <a:off x="2505499" y="1783880"/>
                  <a:ext cx="708570" cy="8200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bg1">
                      <a:lumMod val="95000"/>
                    </a:schemeClr>
                  </a:solidFill>
                  <a:miter lim="800000"/>
                  <a:headEnd/>
                  <a:tailEnd/>
                </a:ln>
              </p:spPr>
              <p:txBody>
                <a:bodyPr lIns="9144" tIns="0" rIns="9144" bIns="0" anchor="ctr" anchorCtr="1"/>
                <a:lstStyle/>
                <a:p>
                  <a:pPr algn="ctr" defTabSz="914400">
                    <a:defRPr/>
                  </a:pPr>
                  <a:r>
                    <a:rPr kumimoji="1" lang="en-US" sz="300" b="1" dirty="0">
                      <a:solidFill>
                        <a:prstClr val="black"/>
                      </a:solidFill>
                      <a:latin typeface="Arial" charset="0"/>
                      <a:ea typeface="Arial" charset="0"/>
                      <a:cs typeface="Times New Roman" pitchFamily="18" charset="0"/>
                    </a:rPr>
                    <a:t>Sales Channel</a:t>
                  </a:r>
                </a:p>
              </p:txBody>
            </p:sp>
          </p:grpSp>
          <p:grpSp>
            <p:nvGrpSpPr>
              <p:cNvPr id="49307" name="Group 48"/>
              <p:cNvGrpSpPr>
                <a:grpSpLocks/>
              </p:cNvGrpSpPr>
              <p:nvPr/>
            </p:nvGrpSpPr>
            <p:grpSpPr bwMode="auto">
              <a:xfrm>
                <a:off x="2974987" y="2520950"/>
                <a:ext cx="2343166" cy="95250"/>
                <a:chOff x="942007" y="2038695"/>
                <a:chExt cx="4319636" cy="582264"/>
              </a:xfrm>
            </p:grpSpPr>
            <p:sp>
              <p:nvSpPr>
                <p:cNvPr id="181" name="Rectangle 180"/>
                <p:cNvSpPr>
                  <a:spLocks noChangeArrowheads="1"/>
                </p:cNvSpPr>
                <p:nvPr/>
              </p:nvSpPr>
              <p:spPr bwMode="auto">
                <a:xfrm>
                  <a:off x="942007" y="2116330"/>
                  <a:ext cx="1284769" cy="21349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bg1">
                      <a:lumMod val="95000"/>
                    </a:schemeClr>
                  </a:solidFill>
                  <a:miter lim="800000"/>
                  <a:headEnd/>
                  <a:tailEnd/>
                </a:ln>
              </p:spPr>
              <p:txBody>
                <a:bodyPr lIns="9144" tIns="0" rIns="9144" bIns="0" anchor="ctr" anchorCtr="1"/>
                <a:lstStyle/>
                <a:p>
                  <a:pPr algn="ctr" defTabSz="914400">
                    <a:defRPr/>
                  </a:pPr>
                  <a:r>
                    <a:rPr kumimoji="1" lang="en-US" sz="300" b="1" dirty="0">
                      <a:solidFill>
                        <a:prstClr val="black"/>
                      </a:solidFill>
                      <a:latin typeface="Arial" charset="0"/>
                      <a:ea typeface="Arial" charset="0"/>
                      <a:cs typeface="Times New Roman" pitchFamily="18" charset="0"/>
                    </a:rPr>
                    <a:t>Product</a:t>
                  </a:r>
                </a:p>
              </p:txBody>
            </p:sp>
            <p:sp>
              <p:nvSpPr>
                <p:cNvPr id="182" name="Rectangle 181"/>
                <p:cNvSpPr>
                  <a:spLocks noChangeArrowheads="1"/>
                </p:cNvSpPr>
                <p:nvPr/>
              </p:nvSpPr>
              <p:spPr bwMode="auto">
                <a:xfrm>
                  <a:off x="942007" y="2407462"/>
                  <a:ext cx="1284769" cy="21349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bg1">
                      <a:lumMod val="95000"/>
                    </a:schemeClr>
                  </a:solidFill>
                  <a:miter lim="800000"/>
                  <a:headEnd/>
                  <a:tailEnd/>
                </a:ln>
              </p:spPr>
              <p:txBody>
                <a:bodyPr lIns="9144" tIns="0" rIns="9144" bIns="0" anchor="ctr" anchorCtr="1"/>
                <a:lstStyle/>
                <a:p>
                  <a:pPr algn="ctr" defTabSz="914400">
                    <a:defRPr/>
                  </a:pPr>
                  <a:r>
                    <a:rPr kumimoji="1" lang="en-US" sz="300" b="1" dirty="0">
                      <a:solidFill>
                        <a:prstClr val="black"/>
                      </a:solidFill>
                      <a:latin typeface="Arial" charset="0"/>
                      <a:ea typeface="Arial" charset="0"/>
                      <a:cs typeface="Times New Roman" pitchFamily="18" charset="0"/>
                    </a:rPr>
                    <a:t>Product Specification</a:t>
                  </a:r>
                </a:p>
              </p:txBody>
            </p:sp>
            <p:sp>
              <p:nvSpPr>
                <p:cNvPr id="183" name="Rectangle 182"/>
                <p:cNvSpPr>
                  <a:spLocks noChangeArrowheads="1"/>
                </p:cNvSpPr>
                <p:nvPr/>
              </p:nvSpPr>
              <p:spPr bwMode="auto">
                <a:xfrm>
                  <a:off x="2463830" y="2407462"/>
                  <a:ext cx="1287696" cy="21349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bg1">
                      <a:lumMod val="95000"/>
                    </a:schemeClr>
                  </a:solidFill>
                  <a:miter lim="800000"/>
                  <a:headEnd/>
                  <a:tailEnd/>
                </a:ln>
              </p:spPr>
              <p:txBody>
                <a:bodyPr lIns="9144" tIns="0" rIns="9144" bIns="0" anchor="ctr" anchorCtr="1"/>
                <a:lstStyle/>
                <a:p>
                  <a:pPr algn="ctr" defTabSz="914400">
                    <a:defRPr/>
                  </a:pPr>
                  <a:r>
                    <a:rPr kumimoji="1" lang="en-US" sz="300" b="1" dirty="0">
                      <a:solidFill>
                        <a:prstClr val="black"/>
                      </a:solidFill>
                      <a:latin typeface="Arial" charset="0"/>
                      <a:ea typeface="Arial" charset="0"/>
                      <a:cs typeface="Times New Roman" pitchFamily="18" charset="0"/>
                    </a:rPr>
                    <a:t>Product Offering</a:t>
                  </a:r>
                </a:p>
              </p:txBody>
            </p:sp>
            <p:sp>
              <p:nvSpPr>
                <p:cNvPr id="184" name="Rectangle 183"/>
                <p:cNvSpPr>
                  <a:spLocks noChangeArrowheads="1"/>
                </p:cNvSpPr>
                <p:nvPr/>
              </p:nvSpPr>
              <p:spPr bwMode="auto">
                <a:xfrm>
                  <a:off x="2463830" y="2038695"/>
                  <a:ext cx="1287696" cy="29113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bg1">
                      <a:lumMod val="95000"/>
                    </a:schemeClr>
                  </a:solidFill>
                  <a:miter lim="800000"/>
                  <a:headEnd/>
                  <a:tailEnd/>
                </a:ln>
              </p:spPr>
              <p:txBody>
                <a:bodyPr lIns="9144" tIns="0" rIns="9144" bIns="0" anchor="ctr" anchorCtr="1"/>
                <a:lstStyle/>
                <a:p>
                  <a:pPr algn="ctr" defTabSz="914400">
                    <a:defRPr/>
                  </a:pPr>
                  <a:r>
                    <a:rPr kumimoji="1" lang="en-US" sz="300" b="1" dirty="0">
                      <a:solidFill>
                        <a:prstClr val="black"/>
                      </a:solidFill>
                      <a:latin typeface="Arial" charset="0"/>
                      <a:ea typeface="Arial" charset="0"/>
                      <a:cs typeface="Times New Roman" pitchFamily="18" charset="0"/>
                    </a:rPr>
                    <a:t>Strategic Product Portfolio Plan</a:t>
                  </a:r>
                </a:p>
              </p:txBody>
            </p:sp>
            <p:sp>
              <p:nvSpPr>
                <p:cNvPr id="185" name="Rectangle 184"/>
                <p:cNvSpPr>
                  <a:spLocks noChangeArrowheads="1"/>
                </p:cNvSpPr>
                <p:nvPr/>
              </p:nvSpPr>
              <p:spPr bwMode="auto">
                <a:xfrm>
                  <a:off x="3979800" y="2116330"/>
                  <a:ext cx="1281843" cy="21349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bg1">
                      <a:lumMod val="95000"/>
                    </a:schemeClr>
                  </a:solidFill>
                  <a:miter lim="800000"/>
                  <a:headEnd/>
                  <a:tailEnd/>
                </a:ln>
              </p:spPr>
              <p:txBody>
                <a:bodyPr lIns="9144" tIns="0" rIns="9144" bIns="0" anchor="ctr" anchorCtr="1"/>
                <a:lstStyle/>
                <a:p>
                  <a:pPr algn="ctr" defTabSz="914400">
                    <a:defRPr/>
                  </a:pPr>
                  <a:r>
                    <a:rPr kumimoji="1" lang="en-US" sz="300" b="1" dirty="0">
                      <a:solidFill>
                        <a:prstClr val="black"/>
                      </a:solidFill>
                      <a:latin typeface="Arial" charset="0"/>
                      <a:ea typeface="Arial" charset="0"/>
                      <a:cs typeface="Times New Roman" pitchFamily="18" charset="0"/>
                    </a:rPr>
                    <a:t>Product Performance</a:t>
                  </a:r>
                </a:p>
              </p:txBody>
            </p:sp>
            <p:sp>
              <p:nvSpPr>
                <p:cNvPr id="186" name="Rectangle 185"/>
                <p:cNvSpPr>
                  <a:spLocks noChangeArrowheads="1"/>
                </p:cNvSpPr>
                <p:nvPr/>
              </p:nvSpPr>
              <p:spPr bwMode="auto">
                <a:xfrm>
                  <a:off x="3979800" y="2407462"/>
                  <a:ext cx="1281843" cy="21349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bg1">
                      <a:lumMod val="95000"/>
                    </a:schemeClr>
                  </a:solidFill>
                  <a:miter lim="800000"/>
                  <a:headEnd/>
                  <a:tailEnd/>
                </a:ln>
              </p:spPr>
              <p:txBody>
                <a:bodyPr lIns="9144" tIns="0" rIns="9144" bIns="0" anchor="ctr" anchorCtr="1"/>
                <a:lstStyle/>
                <a:p>
                  <a:pPr algn="ctr" defTabSz="914400">
                    <a:defRPr/>
                  </a:pPr>
                  <a:r>
                    <a:rPr kumimoji="1" lang="en-US" sz="300" b="1" dirty="0">
                      <a:solidFill>
                        <a:prstClr val="black"/>
                      </a:solidFill>
                      <a:latin typeface="Arial" charset="0"/>
                      <a:ea typeface="Arial" charset="0"/>
                      <a:cs typeface="Times New Roman" pitchFamily="18" charset="0"/>
                    </a:rPr>
                    <a:t>Product Usage</a:t>
                  </a:r>
                </a:p>
              </p:txBody>
            </p:sp>
          </p:grpSp>
          <p:grpSp>
            <p:nvGrpSpPr>
              <p:cNvPr id="49308" name="Group 61"/>
              <p:cNvGrpSpPr>
                <a:grpSpLocks/>
              </p:cNvGrpSpPr>
              <p:nvPr/>
            </p:nvGrpSpPr>
            <p:grpSpPr bwMode="auto">
              <a:xfrm>
                <a:off x="2847986" y="2643192"/>
                <a:ext cx="3590952" cy="95250"/>
                <a:chOff x="2383316" y="2670118"/>
                <a:chExt cx="4557534" cy="72224"/>
              </a:xfrm>
            </p:grpSpPr>
            <p:sp>
              <p:nvSpPr>
                <p:cNvPr id="172" name="Rectangle 171"/>
                <p:cNvSpPr>
                  <a:spLocks noChangeArrowheads="1"/>
                </p:cNvSpPr>
                <p:nvPr/>
              </p:nvSpPr>
              <p:spPr bwMode="auto">
                <a:xfrm>
                  <a:off x="2383316" y="2680949"/>
                  <a:ext cx="797870" cy="2648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bg1">
                      <a:lumMod val="95000"/>
                    </a:schemeClr>
                  </a:solidFill>
                  <a:miter lim="800000"/>
                  <a:headEnd/>
                  <a:tailEnd/>
                </a:ln>
              </p:spPr>
              <p:txBody>
                <a:bodyPr lIns="9144" tIns="0" rIns="9144" bIns="0" anchor="ctr" anchorCtr="1"/>
                <a:lstStyle/>
                <a:p>
                  <a:pPr algn="ctr" defTabSz="914400">
                    <a:defRPr/>
                  </a:pPr>
                  <a:r>
                    <a:rPr kumimoji="1" lang="en-US" sz="300" b="1" dirty="0">
                      <a:solidFill>
                        <a:prstClr val="black"/>
                      </a:solidFill>
                      <a:latin typeface="Arial" charset="0"/>
                      <a:ea typeface="Arial" charset="0"/>
                      <a:cs typeface="Times New Roman" pitchFamily="18" charset="0"/>
                    </a:rPr>
                    <a:t>Customer</a:t>
                  </a:r>
                </a:p>
              </p:txBody>
            </p:sp>
            <p:sp>
              <p:nvSpPr>
                <p:cNvPr id="173" name="Rectangle 172"/>
                <p:cNvSpPr>
                  <a:spLocks noChangeArrowheads="1"/>
                </p:cNvSpPr>
                <p:nvPr/>
              </p:nvSpPr>
              <p:spPr bwMode="auto">
                <a:xfrm>
                  <a:off x="2383316" y="2714653"/>
                  <a:ext cx="797870" cy="27686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bg1">
                      <a:lumMod val="95000"/>
                    </a:schemeClr>
                  </a:solidFill>
                  <a:miter lim="800000"/>
                  <a:headEnd/>
                  <a:tailEnd/>
                </a:ln>
              </p:spPr>
              <p:txBody>
                <a:bodyPr lIns="9144" tIns="0" rIns="9144" bIns="0" anchor="ctr" anchorCtr="1"/>
                <a:lstStyle/>
                <a:p>
                  <a:pPr algn="ctr" defTabSz="914400">
                    <a:defRPr/>
                  </a:pPr>
                  <a:r>
                    <a:rPr kumimoji="1" lang="en-US" sz="300" b="1" dirty="0">
                      <a:solidFill>
                        <a:prstClr val="black"/>
                      </a:solidFill>
                      <a:latin typeface="Arial" charset="0"/>
                      <a:ea typeface="Arial" charset="0"/>
                      <a:cs typeface="Times New Roman" pitchFamily="18" charset="0"/>
                    </a:rPr>
                    <a:t>Customer Interaction</a:t>
                  </a:r>
                </a:p>
              </p:txBody>
            </p:sp>
            <p:sp>
              <p:nvSpPr>
                <p:cNvPr id="174" name="Rectangle 173"/>
                <p:cNvSpPr>
                  <a:spLocks noChangeArrowheads="1"/>
                </p:cNvSpPr>
                <p:nvPr/>
              </p:nvSpPr>
              <p:spPr bwMode="auto">
                <a:xfrm>
                  <a:off x="3328268" y="2680949"/>
                  <a:ext cx="797870" cy="2648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bg1">
                      <a:lumMod val="95000"/>
                    </a:schemeClr>
                  </a:solidFill>
                  <a:miter lim="800000"/>
                  <a:headEnd/>
                  <a:tailEnd/>
                </a:ln>
              </p:spPr>
              <p:txBody>
                <a:bodyPr lIns="9144" tIns="0" rIns="9144" bIns="0" anchor="ctr" anchorCtr="1"/>
                <a:lstStyle/>
                <a:p>
                  <a:pPr algn="ctr" defTabSz="914400">
                    <a:defRPr/>
                  </a:pPr>
                  <a:r>
                    <a:rPr kumimoji="1" lang="en-US" sz="300" b="1" dirty="0">
                      <a:solidFill>
                        <a:prstClr val="black"/>
                      </a:solidFill>
                      <a:latin typeface="Arial" charset="0"/>
                      <a:ea typeface="Arial" charset="0"/>
                      <a:cs typeface="Times New Roman" pitchFamily="18" charset="0"/>
                    </a:rPr>
                    <a:t>Customer Order</a:t>
                  </a:r>
                </a:p>
              </p:txBody>
            </p:sp>
            <p:sp>
              <p:nvSpPr>
                <p:cNvPr id="175" name="Rectangle 174"/>
                <p:cNvSpPr>
                  <a:spLocks noChangeArrowheads="1"/>
                </p:cNvSpPr>
                <p:nvPr/>
              </p:nvSpPr>
              <p:spPr bwMode="auto">
                <a:xfrm>
                  <a:off x="3328268" y="2714653"/>
                  <a:ext cx="797870" cy="27686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bg1">
                      <a:lumMod val="95000"/>
                    </a:schemeClr>
                  </a:solidFill>
                  <a:miter lim="800000"/>
                  <a:headEnd/>
                  <a:tailEnd/>
                </a:ln>
              </p:spPr>
              <p:txBody>
                <a:bodyPr lIns="9144" tIns="0" rIns="9144" bIns="0" anchor="ctr" anchorCtr="1"/>
                <a:lstStyle/>
                <a:p>
                  <a:pPr algn="ctr" defTabSz="914400">
                    <a:defRPr/>
                  </a:pPr>
                  <a:r>
                    <a:rPr kumimoji="1" lang="en-US" sz="300" b="1" dirty="0">
                      <a:solidFill>
                        <a:prstClr val="black"/>
                      </a:solidFill>
                      <a:latin typeface="Arial" charset="0"/>
                      <a:ea typeface="Arial" charset="0"/>
                      <a:cs typeface="Times New Roman" pitchFamily="18" charset="0"/>
                    </a:rPr>
                    <a:t>Customer Statistic</a:t>
                  </a:r>
                </a:p>
              </p:txBody>
            </p:sp>
            <p:sp>
              <p:nvSpPr>
                <p:cNvPr id="176" name="Rectangle 175"/>
                <p:cNvSpPr>
                  <a:spLocks noChangeArrowheads="1"/>
                </p:cNvSpPr>
                <p:nvPr/>
              </p:nvSpPr>
              <p:spPr bwMode="auto">
                <a:xfrm>
                  <a:off x="4267176" y="2680949"/>
                  <a:ext cx="797870" cy="2648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bg1">
                      <a:lumMod val="95000"/>
                    </a:schemeClr>
                  </a:solidFill>
                  <a:miter lim="800000"/>
                  <a:headEnd/>
                  <a:tailEnd/>
                </a:ln>
              </p:spPr>
              <p:txBody>
                <a:bodyPr lIns="9144" tIns="0" rIns="9144" bIns="0" anchor="ctr" anchorCtr="1"/>
                <a:lstStyle/>
                <a:p>
                  <a:pPr algn="ctr" defTabSz="914400">
                    <a:defRPr/>
                  </a:pPr>
                  <a:r>
                    <a:rPr kumimoji="1" lang="en-US" sz="300" b="1" dirty="0">
                      <a:solidFill>
                        <a:prstClr val="black"/>
                      </a:solidFill>
                      <a:latin typeface="Arial" charset="0"/>
                      <a:ea typeface="Arial" charset="0"/>
                      <a:cs typeface="Times New Roman" pitchFamily="18" charset="0"/>
                    </a:rPr>
                    <a:t>Customer Problem</a:t>
                  </a:r>
                </a:p>
              </p:txBody>
            </p:sp>
            <p:sp>
              <p:nvSpPr>
                <p:cNvPr id="177" name="Rectangle 176"/>
                <p:cNvSpPr>
                  <a:spLocks noChangeArrowheads="1"/>
                </p:cNvSpPr>
                <p:nvPr/>
              </p:nvSpPr>
              <p:spPr bwMode="auto">
                <a:xfrm>
                  <a:off x="4267176" y="2714653"/>
                  <a:ext cx="797870" cy="27686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bg1">
                      <a:lumMod val="95000"/>
                    </a:schemeClr>
                  </a:solidFill>
                  <a:miter lim="800000"/>
                  <a:headEnd/>
                  <a:tailEnd/>
                </a:ln>
              </p:spPr>
              <p:txBody>
                <a:bodyPr lIns="9144" tIns="0" rIns="9144" bIns="0" anchor="ctr" anchorCtr="1"/>
                <a:lstStyle/>
                <a:p>
                  <a:pPr algn="ctr" defTabSz="914400">
                    <a:defRPr/>
                  </a:pPr>
                  <a:r>
                    <a:rPr kumimoji="1" lang="en-US" sz="300" b="1" dirty="0">
                      <a:solidFill>
                        <a:prstClr val="black"/>
                      </a:solidFill>
                      <a:latin typeface="Arial" charset="0"/>
                      <a:ea typeface="Arial" charset="0"/>
                      <a:cs typeface="Times New Roman" pitchFamily="18" charset="0"/>
                    </a:rPr>
                    <a:t>Customer SLA</a:t>
                  </a:r>
                </a:p>
              </p:txBody>
            </p:sp>
            <p:sp>
              <p:nvSpPr>
                <p:cNvPr id="178" name="Rectangle 177"/>
                <p:cNvSpPr>
                  <a:spLocks noChangeArrowheads="1"/>
                </p:cNvSpPr>
                <p:nvPr/>
              </p:nvSpPr>
              <p:spPr bwMode="auto">
                <a:xfrm>
                  <a:off x="5204069" y="2670116"/>
                  <a:ext cx="797870" cy="3731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bg1">
                      <a:lumMod val="95000"/>
                    </a:schemeClr>
                  </a:solidFill>
                  <a:miter lim="800000"/>
                  <a:headEnd/>
                  <a:tailEnd/>
                </a:ln>
              </p:spPr>
              <p:txBody>
                <a:bodyPr lIns="9144" tIns="0" rIns="9144" bIns="0" anchor="ctr" anchorCtr="1"/>
                <a:lstStyle/>
                <a:p>
                  <a:pPr algn="ctr" defTabSz="914400">
                    <a:defRPr/>
                  </a:pPr>
                  <a:r>
                    <a:rPr kumimoji="1" lang="en-US" sz="300" b="1" dirty="0">
                      <a:solidFill>
                        <a:prstClr val="black"/>
                      </a:solidFill>
                      <a:latin typeface="Arial" charset="0"/>
                      <a:ea typeface="Arial" charset="0"/>
                      <a:cs typeface="Times New Roman" pitchFamily="18" charset="0"/>
                    </a:rPr>
                    <a:t>Applied Customer Billing Rate</a:t>
                  </a:r>
                </a:p>
              </p:txBody>
            </p:sp>
            <p:sp>
              <p:nvSpPr>
                <p:cNvPr id="179" name="Rectangle 178"/>
                <p:cNvSpPr>
                  <a:spLocks noChangeArrowheads="1"/>
                </p:cNvSpPr>
                <p:nvPr/>
              </p:nvSpPr>
              <p:spPr bwMode="auto">
                <a:xfrm>
                  <a:off x="5204069" y="2714653"/>
                  <a:ext cx="797870" cy="27686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bg1">
                      <a:lumMod val="95000"/>
                    </a:schemeClr>
                  </a:solidFill>
                  <a:miter lim="800000"/>
                  <a:headEnd/>
                  <a:tailEnd/>
                </a:ln>
              </p:spPr>
              <p:txBody>
                <a:bodyPr lIns="9144" tIns="0" rIns="9144" bIns="0" anchor="ctr" anchorCtr="1"/>
                <a:lstStyle/>
                <a:p>
                  <a:pPr algn="ctr" defTabSz="914400">
                    <a:defRPr/>
                  </a:pPr>
                  <a:r>
                    <a:rPr kumimoji="1" lang="en-US" sz="300" b="1" dirty="0">
                      <a:solidFill>
                        <a:prstClr val="black"/>
                      </a:solidFill>
                      <a:latin typeface="Arial" charset="0"/>
                      <a:ea typeface="Arial" charset="0"/>
                      <a:cs typeface="Times New Roman" pitchFamily="18" charset="0"/>
                    </a:rPr>
                    <a:t>Customer Bill</a:t>
                  </a:r>
                </a:p>
              </p:txBody>
            </p:sp>
            <p:sp>
              <p:nvSpPr>
                <p:cNvPr id="180" name="Rectangle 179"/>
                <p:cNvSpPr>
                  <a:spLocks noChangeArrowheads="1"/>
                </p:cNvSpPr>
                <p:nvPr/>
              </p:nvSpPr>
              <p:spPr bwMode="auto">
                <a:xfrm>
                  <a:off x="6142977" y="2714653"/>
                  <a:ext cx="797870" cy="27686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bg1">
                      <a:lumMod val="95000"/>
                    </a:schemeClr>
                  </a:solidFill>
                  <a:miter lim="800000"/>
                  <a:headEnd/>
                  <a:tailEnd/>
                </a:ln>
              </p:spPr>
              <p:txBody>
                <a:bodyPr lIns="9144" tIns="0" rIns="9144" bIns="0" anchor="ctr" anchorCtr="1"/>
                <a:lstStyle/>
                <a:p>
                  <a:pPr algn="ctr" defTabSz="914400">
                    <a:defRPr/>
                  </a:pPr>
                  <a:r>
                    <a:rPr kumimoji="1" lang="en-US" sz="300" b="1" dirty="0">
                      <a:solidFill>
                        <a:prstClr val="black"/>
                      </a:solidFill>
                      <a:latin typeface="Arial" charset="0"/>
                      <a:ea typeface="Arial" charset="0"/>
                      <a:cs typeface="Times New Roman" pitchFamily="18" charset="0"/>
                    </a:rPr>
                    <a:t>Customer Bill Inquiry</a:t>
                  </a:r>
                </a:p>
              </p:txBody>
            </p:sp>
          </p:grpSp>
          <p:grpSp>
            <p:nvGrpSpPr>
              <p:cNvPr id="49309" name="Group 71"/>
              <p:cNvGrpSpPr>
                <a:grpSpLocks/>
              </p:cNvGrpSpPr>
              <p:nvPr/>
            </p:nvGrpSpPr>
            <p:grpSpPr bwMode="auto">
              <a:xfrm>
                <a:off x="2693998" y="2786052"/>
                <a:ext cx="3697314" cy="211137"/>
                <a:chOff x="941989" y="3735389"/>
                <a:chExt cx="7038543" cy="556624"/>
              </a:xfrm>
            </p:grpSpPr>
            <p:sp>
              <p:nvSpPr>
                <p:cNvPr id="163" name="Rectangle 162"/>
                <p:cNvSpPr>
                  <a:spLocks noChangeArrowheads="1"/>
                </p:cNvSpPr>
                <p:nvPr/>
              </p:nvSpPr>
              <p:spPr bwMode="auto">
                <a:xfrm>
                  <a:off x="941987" y="3785643"/>
                  <a:ext cx="1284406" cy="221813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bg1">
                      <a:lumMod val="95000"/>
                    </a:schemeClr>
                  </a:solidFill>
                  <a:miter lim="800000"/>
                  <a:headEnd/>
                  <a:tailEnd/>
                </a:ln>
              </p:spPr>
              <p:txBody>
                <a:bodyPr lIns="9144" tIns="0" rIns="9144" bIns="0" anchor="ctr" anchorCtr="1"/>
                <a:lstStyle/>
                <a:p>
                  <a:pPr algn="ctr" defTabSz="914400">
                    <a:defRPr/>
                  </a:pPr>
                  <a:r>
                    <a:rPr kumimoji="1" lang="en-US" sz="300" b="1" dirty="0">
                      <a:solidFill>
                        <a:prstClr val="black"/>
                      </a:solidFill>
                      <a:latin typeface="Arial" charset="0"/>
                      <a:ea typeface="Arial" charset="0"/>
                      <a:cs typeface="Times New Roman" pitchFamily="18" charset="0"/>
                    </a:rPr>
                    <a:t>Service</a:t>
                  </a:r>
                </a:p>
              </p:txBody>
            </p:sp>
            <p:sp>
              <p:nvSpPr>
                <p:cNvPr id="164" name="Rectangle 163"/>
                <p:cNvSpPr>
                  <a:spLocks noChangeArrowheads="1"/>
                </p:cNvSpPr>
                <p:nvPr/>
              </p:nvSpPr>
              <p:spPr bwMode="auto">
                <a:xfrm>
                  <a:off x="941987" y="4061864"/>
                  <a:ext cx="1284406" cy="221813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bg1">
                      <a:lumMod val="95000"/>
                    </a:schemeClr>
                  </a:solidFill>
                  <a:miter lim="800000"/>
                  <a:headEnd/>
                  <a:tailEnd/>
                </a:ln>
              </p:spPr>
              <p:txBody>
                <a:bodyPr lIns="9144" tIns="0" rIns="9144" bIns="0" anchor="ctr" anchorCtr="1"/>
                <a:lstStyle/>
                <a:p>
                  <a:pPr algn="ctr" defTabSz="914400">
                    <a:defRPr/>
                  </a:pPr>
                  <a:r>
                    <a:rPr kumimoji="1" lang="en-US" sz="300" b="1" dirty="0">
                      <a:solidFill>
                        <a:prstClr val="black"/>
                      </a:solidFill>
                      <a:latin typeface="Arial" charset="0"/>
                      <a:ea typeface="Arial" charset="0"/>
                      <a:cs typeface="Times New Roman" pitchFamily="18" charset="0"/>
                    </a:rPr>
                    <a:t>Service Specification</a:t>
                  </a:r>
                </a:p>
              </p:txBody>
            </p:sp>
            <p:sp>
              <p:nvSpPr>
                <p:cNvPr id="165" name="Rectangle 164"/>
                <p:cNvSpPr>
                  <a:spLocks noChangeArrowheads="1"/>
                </p:cNvSpPr>
                <p:nvPr/>
              </p:nvSpPr>
              <p:spPr bwMode="auto">
                <a:xfrm>
                  <a:off x="2465141" y="3785643"/>
                  <a:ext cx="1284406" cy="221813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bg1">
                      <a:lumMod val="95000"/>
                    </a:schemeClr>
                  </a:solidFill>
                  <a:miter lim="800000"/>
                  <a:headEnd/>
                  <a:tailEnd/>
                </a:ln>
              </p:spPr>
              <p:txBody>
                <a:bodyPr lIns="9144" tIns="0" rIns="9144" bIns="0" anchor="ctr" anchorCtr="1"/>
                <a:lstStyle/>
                <a:p>
                  <a:pPr algn="ctr" defTabSz="914400">
                    <a:defRPr/>
                  </a:pPr>
                  <a:r>
                    <a:rPr kumimoji="1" lang="en-US" sz="300" b="1" dirty="0">
                      <a:solidFill>
                        <a:prstClr val="black"/>
                      </a:solidFill>
                      <a:latin typeface="Arial" charset="0"/>
                      <a:ea typeface="Arial" charset="0"/>
                      <a:cs typeface="Times New Roman" pitchFamily="18" charset="0"/>
                    </a:rPr>
                    <a:t>Service Applications</a:t>
                  </a:r>
                </a:p>
              </p:txBody>
            </p:sp>
            <p:sp>
              <p:nvSpPr>
                <p:cNvPr id="166" name="Rectangle 165"/>
                <p:cNvSpPr>
                  <a:spLocks noChangeArrowheads="1"/>
                </p:cNvSpPr>
                <p:nvPr/>
              </p:nvSpPr>
              <p:spPr bwMode="auto">
                <a:xfrm>
                  <a:off x="2465141" y="4061864"/>
                  <a:ext cx="1284406" cy="221813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bg1">
                      <a:lumMod val="95000"/>
                    </a:schemeClr>
                  </a:solidFill>
                  <a:miter lim="800000"/>
                  <a:headEnd/>
                  <a:tailEnd/>
                </a:ln>
              </p:spPr>
              <p:txBody>
                <a:bodyPr lIns="9144" tIns="0" rIns="9144" bIns="0" anchor="ctr" anchorCtr="1"/>
                <a:lstStyle/>
                <a:p>
                  <a:pPr algn="ctr" defTabSz="914400">
                    <a:defRPr/>
                  </a:pPr>
                  <a:r>
                    <a:rPr kumimoji="1" lang="en-US" sz="300" b="1" dirty="0">
                      <a:solidFill>
                        <a:prstClr val="black"/>
                      </a:solidFill>
                      <a:latin typeface="Arial" charset="0"/>
                      <a:ea typeface="Arial" charset="0"/>
                      <a:cs typeface="Times New Roman" pitchFamily="18" charset="0"/>
                    </a:rPr>
                    <a:t>Service Configuration</a:t>
                  </a:r>
                </a:p>
              </p:txBody>
            </p:sp>
            <p:sp>
              <p:nvSpPr>
                <p:cNvPr id="167" name="Rectangle 166"/>
                <p:cNvSpPr>
                  <a:spLocks noChangeArrowheads="1"/>
                </p:cNvSpPr>
                <p:nvPr/>
              </p:nvSpPr>
              <p:spPr bwMode="auto">
                <a:xfrm>
                  <a:off x="3979229" y="3785643"/>
                  <a:ext cx="1281383" cy="221813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bg1">
                      <a:lumMod val="95000"/>
                    </a:schemeClr>
                  </a:solidFill>
                  <a:miter lim="800000"/>
                  <a:headEnd/>
                  <a:tailEnd/>
                </a:ln>
              </p:spPr>
              <p:txBody>
                <a:bodyPr lIns="9144" tIns="0" rIns="9144" bIns="0" anchor="ctr" anchorCtr="1"/>
                <a:lstStyle/>
                <a:p>
                  <a:pPr algn="ctr" defTabSz="914400">
                    <a:defRPr/>
                  </a:pPr>
                  <a:r>
                    <a:rPr kumimoji="1" lang="en-US" sz="300" b="1" dirty="0">
                      <a:solidFill>
                        <a:prstClr val="black"/>
                      </a:solidFill>
                      <a:latin typeface="Arial" charset="0"/>
                      <a:ea typeface="Arial" charset="0"/>
                      <a:cs typeface="Times New Roman" pitchFamily="18" charset="0"/>
                    </a:rPr>
                    <a:t>Service Performance</a:t>
                  </a:r>
                </a:p>
              </p:txBody>
            </p:sp>
            <p:sp>
              <p:nvSpPr>
                <p:cNvPr id="168" name="Rectangle 167"/>
                <p:cNvSpPr>
                  <a:spLocks noChangeArrowheads="1"/>
                </p:cNvSpPr>
                <p:nvPr/>
              </p:nvSpPr>
              <p:spPr bwMode="auto">
                <a:xfrm>
                  <a:off x="3979229" y="4061864"/>
                  <a:ext cx="1281383" cy="221813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bg1">
                      <a:lumMod val="95000"/>
                    </a:schemeClr>
                  </a:solidFill>
                  <a:miter lim="800000"/>
                  <a:headEnd/>
                  <a:tailEnd/>
                </a:ln>
              </p:spPr>
              <p:txBody>
                <a:bodyPr lIns="9144" tIns="0" rIns="9144" bIns="0" anchor="ctr" anchorCtr="1"/>
                <a:lstStyle/>
                <a:p>
                  <a:pPr algn="ctr" defTabSz="914400">
                    <a:defRPr/>
                  </a:pPr>
                  <a:r>
                    <a:rPr kumimoji="1" lang="en-US" sz="300" b="1" dirty="0">
                      <a:solidFill>
                        <a:prstClr val="black"/>
                      </a:solidFill>
                      <a:latin typeface="Arial" charset="0"/>
                      <a:ea typeface="Arial" charset="0"/>
                      <a:cs typeface="Times New Roman" pitchFamily="18" charset="0"/>
                    </a:rPr>
                    <a:t>Service Usage</a:t>
                  </a:r>
                </a:p>
              </p:txBody>
            </p:sp>
            <p:sp>
              <p:nvSpPr>
                <p:cNvPr id="169" name="Rectangle 168"/>
                <p:cNvSpPr>
                  <a:spLocks noChangeArrowheads="1"/>
                </p:cNvSpPr>
                <p:nvPr/>
              </p:nvSpPr>
              <p:spPr bwMode="auto">
                <a:xfrm>
                  <a:off x="5487271" y="3735421"/>
                  <a:ext cx="1287428" cy="27203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bg1">
                      <a:lumMod val="95000"/>
                    </a:schemeClr>
                  </a:solidFill>
                  <a:miter lim="800000"/>
                  <a:headEnd/>
                  <a:tailEnd/>
                </a:ln>
              </p:spPr>
              <p:txBody>
                <a:bodyPr lIns="9144" tIns="0" rIns="9144" bIns="0" anchor="ctr" anchorCtr="1"/>
                <a:lstStyle/>
                <a:p>
                  <a:pPr algn="ctr" defTabSz="914400">
                    <a:defRPr/>
                  </a:pPr>
                  <a:r>
                    <a:rPr kumimoji="1" lang="en-US" sz="300" b="1" dirty="0">
                      <a:solidFill>
                        <a:prstClr val="black"/>
                      </a:solidFill>
                      <a:latin typeface="Arial" charset="0"/>
                      <a:ea typeface="Arial" charset="0"/>
                      <a:cs typeface="Times New Roman" pitchFamily="18" charset="0"/>
                    </a:rPr>
                    <a:t>Service Strategy &amp; Plan</a:t>
                  </a:r>
                </a:p>
              </p:txBody>
            </p:sp>
            <p:sp>
              <p:nvSpPr>
                <p:cNvPr id="170" name="Rectangle 169"/>
                <p:cNvSpPr>
                  <a:spLocks noChangeArrowheads="1"/>
                </p:cNvSpPr>
                <p:nvPr/>
              </p:nvSpPr>
              <p:spPr bwMode="auto">
                <a:xfrm>
                  <a:off x="5487271" y="4061864"/>
                  <a:ext cx="1287428" cy="221813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bg1">
                      <a:lumMod val="95000"/>
                    </a:schemeClr>
                  </a:solidFill>
                  <a:miter lim="800000"/>
                  <a:headEnd/>
                  <a:tailEnd/>
                </a:ln>
              </p:spPr>
              <p:txBody>
                <a:bodyPr lIns="9144" tIns="0" rIns="9144" bIns="0" anchor="ctr" anchorCtr="1"/>
                <a:lstStyle/>
                <a:p>
                  <a:pPr algn="ctr" defTabSz="914400">
                    <a:defRPr/>
                  </a:pPr>
                  <a:r>
                    <a:rPr kumimoji="1" lang="en-US" sz="300" b="1" dirty="0">
                      <a:solidFill>
                        <a:prstClr val="black"/>
                      </a:solidFill>
                      <a:latin typeface="Arial" charset="0"/>
                      <a:ea typeface="Arial" charset="0"/>
                      <a:cs typeface="Times New Roman" pitchFamily="18" charset="0"/>
                    </a:rPr>
                    <a:t>Service Trouble</a:t>
                  </a:r>
                </a:p>
              </p:txBody>
            </p:sp>
            <p:sp>
              <p:nvSpPr>
                <p:cNvPr id="171" name="Rectangle 170"/>
                <p:cNvSpPr>
                  <a:spLocks noChangeArrowheads="1"/>
                </p:cNvSpPr>
                <p:nvPr/>
              </p:nvSpPr>
              <p:spPr bwMode="auto">
                <a:xfrm>
                  <a:off x="7001360" y="4061864"/>
                  <a:ext cx="979170" cy="230183"/>
                </a:xfrm>
                <a:prstGeom prst="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9525">
                  <a:solidFill>
                    <a:schemeClr val="bg1">
                      <a:lumMod val="95000"/>
                    </a:schemeClr>
                  </a:solidFill>
                  <a:miter lim="800000"/>
                  <a:headEnd/>
                  <a:tailEnd/>
                </a:ln>
              </p:spPr>
              <p:txBody>
                <a:bodyPr lIns="9144" tIns="0" rIns="9144" bIns="0" anchor="ctr" anchorCtr="1"/>
                <a:lstStyle/>
                <a:p>
                  <a:pPr algn="ctr" defTabSz="914400">
                    <a:defRPr/>
                  </a:pPr>
                  <a:r>
                    <a:rPr kumimoji="1" lang="en-US" sz="300" b="1" dirty="0">
                      <a:solidFill>
                        <a:prstClr val="black"/>
                      </a:solidFill>
                      <a:latin typeface="Arial" charset="0"/>
                      <a:ea typeface="Arial" charset="0"/>
                      <a:cs typeface="Times New Roman" pitchFamily="18" charset="0"/>
                    </a:rPr>
                    <a:t>Service Test</a:t>
                  </a:r>
                </a:p>
              </p:txBody>
            </p:sp>
          </p:grpSp>
          <p:grpSp>
            <p:nvGrpSpPr>
              <p:cNvPr id="49310" name="Group 81"/>
              <p:cNvGrpSpPr>
                <a:grpSpLocks/>
              </p:cNvGrpSpPr>
              <p:nvPr/>
            </p:nvGrpSpPr>
            <p:grpSpPr bwMode="auto">
              <a:xfrm>
                <a:off x="2382845" y="3065455"/>
                <a:ext cx="3700490" cy="169862"/>
                <a:chOff x="943951" y="4526051"/>
                <a:chExt cx="7343271" cy="585416"/>
              </a:xfrm>
            </p:grpSpPr>
            <p:sp>
              <p:nvSpPr>
                <p:cNvPr id="154" name="Rectangle 153"/>
                <p:cNvSpPr>
                  <a:spLocks noChangeArrowheads="1"/>
                </p:cNvSpPr>
                <p:nvPr/>
              </p:nvSpPr>
              <p:spPr bwMode="auto">
                <a:xfrm>
                  <a:off x="943951" y="4613625"/>
                  <a:ext cx="1285308" cy="2243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bg1">
                      <a:lumMod val="95000"/>
                    </a:schemeClr>
                  </a:solidFill>
                  <a:miter lim="800000"/>
                  <a:headEnd/>
                  <a:tailEnd/>
                </a:ln>
              </p:spPr>
              <p:txBody>
                <a:bodyPr lIns="9144" tIns="0" rIns="9144" bIns="0" anchor="ctr" anchorCtr="1"/>
                <a:lstStyle/>
                <a:p>
                  <a:pPr algn="ctr" defTabSz="914400">
                    <a:defRPr/>
                  </a:pPr>
                  <a:r>
                    <a:rPr kumimoji="1" lang="en-US" sz="300" b="1" dirty="0">
                      <a:solidFill>
                        <a:prstClr val="black"/>
                      </a:solidFill>
                      <a:latin typeface="Arial" charset="0"/>
                      <a:ea typeface="Arial" charset="0"/>
                      <a:cs typeface="Times New Roman" pitchFamily="18" charset="0"/>
                    </a:rPr>
                    <a:t>Resource</a:t>
                  </a:r>
                </a:p>
              </p:txBody>
            </p:sp>
            <p:sp>
              <p:nvSpPr>
                <p:cNvPr id="155" name="Rectangle 154"/>
                <p:cNvSpPr>
                  <a:spLocks noChangeArrowheads="1"/>
                </p:cNvSpPr>
                <p:nvPr/>
              </p:nvSpPr>
              <p:spPr bwMode="auto">
                <a:xfrm>
                  <a:off x="943951" y="4892656"/>
                  <a:ext cx="1285308" cy="21884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bg1">
                      <a:lumMod val="95000"/>
                    </a:schemeClr>
                  </a:solidFill>
                  <a:miter lim="800000"/>
                  <a:headEnd/>
                  <a:tailEnd/>
                </a:ln>
              </p:spPr>
              <p:txBody>
                <a:bodyPr lIns="9144" tIns="0" rIns="9144" bIns="0" anchor="ctr" anchorCtr="1"/>
                <a:lstStyle/>
                <a:p>
                  <a:pPr algn="ctr" defTabSz="914400">
                    <a:defRPr/>
                  </a:pPr>
                  <a:r>
                    <a:rPr kumimoji="1" lang="en-US" sz="300" b="1" dirty="0">
                      <a:solidFill>
                        <a:prstClr val="black"/>
                      </a:solidFill>
                      <a:latin typeface="Arial" charset="0"/>
                      <a:ea typeface="Arial" charset="0"/>
                      <a:cs typeface="Times New Roman" pitchFamily="18" charset="0"/>
                    </a:rPr>
                    <a:t>Resource Specification</a:t>
                  </a:r>
                </a:p>
              </p:txBody>
            </p:sp>
            <p:sp>
              <p:nvSpPr>
                <p:cNvPr id="156" name="Rectangle 155"/>
                <p:cNvSpPr>
                  <a:spLocks noChangeArrowheads="1"/>
                </p:cNvSpPr>
                <p:nvPr/>
              </p:nvSpPr>
              <p:spPr bwMode="auto">
                <a:xfrm>
                  <a:off x="2465530" y="4613625"/>
                  <a:ext cx="1285308" cy="2243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bg1">
                      <a:lumMod val="95000"/>
                    </a:schemeClr>
                  </a:solidFill>
                  <a:miter lim="800000"/>
                  <a:headEnd/>
                  <a:tailEnd/>
                </a:ln>
              </p:spPr>
              <p:txBody>
                <a:bodyPr lIns="9144" tIns="0" rIns="9144" bIns="0" anchor="ctr" anchorCtr="1"/>
                <a:lstStyle/>
                <a:p>
                  <a:pPr algn="ctr" defTabSz="914400">
                    <a:defRPr/>
                  </a:pPr>
                  <a:r>
                    <a:rPr kumimoji="1" lang="en-US" sz="300" b="1" dirty="0">
                      <a:solidFill>
                        <a:prstClr val="black"/>
                      </a:solidFill>
                      <a:latin typeface="Arial" charset="0"/>
                      <a:ea typeface="Arial" charset="0"/>
                      <a:cs typeface="Times New Roman" pitchFamily="18" charset="0"/>
                    </a:rPr>
                    <a:t>Resource Topology</a:t>
                  </a:r>
                </a:p>
              </p:txBody>
            </p:sp>
            <p:sp>
              <p:nvSpPr>
                <p:cNvPr id="157" name="Rectangle 156"/>
                <p:cNvSpPr>
                  <a:spLocks noChangeArrowheads="1"/>
                </p:cNvSpPr>
                <p:nvPr/>
              </p:nvSpPr>
              <p:spPr bwMode="auto">
                <a:xfrm>
                  <a:off x="2465530" y="4892656"/>
                  <a:ext cx="1285308" cy="21884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bg1">
                      <a:lumMod val="95000"/>
                    </a:schemeClr>
                  </a:solidFill>
                  <a:miter lim="800000"/>
                  <a:headEnd/>
                  <a:tailEnd/>
                </a:ln>
              </p:spPr>
              <p:txBody>
                <a:bodyPr lIns="9144" tIns="0" rIns="9144" bIns="0" anchor="ctr" anchorCtr="1"/>
                <a:lstStyle/>
                <a:p>
                  <a:pPr algn="ctr" defTabSz="914400">
                    <a:defRPr/>
                  </a:pPr>
                  <a:r>
                    <a:rPr kumimoji="1" lang="en-US" sz="300" b="1" dirty="0">
                      <a:solidFill>
                        <a:prstClr val="black"/>
                      </a:solidFill>
                      <a:latin typeface="Arial" charset="0"/>
                      <a:ea typeface="Arial" charset="0"/>
                      <a:cs typeface="Times New Roman" pitchFamily="18" charset="0"/>
                    </a:rPr>
                    <a:t>Resource Configuration</a:t>
                  </a:r>
                </a:p>
              </p:txBody>
            </p:sp>
            <p:sp>
              <p:nvSpPr>
                <p:cNvPr id="158" name="Rectangle 157"/>
                <p:cNvSpPr>
                  <a:spLocks noChangeArrowheads="1"/>
                </p:cNvSpPr>
                <p:nvPr/>
              </p:nvSpPr>
              <p:spPr bwMode="auto">
                <a:xfrm>
                  <a:off x="3980807" y="4613625"/>
                  <a:ext cx="1282159" cy="22431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bg1">
                      <a:lumMod val="95000"/>
                    </a:schemeClr>
                  </a:solidFill>
                  <a:miter lim="800000"/>
                  <a:headEnd/>
                  <a:tailEnd/>
                </a:ln>
              </p:spPr>
              <p:txBody>
                <a:bodyPr lIns="9144" tIns="0" rIns="9144" bIns="0" anchor="ctr" anchorCtr="1"/>
                <a:lstStyle/>
                <a:p>
                  <a:pPr algn="ctr" defTabSz="914400">
                    <a:defRPr/>
                  </a:pPr>
                  <a:r>
                    <a:rPr kumimoji="1" lang="en-US" sz="300" b="1" dirty="0">
                      <a:solidFill>
                        <a:prstClr val="black"/>
                      </a:solidFill>
                      <a:latin typeface="Arial" charset="0"/>
                      <a:ea typeface="Arial" charset="0"/>
                      <a:cs typeface="Times New Roman" pitchFamily="18" charset="0"/>
                    </a:rPr>
                    <a:t>Resource Performance</a:t>
                  </a:r>
                </a:p>
              </p:txBody>
            </p:sp>
            <p:sp>
              <p:nvSpPr>
                <p:cNvPr id="159" name="Rectangle 158"/>
                <p:cNvSpPr>
                  <a:spLocks noChangeArrowheads="1"/>
                </p:cNvSpPr>
                <p:nvPr/>
              </p:nvSpPr>
              <p:spPr bwMode="auto">
                <a:xfrm>
                  <a:off x="3980807" y="4892656"/>
                  <a:ext cx="1282159" cy="21884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bg1">
                      <a:lumMod val="95000"/>
                    </a:schemeClr>
                  </a:solidFill>
                  <a:miter lim="800000"/>
                  <a:headEnd/>
                  <a:tailEnd/>
                </a:ln>
              </p:spPr>
              <p:txBody>
                <a:bodyPr lIns="9144" tIns="0" rIns="9144" bIns="0" anchor="ctr" anchorCtr="1"/>
                <a:lstStyle/>
                <a:p>
                  <a:pPr algn="ctr" defTabSz="914400">
                    <a:defRPr/>
                  </a:pPr>
                  <a:r>
                    <a:rPr kumimoji="1" lang="en-US" sz="300" b="1" dirty="0">
                      <a:solidFill>
                        <a:prstClr val="black"/>
                      </a:solidFill>
                      <a:latin typeface="Arial" charset="0"/>
                      <a:ea typeface="Arial" charset="0"/>
                      <a:cs typeface="Times New Roman" pitchFamily="18" charset="0"/>
                    </a:rPr>
                    <a:t>Resource Usage</a:t>
                  </a:r>
                </a:p>
              </p:txBody>
            </p:sp>
            <p:sp>
              <p:nvSpPr>
                <p:cNvPr id="160" name="Rectangle 159"/>
                <p:cNvSpPr>
                  <a:spLocks noChangeArrowheads="1"/>
                </p:cNvSpPr>
                <p:nvPr/>
              </p:nvSpPr>
              <p:spPr bwMode="auto">
                <a:xfrm>
                  <a:off x="5489785" y="4526085"/>
                  <a:ext cx="1285308" cy="31185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bg1">
                      <a:lumMod val="95000"/>
                    </a:schemeClr>
                  </a:solidFill>
                  <a:miter lim="800000"/>
                  <a:headEnd/>
                  <a:tailEnd/>
                </a:ln>
              </p:spPr>
              <p:txBody>
                <a:bodyPr lIns="9144" tIns="0" rIns="9144" bIns="0" anchor="ctr" anchorCtr="1"/>
                <a:lstStyle/>
                <a:p>
                  <a:pPr algn="ctr" defTabSz="914400">
                    <a:defRPr/>
                  </a:pPr>
                  <a:r>
                    <a:rPr kumimoji="1" lang="en-US" sz="300" b="1" dirty="0">
                      <a:solidFill>
                        <a:prstClr val="black"/>
                      </a:solidFill>
                      <a:latin typeface="Arial" charset="0"/>
                      <a:ea typeface="Arial" charset="0"/>
                      <a:cs typeface="Times New Roman" pitchFamily="18" charset="0"/>
                    </a:rPr>
                    <a:t>Resource Strategy &amp; Plan</a:t>
                  </a:r>
                </a:p>
              </p:txBody>
            </p:sp>
            <p:sp>
              <p:nvSpPr>
                <p:cNvPr id="161" name="Rectangle 160"/>
                <p:cNvSpPr>
                  <a:spLocks noChangeArrowheads="1"/>
                </p:cNvSpPr>
                <p:nvPr/>
              </p:nvSpPr>
              <p:spPr bwMode="auto">
                <a:xfrm>
                  <a:off x="5489785" y="4892656"/>
                  <a:ext cx="1285308" cy="21884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bg1">
                      <a:lumMod val="95000"/>
                    </a:schemeClr>
                  </a:solidFill>
                  <a:miter lim="800000"/>
                  <a:headEnd/>
                  <a:tailEnd/>
                </a:ln>
              </p:spPr>
              <p:txBody>
                <a:bodyPr lIns="9144" tIns="0" rIns="9144" bIns="0" anchor="ctr" anchorCtr="1"/>
                <a:lstStyle/>
                <a:p>
                  <a:pPr algn="ctr" defTabSz="914400">
                    <a:defRPr/>
                  </a:pPr>
                  <a:r>
                    <a:rPr kumimoji="1" lang="en-US" sz="300" b="1" dirty="0">
                      <a:solidFill>
                        <a:prstClr val="black"/>
                      </a:solidFill>
                      <a:latin typeface="Arial" charset="0"/>
                      <a:ea typeface="Arial" charset="0"/>
                      <a:cs typeface="Times New Roman" pitchFamily="18" charset="0"/>
                    </a:rPr>
                    <a:t>Resource Trouble</a:t>
                  </a:r>
                </a:p>
              </p:txBody>
            </p:sp>
            <p:sp>
              <p:nvSpPr>
                <p:cNvPr id="162" name="Rectangle 161"/>
                <p:cNvSpPr>
                  <a:spLocks noChangeArrowheads="1"/>
                </p:cNvSpPr>
                <p:nvPr/>
              </p:nvSpPr>
              <p:spPr bwMode="auto">
                <a:xfrm>
                  <a:off x="7001912" y="4892656"/>
                  <a:ext cx="1285308" cy="218849"/>
                </a:xfrm>
                <a:prstGeom prst="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9525">
                  <a:solidFill>
                    <a:schemeClr val="bg1">
                      <a:lumMod val="95000"/>
                    </a:schemeClr>
                  </a:solidFill>
                  <a:miter lim="800000"/>
                  <a:headEnd/>
                  <a:tailEnd/>
                </a:ln>
              </p:spPr>
              <p:txBody>
                <a:bodyPr lIns="9144" tIns="0" rIns="9144" bIns="0" anchor="ctr" anchorCtr="1"/>
                <a:lstStyle/>
                <a:p>
                  <a:pPr algn="ctr" defTabSz="914400">
                    <a:defRPr/>
                  </a:pPr>
                  <a:r>
                    <a:rPr kumimoji="1" lang="en-US" sz="300" b="1" dirty="0">
                      <a:solidFill>
                        <a:prstClr val="black"/>
                      </a:solidFill>
                      <a:latin typeface="Arial" charset="0"/>
                      <a:ea typeface="Arial" charset="0"/>
                      <a:cs typeface="Times New Roman" pitchFamily="18" charset="0"/>
                    </a:rPr>
                    <a:t>Resource Test</a:t>
                  </a:r>
                </a:p>
              </p:txBody>
            </p:sp>
          </p:grpSp>
          <p:grpSp>
            <p:nvGrpSpPr>
              <p:cNvPr id="49311" name="Group 94"/>
              <p:cNvGrpSpPr>
                <a:grpSpLocks/>
              </p:cNvGrpSpPr>
              <p:nvPr/>
            </p:nvGrpSpPr>
            <p:grpSpPr bwMode="auto">
              <a:xfrm>
                <a:off x="2159006" y="3327390"/>
                <a:ext cx="3486174" cy="236538"/>
                <a:chOff x="944359" y="5334746"/>
                <a:chExt cx="7343834" cy="609526"/>
              </a:xfrm>
            </p:grpSpPr>
            <p:sp>
              <p:nvSpPr>
                <p:cNvPr id="142" name="Rectangle 141"/>
                <p:cNvSpPr>
                  <a:spLocks noChangeArrowheads="1"/>
                </p:cNvSpPr>
                <p:nvPr/>
              </p:nvSpPr>
              <p:spPr bwMode="auto">
                <a:xfrm>
                  <a:off x="944361" y="5445232"/>
                  <a:ext cx="1287511" cy="220903"/>
                </a:xfrm>
                <a:prstGeom prst="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9525">
                  <a:solidFill>
                    <a:schemeClr val="bg1">
                      <a:lumMod val="95000"/>
                    </a:schemeClr>
                  </a:solidFill>
                  <a:miter lim="800000"/>
                  <a:headEnd/>
                  <a:tailEnd/>
                </a:ln>
              </p:spPr>
              <p:txBody>
                <a:bodyPr lIns="9144" tIns="0" rIns="9144" bIns="0" anchor="ctr" anchorCtr="1"/>
                <a:lstStyle/>
                <a:p>
                  <a:pPr algn="ctr" defTabSz="914400">
                    <a:defRPr/>
                  </a:pPr>
                  <a:r>
                    <a:rPr kumimoji="1" lang="en-US" sz="300" b="1" dirty="0">
                      <a:solidFill>
                        <a:prstClr val="black"/>
                      </a:solidFill>
                      <a:latin typeface="Arial" charset="0"/>
                      <a:ea typeface="Arial" charset="0"/>
                      <a:cs typeface="Times New Roman" pitchFamily="18" charset="0"/>
                    </a:rPr>
                    <a:t>Supplier/Partner</a:t>
                  </a:r>
                </a:p>
              </p:txBody>
            </p:sp>
            <p:sp>
              <p:nvSpPr>
                <p:cNvPr id="143" name="Rectangle 142"/>
                <p:cNvSpPr>
                  <a:spLocks noChangeArrowheads="1"/>
                </p:cNvSpPr>
                <p:nvPr/>
              </p:nvSpPr>
              <p:spPr bwMode="auto">
                <a:xfrm>
                  <a:off x="944361" y="5723406"/>
                  <a:ext cx="1287511" cy="220903"/>
                </a:xfrm>
                <a:prstGeom prst="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9525">
                  <a:solidFill>
                    <a:schemeClr val="bg1">
                      <a:lumMod val="95000"/>
                    </a:schemeClr>
                  </a:solidFill>
                  <a:miter lim="800000"/>
                  <a:headEnd/>
                  <a:tailEnd/>
                </a:ln>
              </p:spPr>
              <p:txBody>
                <a:bodyPr lIns="9144" tIns="0" rIns="9144" bIns="0" anchor="ctr" anchorCtr="1"/>
                <a:lstStyle/>
                <a:p>
                  <a:pPr algn="ctr" defTabSz="914400">
                    <a:defRPr/>
                  </a:pPr>
                  <a:r>
                    <a:rPr kumimoji="1" lang="en-US" sz="300" b="1" dirty="0">
                      <a:solidFill>
                        <a:prstClr val="black"/>
                      </a:solidFill>
                      <a:latin typeface="Arial" charset="0"/>
                      <a:ea typeface="Arial" charset="0"/>
                      <a:cs typeface="Times New Roman" pitchFamily="18" charset="0"/>
                    </a:rPr>
                    <a:t>S/P Plan</a:t>
                  </a: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2465965" y="5445232"/>
                  <a:ext cx="1287513" cy="220903"/>
                </a:xfrm>
                <a:prstGeom prst="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9525">
                  <a:solidFill>
                    <a:schemeClr val="bg1">
                      <a:lumMod val="95000"/>
                    </a:schemeClr>
                  </a:solidFill>
                  <a:miter lim="800000"/>
                  <a:headEnd/>
                  <a:tailEnd/>
                </a:ln>
              </p:spPr>
              <p:txBody>
                <a:bodyPr lIns="9144" tIns="0" rIns="9144" bIns="0" anchor="ctr" anchorCtr="1"/>
                <a:lstStyle/>
                <a:p>
                  <a:pPr algn="ctr" defTabSz="914400">
                    <a:defRPr/>
                  </a:pPr>
                  <a:r>
                    <a:rPr kumimoji="1" lang="en-US" sz="300" b="1" dirty="0">
                      <a:solidFill>
                        <a:prstClr val="black"/>
                      </a:solidFill>
                      <a:latin typeface="Arial" charset="0"/>
                      <a:ea typeface="Arial" charset="0"/>
                      <a:cs typeface="Times New Roman" pitchFamily="18" charset="0"/>
                    </a:rPr>
                    <a:t>S/P Interaction</a:t>
                  </a: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2465965" y="5723406"/>
                  <a:ext cx="1287513" cy="220903"/>
                </a:xfrm>
                <a:prstGeom prst="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9525">
                  <a:solidFill>
                    <a:schemeClr val="bg1">
                      <a:lumMod val="95000"/>
                    </a:schemeClr>
                  </a:solidFill>
                  <a:miter lim="800000"/>
                  <a:headEnd/>
                  <a:tailEnd/>
                </a:ln>
              </p:spPr>
              <p:txBody>
                <a:bodyPr lIns="9144" tIns="0" rIns="9144" bIns="0" anchor="ctr" anchorCtr="1"/>
                <a:lstStyle/>
                <a:p>
                  <a:pPr algn="ctr" defTabSz="914400">
                    <a:defRPr/>
                  </a:pPr>
                  <a:r>
                    <a:rPr kumimoji="1" lang="en-US" sz="300" b="1" dirty="0">
                      <a:solidFill>
                        <a:prstClr val="black"/>
                      </a:solidFill>
                      <a:latin typeface="Arial" charset="0"/>
                      <a:ea typeface="Arial" charset="0"/>
                      <a:cs typeface="Times New Roman" pitchFamily="18" charset="0"/>
                    </a:rPr>
                    <a:t>S/P Product</a:t>
                  </a: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3980883" y="5445232"/>
                  <a:ext cx="1284168" cy="220903"/>
                </a:xfrm>
                <a:prstGeom prst="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9525">
                  <a:solidFill>
                    <a:schemeClr val="bg1">
                      <a:lumMod val="95000"/>
                    </a:schemeClr>
                  </a:solidFill>
                  <a:miter lim="800000"/>
                  <a:headEnd/>
                  <a:tailEnd/>
                </a:ln>
              </p:spPr>
              <p:txBody>
                <a:bodyPr lIns="9144" tIns="0" rIns="9144" bIns="0" anchor="ctr" anchorCtr="1"/>
                <a:lstStyle/>
                <a:p>
                  <a:pPr algn="ctr" defTabSz="914400">
                    <a:defRPr/>
                  </a:pPr>
                  <a:r>
                    <a:rPr kumimoji="1" lang="en-US" sz="300" b="1" dirty="0">
                      <a:solidFill>
                        <a:prstClr val="black"/>
                      </a:solidFill>
                      <a:latin typeface="Arial" charset="0"/>
                      <a:ea typeface="Arial" charset="0"/>
                      <a:cs typeface="Times New Roman" pitchFamily="18" charset="0"/>
                    </a:rPr>
                    <a:t>S/P Order</a:t>
                  </a: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3980883" y="5723406"/>
                  <a:ext cx="1284168" cy="220903"/>
                </a:xfrm>
                <a:prstGeom prst="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9525">
                  <a:solidFill>
                    <a:schemeClr val="bg1">
                      <a:lumMod val="95000"/>
                    </a:schemeClr>
                  </a:solidFill>
                  <a:miter lim="800000"/>
                  <a:headEnd/>
                  <a:tailEnd/>
                </a:ln>
              </p:spPr>
              <p:txBody>
                <a:bodyPr lIns="9144" tIns="0" rIns="9144" bIns="0" anchor="ctr" anchorCtr="1"/>
                <a:lstStyle/>
                <a:p>
                  <a:pPr algn="ctr" defTabSz="914400">
                    <a:defRPr/>
                  </a:pPr>
                  <a:r>
                    <a:rPr kumimoji="1" lang="en-US" sz="300" b="1" dirty="0">
                      <a:solidFill>
                        <a:prstClr val="black"/>
                      </a:solidFill>
                      <a:latin typeface="Arial" charset="0"/>
                      <a:ea typeface="Arial" charset="0"/>
                      <a:cs typeface="Times New Roman" pitchFamily="18" charset="0"/>
                    </a:rPr>
                    <a:t>S/P SLA</a:t>
                  </a:r>
                </a:p>
              </p:txBody>
            </p:sp>
            <p:sp>
              <p:nvSpPr>
                <p:cNvPr id="148" name="Rectangle 147"/>
                <p:cNvSpPr>
                  <a:spLocks noChangeArrowheads="1"/>
                </p:cNvSpPr>
                <p:nvPr/>
              </p:nvSpPr>
              <p:spPr bwMode="auto">
                <a:xfrm>
                  <a:off x="5492455" y="5555682"/>
                  <a:ext cx="1284168" cy="167724"/>
                </a:xfrm>
                <a:prstGeom prst="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9525">
                  <a:solidFill>
                    <a:schemeClr val="bg1">
                      <a:lumMod val="95000"/>
                    </a:schemeClr>
                  </a:solidFill>
                  <a:miter lim="800000"/>
                  <a:headEnd/>
                  <a:tailEnd/>
                </a:ln>
              </p:spPr>
              <p:txBody>
                <a:bodyPr lIns="9144" tIns="0" rIns="9144" bIns="0" anchor="ctr" anchorCtr="1"/>
                <a:lstStyle/>
                <a:p>
                  <a:pPr algn="ctr" defTabSz="914400">
                    <a:defRPr/>
                  </a:pPr>
                  <a:r>
                    <a:rPr kumimoji="1" lang="en-US" sz="300" b="1" dirty="0">
                      <a:solidFill>
                        <a:prstClr val="black"/>
                      </a:solidFill>
                      <a:latin typeface="Arial" charset="0"/>
                      <a:ea typeface="Arial" charset="0"/>
                      <a:cs typeface="Times New Roman" pitchFamily="18" charset="0"/>
                    </a:rPr>
                    <a:t>S/P Problem</a:t>
                  </a:r>
                </a:p>
              </p:txBody>
            </p:sp>
            <p:sp>
              <p:nvSpPr>
                <p:cNvPr id="149" name="Rectangle 148"/>
                <p:cNvSpPr>
                  <a:spLocks noChangeArrowheads="1"/>
                </p:cNvSpPr>
                <p:nvPr/>
              </p:nvSpPr>
              <p:spPr bwMode="auto">
                <a:xfrm>
                  <a:off x="7000682" y="5555682"/>
                  <a:ext cx="1287513" cy="167724"/>
                </a:xfrm>
                <a:prstGeom prst="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9525">
                  <a:solidFill>
                    <a:schemeClr val="bg1">
                      <a:lumMod val="95000"/>
                    </a:schemeClr>
                  </a:solidFill>
                  <a:miter lim="800000"/>
                  <a:headEnd/>
                  <a:tailEnd/>
                </a:ln>
              </p:spPr>
              <p:txBody>
                <a:bodyPr lIns="9144" tIns="0" rIns="9144" bIns="0" anchor="ctr" anchorCtr="1"/>
                <a:lstStyle/>
                <a:p>
                  <a:pPr algn="ctr" defTabSz="914400">
                    <a:defRPr/>
                  </a:pPr>
                  <a:r>
                    <a:rPr kumimoji="1" lang="en-US" sz="300" b="1" dirty="0">
                      <a:solidFill>
                        <a:prstClr val="black"/>
                      </a:solidFill>
                      <a:latin typeface="Arial" charset="0"/>
                      <a:ea typeface="Arial" charset="0"/>
                      <a:cs typeface="Times New Roman" pitchFamily="18" charset="0"/>
                    </a:rPr>
                    <a:t>S/P Bill Inquiry</a:t>
                  </a:r>
                </a:p>
              </p:txBody>
            </p:sp>
            <p:sp>
              <p:nvSpPr>
                <p:cNvPr id="150" name="Rectangle 149"/>
                <p:cNvSpPr>
                  <a:spLocks noChangeArrowheads="1"/>
                </p:cNvSpPr>
                <p:nvPr/>
              </p:nvSpPr>
              <p:spPr bwMode="auto">
                <a:xfrm>
                  <a:off x="5492455" y="5776585"/>
                  <a:ext cx="1284168" cy="167724"/>
                </a:xfrm>
                <a:prstGeom prst="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9525">
                  <a:solidFill>
                    <a:schemeClr val="bg1">
                      <a:lumMod val="95000"/>
                    </a:schemeClr>
                  </a:solidFill>
                  <a:miter lim="800000"/>
                  <a:headEnd/>
                  <a:tailEnd/>
                </a:ln>
              </p:spPr>
              <p:txBody>
                <a:bodyPr lIns="9144" tIns="0" rIns="9144" bIns="0" anchor="ctr" anchorCtr="1"/>
                <a:lstStyle/>
                <a:p>
                  <a:pPr algn="ctr" defTabSz="914400">
                    <a:defRPr/>
                  </a:pPr>
                  <a:r>
                    <a:rPr kumimoji="1" lang="en-US" sz="300" b="1" dirty="0">
                      <a:solidFill>
                        <a:prstClr val="black"/>
                      </a:solidFill>
                      <a:latin typeface="Arial" charset="0"/>
                      <a:ea typeface="Arial" charset="0"/>
                      <a:cs typeface="Times New Roman" pitchFamily="18" charset="0"/>
                    </a:rPr>
                    <a:t>S/P Statistic</a:t>
                  </a:r>
                </a:p>
              </p:txBody>
            </p:sp>
            <p:sp>
              <p:nvSpPr>
                <p:cNvPr id="151" name="Rectangle 150"/>
                <p:cNvSpPr>
                  <a:spLocks noChangeArrowheads="1"/>
                </p:cNvSpPr>
                <p:nvPr/>
              </p:nvSpPr>
              <p:spPr bwMode="auto">
                <a:xfrm>
                  <a:off x="7000682" y="5776585"/>
                  <a:ext cx="1287513" cy="167724"/>
                </a:xfrm>
                <a:prstGeom prst="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9525">
                  <a:solidFill>
                    <a:schemeClr val="bg1">
                      <a:lumMod val="95000"/>
                    </a:schemeClr>
                  </a:solidFill>
                  <a:miter lim="800000"/>
                  <a:headEnd/>
                  <a:tailEnd/>
                </a:ln>
              </p:spPr>
              <p:txBody>
                <a:bodyPr lIns="9144" tIns="0" rIns="9144" bIns="0" anchor="ctr" anchorCtr="1"/>
                <a:lstStyle/>
                <a:p>
                  <a:pPr algn="ctr" defTabSz="914400">
                    <a:defRPr/>
                  </a:pPr>
                  <a:r>
                    <a:rPr kumimoji="1" lang="en-US" sz="300" b="1" dirty="0">
                      <a:solidFill>
                        <a:prstClr val="black"/>
                      </a:solidFill>
                      <a:latin typeface="Arial" charset="0"/>
                      <a:ea typeface="Arial" charset="0"/>
                      <a:cs typeface="Times New Roman" pitchFamily="18" charset="0"/>
                    </a:rPr>
                    <a:t>S/P Payment</a:t>
                  </a:r>
                </a:p>
              </p:txBody>
            </p:sp>
            <p:sp>
              <p:nvSpPr>
                <p:cNvPr id="152" name="Rectangle 151"/>
                <p:cNvSpPr>
                  <a:spLocks noChangeArrowheads="1"/>
                </p:cNvSpPr>
                <p:nvPr/>
              </p:nvSpPr>
              <p:spPr bwMode="auto">
                <a:xfrm>
                  <a:off x="5492455" y="5334779"/>
                  <a:ext cx="1284168" cy="167724"/>
                </a:xfrm>
                <a:prstGeom prst="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9525">
                  <a:solidFill>
                    <a:schemeClr val="bg1">
                      <a:lumMod val="95000"/>
                    </a:schemeClr>
                  </a:solidFill>
                  <a:miter lim="800000"/>
                  <a:headEnd/>
                  <a:tailEnd/>
                </a:ln>
              </p:spPr>
              <p:txBody>
                <a:bodyPr lIns="9144" tIns="0" rIns="9144" bIns="0" anchor="ctr" anchorCtr="1"/>
                <a:lstStyle/>
                <a:p>
                  <a:pPr algn="ctr" defTabSz="914400">
                    <a:defRPr/>
                  </a:pPr>
                  <a:r>
                    <a:rPr kumimoji="1" lang="en-US" sz="300" b="1" dirty="0">
                      <a:solidFill>
                        <a:prstClr val="black"/>
                      </a:solidFill>
                      <a:latin typeface="Arial" charset="0"/>
                      <a:ea typeface="Arial" charset="0"/>
                      <a:cs typeface="Times New Roman" pitchFamily="18" charset="0"/>
                    </a:rPr>
                    <a:t>S/P Performance</a:t>
                  </a:r>
                </a:p>
              </p:txBody>
            </p:sp>
            <p:sp>
              <p:nvSpPr>
                <p:cNvPr id="153" name="Rectangle 152"/>
                <p:cNvSpPr>
                  <a:spLocks noChangeArrowheads="1"/>
                </p:cNvSpPr>
                <p:nvPr/>
              </p:nvSpPr>
              <p:spPr bwMode="auto">
                <a:xfrm>
                  <a:off x="7000682" y="5334779"/>
                  <a:ext cx="1287513" cy="167724"/>
                </a:xfrm>
                <a:prstGeom prst="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9525">
                  <a:solidFill>
                    <a:schemeClr val="bg1">
                      <a:lumMod val="95000"/>
                    </a:schemeClr>
                  </a:solidFill>
                  <a:miter lim="800000"/>
                  <a:headEnd/>
                  <a:tailEnd/>
                </a:ln>
              </p:spPr>
              <p:txBody>
                <a:bodyPr lIns="9144" tIns="0" rIns="9144" bIns="0" anchor="ctr" anchorCtr="1"/>
                <a:lstStyle/>
                <a:p>
                  <a:pPr algn="ctr" defTabSz="914400">
                    <a:defRPr/>
                  </a:pPr>
                  <a:r>
                    <a:rPr kumimoji="1" lang="en-US" sz="300" b="1" dirty="0">
                      <a:solidFill>
                        <a:prstClr val="black"/>
                      </a:solidFill>
                      <a:latin typeface="Arial" charset="0"/>
                      <a:ea typeface="Arial" charset="0"/>
                      <a:cs typeface="Times New Roman" pitchFamily="18" charset="0"/>
                    </a:rPr>
                    <a:t>S/P Bill</a:t>
                  </a:r>
                </a:p>
              </p:txBody>
            </p:sp>
          </p:grpSp>
          <p:grpSp>
            <p:nvGrpSpPr>
              <p:cNvPr id="49312" name="Group 107"/>
              <p:cNvGrpSpPr>
                <a:grpSpLocks/>
              </p:cNvGrpSpPr>
              <p:nvPr/>
            </p:nvGrpSpPr>
            <p:grpSpPr bwMode="auto">
              <a:xfrm>
                <a:off x="1857379" y="3643312"/>
                <a:ext cx="3538563" cy="357187"/>
                <a:chOff x="319124" y="4213211"/>
                <a:chExt cx="7180302" cy="496882"/>
              </a:xfrm>
            </p:grpSpPr>
            <p:sp>
              <p:nvSpPr>
                <p:cNvPr id="130" name="Rectangle 117"/>
                <p:cNvSpPr>
                  <a:spLocks noChangeArrowheads="1"/>
                </p:cNvSpPr>
                <p:nvPr/>
              </p:nvSpPr>
              <p:spPr bwMode="auto">
                <a:xfrm>
                  <a:off x="319124" y="4301553"/>
                  <a:ext cx="1191885" cy="220837"/>
                </a:xfrm>
                <a:prstGeom prst="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9525">
                  <a:solidFill>
                    <a:schemeClr val="bg1">
                      <a:lumMod val="95000"/>
                    </a:schemeClr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pPr algn="ctr" defTabSz="914400">
                    <a:defRPr/>
                  </a:pPr>
                  <a:r>
                    <a:rPr kumimoji="1" lang="en-US" sz="300" b="1" dirty="0">
                      <a:solidFill>
                        <a:prstClr val="black"/>
                      </a:solidFill>
                      <a:latin typeface="Arial" charset="0"/>
                      <a:ea typeface="Arial" charset="0"/>
                      <a:cs typeface="Times New Roman" pitchFamily="18" charset="0"/>
                    </a:rPr>
                    <a:t>Revenue Assurance</a:t>
                  </a:r>
                </a:p>
              </p:txBody>
            </p:sp>
            <p:sp>
              <p:nvSpPr>
                <p:cNvPr id="131" name="Rectangle 130"/>
                <p:cNvSpPr>
                  <a:spLocks noChangeArrowheads="1"/>
                </p:cNvSpPr>
                <p:nvPr/>
              </p:nvSpPr>
              <p:spPr bwMode="auto">
                <a:xfrm>
                  <a:off x="3073343" y="4215426"/>
                  <a:ext cx="927737" cy="220837"/>
                </a:xfrm>
                <a:prstGeom prst="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9525">
                  <a:solidFill>
                    <a:schemeClr val="bg1">
                      <a:lumMod val="95000"/>
                    </a:schemeClr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pPr algn="ctr" defTabSz="914400">
                    <a:defRPr/>
                  </a:pPr>
                  <a:r>
                    <a:rPr kumimoji="1" lang="en-US" sz="300" b="1" dirty="0">
                      <a:solidFill>
                        <a:prstClr val="black"/>
                      </a:solidFill>
                      <a:latin typeface="Arial" charset="0"/>
                      <a:ea typeface="Arial" charset="0"/>
                      <a:cs typeface="Times New Roman" pitchFamily="18" charset="0"/>
                    </a:rPr>
                    <a:t>Party</a:t>
                  </a:r>
                </a:p>
              </p:txBody>
            </p:sp>
            <p:sp>
              <p:nvSpPr>
                <p:cNvPr id="132" name="Rectangle 119"/>
                <p:cNvSpPr>
                  <a:spLocks noChangeArrowheads="1"/>
                </p:cNvSpPr>
                <p:nvPr/>
              </p:nvSpPr>
              <p:spPr bwMode="auto">
                <a:xfrm>
                  <a:off x="3066901" y="4491473"/>
                  <a:ext cx="940623" cy="216421"/>
                </a:xfrm>
                <a:prstGeom prst="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9525">
                  <a:solidFill>
                    <a:schemeClr val="bg1">
                      <a:lumMod val="95000"/>
                    </a:schemeClr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pPr algn="ctr" defTabSz="914400">
                    <a:defRPr/>
                  </a:pPr>
                  <a:r>
                    <a:rPr kumimoji="1" lang="en-US" sz="300" b="1" dirty="0">
                      <a:solidFill>
                        <a:prstClr val="black"/>
                      </a:solidFill>
                      <a:latin typeface="Arial" charset="0"/>
                      <a:ea typeface="Arial" charset="0"/>
                      <a:cs typeface="Times New Roman" pitchFamily="18" charset="0"/>
                    </a:rPr>
                    <a:t>Location</a:t>
                  </a:r>
                </a:p>
              </p:txBody>
            </p:sp>
            <p:sp>
              <p:nvSpPr>
                <p:cNvPr id="133" name="Rectangle 120"/>
                <p:cNvSpPr>
                  <a:spLocks noChangeArrowheads="1"/>
                </p:cNvSpPr>
                <p:nvPr/>
              </p:nvSpPr>
              <p:spPr bwMode="auto">
                <a:xfrm>
                  <a:off x="4084835" y="4215426"/>
                  <a:ext cx="1195107" cy="220837"/>
                </a:xfrm>
                <a:prstGeom prst="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9525">
                  <a:solidFill>
                    <a:schemeClr val="bg1">
                      <a:lumMod val="95000"/>
                    </a:schemeClr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pPr algn="ctr" defTabSz="914400">
                    <a:defRPr/>
                  </a:pPr>
                  <a:r>
                    <a:rPr kumimoji="1" lang="en-US" sz="300" b="1" dirty="0">
                      <a:solidFill>
                        <a:prstClr val="black"/>
                      </a:solidFill>
                      <a:latin typeface="Arial" charset="0"/>
                      <a:ea typeface="Arial" charset="0"/>
                      <a:cs typeface="Times New Roman" pitchFamily="18" charset="0"/>
                    </a:rPr>
                    <a:t>Business Interaction</a:t>
                  </a:r>
                </a:p>
              </p:txBody>
            </p:sp>
            <p:sp>
              <p:nvSpPr>
                <p:cNvPr id="134" name="Rectangle 121"/>
                <p:cNvSpPr>
                  <a:spLocks noChangeArrowheads="1"/>
                </p:cNvSpPr>
                <p:nvPr/>
              </p:nvSpPr>
              <p:spPr bwMode="auto">
                <a:xfrm>
                  <a:off x="5357254" y="4480430"/>
                  <a:ext cx="602384" cy="223046"/>
                </a:xfrm>
                <a:prstGeom prst="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9525">
                  <a:solidFill>
                    <a:schemeClr val="bg1">
                      <a:lumMod val="95000"/>
                    </a:schemeClr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pPr algn="ctr" defTabSz="914400">
                    <a:defRPr/>
                  </a:pPr>
                  <a:r>
                    <a:rPr kumimoji="1" lang="en-US" sz="300" b="1" dirty="0">
                      <a:solidFill>
                        <a:prstClr val="black"/>
                      </a:solidFill>
                      <a:latin typeface="Arial" charset="0"/>
                      <a:ea typeface="Arial" charset="0"/>
                      <a:cs typeface="Times New Roman" pitchFamily="18" charset="0"/>
                    </a:rPr>
                    <a:t>Policy</a:t>
                  </a:r>
                </a:p>
              </p:txBody>
            </p:sp>
            <p:sp>
              <p:nvSpPr>
                <p:cNvPr id="135" name="Rectangle 122"/>
                <p:cNvSpPr>
                  <a:spLocks noChangeArrowheads="1"/>
                </p:cNvSpPr>
                <p:nvPr/>
              </p:nvSpPr>
              <p:spPr bwMode="auto">
                <a:xfrm>
                  <a:off x="4078392" y="4480430"/>
                  <a:ext cx="1195107" cy="223046"/>
                </a:xfrm>
                <a:prstGeom prst="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9525">
                  <a:solidFill>
                    <a:schemeClr val="bg1">
                      <a:lumMod val="95000"/>
                    </a:schemeClr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pPr algn="ctr" defTabSz="914400">
                    <a:defRPr/>
                  </a:pPr>
                  <a:r>
                    <a:rPr kumimoji="1" lang="en-US" sz="300" b="1" dirty="0">
                      <a:solidFill>
                        <a:prstClr val="black"/>
                      </a:solidFill>
                      <a:latin typeface="Arial" charset="0"/>
                      <a:ea typeface="Arial" charset="0"/>
                      <a:cs typeface="Times New Roman" pitchFamily="18" charset="0"/>
                    </a:rPr>
                    <a:t>Agreement</a:t>
                  </a:r>
                </a:p>
              </p:txBody>
            </p:sp>
            <p:sp>
              <p:nvSpPr>
                <p:cNvPr id="136" name="Rectangle 123"/>
                <p:cNvSpPr>
                  <a:spLocks noChangeArrowheads="1"/>
                </p:cNvSpPr>
                <p:nvPr/>
              </p:nvSpPr>
              <p:spPr bwMode="auto">
                <a:xfrm>
                  <a:off x="5354031" y="4213218"/>
                  <a:ext cx="628157" cy="220837"/>
                </a:xfrm>
                <a:prstGeom prst="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9525">
                  <a:solidFill>
                    <a:schemeClr val="bg1">
                      <a:lumMod val="95000"/>
                    </a:schemeClr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pPr algn="ctr" defTabSz="914400">
                    <a:defRPr/>
                  </a:pPr>
                  <a:r>
                    <a:rPr kumimoji="1" lang="en-US" sz="300" b="1" dirty="0">
                      <a:solidFill>
                        <a:prstClr val="black"/>
                      </a:solidFill>
                      <a:latin typeface="Arial" charset="0"/>
                      <a:ea typeface="Arial" charset="0"/>
                      <a:cs typeface="Times New Roman" pitchFamily="18" charset="0"/>
                    </a:rPr>
                    <a:t>Usage</a:t>
                  </a:r>
                </a:p>
              </p:txBody>
            </p:sp>
            <p:sp>
              <p:nvSpPr>
                <p:cNvPr id="137" name="Rectangle 124"/>
                <p:cNvSpPr>
                  <a:spLocks noChangeArrowheads="1"/>
                </p:cNvSpPr>
                <p:nvPr/>
              </p:nvSpPr>
              <p:spPr bwMode="auto">
                <a:xfrm>
                  <a:off x="2000648" y="4222051"/>
                  <a:ext cx="1011491" cy="220837"/>
                </a:xfrm>
                <a:prstGeom prst="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9525">
                  <a:solidFill>
                    <a:schemeClr val="bg1">
                      <a:lumMod val="95000"/>
                    </a:schemeClr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pPr algn="ctr" defTabSz="914400">
                    <a:defRPr/>
                  </a:pPr>
                  <a:r>
                    <a:rPr kumimoji="1" lang="en-US" sz="300" b="1" dirty="0">
                      <a:solidFill>
                        <a:prstClr val="black"/>
                      </a:solidFill>
                      <a:latin typeface="Arial" charset="0"/>
                      <a:ea typeface="Arial" charset="0"/>
                      <a:cs typeface="Times New Roman" pitchFamily="18" charset="0"/>
                    </a:rPr>
                    <a:t>Root</a:t>
                  </a:r>
                </a:p>
              </p:txBody>
            </p:sp>
            <p:sp>
              <p:nvSpPr>
                <p:cNvPr id="138" name="Rectangle 125"/>
                <p:cNvSpPr>
                  <a:spLocks noChangeArrowheads="1"/>
                </p:cNvSpPr>
                <p:nvPr/>
              </p:nvSpPr>
              <p:spPr bwMode="auto">
                <a:xfrm>
                  <a:off x="2000648" y="4480430"/>
                  <a:ext cx="1011491" cy="220837"/>
                </a:xfrm>
                <a:prstGeom prst="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9525">
                  <a:solidFill>
                    <a:schemeClr val="bg1">
                      <a:lumMod val="95000"/>
                    </a:schemeClr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pPr algn="ctr" defTabSz="914400">
                    <a:defRPr/>
                  </a:pPr>
                  <a:r>
                    <a:rPr kumimoji="1" lang="en-US" sz="300" b="1" dirty="0">
                      <a:solidFill>
                        <a:prstClr val="black"/>
                      </a:solidFill>
                      <a:latin typeface="Arial" charset="0"/>
                      <a:ea typeface="Arial" charset="0"/>
                      <a:cs typeface="Times New Roman" pitchFamily="18" charset="0"/>
                    </a:rPr>
                    <a:t>Base Types</a:t>
                  </a:r>
                </a:p>
              </p:txBody>
            </p:sp>
            <p:sp>
              <p:nvSpPr>
                <p:cNvPr id="139" name="Rectangle 126"/>
                <p:cNvSpPr>
                  <a:spLocks noChangeArrowheads="1"/>
                </p:cNvSpPr>
                <p:nvPr/>
              </p:nvSpPr>
              <p:spPr bwMode="auto">
                <a:xfrm>
                  <a:off x="6059499" y="4233093"/>
                  <a:ext cx="628155" cy="220837"/>
                </a:xfrm>
                <a:prstGeom prst="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9525">
                  <a:solidFill>
                    <a:schemeClr val="bg1">
                      <a:lumMod val="95000"/>
                    </a:schemeClr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pPr algn="ctr" defTabSz="914400">
                    <a:defRPr/>
                  </a:pPr>
                  <a:r>
                    <a:rPr kumimoji="1" lang="en-US" sz="300" b="1" dirty="0">
                      <a:solidFill>
                        <a:prstClr val="black"/>
                      </a:solidFill>
                      <a:latin typeface="Arial" charset="0"/>
                      <a:ea typeface="Arial" charset="0"/>
                      <a:cs typeface="Times New Roman" pitchFamily="18" charset="0"/>
                    </a:rPr>
                    <a:t>Project</a:t>
                  </a:r>
                </a:p>
              </p:txBody>
            </p:sp>
            <p:sp>
              <p:nvSpPr>
                <p:cNvPr id="140" name="Rectangle 139"/>
                <p:cNvSpPr>
                  <a:spLocks noChangeArrowheads="1"/>
                </p:cNvSpPr>
                <p:nvPr/>
              </p:nvSpPr>
              <p:spPr bwMode="auto">
                <a:xfrm>
                  <a:off x="6059499" y="4489264"/>
                  <a:ext cx="628155" cy="220837"/>
                </a:xfrm>
                <a:prstGeom prst="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9525">
                  <a:solidFill>
                    <a:schemeClr val="bg1">
                      <a:lumMod val="95000"/>
                    </a:schemeClr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pPr algn="ctr" defTabSz="914400">
                    <a:defRPr/>
                  </a:pPr>
                  <a:r>
                    <a:rPr kumimoji="1" lang="en-US" sz="300" b="1" dirty="0">
                      <a:solidFill>
                        <a:prstClr val="black"/>
                      </a:solidFill>
                      <a:latin typeface="Arial" charset="0"/>
                      <a:ea typeface="Arial" charset="0"/>
                      <a:cs typeface="Times New Roman" pitchFamily="18" charset="0"/>
                    </a:rPr>
                    <a:t>Time</a:t>
                  </a:r>
                </a:p>
              </p:txBody>
            </p:sp>
            <p:sp>
              <p:nvSpPr>
                <p:cNvPr id="141" name="Rectangle 76"/>
                <p:cNvSpPr>
                  <a:spLocks noChangeArrowheads="1"/>
                </p:cNvSpPr>
                <p:nvPr/>
              </p:nvSpPr>
              <p:spPr bwMode="auto">
                <a:xfrm>
                  <a:off x="6761745" y="4241926"/>
                  <a:ext cx="737679" cy="220837"/>
                </a:xfrm>
                <a:prstGeom prst="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9525">
                  <a:solidFill>
                    <a:schemeClr val="bg1">
                      <a:lumMod val="95000"/>
                    </a:schemeClr>
                  </a:solidFill>
                  <a:miter lim="800000"/>
                  <a:headEnd/>
                  <a:tailEnd/>
                </a:ln>
              </p:spPr>
              <p:txBody>
                <a:bodyPr lIns="0" tIns="0" rIns="0" bIns="0" anchor="ctr" anchorCtr="1"/>
                <a:lstStyle/>
                <a:p>
                  <a:pPr algn="ctr" defTabSz="914400">
                    <a:defRPr/>
                  </a:pPr>
                  <a:r>
                    <a:rPr kumimoji="1" lang="en-US" sz="300" b="1" dirty="0">
                      <a:solidFill>
                        <a:prstClr val="black"/>
                      </a:solidFill>
                      <a:latin typeface="Arial" charset="0"/>
                      <a:ea typeface="Arial" charset="0"/>
                      <a:cs typeface="Times New Roman" pitchFamily="18" charset="0"/>
                    </a:rPr>
                    <a:t>Performance</a:t>
                  </a:r>
                </a:p>
              </p:txBody>
            </p:sp>
          </p:grpSp>
        </p:grpSp>
        <p:sp>
          <p:nvSpPr>
            <p:cNvPr id="121" name="Parallelogram 120"/>
            <p:cNvSpPr/>
            <p:nvPr/>
          </p:nvSpPr>
          <p:spPr>
            <a:xfrm>
              <a:off x="1571604" y="2786058"/>
              <a:ext cx="5643602" cy="1628780"/>
            </a:xfrm>
            <a:prstGeom prst="parallelogram">
              <a:avLst>
                <a:gd name="adj" fmla="val 101389"/>
              </a:avLst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kumimoji="1" lang="en-GB" sz="4000" b="1">
                <a:solidFill>
                  <a:prstClr val="white"/>
                </a:solidFill>
                <a:latin typeface="Arial"/>
              </a:endParaRPr>
            </a:p>
          </p:txBody>
        </p:sp>
      </p:grpSp>
      <p:grpSp>
        <p:nvGrpSpPr>
          <p:cNvPr id="19" name="Group 323"/>
          <p:cNvGrpSpPr>
            <a:grpSpLocks/>
          </p:cNvGrpSpPr>
          <p:nvPr/>
        </p:nvGrpSpPr>
        <p:grpSpPr bwMode="auto">
          <a:xfrm>
            <a:off x="141288" y="3714750"/>
            <a:ext cx="7288212" cy="1714500"/>
            <a:chOff x="212710" y="3786190"/>
            <a:chExt cx="7287699" cy="1628775"/>
          </a:xfrm>
        </p:grpSpPr>
        <p:sp>
          <p:nvSpPr>
            <p:cNvPr id="49301" name="TextBox 277"/>
            <p:cNvSpPr txBox="1">
              <a:spLocks noChangeArrowheads="1"/>
            </p:cNvSpPr>
            <p:nvPr/>
          </p:nvSpPr>
          <p:spPr bwMode="auto">
            <a:xfrm>
              <a:off x="212710" y="4574940"/>
              <a:ext cx="1754187" cy="321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4000" b="1">
                  <a:solidFill>
                    <a:schemeClr val="tx1"/>
                  </a:solidFill>
                  <a:latin typeface="Times New Roman" charset="0"/>
                  <a:ea typeface="Arial" charset="0"/>
                </a:defRPr>
              </a:lvl1pPr>
              <a:lvl2pPr marL="742950" indent="-285750" eaLnBrk="0" hangingPunct="0">
                <a:defRPr kumimoji="1" sz="4000" b="1">
                  <a:solidFill>
                    <a:schemeClr val="tx1"/>
                  </a:solidFill>
                  <a:latin typeface="Times New Roman" charset="0"/>
                  <a:ea typeface="Arial" charset="0"/>
                </a:defRPr>
              </a:lvl2pPr>
              <a:lvl3pPr marL="1143000" indent="-228600" eaLnBrk="0" hangingPunct="0">
                <a:defRPr kumimoji="1" sz="4000" b="1">
                  <a:solidFill>
                    <a:schemeClr val="tx1"/>
                  </a:solidFill>
                  <a:latin typeface="Times New Roman" charset="0"/>
                  <a:ea typeface="Arial" charset="0"/>
                </a:defRPr>
              </a:lvl3pPr>
              <a:lvl4pPr marL="1600200" indent="-228600" eaLnBrk="0" hangingPunct="0">
                <a:defRPr kumimoji="1" sz="4000" b="1">
                  <a:solidFill>
                    <a:schemeClr val="tx1"/>
                  </a:solidFill>
                  <a:latin typeface="Times New Roman" charset="0"/>
                  <a:ea typeface="Arial" charset="0"/>
                </a:defRPr>
              </a:lvl4pPr>
              <a:lvl5pPr marL="2057400" indent="-228600" eaLnBrk="0" hangingPunct="0">
                <a:defRPr kumimoji="1" sz="4000" b="1">
                  <a:solidFill>
                    <a:schemeClr val="tx1"/>
                  </a:solidFill>
                  <a:latin typeface="Times New Roman" charset="0"/>
                  <a:ea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 b="1">
                  <a:solidFill>
                    <a:schemeClr val="tx1"/>
                  </a:solidFill>
                  <a:latin typeface="Times New Roman" charset="0"/>
                  <a:ea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 b="1">
                  <a:solidFill>
                    <a:schemeClr val="tx1"/>
                  </a:solidFill>
                  <a:latin typeface="Times New Roman" charset="0"/>
                  <a:ea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 b="1">
                  <a:solidFill>
                    <a:schemeClr val="tx1"/>
                  </a:solidFill>
                  <a:latin typeface="Times New Roman" charset="0"/>
                  <a:ea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 b="1">
                  <a:solidFill>
                    <a:schemeClr val="tx1"/>
                  </a:solidFill>
                  <a:latin typeface="Times New Roman" charset="0"/>
                  <a:ea typeface="Arial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GB" sz="160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 </a:t>
              </a:r>
              <a:r>
                <a:rPr lang="ru-RU" sz="160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Технологии</a:t>
              </a:r>
              <a:endParaRPr lang="en-GB" sz="1600" smtClean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6" name="Parallelogram 315"/>
            <p:cNvSpPr/>
            <p:nvPr/>
          </p:nvSpPr>
          <p:spPr bwMode="auto">
            <a:xfrm>
              <a:off x="1857244" y="3786190"/>
              <a:ext cx="5643165" cy="1628775"/>
            </a:xfrm>
            <a:prstGeom prst="parallelogram">
              <a:avLst>
                <a:gd name="adj" fmla="val 101389"/>
              </a:avLst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kumimoji="1" lang="en-GB" sz="4000" b="1">
                <a:solidFill>
                  <a:prstClr val="white"/>
                </a:solidFill>
                <a:latin typeface="Arial"/>
              </a:endParaRPr>
            </a:p>
          </p:txBody>
        </p:sp>
      </p:grpSp>
      <p:grpSp>
        <p:nvGrpSpPr>
          <p:cNvPr id="20" name="Group 318"/>
          <p:cNvGrpSpPr>
            <a:grpSpLocks/>
          </p:cNvGrpSpPr>
          <p:nvPr/>
        </p:nvGrpSpPr>
        <p:grpSpPr bwMode="auto">
          <a:xfrm>
            <a:off x="-7938" y="1785938"/>
            <a:ext cx="7366001" cy="1628775"/>
            <a:chOff x="-8518" y="1785926"/>
            <a:chExt cx="7366575" cy="1628775"/>
          </a:xfrm>
        </p:grpSpPr>
        <p:sp>
          <p:nvSpPr>
            <p:cNvPr id="49299" name="TextBox 273"/>
            <p:cNvSpPr txBox="1">
              <a:spLocks noChangeArrowheads="1"/>
            </p:cNvSpPr>
            <p:nvPr/>
          </p:nvSpPr>
          <p:spPr bwMode="auto">
            <a:xfrm>
              <a:off x="-8518" y="2628600"/>
              <a:ext cx="223678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4000" b="1">
                  <a:solidFill>
                    <a:schemeClr val="tx1"/>
                  </a:solidFill>
                  <a:latin typeface="Times New Roman" charset="0"/>
                  <a:ea typeface="Arial" charset="0"/>
                </a:defRPr>
              </a:lvl1pPr>
              <a:lvl2pPr marL="742950" indent="-285750" eaLnBrk="0" hangingPunct="0">
                <a:defRPr kumimoji="1" sz="4000" b="1">
                  <a:solidFill>
                    <a:schemeClr val="tx1"/>
                  </a:solidFill>
                  <a:latin typeface="Times New Roman" charset="0"/>
                  <a:ea typeface="Arial" charset="0"/>
                </a:defRPr>
              </a:lvl2pPr>
              <a:lvl3pPr marL="1143000" indent="-228600" eaLnBrk="0" hangingPunct="0">
                <a:defRPr kumimoji="1" sz="4000" b="1">
                  <a:solidFill>
                    <a:schemeClr val="tx1"/>
                  </a:solidFill>
                  <a:latin typeface="Times New Roman" charset="0"/>
                  <a:ea typeface="Arial" charset="0"/>
                </a:defRPr>
              </a:lvl3pPr>
              <a:lvl4pPr marL="1600200" indent="-228600" eaLnBrk="0" hangingPunct="0">
                <a:defRPr kumimoji="1" sz="4000" b="1">
                  <a:solidFill>
                    <a:schemeClr val="tx1"/>
                  </a:solidFill>
                  <a:latin typeface="Times New Roman" charset="0"/>
                  <a:ea typeface="Arial" charset="0"/>
                </a:defRPr>
              </a:lvl4pPr>
              <a:lvl5pPr marL="2057400" indent="-228600" eaLnBrk="0" hangingPunct="0">
                <a:defRPr kumimoji="1" sz="4000" b="1">
                  <a:solidFill>
                    <a:schemeClr val="tx1"/>
                  </a:solidFill>
                  <a:latin typeface="Times New Roman" charset="0"/>
                  <a:ea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 b="1">
                  <a:solidFill>
                    <a:schemeClr val="tx1"/>
                  </a:solidFill>
                  <a:latin typeface="Times New Roman" charset="0"/>
                  <a:ea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 b="1">
                  <a:solidFill>
                    <a:schemeClr val="tx1"/>
                  </a:solidFill>
                  <a:latin typeface="Times New Roman" charset="0"/>
                  <a:ea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 b="1">
                  <a:solidFill>
                    <a:schemeClr val="tx1"/>
                  </a:solidFill>
                  <a:latin typeface="Times New Roman" charset="0"/>
                  <a:ea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 b="1">
                  <a:solidFill>
                    <a:schemeClr val="tx1"/>
                  </a:solidFill>
                  <a:latin typeface="Times New Roman" charset="0"/>
                  <a:ea typeface="Arial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sz="160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Иноформационная плоскость</a:t>
              </a:r>
              <a:endParaRPr lang="en-GB" sz="1600" smtClean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18" name="Parallelogram 317"/>
            <p:cNvSpPr/>
            <p:nvPr/>
          </p:nvSpPr>
          <p:spPr bwMode="auto">
            <a:xfrm>
              <a:off x="1714054" y="1785926"/>
              <a:ext cx="5644003" cy="1628775"/>
            </a:xfrm>
            <a:prstGeom prst="parallelogram">
              <a:avLst>
                <a:gd name="adj" fmla="val 101389"/>
              </a:avLst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kumimoji="1" lang="en-GB" sz="4000" b="1">
                <a:solidFill>
                  <a:prstClr val="white"/>
                </a:solidFill>
                <a:latin typeface="Arial"/>
              </a:endParaRPr>
            </a:p>
          </p:txBody>
        </p:sp>
      </p:grpSp>
      <p:grpSp>
        <p:nvGrpSpPr>
          <p:cNvPr id="21" name="Group 324"/>
          <p:cNvGrpSpPr>
            <a:grpSpLocks/>
          </p:cNvGrpSpPr>
          <p:nvPr/>
        </p:nvGrpSpPr>
        <p:grpSpPr bwMode="auto">
          <a:xfrm>
            <a:off x="141288" y="2928938"/>
            <a:ext cx="7216775" cy="1628775"/>
            <a:chOff x="141262" y="2928934"/>
            <a:chExt cx="7216287" cy="1628775"/>
          </a:xfrm>
        </p:grpSpPr>
        <p:sp>
          <p:nvSpPr>
            <p:cNvPr id="49297" name="TextBox 274"/>
            <p:cNvSpPr txBox="1">
              <a:spLocks noChangeArrowheads="1"/>
            </p:cNvSpPr>
            <p:nvPr/>
          </p:nvSpPr>
          <p:spPr bwMode="auto">
            <a:xfrm>
              <a:off x="141262" y="3521097"/>
              <a:ext cx="164465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4000" b="1">
                  <a:solidFill>
                    <a:schemeClr val="tx1"/>
                  </a:solidFill>
                  <a:latin typeface="Times New Roman" charset="0"/>
                  <a:ea typeface="Arial" charset="0"/>
                </a:defRPr>
              </a:lvl1pPr>
              <a:lvl2pPr marL="742950" indent="-285750" eaLnBrk="0" hangingPunct="0">
                <a:defRPr kumimoji="1" sz="4000" b="1">
                  <a:solidFill>
                    <a:schemeClr val="tx1"/>
                  </a:solidFill>
                  <a:latin typeface="Times New Roman" charset="0"/>
                  <a:ea typeface="Arial" charset="0"/>
                </a:defRPr>
              </a:lvl2pPr>
              <a:lvl3pPr marL="1143000" indent="-228600" eaLnBrk="0" hangingPunct="0">
                <a:defRPr kumimoji="1" sz="4000" b="1">
                  <a:solidFill>
                    <a:schemeClr val="tx1"/>
                  </a:solidFill>
                  <a:latin typeface="Times New Roman" charset="0"/>
                  <a:ea typeface="Arial" charset="0"/>
                </a:defRPr>
              </a:lvl3pPr>
              <a:lvl4pPr marL="1600200" indent="-228600" eaLnBrk="0" hangingPunct="0">
                <a:defRPr kumimoji="1" sz="4000" b="1">
                  <a:solidFill>
                    <a:schemeClr val="tx1"/>
                  </a:solidFill>
                  <a:latin typeface="Times New Roman" charset="0"/>
                  <a:ea typeface="Arial" charset="0"/>
                </a:defRPr>
              </a:lvl4pPr>
              <a:lvl5pPr marL="2057400" indent="-228600" eaLnBrk="0" hangingPunct="0">
                <a:defRPr kumimoji="1" sz="4000" b="1">
                  <a:solidFill>
                    <a:schemeClr val="tx1"/>
                  </a:solidFill>
                  <a:latin typeface="Times New Roman" charset="0"/>
                  <a:ea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 b="1">
                  <a:solidFill>
                    <a:schemeClr val="tx1"/>
                  </a:solidFill>
                  <a:latin typeface="Times New Roman" charset="0"/>
                  <a:ea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 b="1">
                  <a:solidFill>
                    <a:schemeClr val="tx1"/>
                  </a:solidFill>
                  <a:latin typeface="Times New Roman" charset="0"/>
                  <a:ea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 b="1">
                  <a:solidFill>
                    <a:schemeClr val="tx1"/>
                  </a:solidFill>
                  <a:latin typeface="Times New Roman" charset="0"/>
                  <a:ea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 b="1">
                  <a:solidFill>
                    <a:schemeClr val="tx1"/>
                  </a:solidFill>
                  <a:latin typeface="Times New Roman" charset="0"/>
                  <a:ea typeface="Arial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sz="160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Плоскость приложений</a:t>
              </a:r>
              <a:endParaRPr lang="en-GB" sz="1600" smtClean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0" name="Parallelogram 319"/>
            <p:cNvSpPr/>
            <p:nvPr/>
          </p:nvSpPr>
          <p:spPr bwMode="auto">
            <a:xfrm>
              <a:off x="1714368" y="2928934"/>
              <a:ext cx="5643181" cy="1628775"/>
            </a:xfrm>
            <a:prstGeom prst="parallelogram">
              <a:avLst>
                <a:gd name="adj" fmla="val 101389"/>
              </a:avLst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kumimoji="1" lang="en-GB" sz="4000" b="1">
                <a:solidFill>
                  <a:prstClr val="white"/>
                </a:solidFill>
                <a:latin typeface="Arial"/>
              </a:endParaRPr>
            </a:p>
          </p:txBody>
        </p:sp>
      </p:grpSp>
      <p:grpSp>
        <p:nvGrpSpPr>
          <p:cNvPr id="22" name="Group 325"/>
          <p:cNvGrpSpPr>
            <a:grpSpLocks/>
          </p:cNvGrpSpPr>
          <p:nvPr/>
        </p:nvGrpSpPr>
        <p:grpSpPr bwMode="auto">
          <a:xfrm>
            <a:off x="452438" y="1071563"/>
            <a:ext cx="6905625" cy="1628775"/>
            <a:chOff x="452546" y="1071546"/>
            <a:chExt cx="6905024" cy="1628775"/>
          </a:xfrm>
        </p:grpSpPr>
        <p:sp>
          <p:nvSpPr>
            <p:cNvPr id="49295" name="TextBox 272"/>
            <p:cNvSpPr txBox="1">
              <a:spLocks noChangeArrowheads="1"/>
            </p:cNvSpPr>
            <p:nvPr/>
          </p:nvSpPr>
          <p:spPr bwMode="auto">
            <a:xfrm>
              <a:off x="452546" y="1077321"/>
              <a:ext cx="164465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4000" b="1">
                  <a:solidFill>
                    <a:schemeClr val="tx1"/>
                  </a:solidFill>
                  <a:latin typeface="Times New Roman" charset="0"/>
                  <a:ea typeface="Arial" charset="0"/>
                </a:defRPr>
              </a:lvl1pPr>
              <a:lvl2pPr marL="742950" indent="-285750" eaLnBrk="0" hangingPunct="0">
                <a:defRPr kumimoji="1" sz="4000" b="1">
                  <a:solidFill>
                    <a:schemeClr val="tx1"/>
                  </a:solidFill>
                  <a:latin typeface="Times New Roman" charset="0"/>
                  <a:ea typeface="Arial" charset="0"/>
                </a:defRPr>
              </a:lvl2pPr>
              <a:lvl3pPr marL="1143000" indent="-228600" eaLnBrk="0" hangingPunct="0">
                <a:defRPr kumimoji="1" sz="4000" b="1">
                  <a:solidFill>
                    <a:schemeClr val="tx1"/>
                  </a:solidFill>
                  <a:latin typeface="Times New Roman" charset="0"/>
                  <a:ea typeface="Arial" charset="0"/>
                </a:defRPr>
              </a:lvl3pPr>
              <a:lvl4pPr marL="1600200" indent="-228600" eaLnBrk="0" hangingPunct="0">
                <a:defRPr kumimoji="1" sz="4000" b="1">
                  <a:solidFill>
                    <a:schemeClr val="tx1"/>
                  </a:solidFill>
                  <a:latin typeface="Times New Roman" charset="0"/>
                  <a:ea typeface="Arial" charset="0"/>
                </a:defRPr>
              </a:lvl4pPr>
              <a:lvl5pPr marL="2057400" indent="-228600" eaLnBrk="0" hangingPunct="0">
                <a:defRPr kumimoji="1" sz="4000" b="1">
                  <a:solidFill>
                    <a:schemeClr val="tx1"/>
                  </a:solidFill>
                  <a:latin typeface="Times New Roman" charset="0"/>
                  <a:ea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 b="1">
                  <a:solidFill>
                    <a:schemeClr val="tx1"/>
                  </a:solidFill>
                  <a:latin typeface="Times New Roman" charset="0"/>
                  <a:ea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 b="1">
                  <a:solidFill>
                    <a:schemeClr val="tx1"/>
                  </a:solidFill>
                  <a:latin typeface="Times New Roman" charset="0"/>
                  <a:ea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 b="1">
                  <a:solidFill>
                    <a:schemeClr val="tx1"/>
                  </a:solidFill>
                  <a:latin typeface="Times New Roman" charset="0"/>
                  <a:ea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 b="1">
                  <a:solidFill>
                    <a:schemeClr val="tx1"/>
                  </a:solidFill>
                  <a:latin typeface="Times New Roman" charset="0"/>
                  <a:ea typeface="Arial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sz="160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Бизнес-процессы</a:t>
              </a:r>
              <a:endParaRPr lang="en-GB" sz="1600" smtClean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1" name="Parallelogram 320"/>
            <p:cNvSpPr/>
            <p:nvPr/>
          </p:nvSpPr>
          <p:spPr bwMode="auto">
            <a:xfrm>
              <a:off x="1714498" y="1071546"/>
              <a:ext cx="5643072" cy="1628775"/>
            </a:xfrm>
            <a:prstGeom prst="parallelogram">
              <a:avLst>
                <a:gd name="adj" fmla="val 101389"/>
              </a:avLst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kumimoji="1" lang="en-GB" sz="4000" b="1">
                <a:solidFill>
                  <a:prstClr val="white"/>
                </a:solidFill>
                <a:latin typeface="Arial"/>
              </a:endParaRPr>
            </a:p>
          </p:txBody>
        </p:sp>
      </p:grpSp>
      <p:grpSp>
        <p:nvGrpSpPr>
          <p:cNvPr id="23" name="Group 322"/>
          <p:cNvGrpSpPr>
            <a:grpSpLocks/>
          </p:cNvGrpSpPr>
          <p:nvPr/>
        </p:nvGrpSpPr>
        <p:grpSpPr bwMode="auto">
          <a:xfrm>
            <a:off x="312738" y="4500563"/>
            <a:ext cx="7045325" cy="1557337"/>
            <a:chOff x="230932" y="4429132"/>
            <a:chExt cx="7269892" cy="1628775"/>
          </a:xfrm>
        </p:grpSpPr>
        <p:sp>
          <p:nvSpPr>
            <p:cNvPr id="49293" name="TextBox 278"/>
            <p:cNvSpPr txBox="1">
              <a:spLocks noChangeArrowheads="1"/>
            </p:cNvSpPr>
            <p:nvPr/>
          </p:nvSpPr>
          <p:spPr bwMode="auto">
            <a:xfrm>
              <a:off x="230932" y="5682087"/>
              <a:ext cx="1644650" cy="354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4000" b="1">
                  <a:solidFill>
                    <a:schemeClr val="tx1"/>
                  </a:solidFill>
                  <a:latin typeface="Times New Roman" charset="0"/>
                  <a:ea typeface="Arial" charset="0"/>
                </a:defRPr>
              </a:lvl1pPr>
              <a:lvl2pPr marL="742950" indent="-285750" eaLnBrk="0" hangingPunct="0">
                <a:defRPr kumimoji="1" sz="4000" b="1">
                  <a:solidFill>
                    <a:schemeClr val="tx1"/>
                  </a:solidFill>
                  <a:latin typeface="Times New Roman" charset="0"/>
                  <a:ea typeface="Arial" charset="0"/>
                </a:defRPr>
              </a:lvl2pPr>
              <a:lvl3pPr marL="1143000" indent="-228600" eaLnBrk="0" hangingPunct="0">
                <a:defRPr kumimoji="1" sz="4000" b="1">
                  <a:solidFill>
                    <a:schemeClr val="tx1"/>
                  </a:solidFill>
                  <a:latin typeface="Times New Roman" charset="0"/>
                  <a:ea typeface="Arial" charset="0"/>
                </a:defRPr>
              </a:lvl3pPr>
              <a:lvl4pPr marL="1600200" indent="-228600" eaLnBrk="0" hangingPunct="0">
                <a:defRPr kumimoji="1" sz="4000" b="1">
                  <a:solidFill>
                    <a:schemeClr val="tx1"/>
                  </a:solidFill>
                  <a:latin typeface="Times New Roman" charset="0"/>
                  <a:ea typeface="Arial" charset="0"/>
                </a:defRPr>
              </a:lvl4pPr>
              <a:lvl5pPr marL="2057400" indent="-228600" eaLnBrk="0" hangingPunct="0">
                <a:defRPr kumimoji="1" sz="4000" b="1">
                  <a:solidFill>
                    <a:schemeClr val="tx1"/>
                  </a:solidFill>
                  <a:latin typeface="Times New Roman" charset="0"/>
                  <a:ea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 b="1">
                  <a:solidFill>
                    <a:schemeClr val="tx1"/>
                  </a:solidFill>
                  <a:latin typeface="Times New Roman" charset="0"/>
                  <a:ea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 b="1">
                  <a:solidFill>
                    <a:schemeClr val="tx1"/>
                  </a:solidFill>
                  <a:latin typeface="Times New Roman" charset="0"/>
                  <a:ea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 b="1">
                  <a:solidFill>
                    <a:schemeClr val="tx1"/>
                  </a:solidFill>
                  <a:latin typeface="Times New Roman" charset="0"/>
                  <a:ea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 b="1">
                  <a:solidFill>
                    <a:schemeClr val="tx1"/>
                  </a:solidFill>
                  <a:latin typeface="Times New Roman" charset="0"/>
                  <a:ea typeface="Arial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sz="160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Люди</a:t>
              </a:r>
              <a:endParaRPr lang="en-GB" sz="1600" smtClean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2" name="Parallelogram 321"/>
            <p:cNvSpPr/>
            <p:nvPr/>
          </p:nvSpPr>
          <p:spPr bwMode="auto">
            <a:xfrm>
              <a:off x="1857566" y="4429132"/>
              <a:ext cx="5643258" cy="1628775"/>
            </a:xfrm>
            <a:prstGeom prst="parallelogram">
              <a:avLst>
                <a:gd name="adj" fmla="val 101389"/>
              </a:avLst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kumimoji="1" lang="en-GB" sz="4000" b="1">
                <a:solidFill>
                  <a:prstClr val="white"/>
                </a:solidFill>
                <a:latin typeface="Arial"/>
              </a:endParaRPr>
            </a:p>
          </p:txBody>
        </p:sp>
      </p:grpSp>
      <p:grpSp>
        <p:nvGrpSpPr>
          <p:cNvPr id="49163" name="Group 316"/>
          <p:cNvGrpSpPr>
            <a:grpSpLocks/>
          </p:cNvGrpSpPr>
          <p:nvPr/>
        </p:nvGrpSpPr>
        <p:grpSpPr bwMode="auto">
          <a:xfrm>
            <a:off x="1736725" y="1071563"/>
            <a:ext cx="5643563" cy="1643062"/>
            <a:chOff x="1736705" y="1071558"/>
            <a:chExt cx="5643562" cy="1643067"/>
          </a:xfrm>
        </p:grpSpPr>
        <p:grpSp>
          <p:nvGrpSpPr>
            <p:cNvPr id="49166" name="Group 192"/>
            <p:cNvGrpSpPr>
              <a:grpSpLocks/>
            </p:cNvGrpSpPr>
            <p:nvPr/>
          </p:nvGrpSpPr>
          <p:grpSpPr bwMode="auto">
            <a:xfrm>
              <a:off x="1736705" y="1071563"/>
              <a:ext cx="5643562" cy="1643062"/>
              <a:chOff x="1928794" y="1071546"/>
              <a:chExt cx="5643602" cy="1643079"/>
            </a:xfrm>
          </p:grpSpPr>
          <p:grpSp>
            <p:nvGrpSpPr>
              <p:cNvPr id="49225" name="Group 22"/>
              <p:cNvGrpSpPr>
                <a:grpSpLocks/>
              </p:cNvGrpSpPr>
              <p:nvPr/>
            </p:nvGrpSpPr>
            <p:grpSpPr bwMode="auto">
              <a:xfrm>
                <a:off x="1928795" y="1071546"/>
                <a:ext cx="5643604" cy="1643078"/>
                <a:chOff x="785762" y="1500152"/>
                <a:chExt cx="7215289" cy="2143162"/>
              </a:xfrm>
            </p:grpSpPr>
            <p:sp>
              <p:nvSpPr>
                <p:cNvPr id="106" name="Cube 105"/>
                <p:cNvSpPr/>
                <p:nvPr/>
              </p:nvSpPr>
              <p:spPr>
                <a:xfrm>
                  <a:off x="1358113" y="1500145"/>
                  <a:ext cx="2285348" cy="1571658"/>
                </a:xfrm>
                <a:prstGeom prst="cube">
                  <a:avLst>
                    <a:gd name="adj" fmla="val 100000"/>
                  </a:avLst>
                </a:prstGeom>
                <a:solidFill>
                  <a:schemeClr val="accent2">
                    <a:lumMod val="40000"/>
                    <a:lumOff val="60000"/>
                    <a:alpha val="50000"/>
                  </a:schemeClr>
                </a:solidFill>
                <a:ln w="317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>
                    <a:defRPr/>
                  </a:pPr>
                  <a:endParaRPr kumimoji="1" lang="en-GB" sz="4000" b="1">
                    <a:solidFill>
                      <a:prstClr val="white"/>
                    </a:solidFill>
                    <a:latin typeface="Arial"/>
                  </a:endParaRPr>
                </a:p>
              </p:txBody>
            </p:sp>
            <p:sp>
              <p:nvSpPr>
                <p:cNvPr id="107" name="Cube 106"/>
                <p:cNvSpPr/>
                <p:nvPr/>
              </p:nvSpPr>
              <p:spPr>
                <a:xfrm>
                  <a:off x="785761" y="3071803"/>
                  <a:ext cx="5644363" cy="571512"/>
                </a:xfrm>
                <a:prstGeom prst="cube">
                  <a:avLst>
                    <a:gd name="adj" fmla="val 100000"/>
                  </a:avLst>
                </a:prstGeom>
                <a:solidFill>
                  <a:schemeClr val="bg1">
                    <a:lumMod val="50000"/>
                    <a:alpha val="20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>
                    <a:defRPr/>
                  </a:pPr>
                  <a:endParaRPr kumimoji="1" lang="en-GB" sz="4000" b="1">
                    <a:solidFill>
                      <a:prstClr val="white"/>
                    </a:solidFill>
                    <a:latin typeface="Arial"/>
                  </a:endParaRPr>
                </a:p>
              </p:txBody>
            </p:sp>
            <p:sp>
              <p:nvSpPr>
                <p:cNvPr id="108" name="Cube 107"/>
                <p:cNvSpPr/>
                <p:nvPr/>
              </p:nvSpPr>
              <p:spPr>
                <a:xfrm>
                  <a:off x="2072537" y="1500145"/>
                  <a:ext cx="2285348" cy="1571658"/>
                </a:xfrm>
                <a:prstGeom prst="cube">
                  <a:avLst>
                    <a:gd name="adj" fmla="val 100000"/>
                  </a:avLst>
                </a:prstGeom>
                <a:solidFill>
                  <a:srgbClr val="00FFFF">
                    <a:alpha val="50000"/>
                  </a:srgbClr>
                </a:solidFill>
                <a:ln w="317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>
                    <a:defRPr/>
                  </a:pPr>
                  <a:endParaRPr kumimoji="1" lang="en-GB" sz="4000" b="1">
                    <a:solidFill>
                      <a:prstClr val="white"/>
                    </a:solidFill>
                    <a:latin typeface="Arial"/>
                  </a:endParaRPr>
                </a:p>
              </p:txBody>
            </p:sp>
            <p:sp>
              <p:nvSpPr>
                <p:cNvPr id="109" name="Cube 108"/>
                <p:cNvSpPr/>
                <p:nvPr/>
              </p:nvSpPr>
              <p:spPr>
                <a:xfrm>
                  <a:off x="2786962" y="1500145"/>
                  <a:ext cx="2285348" cy="1571658"/>
                </a:xfrm>
                <a:prstGeom prst="cube">
                  <a:avLst>
                    <a:gd name="adj" fmla="val 100000"/>
                  </a:avLst>
                </a:prstGeom>
                <a:solidFill>
                  <a:srgbClr val="FFC000">
                    <a:alpha val="50000"/>
                  </a:srgbClr>
                </a:solidFill>
                <a:ln w="317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>
                    <a:defRPr/>
                  </a:pPr>
                  <a:endParaRPr kumimoji="1" lang="en-GB" sz="4000" b="1">
                    <a:solidFill>
                      <a:prstClr val="white"/>
                    </a:solidFill>
                    <a:latin typeface="Arial"/>
                  </a:endParaRPr>
                </a:p>
              </p:txBody>
            </p:sp>
            <p:sp>
              <p:nvSpPr>
                <p:cNvPr id="110" name="Cube 109"/>
                <p:cNvSpPr/>
                <p:nvPr/>
              </p:nvSpPr>
              <p:spPr>
                <a:xfrm>
                  <a:off x="3572424" y="1500145"/>
                  <a:ext cx="2285348" cy="1571658"/>
                </a:xfrm>
                <a:prstGeom prst="cube">
                  <a:avLst>
                    <a:gd name="adj" fmla="val 100000"/>
                  </a:avLst>
                </a:prstGeom>
                <a:solidFill>
                  <a:srgbClr val="FFFF00">
                    <a:alpha val="50000"/>
                  </a:srgbClr>
                </a:solidFill>
                <a:ln w="317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>
                    <a:defRPr/>
                  </a:pPr>
                  <a:endParaRPr kumimoji="1" lang="en-GB" sz="4000" b="1">
                    <a:solidFill>
                      <a:prstClr val="white"/>
                    </a:solidFill>
                    <a:latin typeface="Arial"/>
                  </a:endParaRPr>
                </a:p>
              </p:txBody>
            </p:sp>
            <p:sp>
              <p:nvSpPr>
                <p:cNvPr id="111" name="Cube 110"/>
                <p:cNvSpPr/>
                <p:nvPr/>
              </p:nvSpPr>
              <p:spPr>
                <a:xfrm>
                  <a:off x="4286849" y="1500145"/>
                  <a:ext cx="2285348" cy="1571658"/>
                </a:xfrm>
                <a:prstGeom prst="cube">
                  <a:avLst>
                    <a:gd name="adj" fmla="val 100000"/>
                  </a:avLst>
                </a:prstGeom>
                <a:solidFill>
                  <a:srgbClr val="66FF99">
                    <a:alpha val="49804"/>
                  </a:srgbClr>
                </a:solidFill>
                <a:ln w="317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>
                    <a:defRPr/>
                  </a:pPr>
                  <a:endParaRPr kumimoji="1" lang="en-GB" sz="4000" b="1">
                    <a:solidFill>
                      <a:prstClr val="white"/>
                    </a:solidFill>
                    <a:latin typeface="Arial"/>
                  </a:endParaRPr>
                </a:p>
              </p:txBody>
            </p:sp>
            <p:sp>
              <p:nvSpPr>
                <p:cNvPr id="112" name="Cube 111"/>
                <p:cNvSpPr/>
                <p:nvPr/>
              </p:nvSpPr>
              <p:spPr>
                <a:xfrm>
                  <a:off x="5001274" y="1500145"/>
                  <a:ext cx="2285348" cy="1571658"/>
                </a:xfrm>
                <a:prstGeom prst="cube">
                  <a:avLst>
                    <a:gd name="adj" fmla="val 100000"/>
                  </a:avLst>
                </a:prstGeom>
                <a:solidFill>
                  <a:srgbClr val="FF66CC">
                    <a:alpha val="49804"/>
                  </a:srgbClr>
                </a:solidFill>
                <a:ln w="317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>
                    <a:defRPr/>
                  </a:pPr>
                  <a:endParaRPr kumimoji="1" lang="en-GB" sz="4000" b="1">
                    <a:solidFill>
                      <a:prstClr val="white"/>
                    </a:solidFill>
                    <a:latin typeface="Arial"/>
                  </a:endParaRPr>
                </a:p>
              </p:txBody>
            </p:sp>
            <p:sp>
              <p:nvSpPr>
                <p:cNvPr id="113" name="Cube 112"/>
                <p:cNvSpPr/>
                <p:nvPr/>
              </p:nvSpPr>
              <p:spPr>
                <a:xfrm>
                  <a:off x="5715699" y="1500145"/>
                  <a:ext cx="2285348" cy="1571658"/>
                </a:xfrm>
                <a:prstGeom prst="cube">
                  <a:avLst>
                    <a:gd name="adj" fmla="val 100000"/>
                  </a:avLst>
                </a:prstGeom>
                <a:solidFill>
                  <a:schemeClr val="accent1">
                    <a:lumMod val="75000"/>
                    <a:alpha val="50000"/>
                  </a:schemeClr>
                </a:solidFill>
                <a:ln w="3175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>
                    <a:defRPr/>
                  </a:pPr>
                  <a:endParaRPr kumimoji="1" lang="en-GB" sz="4000" b="1">
                    <a:solidFill>
                      <a:prstClr val="white"/>
                    </a:solidFill>
                    <a:latin typeface="Arial"/>
                  </a:endParaRPr>
                </a:p>
              </p:txBody>
            </p:sp>
            <p:sp>
              <p:nvSpPr>
                <p:cNvPr id="114" name="Cube 113"/>
                <p:cNvSpPr/>
                <p:nvPr/>
              </p:nvSpPr>
              <p:spPr>
                <a:xfrm>
                  <a:off x="2429750" y="1814891"/>
                  <a:ext cx="5242499" cy="186363"/>
                </a:xfrm>
                <a:prstGeom prst="cube">
                  <a:avLst>
                    <a:gd name="adj" fmla="val 100000"/>
                  </a:avLst>
                </a:prstGeom>
                <a:solidFill>
                  <a:schemeClr val="accent2">
                    <a:lumMod val="20000"/>
                    <a:lumOff val="80000"/>
                    <a:alpha val="20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>
                    <a:defRPr/>
                  </a:pPr>
                  <a:endParaRPr kumimoji="1" lang="en-GB" sz="4000" b="1">
                    <a:solidFill>
                      <a:prstClr val="white"/>
                    </a:solidFill>
                    <a:latin typeface="Arial"/>
                  </a:endParaRPr>
                </a:p>
              </p:txBody>
            </p:sp>
            <p:sp>
              <p:nvSpPr>
                <p:cNvPr id="115" name="Cube 114"/>
                <p:cNvSpPr/>
                <p:nvPr/>
              </p:nvSpPr>
              <p:spPr>
                <a:xfrm>
                  <a:off x="2072537" y="2001254"/>
                  <a:ext cx="5429224" cy="356160"/>
                </a:xfrm>
                <a:prstGeom prst="cube">
                  <a:avLst>
                    <a:gd name="adj" fmla="val 100000"/>
                  </a:avLst>
                </a:prstGeom>
                <a:solidFill>
                  <a:schemeClr val="tx2">
                    <a:lumMod val="60000"/>
                    <a:lumOff val="40000"/>
                    <a:alpha val="20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>
                    <a:defRPr/>
                  </a:pPr>
                  <a:endParaRPr kumimoji="1" lang="en-GB" sz="4000" b="1">
                    <a:solidFill>
                      <a:prstClr val="white"/>
                    </a:solidFill>
                    <a:latin typeface="Arial"/>
                  </a:endParaRPr>
                </a:p>
              </p:txBody>
            </p:sp>
            <p:sp>
              <p:nvSpPr>
                <p:cNvPr id="116" name="Cube 115"/>
                <p:cNvSpPr/>
                <p:nvPr/>
              </p:nvSpPr>
              <p:spPr>
                <a:xfrm>
                  <a:off x="1715325" y="2357414"/>
                  <a:ext cx="5429224" cy="358230"/>
                </a:xfrm>
                <a:prstGeom prst="cube">
                  <a:avLst>
                    <a:gd name="adj" fmla="val 100000"/>
                  </a:avLst>
                </a:prstGeom>
                <a:solidFill>
                  <a:schemeClr val="accent2">
                    <a:lumMod val="60000"/>
                    <a:lumOff val="40000"/>
                    <a:alpha val="20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>
                    <a:defRPr/>
                  </a:pPr>
                  <a:endParaRPr kumimoji="1" lang="en-GB" sz="4000" b="1">
                    <a:solidFill>
                      <a:prstClr val="white"/>
                    </a:solidFill>
                    <a:latin typeface="Arial"/>
                  </a:endParaRPr>
                </a:p>
              </p:txBody>
            </p:sp>
            <p:sp>
              <p:nvSpPr>
                <p:cNvPr id="117" name="Cube 116"/>
                <p:cNvSpPr/>
                <p:nvPr/>
              </p:nvSpPr>
              <p:spPr>
                <a:xfrm>
                  <a:off x="1358113" y="2715643"/>
                  <a:ext cx="5429224" cy="356160"/>
                </a:xfrm>
                <a:prstGeom prst="cube">
                  <a:avLst>
                    <a:gd name="adj" fmla="val 100000"/>
                  </a:avLst>
                </a:prstGeom>
                <a:solidFill>
                  <a:schemeClr val="tx2">
                    <a:lumMod val="40000"/>
                    <a:lumOff val="60000"/>
                    <a:alpha val="20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>
                    <a:defRPr/>
                  </a:pPr>
                  <a:endParaRPr kumimoji="1" lang="en-GB" sz="4000" b="1">
                    <a:solidFill>
                      <a:prstClr val="white"/>
                    </a:solidFill>
                    <a:latin typeface="Arial"/>
                  </a:endParaRPr>
                </a:p>
              </p:txBody>
            </p:sp>
            <p:sp>
              <p:nvSpPr>
                <p:cNvPr id="118" name="Cube 117"/>
                <p:cNvSpPr/>
                <p:nvPr/>
              </p:nvSpPr>
              <p:spPr>
                <a:xfrm>
                  <a:off x="2618505" y="1661660"/>
                  <a:ext cx="5216114" cy="142877"/>
                </a:xfrm>
                <a:prstGeom prst="cube">
                  <a:avLst>
                    <a:gd name="adj" fmla="val 100000"/>
                  </a:avLst>
                </a:prstGeom>
                <a:solidFill>
                  <a:schemeClr val="accent2">
                    <a:lumMod val="40000"/>
                    <a:lumOff val="60000"/>
                    <a:alpha val="20000"/>
                  </a:schemeClr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>
                    <a:defRPr/>
                  </a:pPr>
                  <a:endParaRPr kumimoji="1" lang="en-GB" sz="4000" b="1">
                    <a:solidFill>
                      <a:prstClr val="white"/>
                    </a:solidFill>
                    <a:latin typeface="Arial"/>
                  </a:endParaRPr>
                </a:p>
              </p:txBody>
            </p:sp>
          </p:grpSp>
          <p:sp>
            <p:nvSpPr>
              <p:cNvPr id="52" name="Parallelogram 51"/>
              <p:cNvSpPr/>
              <p:nvPr/>
            </p:nvSpPr>
            <p:spPr>
              <a:xfrm>
                <a:off x="2857488" y="1785926"/>
                <a:ext cx="1657361" cy="142877"/>
              </a:xfrm>
              <a:prstGeom prst="parallelogram">
                <a:avLst>
                  <a:gd name="adj" fmla="val 100000"/>
                </a:avLst>
              </a:prstGeom>
              <a:solidFill>
                <a:schemeClr val="bg1"/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kumimoji="1" lang="en-GB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53" name="Parallelogram 52"/>
              <p:cNvSpPr/>
              <p:nvPr/>
            </p:nvSpPr>
            <p:spPr>
              <a:xfrm>
                <a:off x="2571736" y="2071679"/>
                <a:ext cx="1657361" cy="142877"/>
              </a:xfrm>
              <a:prstGeom prst="parallelogram">
                <a:avLst>
                  <a:gd name="adj" fmla="val 100000"/>
                </a:avLst>
              </a:prstGeom>
              <a:solidFill>
                <a:schemeClr val="bg1"/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kumimoji="1" lang="en-GB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54" name="Parallelogram 53"/>
              <p:cNvSpPr/>
              <p:nvPr/>
            </p:nvSpPr>
            <p:spPr>
              <a:xfrm>
                <a:off x="3128952" y="1519222"/>
                <a:ext cx="1657361" cy="142877"/>
              </a:xfrm>
              <a:prstGeom prst="parallelogram">
                <a:avLst>
                  <a:gd name="adj" fmla="val 100000"/>
                </a:avLst>
              </a:prstGeom>
              <a:solidFill>
                <a:schemeClr val="bg1"/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kumimoji="1" lang="en-GB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55" name="Parallelogram 54"/>
              <p:cNvSpPr/>
              <p:nvPr/>
            </p:nvSpPr>
            <p:spPr>
              <a:xfrm>
                <a:off x="4752977" y="1523984"/>
                <a:ext cx="2295541" cy="142877"/>
              </a:xfrm>
              <a:prstGeom prst="parallelogram">
                <a:avLst>
                  <a:gd name="adj" fmla="val 100000"/>
                </a:avLst>
              </a:prstGeom>
              <a:solidFill>
                <a:schemeClr val="bg1"/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kumimoji="1" lang="en-GB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56" name="Parallelogram 55"/>
              <p:cNvSpPr/>
              <p:nvPr/>
            </p:nvSpPr>
            <p:spPr>
              <a:xfrm>
                <a:off x="4500562" y="1785926"/>
                <a:ext cx="2286016" cy="142877"/>
              </a:xfrm>
              <a:prstGeom prst="parallelogram">
                <a:avLst>
                  <a:gd name="adj" fmla="val 100000"/>
                </a:avLst>
              </a:prstGeom>
              <a:solidFill>
                <a:schemeClr val="bg1"/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kumimoji="1" lang="en-GB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57" name="Parallelogram 56"/>
              <p:cNvSpPr/>
              <p:nvPr/>
            </p:nvSpPr>
            <p:spPr>
              <a:xfrm>
                <a:off x="4214810" y="2071679"/>
                <a:ext cx="2286016" cy="142877"/>
              </a:xfrm>
              <a:prstGeom prst="parallelogram">
                <a:avLst>
                  <a:gd name="adj" fmla="val 100000"/>
                </a:avLst>
              </a:prstGeom>
              <a:solidFill>
                <a:schemeClr val="bg1"/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kumimoji="1" lang="en-GB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58" name="Parallelogram 57"/>
              <p:cNvSpPr/>
              <p:nvPr/>
            </p:nvSpPr>
            <p:spPr>
              <a:xfrm>
                <a:off x="5000628" y="1285856"/>
                <a:ext cx="2295541" cy="142877"/>
              </a:xfrm>
              <a:prstGeom prst="parallelogram">
                <a:avLst>
                  <a:gd name="adj" fmla="val 100000"/>
                </a:avLst>
              </a:prstGeom>
              <a:solidFill>
                <a:schemeClr val="bg1"/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kumimoji="1" lang="en-GB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59" name="Parallelogram 35"/>
              <p:cNvSpPr/>
              <p:nvPr/>
            </p:nvSpPr>
            <p:spPr>
              <a:xfrm>
                <a:off x="3357554" y="1285856"/>
                <a:ext cx="1657361" cy="142877"/>
              </a:xfrm>
              <a:prstGeom prst="parallelogram">
                <a:avLst>
                  <a:gd name="adj" fmla="val 100000"/>
                </a:avLst>
              </a:prstGeom>
              <a:solidFill>
                <a:schemeClr val="bg1"/>
              </a:solidFill>
              <a:ln w="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kumimoji="1" lang="en-GB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grpSp>
            <p:nvGrpSpPr>
              <p:cNvPr id="49234" name="Group 64"/>
              <p:cNvGrpSpPr>
                <a:grpSpLocks/>
              </p:cNvGrpSpPr>
              <p:nvPr/>
            </p:nvGrpSpPr>
            <p:grpSpPr bwMode="auto">
              <a:xfrm>
                <a:off x="4289425" y="2311400"/>
                <a:ext cx="852488" cy="166688"/>
                <a:chOff x="2932" y="3446"/>
                <a:chExt cx="1208" cy="320"/>
              </a:xfrm>
            </p:grpSpPr>
            <p:sp>
              <p:nvSpPr>
                <p:cNvPr id="49278" name="Rectangle 65"/>
                <p:cNvSpPr>
                  <a:spLocks noChangeArrowheads="1"/>
                </p:cNvSpPr>
                <p:nvPr/>
              </p:nvSpPr>
              <p:spPr bwMode="auto">
                <a:xfrm>
                  <a:off x="2958" y="3467"/>
                  <a:ext cx="1182" cy="299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GB" sz="400" b="1" smtClean="0">
                    <a:solidFill>
                      <a:srgbClr val="000000"/>
                    </a:solidFill>
                    <a:latin typeface="Calibri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49279" name="Rectangle 66"/>
                <p:cNvSpPr>
                  <a:spLocks noChangeArrowheads="1"/>
                </p:cNvSpPr>
                <p:nvPr/>
              </p:nvSpPr>
              <p:spPr bwMode="auto">
                <a:xfrm>
                  <a:off x="2932" y="3446"/>
                  <a:ext cx="1189" cy="29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GB" sz="400" b="1" smtClean="0">
                    <a:solidFill>
                      <a:srgbClr val="000000"/>
                    </a:solidFill>
                    <a:latin typeface="Calibri" charset="0"/>
                    <a:ea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61" name="Rectangle 67"/>
              <p:cNvSpPr>
                <a:spLocks noChangeArrowheads="1"/>
              </p:cNvSpPr>
              <p:nvPr/>
            </p:nvSpPr>
            <p:spPr bwMode="auto">
              <a:xfrm>
                <a:off x="4329111" y="2325683"/>
                <a:ext cx="788993" cy="1190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normAutofit fontScale="92500" lnSpcReduction="10000"/>
              </a:bodyPr>
              <a:lstStyle/>
              <a:p>
                <a:pPr algn="ctr" defTabSz="914400">
                  <a:defRPr/>
                </a:pPr>
                <a:r>
                  <a:rPr kumimoji="1" lang="en-GB" sz="400" b="1" dirty="0">
                    <a:solidFill>
                      <a:srgbClr val="000000"/>
                    </a:solidFill>
                    <a:latin typeface="Calibri"/>
                    <a:ea typeface="Arial" charset="0"/>
                    <a:cs typeface="Arial" pitchFamily="34" charset="0"/>
                  </a:rPr>
                  <a:t>Enterprise Effectiveness</a:t>
                </a:r>
                <a:br>
                  <a:rPr kumimoji="1" lang="en-GB" sz="400" b="1" dirty="0">
                    <a:solidFill>
                      <a:srgbClr val="000000"/>
                    </a:solidFill>
                    <a:latin typeface="Calibri"/>
                    <a:ea typeface="Arial" charset="0"/>
                    <a:cs typeface="Arial" pitchFamily="34" charset="0"/>
                  </a:rPr>
                </a:br>
                <a:r>
                  <a:rPr kumimoji="1" lang="en-GB" sz="400" b="1" dirty="0">
                    <a:solidFill>
                      <a:srgbClr val="000000"/>
                    </a:solidFill>
                    <a:latin typeface="Calibri"/>
                    <a:ea typeface="Arial" charset="0"/>
                    <a:cs typeface="Arial" pitchFamily="34" charset="0"/>
                  </a:rPr>
                  <a:t>Management</a:t>
                </a:r>
                <a:endParaRPr kumimoji="1" lang="en-GB" sz="400" b="1" dirty="0">
                  <a:solidFill>
                    <a:prstClr val="black"/>
                  </a:solidFill>
                  <a:latin typeface="Calibri"/>
                  <a:ea typeface="Arial" charset="0"/>
                  <a:cs typeface="Arial" pitchFamily="34" charset="0"/>
                </a:endParaRPr>
              </a:p>
            </p:txBody>
          </p:sp>
          <p:grpSp>
            <p:nvGrpSpPr>
              <p:cNvPr id="49236" name="Group 68"/>
              <p:cNvGrpSpPr>
                <a:grpSpLocks/>
              </p:cNvGrpSpPr>
              <p:nvPr/>
            </p:nvGrpSpPr>
            <p:grpSpPr bwMode="auto">
              <a:xfrm>
                <a:off x="5219700" y="2311400"/>
                <a:ext cx="852488" cy="166688"/>
                <a:chOff x="2932" y="3446"/>
                <a:chExt cx="1208" cy="320"/>
              </a:xfrm>
            </p:grpSpPr>
            <p:sp>
              <p:nvSpPr>
                <p:cNvPr id="49276" name="Rectangle 69"/>
                <p:cNvSpPr>
                  <a:spLocks noChangeArrowheads="1"/>
                </p:cNvSpPr>
                <p:nvPr/>
              </p:nvSpPr>
              <p:spPr bwMode="auto">
                <a:xfrm>
                  <a:off x="2958" y="3467"/>
                  <a:ext cx="1182" cy="299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GB" sz="400" b="1" smtClean="0">
                    <a:solidFill>
                      <a:srgbClr val="000000"/>
                    </a:solidFill>
                    <a:latin typeface="Calibri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49277" name="Rectangle 70"/>
                <p:cNvSpPr>
                  <a:spLocks noChangeArrowheads="1"/>
                </p:cNvSpPr>
                <p:nvPr/>
              </p:nvSpPr>
              <p:spPr bwMode="auto">
                <a:xfrm>
                  <a:off x="2932" y="3446"/>
                  <a:ext cx="1189" cy="29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GB" sz="400" b="1" smtClean="0">
                    <a:solidFill>
                      <a:srgbClr val="000000"/>
                    </a:solidFill>
                    <a:latin typeface="Calibri" charset="0"/>
                    <a:ea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49237" name="Group 71"/>
              <p:cNvGrpSpPr>
                <a:grpSpLocks/>
              </p:cNvGrpSpPr>
              <p:nvPr/>
            </p:nvGrpSpPr>
            <p:grpSpPr bwMode="auto">
              <a:xfrm>
                <a:off x="3359150" y="2311400"/>
                <a:ext cx="852488" cy="166688"/>
                <a:chOff x="2932" y="3446"/>
                <a:chExt cx="1208" cy="320"/>
              </a:xfrm>
            </p:grpSpPr>
            <p:sp>
              <p:nvSpPr>
                <p:cNvPr id="49274" name="Rectangle 72"/>
                <p:cNvSpPr>
                  <a:spLocks noChangeArrowheads="1"/>
                </p:cNvSpPr>
                <p:nvPr/>
              </p:nvSpPr>
              <p:spPr bwMode="auto">
                <a:xfrm>
                  <a:off x="2958" y="3467"/>
                  <a:ext cx="1182" cy="299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GB" sz="400" b="1" smtClean="0">
                    <a:solidFill>
                      <a:srgbClr val="000000"/>
                    </a:solidFill>
                    <a:latin typeface="Calibri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49275" name="Rectangle 73"/>
                <p:cNvSpPr>
                  <a:spLocks noChangeArrowheads="1"/>
                </p:cNvSpPr>
                <p:nvPr/>
              </p:nvSpPr>
              <p:spPr bwMode="auto">
                <a:xfrm>
                  <a:off x="2932" y="3446"/>
                  <a:ext cx="1189" cy="29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GB" sz="400" b="1" smtClean="0">
                    <a:solidFill>
                      <a:srgbClr val="000000"/>
                    </a:solidFill>
                    <a:latin typeface="Calibri" charset="0"/>
                    <a:ea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49238" name="Group 74"/>
              <p:cNvGrpSpPr>
                <a:grpSpLocks/>
              </p:cNvGrpSpPr>
              <p:nvPr/>
            </p:nvGrpSpPr>
            <p:grpSpPr bwMode="auto">
              <a:xfrm>
                <a:off x="2428875" y="2311400"/>
                <a:ext cx="852488" cy="166688"/>
                <a:chOff x="2932" y="3446"/>
                <a:chExt cx="1208" cy="320"/>
              </a:xfrm>
            </p:grpSpPr>
            <p:sp>
              <p:nvSpPr>
                <p:cNvPr id="49272" name="Rectangle 75"/>
                <p:cNvSpPr>
                  <a:spLocks noChangeArrowheads="1"/>
                </p:cNvSpPr>
                <p:nvPr/>
              </p:nvSpPr>
              <p:spPr bwMode="auto">
                <a:xfrm>
                  <a:off x="2958" y="3467"/>
                  <a:ext cx="1182" cy="299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GB" sz="400" b="1" smtClean="0">
                    <a:solidFill>
                      <a:srgbClr val="000000"/>
                    </a:solidFill>
                    <a:latin typeface="Calibri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49273" name="Rectangle 76"/>
                <p:cNvSpPr>
                  <a:spLocks noChangeArrowheads="1"/>
                </p:cNvSpPr>
                <p:nvPr/>
              </p:nvSpPr>
              <p:spPr bwMode="auto">
                <a:xfrm>
                  <a:off x="2932" y="3446"/>
                  <a:ext cx="1189" cy="29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GB" sz="400" b="1" smtClean="0">
                    <a:solidFill>
                      <a:srgbClr val="000000"/>
                    </a:solidFill>
                    <a:latin typeface="Calibri" charset="0"/>
                    <a:ea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65" name="Rectangle 77"/>
              <p:cNvSpPr>
                <a:spLocks noChangeArrowheads="1"/>
              </p:cNvSpPr>
              <p:nvPr/>
            </p:nvSpPr>
            <p:spPr bwMode="auto">
              <a:xfrm>
                <a:off x="5248280" y="2328858"/>
                <a:ext cx="752480" cy="1206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normAutofit fontScale="92500" lnSpcReduction="10000"/>
              </a:bodyPr>
              <a:lstStyle/>
              <a:p>
                <a:pPr algn="ctr" defTabSz="914400">
                  <a:defRPr/>
                </a:pPr>
                <a:r>
                  <a:rPr kumimoji="1" lang="en-GB" sz="400" b="1" dirty="0">
                    <a:solidFill>
                      <a:srgbClr val="000000"/>
                    </a:solidFill>
                    <a:latin typeface="Calibri"/>
                    <a:ea typeface="Arial" charset="0"/>
                    <a:cs typeface="Arial" pitchFamily="34" charset="0"/>
                  </a:rPr>
                  <a:t>Knowledge &amp; Research</a:t>
                </a:r>
                <a:endParaRPr kumimoji="1" lang="en-GB" sz="400" b="1" dirty="0">
                  <a:solidFill>
                    <a:prstClr val="black"/>
                  </a:solidFill>
                  <a:latin typeface="Calibri"/>
                  <a:ea typeface="Arial" charset="0"/>
                  <a:cs typeface="Arial" pitchFamily="34" charset="0"/>
                </a:endParaRPr>
              </a:p>
              <a:p>
                <a:pPr algn="ctr" defTabSz="914400">
                  <a:defRPr/>
                </a:pPr>
                <a:r>
                  <a:rPr kumimoji="1" lang="en-GB" sz="400" b="1" dirty="0">
                    <a:solidFill>
                      <a:srgbClr val="000000"/>
                    </a:solidFill>
                    <a:latin typeface="Calibri"/>
                    <a:ea typeface="Arial" charset="0"/>
                    <a:cs typeface="Arial" pitchFamily="34" charset="0"/>
                  </a:rPr>
                  <a:t>Management</a:t>
                </a:r>
              </a:p>
            </p:txBody>
          </p:sp>
          <p:sp>
            <p:nvSpPr>
              <p:cNvPr id="66" name="Rectangle 78"/>
              <p:cNvSpPr>
                <a:spLocks noChangeArrowheads="1"/>
              </p:cNvSpPr>
              <p:nvPr/>
            </p:nvSpPr>
            <p:spPr bwMode="auto">
              <a:xfrm>
                <a:off x="3392479" y="2328858"/>
                <a:ext cx="496891" cy="1206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normAutofit fontScale="92500" lnSpcReduction="10000"/>
              </a:bodyPr>
              <a:lstStyle/>
              <a:p>
                <a:pPr algn="ctr" defTabSz="914400">
                  <a:defRPr/>
                </a:pPr>
                <a:r>
                  <a:rPr kumimoji="1" lang="en-GB" sz="400" b="1" dirty="0">
                    <a:solidFill>
                      <a:srgbClr val="000000"/>
                    </a:solidFill>
                    <a:latin typeface="Calibri"/>
                    <a:ea typeface="Arial" charset="0"/>
                    <a:cs typeface="Arial" pitchFamily="34" charset="0"/>
                  </a:rPr>
                  <a:t>Enterprise Risk</a:t>
                </a:r>
                <a:br>
                  <a:rPr kumimoji="1" lang="en-GB" sz="400" b="1" dirty="0">
                    <a:solidFill>
                      <a:srgbClr val="000000"/>
                    </a:solidFill>
                    <a:latin typeface="Calibri"/>
                    <a:ea typeface="Arial" charset="0"/>
                    <a:cs typeface="Arial" pitchFamily="34" charset="0"/>
                  </a:rPr>
                </a:br>
                <a:r>
                  <a:rPr kumimoji="1" lang="en-GB" sz="400" b="1" dirty="0">
                    <a:solidFill>
                      <a:srgbClr val="000000"/>
                    </a:solidFill>
                    <a:latin typeface="Calibri"/>
                    <a:ea typeface="Arial" charset="0"/>
                    <a:cs typeface="Arial" pitchFamily="34" charset="0"/>
                  </a:rPr>
                  <a:t>Management</a:t>
                </a:r>
                <a:endParaRPr kumimoji="1" lang="en-GB" sz="400" b="1" dirty="0">
                  <a:solidFill>
                    <a:prstClr val="black"/>
                  </a:solidFill>
                  <a:latin typeface="Calibri"/>
                  <a:ea typeface="Arial" charset="0"/>
                  <a:cs typeface="Arial" pitchFamily="34" charset="0"/>
                </a:endParaRPr>
              </a:p>
            </p:txBody>
          </p:sp>
          <p:sp>
            <p:nvSpPr>
              <p:cNvPr id="67" name="Rectangle 79"/>
              <p:cNvSpPr>
                <a:spLocks noChangeArrowheads="1"/>
              </p:cNvSpPr>
              <p:nvPr/>
            </p:nvSpPr>
            <p:spPr bwMode="auto">
              <a:xfrm>
                <a:off x="2465373" y="2330445"/>
                <a:ext cx="711205" cy="1190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normAutofit fontScale="92500" lnSpcReduction="10000"/>
              </a:bodyPr>
              <a:lstStyle/>
              <a:p>
                <a:pPr algn="ctr" defTabSz="914400">
                  <a:defRPr/>
                </a:pPr>
                <a:r>
                  <a:rPr kumimoji="1" lang="en-GB" sz="400" b="1" dirty="0">
                    <a:solidFill>
                      <a:srgbClr val="000000"/>
                    </a:solidFill>
                    <a:latin typeface="Calibri"/>
                    <a:ea typeface="Arial" charset="0"/>
                    <a:cs typeface="Arial" pitchFamily="34" charset="0"/>
                  </a:rPr>
                  <a:t>Strategic &amp; Enterprise</a:t>
                </a:r>
                <a:br>
                  <a:rPr kumimoji="1" lang="en-GB" sz="400" b="1" dirty="0">
                    <a:solidFill>
                      <a:srgbClr val="000000"/>
                    </a:solidFill>
                    <a:latin typeface="Calibri"/>
                    <a:ea typeface="Arial" charset="0"/>
                    <a:cs typeface="Arial" pitchFamily="34" charset="0"/>
                  </a:rPr>
                </a:br>
                <a:r>
                  <a:rPr kumimoji="1" lang="en-GB" sz="400" b="1" dirty="0">
                    <a:solidFill>
                      <a:srgbClr val="000000"/>
                    </a:solidFill>
                    <a:latin typeface="Calibri"/>
                    <a:ea typeface="Arial" charset="0"/>
                    <a:cs typeface="Arial" pitchFamily="34" charset="0"/>
                  </a:rPr>
                  <a:t>Planning</a:t>
                </a:r>
              </a:p>
            </p:txBody>
          </p:sp>
          <p:grpSp>
            <p:nvGrpSpPr>
              <p:cNvPr id="49242" name="Group 80"/>
              <p:cNvGrpSpPr>
                <a:grpSpLocks/>
              </p:cNvGrpSpPr>
              <p:nvPr/>
            </p:nvGrpSpPr>
            <p:grpSpPr bwMode="auto">
              <a:xfrm>
                <a:off x="2852738" y="2530475"/>
                <a:ext cx="854075" cy="165100"/>
                <a:chOff x="2932" y="3446"/>
                <a:chExt cx="1208" cy="320"/>
              </a:xfrm>
            </p:grpSpPr>
            <p:sp>
              <p:nvSpPr>
                <p:cNvPr id="49270" name="Rectangle 81"/>
                <p:cNvSpPr>
                  <a:spLocks noChangeArrowheads="1"/>
                </p:cNvSpPr>
                <p:nvPr/>
              </p:nvSpPr>
              <p:spPr bwMode="auto">
                <a:xfrm>
                  <a:off x="2958" y="3467"/>
                  <a:ext cx="1182" cy="299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GB" sz="400" b="1" smtClean="0">
                    <a:solidFill>
                      <a:srgbClr val="000000"/>
                    </a:solidFill>
                    <a:latin typeface="Calibri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49271" name="Rectangle 82"/>
                <p:cNvSpPr>
                  <a:spLocks noChangeArrowheads="1"/>
                </p:cNvSpPr>
                <p:nvPr/>
              </p:nvSpPr>
              <p:spPr bwMode="auto">
                <a:xfrm>
                  <a:off x="2932" y="3446"/>
                  <a:ext cx="1189" cy="29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GB" sz="400" b="1" smtClean="0">
                    <a:solidFill>
                      <a:srgbClr val="000000"/>
                    </a:solidFill>
                    <a:latin typeface="Calibri" charset="0"/>
                    <a:ea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49243" name="Group 83"/>
              <p:cNvGrpSpPr>
                <a:grpSpLocks/>
              </p:cNvGrpSpPr>
              <p:nvPr/>
            </p:nvGrpSpPr>
            <p:grpSpPr bwMode="auto">
              <a:xfrm>
                <a:off x="3852863" y="2530475"/>
                <a:ext cx="854075" cy="165100"/>
                <a:chOff x="2932" y="3446"/>
                <a:chExt cx="1208" cy="320"/>
              </a:xfrm>
            </p:grpSpPr>
            <p:sp>
              <p:nvSpPr>
                <p:cNvPr id="49268" name="Rectangle 84"/>
                <p:cNvSpPr>
                  <a:spLocks noChangeArrowheads="1"/>
                </p:cNvSpPr>
                <p:nvPr/>
              </p:nvSpPr>
              <p:spPr bwMode="auto">
                <a:xfrm>
                  <a:off x="2958" y="3467"/>
                  <a:ext cx="1182" cy="299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GB" sz="400" b="1" smtClean="0">
                    <a:solidFill>
                      <a:srgbClr val="000000"/>
                    </a:solidFill>
                    <a:latin typeface="Calibri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49269" name="Rectangle 85"/>
                <p:cNvSpPr>
                  <a:spLocks noChangeArrowheads="1"/>
                </p:cNvSpPr>
                <p:nvPr/>
              </p:nvSpPr>
              <p:spPr bwMode="auto">
                <a:xfrm>
                  <a:off x="2932" y="3446"/>
                  <a:ext cx="1189" cy="29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GB" sz="400" b="1" smtClean="0">
                    <a:solidFill>
                      <a:srgbClr val="000000"/>
                    </a:solidFill>
                    <a:latin typeface="Calibri" charset="0"/>
                    <a:ea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49244" name="Group 86"/>
              <p:cNvGrpSpPr>
                <a:grpSpLocks/>
              </p:cNvGrpSpPr>
              <p:nvPr/>
            </p:nvGrpSpPr>
            <p:grpSpPr bwMode="auto">
              <a:xfrm>
                <a:off x="4852988" y="2530475"/>
                <a:ext cx="852487" cy="165100"/>
                <a:chOff x="2932" y="3446"/>
                <a:chExt cx="1208" cy="320"/>
              </a:xfrm>
            </p:grpSpPr>
            <p:sp>
              <p:nvSpPr>
                <p:cNvPr id="49266" name="Rectangle 87"/>
                <p:cNvSpPr>
                  <a:spLocks noChangeArrowheads="1"/>
                </p:cNvSpPr>
                <p:nvPr/>
              </p:nvSpPr>
              <p:spPr bwMode="auto">
                <a:xfrm>
                  <a:off x="2958" y="3467"/>
                  <a:ext cx="1182" cy="299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GB" sz="400" b="1" smtClean="0">
                    <a:solidFill>
                      <a:srgbClr val="000000"/>
                    </a:solidFill>
                    <a:latin typeface="Calibri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49267" name="Rectangle 88"/>
                <p:cNvSpPr>
                  <a:spLocks noChangeArrowheads="1"/>
                </p:cNvSpPr>
                <p:nvPr/>
              </p:nvSpPr>
              <p:spPr bwMode="auto">
                <a:xfrm>
                  <a:off x="2932" y="3446"/>
                  <a:ext cx="1189" cy="29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GB" sz="400" b="1" smtClean="0">
                    <a:solidFill>
                      <a:srgbClr val="000000"/>
                    </a:solidFill>
                    <a:latin typeface="Calibri" charset="0"/>
                    <a:ea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71" name="Rectangle 89"/>
              <p:cNvSpPr>
                <a:spLocks noChangeArrowheads="1"/>
              </p:cNvSpPr>
              <p:nvPr/>
            </p:nvSpPr>
            <p:spPr bwMode="auto">
              <a:xfrm>
                <a:off x="2887651" y="2544761"/>
                <a:ext cx="565154" cy="1190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normAutofit fontScale="92500" lnSpcReduction="10000"/>
              </a:bodyPr>
              <a:lstStyle/>
              <a:p>
                <a:pPr algn="ctr" defTabSz="914400">
                  <a:defRPr/>
                </a:pPr>
                <a:r>
                  <a:rPr kumimoji="1" lang="en-GB" sz="400" b="1">
                    <a:solidFill>
                      <a:srgbClr val="000000"/>
                    </a:solidFill>
                    <a:latin typeface="Calibri"/>
                    <a:ea typeface="Arial" charset="0"/>
                    <a:cs typeface="Arial" pitchFamily="34" charset="0"/>
                  </a:rPr>
                  <a:t>Financial &amp; Asset</a:t>
                </a:r>
                <a:br>
                  <a:rPr kumimoji="1" lang="en-GB" sz="400" b="1">
                    <a:solidFill>
                      <a:srgbClr val="000000"/>
                    </a:solidFill>
                    <a:latin typeface="Calibri"/>
                    <a:ea typeface="Arial" charset="0"/>
                    <a:cs typeface="Arial" pitchFamily="34" charset="0"/>
                  </a:rPr>
                </a:br>
                <a:r>
                  <a:rPr kumimoji="1" lang="en-GB" sz="400" b="1">
                    <a:solidFill>
                      <a:srgbClr val="000000"/>
                    </a:solidFill>
                    <a:latin typeface="Calibri"/>
                    <a:ea typeface="Arial" charset="0"/>
                    <a:cs typeface="Arial" pitchFamily="34" charset="0"/>
                  </a:rPr>
                  <a:t>Management</a:t>
                </a:r>
              </a:p>
            </p:txBody>
          </p:sp>
          <p:sp>
            <p:nvSpPr>
              <p:cNvPr id="72" name="Rectangle 90"/>
              <p:cNvSpPr>
                <a:spLocks noChangeArrowheads="1"/>
              </p:cNvSpPr>
              <p:nvPr/>
            </p:nvSpPr>
            <p:spPr bwMode="auto">
              <a:xfrm>
                <a:off x="3883021" y="2549523"/>
                <a:ext cx="742955" cy="1190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normAutofit fontScale="92500" lnSpcReduction="10000"/>
              </a:bodyPr>
              <a:lstStyle/>
              <a:p>
                <a:pPr algn="ctr" defTabSz="914400">
                  <a:defRPr/>
                </a:pPr>
                <a:r>
                  <a:rPr kumimoji="1" lang="en-GB" sz="400" b="1">
                    <a:solidFill>
                      <a:srgbClr val="000000"/>
                    </a:solidFill>
                    <a:latin typeface="Calibri"/>
                    <a:ea typeface="Arial" charset="0"/>
                    <a:cs typeface="Arial" pitchFamily="34" charset="0"/>
                  </a:rPr>
                  <a:t>Stakeholder &amp; External</a:t>
                </a:r>
                <a:endParaRPr kumimoji="1" lang="en-GB" sz="400" b="1">
                  <a:solidFill>
                    <a:prstClr val="black"/>
                  </a:solidFill>
                  <a:latin typeface="Calibri"/>
                  <a:ea typeface="Arial" charset="0"/>
                  <a:cs typeface="Arial" pitchFamily="34" charset="0"/>
                </a:endParaRPr>
              </a:p>
              <a:p>
                <a:pPr algn="ctr" defTabSz="914400">
                  <a:defRPr/>
                </a:pPr>
                <a:r>
                  <a:rPr kumimoji="1" lang="en-GB" sz="400" b="1">
                    <a:solidFill>
                      <a:srgbClr val="000000"/>
                    </a:solidFill>
                    <a:latin typeface="Calibri"/>
                    <a:ea typeface="Arial" charset="0"/>
                    <a:cs typeface="Arial" pitchFamily="34" charset="0"/>
                  </a:rPr>
                  <a:t>Relations Management</a:t>
                </a:r>
              </a:p>
            </p:txBody>
          </p:sp>
          <p:sp>
            <p:nvSpPr>
              <p:cNvPr id="73" name="Rectangle 91"/>
              <p:cNvSpPr>
                <a:spLocks noChangeArrowheads="1"/>
              </p:cNvSpPr>
              <p:nvPr/>
            </p:nvSpPr>
            <p:spPr bwMode="auto">
              <a:xfrm>
                <a:off x="4897440" y="2546348"/>
                <a:ext cx="595317" cy="1206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normAutofit fontScale="92500" lnSpcReduction="10000"/>
              </a:bodyPr>
              <a:lstStyle/>
              <a:p>
                <a:pPr algn="ctr" defTabSz="914400">
                  <a:defRPr/>
                </a:pPr>
                <a:r>
                  <a:rPr kumimoji="1" lang="en-GB" sz="400" b="1" dirty="0">
                    <a:solidFill>
                      <a:srgbClr val="000000"/>
                    </a:solidFill>
                    <a:latin typeface="Calibri"/>
                    <a:ea typeface="Arial" charset="0"/>
                    <a:cs typeface="Arial" pitchFamily="34" charset="0"/>
                  </a:rPr>
                  <a:t>Human Resources</a:t>
                </a:r>
                <a:br>
                  <a:rPr kumimoji="1" lang="en-GB" sz="400" b="1" dirty="0">
                    <a:solidFill>
                      <a:srgbClr val="000000"/>
                    </a:solidFill>
                    <a:latin typeface="Calibri"/>
                    <a:ea typeface="Arial" charset="0"/>
                    <a:cs typeface="Arial" pitchFamily="34" charset="0"/>
                  </a:rPr>
                </a:br>
                <a:r>
                  <a:rPr kumimoji="1" lang="en-GB" sz="400" b="1" dirty="0">
                    <a:solidFill>
                      <a:srgbClr val="000000"/>
                    </a:solidFill>
                    <a:latin typeface="Calibri"/>
                    <a:ea typeface="Arial" charset="0"/>
                    <a:cs typeface="Arial" pitchFamily="34" charset="0"/>
                  </a:rPr>
                  <a:t>Management</a:t>
                </a:r>
              </a:p>
            </p:txBody>
          </p:sp>
          <p:sp>
            <p:nvSpPr>
              <p:cNvPr id="49248" name="Rectangle 6"/>
              <p:cNvSpPr>
                <a:spLocks noChangeArrowheads="1"/>
              </p:cNvSpPr>
              <p:nvPr/>
            </p:nvSpPr>
            <p:spPr bwMode="auto">
              <a:xfrm>
                <a:off x="3571868" y="1071546"/>
                <a:ext cx="2000264" cy="1428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GB" sz="700" b="1" smtClean="0">
                    <a:solidFill>
                      <a:srgbClr val="000000"/>
                    </a:solidFill>
                    <a:latin typeface="Calibri" charset="0"/>
                    <a:ea typeface="Arial" charset="0"/>
                    <a:cs typeface="Arial" charset="0"/>
                  </a:rPr>
                  <a:t>Strategy, Infrastructure &amp; Product</a:t>
                </a:r>
              </a:p>
            </p:txBody>
          </p:sp>
          <p:sp>
            <p:nvSpPr>
              <p:cNvPr id="49249" name="Rectangle 8"/>
              <p:cNvSpPr>
                <a:spLocks noChangeArrowheads="1"/>
              </p:cNvSpPr>
              <p:nvPr/>
            </p:nvSpPr>
            <p:spPr bwMode="auto">
              <a:xfrm>
                <a:off x="6000760" y="1071546"/>
                <a:ext cx="935038" cy="211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GB" sz="700" b="1" smtClean="0">
                    <a:solidFill>
                      <a:srgbClr val="000000"/>
                    </a:solidFill>
                    <a:latin typeface="Calibri" charset="0"/>
                    <a:ea typeface="Arial" charset="0"/>
                    <a:cs typeface="Arial" charset="0"/>
                  </a:rPr>
                  <a:t>Operations</a:t>
                </a:r>
              </a:p>
            </p:txBody>
          </p:sp>
          <p:sp>
            <p:nvSpPr>
              <p:cNvPr id="76" name="Rectangle 11"/>
              <p:cNvSpPr>
                <a:spLocks noChangeArrowheads="1"/>
              </p:cNvSpPr>
              <p:nvPr/>
            </p:nvSpPr>
            <p:spPr bwMode="auto">
              <a:xfrm>
                <a:off x="5791209" y="1193780"/>
                <a:ext cx="463553" cy="714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normAutofit fontScale="92500" lnSpcReduction="10000"/>
              </a:bodyPr>
              <a:lstStyle/>
              <a:p>
                <a:pPr algn="ctr" defTabSz="914400">
                  <a:defRPr/>
                </a:pPr>
                <a:r>
                  <a:rPr kumimoji="1" lang="en-GB" sz="500" b="1" dirty="0">
                    <a:solidFill>
                      <a:srgbClr val="000000"/>
                    </a:solidFill>
                    <a:latin typeface="Calibri"/>
                    <a:ea typeface="Arial" charset="0"/>
                    <a:cs typeface="Arial" pitchFamily="34" charset="0"/>
                  </a:rPr>
                  <a:t>Fulfilment</a:t>
                </a:r>
                <a:endParaRPr kumimoji="1" lang="en-GB" sz="500" b="1" dirty="0">
                  <a:solidFill>
                    <a:prstClr val="black"/>
                  </a:solidFill>
                  <a:latin typeface="Calibri"/>
                  <a:ea typeface="Arial" charset="0"/>
                  <a:cs typeface="Arial" pitchFamily="34" charset="0"/>
                </a:endParaRPr>
              </a:p>
            </p:txBody>
          </p:sp>
          <p:sp>
            <p:nvSpPr>
              <p:cNvPr id="77" name="Rectangle 14"/>
              <p:cNvSpPr>
                <a:spLocks noChangeArrowheads="1"/>
              </p:cNvSpPr>
              <p:nvPr/>
            </p:nvSpPr>
            <p:spPr bwMode="auto">
              <a:xfrm>
                <a:off x="6334137" y="1193780"/>
                <a:ext cx="465140" cy="714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normAutofit fontScale="92500" lnSpcReduction="10000"/>
              </a:bodyPr>
              <a:lstStyle/>
              <a:p>
                <a:pPr algn="ctr" defTabSz="914400">
                  <a:defRPr/>
                </a:pPr>
                <a:r>
                  <a:rPr kumimoji="1" lang="en-GB" sz="500" b="1" dirty="0">
                    <a:solidFill>
                      <a:srgbClr val="000000"/>
                    </a:solidFill>
                    <a:latin typeface="Calibri"/>
                    <a:ea typeface="Arial" charset="0"/>
                    <a:cs typeface="Arial" pitchFamily="34" charset="0"/>
                  </a:rPr>
                  <a:t>Assurance</a:t>
                </a:r>
                <a:endParaRPr kumimoji="1" lang="en-GB" sz="500" b="1" dirty="0">
                  <a:solidFill>
                    <a:prstClr val="black"/>
                  </a:solidFill>
                  <a:latin typeface="Calibri"/>
                  <a:ea typeface="Arial" charset="0"/>
                  <a:cs typeface="Arial" pitchFamily="34" charset="0"/>
                </a:endParaRPr>
              </a:p>
            </p:txBody>
          </p:sp>
          <p:sp>
            <p:nvSpPr>
              <p:cNvPr id="78" name="Rectangle 17"/>
              <p:cNvSpPr>
                <a:spLocks noChangeArrowheads="1"/>
              </p:cNvSpPr>
              <p:nvPr/>
            </p:nvSpPr>
            <p:spPr bwMode="auto">
              <a:xfrm>
                <a:off x="6919928" y="1200130"/>
                <a:ext cx="285752" cy="714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normAutofit lnSpcReduction="10000"/>
              </a:bodyPr>
              <a:lstStyle/>
              <a:p>
                <a:pPr algn="ctr" defTabSz="914400">
                  <a:defRPr/>
                </a:pPr>
                <a:r>
                  <a:rPr kumimoji="1" lang="en-GB" sz="500" b="1" dirty="0">
                    <a:solidFill>
                      <a:prstClr val="black"/>
                    </a:solidFill>
                    <a:latin typeface="Calibri"/>
                    <a:ea typeface="Arial" charset="0"/>
                    <a:cs typeface="Arial" pitchFamily="34" charset="0"/>
                  </a:rPr>
                  <a:t>Billing </a:t>
                </a:r>
              </a:p>
            </p:txBody>
          </p:sp>
          <p:sp>
            <p:nvSpPr>
              <p:cNvPr id="79" name="Rectangle 20"/>
              <p:cNvSpPr>
                <a:spLocks noChangeArrowheads="1"/>
              </p:cNvSpPr>
              <p:nvPr/>
            </p:nvSpPr>
            <p:spPr bwMode="auto">
              <a:xfrm>
                <a:off x="4643438" y="1208068"/>
                <a:ext cx="390528" cy="650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normAutofit fontScale="92500" lnSpcReduction="20000"/>
              </a:bodyPr>
              <a:lstStyle/>
              <a:p>
                <a:pPr algn="ctr" defTabSz="914400">
                  <a:defRPr/>
                </a:pPr>
                <a:r>
                  <a:rPr kumimoji="1" lang="en-GB" sz="500" b="1" dirty="0">
                    <a:solidFill>
                      <a:srgbClr val="000000"/>
                    </a:solidFill>
                    <a:latin typeface="Calibri"/>
                    <a:ea typeface="Arial" charset="0"/>
                    <a:cs typeface="Arial" pitchFamily="34" charset="0"/>
                  </a:rPr>
                  <a:t>Product</a:t>
                </a:r>
                <a:endParaRPr kumimoji="1" lang="en-GB" sz="500" b="1" dirty="0">
                  <a:solidFill>
                    <a:prstClr val="black"/>
                  </a:solidFill>
                  <a:latin typeface="Calibri"/>
                  <a:ea typeface="Arial" charset="0"/>
                  <a:cs typeface="Arial" pitchFamily="34" charset="0"/>
                </a:endParaRPr>
              </a:p>
            </p:txBody>
          </p:sp>
          <p:sp>
            <p:nvSpPr>
              <p:cNvPr id="80" name="Rectangle 25"/>
              <p:cNvSpPr>
                <a:spLocks noChangeArrowheads="1"/>
              </p:cNvSpPr>
              <p:nvPr/>
            </p:nvSpPr>
            <p:spPr bwMode="auto">
              <a:xfrm>
                <a:off x="4035422" y="1208068"/>
                <a:ext cx="465140" cy="698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normAutofit fontScale="92500" lnSpcReduction="10000"/>
              </a:bodyPr>
              <a:lstStyle/>
              <a:p>
                <a:pPr algn="ctr" defTabSz="914400">
                  <a:defRPr/>
                </a:pPr>
                <a:r>
                  <a:rPr kumimoji="1" lang="en-GB" sz="500" b="1" dirty="0">
                    <a:solidFill>
                      <a:srgbClr val="000000"/>
                    </a:solidFill>
                    <a:latin typeface="Calibri"/>
                    <a:ea typeface="Arial" charset="0"/>
                    <a:cs typeface="Arial" pitchFamily="34" charset="0"/>
                  </a:rPr>
                  <a:t>Infrastructure</a:t>
                </a:r>
                <a:endParaRPr kumimoji="1" lang="en-GB" sz="500" b="1" dirty="0">
                  <a:solidFill>
                    <a:prstClr val="black"/>
                  </a:solidFill>
                  <a:latin typeface="Calibri"/>
                  <a:ea typeface="Arial" charset="0"/>
                  <a:cs typeface="Arial" pitchFamily="34" charset="0"/>
                </a:endParaRPr>
              </a:p>
            </p:txBody>
          </p:sp>
          <p:sp>
            <p:nvSpPr>
              <p:cNvPr id="81" name="Rectangle 30"/>
              <p:cNvSpPr>
                <a:spLocks noChangeArrowheads="1"/>
              </p:cNvSpPr>
              <p:nvPr/>
            </p:nvSpPr>
            <p:spPr bwMode="auto">
              <a:xfrm>
                <a:off x="5257805" y="1193780"/>
                <a:ext cx="474665" cy="714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normAutofit fontScale="92500" lnSpcReduction="10000"/>
              </a:bodyPr>
              <a:lstStyle/>
              <a:p>
                <a:pPr algn="ctr" defTabSz="914400">
                  <a:defRPr/>
                </a:pPr>
                <a:r>
                  <a:rPr kumimoji="1" lang="en-GB" sz="500" b="1" dirty="0">
                    <a:solidFill>
                      <a:srgbClr val="000000"/>
                    </a:solidFill>
                    <a:latin typeface="Calibri"/>
                    <a:ea typeface="Arial" charset="0"/>
                    <a:cs typeface="Arial" pitchFamily="34" charset="0"/>
                  </a:rPr>
                  <a:t>Readiness</a:t>
                </a:r>
              </a:p>
            </p:txBody>
          </p:sp>
          <p:sp>
            <p:nvSpPr>
              <p:cNvPr id="49256" name="Rectangle 45"/>
              <p:cNvSpPr>
                <a:spLocks noChangeArrowheads="1"/>
              </p:cNvSpPr>
              <p:nvPr/>
            </p:nvSpPr>
            <p:spPr bwMode="auto">
              <a:xfrm>
                <a:off x="3441757" y="1196196"/>
                <a:ext cx="453795" cy="824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GB" sz="500" b="1" smtClean="0">
                    <a:solidFill>
                      <a:srgbClr val="000000"/>
                    </a:solidFill>
                    <a:latin typeface="Calibri" charset="0"/>
                    <a:ea typeface="Arial" charset="0"/>
                    <a:cs typeface="Arial" charset="0"/>
                  </a:rPr>
                  <a:t>          Strategy </a:t>
                </a:r>
              </a:p>
            </p:txBody>
          </p:sp>
          <p:sp>
            <p:nvSpPr>
              <p:cNvPr id="49257" name="Rectangle 33"/>
              <p:cNvSpPr>
                <a:spLocks noChangeArrowheads="1"/>
              </p:cNvSpPr>
              <p:nvPr/>
            </p:nvSpPr>
            <p:spPr bwMode="auto">
              <a:xfrm>
                <a:off x="5203882" y="1333303"/>
                <a:ext cx="2303462" cy="10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GB" sz="500" b="1" smtClean="0">
                    <a:solidFill>
                      <a:srgbClr val="000000"/>
                    </a:solidFill>
                    <a:latin typeface="Calibri" charset="0"/>
                    <a:ea typeface="Arial" charset="0"/>
                    <a:cs typeface="Arial" charset="0"/>
                  </a:rPr>
                  <a:t>Customer Relationship Management</a:t>
                </a:r>
              </a:p>
            </p:txBody>
          </p:sp>
          <p:sp>
            <p:nvSpPr>
              <p:cNvPr id="49258" name="Rectangle 36"/>
              <p:cNvSpPr>
                <a:spLocks noChangeArrowheads="1"/>
              </p:cNvSpPr>
              <p:nvPr/>
            </p:nvSpPr>
            <p:spPr bwMode="auto">
              <a:xfrm>
                <a:off x="4990847" y="1569309"/>
                <a:ext cx="1697696" cy="983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GB" sz="500" b="1" smtClean="0">
                    <a:solidFill>
                      <a:srgbClr val="000000"/>
                    </a:solidFill>
                    <a:latin typeface="Calibri" charset="0"/>
                    <a:ea typeface="Arial" charset="0"/>
                    <a:cs typeface="Arial" charset="0"/>
                  </a:rPr>
                  <a:t>Service Management &amp; Operations</a:t>
                </a:r>
              </a:p>
            </p:txBody>
          </p:sp>
          <p:sp>
            <p:nvSpPr>
              <p:cNvPr id="49259" name="Rectangle 48"/>
              <p:cNvSpPr>
                <a:spLocks noChangeArrowheads="1"/>
              </p:cNvSpPr>
              <p:nvPr/>
            </p:nvSpPr>
            <p:spPr bwMode="auto">
              <a:xfrm>
                <a:off x="3511696" y="1329827"/>
                <a:ext cx="1963738" cy="10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GB" sz="500" b="1" smtClean="0">
                    <a:solidFill>
                      <a:srgbClr val="000000"/>
                    </a:solidFill>
                    <a:latin typeface="Calibri" charset="0"/>
                    <a:ea typeface="Arial" charset="0"/>
                    <a:cs typeface="Arial" charset="0"/>
                  </a:rPr>
                  <a:t>Marketing &amp; Offer Management</a:t>
                </a:r>
              </a:p>
            </p:txBody>
          </p:sp>
          <p:sp>
            <p:nvSpPr>
              <p:cNvPr id="49260" name="Rectangle 51"/>
              <p:cNvSpPr>
                <a:spLocks noChangeArrowheads="1"/>
              </p:cNvSpPr>
              <p:nvPr/>
            </p:nvSpPr>
            <p:spPr bwMode="auto">
              <a:xfrm>
                <a:off x="3310215" y="1566778"/>
                <a:ext cx="1500198" cy="1190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GB" sz="500" b="1" smtClean="0">
                    <a:solidFill>
                      <a:srgbClr val="000000"/>
                    </a:solidFill>
                    <a:latin typeface="Calibri" charset="0"/>
                    <a:ea typeface="Arial" charset="0"/>
                    <a:cs typeface="Arial" charset="0"/>
                  </a:rPr>
                  <a:t>Service Development &amp; Management</a:t>
                </a:r>
              </a:p>
            </p:txBody>
          </p:sp>
          <p:sp>
            <p:nvSpPr>
              <p:cNvPr id="49261" name="Rectangle 54"/>
              <p:cNvSpPr>
                <a:spLocks noChangeArrowheads="1"/>
              </p:cNvSpPr>
              <p:nvPr/>
            </p:nvSpPr>
            <p:spPr bwMode="auto">
              <a:xfrm>
                <a:off x="3024166" y="1828797"/>
                <a:ext cx="1697934" cy="1228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GB" sz="500" b="1" smtClean="0">
                    <a:solidFill>
                      <a:srgbClr val="000000"/>
                    </a:solidFill>
                    <a:latin typeface="Calibri" charset="0"/>
                    <a:ea typeface="Arial" charset="0"/>
                    <a:cs typeface="Arial" charset="0"/>
                  </a:rPr>
                  <a:t>Resource Development &amp; Management</a:t>
                </a:r>
              </a:p>
            </p:txBody>
          </p:sp>
          <p:sp>
            <p:nvSpPr>
              <p:cNvPr id="49262" name="Rectangle 42"/>
              <p:cNvSpPr>
                <a:spLocks noChangeArrowheads="1"/>
              </p:cNvSpPr>
              <p:nvPr/>
            </p:nvSpPr>
            <p:spPr bwMode="auto">
              <a:xfrm>
                <a:off x="4452926" y="2114549"/>
                <a:ext cx="2719387" cy="10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GB" sz="500" b="1" smtClean="0">
                    <a:solidFill>
                      <a:srgbClr val="000000"/>
                    </a:solidFill>
                    <a:latin typeface="Calibri" charset="0"/>
                    <a:ea typeface="Arial" charset="0"/>
                    <a:cs typeface="Arial" charset="0"/>
                  </a:rPr>
                  <a:t>Supplier/Partner Relationship Management</a:t>
                </a:r>
              </a:p>
            </p:txBody>
          </p:sp>
          <p:sp>
            <p:nvSpPr>
              <p:cNvPr id="49263" name="Rectangle 57"/>
              <p:cNvSpPr>
                <a:spLocks noChangeArrowheads="1"/>
              </p:cNvSpPr>
              <p:nvPr/>
            </p:nvSpPr>
            <p:spPr bwMode="auto">
              <a:xfrm>
                <a:off x="2738414" y="2114549"/>
                <a:ext cx="2133596" cy="1428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GB" sz="500" b="1" smtClean="0">
                    <a:solidFill>
                      <a:srgbClr val="000000"/>
                    </a:solidFill>
                    <a:latin typeface="Calibri" charset="0"/>
                    <a:ea typeface="Arial" charset="0"/>
                    <a:cs typeface="Arial" charset="0"/>
                  </a:rPr>
                  <a:t>Supply Chain Development &amp; Management</a:t>
                </a:r>
              </a:p>
            </p:txBody>
          </p:sp>
          <p:sp>
            <p:nvSpPr>
              <p:cNvPr id="49264" name="Rectangle 39"/>
              <p:cNvSpPr>
                <a:spLocks noChangeArrowheads="1"/>
              </p:cNvSpPr>
              <p:nvPr/>
            </p:nvSpPr>
            <p:spPr bwMode="auto">
              <a:xfrm>
                <a:off x="4667240" y="1828797"/>
                <a:ext cx="2324100" cy="10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GB" sz="500" b="1" smtClean="0">
                    <a:solidFill>
                      <a:srgbClr val="000000"/>
                    </a:solidFill>
                    <a:latin typeface="Calibri" charset="0"/>
                    <a:ea typeface="Arial" charset="0"/>
                    <a:cs typeface="Arial" charset="0"/>
                  </a:rPr>
                  <a:t>Resource Management &amp; Operations</a:t>
                </a:r>
              </a:p>
            </p:txBody>
          </p:sp>
          <p:sp>
            <p:nvSpPr>
              <p:cNvPr id="91" name="Parallelogram 90"/>
              <p:cNvSpPr/>
              <p:nvPr/>
            </p:nvSpPr>
            <p:spPr>
              <a:xfrm>
                <a:off x="1928794" y="1071541"/>
                <a:ext cx="5643602" cy="1628797"/>
              </a:xfrm>
              <a:prstGeom prst="parallelogram">
                <a:avLst>
                  <a:gd name="adj" fmla="val 101389"/>
                </a:avLst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kumimoji="1" lang="en-GB" sz="4000" b="1">
                  <a:solidFill>
                    <a:prstClr val="white"/>
                  </a:solidFill>
                  <a:latin typeface="Arial"/>
                </a:endParaRPr>
              </a:p>
            </p:txBody>
          </p:sp>
        </p:grpSp>
        <p:grpSp>
          <p:nvGrpSpPr>
            <p:cNvPr id="49167" name="Group 22"/>
            <p:cNvGrpSpPr>
              <a:grpSpLocks/>
            </p:cNvGrpSpPr>
            <p:nvPr/>
          </p:nvGrpSpPr>
          <p:grpSpPr bwMode="auto">
            <a:xfrm>
              <a:off x="1736705" y="1071558"/>
              <a:ext cx="5643561" cy="1643062"/>
              <a:chOff x="785761" y="1500152"/>
              <a:chExt cx="7215286" cy="2143163"/>
            </a:xfrm>
          </p:grpSpPr>
          <p:sp>
            <p:nvSpPr>
              <p:cNvPr id="257" name="Cube 256"/>
              <p:cNvSpPr/>
              <p:nvPr/>
            </p:nvSpPr>
            <p:spPr>
              <a:xfrm>
                <a:off x="1358113" y="1500152"/>
                <a:ext cx="2285348" cy="1571657"/>
              </a:xfrm>
              <a:prstGeom prst="cube">
                <a:avLst>
                  <a:gd name="adj" fmla="val 100000"/>
                </a:avLst>
              </a:prstGeom>
              <a:solidFill>
                <a:schemeClr val="accent2">
                  <a:lumMod val="40000"/>
                  <a:lumOff val="60000"/>
                  <a:alpha val="50000"/>
                </a:schemeClr>
              </a:solidFill>
              <a:ln w="3175" cmpd="sng">
                <a:solidFill>
                  <a:schemeClr val="bg1">
                    <a:lumMod val="9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kumimoji="1" lang="en-GB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58" name="Cube 14"/>
              <p:cNvSpPr/>
              <p:nvPr/>
            </p:nvSpPr>
            <p:spPr>
              <a:xfrm>
                <a:off x="785761" y="3071809"/>
                <a:ext cx="5644364" cy="571512"/>
              </a:xfrm>
              <a:prstGeom prst="cube">
                <a:avLst>
                  <a:gd name="adj" fmla="val 100000"/>
                </a:avLst>
              </a:prstGeom>
              <a:solidFill>
                <a:schemeClr val="bg1">
                  <a:lumMod val="50000"/>
                  <a:alpha val="20000"/>
                </a:schemeClr>
              </a:solidFill>
              <a:ln w="31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kumimoji="1" lang="en-GB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59" name="Cube 15"/>
              <p:cNvSpPr/>
              <p:nvPr/>
            </p:nvSpPr>
            <p:spPr>
              <a:xfrm>
                <a:off x="2072538" y="1500152"/>
                <a:ext cx="2285348" cy="1571657"/>
              </a:xfrm>
              <a:prstGeom prst="cube">
                <a:avLst>
                  <a:gd name="adj" fmla="val 100000"/>
                </a:avLst>
              </a:prstGeom>
              <a:solidFill>
                <a:srgbClr val="00FFFF">
                  <a:alpha val="50000"/>
                </a:srgbClr>
              </a:solidFill>
              <a:ln w="3175" cmpd="sng">
                <a:solidFill>
                  <a:schemeClr val="bg1">
                    <a:lumMod val="9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kumimoji="1" lang="en-GB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60" name="Cube 16"/>
              <p:cNvSpPr/>
              <p:nvPr/>
            </p:nvSpPr>
            <p:spPr>
              <a:xfrm>
                <a:off x="2786963" y="1500152"/>
                <a:ext cx="2285348" cy="1571657"/>
              </a:xfrm>
              <a:prstGeom prst="cube">
                <a:avLst>
                  <a:gd name="adj" fmla="val 100000"/>
                </a:avLst>
              </a:prstGeom>
              <a:solidFill>
                <a:srgbClr val="FFC000">
                  <a:alpha val="50000"/>
                </a:srgbClr>
              </a:solidFill>
              <a:ln w="3175" cmpd="sng">
                <a:solidFill>
                  <a:schemeClr val="bg1">
                    <a:lumMod val="9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kumimoji="1" lang="en-GB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61" name="Cube 260"/>
              <p:cNvSpPr/>
              <p:nvPr/>
            </p:nvSpPr>
            <p:spPr>
              <a:xfrm>
                <a:off x="3572425" y="1500152"/>
                <a:ext cx="2285348" cy="1571657"/>
              </a:xfrm>
              <a:prstGeom prst="cube">
                <a:avLst>
                  <a:gd name="adj" fmla="val 100000"/>
                </a:avLst>
              </a:prstGeom>
              <a:solidFill>
                <a:srgbClr val="FFFF00">
                  <a:alpha val="50000"/>
                </a:srgbClr>
              </a:solidFill>
              <a:ln w="3175" cmpd="sng">
                <a:solidFill>
                  <a:schemeClr val="bg1">
                    <a:lumMod val="9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kumimoji="1" lang="en-GB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62" name="Cube 261"/>
              <p:cNvSpPr/>
              <p:nvPr/>
            </p:nvSpPr>
            <p:spPr>
              <a:xfrm>
                <a:off x="4286850" y="1500152"/>
                <a:ext cx="2285348" cy="1571657"/>
              </a:xfrm>
              <a:prstGeom prst="cube">
                <a:avLst>
                  <a:gd name="adj" fmla="val 100000"/>
                </a:avLst>
              </a:prstGeom>
              <a:solidFill>
                <a:srgbClr val="66FF99">
                  <a:alpha val="49804"/>
                </a:srgbClr>
              </a:solidFill>
              <a:ln w="3175" cmpd="sng">
                <a:solidFill>
                  <a:schemeClr val="bg1">
                    <a:lumMod val="9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kumimoji="1" lang="en-GB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63" name="Cube 262"/>
              <p:cNvSpPr/>
              <p:nvPr/>
            </p:nvSpPr>
            <p:spPr>
              <a:xfrm>
                <a:off x="5001275" y="1500152"/>
                <a:ext cx="2285348" cy="1571657"/>
              </a:xfrm>
              <a:prstGeom prst="cube">
                <a:avLst>
                  <a:gd name="adj" fmla="val 100000"/>
                </a:avLst>
              </a:prstGeom>
              <a:solidFill>
                <a:srgbClr val="FF66CC">
                  <a:alpha val="49804"/>
                </a:srgbClr>
              </a:solidFill>
              <a:ln w="3175" cmpd="sng">
                <a:solidFill>
                  <a:schemeClr val="bg1">
                    <a:lumMod val="9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kumimoji="1" lang="en-GB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64" name="Cube 20"/>
              <p:cNvSpPr/>
              <p:nvPr/>
            </p:nvSpPr>
            <p:spPr>
              <a:xfrm>
                <a:off x="5715700" y="1500152"/>
                <a:ext cx="2285348" cy="1571657"/>
              </a:xfrm>
              <a:prstGeom prst="cube">
                <a:avLst>
                  <a:gd name="adj" fmla="val 100000"/>
                </a:avLst>
              </a:prstGeom>
              <a:solidFill>
                <a:schemeClr val="accent1">
                  <a:lumMod val="75000"/>
                  <a:alpha val="50000"/>
                </a:schemeClr>
              </a:solidFill>
              <a:ln w="3175" cmpd="sng">
                <a:solidFill>
                  <a:schemeClr val="bg1">
                    <a:lumMod val="9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kumimoji="1" lang="en-GB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65" name="Cube 21"/>
              <p:cNvSpPr/>
              <p:nvPr/>
            </p:nvSpPr>
            <p:spPr>
              <a:xfrm>
                <a:off x="2429750" y="1814898"/>
                <a:ext cx="5242500" cy="186363"/>
              </a:xfrm>
              <a:prstGeom prst="cube">
                <a:avLst>
                  <a:gd name="adj" fmla="val 100000"/>
                </a:avLst>
              </a:prstGeom>
              <a:solidFill>
                <a:schemeClr val="accent2">
                  <a:lumMod val="20000"/>
                  <a:lumOff val="80000"/>
                  <a:alpha val="20000"/>
                </a:schemeClr>
              </a:solidFill>
              <a:ln w="31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kumimoji="1" lang="en-GB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66" name="Cube 22"/>
              <p:cNvSpPr/>
              <p:nvPr/>
            </p:nvSpPr>
            <p:spPr>
              <a:xfrm>
                <a:off x="2072538" y="2001260"/>
                <a:ext cx="5429225" cy="356160"/>
              </a:xfrm>
              <a:prstGeom prst="cube">
                <a:avLst>
                  <a:gd name="adj" fmla="val 100000"/>
                </a:avLst>
              </a:prstGeom>
              <a:solidFill>
                <a:schemeClr val="tx2">
                  <a:lumMod val="60000"/>
                  <a:lumOff val="40000"/>
                  <a:alpha val="20000"/>
                </a:schemeClr>
              </a:solidFill>
              <a:ln w="31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kumimoji="1" lang="en-GB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67" name="Cube 266"/>
              <p:cNvSpPr/>
              <p:nvPr/>
            </p:nvSpPr>
            <p:spPr>
              <a:xfrm>
                <a:off x="1715325" y="2357420"/>
                <a:ext cx="5429225" cy="358230"/>
              </a:xfrm>
              <a:prstGeom prst="cube">
                <a:avLst>
                  <a:gd name="adj" fmla="val 100000"/>
                </a:avLst>
              </a:prstGeom>
              <a:solidFill>
                <a:schemeClr val="accent2">
                  <a:lumMod val="60000"/>
                  <a:lumOff val="40000"/>
                  <a:alpha val="20000"/>
                </a:schemeClr>
              </a:solidFill>
              <a:ln w="31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kumimoji="1" lang="en-GB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68" name="Cube 267"/>
              <p:cNvSpPr/>
              <p:nvPr/>
            </p:nvSpPr>
            <p:spPr>
              <a:xfrm>
                <a:off x="1358113" y="2715650"/>
                <a:ext cx="5429225" cy="356160"/>
              </a:xfrm>
              <a:prstGeom prst="cube">
                <a:avLst>
                  <a:gd name="adj" fmla="val 100000"/>
                </a:avLst>
              </a:prstGeom>
              <a:solidFill>
                <a:schemeClr val="tx2">
                  <a:lumMod val="40000"/>
                  <a:lumOff val="60000"/>
                  <a:alpha val="20000"/>
                </a:schemeClr>
              </a:solidFill>
              <a:ln w="31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kumimoji="1" lang="en-GB" sz="4000" b="1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69" name="Cube 268"/>
              <p:cNvSpPr/>
              <p:nvPr/>
            </p:nvSpPr>
            <p:spPr>
              <a:xfrm>
                <a:off x="2618505" y="1661666"/>
                <a:ext cx="5216114" cy="142877"/>
              </a:xfrm>
              <a:prstGeom prst="cube">
                <a:avLst>
                  <a:gd name="adj" fmla="val 100000"/>
                </a:avLst>
              </a:prstGeom>
              <a:solidFill>
                <a:schemeClr val="accent2">
                  <a:lumMod val="40000"/>
                  <a:lumOff val="60000"/>
                  <a:alpha val="20000"/>
                </a:schemeClr>
              </a:solidFill>
              <a:ln w="31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>
                  <a:defRPr/>
                </a:pPr>
                <a:endParaRPr kumimoji="1" lang="en-GB" sz="4000" b="1">
                  <a:solidFill>
                    <a:prstClr val="white"/>
                  </a:solidFill>
                  <a:latin typeface="Arial"/>
                </a:endParaRPr>
              </a:p>
            </p:txBody>
          </p:sp>
        </p:grpSp>
        <p:sp>
          <p:nvSpPr>
            <p:cNvPr id="203" name="Parallelogram 202"/>
            <p:cNvSpPr/>
            <p:nvPr/>
          </p:nvSpPr>
          <p:spPr bwMode="auto">
            <a:xfrm>
              <a:off x="2665393" y="1785935"/>
              <a:ext cx="1657350" cy="142875"/>
            </a:xfrm>
            <a:prstGeom prst="parallelogram">
              <a:avLst>
                <a:gd name="adj" fmla="val 10000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kumimoji="1" lang="en-GB" sz="4000" b="1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204" name="Parallelogram 203"/>
            <p:cNvSpPr/>
            <p:nvPr/>
          </p:nvSpPr>
          <p:spPr bwMode="auto">
            <a:xfrm>
              <a:off x="2379643" y="2071686"/>
              <a:ext cx="1657350" cy="142875"/>
            </a:xfrm>
            <a:prstGeom prst="parallelogram">
              <a:avLst>
                <a:gd name="adj" fmla="val 10000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kumimoji="1" lang="en-GB" sz="4000" b="1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205" name="Parallelogram 204"/>
            <p:cNvSpPr/>
            <p:nvPr/>
          </p:nvSpPr>
          <p:spPr bwMode="auto">
            <a:xfrm>
              <a:off x="2936855" y="1519234"/>
              <a:ext cx="1657350" cy="142875"/>
            </a:xfrm>
            <a:prstGeom prst="parallelogram">
              <a:avLst>
                <a:gd name="adj" fmla="val 10000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kumimoji="1" lang="en-GB" sz="4000" b="1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206" name="Parallelogram 205"/>
            <p:cNvSpPr/>
            <p:nvPr/>
          </p:nvSpPr>
          <p:spPr bwMode="auto">
            <a:xfrm>
              <a:off x="4560867" y="1523996"/>
              <a:ext cx="2295525" cy="142875"/>
            </a:xfrm>
            <a:prstGeom prst="parallelogram">
              <a:avLst>
                <a:gd name="adj" fmla="val 10000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kumimoji="1" lang="en-GB" sz="4000" b="1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207" name="Parallelogram 206"/>
            <p:cNvSpPr/>
            <p:nvPr/>
          </p:nvSpPr>
          <p:spPr bwMode="auto">
            <a:xfrm>
              <a:off x="4308455" y="1785935"/>
              <a:ext cx="2286000" cy="142875"/>
            </a:xfrm>
            <a:prstGeom prst="parallelogram">
              <a:avLst>
                <a:gd name="adj" fmla="val 10000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kumimoji="1" lang="en-GB" sz="4000" b="1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208" name="Parallelogram 207"/>
            <p:cNvSpPr/>
            <p:nvPr/>
          </p:nvSpPr>
          <p:spPr bwMode="auto">
            <a:xfrm>
              <a:off x="4022705" y="2071686"/>
              <a:ext cx="2286000" cy="142875"/>
            </a:xfrm>
            <a:prstGeom prst="parallelogram">
              <a:avLst>
                <a:gd name="adj" fmla="val 10000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kumimoji="1" lang="en-GB" sz="4000" b="1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209" name="Parallelogram 208"/>
            <p:cNvSpPr/>
            <p:nvPr/>
          </p:nvSpPr>
          <p:spPr bwMode="auto">
            <a:xfrm>
              <a:off x="4808517" y="1285871"/>
              <a:ext cx="2295525" cy="142875"/>
            </a:xfrm>
            <a:prstGeom prst="parallelogram">
              <a:avLst>
                <a:gd name="adj" fmla="val 10000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kumimoji="1" lang="en-GB" sz="4000" b="1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210" name="Parallelogram 209"/>
            <p:cNvSpPr/>
            <p:nvPr/>
          </p:nvSpPr>
          <p:spPr bwMode="auto">
            <a:xfrm>
              <a:off x="3165455" y="1285871"/>
              <a:ext cx="1657350" cy="142875"/>
            </a:xfrm>
            <a:prstGeom prst="parallelogram">
              <a:avLst>
                <a:gd name="adj" fmla="val 10000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kumimoji="1" lang="en-GB" sz="4000" b="1">
                <a:solidFill>
                  <a:prstClr val="white"/>
                </a:solidFill>
                <a:latin typeface="Arial"/>
              </a:endParaRPr>
            </a:p>
          </p:txBody>
        </p:sp>
        <p:grpSp>
          <p:nvGrpSpPr>
            <p:cNvPr id="36" name="Group 64"/>
            <p:cNvGrpSpPr>
              <a:grpSpLocks/>
            </p:cNvGrpSpPr>
            <p:nvPr/>
          </p:nvGrpSpPr>
          <p:grpSpPr bwMode="auto">
            <a:xfrm>
              <a:off x="4097319" y="2311404"/>
              <a:ext cx="852482" cy="166686"/>
              <a:chOff x="2932" y="3446"/>
              <a:chExt cx="1208" cy="320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2121" name="Rectangle 65"/>
              <p:cNvSpPr>
                <a:spLocks noChangeArrowheads="1"/>
              </p:cNvSpPr>
              <p:nvPr/>
            </p:nvSpPr>
            <p:spPr bwMode="auto">
              <a:xfrm>
                <a:off x="2958" y="3467"/>
                <a:ext cx="1182" cy="29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GB" sz="400" b="1">
                  <a:solidFill>
                    <a:prstClr val="black"/>
                  </a:solidFill>
                  <a:latin typeface="Calibri" pitchFamily="34" charset="0"/>
                  <a:ea typeface="Arial" charset="0"/>
                  <a:cs typeface="Arial" pitchFamily="34" charset="0"/>
                </a:endParaRPr>
              </a:p>
            </p:txBody>
          </p:sp>
          <p:sp>
            <p:nvSpPr>
              <p:cNvPr id="2122" name="Rectangle 66"/>
              <p:cNvSpPr>
                <a:spLocks noChangeArrowheads="1"/>
              </p:cNvSpPr>
              <p:nvPr/>
            </p:nvSpPr>
            <p:spPr bwMode="auto">
              <a:xfrm>
                <a:off x="2932" y="3446"/>
                <a:ext cx="1189" cy="294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GB" sz="400" b="1">
                  <a:solidFill>
                    <a:prstClr val="black"/>
                  </a:solidFill>
                  <a:latin typeface="Calibri" pitchFamily="34" charset="0"/>
                  <a:ea typeface="Arial" charset="0"/>
                  <a:cs typeface="Arial" pitchFamily="34" charset="0"/>
                </a:endParaRPr>
              </a:p>
            </p:txBody>
          </p:sp>
        </p:grpSp>
        <p:sp>
          <p:nvSpPr>
            <p:cNvPr id="212" name="Rectangle 67"/>
            <p:cNvSpPr>
              <a:spLocks noChangeArrowheads="1"/>
            </p:cNvSpPr>
            <p:nvPr/>
          </p:nvSpPr>
          <p:spPr bwMode="auto">
            <a:xfrm>
              <a:off x="4137005" y="2325687"/>
              <a:ext cx="788988" cy="119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normAutofit fontScale="92500" lnSpcReduction="10000"/>
            </a:bodyPr>
            <a:lstStyle/>
            <a:p>
              <a:pPr algn="ctr" defTabSz="914400">
                <a:defRPr/>
              </a:pPr>
              <a:r>
                <a:rPr kumimoji="1" lang="en-GB" sz="400" b="1" dirty="0">
                  <a:solidFill>
                    <a:srgbClr val="000000"/>
                  </a:solidFill>
                  <a:latin typeface="Calibri"/>
                  <a:ea typeface="Arial" charset="0"/>
                  <a:cs typeface="Arial" pitchFamily="34" charset="0"/>
                </a:rPr>
                <a:t>Enterprise Effectiveness</a:t>
              </a:r>
              <a:br>
                <a:rPr kumimoji="1" lang="en-GB" sz="400" b="1" dirty="0">
                  <a:solidFill>
                    <a:srgbClr val="000000"/>
                  </a:solidFill>
                  <a:latin typeface="Calibri"/>
                  <a:ea typeface="Arial" charset="0"/>
                  <a:cs typeface="Arial" pitchFamily="34" charset="0"/>
                </a:rPr>
              </a:br>
              <a:r>
                <a:rPr kumimoji="1" lang="en-GB" sz="400" b="1" dirty="0">
                  <a:solidFill>
                    <a:srgbClr val="000000"/>
                  </a:solidFill>
                  <a:latin typeface="Calibri"/>
                  <a:ea typeface="Arial" charset="0"/>
                  <a:cs typeface="Arial" pitchFamily="34" charset="0"/>
                </a:rPr>
                <a:t>Management</a:t>
              </a:r>
              <a:endParaRPr kumimoji="1" lang="en-GB" sz="400" b="1" dirty="0">
                <a:solidFill>
                  <a:prstClr val="black"/>
                </a:solidFill>
                <a:latin typeface="Calibri"/>
                <a:ea typeface="Arial" charset="0"/>
                <a:cs typeface="Arial" pitchFamily="34" charset="0"/>
              </a:endParaRPr>
            </a:p>
          </p:txBody>
        </p:sp>
        <p:grpSp>
          <p:nvGrpSpPr>
            <p:cNvPr id="49178" name="Group 68"/>
            <p:cNvGrpSpPr>
              <a:grpSpLocks/>
            </p:cNvGrpSpPr>
            <p:nvPr/>
          </p:nvGrpSpPr>
          <p:grpSpPr bwMode="auto">
            <a:xfrm>
              <a:off x="5027588" y="2311404"/>
              <a:ext cx="852482" cy="166686"/>
              <a:chOff x="2932" y="3446"/>
              <a:chExt cx="1208" cy="320"/>
            </a:xfrm>
          </p:grpSpPr>
          <p:sp>
            <p:nvSpPr>
              <p:cNvPr id="49210" name="Rectangle 69"/>
              <p:cNvSpPr>
                <a:spLocks noChangeArrowheads="1"/>
              </p:cNvSpPr>
              <p:nvPr/>
            </p:nvSpPr>
            <p:spPr bwMode="auto">
              <a:xfrm>
                <a:off x="2958" y="3467"/>
                <a:ext cx="1182" cy="299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GB" sz="400" b="1" smtClean="0">
                  <a:solidFill>
                    <a:srgbClr val="000000"/>
                  </a:solidFill>
                  <a:latin typeface="Calibri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2120" name="Rectangle 70"/>
              <p:cNvSpPr>
                <a:spLocks noChangeArrowheads="1"/>
              </p:cNvSpPr>
              <p:nvPr/>
            </p:nvSpPr>
            <p:spPr bwMode="auto">
              <a:xfrm>
                <a:off x="2932" y="3446"/>
                <a:ext cx="1190" cy="293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GB" sz="400" b="1">
                  <a:solidFill>
                    <a:prstClr val="black"/>
                  </a:solidFill>
                  <a:latin typeface="Calibri" pitchFamily="34" charset="0"/>
                  <a:ea typeface="Arial" charset="0"/>
                  <a:cs typeface="Arial" pitchFamily="34" charset="0"/>
                </a:endParaRPr>
              </a:p>
            </p:txBody>
          </p:sp>
        </p:grpSp>
        <p:grpSp>
          <p:nvGrpSpPr>
            <p:cNvPr id="38" name="Group 71"/>
            <p:cNvGrpSpPr>
              <a:grpSpLocks/>
            </p:cNvGrpSpPr>
            <p:nvPr/>
          </p:nvGrpSpPr>
          <p:grpSpPr bwMode="auto">
            <a:xfrm>
              <a:off x="3167051" y="2311404"/>
              <a:ext cx="852482" cy="166686"/>
              <a:chOff x="2932" y="3446"/>
              <a:chExt cx="1208" cy="320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2117" name="Rectangle 72"/>
              <p:cNvSpPr>
                <a:spLocks noChangeArrowheads="1"/>
              </p:cNvSpPr>
              <p:nvPr/>
            </p:nvSpPr>
            <p:spPr bwMode="auto">
              <a:xfrm>
                <a:off x="2958" y="3467"/>
                <a:ext cx="1182" cy="29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GB" sz="400" b="1">
                  <a:solidFill>
                    <a:prstClr val="black"/>
                  </a:solidFill>
                  <a:latin typeface="Calibri" pitchFamily="34" charset="0"/>
                  <a:ea typeface="Arial" charset="0"/>
                  <a:cs typeface="Arial" pitchFamily="34" charset="0"/>
                </a:endParaRPr>
              </a:p>
            </p:txBody>
          </p:sp>
          <p:sp>
            <p:nvSpPr>
              <p:cNvPr id="2118" name="Rectangle 73"/>
              <p:cNvSpPr>
                <a:spLocks noChangeArrowheads="1"/>
              </p:cNvSpPr>
              <p:nvPr/>
            </p:nvSpPr>
            <p:spPr bwMode="auto">
              <a:xfrm>
                <a:off x="2932" y="3446"/>
                <a:ext cx="1189" cy="294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GB" sz="400" b="1">
                  <a:solidFill>
                    <a:prstClr val="black"/>
                  </a:solidFill>
                  <a:latin typeface="Calibri" pitchFamily="34" charset="0"/>
                  <a:ea typeface="Arial" charset="0"/>
                  <a:cs typeface="Arial" pitchFamily="34" charset="0"/>
                </a:endParaRPr>
              </a:p>
            </p:txBody>
          </p:sp>
        </p:grpSp>
        <p:grpSp>
          <p:nvGrpSpPr>
            <p:cNvPr id="49180" name="Group 74"/>
            <p:cNvGrpSpPr>
              <a:grpSpLocks/>
            </p:cNvGrpSpPr>
            <p:nvPr/>
          </p:nvGrpSpPr>
          <p:grpSpPr bwMode="auto">
            <a:xfrm>
              <a:off x="2236782" y="2311404"/>
              <a:ext cx="852482" cy="166686"/>
              <a:chOff x="2932" y="3446"/>
              <a:chExt cx="1208" cy="320"/>
            </a:xfrm>
          </p:grpSpPr>
          <p:sp>
            <p:nvSpPr>
              <p:cNvPr id="49208" name="Rectangle 75"/>
              <p:cNvSpPr>
                <a:spLocks noChangeArrowheads="1"/>
              </p:cNvSpPr>
              <p:nvPr/>
            </p:nvSpPr>
            <p:spPr bwMode="auto">
              <a:xfrm>
                <a:off x="2958" y="3467"/>
                <a:ext cx="1182" cy="299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GB" sz="400" b="1" smtClean="0">
                  <a:solidFill>
                    <a:srgbClr val="000000"/>
                  </a:solidFill>
                  <a:latin typeface="Calibri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2116" name="Rectangle 76"/>
              <p:cNvSpPr>
                <a:spLocks noChangeArrowheads="1"/>
              </p:cNvSpPr>
              <p:nvPr/>
            </p:nvSpPr>
            <p:spPr bwMode="auto">
              <a:xfrm>
                <a:off x="2932" y="3446"/>
                <a:ext cx="1190" cy="293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GB" sz="400" b="1">
                  <a:solidFill>
                    <a:prstClr val="black"/>
                  </a:solidFill>
                  <a:latin typeface="Calibri" pitchFamily="34" charset="0"/>
                  <a:ea typeface="Arial" charset="0"/>
                  <a:cs typeface="Arial" pitchFamily="34" charset="0"/>
                </a:endParaRPr>
              </a:p>
            </p:txBody>
          </p:sp>
        </p:grpSp>
        <p:sp>
          <p:nvSpPr>
            <p:cNvPr id="216" name="Rectangle 77"/>
            <p:cNvSpPr>
              <a:spLocks noChangeArrowheads="1"/>
            </p:cNvSpPr>
            <p:nvPr/>
          </p:nvSpPr>
          <p:spPr bwMode="auto">
            <a:xfrm>
              <a:off x="5056167" y="2328862"/>
              <a:ext cx="752475" cy="12065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normAutofit fontScale="92500" lnSpcReduction="10000"/>
            </a:bodyPr>
            <a:lstStyle/>
            <a:p>
              <a:pPr algn="ctr" defTabSz="914400">
                <a:defRPr/>
              </a:pPr>
              <a:r>
                <a:rPr kumimoji="1" lang="en-GB" sz="400" b="1" dirty="0">
                  <a:solidFill>
                    <a:srgbClr val="000000"/>
                  </a:solidFill>
                  <a:latin typeface="Calibri"/>
                  <a:ea typeface="Arial" charset="0"/>
                  <a:cs typeface="Arial" pitchFamily="34" charset="0"/>
                </a:rPr>
                <a:t>Knowledge </a:t>
              </a:r>
              <a:r>
                <a:rPr kumimoji="1" lang="en-GB" sz="400" b="1">
                  <a:solidFill>
                    <a:srgbClr val="000000"/>
                  </a:solidFill>
                  <a:latin typeface="Calibri"/>
                  <a:ea typeface="Arial" charset="0"/>
                  <a:cs typeface="Arial" pitchFamily="34" charset="0"/>
                </a:rPr>
                <a:t>&amp; Research</a:t>
              </a:r>
              <a:endParaRPr kumimoji="1" lang="en-GB" sz="400" b="1" dirty="0">
                <a:solidFill>
                  <a:prstClr val="black"/>
                </a:solidFill>
                <a:latin typeface="Calibri"/>
                <a:ea typeface="Arial" charset="0"/>
                <a:cs typeface="Arial" pitchFamily="34" charset="0"/>
              </a:endParaRPr>
            </a:p>
            <a:p>
              <a:pPr algn="ctr" defTabSz="914400">
                <a:defRPr/>
              </a:pPr>
              <a:r>
                <a:rPr kumimoji="1" lang="en-GB" sz="400" b="1" dirty="0">
                  <a:solidFill>
                    <a:srgbClr val="000000"/>
                  </a:solidFill>
                  <a:latin typeface="Calibri"/>
                  <a:ea typeface="Arial" charset="0"/>
                  <a:cs typeface="Arial" pitchFamily="34" charset="0"/>
                </a:rPr>
                <a:t>Management</a:t>
              </a:r>
            </a:p>
          </p:txBody>
        </p:sp>
        <p:sp>
          <p:nvSpPr>
            <p:cNvPr id="217" name="Rectangle 78"/>
            <p:cNvSpPr>
              <a:spLocks noChangeArrowheads="1"/>
            </p:cNvSpPr>
            <p:nvPr/>
          </p:nvSpPr>
          <p:spPr bwMode="auto">
            <a:xfrm>
              <a:off x="3200380" y="2328862"/>
              <a:ext cx="496888" cy="120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normAutofit fontScale="92500" lnSpcReduction="10000"/>
            </a:bodyPr>
            <a:lstStyle/>
            <a:p>
              <a:pPr algn="ctr" defTabSz="914400">
                <a:defRPr/>
              </a:pPr>
              <a:r>
                <a:rPr kumimoji="1" lang="en-GB" sz="400" b="1" dirty="0">
                  <a:solidFill>
                    <a:srgbClr val="000000"/>
                  </a:solidFill>
                  <a:latin typeface="Calibri"/>
                  <a:ea typeface="Arial" charset="0"/>
                  <a:cs typeface="Arial" pitchFamily="34" charset="0"/>
                </a:rPr>
                <a:t>Enterprise Risk</a:t>
              </a:r>
              <a:br>
                <a:rPr kumimoji="1" lang="en-GB" sz="400" b="1" dirty="0">
                  <a:solidFill>
                    <a:srgbClr val="000000"/>
                  </a:solidFill>
                  <a:latin typeface="Calibri"/>
                  <a:ea typeface="Arial" charset="0"/>
                  <a:cs typeface="Arial" pitchFamily="34" charset="0"/>
                </a:rPr>
              </a:br>
              <a:r>
                <a:rPr kumimoji="1" lang="en-GB" sz="400" b="1" dirty="0">
                  <a:solidFill>
                    <a:srgbClr val="000000"/>
                  </a:solidFill>
                  <a:latin typeface="Calibri"/>
                  <a:ea typeface="Arial" charset="0"/>
                  <a:cs typeface="Arial" pitchFamily="34" charset="0"/>
                </a:rPr>
                <a:t>Management</a:t>
              </a:r>
              <a:endParaRPr kumimoji="1" lang="en-GB" sz="400" b="1" dirty="0">
                <a:solidFill>
                  <a:prstClr val="black"/>
                </a:solidFill>
                <a:latin typeface="Calibri"/>
                <a:ea typeface="Arial" charset="0"/>
                <a:cs typeface="Arial" pitchFamily="34" charset="0"/>
              </a:endParaRPr>
            </a:p>
          </p:txBody>
        </p:sp>
        <p:sp>
          <p:nvSpPr>
            <p:cNvPr id="218" name="Rectangle 79"/>
            <p:cNvSpPr>
              <a:spLocks noChangeArrowheads="1"/>
            </p:cNvSpPr>
            <p:nvPr/>
          </p:nvSpPr>
          <p:spPr bwMode="auto">
            <a:xfrm>
              <a:off x="2273280" y="2330449"/>
              <a:ext cx="711200" cy="11906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normAutofit fontScale="92500" lnSpcReduction="10000"/>
            </a:bodyPr>
            <a:lstStyle/>
            <a:p>
              <a:pPr algn="ctr" defTabSz="914400">
                <a:defRPr/>
              </a:pPr>
              <a:r>
                <a:rPr kumimoji="1" lang="en-GB" sz="400" b="1" dirty="0">
                  <a:solidFill>
                    <a:srgbClr val="000000"/>
                  </a:solidFill>
                  <a:latin typeface="Calibri"/>
                  <a:ea typeface="Arial" charset="0"/>
                  <a:cs typeface="Arial" pitchFamily="34" charset="0"/>
                </a:rPr>
                <a:t>Strategic &amp; Enterprise</a:t>
              </a:r>
              <a:br>
                <a:rPr kumimoji="1" lang="en-GB" sz="400" b="1" dirty="0">
                  <a:solidFill>
                    <a:srgbClr val="000000"/>
                  </a:solidFill>
                  <a:latin typeface="Calibri"/>
                  <a:ea typeface="Arial" charset="0"/>
                  <a:cs typeface="Arial" pitchFamily="34" charset="0"/>
                </a:rPr>
              </a:br>
              <a:r>
                <a:rPr kumimoji="1" lang="en-GB" sz="400" b="1" dirty="0">
                  <a:solidFill>
                    <a:srgbClr val="000000"/>
                  </a:solidFill>
                  <a:latin typeface="Calibri"/>
                  <a:ea typeface="Arial" charset="0"/>
                  <a:cs typeface="Arial" pitchFamily="34" charset="0"/>
                </a:rPr>
                <a:t>Planning</a:t>
              </a:r>
            </a:p>
          </p:txBody>
        </p:sp>
        <p:grpSp>
          <p:nvGrpSpPr>
            <p:cNvPr id="42" name="Group 80"/>
            <p:cNvGrpSpPr>
              <a:grpSpLocks/>
            </p:cNvGrpSpPr>
            <p:nvPr/>
          </p:nvGrpSpPr>
          <p:grpSpPr bwMode="auto">
            <a:xfrm>
              <a:off x="2660642" y="2530477"/>
              <a:ext cx="854069" cy="165098"/>
              <a:chOff x="2932" y="3446"/>
              <a:chExt cx="1208" cy="320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2113" name="Rectangle 81"/>
              <p:cNvSpPr>
                <a:spLocks noChangeArrowheads="1"/>
              </p:cNvSpPr>
              <p:nvPr/>
            </p:nvSpPr>
            <p:spPr bwMode="auto">
              <a:xfrm>
                <a:off x="2958" y="3467"/>
                <a:ext cx="1182" cy="29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GB" sz="400" b="1">
                  <a:solidFill>
                    <a:prstClr val="black"/>
                  </a:solidFill>
                  <a:latin typeface="Calibri" pitchFamily="34" charset="0"/>
                  <a:ea typeface="Arial" charset="0"/>
                  <a:cs typeface="Arial" pitchFamily="34" charset="0"/>
                </a:endParaRPr>
              </a:p>
            </p:txBody>
          </p:sp>
          <p:sp>
            <p:nvSpPr>
              <p:cNvPr id="2114" name="Rectangle 82"/>
              <p:cNvSpPr>
                <a:spLocks noChangeArrowheads="1"/>
              </p:cNvSpPr>
              <p:nvPr/>
            </p:nvSpPr>
            <p:spPr bwMode="auto">
              <a:xfrm>
                <a:off x="2932" y="3446"/>
                <a:ext cx="1189" cy="294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GB" sz="400" b="1">
                  <a:solidFill>
                    <a:prstClr val="black"/>
                  </a:solidFill>
                  <a:latin typeface="Calibri" pitchFamily="34" charset="0"/>
                  <a:ea typeface="Arial" charset="0"/>
                  <a:cs typeface="Arial" pitchFamily="34" charset="0"/>
                </a:endParaRPr>
              </a:p>
            </p:txBody>
          </p:sp>
        </p:grpSp>
        <p:grpSp>
          <p:nvGrpSpPr>
            <p:cNvPr id="43" name="Group 83"/>
            <p:cNvGrpSpPr>
              <a:grpSpLocks/>
            </p:cNvGrpSpPr>
            <p:nvPr/>
          </p:nvGrpSpPr>
          <p:grpSpPr bwMode="auto">
            <a:xfrm>
              <a:off x="3660760" y="2530477"/>
              <a:ext cx="854069" cy="165098"/>
              <a:chOff x="2932" y="3446"/>
              <a:chExt cx="1208" cy="320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2111" name="Rectangle 84"/>
              <p:cNvSpPr>
                <a:spLocks noChangeArrowheads="1"/>
              </p:cNvSpPr>
              <p:nvPr/>
            </p:nvSpPr>
            <p:spPr bwMode="auto">
              <a:xfrm>
                <a:off x="2958" y="3467"/>
                <a:ext cx="1182" cy="29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GB" sz="400" b="1">
                  <a:solidFill>
                    <a:prstClr val="black"/>
                  </a:solidFill>
                  <a:latin typeface="Calibri" pitchFamily="34" charset="0"/>
                  <a:ea typeface="Arial" charset="0"/>
                  <a:cs typeface="Arial" pitchFamily="34" charset="0"/>
                </a:endParaRPr>
              </a:p>
            </p:txBody>
          </p:sp>
          <p:sp>
            <p:nvSpPr>
              <p:cNvPr id="2112" name="Rectangle 85"/>
              <p:cNvSpPr>
                <a:spLocks noChangeArrowheads="1"/>
              </p:cNvSpPr>
              <p:nvPr/>
            </p:nvSpPr>
            <p:spPr bwMode="auto">
              <a:xfrm>
                <a:off x="2932" y="3446"/>
                <a:ext cx="1189" cy="294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GB" sz="400" b="1">
                  <a:solidFill>
                    <a:prstClr val="black"/>
                  </a:solidFill>
                  <a:latin typeface="Calibri" pitchFamily="34" charset="0"/>
                  <a:ea typeface="Arial" charset="0"/>
                  <a:cs typeface="Arial" pitchFamily="34" charset="0"/>
                </a:endParaRPr>
              </a:p>
            </p:txBody>
          </p:sp>
        </p:grpSp>
        <p:grpSp>
          <p:nvGrpSpPr>
            <p:cNvPr id="44" name="Group 86"/>
            <p:cNvGrpSpPr>
              <a:grpSpLocks/>
            </p:cNvGrpSpPr>
            <p:nvPr/>
          </p:nvGrpSpPr>
          <p:grpSpPr bwMode="auto">
            <a:xfrm>
              <a:off x="4660878" y="2530477"/>
              <a:ext cx="852481" cy="165098"/>
              <a:chOff x="2932" y="3446"/>
              <a:chExt cx="1208" cy="320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2109" name="Rectangle 87"/>
              <p:cNvSpPr>
                <a:spLocks noChangeArrowheads="1"/>
              </p:cNvSpPr>
              <p:nvPr/>
            </p:nvSpPr>
            <p:spPr bwMode="auto">
              <a:xfrm>
                <a:off x="2958" y="3467"/>
                <a:ext cx="1182" cy="29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GB" sz="400" b="1">
                  <a:solidFill>
                    <a:prstClr val="black"/>
                  </a:solidFill>
                  <a:latin typeface="Calibri" pitchFamily="34" charset="0"/>
                  <a:ea typeface="Arial" charset="0"/>
                  <a:cs typeface="Arial" pitchFamily="34" charset="0"/>
                </a:endParaRPr>
              </a:p>
            </p:txBody>
          </p:sp>
          <p:sp>
            <p:nvSpPr>
              <p:cNvPr id="2110" name="Rectangle 88"/>
              <p:cNvSpPr>
                <a:spLocks noChangeArrowheads="1"/>
              </p:cNvSpPr>
              <p:nvPr/>
            </p:nvSpPr>
            <p:spPr bwMode="auto">
              <a:xfrm>
                <a:off x="2932" y="3446"/>
                <a:ext cx="1189" cy="294"/>
              </a:xfrm>
              <a:prstGeom prst="rect">
                <a:avLst/>
              </a:prstGeom>
              <a:grp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en-GB" sz="400" b="1">
                  <a:solidFill>
                    <a:prstClr val="black"/>
                  </a:solidFill>
                  <a:latin typeface="Calibri" pitchFamily="34" charset="0"/>
                  <a:ea typeface="Arial" charset="0"/>
                  <a:cs typeface="Arial" pitchFamily="34" charset="0"/>
                </a:endParaRPr>
              </a:p>
            </p:txBody>
          </p:sp>
        </p:grpSp>
        <p:sp>
          <p:nvSpPr>
            <p:cNvPr id="222" name="Rectangle 89"/>
            <p:cNvSpPr>
              <a:spLocks noChangeArrowheads="1"/>
            </p:cNvSpPr>
            <p:nvPr/>
          </p:nvSpPr>
          <p:spPr bwMode="auto">
            <a:xfrm>
              <a:off x="2695555" y="2544762"/>
              <a:ext cx="565150" cy="11906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normAutofit fontScale="92500" lnSpcReduction="10000"/>
            </a:bodyPr>
            <a:lstStyle/>
            <a:p>
              <a:pPr algn="ctr" defTabSz="914400">
                <a:defRPr/>
              </a:pPr>
              <a:r>
                <a:rPr kumimoji="1" lang="en-GB" sz="400" b="1">
                  <a:solidFill>
                    <a:srgbClr val="000000"/>
                  </a:solidFill>
                  <a:latin typeface="Calibri"/>
                  <a:ea typeface="Arial" charset="0"/>
                  <a:cs typeface="Arial" pitchFamily="34" charset="0"/>
                </a:rPr>
                <a:t>Financial &amp; Asset</a:t>
              </a:r>
              <a:br>
                <a:rPr kumimoji="1" lang="en-GB" sz="400" b="1">
                  <a:solidFill>
                    <a:srgbClr val="000000"/>
                  </a:solidFill>
                  <a:latin typeface="Calibri"/>
                  <a:ea typeface="Arial" charset="0"/>
                  <a:cs typeface="Arial" pitchFamily="34" charset="0"/>
                </a:rPr>
              </a:br>
              <a:r>
                <a:rPr kumimoji="1" lang="en-GB" sz="400" b="1">
                  <a:solidFill>
                    <a:srgbClr val="000000"/>
                  </a:solidFill>
                  <a:latin typeface="Calibri"/>
                  <a:ea typeface="Arial" charset="0"/>
                  <a:cs typeface="Arial" pitchFamily="34" charset="0"/>
                </a:rPr>
                <a:t>Management</a:t>
              </a:r>
            </a:p>
          </p:txBody>
        </p:sp>
        <p:sp>
          <p:nvSpPr>
            <p:cNvPr id="223" name="Rectangle 90"/>
            <p:cNvSpPr>
              <a:spLocks noChangeArrowheads="1"/>
            </p:cNvSpPr>
            <p:nvPr/>
          </p:nvSpPr>
          <p:spPr bwMode="auto">
            <a:xfrm>
              <a:off x="3690918" y="2549524"/>
              <a:ext cx="742950" cy="119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normAutofit fontScale="92500" lnSpcReduction="10000"/>
            </a:bodyPr>
            <a:lstStyle/>
            <a:p>
              <a:pPr algn="ctr" defTabSz="914400">
                <a:defRPr/>
              </a:pPr>
              <a:r>
                <a:rPr kumimoji="1" lang="en-GB" sz="400" b="1">
                  <a:solidFill>
                    <a:srgbClr val="000000"/>
                  </a:solidFill>
                  <a:latin typeface="Calibri"/>
                  <a:ea typeface="Arial" charset="0"/>
                  <a:cs typeface="Arial" pitchFamily="34" charset="0"/>
                </a:rPr>
                <a:t>Stakeholder &amp; External</a:t>
              </a:r>
              <a:endParaRPr kumimoji="1" lang="en-GB" sz="400" b="1">
                <a:solidFill>
                  <a:prstClr val="black"/>
                </a:solidFill>
                <a:latin typeface="Calibri"/>
                <a:ea typeface="Arial" charset="0"/>
                <a:cs typeface="Arial" pitchFamily="34" charset="0"/>
              </a:endParaRPr>
            </a:p>
            <a:p>
              <a:pPr algn="ctr" defTabSz="914400">
                <a:defRPr/>
              </a:pPr>
              <a:r>
                <a:rPr kumimoji="1" lang="en-GB" sz="400" b="1">
                  <a:solidFill>
                    <a:srgbClr val="000000"/>
                  </a:solidFill>
                  <a:latin typeface="Calibri"/>
                  <a:ea typeface="Arial" charset="0"/>
                  <a:cs typeface="Arial" pitchFamily="34" charset="0"/>
                </a:rPr>
                <a:t>Relations Management</a:t>
              </a:r>
            </a:p>
          </p:txBody>
        </p:sp>
        <p:sp>
          <p:nvSpPr>
            <p:cNvPr id="224" name="Rectangle 91"/>
            <p:cNvSpPr>
              <a:spLocks noChangeArrowheads="1"/>
            </p:cNvSpPr>
            <p:nvPr/>
          </p:nvSpPr>
          <p:spPr bwMode="auto">
            <a:xfrm>
              <a:off x="4705329" y="2546349"/>
              <a:ext cx="595313" cy="12065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normAutofit fontScale="92500" lnSpcReduction="10000"/>
            </a:bodyPr>
            <a:lstStyle/>
            <a:p>
              <a:pPr algn="ctr" defTabSz="914400">
                <a:defRPr/>
              </a:pPr>
              <a:r>
                <a:rPr kumimoji="1" lang="en-GB" sz="400" b="1" dirty="0">
                  <a:solidFill>
                    <a:srgbClr val="000000"/>
                  </a:solidFill>
                  <a:latin typeface="Calibri"/>
                  <a:ea typeface="Arial" charset="0"/>
                  <a:cs typeface="Arial" pitchFamily="34" charset="0"/>
                </a:rPr>
                <a:t>Human Resources</a:t>
              </a:r>
              <a:br>
                <a:rPr kumimoji="1" lang="en-GB" sz="400" b="1" dirty="0">
                  <a:solidFill>
                    <a:srgbClr val="000000"/>
                  </a:solidFill>
                  <a:latin typeface="Calibri"/>
                  <a:ea typeface="Arial" charset="0"/>
                  <a:cs typeface="Arial" pitchFamily="34" charset="0"/>
                </a:rPr>
              </a:br>
              <a:r>
                <a:rPr kumimoji="1" lang="en-GB" sz="400" b="1" dirty="0">
                  <a:solidFill>
                    <a:srgbClr val="000000"/>
                  </a:solidFill>
                  <a:latin typeface="Calibri"/>
                  <a:ea typeface="Arial" charset="0"/>
                  <a:cs typeface="Arial" pitchFamily="34" charset="0"/>
                </a:rPr>
                <a:t>Management</a:t>
              </a:r>
            </a:p>
          </p:txBody>
        </p:sp>
        <p:sp>
          <p:nvSpPr>
            <p:cNvPr id="49190" name="Rectangle 6"/>
            <p:cNvSpPr>
              <a:spLocks noChangeArrowheads="1"/>
            </p:cNvSpPr>
            <p:nvPr/>
          </p:nvSpPr>
          <p:spPr bwMode="auto">
            <a:xfrm>
              <a:off x="3379767" y="1071563"/>
              <a:ext cx="2000250" cy="142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sz="700" b="1" smtClean="0">
                  <a:solidFill>
                    <a:srgbClr val="000000"/>
                  </a:solidFill>
                  <a:latin typeface="Calibri" charset="0"/>
                  <a:ea typeface="Arial" charset="0"/>
                  <a:cs typeface="Arial" charset="0"/>
                </a:rPr>
                <a:t>Strategy, Infrastructure &amp; Product</a:t>
              </a:r>
            </a:p>
          </p:txBody>
        </p:sp>
        <p:sp>
          <p:nvSpPr>
            <p:cNvPr id="49191" name="Rectangle 8"/>
            <p:cNvSpPr>
              <a:spLocks noChangeArrowheads="1"/>
            </p:cNvSpPr>
            <p:nvPr/>
          </p:nvSpPr>
          <p:spPr bwMode="auto">
            <a:xfrm>
              <a:off x="5808642" y="1071563"/>
              <a:ext cx="935031" cy="211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sz="700" b="1" smtClean="0">
                  <a:solidFill>
                    <a:srgbClr val="000000"/>
                  </a:solidFill>
                  <a:latin typeface="Calibri" charset="0"/>
                  <a:ea typeface="Arial" charset="0"/>
                  <a:cs typeface="Arial" charset="0"/>
                </a:rPr>
                <a:t>Operations</a:t>
              </a:r>
            </a:p>
          </p:txBody>
        </p:sp>
        <p:sp>
          <p:nvSpPr>
            <p:cNvPr id="227" name="Rectangle 11"/>
            <p:cNvSpPr>
              <a:spLocks noChangeArrowheads="1"/>
            </p:cNvSpPr>
            <p:nvPr/>
          </p:nvSpPr>
          <p:spPr bwMode="auto">
            <a:xfrm>
              <a:off x="5599092" y="1193795"/>
              <a:ext cx="463550" cy="71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normAutofit fontScale="92500" lnSpcReduction="10000"/>
            </a:bodyPr>
            <a:lstStyle/>
            <a:p>
              <a:pPr algn="ctr" defTabSz="914400">
                <a:defRPr/>
              </a:pPr>
              <a:r>
                <a:rPr kumimoji="1" lang="en-GB" sz="500" b="1" dirty="0">
                  <a:solidFill>
                    <a:srgbClr val="000000"/>
                  </a:solidFill>
                  <a:latin typeface="Calibri"/>
                  <a:ea typeface="Arial" charset="0"/>
                  <a:cs typeface="Arial" pitchFamily="34" charset="0"/>
                </a:rPr>
                <a:t>Fulfilment</a:t>
              </a:r>
              <a:endParaRPr kumimoji="1" lang="en-GB" sz="500" b="1" dirty="0">
                <a:solidFill>
                  <a:prstClr val="black"/>
                </a:solidFill>
                <a:latin typeface="Calibri"/>
                <a:ea typeface="Arial" charset="0"/>
                <a:cs typeface="Arial" pitchFamily="34" charset="0"/>
              </a:endParaRPr>
            </a:p>
          </p:txBody>
        </p:sp>
        <p:sp>
          <p:nvSpPr>
            <p:cNvPr id="228" name="Rectangle 14"/>
            <p:cNvSpPr>
              <a:spLocks noChangeArrowheads="1"/>
            </p:cNvSpPr>
            <p:nvPr/>
          </p:nvSpPr>
          <p:spPr bwMode="auto">
            <a:xfrm>
              <a:off x="6142017" y="1193795"/>
              <a:ext cx="465137" cy="71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normAutofit fontScale="92500" lnSpcReduction="10000"/>
            </a:bodyPr>
            <a:lstStyle/>
            <a:p>
              <a:pPr algn="ctr" defTabSz="914400">
                <a:defRPr/>
              </a:pPr>
              <a:r>
                <a:rPr kumimoji="1" lang="en-GB" sz="500" b="1" dirty="0">
                  <a:solidFill>
                    <a:srgbClr val="000000"/>
                  </a:solidFill>
                  <a:latin typeface="Calibri"/>
                  <a:ea typeface="Arial" charset="0"/>
                  <a:cs typeface="Arial" pitchFamily="34" charset="0"/>
                </a:rPr>
                <a:t>Assurance</a:t>
              </a:r>
              <a:endParaRPr kumimoji="1" lang="en-GB" sz="500" b="1" dirty="0">
                <a:solidFill>
                  <a:prstClr val="black"/>
                </a:solidFill>
                <a:latin typeface="Calibri"/>
                <a:ea typeface="Arial" charset="0"/>
                <a:cs typeface="Arial" pitchFamily="34" charset="0"/>
              </a:endParaRPr>
            </a:p>
          </p:txBody>
        </p:sp>
        <p:sp>
          <p:nvSpPr>
            <p:cNvPr id="229" name="Rectangle 17"/>
            <p:cNvSpPr>
              <a:spLocks noChangeArrowheads="1"/>
            </p:cNvSpPr>
            <p:nvPr/>
          </p:nvSpPr>
          <p:spPr bwMode="auto">
            <a:xfrm>
              <a:off x="6727804" y="1200145"/>
              <a:ext cx="285750" cy="71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normAutofit lnSpcReduction="10000"/>
            </a:bodyPr>
            <a:lstStyle/>
            <a:p>
              <a:pPr algn="ctr" defTabSz="914400">
                <a:defRPr/>
              </a:pPr>
              <a:r>
                <a:rPr kumimoji="1" lang="en-GB" sz="500" b="1" dirty="0">
                  <a:solidFill>
                    <a:prstClr val="black"/>
                  </a:solidFill>
                  <a:latin typeface="Calibri"/>
                  <a:ea typeface="Arial" charset="0"/>
                  <a:cs typeface="Arial" pitchFamily="34" charset="0"/>
                </a:rPr>
                <a:t>Billing </a:t>
              </a:r>
            </a:p>
          </p:txBody>
        </p:sp>
        <p:sp>
          <p:nvSpPr>
            <p:cNvPr id="230" name="Rectangle 20"/>
            <p:cNvSpPr>
              <a:spLocks noChangeArrowheads="1"/>
            </p:cNvSpPr>
            <p:nvPr/>
          </p:nvSpPr>
          <p:spPr bwMode="auto">
            <a:xfrm>
              <a:off x="4451330" y="1208083"/>
              <a:ext cx="390525" cy="65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normAutofit fontScale="92500" lnSpcReduction="20000"/>
            </a:bodyPr>
            <a:lstStyle/>
            <a:p>
              <a:pPr algn="ctr" defTabSz="914400">
                <a:defRPr/>
              </a:pPr>
              <a:r>
                <a:rPr kumimoji="1" lang="en-GB" sz="500" b="1" dirty="0">
                  <a:solidFill>
                    <a:srgbClr val="000000"/>
                  </a:solidFill>
                  <a:latin typeface="Calibri"/>
                  <a:ea typeface="Arial" charset="0"/>
                  <a:cs typeface="Arial" pitchFamily="34" charset="0"/>
                </a:rPr>
                <a:t>Product</a:t>
              </a:r>
              <a:endParaRPr kumimoji="1" lang="en-GB" sz="500" b="1" dirty="0">
                <a:solidFill>
                  <a:prstClr val="black"/>
                </a:solidFill>
                <a:latin typeface="Calibri"/>
                <a:ea typeface="Arial" charset="0"/>
                <a:cs typeface="Arial" pitchFamily="34" charset="0"/>
              </a:endParaRPr>
            </a:p>
          </p:txBody>
        </p:sp>
        <p:sp>
          <p:nvSpPr>
            <p:cNvPr id="231" name="Rectangle 25"/>
            <p:cNvSpPr>
              <a:spLocks noChangeArrowheads="1"/>
            </p:cNvSpPr>
            <p:nvPr/>
          </p:nvSpPr>
          <p:spPr bwMode="auto">
            <a:xfrm>
              <a:off x="3843318" y="1208083"/>
              <a:ext cx="465137" cy="69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normAutofit fontScale="92500" lnSpcReduction="10000"/>
            </a:bodyPr>
            <a:lstStyle/>
            <a:p>
              <a:pPr algn="ctr" defTabSz="914400">
                <a:defRPr/>
              </a:pPr>
              <a:r>
                <a:rPr kumimoji="1" lang="en-GB" sz="500" b="1" dirty="0">
                  <a:solidFill>
                    <a:srgbClr val="000000"/>
                  </a:solidFill>
                  <a:latin typeface="Calibri"/>
                  <a:ea typeface="Arial" charset="0"/>
                  <a:cs typeface="Arial" pitchFamily="34" charset="0"/>
                </a:rPr>
                <a:t>Infrastructure</a:t>
              </a:r>
              <a:endParaRPr kumimoji="1" lang="en-GB" sz="500" b="1" dirty="0">
                <a:solidFill>
                  <a:prstClr val="black"/>
                </a:solidFill>
                <a:latin typeface="Calibri"/>
                <a:ea typeface="Arial" charset="0"/>
                <a:cs typeface="Arial" pitchFamily="34" charset="0"/>
              </a:endParaRPr>
            </a:p>
          </p:txBody>
        </p:sp>
        <p:sp>
          <p:nvSpPr>
            <p:cNvPr id="232" name="Rectangle 30"/>
            <p:cNvSpPr>
              <a:spLocks noChangeArrowheads="1"/>
            </p:cNvSpPr>
            <p:nvPr/>
          </p:nvSpPr>
          <p:spPr bwMode="auto">
            <a:xfrm>
              <a:off x="5065692" y="1193795"/>
              <a:ext cx="474662" cy="71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normAutofit fontScale="92500" lnSpcReduction="10000"/>
            </a:bodyPr>
            <a:lstStyle/>
            <a:p>
              <a:pPr algn="ctr" defTabSz="914400">
                <a:defRPr/>
              </a:pPr>
              <a:r>
                <a:rPr kumimoji="1" lang="en-GB" sz="500" b="1" dirty="0">
                  <a:solidFill>
                    <a:srgbClr val="000000"/>
                  </a:solidFill>
                  <a:latin typeface="Calibri"/>
                  <a:ea typeface="Arial" charset="0"/>
                  <a:cs typeface="Arial" pitchFamily="34" charset="0"/>
                </a:rPr>
                <a:t>Readiness</a:t>
              </a:r>
            </a:p>
          </p:txBody>
        </p:sp>
        <p:sp>
          <p:nvSpPr>
            <p:cNvPr id="49198" name="Rectangle 45"/>
            <p:cNvSpPr>
              <a:spLocks noChangeArrowheads="1"/>
            </p:cNvSpPr>
            <p:nvPr/>
          </p:nvSpPr>
          <p:spPr bwMode="auto">
            <a:xfrm>
              <a:off x="3249657" y="1196212"/>
              <a:ext cx="453792" cy="82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sz="500" b="1" smtClean="0">
                  <a:solidFill>
                    <a:srgbClr val="000000"/>
                  </a:solidFill>
                  <a:latin typeface="Calibri" charset="0"/>
                  <a:ea typeface="Arial" charset="0"/>
                  <a:cs typeface="Arial" charset="0"/>
                </a:rPr>
                <a:t>          Strategy </a:t>
              </a:r>
            </a:p>
          </p:txBody>
        </p:sp>
        <p:sp>
          <p:nvSpPr>
            <p:cNvPr id="49199" name="Rectangle 33"/>
            <p:cNvSpPr>
              <a:spLocks noChangeArrowheads="1"/>
            </p:cNvSpPr>
            <p:nvPr/>
          </p:nvSpPr>
          <p:spPr bwMode="auto">
            <a:xfrm>
              <a:off x="5011770" y="1333317"/>
              <a:ext cx="2303446" cy="104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sz="500" b="1" smtClean="0">
                  <a:solidFill>
                    <a:srgbClr val="000000"/>
                  </a:solidFill>
                  <a:latin typeface="Calibri" charset="0"/>
                  <a:ea typeface="Arial" charset="0"/>
                  <a:cs typeface="Arial" charset="0"/>
                </a:rPr>
                <a:t>Customer Relationship Management</a:t>
              </a:r>
            </a:p>
          </p:txBody>
        </p:sp>
        <p:sp>
          <p:nvSpPr>
            <p:cNvPr id="49200" name="Rectangle 36"/>
            <p:cNvSpPr>
              <a:spLocks noChangeArrowheads="1"/>
            </p:cNvSpPr>
            <p:nvPr/>
          </p:nvSpPr>
          <p:spPr bwMode="auto">
            <a:xfrm>
              <a:off x="4798736" y="1569321"/>
              <a:ext cx="1697684" cy="98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sz="500" b="1" smtClean="0">
                  <a:solidFill>
                    <a:srgbClr val="000000"/>
                  </a:solidFill>
                  <a:latin typeface="Calibri" charset="0"/>
                  <a:ea typeface="Arial" charset="0"/>
                  <a:cs typeface="Arial" charset="0"/>
                </a:rPr>
                <a:t>Service Management &amp; Operations</a:t>
              </a:r>
            </a:p>
          </p:txBody>
        </p:sp>
        <p:sp>
          <p:nvSpPr>
            <p:cNvPr id="49201" name="Rectangle 48"/>
            <p:cNvSpPr>
              <a:spLocks noChangeArrowheads="1"/>
            </p:cNvSpPr>
            <p:nvPr/>
          </p:nvSpPr>
          <p:spPr bwMode="auto">
            <a:xfrm>
              <a:off x="3319596" y="1329841"/>
              <a:ext cx="1963724" cy="104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sz="500" b="1" smtClean="0">
                  <a:solidFill>
                    <a:srgbClr val="000000"/>
                  </a:solidFill>
                  <a:latin typeface="Calibri" charset="0"/>
                  <a:ea typeface="Arial" charset="0"/>
                  <a:cs typeface="Arial" charset="0"/>
                </a:rPr>
                <a:t>Marketing &amp; Offer Management</a:t>
              </a:r>
            </a:p>
          </p:txBody>
        </p:sp>
        <p:sp>
          <p:nvSpPr>
            <p:cNvPr id="49202" name="Rectangle 51"/>
            <p:cNvSpPr>
              <a:spLocks noChangeArrowheads="1"/>
            </p:cNvSpPr>
            <p:nvPr/>
          </p:nvSpPr>
          <p:spPr bwMode="auto">
            <a:xfrm>
              <a:off x="3118116" y="1566790"/>
              <a:ext cx="1500187" cy="119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sz="500" b="1" smtClean="0">
                  <a:solidFill>
                    <a:srgbClr val="000000"/>
                  </a:solidFill>
                  <a:latin typeface="Calibri" charset="0"/>
                  <a:ea typeface="Arial" charset="0"/>
                  <a:cs typeface="Arial" charset="0"/>
                </a:rPr>
                <a:t>Service Development &amp; Management</a:t>
              </a:r>
            </a:p>
          </p:txBody>
        </p:sp>
        <p:sp>
          <p:nvSpPr>
            <p:cNvPr id="49203" name="Rectangle 54"/>
            <p:cNvSpPr>
              <a:spLocks noChangeArrowheads="1"/>
            </p:cNvSpPr>
            <p:nvPr/>
          </p:nvSpPr>
          <p:spPr bwMode="auto">
            <a:xfrm>
              <a:off x="2832069" y="1828806"/>
              <a:ext cx="1697922" cy="122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sz="500" b="1" smtClean="0">
                  <a:solidFill>
                    <a:srgbClr val="000000"/>
                  </a:solidFill>
                  <a:latin typeface="Calibri" charset="0"/>
                  <a:ea typeface="Arial" charset="0"/>
                  <a:cs typeface="Arial" charset="0"/>
                </a:rPr>
                <a:t>Resource Development &amp; Management</a:t>
              </a:r>
            </a:p>
          </p:txBody>
        </p:sp>
        <p:sp>
          <p:nvSpPr>
            <p:cNvPr id="49204" name="Rectangle 42"/>
            <p:cNvSpPr>
              <a:spLocks noChangeArrowheads="1"/>
            </p:cNvSpPr>
            <p:nvPr/>
          </p:nvSpPr>
          <p:spPr bwMode="auto">
            <a:xfrm>
              <a:off x="4260819" y="2114555"/>
              <a:ext cx="2719368" cy="104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sz="500" b="1" smtClean="0">
                  <a:solidFill>
                    <a:srgbClr val="000000"/>
                  </a:solidFill>
                  <a:latin typeface="Calibri" charset="0"/>
                  <a:ea typeface="Arial" charset="0"/>
                  <a:cs typeface="Arial" charset="0"/>
                </a:rPr>
                <a:t>Supplier/Partner Relationship Management</a:t>
              </a:r>
            </a:p>
          </p:txBody>
        </p:sp>
        <p:sp>
          <p:nvSpPr>
            <p:cNvPr id="49205" name="Rectangle 57"/>
            <p:cNvSpPr>
              <a:spLocks noChangeArrowheads="1"/>
            </p:cNvSpPr>
            <p:nvPr/>
          </p:nvSpPr>
          <p:spPr bwMode="auto">
            <a:xfrm>
              <a:off x="2546319" y="2114555"/>
              <a:ext cx="2133581" cy="142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sz="500" b="1" smtClean="0">
                  <a:solidFill>
                    <a:srgbClr val="000000"/>
                  </a:solidFill>
                  <a:latin typeface="Calibri" charset="0"/>
                  <a:ea typeface="Arial" charset="0"/>
                  <a:cs typeface="Arial" charset="0"/>
                </a:rPr>
                <a:t>Supply Chain Development &amp; Management</a:t>
              </a:r>
            </a:p>
          </p:txBody>
        </p:sp>
        <p:sp>
          <p:nvSpPr>
            <p:cNvPr id="49206" name="Rectangle 39"/>
            <p:cNvSpPr>
              <a:spLocks noChangeArrowheads="1"/>
            </p:cNvSpPr>
            <p:nvPr/>
          </p:nvSpPr>
          <p:spPr bwMode="auto">
            <a:xfrm>
              <a:off x="4475132" y="1828806"/>
              <a:ext cx="2324084" cy="104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GB" sz="500" b="1" smtClean="0">
                  <a:solidFill>
                    <a:srgbClr val="000000"/>
                  </a:solidFill>
                  <a:latin typeface="Calibri" charset="0"/>
                  <a:ea typeface="Arial" charset="0"/>
                  <a:cs typeface="Arial" charset="0"/>
                </a:rPr>
                <a:t>Resource Management &amp; Operations</a:t>
              </a:r>
            </a:p>
          </p:txBody>
        </p:sp>
        <p:sp>
          <p:nvSpPr>
            <p:cNvPr id="242" name="Parallelogram 241"/>
            <p:cNvSpPr/>
            <p:nvPr/>
          </p:nvSpPr>
          <p:spPr bwMode="auto">
            <a:xfrm>
              <a:off x="1736705" y="1071558"/>
              <a:ext cx="5643562" cy="1628780"/>
            </a:xfrm>
            <a:prstGeom prst="parallelogram">
              <a:avLst>
                <a:gd name="adj" fmla="val 101389"/>
              </a:avLst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endParaRPr kumimoji="1" lang="en-GB" sz="4000" b="1">
                <a:solidFill>
                  <a:prstClr val="white"/>
                </a:solidFill>
                <a:latin typeface="Arial"/>
              </a:endParaRPr>
            </a:p>
          </p:txBody>
        </p:sp>
      </p:grpSp>
      <p:sp>
        <p:nvSpPr>
          <p:cNvPr id="284" name="Title 283"/>
          <p:cNvSpPr>
            <a:spLocks noGrp="1"/>
          </p:cNvSpPr>
          <p:nvPr>
            <p:ph type="title"/>
          </p:nvPr>
        </p:nvSpPr>
        <p:spPr>
          <a:xfrm>
            <a:off x="2143125" y="-19050"/>
            <a:ext cx="7000875" cy="1071563"/>
          </a:xfrm>
        </p:spPr>
        <p:txBody>
          <a:bodyPr/>
          <a:lstStyle/>
          <a:p>
            <a:pPr algn="ctr"/>
            <a:r>
              <a:rPr lang="ru-RU">
                <a:solidFill>
                  <a:schemeClr val="tx1"/>
                </a:solidFill>
                <a:latin typeface="Arial Narrow" charset="0"/>
                <a:cs typeface="Arial" charset="0"/>
              </a:rPr>
              <a:t>Концепция </a:t>
            </a:r>
            <a:r>
              <a:rPr lang="en-US">
                <a:solidFill>
                  <a:schemeClr val="tx1"/>
                </a:solidFill>
                <a:latin typeface="Arial Narrow" charset="0"/>
                <a:cs typeface="Arial" charset="0"/>
              </a:rPr>
              <a:t>TMForum</a:t>
            </a:r>
            <a:endParaRPr lang="en-GB">
              <a:solidFill>
                <a:schemeClr val="tx1"/>
              </a:solidFill>
              <a:latin typeface="Arial Narrow" charset="0"/>
              <a:cs typeface="Arial" charset="0"/>
            </a:endParaRPr>
          </a:p>
        </p:txBody>
      </p:sp>
      <p:sp>
        <p:nvSpPr>
          <p:cNvPr id="285" name="TextBox 284"/>
          <p:cNvSpPr txBox="1"/>
          <p:nvPr/>
        </p:nvSpPr>
        <p:spPr>
          <a:xfrm>
            <a:off x="827088" y="6251575"/>
            <a:ext cx="8316912" cy="369888"/>
          </a:xfrm>
          <a:prstGeom prst="rect">
            <a:avLst/>
          </a:prstGeom>
          <a:effectLst/>
        </p:spPr>
        <p:txBody>
          <a:bodyPr>
            <a:spAutoFit/>
          </a:bodyPr>
          <a:lstStyle>
            <a:lvl1pPr eaLnBrk="0" hangingPunct="0">
              <a:defRPr kumimoji="1" sz="4000" b="1">
                <a:solidFill>
                  <a:schemeClr val="tx1"/>
                </a:solidFill>
                <a:latin typeface="Times New Roman" charset="0"/>
                <a:ea typeface="Arial" charset="0"/>
              </a:defRPr>
            </a:lvl1pPr>
            <a:lvl2pPr marL="742950" indent="-285750" eaLnBrk="0" hangingPunct="0">
              <a:defRPr kumimoji="1" sz="4000" b="1">
                <a:solidFill>
                  <a:schemeClr val="tx1"/>
                </a:solidFill>
                <a:latin typeface="Times New Roman" charset="0"/>
                <a:ea typeface="Arial" charset="0"/>
              </a:defRPr>
            </a:lvl2pPr>
            <a:lvl3pPr marL="1143000" indent="-228600" eaLnBrk="0" hangingPunct="0">
              <a:defRPr kumimoji="1" sz="4000" b="1">
                <a:solidFill>
                  <a:schemeClr val="tx1"/>
                </a:solidFill>
                <a:latin typeface="Times New Roman" charset="0"/>
                <a:ea typeface="Arial" charset="0"/>
              </a:defRPr>
            </a:lvl3pPr>
            <a:lvl4pPr marL="1600200" indent="-228600" eaLnBrk="0" hangingPunct="0">
              <a:defRPr kumimoji="1" sz="4000" b="1">
                <a:solidFill>
                  <a:schemeClr val="tx1"/>
                </a:solidFill>
                <a:latin typeface="Times New Roman" charset="0"/>
                <a:ea typeface="Arial" charset="0"/>
              </a:defRPr>
            </a:lvl4pPr>
            <a:lvl5pPr marL="2057400" indent="-228600" eaLnBrk="0" hangingPunct="0">
              <a:defRPr kumimoji="1" sz="4000" b="1">
                <a:solidFill>
                  <a:schemeClr val="tx1"/>
                </a:solidFill>
                <a:latin typeface="Times New Roman" charset="0"/>
                <a:ea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1"/>
                </a:solidFill>
                <a:latin typeface="Times New Roman" charset="0"/>
                <a:ea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1"/>
                </a:solidFill>
                <a:latin typeface="Times New Roman" charset="0"/>
                <a:ea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1"/>
                </a:solidFill>
                <a:latin typeface="Times New Roman" charset="0"/>
                <a:ea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tx1"/>
                </a:solidFill>
                <a:latin typeface="Times New Roman" charset="0"/>
                <a:ea typeface="Arial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kumimoji="0" lang="ru-RU" sz="1800" b="0" smtClean="0">
                <a:solidFill>
                  <a:srgbClr val="FFFFFF"/>
                </a:solidFill>
                <a:latin typeface="Arial" charset="0"/>
                <a:cs typeface="Arial" charset="0"/>
              </a:rPr>
              <a:t>Выравниване под индустриальные стандарты </a:t>
            </a:r>
            <a:r>
              <a:rPr kumimoji="0" lang="en-GB" sz="1800" b="0" smtClean="0">
                <a:solidFill>
                  <a:srgbClr val="FFFFFF"/>
                </a:solidFill>
                <a:latin typeface="Arial" charset="0"/>
                <a:cs typeface="Arial" charset="0"/>
              </a:rPr>
              <a:t>SOA, ITIL</a:t>
            </a:r>
            <a:r>
              <a:rPr kumimoji="0" lang="ru-RU" sz="1800" b="0" smtClean="0">
                <a:solidFill>
                  <a:srgbClr val="FFFFFF"/>
                </a:solidFill>
                <a:latin typeface="Arial" charset="0"/>
                <a:cs typeface="Arial" charset="0"/>
              </a:rPr>
              <a:t>, </a:t>
            </a:r>
            <a:r>
              <a:rPr kumimoji="0" lang="en-US" sz="1800" b="0" smtClean="0">
                <a:solidFill>
                  <a:srgbClr val="FFFFFF"/>
                </a:solidFill>
                <a:latin typeface="Arial" charset="0"/>
                <a:cs typeface="Arial" charset="0"/>
              </a:rPr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169134719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" grpId="0"/>
      <p:bldP spid="28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1793875" y="115888"/>
            <a:ext cx="6018213" cy="1143000"/>
          </a:xfrm>
        </p:spPr>
        <p:txBody>
          <a:bodyPr/>
          <a:lstStyle/>
          <a:p>
            <a:r>
              <a:rPr lang="ru-RU" b="1">
                <a:latin typeface="Times New Roman" charset="0"/>
              </a:rPr>
              <a:t>Инструменты </a:t>
            </a:r>
            <a:r>
              <a:rPr lang="en-US" b="1">
                <a:latin typeface="Times New Roman" charset="0"/>
              </a:rPr>
              <a:t>NGOSS </a:t>
            </a:r>
            <a:endParaRPr lang="ru-RU" b="1">
              <a:latin typeface="Times New Roman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1285875"/>
            <a:ext cx="8229600" cy="5214938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indent="-273050" eaLnBrk="1" hangingPunct="1">
              <a:spcBef>
                <a:spcPts val="575"/>
              </a:spcBef>
              <a:buFont typeface="Wingdings 2" charset="0"/>
              <a:buChar char=""/>
            </a:pPr>
            <a:r>
              <a:rPr lang="ru-RU" sz="2800">
                <a:latin typeface="Arial" charset="0"/>
              </a:rPr>
              <a:t>eTO</a:t>
            </a:r>
            <a:r>
              <a:rPr lang="en-US" sz="2800">
                <a:latin typeface="Arial" charset="0"/>
              </a:rPr>
              <a:t>M</a:t>
            </a:r>
            <a:r>
              <a:rPr lang="ru-RU" sz="2800">
                <a:latin typeface="Arial" charset="0"/>
              </a:rPr>
              <a:t>— enhanced Telecom Operations Map</a:t>
            </a:r>
            <a:r>
              <a:rPr lang="en-US" sz="2800">
                <a:latin typeface="Arial" charset="0"/>
              </a:rPr>
              <a:t>,</a:t>
            </a:r>
            <a:r>
              <a:rPr lang="ru-RU" sz="2800">
                <a:latin typeface="Arial" charset="0"/>
              </a:rPr>
              <a:t> карта бизнес-процессов оператора связи;  </a:t>
            </a:r>
          </a:p>
          <a:p>
            <a:pPr marL="273050" indent="-273050" eaLnBrk="1" hangingPunct="1">
              <a:spcBef>
                <a:spcPts val="575"/>
              </a:spcBef>
              <a:buFont typeface="Wingdings 2" charset="0"/>
              <a:buChar char=""/>
            </a:pPr>
            <a:r>
              <a:rPr lang="ru-RU" sz="2800">
                <a:latin typeface="Arial" charset="0"/>
              </a:rPr>
              <a:t>SID — Shared Information/Data Model,  общая информационная модель;  </a:t>
            </a:r>
          </a:p>
          <a:p>
            <a:pPr marL="273050" indent="-273050" eaLnBrk="1" hangingPunct="1">
              <a:spcBef>
                <a:spcPts val="575"/>
              </a:spcBef>
              <a:buFont typeface="Wingdings 2" charset="0"/>
              <a:buChar char=""/>
            </a:pPr>
            <a:r>
              <a:rPr lang="ru-RU" sz="2800">
                <a:latin typeface="Arial" charset="0"/>
              </a:rPr>
              <a:t>TNA — Technology Neutral Architecture, технологически нейтральная модель интеграции систем;  </a:t>
            </a:r>
          </a:p>
          <a:p>
            <a:pPr marL="273050" indent="-273050" eaLnBrk="1" hangingPunct="1">
              <a:spcBef>
                <a:spcPts val="575"/>
              </a:spcBef>
              <a:buFont typeface="Wingdings 2" charset="0"/>
              <a:buChar char=""/>
            </a:pPr>
            <a:r>
              <a:rPr lang="ru-RU" sz="2800">
                <a:latin typeface="Arial" charset="0"/>
              </a:rPr>
              <a:t>TAM — Telecom Applications Map,             карта атомарных </a:t>
            </a:r>
            <a:r>
              <a:rPr lang="en-US" sz="2800">
                <a:latin typeface="Arial" charset="0"/>
              </a:rPr>
              <a:t>IT</a:t>
            </a:r>
            <a:r>
              <a:rPr lang="ru-RU" sz="2800">
                <a:latin typeface="Arial" charset="0"/>
              </a:rPr>
              <a:t> приложений оператора  	связи. </a:t>
            </a:r>
          </a:p>
          <a:p>
            <a:pPr marL="273050" indent="-273050"/>
            <a:endParaRPr lang="ru-RU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68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pPr marL="838200" indent="-838200" algn="ctr" eaLnBrk="1" hangingPunct="1"/>
            <a:r>
              <a:rPr lang="en-US" sz="2400" b="1">
                <a:latin typeface="Times New Roman" charset="0"/>
              </a:rPr>
              <a:t>C</a:t>
            </a:r>
            <a:r>
              <a:rPr lang="ru-RU" sz="2400" b="1">
                <a:latin typeface="Times New Roman" charset="0"/>
              </a:rPr>
              <a:t>труктура приложений </a:t>
            </a:r>
            <a:r>
              <a:rPr lang="en-US" sz="2400" b="1">
                <a:latin typeface="Times New Roman" charset="0"/>
              </a:rPr>
              <a:t>OSS/BSS -</a:t>
            </a:r>
            <a:r>
              <a:rPr lang="ru-RU" sz="2400" b="1">
                <a:latin typeface="Times New Roman" charset="0"/>
              </a:rPr>
              <a:t> ТАМ</a:t>
            </a:r>
          </a:p>
        </p:txBody>
      </p:sp>
      <p:pic>
        <p:nvPicPr>
          <p:cNvPr id="46083" name="Picture 14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5" t="18115" r="9485" b="8760"/>
          <a:stretch>
            <a:fillRect/>
          </a:stretch>
        </p:blipFill>
        <p:spPr bwMode="auto">
          <a:xfrm>
            <a:off x="0" y="765175"/>
            <a:ext cx="9144000" cy="6092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704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620712"/>
          </a:xfrm>
        </p:spPr>
        <p:txBody>
          <a:bodyPr>
            <a:normAutofit fontScale="90000"/>
          </a:bodyPr>
          <a:lstStyle/>
          <a:p>
            <a:pPr algn="ctr"/>
            <a:r>
              <a:rPr lang="en-US">
                <a:latin typeface="Times New Roman" charset="0"/>
              </a:rPr>
              <a:t>eTOM </a:t>
            </a:r>
            <a:r>
              <a:rPr lang="ru-RU">
                <a:latin typeface="Times New Roman" charset="0"/>
              </a:rPr>
              <a:t>уровень 1</a:t>
            </a:r>
          </a:p>
        </p:txBody>
      </p:sp>
      <p:graphicFrame>
        <p:nvGraphicFramePr>
          <p:cNvPr id="47107" name="Object 5"/>
          <p:cNvGraphicFramePr>
            <a:graphicFrameLocks noChangeAspect="1"/>
          </p:cNvGraphicFramePr>
          <p:nvPr/>
        </p:nvGraphicFramePr>
        <p:xfrm>
          <a:off x="0" y="765175"/>
          <a:ext cx="9118600" cy="609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" name="Visio" r:id="rId3" imgW="8206740" imgH="6982587" progId="Visio.Drawing.11">
                  <p:embed/>
                </p:oleObj>
              </mc:Choice>
              <mc:Fallback>
                <p:oleObj name="Visio" r:id="rId3" imgW="8206740" imgH="698258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65175"/>
                        <a:ext cx="9118600" cy="609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33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7" descr="eT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27125"/>
            <a:ext cx="8351837" cy="521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6516688" y="2852738"/>
            <a:ext cx="1008062" cy="2736850"/>
          </a:xfrm>
          <a:prstGeom prst="rect">
            <a:avLst/>
          </a:prstGeom>
          <a:solidFill>
            <a:srgbClr val="FF0000">
              <a:alpha val="20000"/>
            </a:srgbClr>
          </a:solidFill>
          <a:ln w="28575">
            <a:solidFill>
              <a:srgbClr val="CC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44041" name="Rectangle 9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5619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normAutofit fontScale="90000"/>
          </a:bodyPr>
          <a:lstStyle/>
          <a:p>
            <a:pPr>
              <a:defRPr/>
            </a:pPr>
            <a:r>
              <a:rPr kumimoji="0" lang="ru-RU">
                <a:cs typeface="+mj-cs"/>
              </a:rPr>
              <a:t>Мониторинг в </a:t>
            </a:r>
            <a:r>
              <a:rPr kumimoji="0" lang="en-US">
                <a:cs typeface="+mj-cs"/>
              </a:rPr>
              <a:t>eTOM- Assurance</a:t>
            </a:r>
            <a:endParaRPr kumimoji="0" lang="ru-RU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60486043"/>
      </p:ext>
    </p:extLst>
  </p:cSld>
  <p:clrMapOvr>
    <a:masterClrMapping/>
  </p:clrMapOvr>
  <p:transition xmlns:p14="http://schemas.microsoft.com/office/powerpoint/2010/main"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748712" cy="1139825"/>
          </a:xfrm>
        </p:spPr>
        <p:txBody>
          <a:bodyPr lIns="0" rIns="0"/>
          <a:lstStyle/>
          <a:p>
            <a:pPr marL="838200" indent="-838200" algn="ctr" eaLnBrk="1" hangingPunct="1">
              <a:lnSpc>
                <a:spcPct val="80000"/>
              </a:lnSpc>
            </a:pPr>
            <a:r>
              <a:rPr lang="ru-RU" sz="2200" b="1">
                <a:latin typeface="Times New Roman" charset="0"/>
              </a:rPr>
              <a:t>Жизненный цикл услуг связи (по документу </a:t>
            </a:r>
            <a:r>
              <a:rPr lang="en-US" sz="2200" b="1">
                <a:latin typeface="Times New Roman" charset="0"/>
              </a:rPr>
              <a:t>TMForum</a:t>
            </a:r>
            <a:r>
              <a:rPr lang="ru-RU" sz="2200" b="1">
                <a:latin typeface="Times New Roman" charset="0"/>
              </a:rPr>
              <a:t> </a:t>
            </a:r>
            <a:r>
              <a:rPr lang="en-US" sz="2200" b="1">
                <a:latin typeface="Times New Roman" charset="0"/>
              </a:rPr>
              <a:t/>
            </a:r>
            <a:br>
              <a:rPr lang="en-US" sz="2200" b="1">
                <a:latin typeface="Times New Roman" charset="0"/>
              </a:rPr>
            </a:br>
            <a:r>
              <a:rPr lang="ru-RU" sz="2200" b="1">
                <a:latin typeface="Times New Roman" charset="0"/>
              </a:rPr>
              <a:t> «</a:t>
            </a:r>
            <a:r>
              <a:rPr lang="en-US" sz="2200" b="1">
                <a:latin typeface="Times New Roman" charset="0"/>
              </a:rPr>
              <a:t>Wireless Service</a:t>
            </a:r>
            <a:r>
              <a:rPr lang="ru-RU" sz="2200" b="1">
                <a:latin typeface="Times New Roman" charset="0"/>
              </a:rPr>
              <a:t> </a:t>
            </a:r>
            <a:r>
              <a:rPr lang="en-US" sz="2200" b="1">
                <a:latin typeface="Times New Roman" charset="0"/>
              </a:rPr>
              <a:t>Measurement Handbook. GB923</a:t>
            </a:r>
            <a:r>
              <a:rPr lang="ru-RU" sz="2200" b="1">
                <a:latin typeface="Times New Roman" charset="0"/>
              </a:rPr>
              <a:t> </a:t>
            </a:r>
            <a:r>
              <a:rPr lang="en-US" sz="2200" b="1">
                <a:latin typeface="Times New Roman" charset="0"/>
              </a:rPr>
              <a:t>v3.0</a:t>
            </a:r>
            <a:r>
              <a:rPr lang="ru-RU" sz="2200" b="1">
                <a:latin typeface="Times New Roman" charset="0"/>
              </a:rPr>
              <a:t>»)</a:t>
            </a:r>
            <a:r>
              <a:rPr lang="ru-RU">
                <a:latin typeface="Times New Roman" charset="0"/>
              </a:rPr>
              <a:t> </a:t>
            </a:r>
          </a:p>
        </p:txBody>
      </p:sp>
      <p:pic>
        <p:nvPicPr>
          <p:cNvPr id="4301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5" t="21303" r="13252" b="11948"/>
          <a:stretch>
            <a:fillRect/>
          </a:stretch>
        </p:blipFill>
        <p:spPr bwMode="auto">
          <a:xfrm>
            <a:off x="0" y="1052513"/>
            <a:ext cx="9144000" cy="58054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723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Обзор проекта">
  <a:themeElements>
    <a:clrScheme name="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AD1F5F"/>
      </a:hlink>
      <a:folHlink>
        <a:srgbClr val="FF7C80"/>
      </a:folHlink>
    </a:clrScheme>
    <a:fontScheme name="Обзор проекта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Обзор проекта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зор проекта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зор проекта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839</Words>
  <Application>Microsoft Macintosh PowerPoint</Application>
  <PresentationFormat>Экран (4:3)</PresentationFormat>
  <Paragraphs>264</Paragraphs>
  <Slides>22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Тема Office</vt:lpstr>
      <vt:lpstr>Обзор проекта</vt:lpstr>
      <vt:lpstr>1_Тема Office</vt:lpstr>
      <vt:lpstr>Visio</vt:lpstr>
      <vt:lpstr>Visio.Drawing.11</vt:lpstr>
      <vt:lpstr>Презентация PowerPoint</vt:lpstr>
      <vt:lpstr>Презентация PowerPoint</vt:lpstr>
      <vt:lpstr>Стандартизация в области эксплуатационного управления</vt:lpstr>
      <vt:lpstr>Концепция TMForum</vt:lpstr>
      <vt:lpstr>Инструменты NGOSS </vt:lpstr>
      <vt:lpstr>Cтруктура приложений OSS/BSS - ТАМ</vt:lpstr>
      <vt:lpstr>eTOM уровень 1</vt:lpstr>
      <vt:lpstr>Мониторинг в eTOM- Assurance</vt:lpstr>
      <vt:lpstr>Жизненный цикл услуг связи (по документу TMForum   «Wireless Service Measurement Handbook. GB923 v3.0») </vt:lpstr>
      <vt:lpstr>Доход как основная задача внедрения OSS</vt:lpstr>
      <vt:lpstr>Презентация PowerPoint</vt:lpstr>
      <vt:lpstr>Технический учет SDN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  niits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Boris Goldstein</dc:creator>
  <cp:lastModifiedBy>Boris Goldstein</cp:lastModifiedBy>
  <cp:revision>11</cp:revision>
  <dcterms:created xsi:type="dcterms:W3CDTF">2018-02-01T12:15:13Z</dcterms:created>
  <dcterms:modified xsi:type="dcterms:W3CDTF">2018-03-18T19:24:26Z</dcterms:modified>
</cp:coreProperties>
</file>