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B93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63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100"/>
              <a:buChar char="●"/>
              <a:defRPr sz="1100"/>
            </a:lvl1pPr>
            <a:lvl2pPr lvl="1">
              <a:spcBef>
                <a:spcPts val="0"/>
              </a:spcBef>
              <a:buSzPts val="1100"/>
              <a:buChar char="○"/>
              <a:defRPr sz="1100"/>
            </a:lvl2pPr>
            <a:lvl3pPr lvl="2">
              <a:spcBef>
                <a:spcPts val="0"/>
              </a:spcBef>
              <a:buSzPts val="1100"/>
              <a:buChar char="■"/>
              <a:defRPr sz="1100"/>
            </a:lvl3pPr>
            <a:lvl4pPr lvl="3">
              <a:spcBef>
                <a:spcPts val="0"/>
              </a:spcBef>
              <a:buSzPts val="1100"/>
              <a:buChar char="●"/>
              <a:defRPr sz="1100"/>
            </a:lvl4pPr>
            <a:lvl5pPr lvl="4">
              <a:spcBef>
                <a:spcPts val="0"/>
              </a:spcBef>
              <a:buSzPts val="1100"/>
              <a:buChar char="○"/>
              <a:defRPr sz="1100"/>
            </a:lvl5pPr>
            <a:lvl6pPr lvl="5">
              <a:spcBef>
                <a:spcPts val="0"/>
              </a:spcBef>
              <a:buSzPts val="1100"/>
              <a:buChar char="■"/>
              <a:defRPr sz="1100"/>
            </a:lvl6pPr>
            <a:lvl7pPr lvl="6">
              <a:spcBef>
                <a:spcPts val="0"/>
              </a:spcBef>
              <a:buSzPts val="1100"/>
              <a:buChar char="●"/>
              <a:defRPr sz="1100"/>
            </a:lvl7pPr>
            <a:lvl8pPr lvl="7">
              <a:spcBef>
                <a:spcPts val="0"/>
              </a:spcBef>
              <a:buSzPts val="1100"/>
              <a:buChar char="○"/>
              <a:defRPr sz="1100"/>
            </a:lvl8pPr>
            <a:lvl9pPr lvl="8">
              <a:spcBef>
                <a:spcPts val="0"/>
              </a:spcBef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9745994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475393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932844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334016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49519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4694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" name="Shape 2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6985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06340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3892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41708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771248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113592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892251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084710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809991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277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hape 10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" name="Shape 11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2" name="Shape 1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Shape 13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Shape 14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5" name="Shape 15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Shape 16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Shape 17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8" name="Shape 18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ts val="5400"/>
              <a:buNone/>
              <a:defRPr sz="5400"/>
            </a:lvl1pPr>
            <a:lvl2pPr lvl="1" algn="ctr">
              <a:spcBef>
                <a:spcPts val="0"/>
              </a:spcBef>
              <a:buSzPts val="5400"/>
              <a:buNone/>
              <a:defRPr sz="5400"/>
            </a:lvl2pPr>
            <a:lvl3pPr lvl="2" algn="ctr">
              <a:spcBef>
                <a:spcPts val="0"/>
              </a:spcBef>
              <a:buSzPts val="5400"/>
              <a:buNone/>
              <a:defRPr sz="5400"/>
            </a:lvl3pPr>
            <a:lvl4pPr lvl="3" algn="ctr">
              <a:spcBef>
                <a:spcPts val="0"/>
              </a:spcBef>
              <a:buSzPts val="5400"/>
              <a:buNone/>
              <a:defRPr sz="5400"/>
            </a:lvl4pPr>
            <a:lvl5pPr lvl="4" algn="ctr">
              <a:spcBef>
                <a:spcPts val="0"/>
              </a:spcBef>
              <a:buSzPts val="5400"/>
              <a:buNone/>
              <a:defRPr sz="5400"/>
            </a:lvl5pPr>
            <a:lvl6pPr lvl="5" algn="ctr">
              <a:spcBef>
                <a:spcPts val="0"/>
              </a:spcBef>
              <a:buSzPts val="5400"/>
              <a:buNone/>
              <a:defRPr sz="5400"/>
            </a:lvl6pPr>
            <a:lvl7pPr lvl="6" algn="ctr">
              <a:spcBef>
                <a:spcPts val="0"/>
              </a:spcBef>
              <a:buSzPts val="5400"/>
              <a:buNone/>
              <a:defRPr sz="5400"/>
            </a:lvl7pPr>
            <a:lvl8pPr lvl="7" algn="ctr">
              <a:spcBef>
                <a:spcPts val="0"/>
              </a:spcBef>
              <a:buSzPts val="5400"/>
              <a:buNone/>
              <a:defRPr sz="5400"/>
            </a:lvl8pPr>
            <a:lvl9pPr lvl="8" algn="ctr">
              <a:spcBef>
                <a:spcPts val="0"/>
              </a:spcBef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spcBef>
                <a:spcPts val="0"/>
              </a:spcBef>
              <a:buSzPts val="1800"/>
              <a:buChar char="●"/>
              <a:defRPr/>
            </a:lvl1pPr>
            <a:lvl2pPr lvl="1" algn="ctr">
              <a:spcBef>
                <a:spcPts val="0"/>
              </a:spcBef>
              <a:buSzPts val="1400"/>
              <a:buChar char="○"/>
              <a:defRPr/>
            </a:lvl2pPr>
            <a:lvl3pPr lvl="2" algn="ctr">
              <a:spcBef>
                <a:spcPts val="0"/>
              </a:spcBef>
              <a:buSzPts val="1400"/>
              <a:buChar char="■"/>
              <a:defRPr/>
            </a:lvl3pPr>
            <a:lvl4pPr lvl="3" algn="ctr">
              <a:spcBef>
                <a:spcPts val="0"/>
              </a:spcBef>
              <a:buSzPts val="1400"/>
              <a:buChar char="●"/>
              <a:defRPr/>
            </a:lvl4pPr>
            <a:lvl5pPr lvl="4" algn="ctr">
              <a:spcBef>
                <a:spcPts val="0"/>
              </a:spcBef>
              <a:buSzPts val="1400"/>
              <a:buChar char="○"/>
              <a:defRPr/>
            </a:lvl5pPr>
            <a:lvl6pPr lvl="5" algn="ctr">
              <a:spcBef>
                <a:spcPts val="0"/>
              </a:spcBef>
              <a:buSzPts val="1400"/>
              <a:buChar char="■"/>
              <a:defRPr/>
            </a:lvl6pPr>
            <a:lvl7pPr lvl="6" algn="ctr">
              <a:spcBef>
                <a:spcPts val="0"/>
              </a:spcBef>
              <a:buSzPts val="1400"/>
              <a:buChar char="●"/>
              <a:defRPr/>
            </a:lvl7pPr>
            <a:lvl8pPr lvl="7" algn="ctr">
              <a:spcBef>
                <a:spcPts val="0"/>
              </a:spcBef>
              <a:buSzPts val="1400"/>
              <a:buChar char="○"/>
              <a:defRPr/>
            </a:lvl8pPr>
            <a:lvl9pPr lvl="8" algn="ctr">
              <a:spcBef>
                <a:spcPts val="0"/>
              </a:spcBef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SzPts val="3600"/>
              <a:buNone/>
              <a:defRPr/>
            </a:lvl1pPr>
            <a:lvl2pPr lvl="1" algn="ctr">
              <a:spcBef>
                <a:spcPts val="0"/>
              </a:spcBef>
              <a:buSzPts val="3600"/>
              <a:buNone/>
              <a:defRPr/>
            </a:lvl2pPr>
            <a:lvl3pPr lvl="2" algn="ctr">
              <a:spcBef>
                <a:spcPts val="0"/>
              </a:spcBef>
              <a:buSzPts val="3600"/>
              <a:buNone/>
              <a:defRPr/>
            </a:lvl3pPr>
            <a:lvl4pPr lvl="3" algn="ctr">
              <a:spcBef>
                <a:spcPts val="0"/>
              </a:spcBef>
              <a:buSzPts val="3600"/>
              <a:buNone/>
              <a:defRPr/>
            </a:lvl4pPr>
            <a:lvl5pPr lvl="4" algn="ctr">
              <a:spcBef>
                <a:spcPts val="0"/>
              </a:spcBef>
              <a:buSzPts val="3600"/>
              <a:buNone/>
              <a:defRPr/>
            </a:lvl5pPr>
            <a:lvl6pPr lvl="5" algn="ctr">
              <a:spcBef>
                <a:spcPts val="0"/>
              </a:spcBef>
              <a:buSzPts val="3600"/>
              <a:buNone/>
              <a:defRPr/>
            </a:lvl6pPr>
            <a:lvl7pPr lvl="6" algn="ctr">
              <a:spcBef>
                <a:spcPts val="0"/>
              </a:spcBef>
              <a:buSzPts val="3600"/>
              <a:buNone/>
              <a:defRPr/>
            </a:lvl7pPr>
            <a:lvl8pPr lvl="7" algn="ctr">
              <a:spcBef>
                <a:spcPts val="0"/>
              </a:spcBef>
              <a:buSzPts val="3600"/>
              <a:buNone/>
              <a:defRPr/>
            </a:lvl8pPr>
            <a:lvl9pPr lvl="8" algn="ctr">
              <a:spcBef>
                <a:spcPts val="0"/>
              </a:spcBef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ru">
                <a:solidFill>
                  <a:schemeClr val="lt1"/>
                </a:solidFill>
              </a:rPr>
              <a:t>‹#›</a:t>
            </a:fld>
            <a:endParaRPr lang="ru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3600"/>
              <a:buNone/>
              <a:defRPr/>
            </a:lvl1pPr>
            <a:lvl2pPr lvl="1">
              <a:spcBef>
                <a:spcPts val="0"/>
              </a:spcBef>
              <a:buSzPts val="3600"/>
              <a:buNone/>
              <a:defRPr/>
            </a:lvl2pPr>
            <a:lvl3pPr lvl="2">
              <a:spcBef>
                <a:spcPts val="0"/>
              </a:spcBef>
              <a:buSzPts val="3600"/>
              <a:buNone/>
              <a:defRPr/>
            </a:lvl3pPr>
            <a:lvl4pPr lvl="3">
              <a:spcBef>
                <a:spcPts val="0"/>
              </a:spcBef>
              <a:buSzPts val="3600"/>
              <a:buNone/>
              <a:defRPr/>
            </a:lvl4pPr>
            <a:lvl5pPr lvl="4">
              <a:spcBef>
                <a:spcPts val="0"/>
              </a:spcBef>
              <a:buSzPts val="3600"/>
              <a:buNone/>
              <a:defRPr/>
            </a:lvl5pPr>
            <a:lvl6pPr lvl="5">
              <a:spcBef>
                <a:spcPts val="0"/>
              </a:spcBef>
              <a:buSzPts val="3600"/>
              <a:buNone/>
              <a:defRPr/>
            </a:lvl6pPr>
            <a:lvl7pPr lvl="6">
              <a:spcBef>
                <a:spcPts val="0"/>
              </a:spcBef>
              <a:buSzPts val="3600"/>
              <a:buNone/>
              <a:defRPr/>
            </a:lvl7pPr>
            <a:lvl8pPr lvl="7">
              <a:spcBef>
                <a:spcPts val="0"/>
              </a:spcBef>
              <a:buSzPts val="3600"/>
              <a:buNone/>
              <a:defRPr/>
            </a:lvl8pPr>
            <a:lvl9pPr lvl="8">
              <a:spcBef>
                <a:spcPts val="0"/>
              </a:spcBef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800"/>
              <a:buChar char="●"/>
              <a:defRPr/>
            </a:lvl1pPr>
            <a:lvl2pPr lvl="1">
              <a:spcBef>
                <a:spcPts val="0"/>
              </a:spcBef>
              <a:buSzPts val="1400"/>
              <a:buChar char="○"/>
              <a:defRPr/>
            </a:lvl2pPr>
            <a:lvl3pPr lvl="2">
              <a:spcBef>
                <a:spcPts val="0"/>
              </a:spcBef>
              <a:buSzPts val="1400"/>
              <a:buChar char="■"/>
              <a:defRPr/>
            </a:lvl3pPr>
            <a:lvl4pPr lvl="3">
              <a:spcBef>
                <a:spcPts val="0"/>
              </a:spcBef>
              <a:buSzPts val="1400"/>
              <a:buChar char="●"/>
              <a:defRPr/>
            </a:lvl4pPr>
            <a:lvl5pPr lvl="4">
              <a:spcBef>
                <a:spcPts val="0"/>
              </a:spcBef>
              <a:buSzPts val="1400"/>
              <a:buChar char="○"/>
              <a:defRPr/>
            </a:lvl5pPr>
            <a:lvl6pPr lvl="5">
              <a:spcBef>
                <a:spcPts val="0"/>
              </a:spcBef>
              <a:buSzPts val="1400"/>
              <a:buChar char="■"/>
              <a:defRPr/>
            </a:lvl6pPr>
            <a:lvl7pPr lvl="6">
              <a:spcBef>
                <a:spcPts val="0"/>
              </a:spcBef>
              <a:buSzPts val="1400"/>
              <a:buChar char="●"/>
              <a:defRPr/>
            </a:lvl7pPr>
            <a:lvl8pPr lvl="7">
              <a:spcBef>
                <a:spcPts val="0"/>
              </a:spcBef>
              <a:buSzPts val="1400"/>
              <a:buChar char="○"/>
              <a:defRPr/>
            </a:lvl8pPr>
            <a:lvl9pPr lvl="8">
              <a:spcBef>
                <a:spcPts val="0"/>
              </a:spcBef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3600"/>
              <a:buNone/>
              <a:defRPr/>
            </a:lvl1pPr>
            <a:lvl2pPr lvl="1">
              <a:spcBef>
                <a:spcPts val="0"/>
              </a:spcBef>
              <a:buSzPts val="3600"/>
              <a:buNone/>
              <a:defRPr/>
            </a:lvl2pPr>
            <a:lvl3pPr lvl="2">
              <a:spcBef>
                <a:spcPts val="0"/>
              </a:spcBef>
              <a:buSzPts val="3600"/>
              <a:buNone/>
              <a:defRPr/>
            </a:lvl3pPr>
            <a:lvl4pPr lvl="3">
              <a:spcBef>
                <a:spcPts val="0"/>
              </a:spcBef>
              <a:buSzPts val="3600"/>
              <a:buNone/>
              <a:defRPr/>
            </a:lvl4pPr>
            <a:lvl5pPr lvl="4">
              <a:spcBef>
                <a:spcPts val="0"/>
              </a:spcBef>
              <a:buSzPts val="3600"/>
              <a:buNone/>
              <a:defRPr/>
            </a:lvl5pPr>
            <a:lvl6pPr lvl="5">
              <a:spcBef>
                <a:spcPts val="0"/>
              </a:spcBef>
              <a:buSzPts val="3600"/>
              <a:buNone/>
              <a:defRPr/>
            </a:lvl6pPr>
            <a:lvl7pPr lvl="6">
              <a:spcBef>
                <a:spcPts val="0"/>
              </a:spcBef>
              <a:buSzPts val="3600"/>
              <a:buNone/>
              <a:defRPr/>
            </a:lvl7pPr>
            <a:lvl8pPr lvl="7">
              <a:spcBef>
                <a:spcPts val="0"/>
              </a:spcBef>
              <a:buSzPts val="3600"/>
              <a:buNone/>
              <a:defRPr/>
            </a:lvl8pPr>
            <a:lvl9pPr lvl="8">
              <a:spcBef>
                <a:spcPts val="0"/>
              </a:spcBef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400"/>
              <a:buChar char="●"/>
              <a:defRPr sz="1400"/>
            </a:lvl1pPr>
            <a:lvl2pPr lvl="1">
              <a:spcBef>
                <a:spcPts val="0"/>
              </a:spcBef>
              <a:buSzPts val="1200"/>
              <a:buChar char="○"/>
              <a:defRPr sz="1200"/>
            </a:lvl2pPr>
            <a:lvl3pPr lvl="2">
              <a:spcBef>
                <a:spcPts val="0"/>
              </a:spcBef>
              <a:buSzPts val="1200"/>
              <a:buChar char="■"/>
              <a:defRPr sz="1200"/>
            </a:lvl3pPr>
            <a:lvl4pPr lvl="3">
              <a:spcBef>
                <a:spcPts val="0"/>
              </a:spcBef>
              <a:buSzPts val="1200"/>
              <a:buChar char="●"/>
              <a:defRPr sz="1200"/>
            </a:lvl4pPr>
            <a:lvl5pPr lvl="4">
              <a:spcBef>
                <a:spcPts val="0"/>
              </a:spcBef>
              <a:buSzPts val="1200"/>
              <a:buChar char="○"/>
              <a:defRPr sz="1200"/>
            </a:lvl5pPr>
            <a:lvl6pPr lvl="5">
              <a:spcBef>
                <a:spcPts val="0"/>
              </a:spcBef>
              <a:buSzPts val="1200"/>
              <a:buChar char="■"/>
              <a:defRPr sz="1200"/>
            </a:lvl6pPr>
            <a:lvl7pPr lvl="6">
              <a:spcBef>
                <a:spcPts val="0"/>
              </a:spcBef>
              <a:buSzPts val="1200"/>
              <a:buChar char="●"/>
              <a:defRPr sz="1200"/>
            </a:lvl7pPr>
            <a:lvl8pPr lvl="7">
              <a:spcBef>
                <a:spcPts val="0"/>
              </a:spcBef>
              <a:buSzPts val="1200"/>
              <a:buChar char="○"/>
              <a:defRPr sz="1200"/>
            </a:lvl8pPr>
            <a:lvl9pPr lvl="8">
              <a:spcBef>
                <a:spcPts val="0"/>
              </a:spcBef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400"/>
              <a:buChar char="●"/>
              <a:defRPr sz="1400"/>
            </a:lvl1pPr>
            <a:lvl2pPr lvl="1">
              <a:spcBef>
                <a:spcPts val="0"/>
              </a:spcBef>
              <a:buSzPts val="1200"/>
              <a:buChar char="○"/>
              <a:defRPr sz="1200"/>
            </a:lvl2pPr>
            <a:lvl3pPr lvl="2">
              <a:spcBef>
                <a:spcPts val="0"/>
              </a:spcBef>
              <a:buSzPts val="1200"/>
              <a:buChar char="■"/>
              <a:defRPr sz="1200"/>
            </a:lvl3pPr>
            <a:lvl4pPr lvl="3">
              <a:spcBef>
                <a:spcPts val="0"/>
              </a:spcBef>
              <a:buSzPts val="1200"/>
              <a:buChar char="●"/>
              <a:defRPr sz="1200"/>
            </a:lvl4pPr>
            <a:lvl5pPr lvl="4">
              <a:spcBef>
                <a:spcPts val="0"/>
              </a:spcBef>
              <a:buSzPts val="1200"/>
              <a:buChar char="○"/>
              <a:defRPr sz="1200"/>
            </a:lvl5pPr>
            <a:lvl6pPr lvl="5">
              <a:spcBef>
                <a:spcPts val="0"/>
              </a:spcBef>
              <a:buSzPts val="1200"/>
              <a:buChar char="■"/>
              <a:defRPr sz="1200"/>
            </a:lvl6pPr>
            <a:lvl7pPr lvl="6">
              <a:spcBef>
                <a:spcPts val="0"/>
              </a:spcBef>
              <a:buSzPts val="1200"/>
              <a:buChar char="●"/>
              <a:defRPr sz="1200"/>
            </a:lvl7pPr>
            <a:lvl8pPr lvl="7">
              <a:spcBef>
                <a:spcPts val="0"/>
              </a:spcBef>
              <a:buSzPts val="1200"/>
              <a:buChar char="○"/>
              <a:defRPr sz="1200"/>
            </a:lvl8pPr>
            <a:lvl9pPr lvl="8">
              <a:spcBef>
                <a:spcPts val="0"/>
              </a:spcBef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3600"/>
              <a:buNone/>
              <a:defRPr/>
            </a:lvl1pPr>
            <a:lvl2pPr lvl="1">
              <a:spcBef>
                <a:spcPts val="0"/>
              </a:spcBef>
              <a:buSzPts val="3600"/>
              <a:buNone/>
              <a:defRPr/>
            </a:lvl2pPr>
            <a:lvl3pPr lvl="2">
              <a:spcBef>
                <a:spcPts val="0"/>
              </a:spcBef>
              <a:buSzPts val="3600"/>
              <a:buNone/>
              <a:defRPr/>
            </a:lvl3pPr>
            <a:lvl4pPr lvl="3">
              <a:spcBef>
                <a:spcPts val="0"/>
              </a:spcBef>
              <a:buSzPts val="3600"/>
              <a:buNone/>
              <a:defRPr/>
            </a:lvl4pPr>
            <a:lvl5pPr lvl="4">
              <a:spcBef>
                <a:spcPts val="0"/>
              </a:spcBef>
              <a:buSzPts val="3600"/>
              <a:buNone/>
              <a:defRPr/>
            </a:lvl5pPr>
            <a:lvl6pPr lvl="5">
              <a:spcBef>
                <a:spcPts val="0"/>
              </a:spcBef>
              <a:buSzPts val="3600"/>
              <a:buNone/>
              <a:defRPr/>
            </a:lvl6pPr>
            <a:lvl7pPr lvl="6">
              <a:spcBef>
                <a:spcPts val="0"/>
              </a:spcBef>
              <a:buSzPts val="3600"/>
              <a:buNone/>
              <a:defRPr/>
            </a:lvl7pPr>
            <a:lvl8pPr lvl="7">
              <a:spcBef>
                <a:spcPts val="0"/>
              </a:spcBef>
              <a:buSzPts val="3600"/>
              <a:buNone/>
              <a:defRPr/>
            </a:lvl8pPr>
            <a:lvl9pPr lvl="8">
              <a:spcBef>
                <a:spcPts val="0"/>
              </a:spcBef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buSzPts val="2400"/>
              <a:buNone/>
              <a:defRPr sz="2400"/>
            </a:lvl1pPr>
            <a:lvl2pPr lvl="1">
              <a:spcBef>
                <a:spcPts val="0"/>
              </a:spcBef>
              <a:buSzPts val="2400"/>
              <a:buNone/>
              <a:defRPr sz="2400"/>
            </a:lvl2pPr>
            <a:lvl3pPr lvl="2">
              <a:spcBef>
                <a:spcPts val="0"/>
              </a:spcBef>
              <a:buSzPts val="2400"/>
              <a:buNone/>
              <a:defRPr sz="2400"/>
            </a:lvl3pPr>
            <a:lvl4pPr lvl="3">
              <a:spcBef>
                <a:spcPts val="0"/>
              </a:spcBef>
              <a:buSzPts val="2400"/>
              <a:buNone/>
              <a:defRPr sz="2400"/>
            </a:lvl4pPr>
            <a:lvl5pPr lvl="4">
              <a:spcBef>
                <a:spcPts val="0"/>
              </a:spcBef>
              <a:buSzPts val="2400"/>
              <a:buNone/>
              <a:defRPr sz="2400"/>
            </a:lvl5pPr>
            <a:lvl6pPr lvl="5">
              <a:spcBef>
                <a:spcPts val="0"/>
              </a:spcBef>
              <a:buSzPts val="2400"/>
              <a:buNone/>
              <a:defRPr sz="2400"/>
            </a:lvl6pPr>
            <a:lvl7pPr lvl="6">
              <a:spcBef>
                <a:spcPts val="0"/>
              </a:spcBef>
              <a:buSzPts val="2400"/>
              <a:buNone/>
              <a:defRPr sz="2400"/>
            </a:lvl7pPr>
            <a:lvl8pPr lvl="7">
              <a:spcBef>
                <a:spcPts val="0"/>
              </a:spcBef>
              <a:buSzPts val="2400"/>
              <a:buNone/>
              <a:defRPr sz="2400"/>
            </a:lvl8pPr>
            <a:lvl9pPr lvl="8">
              <a:spcBef>
                <a:spcPts val="0"/>
              </a:spcBef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ts val="1200"/>
              <a:buChar char="●"/>
              <a:defRPr sz="1200"/>
            </a:lvl1pPr>
            <a:lvl2pPr lvl="1">
              <a:spcBef>
                <a:spcPts val="0"/>
              </a:spcBef>
              <a:buSzPts val="1200"/>
              <a:buChar char="○"/>
              <a:defRPr sz="1200"/>
            </a:lvl2pPr>
            <a:lvl3pPr lvl="2">
              <a:spcBef>
                <a:spcPts val="0"/>
              </a:spcBef>
              <a:buSzPts val="1200"/>
              <a:buChar char="■"/>
              <a:defRPr sz="1200"/>
            </a:lvl3pPr>
            <a:lvl4pPr lvl="3">
              <a:spcBef>
                <a:spcPts val="0"/>
              </a:spcBef>
              <a:buSzPts val="1200"/>
              <a:buChar char="●"/>
              <a:defRPr sz="1200"/>
            </a:lvl4pPr>
            <a:lvl5pPr lvl="4">
              <a:spcBef>
                <a:spcPts val="0"/>
              </a:spcBef>
              <a:buSzPts val="1200"/>
              <a:buChar char="○"/>
              <a:defRPr sz="1200"/>
            </a:lvl5pPr>
            <a:lvl6pPr lvl="5">
              <a:spcBef>
                <a:spcPts val="0"/>
              </a:spcBef>
              <a:buSzPts val="1200"/>
              <a:buChar char="■"/>
              <a:defRPr sz="1200"/>
            </a:lvl6pPr>
            <a:lvl7pPr lvl="6">
              <a:spcBef>
                <a:spcPts val="0"/>
              </a:spcBef>
              <a:buSzPts val="1200"/>
              <a:buChar char="●"/>
              <a:defRPr sz="1200"/>
            </a:lvl7pPr>
            <a:lvl8pPr lvl="7">
              <a:spcBef>
                <a:spcPts val="0"/>
              </a:spcBef>
              <a:buSzPts val="1200"/>
              <a:buChar char="○"/>
              <a:defRPr sz="1200"/>
            </a:lvl8pPr>
            <a:lvl9pPr lvl="8">
              <a:spcBef>
                <a:spcPts val="0"/>
              </a:spcBef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47" name="Shape 47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ts val="4200"/>
              <a:buNone/>
              <a:defRPr sz="4200"/>
            </a:lvl1pPr>
            <a:lvl2pPr lvl="1" algn="ctr">
              <a:spcBef>
                <a:spcPts val="0"/>
              </a:spcBef>
              <a:buSzPts val="4200"/>
              <a:buNone/>
              <a:defRPr sz="4200"/>
            </a:lvl2pPr>
            <a:lvl3pPr lvl="2" algn="ctr">
              <a:spcBef>
                <a:spcPts val="0"/>
              </a:spcBef>
              <a:buSzPts val="4200"/>
              <a:buNone/>
              <a:defRPr sz="4200"/>
            </a:lvl3pPr>
            <a:lvl4pPr lvl="3" algn="ctr">
              <a:spcBef>
                <a:spcPts val="0"/>
              </a:spcBef>
              <a:buSzPts val="4200"/>
              <a:buNone/>
              <a:defRPr sz="4200"/>
            </a:lvl4pPr>
            <a:lvl5pPr lvl="4" algn="ctr">
              <a:spcBef>
                <a:spcPts val="0"/>
              </a:spcBef>
              <a:buSzPts val="4200"/>
              <a:buNone/>
              <a:defRPr sz="4200"/>
            </a:lvl5pPr>
            <a:lvl6pPr lvl="5" algn="ctr">
              <a:spcBef>
                <a:spcPts val="0"/>
              </a:spcBef>
              <a:buSzPts val="4200"/>
              <a:buNone/>
              <a:defRPr sz="4200"/>
            </a:lvl6pPr>
            <a:lvl7pPr lvl="6" algn="ctr">
              <a:spcBef>
                <a:spcPts val="0"/>
              </a:spcBef>
              <a:buSzPts val="4200"/>
              <a:buNone/>
              <a:defRPr sz="4200"/>
            </a:lvl7pPr>
            <a:lvl8pPr lvl="7" algn="ctr">
              <a:spcBef>
                <a:spcPts val="0"/>
              </a:spcBef>
              <a:buSzPts val="4200"/>
              <a:buNone/>
              <a:defRPr sz="4200"/>
            </a:lvl8pPr>
            <a:lvl9pPr lvl="8" algn="ctr">
              <a:spcBef>
                <a:spcPts val="0"/>
              </a:spcBef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ru">
                <a:solidFill>
                  <a:schemeClr val="lt1"/>
                </a:solidFill>
              </a:rPr>
              <a:t>‹#›</a:t>
            </a:fld>
            <a:endParaRPr lang="ru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 algn="r">
              <a:spcBef>
                <a:spcPts val="0"/>
              </a:spcBef>
              <a:buNone/>
            </a:pPr>
            <a:fld id="{00000000-1234-1234-1234-123412341234}" type="slidenum">
              <a:rPr lang="ru"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  <a:endParaRPr lang="ru" sz="10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/>
            <a:r>
              <a:rPr lang="ru-RU" sz="3200" dirty="0"/>
              <a:t>Методы протокола HTTP, принцип построения </a:t>
            </a:r>
            <a:r>
              <a:rPr lang="en-US" sz="3200" dirty="0"/>
              <a:t>REST</a:t>
            </a:r>
            <a:r>
              <a:rPr lang="ru-RU" sz="3200" dirty="0" err="1"/>
              <a:t>full</a:t>
            </a:r>
            <a:r>
              <a:rPr lang="ru-RU" sz="3200" dirty="0"/>
              <a:t> API</a:t>
            </a:r>
            <a:endParaRPr lang="ru" sz="3200" dirty="0"/>
          </a:p>
        </p:txBody>
      </p:sp>
      <p:sp>
        <p:nvSpPr>
          <p:cNvPr id="67" name="Shape 67"/>
          <p:cNvSpPr txBox="1">
            <a:spLocks noGrp="1"/>
          </p:cNvSpPr>
          <p:nvPr>
            <p:ph type="subTitle" idx="1"/>
          </p:nvPr>
        </p:nvSpPr>
        <p:spPr>
          <a:xfrm>
            <a:off x="1488106" y="3122601"/>
            <a:ext cx="6496333" cy="792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indent="-152400"/>
            <a:r>
              <a:rPr lang="ru" dirty="0">
                <a:solidFill>
                  <a:srgbClr val="000000"/>
                </a:solidFill>
              </a:rPr>
              <a:t>Выполнили: </a:t>
            </a:r>
            <a:r>
              <a:rPr lang="ru-RU" dirty="0" err="1" smtClean="0">
                <a:solidFill>
                  <a:srgbClr val="000000"/>
                </a:solidFill>
              </a:rPr>
              <a:t>Байситова</a:t>
            </a:r>
            <a:r>
              <a:rPr lang="ru-RU" dirty="0" smtClean="0">
                <a:solidFill>
                  <a:srgbClr val="000000"/>
                </a:solidFill>
              </a:rPr>
              <a:t> Д</a:t>
            </a:r>
            <a:r>
              <a:rPr lang="ru" dirty="0" smtClean="0">
                <a:solidFill>
                  <a:srgbClr val="000000"/>
                </a:solidFill>
              </a:rPr>
              <a:t>.А. Ниточкин Д.И. Черных А.В. Ивакин Р.Я.</a:t>
            </a:r>
            <a:endParaRPr lang="ru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lh4.ggpht.com/AWwlVkdjjPBKz-5zNSelNfEJe3-gncIjdO2BZsFpy39KM9CQ1HxU1Q50F1CT2_wQcSs=h4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4329" y="-57150"/>
            <a:ext cx="1771650" cy="1771650"/>
          </a:xfrm>
          <a:prstGeom prst="rect">
            <a:avLst/>
          </a:prstGeom>
          <a:noFill/>
        </p:spPr>
      </p:pic>
      <p:sp>
        <p:nvSpPr>
          <p:cNvPr id="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61243" y="1517651"/>
            <a:ext cx="6500586" cy="122555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00000"/>
              </a:lnSpc>
            </a:pPr>
            <a:r>
              <a:rPr lang="en-US" sz="2400" dirty="0" smtClean="0">
                <a:solidFill>
                  <a:srgbClr val="000000"/>
                </a:solidFill>
                <a:ea typeface="+mn-ea"/>
                <a:cs typeface="+mn-cs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a typeface="+mn-ea"/>
                <a:cs typeface="+mn-cs"/>
              </a:rPr>
              <a:t>Примером </a:t>
            </a:r>
            <a:r>
              <a:rPr lang="ru-RU" sz="2400" b="1" dirty="0">
                <a:solidFill>
                  <a:srgbClr val="000000"/>
                </a:solidFill>
                <a:ea typeface="+mn-ea"/>
                <a:cs typeface="+mn-cs"/>
              </a:rPr>
              <a:t>API</a:t>
            </a:r>
            <a:r>
              <a:rPr lang="ru-RU" sz="2400" dirty="0">
                <a:solidFill>
                  <a:srgbClr val="000000"/>
                </a:solidFill>
                <a:ea typeface="+mn-ea"/>
                <a:cs typeface="+mn-cs"/>
              </a:rPr>
              <a:t> является </a:t>
            </a:r>
            <a:r>
              <a:rPr lang="ru-RU" sz="2400" b="1" dirty="0">
                <a:solidFill>
                  <a:srgbClr val="000000"/>
                </a:solidFill>
                <a:ea typeface="+mn-ea"/>
                <a:cs typeface="+mn-cs"/>
              </a:rPr>
              <a:t>Windows API</a:t>
            </a:r>
            <a:r>
              <a:rPr lang="ru-RU" sz="2400" dirty="0">
                <a:solidFill>
                  <a:srgbClr val="000000"/>
                </a:solidFill>
                <a:ea typeface="+mn-ea"/>
                <a:cs typeface="+mn-cs"/>
              </a:rPr>
              <a:t>, </a:t>
            </a:r>
            <a:r>
              <a:rPr lang="ru-RU" sz="2400" b="1" dirty="0">
                <a:solidFill>
                  <a:srgbClr val="000000"/>
                </a:solidFill>
                <a:ea typeface="+mn-ea"/>
                <a:cs typeface="+mn-cs"/>
              </a:rPr>
              <a:t>OpenGL API</a:t>
            </a:r>
            <a:r>
              <a:rPr lang="ru-RU" sz="2400" dirty="0">
                <a:solidFill>
                  <a:srgbClr val="000000"/>
                </a:solidFill>
                <a:ea typeface="+mn-ea"/>
                <a:cs typeface="+mn-cs"/>
              </a:rPr>
              <a:t>, </a:t>
            </a:r>
            <a:r>
              <a:rPr lang="ru-RU" sz="2400" b="1" dirty="0">
                <a:solidFill>
                  <a:srgbClr val="000000"/>
                </a:solidFill>
                <a:ea typeface="+mn-ea"/>
                <a:cs typeface="+mn-cs"/>
              </a:rPr>
              <a:t>Direct3D API</a:t>
            </a:r>
            <a:r>
              <a:rPr lang="ru-RU" sz="2400" dirty="0">
                <a:solidFill>
                  <a:srgbClr val="000000"/>
                </a:solidFill>
                <a:ea typeface="+mn-ea"/>
                <a:cs typeface="+mn-cs"/>
              </a:rPr>
              <a:t> и так далее.</a:t>
            </a:r>
          </a:p>
          <a:p>
            <a:pPr>
              <a:lnSpc>
                <a:spcPct val="80000"/>
              </a:lnSpc>
            </a:pPr>
            <a:endParaRPr lang="en-US" sz="1350" dirty="0">
              <a:solidFill>
                <a:srgbClr val="4D4D4D"/>
              </a:solidFill>
            </a:endParaRPr>
          </a:p>
        </p:txBody>
      </p:sp>
      <p:pic>
        <p:nvPicPr>
          <p:cNvPr id="8" name="Picture 2" descr="https://im0-tub-ru.yandex.net/i?id=54e777abf282d451acc5ebe53a646cd3&amp;n=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57700" y="3428716"/>
            <a:ext cx="4686300" cy="12203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77371" y="191745"/>
            <a:ext cx="827314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Open Sans"/>
              </a:rPr>
              <a:t>API</a:t>
            </a:r>
            <a:r>
              <a:rPr lang="ru-RU" sz="2400" dirty="0" smtClean="0">
                <a:latin typeface="Open Sans"/>
              </a:rPr>
              <a:t> – это некий набор правил, с помощью которых приложение или какой-либо один его компонент могут взаимодействовать, общаться, если хотите, с другим приложением или компонентом. Прикладной интерфейс программирования (</a:t>
            </a:r>
            <a:r>
              <a:rPr lang="ru-RU" sz="2400" b="1" dirty="0" smtClean="0">
                <a:latin typeface="Open Sans"/>
              </a:rPr>
              <a:t>API</a:t>
            </a:r>
            <a:r>
              <a:rPr lang="ru-RU" sz="2400" dirty="0" smtClean="0">
                <a:latin typeface="Open Sans"/>
              </a:rPr>
              <a:t>) может возвращать данные в разных форматах, например в </a:t>
            </a:r>
            <a:r>
              <a:rPr lang="ru-RU" sz="2400" b="1" dirty="0" smtClean="0">
                <a:latin typeface="Open Sans"/>
              </a:rPr>
              <a:t>JSON</a:t>
            </a:r>
            <a:r>
              <a:rPr lang="ru-RU" sz="2400" dirty="0" smtClean="0">
                <a:latin typeface="Open Sans"/>
              </a:rPr>
              <a:t>, </a:t>
            </a:r>
            <a:r>
              <a:rPr lang="ru-RU" sz="2400" b="1" dirty="0" smtClean="0">
                <a:latin typeface="Open Sans"/>
              </a:rPr>
              <a:t>XML</a:t>
            </a:r>
            <a:r>
              <a:rPr lang="ru-RU" sz="2400" dirty="0" smtClean="0">
                <a:latin typeface="Open Sans"/>
              </a:rPr>
              <a:t> или в бинарном формате, но в </a:t>
            </a:r>
            <a:r>
              <a:rPr lang="ru-RU" sz="2400" b="1" dirty="0" smtClean="0">
                <a:latin typeface="Open Sans"/>
              </a:rPr>
              <a:t>REST API</a:t>
            </a:r>
            <a:r>
              <a:rPr lang="ru-RU" sz="2400" dirty="0" smtClean="0">
                <a:latin typeface="Open Sans"/>
              </a:rPr>
              <a:t> мы будем использовать </a:t>
            </a:r>
            <a:r>
              <a:rPr lang="ru-RU" sz="2400" b="1" dirty="0" smtClean="0">
                <a:latin typeface="Open Sans"/>
              </a:rPr>
              <a:t>JSON</a:t>
            </a:r>
            <a:r>
              <a:rPr lang="ru-RU" sz="2400" dirty="0" smtClean="0">
                <a:latin typeface="Open Sans"/>
              </a:rPr>
              <a:t>-формат, как наиболее удобный.</a:t>
            </a:r>
            <a:endParaRPr lang="ru-RU" sz="2400" dirty="0">
              <a:latin typeface="Open San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myrusakov.ru/images/articles/rest_api_service_1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52814" y="1709058"/>
            <a:ext cx="67818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https://lh4.ggpht.com/AWwlVkdjjPBKz-5zNSelNfEJe3-gncIjdO2BZsFpy39KM9CQ1HxU1Q50F1CT2_wQcSs=h40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714" y="0"/>
            <a:ext cx="2362200" cy="2362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en-US" dirty="0" smtClean="0"/>
              <a:t>REST API</a:t>
            </a:r>
            <a:endParaRPr lang="ru" dirty="0"/>
          </a:p>
        </p:txBody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ru-RU" sz="2400" dirty="0" smtClean="0">
                <a:solidFill>
                  <a:srgbClr val="000000"/>
                </a:solidFill>
              </a:rPr>
              <a:t>Теперь </a:t>
            </a:r>
            <a:r>
              <a:rPr lang="ru-RU" sz="2400" dirty="0">
                <a:solidFill>
                  <a:srgbClr val="000000"/>
                </a:solidFill>
              </a:rPr>
              <a:t>остановимся подробнее на том, что же такое </a:t>
            </a:r>
            <a:r>
              <a:rPr lang="ru-RU" sz="2400" b="1" dirty="0">
                <a:solidFill>
                  <a:srgbClr val="000000"/>
                </a:solidFill>
              </a:rPr>
              <a:t>REST</a:t>
            </a:r>
            <a:r>
              <a:rPr lang="ru-RU" sz="2400" dirty="0">
                <a:solidFill>
                  <a:srgbClr val="000000"/>
                </a:solidFill>
              </a:rPr>
              <a:t>. Это сокращение может быть расшифровано в следующем виде: представление данных для клиента в формате удобном для него. Очень важно запомнить, что </a:t>
            </a:r>
            <a:r>
              <a:rPr lang="ru-RU" sz="2400" b="1" dirty="0">
                <a:solidFill>
                  <a:srgbClr val="000000"/>
                </a:solidFill>
              </a:rPr>
              <a:t>REST – это не протокол, а подход, архитектурный стиль к написанию прикладных интерфейсов</a:t>
            </a:r>
            <a:r>
              <a:rPr lang="ru-RU" sz="2400" dirty="0">
                <a:solidFill>
                  <a:srgbClr val="000000"/>
                </a:solidFill>
              </a:rPr>
              <a:t>.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ru" dirty="0" smtClean="0"/>
              <a:t>... </a:t>
            </a:r>
            <a:endParaRPr lang="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myrusakov.ru/images/articles/rest_api_design_2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92086" y="206829"/>
            <a:ext cx="7010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s://lh4.ggpht.com/AWwlVkdjjPBKz-5zNSelNfEJe3-gncIjdO2BZsFpy39KM9CQ1HxU1Q50F1CT2_wQcSs=h4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9742" y="-290286"/>
            <a:ext cx="2119086" cy="21190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497511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18956" y="833110"/>
            <a:ext cx="8374743" cy="39566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800"/>
              <a:buFont typeface="Open Sans"/>
              <a:buChar char="●"/>
              <a:defRPr sz="18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en-US" sz="2000" dirty="0" smtClean="0">
                <a:solidFill>
                  <a:srgbClr val="000000"/>
                </a:solidFill>
                <a:ea typeface="+mn-ea"/>
                <a:cs typeface="+mn-cs"/>
              </a:rPr>
              <a:t>  </a:t>
            </a:r>
            <a:r>
              <a:rPr lang="ru-RU" sz="2000" dirty="0" smtClean="0">
                <a:solidFill>
                  <a:srgbClr val="000000"/>
                </a:solidFill>
                <a:ea typeface="+mn-ea"/>
                <a:cs typeface="+mn-cs"/>
              </a:rPr>
              <a:t>Если говорить еще проще то, </a:t>
            </a:r>
            <a:r>
              <a:rPr lang="ru-RU" sz="2000" b="1" dirty="0" smtClean="0">
                <a:solidFill>
                  <a:srgbClr val="000000"/>
                </a:solidFill>
                <a:ea typeface="+mn-ea"/>
                <a:cs typeface="+mn-cs"/>
              </a:rPr>
              <a:t>REST</a:t>
            </a:r>
            <a:r>
              <a:rPr lang="ru-RU" sz="2000" dirty="0" smtClean="0">
                <a:solidFill>
                  <a:srgbClr val="000000"/>
                </a:solidFill>
                <a:ea typeface="+mn-ea"/>
                <a:cs typeface="+mn-cs"/>
              </a:rPr>
              <a:t> – это архитектурный стиль, а </a:t>
            </a:r>
            <a:r>
              <a:rPr lang="ru-RU" sz="2000" b="1" dirty="0" err="1" smtClean="0">
                <a:solidFill>
                  <a:srgbClr val="000000"/>
                </a:solidFill>
                <a:ea typeface="+mn-ea"/>
                <a:cs typeface="+mn-cs"/>
              </a:rPr>
              <a:t>RESTful</a:t>
            </a:r>
            <a:r>
              <a:rPr lang="en-US" sz="2000" b="1" dirty="0" smtClean="0">
                <a:solidFill>
                  <a:srgbClr val="000000"/>
                </a:solidFill>
                <a:ea typeface="+mn-ea"/>
                <a:cs typeface="+mn-cs"/>
              </a:rPr>
              <a:t>l</a:t>
            </a:r>
            <a:r>
              <a:rPr lang="ru-RU" sz="2000" b="1" dirty="0" smtClean="0">
                <a:solidFill>
                  <a:srgbClr val="000000"/>
                </a:solidFill>
                <a:ea typeface="+mn-ea"/>
                <a:cs typeface="+mn-cs"/>
              </a:rPr>
              <a:t> API</a:t>
            </a:r>
            <a:r>
              <a:rPr lang="ru-RU" sz="2000" dirty="0" smtClean="0">
                <a:solidFill>
                  <a:srgbClr val="000000"/>
                </a:solidFill>
                <a:ea typeface="+mn-ea"/>
                <a:cs typeface="+mn-cs"/>
              </a:rPr>
              <a:t> – это его практическое воплощение, и чем больше приложение отвечает </a:t>
            </a:r>
            <a:r>
              <a:rPr lang="ru-RU" sz="2000" b="1" dirty="0" smtClean="0">
                <a:solidFill>
                  <a:srgbClr val="000000"/>
                </a:solidFill>
                <a:ea typeface="+mn-ea"/>
                <a:cs typeface="+mn-cs"/>
              </a:rPr>
              <a:t>критериям стиля REST</a:t>
            </a:r>
            <a:r>
              <a:rPr lang="ru-RU" sz="2000" dirty="0" smtClean="0">
                <a:solidFill>
                  <a:srgbClr val="000000"/>
                </a:solidFill>
                <a:ea typeface="+mn-ea"/>
                <a:cs typeface="+mn-cs"/>
              </a:rPr>
              <a:t>, тем более оно </a:t>
            </a:r>
            <a:r>
              <a:rPr lang="ru-RU" sz="2000" b="1" dirty="0" err="1" smtClean="0">
                <a:solidFill>
                  <a:srgbClr val="000000"/>
                </a:solidFill>
                <a:ea typeface="+mn-ea"/>
                <a:cs typeface="+mn-cs"/>
              </a:rPr>
              <a:t>RESTful</a:t>
            </a:r>
            <a:r>
              <a:rPr lang="en-US" sz="2000" b="1" dirty="0" smtClean="0">
                <a:solidFill>
                  <a:srgbClr val="000000"/>
                </a:solidFill>
                <a:ea typeface="+mn-ea"/>
                <a:cs typeface="+mn-cs"/>
              </a:rPr>
              <a:t>l</a:t>
            </a:r>
            <a:r>
              <a:rPr lang="ru-RU" sz="2000" dirty="0" smtClean="0">
                <a:solidFill>
                  <a:srgbClr val="000000"/>
                </a:solidFill>
                <a:ea typeface="+mn-ea"/>
                <a:cs typeface="+mn-cs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2000" b="1" dirty="0" smtClean="0">
                <a:solidFill>
                  <a:srgbClr val="000000"/>
                </a:solidFill>
                <a:ea typeface="+mn-ea"/>
                <a:cs typeface="+mn-cs"/>
              </a:rPr>
              <a:t>  </a:t>
            </a:r>
            <a:r>
              <a:rPr lang="ru-RU" sz="2000" b="1" dirty="0" err="1" smtClean="0">
                <a:solidFill>
                  <a:srgbClr val="000000"/>
                </a:solidFill>
                <a:ea typeface="+mn-ea"/>
                <a:cs typeface="+mn-cs"/>
              </a:rPr>
              <a:t>RESTful</a:t>
            </a:r>
            <a:r>
              <a:rPr lang="en-US" sz="2000" b="1" dirty="0" smtClean="0">
                <a:solidFill>
                  <a:srgbClr val="000000"/>
                </a:solidFill>
                <a:ea typeface="+mn-ea"/>
                <a:cs typeface="+mn-cs"/>
              </a:rPr>
              <a:t>l</a:t>
            </a:r>
            <a:r>
              <a:rPr lang="ru-RU" sz="2000" b="1" dirty="0" smtClean="0">
                <a:solidFill>
                  <a:srgbClr val="000000"/>
                </a:solidFill>
                <a:ea typeface="+mn-ea"/>
                <a:cs typeface="+mn-cs"/>
              </a:rPr>
              <a:t> API</a:t>
            </a:r>
            <a:r>
              <a:rPr lang="ru-RU" sz="2000" dirty="0" smtClean="0">
                <a:solidFill>
                  <a:srgbClr val="000000"/>
                </a:solidFill>
                <a:ea typeface="+mn-ea"/>
                <a:cs typeface="+mn-cs"/>
              </a:rPr>
              <a:t> сводится к четырем базовым операциям:</a:t>
            </a:r>
          </a:p>
          <a:p>
            <a:pPr algn="just">
              <a:lnSpc>
                <a:spcPct val="100000"/>
              </a:lnSpc>
            </a:pPr>
            <a:r>
              <a:rPr lang="en-US" sz="2000" dirty="0" smtClean="0">
                <a:solidFill>
                  <a:srgbClr val="000000"/>
                </a:solidFill>
                <a:ea typeface="+mn-ea"/>
                <a:cs typeface="+mn-cs"/>
              </a:rPr>
              <a:t>  </a:t>
            </a:r>
            <a:r>
              <a:rPr lang="ru-RU" sz="2000" dirty="0" smtClean="0">
                <a:solidFill>
                  <a:srgbClr val="000000"/>
                </a:solidFill>
                <a:ea typeface="+mn-ea"/>
                <a:cs typeface="+mn-cs"/>
              </a:rPr>
              <a:t>получение данных в удобном для клиента формате</a:t>
            </a:r>
          </a:p>
          <a:p>
            <a:pPr algn="just">
              <a:lnSpc>
                <a:spcPct val="100000"/>
              </a:lnSpc>
            </a:pPr>
            <a:r>
              <a:rPr lang="en-US" sz="2000" dirty="0" smtClean="0">
                <a:solidFill>
                  <a:srgbClr val="000000"/>
                </a:solidFill>
                <a:ea typeface="+mn-ea"/>
                <a:cs typeface="+mn-cs"/>
              </a:rPr>
              <a:t>  </a:t>
            </a:r>
            <a:r>
              <a:rPr lang="ru-RU" sz="2000" dirty="0" smtClean="0">
                <a:solidFill>
                  <a:srgbClr val="000000"/>
                </a:solidFill>
                <a:ea typeface="+mn-ea"/>
                <a:cs typeface="+mn-cs"/>
              </a:rPr>
              <a:t>создание новых данных</a:t>
            </a:r>
          </a:p>
          <a:p>
            <a:pPr algn="just">
              <a:lnSpc>
                <a:spcPct val="100000"/>
              </a:lnSpc>
            </a:pPr>
            <a:r>
              <a:rPr lang="en-US" sz="2000" dirty="0" smtClean="0">
                <a:solidFill>
                  <a:srgbClr val="000000"/>
                </a:solidFill>
                <a:ea typeface="+mn-ea"/>
                <a:cs typeface="+mn-cs"/>
              </a:rPr>
              <a:t>  </a:t>
            </a:r>
            <a:r>
              <a:rPr lang="ru-RU" sz="2000" dirty="0" smtClean="0">
                <a:solidFill>
                  <a:srgbClr val="000000"/>
                </a:solidFill>
                <a:ea typeface="+mn-ea"/>
                <a:cs typeface="+mn-cs"/>
              </a:rPr>
              <a:t>обновление данных</a:t>
            </a:r>
          </a:p>
          <a:p>
            <a:pPr algn="just">
              <a:lnSpc>
                <a:spcPct val="100000"/>
              </a:lnSpc>
            </a:pPr>
            <a:r>
              <a:rPr lang="en-US" sz="2000" dirty="0" smtClean="0">
                <a:solidFill>
                  <a:srgbClr val="000000"/>
                </a:solidFill>
                <a:ea typeface="+mn-ea"/>
                <a:cs typeface="+mn-cs"/>
              </a:rPr>
              <a:t>  </a:t>
            </a:r>
            <a:r>
              <a:rPr lang="ru-RU" sz="2000" dirty="0" smtClean="0">
                <a:solidFill>
                  <a:srgbClr val="000000"/>
                </a:solidFill>
                <a:ea typeface="+mn-ea"/>
                <a:cs typeface="+mn-cs"/>
              </a:rPr>
              <a:t>удаление данных</a:t>
            </a:r>
          </a:p>
          <a:p>
            <a:pPr>
              <a:lnSpc>
                <a:spcPct val="100000"/>
              </a:lnSpc>
            </a:pPr>
            <a:endParaRPr lang="en-US" sz="2000" dirty="0">
              <a:solidFill>
                <a:srgbClr val="4D4D4D"/>
              </a:solidFill>
            </a:endParaRPr>
          </a:p>
        </p:txBody>
      </p:sp>
      <p:sp>
        <p:nvSpPr>
          <p:cNvPr id="5" name="Shape 138"/>
          <p:cNvSpPr txBox="1">
            <a:spLocks noGrp="1"/>
          </p:cNvSpPr>
          <p:nvPr>
            <p:ph type="title"/>
          </p:nvPr>
        </p:nvSpPr>
        <p:spPr>
          <a:xfrm>
            <a:off x="318956" y="0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en-US" dirty="0" err="1" smtClean="0"/>
              <a:t>RESTfull</a:t>
            </a:r>
            <a:r>
              <a:rPr lang="en-US" dirty="0" smtClean="0"/>
              <a:t> API</a:t>
            </a:r>
            <a:endParaRPr lang="ru" dirty="0"/>
          </a:p>
        </p:txBody>
      </p:sp>
    </p:spTree>
    <p:extLst>
      <p:ext uri="{BB962C8B-B14F-4D97-AF65-F5344CB8AC3E}">
        <p14:creationId xmlns:p14="http://schemas.microsoft.com/office/powerpoint/2010/main" val="30584417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7370" y="203201"/>
            <a:ext cx="8447316" cy="428171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just">
              <a:lnSpc>
                <a:spcPct val="100000"/>
              </a:lnSpc>
            </a:pPr>
            <a:r>
              <a:rPr lang="en-US" sz="2400" b="1" dirty="0" smtClean="0">
                <a:solidFill>
                  <a:srgbClr val="000000"/>
                </a:solidFill>
                <a:ea typeface="+mn-ea"/>
                <a:cs typeface="+mn-cs"/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  <a:ea typeface="+mn-ea"/>
                <a:cs typeface="+mn-cs"/>
              </a:rPr>
              <a:t>REST</a:t>
            </a:r>
            <a:r>
              <a:rPr lang="ru-RU" sz="2400" dirty="0" smtClean="0">
                <a:solidFill>
                  <a:srgbClr val="000000"/>
                </a:solidFill>
                <a:ea typeface="+mn-ea"/>
                <a:cs typeface="+mn-cs"/>
              </a:rPr>
              <a:t> </a:t>
            </a:r>
            <a:r>
              <a:rPr lang="ru-RU" sz="2400" dirty="0">
                <a:solidFill>
                  <a:srgbClr val="000000"/>
                </a:solidFill>
                <a:ea typeface="+mn-ea"/>
                <a:cs typeface="+mn-cs"/>
              </a:rPr>
              <a:t>функционирует поверх </a:t>
            </a:r>
            <a:r>
              <a:rPr lang="ru-RU" sz="2400" b="1" dirty="0">
                <a:solidFill>
                  <a:srgbClr val="000000"/>
                </a:solidFill>
                <a:ea typeface="+mn-ea"/>
                <a:cs typeface="+mn-cs"/>
              </a:rPr>
              <a:t>протокола HTTP</a:t>
            </a:r>
            <a:r>
              <a:rPr lang="ru-RU" sz="2400" dirty="0">
                <a:solidFill>
                  <a:srgbClr val="000000"/>
                </a:solidFill>
                <a:ea typeface="+mn-ea"/>
                <a:cs typeface="+mn-cs"/>
              </a:rPr>
              <a:t>, поэтому стоит упомянуть о его основных особенностях. Для каждой операции указанной выше используется свой собственный </a:t>
            </a:r>
            <a:r>
              <a:rPr lang="ru-RU" sz="2400" b="1" dirty="0">
                <a:solidFill>
                  <a:srgbClr val="000000"/>
                </a:solidFill>
                <a:ea typeface="+mn-ea"/>
                <a:cs typeface="+mn-cs"/>
              </a:rPr>
              <a:t>HTTP метод</a:t>
            </a:r>
            <a:r>
              <a:rPr lang="ru-RU" sz="2400" dirty="0">
                <a:solidFill>
                  <a:srgbClr val="000000"/>
                </a:solidFill>
                <a:ea typeface="+mn-ea"/>
                <a:cs typeface="+mn-cs"/>
              </a:rPr>
              <a:t>:</a:t>
            </a:r>
          </a:p>
          <a:p>
            <a:pPr lvl="0" algn="just">
              <a:lnSpc>
                <a:spcPct val="100000"/>
              </a:lnSpc>
            </a:pPr>
            <a:r>
              <a:rPr lang="en-US" sz="2400" b="1" dirty="0" smtClean="0">
                <a:solidFill>
                  <a:srgbClr val="000000"/>
                </a:solidFill>
                <a:ea typeface="+mn-ea"/>
                <a:cs typeface="+mn-cs"/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  <a:ea typeface="+mn-ea"/>
                <a:cs typeface="+mn-cs"/>
              </a:rPr>
              <a:t>GET</a:t>
            </a:r>
            <a:r>
              <a:rPr lang="ru-RU" sz="2400" dirty="0" smtClean="0">
                <a:solidFill>
                  <a:srgbClr val="000000"/>
                </a:solidFill>
                <a:ea typeface="+mn-ea"/>
                <a:cs typeface="+mn-cs"/>
              </a:rPr>
              <a:t> </a:t>
            </a:r>
            <a:r>
              <a:rPr lang="ru-RU" sz="2400" dirty="0">
                <a:solidFill>
                  <a:srgbClr val="000000"/>
                </a:solidFill>
                <a:ea typeface="+mn-ea"/>
                <a:cs typeface="+mn-cs"/>
              </a:rPr>
              <a:t>– получение</a:t>
            </a:r>
          </a:p>
          <a:p>
            <a:pPr lvl="0" algn="just">
              <a:lnSpc>
                <a:spcPct val="100000"/>
              </a:lnSpc>
            </a:pPr>
            <a:r>
              <a:rPr lang="en-US" sz="2400" b="1" dirty="0" smtClean="0">
                <a:solidFill>
                  <a:srgbClr val="000000"/>
                </a:solidFill>
                <a:ea typeface="+mn-ea"/>
                <a:cs typeface="+mn-cs"/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  <a:ea typeface="+mn-ea"/>
                <a:cs typeface="+mn-cs"/>
              </a:rPr>
              <a:t>POST</a:t>
            </a:r>
            <a:r>
              <a:rPr lang="ru-RU" sz="2400" dirty="0" smtClean="0">
                <a:solidFill>
                  <a:srgbClr val="000000"/>
                </a:solidFill>
                <a:ea typeface="+mn-ea"/>
                <a:cs typeface="+mn-cs"/>
              </a:rPr>
              <a:t> </a:t>
            </a:r>
            <a:r>
              <a:rPr lang="ru-RU" sz="2400" dirty="0">
                <a:solidFill>
                  <a:srgbClr val="000000"/>
                </a:solidFill>
                <a:ea typeface="+mn-ea"/>
                <a:cs typeface="+mn-cs"/>
              </a:rPr>
              <a:t>– создание</a:t>
            </a:r>
          </a:p>
          <a:p>
            <a:pPr lvl="0" algn="just">
              <a:lnSpc>
                <a:spcPct val="100000"/>
              </a:lnSpc>
            </a:pPr>
            <a:r>
              <a:rPr lang="en-US" sz="2400" b="1" dirty="0" smtClean="0">
                <a:solidFill>
                  <a:srgbClr val="000000"/>
                </a:solidFill>
                <a:ea typeface="+mn-ea"/>
                <a:cs typeface="+mn-cs"/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  <a:ea typeface="+mn-ea"/>
                <a:cs typeface="+mn-cs"/>
              </a:rPr>
              <a:t>PUT</a:t>
            </a:r>
            <a:r>
              <a:rPr lang="ru-RU" sz="2400" dirty="0" smtClean="0">
                <a:solidFill>
                  <a:srgbClr val="000000"/>
                </a:solidFill>
                <a:ea typeface="+mn-ea"/>
                <a:cs typeface="+mn-cs"/>
              </a:rPr>
              <a:t> </a:t>
            </a:r>
            <a:r>
              <a:rPr lang="ru-RU" sz="2400" dirty="0">
                <a:solidFill>
                  <a:srgbClr val="000000"/>
                </a:solidFill>
                <a:ea typeface="+mn-ea"/>
                <a:cs typeface="+mn-cs"/>
              </a:rPr>
              <a:t>– обновление, модификация</a:t>
            </a:r>
          </a:p>
          <a:p>
            <a:pPr lvl="0" algn="just">
              <a:lnSpc>
                <a:spcPct val="100000"/>
              </a:lnSpc>
            </a:pPr>
            <a:r>
              <a:rPr lang="en-US" sz="2400" b="1" dirty="0" smtClean="0">
                <a:solidFill>
                  <a:srgbClr val="000000"/>
                </a:solidFill>
                <a:ea typeface="+mn-ea"/>
                <a:cs typeface="+mn-cs"/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  <a:ea typeface="+mn-ea"/>
                <a:cs typeface="+mn-cs"/>
              </a:rPr>
              <a:t>DELETE</a:t>
            </a:r>
            <a:r>
              <a:rPr lang="ru-RU" sz="2400" dirty="0" smtClean="0">
                <a:solidFill>
                  <a:srgbClr val="000000"/>
                </a:solidFill>
                <a:ea typeface="+mn-ea"/>
                <a:cs typeface="+mn-cs"/>
              </a:rPr>
              <a:t> </a:t>
            </a:r>
            <a:r>
              <a:rPr lang="ru-RU" sz="2400" dirty="0">
                <a:solidFill>
                  <a:srgbClr val="000000"/>
                </a:solidFill>
                <a:ea typeface="+mn-ea"/>
                <a:cs typeface="+mn-cs"/>
              </a:rPr>
              <a:t>– удаление</a:t>
            </a:r>
          </a:p>
          <a:p>
            <a:pPr>
              <a:lnSpc>
                <a:spcPct val="80000"/>
              </a:lnSpc>
            </a:pP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3861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827" y="366486"/>
            <a:ext cx="8066315" cy="41148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sz="2400" dirty="0" smtClean="0">
                <a:solidFill>
                  <a:srgbClr val="000000"/>
                </a:solidFill>
                <a:ea typeface="+mn-ea"/>
                <a:cs typeface="+mn-cs"/>
              </a:rPr>
              <a:t>Фактически в </a:t>
            </a:r>
            <a:r>
              <a:rPr lang="ru-RU" sz="2400" b="1" dirty="0" smtClean="0">
                <a:solidFill>
                  <a:srgbClr val="000000"/>
                </a:solidFill>
                <a:ea typeface="+mn-ea"/>
                <a:cs typeface="+mn-cs"/>
              </a:rPr>
              <a:t>REST</a:t>
            </a:r>
            <a:r>
              <a:rPr lang="ru-RU" sz="2400" dirty="0" smtClean="0">
                <a:solidFill>
                  <a:srgbClr val="000000"/>
                </a:solidFill>
                <a:ea typeface="+mn-ea"/>
                <a:cs typeface="+mn-cs"/>
              </a:rPr>
              <a:t> существует единственный, непротиворечивый общий интерфейс для запросов, например, к базам данных, что является его важнейшим преимуществом. На следующей картинке показано </a:t>
            </a:r>
            <a:r>
              <a:rPr lang="ru-RU" sz="2400" b="1" dirty="0" smtClean="0">
                <a:solidFill>
                  <a:srgbClr val="000000"/>
                </a:solidFill>
                <a:ea typeface="+mn-ea"/>
                <a:cs typeface="+mn-cs"/>
              </a:rPr>
              <a:t>соответствие HTTP методов SQL операциям и концепции CRUD</a:t>
            </a:r>
            <a:r>
              <a:rPr lang="ru-RU" sz="2400" dirty="0" smtClean="0">
                <a:solidFill>
                  <a:srgbClr val="000000"/>
                </a:solidFill>
                <a:ea typeface="+mn-ea"/>
                <a:cs typeface="+mn-cs"/>
              </a:rPr>
              <a:t>.</a:t>
            </a:r>
          </a:p>
          <a:p>
            <a:pPr>
              <a:lnSpc>
                <a:spcPct val="80000"/>
              </a:lnSpc>
            </a:pP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802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lh4.ggpht.com/AWwlVkdjjPBKz-5zNSelNfEJe3-gncIjdO2BZsFpy39KM9CQ1HxU1Q50F1CT2_wQcSs=h4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8686" y="-370114"/>
            <a:ext cx="2362200" cy="2362200"/>
          </a:xfrm>
          <a:prstGeom prst="rect">
            <a:avLst/>
          </a:prstGeom>
          <a:noFill/>
        </p:spPr>
      </p:pic>
      <p:pic>
        <p:nvPicPr>
          <p:cNvPr id="5" name="Рисунок 4" descr="https://myrusakov.ru/images/articles/request_methods_3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2384" y="1422399"/>
            <a:ext cx="6746474" cy="344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482753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66056" y="259798"/>
            <a:ext cx="7431315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Open Sans"/>
              </a:rPr>
              <a:t>Вообще, как делается </a:t>
            </a:r>
            <a:r>
              <a:rPr lang="ru-RU" sz="2000" b="1" dirty="0">
                <a:latin typeface="Open Sans"/>
              </a:rPr>
              <a:t>API</a:t>
            </a:r>
            <a:r>
              <a:rPr lang="ru-RU" sz="2000" dirty="0">
                <a:latin typeface="Open Sans"/>
              </a:rPr>
              <a:t>. Создается некая точка входа для запросов, </a:t>
            </a:r>
            <a:r>
              <a:rPr lang="ru-RU" sz="2000" b="1" dirty="0" err="1">
                <a:latin typeface="Open Sans"/>
              </a:rPr>
              <a:t>api.php</a:t>
            </a:r>
            <a:r>
              <a:rPr lang="ru-RU" sz="2000" dirty="0">
                <a:latin typeface="Open Sans"/>
              </a:rPr>
              <a:t>, например. Этому </a:t>
            </a:r>
            <a:r>
              <a:rPr lang="ru-RU" sz="2000" b="1" dirty="0">
                <a:latin typeface="Open Sans"/>
              </a:rPr>
              <a:t>API</a:t>
            </a:r>
            <a:r>
              <a:rPr lang="ru-RU" sz="2000" dirty="0">
                <a:latin typeface="Open Sans"/>
              </a:rPr>
              <a:t>, могут передаваться, например, такие запросы:</a:t>
            </a:r>
          </a:p>
          <a:p>
            <a:pPr lvl="0"/>
            <a:r>
              <a:rPr lang="ru-RU" sz="2000" dirty="0">
                <a:latin typeface="Open Sans"/>
              </a:rPr>
              <a:t>http://site.com/api.php?action=create.user&amp;id=1&amp;key=46syhy77sash</a:t>
            </a:r>
          </a:p>
          <a:p>
            <a:pPr lvl="0"/>
            <a:r>
              <a:rPr lang="ru-RU" sz="2000" dirty="0">
                <a:latin typeface="Open Sans"/>
              </a:rPr>
              <a:t>http://site.com/api.php?action=delete.user&amp;id=1&amp;key=46syhy77sash</a:t>
            </a:r>
          </a:p>
          <a:p>
            <a:pPr lvl="0"/>
            <a:r>
              <a:rPr lang="ru-RU" sz="2000" dirty="0">
                <a:latin typeface="Open Sans"/>
              </a:rPr>
              <a:t>http://site.com/api.php?action=get.user&amp;id=1&amp;key=46syhy77sash</a:t>
            </a:r>
          </a:p>
          <a:p>
            <a:r>
              <a:rPr lang="ru-RU" sz="2000" dirty="0">
                <a:latin typeface="Open Sans"/>
              </a:rPr>
              <a:t>где параметр</a:t>
            </a:r>
          </a:p>
          <a:p>
            <a:pPr lvl="0"/>
            <a:r>
              <a:rPr lang="ru-RU" sz="2000" b="1" dirty="0" err="1">
                <a:latin typeface="Open Sans"/>
              </a:rPr>
              <a:t>action</a:t>
            </a:r>
            <a:r>
              <a:rPr lang="ru-RU" sz="2000" dirty="0">
                <a:latin typeface="Open Sans"/>
              </a:rPr>
              <a:t> – это действие, которое необходимо выполнить</a:t>
            </a:r>
          </a:p>
          <a:p>
            <a:pPr lvl="0"/>
            <a:r>
              <a:rPr lang="ru-RU" sz="2000" b="1" dirty="0" err="1">
                <a:latin typeface="Open Sans"/>
              </a:rPr>
              <a:t>id</a:t>
            </a:r>
            <a:r>
              <a:rPr lang="ru-RU" sz="2000" dirty="0">
                <a:latin typeface="Open Sans"/>
              </a:rPr>
              <a:t> – идентификатор пользователя</a:t>
            </a:r>
          </a:p>
          <a:p>
            <a:pPr lvl="0"/>
            <a:r>
              <a:rPr lang="ru-RU" sz="2000" b="1" dirty="0" err="1">
                <a:latin typeface="Open Sans"/>
              </a:rPr>
              <a:t>кey</a:t>
            </a:r>
            <a:r>
              <a:rPr lang="ru-RU" sz="2000" dirty="0">
                <a:latin typeface="Open Sans"/>
              </a:rPr>
              <a:t> – ключ доступа (фактически, временный пароль)</a:t>
            </a:r>
          </a:p>
        </p:txBody>
      </p:sp>
    </p:spTree>
    <p:extLst>
      <p:ext uri="{BB962C8B-B14F-4D97-AF65-F5344CB8AC3E}">
        <p14:creationId xmlns:p14="http://schemas.microsoft.com/office/powerpoint/2010/main" val="3341167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11700" y="322195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ru" dirty="0" smtClean="0"/>
              <a:t>Содержание</a:t>
            </a:r>
            <a:endParaRPr lang="ru" dirty="0"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311700" y="927995"/>
            <a:ext cx="6948909" cy="3977834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lnSpc>
                <a:spcPct val="100000"/>
              </a:lnSpc>
            </a:pPr>
            <a:r>
              <a:rPr lang="ru-RU" sz="2400" dirty="0" smtClean="0">
                <a:solidFill>
                  <a:srgbClr val="000000"/>
                </a:solidFill>
              </a:rPr>
              <a:t>  Введение</a:t>
            </a:r>
            <a:endParaRPr lang="ru-RU" sz="2400" dirty="0">
              <a:solidFill>
                <a:srgbClr val="000000"/>
              </a:solidFill>
            </a:endParaRPr>
          </a:p>
          <a:p>
            <a:pPr lvl="0">
              <a:lnSpc>
                <a:spcPct val="100000"/>
              </a:lnSpc>
            </a:pPr>
            <a:r>
              <a:rPr lang="ru-RU" sz="2400" dirty="0" smtClean="0">
                <a:solidFill>
                  <a:srgbClr val="000000"/>
                </a:solidFill>
              </a:rPr>
              <a:t>  Методы </a:t>
            </a:r>
            <a:r>
              <a:rPr lang="en-US" sz="2400" dirty="0">
                <a:solidFill>
                  <a:srgbClr val="000000"/>
                </a:solidFill>
              </a:rPr>
              <a:t>HTTP</a:t>
            </a:r>
            <a:endParaRPr lang="ru-RU" sz="2400" dirty="0">
              <a:solidFill>
                <a:srgbClr val="000000"/>
              </a:solidFill>
            </a:endParaRPr>
          </a:p>
          <a:p>
            <a:pPr lvl="0">
              <a:lnSpc>
                <a:spcPct val="100000"/>
              </a:lnSpc>
            </a:pPr>
            <a:r>
              <a:rPr lang="ru-RU" sz="2400" dirty="0" smtClean="0">
                <a:solidFill>
                  <a:srgbClr val="000000"/>
                </a:solidFill>
              </a:rPr>
              <a:t>  Клиенты </a:t>
            </a:r>
            <a:r>
              <a:rPr lang="ru-RU" sz="2400" dirty="0">
                <a:solidFill>
                  <a:srgbClr val="000000"/>
                </a:solidFill>
              </a:rPr>
              <a:t>протокола</a:t>
            </a:r>
          </a:p>
          <a:p>
            <a:pPr lvl="0">
              <a:lnSpc>
                <a:spcPct val="100000"/>
              </a:lnSpc>
            </a:pPr>
            <a:r>
              <a:rPr lang="ru-RU" sz="2400" dirty="0" smtClean="0">
                <a:solidFill>
                  <a:srgbClr val="000000"/>
                </a:solidFill>
              </a:rPr>
              <a:t>  </a:t>
            </a:r>
            <a:r>
              <a:rPr lang="en-US" sz="2400" dirty="0" smtClean="0">
                <a:solidFill>
                  <a:srgbClr val="000000"/>
                </a:solidFill>
              </a:rPr>
              <a:t>API</a:t>
            </a:r>
            <a:endParaRPr lang="ru-RU" sz="2400" dirty="0">
              <a:solidFill>
                <a:srgbClr val="000000"/>
              </a:solidFill>
            </a:endParaRPr>
          </a:p>
          <a:p>
            <a:pPr lvl="0">
              <a:lnSpc>
                <a:spcPct val="100000"/>
              </a:lnSpc>
            </a:pPr>
            <a:r>
              <a:rPr lang="ru-RU" sz="2400" dirty="0" smtClean="0">
                <a:solidFill>
                  <a:srgbClr val="000000"/>
                </a:solidFill>
              </a:rPr>
              <a:t>  </a:t>
            </a:r>
            <a:r>
              <a:rPr lang="en-US" sz="2400" dirty="0" smtClean="0">
                <a:solidFill>
                  <a:srgbClr val="000000"/>
                </a:solidFill>
              </a:rPr>
              <a:t>REST </a:t>
            </a:r>
            <a:r>
              <a:rPr lang="en-US" sz="2400" dirty="0">
                <a:solidFill>
                  <a:srgbClr val="000000"/>
                </a:solidFill>
              </a:rPr>
              <a:t>API</a:t>
            </a:r>
            <a:endParaRPr lang="ru-RU" sz="2400" dirty="0">
              <a:solidFill>
                <a:srgbClr val="000000"/>
              </a:solidFill>
            </a:endParaRPr>
          </a:p>
          <a:p>
            <a:pPr lvl="0">
              <a:lnSpc>
                <a:spcPct val="100000"/>
              </a:lnSpc>
            </a:pPr>
            <a:r>
              <a:rPr lang="ru-RU" sz="2400" dirty="0" smtClean="0">
                <a:solidFill>
                  <a:srgbClr val="000000"/>
                </a:solidFill>
              </a:rPr>
              <a:t>  </a:t>
            </a:r>
            <a:r>
              <a:rPr lang="en-US" sz="2400" dirty="0" err="1" smtClean="0">
                <a:solidFill>
                  <a:srgbClr val="000000"/>
                </a:solidFill>
              </a:rPr>
              <a:t>RESTfull</a:t>
            </a:r>
            <a:r>
              <a:rPr lang="en-US" sz="2400" dirty="0" smtClean="0">
                <a:solidFill>
                  <a:srgbClr val="000000"/>
                </a:solidFill>
              </a:rPr>
              <a:t> API</a:t>
            </a:r>
          </a:p>
          <a:p>
            <a:pPr lvl="0">
              <a:lnSpc>
                <a:spcPct val="10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  </a:t>
            </a:r>
            <a:r>
              <a:rPr lang="ru-RU" sz="2400" dirty="0" smtClean="0">
                <a:solidFill>
                  <a:srgbClr val="000000"/>
                </a:solidFill>
              </a:rPr>
              <a:t>Разница </a:t>
            </a:r>
            <a:r>
              <a:rPr lang="ru-RU" sz="2400" dirty="0">
                <a:solidFill>
                  <a:srgbClr val="000000"/>
                </a:solidFill>
              </a:rPr>
              <a:t>между REST и </a:t>
            </a:r>
            <a:r>
              <a:rPr lang="ru-RU" sz="2400" dirty="0" err="1">
                <a:solidFill>
                  <a:srgbClr val="000000"/>
                </a:solidFill>
              </a:rPr>
              <a:t>RESTful</a:t>
            </a:r>
            <a:r>
              <a:rPr lang="en-US" sz="2400" dirty="0">
                <a:solidFill>
                  <a:srgbClr val="000000"/>
                </a:solidFill>
              </a:rPr>
              <a:t>l</a:t>
            </a:r>
            <a:endParaRPr lang="ru-RU" sz="2400" dirty="0">
              <a:solidFill>
                <a:srgbClr val="000000"/>
              </a:solidFill>
            </a:endParaRP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endParaRPr lang="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38"/>
          <p:cNvSpPr txBox="1">
            <a:spLocks noGrp="1"/>
          </p:cNvSpPr>
          <p:nvPr>
            <p:ph type="title"/>
          </p:nvPr>
        </p:nvSpPr>
        <p:spPr>
          <a:xfrm>
            <a:off x="318956" y="0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algn="ctr"/>
            <a:r>
              <a:rPr lang="ru-RU" dirty="0">
                <a:latin typeface="Open Sans"/>
              </a:rPr>
              <a:t>Разница между REST и </a:t>
            </a:r>
            <a:r>
              <a:rPr lang="ru-RU" dirty="0" err="1">
                <a:latin typeface="Open Sans"/>
              </a:rPr>
              <a:t>RESTful</a:t>
            </a:r>
            <a:r>
              <a:rPr lang="en-US" dirty="0">
                <a:latin typeface="Open Sans"/>
              </a:rPr>
              <a:t>l</a:t>
            </a:r>
            <a:endParaRPr lang="ru" dirty="0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551541" y="952500"/>
            <a:ext cx="8157029" cy="22261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800"/>
              <a:buFont typeface="Open Sans"/>
              <a:buChar char="●"/>
              <a:defRPr sz="18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algn="just"/>
            <a:r>
              <a:rPr lang="en-US" sz="2400" b="1" dirty="0" smtClean="0">
                <a:solidFill>
                  <a:srgbClr val="000000"/>
                </a:solidFill>
                <a:ea typeface="+mn-ea"/>
                <a:cs typeface="+mn-cs"/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  <a:ea typeface="+mn-ea"/>
                <a:cs typeface="+mn-cs"/>
              </a:rPr>
              <a:t>REST</a:t>
            </a:r>
            <a:r>
              <a:rPr lang="ru-RU" sz="2400" dirty="0" smtClean="0">
                <a:solidFill>
                  <a:srgbClr val="000000"/>
                </a:solidFill>
                <a:ea typeface="+mn-ea"/>
                <a:cs typeface="+mn-cs"/>
              </a:rPr>
              <a:t> — архитектурный стиль, а </a:t>
            </a:r>
            <a:r>
              <a:rPr lang="ru-RU" sz="2400" b="1" dirty="0" err="1" smtClean="0">
                <a:solidFill>
                  <a:srgbClr val="000000"/>
                </a:solidFill>
                <a:ea typeface="+mn-ea"/>
                <a:cs typeface="+mn-cs"/>
              </a:rPr>
              <a:t>RESTful</a:t>
            </a:r>
            <a:r>
              <a:rPr lang="en-US" sz="2400" b="1" dirty="0" smtClean="0">
                <a:solidFill>
                  <a:srgbClr val="000000"/>
                </a:solidFill>
                <a:ea typeface="+mn-ea"/>
                <a:cs typeface="+mn-cs"/>
              </a:rPr>
              <a:t>l</a:t>
            </a:r>
            <a:r>
              <a:rPr lang="ru-RU" sz="2400" dirty="0" smtClean="0">
                <a:solidFill>
                  <a:srgbClr val="000000"/>
                </a:solidFill>
                <a:ea typeface="+mn-ea"/>
                <a:cs typeface="+mn-cs"/>
              </a:rPr>
              <a:t> это сервис который следует этому стилю. </a:t>
            </a:r>
            <a:r>
              <a:rPr lang="ru-RU" sz="2400" dirty="0" err="1" smtClean="0">
                <a:solidFill>
                  <a:srgbClr val="000000"/>
                </a:solidFill>
                <a:ea typeface="+mn-ea"/>
                <a:cs typeface="+mn-cs"/>
              </a:rPr>
              <a:t>Т.е</a:t>
            </a:r>
            <a:r>
              <a:rPr lang="ru-RU" sz="2400" dirty="0" smtClean="0">
                <a:solidFill>
                  <a:srgbClr val="000000"/>
                </a:solidFill>
                <a:ea typeface="+mn-ea"/>
                <a:cs typeface="+mn-cs"/>
              </a:rPr>
              <a:t> если у вас на сервере </a:t>
            </a:r>
            <a:r>
              <a:rPr lang="ru-RU" sz="2400" i="1" dirty="0" smtClean="0">
                <a:solidFill>
                  <a:srgbClr val="000000"/>
                </a:solidFill>
                <a:ea typeface="+mn-ea"/>
                <a:cs typeface="+mn-cs"/>
              </a:rPr>
              <a:t>REST API</a:t>
            </a:r>
            <a:r>
              <a:rPr lang="ru-RU" sz="2400" dirty="0" smtClean="0">
                <a:solidFill>
                  <a:srgbClr val="000000"/>
                </a:solidFill>
                <a:ea typeface="+mn-ea"/>
                <a:cs typeface="+mn-cs"/>
              </a:rPr>
              <a:t>, а на клиенте вы делаете запросы к этому </a:t>
            </a:r>
            <a:r>
              <a:rPr lang="ru-RU" sz="2400" i="1" dirty="0" smtClean="0">
                <a:solidFill>
                  <a:srgbClr val="000000"/>
                </a:solidFill>
                <a:ea typeface="+mn-ea"/>
                <a:cs typeface="+mn-cs"/>
              </a:rPr>
              <a:t>API</a:t>
            </a:r>
            <a:r>
              <a:rPr lang="ru-RU" sz="2400" dirty="0" smtClean="0">
                <a:solidFill>
                  <a:srgbClr val="000000"/>
                </a:solidFill>
                <a:ea typeface="+mn-ea"/>
                <a:cs typeface="+mn-cs"/>
              </a:rPr>
              <a:t>, то у вас </a:t>
            </a:r>
            <a:r>
              <a:rPr lang="ru-RU" sz="2400" b="1" dirty="0" err="1" smtClean="0">
                <a:solidFill>
                  <a:srgbClr val="000000"/>
                </a:solidFill>
                <a:ea typeface="+mn-ea"/>
                <a:cs typeface="+mn-cs"/>
              </a:rPr>
              <a:t>RESTful</a:t>
            </a:r>
            <a:r>
              <a:rPr lang="en-US" sz="2400" b="1" dirty="0" smtClean="0">
                <a:solidFill>
                  <a:srgbClr val="000000"/>
                </a:solidFill>
                <a:ea typeface="+mn-ea"/>
                <a:cs typeface="+mn-cs"/>
              </a:rPr>
              <a:t>l</a:t>
            </a:r>
            <a:r>
              <a:rPr lang="ru-RU" sz="2400" dirty="0" smtClean="0">
                <a:solidFill>
                  <a:srgbClr val="000000"/>
                </a:solidFill>
                <a:ea typeface="+mn-ea"/>
                <a:cs typeface="+mn-cs"/>
              </a:rPr>
              <a:t> приложение/сайт.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41936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title"/>
          </p:nvPr>
        </p:nvSpPr>
        <p:spPr>
          <a:xfrm>
            <a:off x="311700" y="2111425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ru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4154245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ru" dirty="0" smtClean="0"/>
              <a:t>Введение</a:t>
            </a:r>
            <a:endParaRPr lang="ru" dirty="0"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2400" dirty="0">
                <a:solidFill>
                  <a:srgbClr val="000000"/>
                </a:solidFill>
                <a:cs typeface="Microsoft Sans Serif" panose="020B0604020202020204" pitchFamily="34" charset="0"/>
              </a:rPr>
              <a:t>HTTP — </a:t>
            </a:r>
            <a:r>
              <a:rPr lang="ru-RU" sz="2400" dirty="0">
                <a:solidFill>
                  <a:srgbClr val="000000"/>
                </a:solidFill>
                <a:cs typeface="Microsoft Sans Serif" panose="020B0604020202020204" pitchFamily="34" charset="0"/>
              </a:rPr>
              <a:t>(«протокол передачи гипертекста») — протокол прикладного уровня передачи данных (изначально — в виде гипертекстовых документов в формате «HTML», в настоящий момент используется для передачи произвольных данных). </a:t>
            </a:r>
          </a:p>
          <a:p>
            <a:pPr marL="0" lvl="0" indent="0">
              <a:spcBef>
                <a:spcPts val="0"/>
              </a:spcBef>
              <a:buNone/>
            </a:pPr>
            <a:endParaRPr lang="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257109" y="624880"/>
            <a:ext cx="8520600" cy="3960768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ru-RU" sz="2400" dirty="0" smtClean="0">
                <a:solidFill>
                  <a:srgbClr val="000000"/>
                </a:solidFill>
              </a:rPr>
              <a:t>Основой </a:t>
            </a:r>
            <a:r>
              <a:rPr lang="ru-RU" sz="2400" dirty="0">
                <a:solidFill>
                  <a:srgbClr val="000000"/>
                </a:solidFill>
              </a:rPr>
              <a:t>HTTP является технология «клиент-сервер», то есть предполагается существование:</a:t>
            </a:r>
          </a:p>
          <a:p>
            <a:pPr lvl="0" algn="just">
              <a:lnSpc>
                <a:spcPct val="10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ru-RU" sz="2400" dirty="0" smtClean="0">
                <a:solidFill>
                  <a:srgbClr val="000000"/>
                </a:solidFill>
              </a:rPr>
              <a:t>Потребителей </a:t>
            </a:r>
            <a:r>
              <a:rPr lang="ru-RU" sz="2400" dirty="0">
                <a:solidFill>
                  <a:srgbClr val="000000"/>
                </a:solidFill>
              </a:rPr>
              <a:t>(клиентов), которые инициируют соединение и посылают запрос;</a:t>
            </a:r>
          </a:p>
          <a:p>
            <a:pPr lvl="0" algn="just">
              <a:lnSpc>
                <a:spcPct val="10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ru-RU" sz="2400" dirty="0" smtClean="0">
                <a:solidFill>
                  <a:srgbClr val="000000"/>
                </a:solidFill>
              </a:rPr>
              <a:t>Поставщиков </a:t>
            </a:r>
            <a:r>
              <a:rPr lang="ru-RU" sz="2400" dirty="0">
                <a:solidFill>
                  <a:srgbClr val="000000"/>
                </a:solidFill>
              </a:rPr>
              <a:t>(серверов), которые ожидают соединения для получения запроса, производят необходимые действия и возвращают обратно сообщение с результатом.</a:t>
            </a:r>
          </a:p>
          <a:p>
            <a:pPr marL="0" lvl="0" indent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 запрос и ответ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9379" y="400110"/>
            <a:ext cx="76962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881952" y="3752910"/>
            <a:ext cx="3124200" cy="40011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/>
              <a:t>HTTP запрос и ответ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6785" y="626420"/>
            <a:ext cx="831018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latin typeface="Open Sans"/>
              </a:rPr>
              <a:t>HTTP — протокол прикладного уровня; аналогичными ему являются FTP и SMTP. Обмен сообщениями идёт по обыкновенной схеме «запрос-ответ». Для идентификации ресурсов HTTP использует глобальные URI. В отличие от многих других протоколов, HTTP не сохраняет своего состояния.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859" y="712177"/>
            <a:ext cx="8310282" cy="3719146"/>
          </a:xfrm>
          <a:prstGeom prst="rect">
            <a:avLst/>
          </a:prstGeom>
        </p:spPr>
      </p:pic>
      <p:sp>
        <p:nvSpPr>
          <p:cNvPr id="7" name="Shape 78"/>
          <p:cNvSpPr txBox="1">
            <a:spLocks noGrp="1"/>
          </p:cNvSpPr>
          <p:nvPr>
            <p:ph type="title"/>
          </p:nvPr>
        </p:nvSpPr>
        <p:spPr>
          <a:xfrm>
            <a:off x="416859" y="4777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ru-RU" dirty="0" smtClean="0"/>
              <a:t>Методы </a:t>
            </a:r>
            <a:r>
              <a:rPr lang="en-US" dirty="0" smtClean="0"/>
              <a:t>HTTP</a:t>
            </a:r>
            <a:endParaRPr lang="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311700" y="227311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ru" dirty="0" smtClean="0"/>
              <a:t>Клиенты</a:t>
            </a:r>
            <a:r>
              <a:rPr lang="en-US" dirty="0" smtClean="0"/>
              <a:t> </a:t>
            </a:r>
            <a:r>
              <a:rPr lang="ru-RU" dirty="0" smtClean="0"/>
              <a:t>протокола</a:t>
            </a:r>
            <a:endParaRPr lang="ru" dirty="0"/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311700" y="934711"/>
            <a:ext cx="8520600" cy="330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342900" indent="-342900">
              <a:lnSpc>
                <a:spcPct val="100000"/>
              </a:lnSpc>
            </a:pPr>
            <a:r>
              <a:rPr lang="ru-RU" sz="2400" dirty="0">
                <a:solidFill>
                  <a:srgbClr val="000000"/>
                </a:solidFill>
              </a:rPr>
              <a:t>Целый комплекс программ-роботов используется в поисковых системах Интернета. Среди них веб-пауки (</a:t>
            </a:r>
            <a:r>
              <a:rPr lang="ru-RU" sz="2400" dirty="0" err="1">
                <a:solidFill>
                  <a:srgbClr val="000000"/>
                </a:solidFill>
              </a:rPr>
              <a:t>краулеры</a:t>
            </a:r>
            <a:r>
              <a:rPr lang="ru-RU" sz="2400" dirty="0">
                <a:solidFill>
                  <a:srgbClr val="000000"/>
                </a:solidFill>
              </a:rPr>
              <a:t>), которые производят проход по гиперссылкам, составляют базу данных ресурсов серверов и сохраняют их содержимое для дальнейшего анализа.</a:t>
            </a:r>
          </a:p>
          <a:p>
            <a:pPr marL="0" lvl="0" indent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81430" y="964852"/>
            <a:ext cx="852714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Open Sans"/>
              </a:rPr>
              <a:t>API (</a:t>
            </a:r>
            <a:r>
              <a:rPr lang="ru-RU" sz="2400" i="1" dirty="0" err="1" smtClean="0">
                <a:latin typeface="Open Sans"/>
              </a:rPr>
              <a:t>application</a:t>
            </a:r>
            <a:r>
              <a:rPr lang="ru-RU" sz="2400" i="1" dirty="0" smtClean="0">
                <a:latin typeface="Open Sans"/>
              </a:rPr>
              <a:t> </a:t>
            </a:r>
            <a:r>
              <a:rPr lang="ru-RU" sz="2400" i="1" dirty="0" err="1" smtClean="0">
                <a:latin typeface="Open Sans"/>
              </a:rPr>
              <a:t>programming</a:t>
            </a:r>
            <a:r>
              <a:rPr lang="ru-RU" sz="2400" i="1" dirty="0" smtClean="0">
                <a:latin typeface="Open Sans"/>
              </a:rPr>
              <a:t> </a:t>
            </a:r>
            <a:r>
              <a:rPr lang="ru-RU" sz="2400" i="1" dirty="0" err="1" smtClean="0">
                <a:latin typeface="Open Sans"/>
              </a:rPr>
              <a:t>interface</a:t>
            </a:r>
            <a:r>
              <a:rPr lang="ru-RU" sz="2400" dirty="0" smtClean="0">
                <a:latin typeface="Open Sans"/>
              </a:rPr>
              <a:t>) - это интерфейс прикладного программирования. Если говорить более простым языком, то это набор различных функций, констант, классов, форматов запросов, которые можно использовать в других программах.</a:t>
            </a:r>
            <a:endParaRPr lang="ru-RU" sz="2400" dirty="0">
              <a:latin typeface="Open Sans"/>
            </a:endParaRPr>
          </a:p>
        </p:txBody>
      </p:sp>
      <p:sp>
        <p:nvSpPr>
          <p:cNvPr id="6" name="Shape 78"/>
          <p:cNvSpPr txBox="1">
            <a:spLocks noGrp="1"/>
          </p:cNvSpPr>
          <p:nvPr>
            <p:ph type="title"/>
          </p:nvPr>
        </p:nvSpPr>
        <p:spPr>
          <a:xfrm>
            <a:off x="416859" y="4777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en-US" dirty="0" smtClean="0"/>
              <a:t>API</a:t>
            </a:r>
            <a:endParaRPr lang="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540</Words>
  <Application>Microsoft Office PowerPoint</Application>
  <PresentationFormat>Экран (16:9)</PresentationFormat>
  <Paragraphs>51</Paragraphs>
  <Slides>21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Microsoft Sans Serif</vt:lpstr>
      <vt:lpstr>Open Sans</vt:lpstr>
      <vt:lpstr>PT Sans Narrow</vt:lpstr>
      <vt:lpstr>Tropic</vt:lpstr>
      <vt:lpstr>Методы протокола HTTP, принцип построения RESTfull API</vt:lpstr>
      <vt:lpstr>Содержание</vt:lpstr>
      <vt:lpstr>Введение</vt:lpstr>
      <vt:lpstr>Презентация PowerPoint</vt:lpstr>
      <vt:lpstr>Презентация PowerPoint</vt:lpstr>
      <vt:lpstr>Презентация PowerPoint</vt:lpstr>
      <vt:lpstr>Методы HTTP</vt:lpstr>
      <vt:lpstr>Клиенты протокола</vt:lpstr>
      <vt:lpstr>API</vt:lpstr>
      <vt:lpstr>Презентация PowerPoint</vt:lpstr>
      <vt:lpstr>Презентация PowerPoint</vt:lpstr>
      <vt:lpstr>Презентация PowerPoint</vt:lpstr>
      <vt:lpstr>REST API</vt:lpstr>
      <vt:lpstr>Презентация PowerPoint</vt:lpstr>
      <vt:lpstr>RESTfull API</vt:lpstr>
      <vt:lpstr>Презентация PowerPoint</vt:lpstr>
      <vt:lpstr>Презентация PowerPoint</vt:lpstr>
      <vt:lpstr>Презентация PowerPoint</vt:lpstr>
      <vt:lpstr>Презентация PowerPoint</vt:lpstr>
      <vt:lpstr>Разница между REST и RESTfull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 протокола HTTP, принцип построения RESTfull API</dc:title>
  <dc:creator>Дмитрий</dc:creator>
  <cp:lastModifiedBy>Дмитрий</cp:lastModifiedBy>
  <cp:revision>10</cp:revision>
  <dcterms:modified xsi:type="dcterms:W3CDTF">2017-12-25T13:14:45Z</dcterms:modified>
</cp:coreProperties>
</file>