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5143500" cx="9144000"/>
  <p:notesSz cx="6858000" cy="9144000"/>
  <p:embeddedFontLst>
    <p:embeddedFont>
      <p:font typeface="Roboto"/>
      <p:regular r:id="rId41"/>
      <p:bold r:id="rId42"/>
      <p:italic r:id="rId43"/>
      <p:boldItalic r:id="rId44"/>
    </p:embeddedFont>
    <p:embeddedFont>
      <p:font typeface="PT Sans Narrow"/>
      <p:regular r:id="rId45"/>
      <p:bold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PTSansNarrow-bold.fntdata"/><Relationship Id="rId45" Type="http://schemas.openxmlformats.org/officeDocument/2006/relationships/font" Target="fonts/PTSansNarrow-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0" Type="http://schemas.openxmlformats.org/officeDocument/2006/relationships/font" Target="fonts/Open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example.com/" TargetMode="External"/><Relationship Id="rId3" Type="http://schemas.openxmlformats.org/officeDocument/2006/relationships/hyperlink" Target="https://ru.wikipedia.org/wiki/%D0%A1%D0%BF%D0%B8%D1%81%D0%BE%D0%BA_%D0%BA%D0%BE%D0%B4%D0%BE%D0%B2_%D1%81%D0%BE%D1%81%D1%82%D0%BE%D1%8F%D0%BD%D0%B8%D1%8F_HTTP#405" TargetMode="External"/><Relationship Id="rId4" Type="http://schemas.openxmlformats.org/officeDocument/2006/relationships/hyperlink" Target="https://ru.wikipedia.org/wiki/%D0%A1%D0%BF%D0%B8%D1%81%D0%BE%D0%BA_%D0%BA%D0%BE%D0%B4%D0%BE%D0%B2_%D1%81%D0%BE%D1%81%D1%82%D0%BE%D1%8F%D0%BD%D0%B8%D1%8F_HTTP#501" TargetMode="External"/><Relationship Id="rId5" Type="http://schemas.openxmlformats.org/officeDocument/2006/relationships/hyperlink" Target="http://iit-web-lectures.readthedocs.io/ru/latest/www/http.html#id6"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zametkinapolyah.ru/servera-i-protokoly/tema-8-http-soedinenie-http-connections.html" TargetMode="External"/><Relationship Id="rId3" Type="http://schemas.openxmlformats.org/officeDocument/2006/relationships/hyperlink" Target="http://zametkinapolyah.ru/servera-i-protokoly/parametr-versii-protokola-http.html"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zametkinapolyah.ru/servera-i-protokoly/trebovaniya-protokola-http-http-trebovaniya.html"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zametkinapolyah.ru/servera-i-protokoly/http-otvety-servera-stroka-sostoyaniya-http-otveta-kody-sostoyaniya-zagolovki-http-otveta-primery.html"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zametkinapolyah.ru/servera-i-protokoly/http-obekty-http-entity.html"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ru.wikipedia.org/wiki/TCP" TargetMode="External"/><Relationship Id="rId3" Type="http://schemas.openxmlformats.org/officeDocument/2006/relationships/hyperlink" Target="https://ru.wikipedia.org/wiki/SSL" TargetMode="External"/><Relationship Id="rId4" Type="http://schemas.openxmlformats.org/officeDocument/2006/relationships/hyperlink" Target="https://ru.wikipedia.org/wiki/TLS"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2a5459a14d_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a5459a14d_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287353598d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87353598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2c714c7b10_9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c714c7b10_9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highlight>
                  <a:srgbClr val="FFFFFF"/>
                </a:highlight>
              </a:rPr>
              <a:t>URI известен под многими именами: WWW адрес, универсальный идентификатор документа (Universal Document Identifiers), универсальный идентификатор ресурса (Universal Resource Identifiers), и, наконец, универсальный локатор ресурса URL (Uniform Resource Locators; тождество URI и URL сомнительно, так как URL является частным случаем URI (примечание переводчика)) и универсальное имя ресурса (URN). Что касается HTTP, универсальный идентификатор ресурса представляет собой форматированную строку символов, которая идентифицирует имя, положение или какие-то еще характеристики ресурса.</a:t>
            </a:r>
            <a:endParaRPr>
              <a:highlight>
                <a:srgbClr val="FFFFFF"/>
              </a:highlight>
            </a:endParaRPr>
          </a:p>
          <a:p>
            <a:pPr indent="0" lvl="0" marL="0" rtl="0" algn="l">
              <a:spcBef>
                <a:spcPts val="0"/>
              </a:spcBef>
              <a:spcAft>
                <a:spcPts val="0"/>
              </a:spcAft>
              <a:buNone/>
            </a:pPr>
            <a:r>
              <a:rPr lang="ru">
                <a:highlight>
                  <a:srgbClr val="FFFFFF"/>
                </a:highlight>
              </a:rPr>
              <a:t>Протокол HTTP не устанавливает каких-либо ограничений на длину URI. Серверы должны быть способны обрабатывать URI любых ресурсов, имеющих любую длину. Сервер должен выдать отклик 414 (Request-URI Too Long - URI запроса слишком длинен), если URI длиннее, чем может обработать сервер .</a:t>
            </a:r>
            <a:endParaRPr>
              <a:highlight>
                <a:srgbClr val="FFFFFF"/>
              </a:highlight>
            </a:endParaRPr>
          </a:p>
          <a:p>
            <a:pPr indent="0" lvl="0" marL="0" rtl="0" algn="l">
              <a:spcBef>
                <a:spcPts val="0"/>
              </a:spcBef>
              <a:spcAft>
                <a:spcPts val="0"/>
              </a:spcAft>
              <a:buNone/>
            </a:pPr>
            <a:r>
              <a:t/>
            </a:r>
            <a:endParaRPr>
              <a:highlight>
                <a:srgbClr val="FFFFFF"/>
              </a:high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287353598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87353598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a:t>Далее мы расскажем о формате сообщения потокола.</a:t>
            </a:r>
            <a:endParaRPr/>
          </a:p>
          <a:p>
            <a:pPr indent="0" lvl="0" marL="0" rtl="0" algn="l">
              <a:lnSpc>
                <a:spcPct val="115000"/>
              </a:lnSpc>
              <a:spcBef>
                <a:spcPts val="1600"/>
              </a:spcBef>
              <a:spcAft>
                <a:spcPts val="0"/>
              </a:spcAft>
              <a:buNone/>
            </a:pPr>
            <a:r>
              <a:rPr lang="ru"/>
              <a:t>Каждое HTTP-сообщение состоит из трёх частей, которые передаются в указанном порядке:</a:t>
            </a:r>
            <a:endParaRPr/>
          </a:p>
          <a:p>
            <a:pPr indent="-298450" lvl="0" marL="457200" rtl="0" algn="l">
              <a:lnSpc>
                <a:spcPct val="115000"/>
              </a:lnSpc>
              <a:spcBef>
                <a:spcPts val="1600"/>
              </a:spcBef>
              <a:spcAft>
                <a:spcPts val="0"/>
              </a:spcAft>
              <a:buSzPts val="1100"/>
              <a:buAutoNum type="arabicPeriod"/>
            </a:pPr>
            <a:r>
              <a:rPr lang="ru"/>
              <a:t>Стартовая строка ( </a:t>
            </a:r>
            <a:r>
              <a:rPr i="1" lang="ru"/>
              <a:t>Starting line</a:t>
            </a:r>
            <a:r>
              <a:rPr lang="ru"/>
              <a:t>) — определяет тип сообщения;</a:t>
            </a:r>
            <a:endParaRPr/>
          </a:p>
          <a:p>
            <a:pPr indent="-298450" lvl="0" marL="457200" rtl="0" algn="l">
              <a:lnSpc>
                <a:spcPct val="115000"/>
              </a:lnSpc>
              <a:spcBef>
                <a:spcPts val="0"/>
              </a:spcBef>
              <a:spcAft>
                <a:spcPts val="0"/>
              </a:spcAft>
              <a:buSzPts val="1100"/>
              <a:buAutoNum type="arabicPeriod"/>
            </a:pPr>
            <a:r>
              <a:rPr lang="ru"/>
              <a:t>Заголовки ( </a:t>
            </a:r>
            <a:r>
              <a:rPr i="1" lang="ru"/>
              <a:t>Headers</a:t>
            </a:r>
            <a:r>
              <a:rPr lang="ru"/>
              <a:t>) — характеризуют тело сообщения, параметры передачи и прочие сведения;</a:t>
            </a:r>
            <a:endParaRPr/>
          </a:p>
          <a:p>
            <a:pPr indent="-298450" lvl="0" marL="457200" rtl="0" algn="l">
              <a:lnSpc>
                <a:spcPct val="115000"/>
              </a:lnSpc>
              <a:spcBef>
                <a:spcPts val="0"/>
              </a:spcBef>
              <a:spcAft>
                <a:spcPts val="0"/>
              </a:spcAft>
              <a:buSzPts val="1100"/>
              <a:buAutoNum type="arabicPeriod"/>
            </a:pPr>
            <a:r>
              <a:rPr lang="ru"/>
              <a:t>Тело сообщения ( </a:t>
            </a:r>
            <a:r>
              <a:rPr i="1" lang="ru"/>
              <a:t>Message Body</a:t>
            </a:r>
            <a:r>
              <a:rPr lang="ru"/>
              <a:t>) — непосредственно данные сообщения. Обязательно должно отделяться от заголовков пустой строкой.</a:t>
            </a:r>
            <a:endParaRPr/>
          </a:p>
          <a:p>
            <a:pPr indent="0" lvl="0" marL="0" rtl="0" algn="l">
              <a:lnSpc>
                <a:spcPct val="115000"/>
              </a:lnSpc>
              <a:spcBef>
                <a:spcPts val="0"/>
              </a:spcBef>
              <a:spcAft>
                <a:spcPts val="0"/>
              </a:spcAft>
              <a:buNone/>
            </a:pPr>
            <a:r>
              <a:rPr lang="ru"/>
              <a:t>Тело сообщения может отсутствовать, но стартовая строка и заголовок являются обязательными элементами. Исключением является версия 0.9 протокола, у которой сообщение запроса содержит только стартовую строку, а сообщения ответа только тело сообщения.</a:t>
            </a:r>
            <a:endParaRPr/>
          </a:p>
          <a:p>
            <a:pPr indent="0" lvl="0" marL="0" rtl="0" algn="l">
              <a:lnSpc>
                <a:spcPct val="115000"/>
              </a:lnSpc>
              <a:spcBef>
                <a:spcPts val="0"/>
              </a:spcBef>
              <a:spcAft>
                <a:spcPts val="1600"/>
              </a:spcAft>
              <a:buNone/>
            </a:pPr>
            <a:r>
              <a:rPr lang="ru"/>
              <a:t>Для версии протокола 1.1 сообщение запроса обязательно должно содержать заголовок </a:t>
            </a:r>
            <a:r>
              <a:rPr i="1" lang="ru"/>
              <a:t>Host</a:t>
            </a:r>
            <a:r>
              <a:rPr lang="ru"/>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2c6e69386c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c6e69386c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ru" sz="1050">
                <a:solidFill>
                  <a:srgbClr val="3E4349"/>
                </a:solidFill>
              </a:rPr>
              <a:t>Cтартовая строка является обязательным элементом, так как указывает на тип запроса/ответа, заголовки и тело сообщения могут отсутствовать.</a:t>
            </a:r>
            <a:endParaRPr sz="1050">
              <a:solidFill>
                <a:srgbClr val="3E4349"/>
              </a:solidFill>
            </a:endParaRPr>
          </a:p>
          <a:p>
            <a:pPr indent="0" lvl="0" marL="0" rtl="0" algn="l">
              <a:lnSpc>
                <a:spcPct val="150000"/>
              </a:lnSpc>
              <a:spcBef>
                <a:spcPts val="0"/>
              </a:spcBef>
              <a:spcAft>
                <a:spcPts val="0"/>
              </a:spcAft>
              <a:buNone/>
            </a:pPr>
            <a:r>
              <a:rPr lang="ru" sz="1050">
                <a:solidFill>
                  <a:srgbClr val="3E4349"/>
                </a:solidFill>
              </a:rPr>
              <a:t>Стартовые строки различаются для запроса и ответа. </a:t>
            </a:r>
            <a:endParaRPr sz="1050">
              <a:solidFill>
                <a:srgbClr val="3E4349"/>
              </a:solidFill>
            </a:endParaRPr>
          </a:p>
          <a:p>
            <a:pPr indent="0" lvl="0" marL="0" rtl="0" algn="l">
              <a:lnSpc>
                <a:spcPct val="150000"/>
              </a:lnSpc>
              <a:spcBef>
                <a:spcPts val="0"/>
              </a:spcBef>
              <a:spcAft>
                <a:spcPts val="0"/>
              </a:spcAft>
              <a:buNone/>
            </a:pPr>
            <a:r>
              <a:rPr b="1" lang="ru" sz="1050">
                <a:solidFill>
                  <a:srgbClr val="3E4349"/>
                </a:solidFill>
              </a:rPr>
              <a:t>Строка запроса</a:t>
            </a:r>
            <a:r>
              <a:rPr lang="ru" sz="1050">
                <a:solidFill>
                  <a:srgbClr val="3E4349"/>
                </a:solidFill>
              </a:rPr>
              <a:t> выглядит так:</a:t>
            </a:r>
            <a:endParaRPr sz="1050">
              <a:solidFill>
                <a:srgbClr val="3E4349"/>
              </a:solidFill>
            </a:endParaRPr>
          </a:p>
          <a:p>
            <a:pPr indent="0" lvl="0" marL="0" rtl="0" algn="l">
              <a:lnSpc>
                <a:spcPct val="115000"/>
              </a:lnSpc>
              <a:spcBef>
                <a:spcPts val="0"/>
              </a:spcBef>
              <a:spcAft>
                <a:spcPts val="0"/>
              </a:spcAft>
              <a:buNone/>
            </a:pPr>
            <a:r>
              <a:rPr lang="ru" sz="1050">
                <a:solidFill>
                  <a:srgbClr val="3E4349"/>
                </a:solidFill>
                <a:highlight>
                  <a:srgbClr val="FFFFFF"/>
                </a:highlight>
              </a:rPr>
              <a:t>Метод URI HTTP/Версия протокола</a:t>
            </a:r>
            <a:endParaRPr sz="1050">
              <a:solidFill>
                <a:srgbClr val="3E4349"/>
              </a:solidFill>
              <a:highlight>
                <a:srgbClr val="FFFFFF"/>
              </a:highlight>
            </a:endParaRPr>
          </a:p>
          <a:p>
            <a:pPr indent="0" lvl="0" marL="0" rtl="0" algn="l">
              <a:lnSpc>
                <a:spcPct val="150000"/>
              </a:lnSpc>
              <a:spcBef>
                <a:spcPts val="0"/>
              </a:spcBef>
              <a:spcAft>
                <a:spcPts val="0"/>
              </a:spcAft>
              <a:buNone/>
            </a:pPr>
            <a:r>
              <a:rPr lang="ru" sz="1050">
                <a:solidFill>
                  <a:srgbClr val="3E4349"/>
                </a:solidFill>
              </a:rPr>
              <a:t>Пример запроса:</a:t>
            </a:r>
            <a:endParaRPr sz="1050">
              <a:solidFill>
                <a:srgbClr val="3E4349"/>
              </a:solidFill>
            </a:endParaRPr>
          </a:p>
          <a:p>
            <a:pPr indent="0" lvl="0" marL="0" rtl="0" algn="l">
              <a:lnSpc>
                <a:spcPct val="115000"/>
              </a:lnSpc>
              <a:spcBef>
                <a:spcPts val="0"/>
              </a:spcBef>
              <a:spcAft>
                <a:spcPts val="0"/>
              </a:spcAft>
              <a:buNone/>
            </a:pPr>
            <a:r>
              <a:rPr lang="ru" sz="1050">
                <a:solidFill>
                  <a:srgbClr val="3E4349"/>
                </a:solidFill>
                <a:highlight>
                  <a:srgbClr val="FFFFFF"/>
                </a:highlight>
              </a:rPr>
              <a:t>GET /web-programming/index.html HTTP/1.1</a:t>
            </a:r>
            <a:endParaRPr sz="1050">
              <a:solidFill>
                <a:srgbClr val="3E4349"/>
              </a:solidFill>
              <a:highlight>
                <a:srgbClr val="FFFFFF"/>
              </a:highlight>
            </a:endParaRPr>
          </a:p>
          <a:p>
            <a:pPr indent="0" lvl="0" marL="0" rtl="0" algn="l">
              <a:lnSpc>
                <a:spcPct val="150000"/>
              </a:lnSpc>
              <a:spcBef>
                <a:spcPts val="0"/>
              </a:spcBef>
              <a:spcAft>
                <a:spcPts val="0"/>
              </a:spcAft>
              <a:buNone/>
            </a:pPr>
            <a:r>
              <a:rPr lang="ru" sz="1050">
                <a:solidFill>
                  <a:srgbClr val="3E4349"/>
                </a:solidFill>
              </a:rPr>
              <a:t>Стартовая </a:t>
            </a:r>
            <a:r>
              <a:rPr b="1" lang="ru" sz="1050">
                <a:solidFill>
                  <a:srgbClr val="3E4349"/>
                </a:solidFill>
              </a:rPr>
              <a:t>строка ответа</a:t>
            </a:r>
            <a:r>
              <a:rPr lang="ru" sz="1050">
                <a:solidFill>
                  <a:srgbClr val="3E4349"/>
                </a:solidFill>
              </a:rPr>
              <a:t> сервера имеет следующий формат:</a:t>
            </a:r>
            <a:endParaRPr sz="1050">
              <a:solidFill>
                <a:srgbClr val="3E4349"/>
              </a:solidFill>
            </a:endParaRPr>
          </a:p>
          <a:p>
            <a:pPr indent="0" lvl="0" marL="0" rtl="0" algn="l">
              <a:lnSpc>
                <a:spcPct val="115000"/>
              </a:lnSpc>
              <a:spcBef>
                <a:spcPts val="0"/>
              </a:spcBef>
              <a:spcAft>
                <a:spcPts val="0"/>
              </a:spcAft>
              <a:buNone/>
            </a:pPr>
            <a:r>
              <a:rPr lang="ru" sz="1050">
                <a:solidFill>
                  <a:srgbClr val="3E4349"/>
                </a:solidFill>
                <a:highlight>
                  <a:srgbClr val="FFFFFF"/>
                </a:highlight>
              </a:rPr>
              <a:t>HTTP/Версия КодСостояния</a:t>
            </a:r>
            <a:endParaRPr sz="1050">
              <a:solidFill>
                <a:srgbClr val="3E4349"/>
              </a:solidFill>
              <a:highlight>
                <a:srgbClr val="FFFFFF"/>
              </a:highlight>
            </a:endParaRPr>
          </a:p>
          <a:p>
            <a:pPr indent="0" lvl="0" marL="0" rtl="0" algn="l">
              <a:lnSpc>
                <a:spcPct val="115000"/>
              </a:lnSpc>
              <a:spcBef>
                <a:spcPts val="0"/>
              </a:spcBef>
              <a:spcAft>
                <a:spcPts val="160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2c2cad7ac6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c2cad7ac6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Немного поясним о том,что же такое коды состояния и для чего они нужны.</a:t>
            </a:r>
            <a:endParaRPr/>
          </a:p>
          <a:p>
            <a:pPr indent="0" lvl="0" marL="0" rtl="0" algn="l">
              <a:lnSpc>
                <a:spcPct val="115000"/>
              </a:lnSpc>
              <a:spcBef>
                <a:spcPts val="0"/>
              </a:spcBef>
              <a:spcAft>
                <a:spcPts val="0"/>
              </a:spcAft>
              <a:buNone/>
            </a:pPr>
            <a:r>
              <a:rPr b="1" lang="ru">
                <a:solidFill>
                  <a:srgbClr val="404040"/>
                </a:solidFill>
              </a:rPr>
              <a:t>Код состояния HTTP</a:t>
            </a:r>
            <a:r>
              <a:rPr lang="ru">
                <a:solidFill>
                  <a:srgbClr val="404040"/>
                </a:solidFill>
              </a:rPr>
              <a:t> — часть первой строки ответа сервера. Он представляет собой целое число из трёх десятичных цифр. Первая цифра указывает на класс состояния. За кодом ответа обычно следует отделённая пробелом поясняющая фраза на английском языке, которая разъясняет человеку причину именно такого ответа.</a:t>
            </a:r>
            <a:endParaRPr>
              <a:solidFill>
                <a:srgbClr val="404040"/>
              </a:solidFill>
            </a:endParaRPr>
          </a:p>
          <a:p>
            <a:pPr indent="0" lvl="0" marL="0" rtl="0" algn="l">
              <a:lnSpc>
                <a:spcPct val="115000"/>
              </a:lnSpc>
              <a:spcBef>
                <a:spcPts val="0"/>
              </a:spcBef>
              <a:spcAft>
                <a:spcPts val="0"/>
              </a:spcAft>
              <a:buNone/>
            </a:pPr>
            <a:r>
              <a:rPr lang="ru" sz="1200"/>
              <a:t>Для наглядности разберем небольшой диалог между сервером и клиентом.</a:t>
            </a:r>
            <a:endParaRPr sz="1200"/>
          </a:p>
          <a:p>
            <a:pPr indent="0" lvl="0" marL="0" rtl="0" algn="l">
              <a:lnSpc>
                <a:spcPct val="115000"/>
              </a:lnSpc>
              <a:spcBef>
                <a:spcPts val="0"/>
              </a:spcBef>
              <a:spcAft>
                <a:spcPts val="0"/>
              </a:spcAft>
              <a:buNone/>
            </a:pPr>
            <a:r>
              <a:t/>
            </a:r>
            <a:endParaRPr>
              <a:solidFill>
                <a:srgbClr val="404040"/>
              </a:solidFill>
            </a:endParaRPr>
          </a:p>
          <a:p>
            <a:pPr indent="0" lvl="0" marL="0" rtl="0" algn="l">
              <a:lnSpc>
                <a:spcPct val="115000"/>
              </a:lnSpc>
              <a:spcBef>
                <a:spcPts val="0"/>
              </a:spcBef>
              <a:spcAft>
                <a:spcPts val="0"/>
              </a:spcAft>
              <a:buNone/>
            </a:pPr>
            <a:r>
              <a:t/>
            </a:r>
            <a:endParaRPr>
              <a:solidFill>
                <a:srgbClr val="404040"/>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2c2cad7ac6_2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c2cad7ac6_2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200"/>
              <a:t>-На запрос клиента сервер ответил сообщением с кодом 200 – успешная обработка запроса.</a:t>
            </a:r>
            <a:endParaRPr sz="1200"/>
          </a:p>
          <a:p>
            <a:pPr indent="0" lvl="0" marL="0" rtl="0" algn="l">
              <a:lnSpc>
                <a:spcPct val="115000"/>
              </a:lnSpc>
              <a:spcBef>
                <a:spcPts val="0"/>
              </a:spcBef>
              <a:spcAft>
                <a:spcPts val="0"/>
              </a:spcAft>
              <a:buNone/>
            </a:pPr>
            <a:r>
              <a:rPr lang="ru" sz="1200"/>
              <a:t>-Код 404 означает, что сервер не может найти данные по указанному запросу</a:t>
            </a:r>
            <a:endParaRPr sz="1200"/>
          </a:p>
          <a:p>
            <a:pPr indent="0" lvl="0" marL="0" rtl="0" algn="l">
              <a:lnSpc>
                <a:spcPct val="115000"/>
              </a:lnSpc>
              <a:spcBef>
                <a:spcPts val="0"/>
              </a:spcBef>
              <a:spcAft>
                <a:spcPts val="0"/>
              </a:spcAft>
              <a:buNone/>
            </a:pPr>
            <a:r>
              <a:t/>
            </a:r>
            <a:endParaRPr sz="1200"/>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2c6e69386c_1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c6e69386c_1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ru" sz="1050">
                <a:solidFill>
                  <a:srgbClr val="3E4349"/>
                </a:solidFill>
              </a:rPr>
              <a:t>Заголовок HTTP</a:t>
            </a:r>
            <a:r>
              <a:rPr lang="ru" sz="1050">
                <a:solidFill>
                  <a:srgbClr val="3E4349"/>
                </a:solidFill>
              </a:rPr>
              <a:t> (HTTP Header) — это строка в HTTP-сообщении, содержащая разделённую двоеточием пару вида «параметр-значение». Формат заголовка соответствует общему формату заголовков текстовых сетевых сообщений ARPA (RFC 822). Как правило, браузер и веб-сервер включают в сообщения более чем по одному заголовку. Заголовки должны отправляться раньше тела сообщения и отделяться от него хотя бы одной пустой строкой (CRLF).</a:t>
            </a:r>
            <a:endParaRPr sz="1050">
              <a:solidFill>
                <a:srgbClr val="3E4349"/>
              </a:solidFill>
            </a:endParaRPr>
          </a:p>
          <a:p>
            <a:pPr indent="0" lvl="0" marL="0" rtl="0" algn="l">
              <a:lnSpc>
                <a:spcPct val="150000"/>
              </a:lnSpc>
              <a:spcBef>
                <a:spcPts val="0"/>
              </a:spcBef>
              <a:spcAft>
                <a:spcPts val="0"/>
              </a:spcAft>
              <a:buNone/>
            </a:pPr>
            <a:r>
              <a:rPr lang="ru" sz="1050">
                <a:solidFill>
                  <a:srgbClr val="3E4349"/>
                </a:solidFill>
              </a:rPr>
              <a:t>Название параметра должно состоять минимум из одного печатного символа (ASCII-коды от 33 до 126). После названия сразу должен следовать символ двоеточия. Значение может содержать любые символы ASCII, кроме перевода строки (CR, код 10) и возврата каретки (LF, код 13).</a:t>
            </a:r>
            <a:endParaRPr sz="1050">
              <a:solidFill>
                <a:srgbClr val="3E4349"/>
              </a:solidFill>
            </a:endParaRPr>
          </a:p>
          <a:p>
            <a:pPr indent="0" lvl="0" marL="0" rtl="0" algn="l">
              <a:lnSpc>
                <a:spcPct val="150000"/>
              </a:lnSpc>
              <a:spcBef>
                <a:spcPts val="0"/>
              </a:spcBef>
              <a:spcAft>
                <a:spcPts val="0"/>
              </a:spcAft>
              <a:buNone/>
            </a:pPr>
            <a:r>
              <a:rPr lang="ru" sz="1050">
                <a:solidFill>
                  <a:srgbClr val="3E4349"/>
                </a:solidFill>
              </a:rPr>
              <a:t>Пробельные символы в начале и конце значения обрезаются. Последовательность нескольких пробельных символов внутри значения может восприниматься как один пробел. Регистр символов в названии и значении не имеет значения (если иное не предусмотрено форматом поля).</a:t>
            </a:r>
            <a:endParaRPr sz="1050">
              <a:solidFill>
                <a:srgbClr val="3E4349"/>
              </a:solidFill>
            </a:endParaRPr>
          </a:p>
          <a:p>
            <a:pPr indent="0" lvl="0" marL="0" rtl="0" algn="l">
              <a:lnSpc>
                <a:spcPct val="115000"/>
              </a:lnSpc>
              <a:spcBef>
                <a:spcPts val="0"/>
              </a:spcBef>
              <a:spcAft>
                <a:spcPts val="1600"/>
              </a:spcAft>
              <a:buNone/>
            </a:pPr>
            <a:r>
              <a:t/>
            </a:r>
            <a:endParaRPr sz="1050">
              <a:solidFill>
                <a:srgbClr val="3E4349"/>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2c6e69386c_1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c6e69386c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ru" sz="1050">
                <a:solidFill>
                  <a:srgbClr val="3E4349"/>
                </a:solidFill>
              </a:rPr>
              <a:t>Все HTTP-заголовки разделяются на четыре основных группы:</a:t>
            </a:r>
            <a:endParaRPr sz="1050">
              <a:solidFill>
                <a:srgbClr val="3E4349"/>
              </a:solidFill>
            </a:endParaRPr>
          </a:p>
          <a:p>
            <a:pPr indent="-295275" lvl="0" marL="457200" rtl="0" algn="l">
              <a:lnSpc>
                <a:spcPct val="150000"/>
              </a:lnSpc>
              <a:spcBef>
                <a:spcPts val="0"/>
              </a:spcBef>
              <a:spcAft>
                <a:spcPts val="0"/>
              </a:spcAft>
              <a:buClr>
                <a:srgbClr val="3E4349"/>
              </a:buClr>
              <a:buSzPts val="1050"/>
              <a:buAutoNum type="arabicPeriod"/>
            </a:pPr>
            <a:r>
              <a:rPr lang="ru" sz="1050">
                <a:solidFill>
                  <a:srgbClr val="3E4349"/>
                </a:solidFill>
              </a:rPr>
              <a:t>General Headers (Основные заголовки) — должны включаться в любое сообщение клиента и сервера.</a:t>
            </a:r>
            <a:endParaRPr sz="1050">
              <a:solidFill>
                <a:srgbClr val="3E4349"/>
              </a:solidFill>
            </a:endParaRPr>
          </a:p>
          <a:p>
            <a:pPr indent="-295275" lvl="0" marL="457200" rtl="0" algn="l">
              <a:lnSpc>
                <a:spcPct val="150000"/>
              </a:lnSpc>
              <a:spcBef>
                <a:spcPts val="0"/>
              </a:spcBef>
              <a:spcAft>
                <a:spcPts val="0"/>
              </a:spcAft>
              <a:buClr>
                <a:srgbClr val="3E4349"/>
              </a:buClr>
              <a:buSzPts val="1050"/>
              <a:buAutoNum type="arabicPeriod"/>
            </a:pPr>
            <a:r>
              <a:rPr lang="ru" sz="1050">
                <a:solidFill>
                  <a:srgbClr val="3E4349"/>
                </a:solidFill>
              </a:rPr>
              <a:t>Request Headers (Заголовки запроса) — используются только в запросах клиента.</a:t>
            </a:r>
            <a:endParaRPr sz="1050">
              <a:solidFill>
                <a:srgbClr val="3E4349"/>
              </a:solidFill>
            </a:endParaRPr>
          </a:p>
          <a:p>
            <a:pPr indent="0" lvl="0" marL="0" rtl="0" algn="l">
              <a:lnSpc>
                <a:spcPct val="115000"/>
              </a:lnSpc>
              <a:spcBef>
                <a:spcPts val="600"/>
              </a:spcBef>
              <a:spcAft>
                <a:spcPts val="0"/>
              </a:spcAft>
              <a:buNone/>
            </a:pPr>
            <a:r>
              <a:rPr lang="ru" sz="1050">
                <a:solidFill>
                  <a:srgbClr val="222222"/>
                </a:solidFill>
              </a:rPr>
              <a:t>Примеры:</a:t>
            </a:r>
            <a:endParaRPr sz="1050">
              <a:solidFill>
                <a:srgbClr val="222222"/>
              </a:solidFill>
            </a:endParaRPr>
          </a:p>
          <a:p>
            <a:pPr indent="0" lvl="0" marL="0" rtl="0" algn="l">
              <a:lnSpc>
                <a:spcPct val="115000"/>
              </a:lnSpc>
              <a:spcBef>
                <a:spcPts val="600"/>
              </a:spcBef>
              <a:spcAft>
                <a:spcPts val="0"/>
              </a:spcAft>
              <a:buNone/>
            </a:pPr>
            <a:r>
              <a:rPr lang="ru" sz="1050">
                <a:highlight>
                  <a:srgbClr val="F8F9FA"/>
                </a:highlight>
                <a:latin typeface="Verdana"/>
                <a:ea typeface="Verdana"/>
                <a:cs typeface="Verdana"/>
                <a:sym typeface="Verdana"/>
              </a:rPr>
              <a:t>Referer: </a:t>
            </a:r>
            <a:r>
              <a:rPr lang="ru" sz="1050" u="sng">
                <a:solidFill>
                  <a:srgbClr val="663366"/>
                </a:solidFill>
                <a:highlight>
                  <a:srgbClr val="F8F9FA"/>
                </a:highlight>
                <a:latin typeface="Verdana"/>
                <a:ea typeface="Verdana"/>
                <a:cs typeface="Verdana"/>
                <a:sym typeface="Verdana"/>
                <a:hlinkClick r:id="rId2"/>
              </a:rPr>
              <a:t>http://www.example.com/</a:t>
            </a:r>
            <a:r>
              <a:rPr lang="ru" sz="1050">
                <a:solidFill>
                  <a:srgbClr val="222222"/>
                </a:solidFill>
              </a:rPr>
              <a:t> — полный URI к корню сайта.</a:t>
            </a:r>
            <a:endParaRPr sz="1050">
              <a:solidFill>
                <a:srgbClr val="3E4349"/>
              </a:solidFill>
            </a:endParaRPr>
          </a:p>
          <a:p>
            <a:pPr indent="-295275" lvl="0" marL="457200" rtl="0" algn="l">
              <a:lnSpc>
                <a:spcPct val="150000"/>
              </a:lnSpc>
              <a:spcBef>
                <a:spcPts val="100"/>
              </a:spcBef>
              <a:spcAft>
                <a:spcPts val="0"/>
              </a:spcAft>
              <a:buClr>
                <a:srgbClr val="3E4349"/>
              </a:buClr>
              <a:buSzPts val="1050"/>
              <a:buAutoNum type="arabicPeriod"/>
            </a:pPr>
            <a:r>
              <a:rPr lang="ru" sz="1050">
                <a:solidFill>
                  <a:srgbClr val="3E4349"/>
                </a:solidFill>
              </a:rPr>
              <a:t>Response Headers (Заголовки ответа) — присутствуют только в ответах сервера.</a:t>
            </a:r>
            <a:r>
              <a:rPr lang="ru" sz="1050">
                <a:solidFill>
                  <a:srgbClr val="222222"/>
                </a:solidFill>
              </a:rPr>
              <a:t>Список поддерживаемых методов всего сервера или конкретного ресурса. Посылается сервером вместе со статусами </a:t>
            </a:r>
            <a:r>
              <a:rPr lang="ru" sz="1050" u="sng">
                <a:solidFill>
                  <a:srgbClr val="0B0080"/>
                </a:solidFill>
                <a:hlinkClick r:id="rId3"/>
              </a:rPr>
              <a:t>405</a:t>
            </a:r>
            <a:r>
              <a:rPr lang="ru" sz="1050">
                <a:solidFill>
                  <a:srgbClr val="222222"/>
                </a:solidFill>
              </a:rPr>
              <a:t> и </a:t>
            </a:r>
            <a:r>
              <a:rPr lang="ru" sz="1050" u="sng">
                <a:solidFill>
                  <a:srgbClr val="0B0080"/>
                </a:solidFill>
                <a:hlinkClick r:id="rId4"/>
              </a:rPr>
              <a:t>501</a:t>
            </a:r>
            <a:r>
              <a:rPr lang="ru" sz="1050">
                <a:solidFill>
                  <a:srgbClr val="222222"/>
                </a:solidFill>
              </a:rPr>
              <a:t>, а также в ответе на метод OPTIONS.</a:t>
            </a:r>
            <a:endParaRPr sz="1050">
              <a:solidFill>
                <a:srgbClr val="222222"/>
              </a:solidFill>
            </a:endParaRPr>
          </a:p>
          <a:p>
            <a:pPr indent="0" lvl="0" marL="0" rtl="0" algn="l">
              <a:lnSpc>
                <a:spcPct val="150000"/>
              </a:lnSpc>
              <a:spcBef>
                <a:spcPts val="0"/>
              </a:spcBef>
              <a:spcAft>
                <a:spcPts val="0"/>
              </a:spcAft>
              <a:buNone/>
            </a:pPr>
            <a:r>
              <a:rPr lang="ru" sz="1050">
                <a:solidFill>
                  <a:srgbClr val="222222"/>
                </a:solidFill>
              </a:rPr>
              <a:t>Пример: </a:t>
            </a:r>
            <a:r>
              <a:rPr lang="ru" sz="1050">
                <a:highlight>
                  <a:srgbClr val="F8F9FA"/>
                </a:highlight>
                <a:latin typeface="Verdana"/>
                <a:ea typeface="Verdana"/>
                <a:cs typeface="Verdana"/>
                <a:sym typeface="Verdana"/>
              </a:rPr>
              <a:t>Allow: GET, HEAD, OPTIONS</a:t>
            </a:r>
            <a:endParaRPr sz="1050">
              <a:solidFill>
                <a:srgbClr val="3E4349"/>
              </a:solidFill>
            </a:endParaRPr>
          </a:p>
          <a:p>
            <a:pPr indent="-295275" lvl="0" marL="457200" rtl="0" algn="l">
              <a:lnSpc>
                <a:spcPct val="150000"/>
              </a:lnSpc>
              <a:spcBef>
                <a:spcPts val="0"/>
              </a:spcBef>
              <a:spcAft>
                <a:spcPts val="0"/>
              </a:spcAft>
              <a:buClr>
                <a:srgbClr val="3E4349"/>
              </a:buClr>
              <a:buSzPts val="1050"/>
              <a:buAutoNum type="arabicPeriod"/>
            </a:pPr>
            <a:r>
              <a:rPr lang="ru" sz="1050">
                <a:solidFill>
                  <a:srgbClr val="3E4349"/>
                </a:solidFill>
              </a:rPr>
              <a:t>Entity Headers (Заголовки сущности) — сопровождают каждую сущность сообщения.</a:t>
            </a:r>
            <a:endParaRPr sz="1050">
              <a:solidFill>
                <a:srgbClr val="3E4349"/>
              </a:solidFill>
            </a:endParaRPr>
          </a:p>
          <a:p>
            <a:pPr indent="0" lvl="0" marL="0" rtl="0" algn="l">
              <a:lnSpc>
                <a:spcPct val="150000"/>
              </a:lnSpc>
              <a:spcBef>
                <a:spcPts val="0"/>
              </a:spcBef>
              <a:spcAft>
                <a:spcPts val="0"/>
              </a:spcAft>
              <a:buNone/>
            </a:pPr>
            <a:r>
              <a:rPr b="1" lang="ru" sz="1050">
                <a:solidFill>
                  <a:srgbClr val="3E4349"/>
                </a:solidFill>
              </a:rPr>
              <a:t>Сущности</a:t>
            </a:r>
            <a:r>
              <a:rPr lang="ru" sz="1050">
                <a:solidFill>
                  <a:srgbClr val="3E4349"/>
                </a:solidFill>
              </a:rPr>
              <a:t> (entity, в переводах также встречается название “объект”) — это полезная информация, передаваемая в запросе или ответе. Сущность состоит из метаинформации (заголовки) и непосредственно содержания (тело сообщения).</a:t>
            </a:r>
            <a:endParaRPr sz="1050">
              <a:solidFill>
                <a:srgbClr val="3E4349"/>
              </a:solidFill>
            </a:endParaRPr>
          </a:p>
          <a:p>
            <a:pPr indent="0" lvl="0" marL="0" rtl="0" algn="l">
              <a:lnSpc>
                <a:spcPct val="150000"/>
              </a:lnSpc>
              <a:spcBef>
                <a:spcPts val="0"/>
              </a:spcBef>
              <a:spcAft>
                <a:spcPts val="0"/>
              </a:spcAft>
              <a:buNone/>
            </a:pPr>
            <a:r>
              <a:rPr lang="ru" sz="1050">
                <a:solidFill>
                  <a:srgbClr val="3E4349"/>
                </a:solidFill>
              </a:rPr>
              <a:t>В отдельный класс заголовки сущности выделены, чтобы не путать их с заголовками запроса или заголовками ответа при передаче множественного содержимого (multipart/</a:t>
            </a:r>
            <a:r>
              <a:rPr lang="ru" sz="1050" u="sng">
                <a:solidFill>
                  <a:srgbClr val="1B61D6"/>
                </a:solidFill>
                <a:hlinkClick r:id="rId5"/>
              </a:rPr>
              <a:t>*</a:t>
            </a:r>
            <a:r>
              <a:rPr lang="ru" sz="1050">
                <a:solidFill>
                  <a:srgbClr val="3E4349"/>
                </a:solidFill>
              </a:rPr>
              <a:t>). Заголовки запроса и ответа, как и основные заголовки, описывают всё сообщение в целом и размещаются только в начальном блоке заголовков, в то время как заголовки сущности характеризуют содержимое каждой части в отдельности, располагаясь непосредственно перед её телом.</a:t>
            </a:r>
            <a:endParaRPr sz="1050">
              <a:solidFill>
                <a:srgbClr val="3E4349"/>
              </a:solidFill>
            </a:endParaRPr>
          </a:p>
          <a:p>
            <a:pPr indent="0" lvl="0" marL="0" rtl="0" algn="l">
              <a:lnSpc>
                <a:spcPct val="115000"/>
              </a:lnSpc>
              <a:spcBef>
                <a:spcPts val="0"/>
              </a:spcBef>
              <a:spcAft>
                <a:spcPts val="1600"/>
              </a:spcAft>
              <a:buNone/>
            </a:pPr>
            <a:r>
              <a:t/>
            </a:r>
            <a:endParaRPr b="1" sz="1050">
              <a:solidFill>
                <a:srgbClr val="3E4349"/>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2c6e69386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c6e69386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25cd1603bc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5cd1603bc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В нашей презентации речь пойдет о протоколе HTTP о его применении, его стандартах, особенностях и о путях обеспечения безопасности передачи данных по этому протоколу.</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2c6e69386c_1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c6e69386c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ru" sz="1050">
                <a:solidFill>
                  <a:srgbClr val="3E4349"/>
                </a:solidFill>
              </a:rPr>
              <a:t>Тело HTTP сообщения (message-body), если оно присутствует, используется для передачи сущности, связанной с запросом или ответом. Тело сообщения (message-body) отличается от тела сущности (entity-body) только в том случае, когда при передаче применяется кодирование, указанное в заголовке Transfer-Encoding. В остальных случаях тело сообщения идентично телу сущности.</a:t>
            </a:r>
            <a:endParaRPr sz="1050">
              <a:solidFill>
                <a:srgbClr val="3E4349"/>
              </a:solidFill>
            </a:endParaRPr>
          </a:p>
          <a:p>
            <a:pPr indent="0" lvl="0" marL="0" rtl="0" algn="l">
              <a:lnSpc>
                <a:spcPct val="150000"/>
              </a:lnSpc>
              <a:spcBef>
                <a:spcPts val="0"/>
              </a:spcBef>
              <a:spcAft>
                <a:spcPts val="0"/>
              </a:spcAft>
              <a:buNone/>
            </a:pPr>
            <a:r>
              <a:rPr lang="ru" sz="1050">
                <a:solidFill>
                  <a:srgbClr val="3E4349"/>
                </a:solidFill>
              </a:rPr>
              <a:t>Заголовок Transfer-Encoding должен отправляться для указания любого кодирования передачи, примененного приложением в целях гарантирования безопасной и правильной передачи сообщения. Transfer-Encoding - это свойство сообщения, а не сущности, и оно может быть добавлено или удалено любым приложением в цепочке запросов/ответов.</a:t>
            </a:r>
            <a:endParaRPr sz="1050">
              <a:solidFill>
                <a:srgbClr val="3E4349"/>
              </a:solidFill>
            </a:endParaRPr>
          </a:p>
          <a:p>
            <a:pPr indent="0" lvl="0" marL="0" rtl="0" algn="l">
              <a:lnSpc>
                <a:spcPct val="150000"/>
              </a:lnSpc>
              <a:spcBef>
                <a:spcPts val="0"/>
              </a:spcBef>
              <a:spcAft>
                <a:spcPts val="0"/>
              </a:spcAft>
              <a:buNone/>
            </a:pPr>
            <a:r>
              <a:rPr lang="ru" sz="1050">
                <a:solidFill>
                  <a:srgbClr val="3E4349"/>
                </a:solidFill>
              </a:rPr>
              <a:t>Присутствие тела сообщения в запросе отмечается добавлением к заголовкам запроса поля заголовка Content-Length или Transfer-Encoding. Тело сообщения (message-body) может быть добавлено в запрос только когда метод запроса допускает тело объекта (entity-body).</a:t>
            </a:r>
            <a:endParaRPr sz="1050">
              <a:solidFill>
                <a:srgbClr val="3E4349"/>
              </a:solidFill>
            </a:endParaRPr>
          </a:p>
          <a:p>
            <a:pPr indent="0" lvl="0" marL="0" rtl="0" algn="l">
              <a:lnSpc>
                <a:spcPct val="150000"/>
              </a:lnSpc>
              <a:spcBef>
                <a:spcPts val="0"/>
              </a:spcBef>
              <a:spcAft>
                <a:spcPts val="0"/>
              </a:spcAft>
              <a:buNone/>
            </a:pPr>
            <a:r>
              <a:rPr lang="ru" sz="1050">
                <a:solidFill>
                  <a:srgbClr val="3E4349"/>
                </a:solidFill>
              </a:rPr>
              <a:t>Все ответы содержат тело сообщения, возможно нулевой длины, кроме ответов на запрос методом HEAD и ответов с кодами статуса 1xx (Информационные), 204 (Нет содержимого, No Content), и 304 (Не модифицирован, Not Modified).</a:t>
            </a:r>
            <a:endParaRPr sz="1050">
              <a:solidFill>
                <a:srgbClr val="3E4349"/>
              </a:solidFill>
            </a:endParaRPr>
          </a:p>
          <a:p>
            <a:pPr indent="0" lvl="0" marL="0" rtl="0" algn="l">
              <a:lnSpc>
                <a:spcPct val="115000"/>
              </a:lnSpc>
              <a:spcBef>
                <a:spcPts val="0"/>
              </a:spcBef>
              <a:spcAft>
                <a:spcPts val="1600"/>
              </a:spcAft>
              <a:buNone/>
            </a:pPr>
            <a:r>
              <a:t/>
            </a:r>
            <a:endParaRPr b="1" sz="1050">
              <a:solidFill>
                <a:srgbClr val="3E4349"/>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2c714c7b10_9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c714c7b10_9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050">
                <a:highlight>
                  <a:srgbClr val="F8F8F8"/>
                </a:highlight>
              </a:rPr>
              <a:t>Стандарт HTTP 1.1</a:t>
            </a:r>
            <a:r>
              <a:rPr lang="ru" sz="1050">
                <a:solidFill>
                  <a:srgbClr val="333333"/>
                </a:solidFill>
                <a:highlight>
                  <a:srgbClr val="FFFFFF"/>
                </a:highlight>
              </a:rPr>
              <a:t> насчитывает восемь методов, но набор методов может быть расширен, хотя и не будет поддерживаться другими </a:t>
            </a:r>
            <a:r>
              <a:rPr lang="ru" sz="1050">
                <a:solidFill>
                  <a:srgbClr val="333333"/>
                </a:solidFill>
                <a:highlight>
                  <a:srgbClr val="F8F8F8"/>
                </a:highlight>
              </a:rPr>
              <a:t>HTTP приложениями</a:t>
            </a:r>
            <a:r>
              <a:rPr lang="ru" sz="1050">
                <a:solidFill>
                  <a:srgbClr val="333333"/>
                </a:solidFill>
                <a:highlight>
                  <a:srgbClr val="FFFFFF"/>
                </a:highlight>
              </a:rPr>
              <a:t>, которые полностью соответствую букве стандарта. Каждый </a:t>
            </a:r>
            <a:r>
              <a:rPr lang="ru" sz="1050">
                <a:solidFill>
                  <a:srgbClr val="333333"/>
                </a:solidFill>
                <a:highlight>
                  <a:srgbClr val="F8F8F8"/>
                </a:highlight>
              </a:rPr>
              <a:t>HTTP запрос</a:t>
            </a:r>
            <a:r>
              <a:rPr lang="ru" sz="1050">
                <a:solidFill>
                  <a:srgbClr val="333333"/>
                </a:solidFill>
                <a:highlight>
                  <a:srgbClr val="FFFFFF"/>
                </a:highlight>
              </a:rPr>
              <a:t> должен содержать метод. </a:t>
            </a:r>
            <a:endParaRPr sz="1050">
              <a:solidFill>
                <a:srgbClr val="333333"/>
              </a:solidFill>
              <a:highlight>
                <a:srgbClr val="FFFFFF"/>
              </a:highlight>
            </a:endParaRPr>
          </a:p>
          <a:p>
            <a:pPr indent="0" lvl="0" marL="0" rtl="0" algn="l">
              <a:spcBef>
                <a:spcPts val="0"/>
              </a:spcBef>
              <a:spcAft>
                <a:spcPts val="0"/>
              </a:spcAft>
              <a:buNone/>
            </a:pPr>
            <a:r>
              <a:rPr b="1" lang="ru" sz="1050">
                <a:solidFill>
                  <a:srgbClr val="333333"/>
                </a:solidFill>
                <a:highlight>
                  <a:srgbClr val="FFFFFF"/>
                </a:highlight>
              </a:rPr>
              <a:t>HTTP методы запроса</a:t>
            </a:r>
            <a:r>
              <a:rPr lang="ru" sz="1050">
                <a:solidFill>
                  <a:srgbClr val="333333"/>
                </a:solidFill>
                <a:highlight>
                  <a:srgbClr val="FFFFFF"/>
                </a:highlight>
              </a:rPr>
              <a:t> делятся на идемпотентные и безопасные методы. Дадим короткую справку: идемпотентные методы в HTTP должны при большом количестве идентичных HTTP запросах иметь такой же эффект, как и при одном единственном запросе, но в то же время ответ HTTP сервера не обязательно должен быть тем же самым. Вот такое вот противоречие.</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25cd1603bc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5cd1603bc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050">
                <a:solidFill>
                  <a:srgbClr val="333333"/>
                </a:solidFill>
              </a:rPr>
              <a:t>На данном слайде представлен перечень всех методов используемых в протоколе HTTP.</a:t>
            </a:r>
            <a:br>
              <a:rPr lang="ru" sz="1050">
                <a:solidFill>
                  <a:srgbClr val="333333"/>
                </a:solidFill>
              </a:rPr>
            </a:br>
            <a:r>
              <a:rPr lang="ru" sz="1050">
                <a:solidFill>
                  <a:srgbClr val="333333"/>
                </a:solidFill>
              </a:rPr>
              <a:t>Далее мы разберем к какому типу относится каждый из них.</a:t>
            </a:r>
            <a:endParaRPr sz="1050">
              <a:solidFill>
                <a:srgbClr val="333333"/>
              </a:solidFill>
            </a:endParaRPr>
          </a:p>
          <a:p>
            <a:pPr indent="0" lvl="0" marL="0" rtl="0" algn="l">
              <a:lnSpc>
                <a:spcPct val="115000"/>
              </a:lnSpc>
              <a:spcBef>
                <a:spcPts val="800"/>
              </a:spcBef>
              <a:spcAft>
                <a:spcPts val="0"/>
              </a:spcAft>
              <a:buNone/>
            </a:pPr>
            <a:r>
              <a:t/>
            </a:r>
            <a:endParaRPr sz="1050">
              <a:solidFill>
                <a:srgbClr val="333333"/>
              </a:solidFill>
            </a:endParaRPr>
          </a:p>
          <a:p>
            <a:pPr indent="0" lvl="0" marL="0" rtl="0" algn="l">
              <a:spcBef>
                <a:spcPts val="80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2c714c7b10_9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c714c7b10_9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050">
                <a:solidFill>
                  <a:srgbClr val="333333"/>
                </a:solidFill>
                <a:highlight>
                  <a:srgbClr val="FFFFFF"/>
                </a:highlight>
              </a:rPr>
              <a:t>Давайте посмотрим на разницу между </a:t>
            </a:r>
            <a:r>
              <a:rPr b="1" lang="ru" sz="1050">
                <a:solidFill>
                  <a:srgbClr val="333333"/>
                </a:solidFill>
                <a:highlight>
                  <a:srgbClr val="FFFFFF"/>
                </a:highlight>
              </a:rPr>
              <a:t>HTTP методами</a:t>
            </a:r>
            <a:r>
              <a:rPr lang="ru" sz="1050">
                <a:solidFill>
                  <a:srgbClr val="333333"/>
                </a:solidFill>
                <a:highlight>
                  <a:srgbClr val="FFFFFF"/>
                </a:highlight>
              </a:rPr>
              <a:t>. Сперва рассмотрим безопасные методы. HTTP стандарт четко говорит о том, что программа, которая работает с сетью интернет, представляет пользователя, поэтому она должна информировать пользователя о любых действиях, которые происходят и которые он может произвести, но которые могут иметь непредсказуемые значения для самого пользователя или для других лиц. Другими словами: ваш браузер должен информировать вас о любых действия во время </a:t>
            </a:r>
            <a:r>
              <a:rPr lang="ru" sz="1050" u="sng">
                <a:solidFill>
                  <a:srgbClr val="2AA8CA"/>
                </a:solidFill>
                <a:highlight>
                  <a:srgbClr val="F8F8F8"/>
                </a:highlight>
                <a:hlinkClick r:id="rId2"/>
              </a:rPr>
              <a:t>HTTP соединения</a:t>
            </a:r>
            <a:r>
              <a:rPr lang="ru" sz="1050">
                <a:solidFill>
                  <a:srgbClr val="333333"/>
                </a:solidFill>
                <a:highlight>
                  <a:srgbClr val="FFFFFF"/>
                </a:highlight>
              </a:rPr>
              <a:t>. Это не всегда так, но, по крайней мере, так сказано в стандарте </a:t>
            </a:r>
            <a:r>
              <a:rPr lang="ru" sz="1050" u="sng">
                <a:solidFill>
                  <a:srgbClr val="2AA8CA"/>
                </a:solidFill>
                <a:highlight>
                  <a:srgbClr val="F8F8F8"/>
                </a:highlight>
                <a:hlinkClick r:id="rId3"/>
              </a:rPr>
              <a:t>протокола HTTP 1.1</a:t>
            </a:r>
            <a:r>
              <a:rPr lang="ru" sz="1050">
                <a:solidFill>
                  <a:srgbClr val="333333"/>
                </a:solidFill>
                <a:highlight>
                  <a:srgbClr val="FFFFFF"/>
                </a:highlight>
              </a:rPr>
              <a: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2c714c7b10_9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2c714c7b10_9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050">
                <a:solidFill>
                  <a:srgbClr val="333333"/>
                </a:solidFill>
                <a:highlight>
                  <a:srgbClr val="FFFFFF"/>
                </a:highlight>
              </a:rPr>
              <a:t>На данный момент принято соглашение о том, что </a:t>
            </a:r>
            <a:r>
              <a:rPr b="1" lang="ru" sz="1050">
                <a:solidFill>
                  <a:srgbClr val="333333"/>
                </a:solidFill>
                <a:highlight>
                  <a:srgbClr val="FFFFFF"/>
                </a:highlight>
              </a:rPr>
              <a:t>HTTP методы</a:t>
            </a:r>
            <a:r>
              <a:rPr lang="ru" sz="1050">
                <a:solidFill>
                  <a:srgbClr val="333333"/>
                </a:solidFill>
                <a:highlight>
                  <a:srgbClr val="FFFFFF"/>
                </a:highlight>
              </a:rPr>
              <a:t> GET и HEAD никогда не должны иметь иного значения, кроме загрузки, поэтому данные HTTP методы нужно рассматривать, как безопасные, это </a:t>
            </a:r>
            <a:r>
              <a:rPr lang="ru" sz="1050" u="sng">
                <a:solidFill>
                  <a:srgbClr val="2AA8CA"/>
                </a:solidFill>
                <a:highlight>
                  <a:srgbClr val="F8F8F8"/>
                </a:highlight>
                <a:hlinkClick r:id="rId2"/>
              </a:rPr>
              <a:t>требование HTTP</a:t>
            </a:r>
            <a:r>
              <a:rPr lang="ru" sz="1050">
                <a:solidFill>
                  <a:srgbClr val="333333"/>
                </a:solidFill>
                <a:highlight>
                  <a:srgbClr val="FFFFFF"/>
                </a:highlight>
              </a:rPr>
              <a:t>. Поэтому ваш браузер, когда используются методы POST, PUT или DELETE предупреждает вас о том, что может произойти потенциально опасное действие и спрашивает: нужно ли его выполнить.</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2c714c7b10_9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c714c7b10_9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050">
                <a:solidFill>
                  <a:srgbClr val="333333"/>
                </a:solidFill>
                <a:highlight>
                  <a:srgbClr val="FFFFFF"/>
                </a:highlight>
              </a:rPr>
              <a:t>Мы уже вкратце объяснили </a:t>
            </a:r>
            <a:r>
              <a:rPr b="1" lang="ru" sz="1050">
                <a:solidFill>
                  <a:srgbClr val="333333"/>
                </a:solidFill>
                <a:highlight>
                  <a:srgbClr val="FFFFFF"/>
                </a:highlight>
              </a:rPr>
              <a:t>суть идемпотентных HTTP методов</a:t>
            </a:r>
            <a:r>
              <a:rPr lang="ru" sz="1050">
                <a:solidFill>
                  <a:srgbClr val="333333"/>
                </a:solidFill>
                <a:highlight>
                  <a:srgbClr val="FFFFFF"/>
                </a:highlight>
              </a:rPr>
              <a:t>: при использование таких методов побочные эффекты одинаковы как в случае однократного запроса, так и в случае многократного повторения одного и того же запроса, т.е. нагрузка одинакова, но </a:t>
            </a:r>
            <a:r>
              <a:rPr lang="ru" sz="1050" u="sng">
                <a:solidFill>
                  <a:srgbClr val="2AA8CA"/>
                </a:solidFill>
                <a:highlight>
                  <a:srgbClr val="F8F8F8"/>
                </a:highlight>
                <a:hlinkClick r:id="rId2"/>
              </a:rPr>
              <a:t>HTTP ответ</a:t>
            </a:r>
            <a:r>
              <a:rPr lang="ru" sz="1050">
                <a:solidFill>
                  <a:srgbClr val="333333"/>
                </a:solidFill>
                <a:highlight>
                  <a:srgbClr val="FFFFFF"/>
                </a:highlight>
              </a:rPr>
              <a:t> от сервера может поступать каждый раз разный. К идемпотентным методам относятся следующие HTTP методы: GET, HEAD, PUT и DELETE. Так же эффектом идемпотентности обладают HTTP методы OPTIONS и TRACE.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2c714c7b10_9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2c714c7b10_9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Рассмотрим несколько методов протокола HTTP более подробно,начнем с метода OPTIONS.</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b="1" lang="ru" sz="1050">
                <a:solidFill>
                  <a:srgbClr val="333333"/>
                </a:solidFill>
              </a:rPr>
              <a:t>HTTP метод OPTIONS</a:t>
            </a:r>
            <a:r>
              <a:rPr lang="ru" sz="1050">
                <a:solidFill>
                  <a:srgbClr val="333333"/>
                </a:solidFill>
              </a:rPr>
              <a:t> используется для получения параметров HTTP соединения и другой служебной информации. Обратите внимание на то, что метод OPTIONS дает возможность запросить параметры для конкретного ресурса, указанного в URI.  Особенность </a:t>
            </a:r>
            <a:r>
              <a:rPr b="1" lang="ru" sz="1050">
                <a:solidFill>
                  <a:srgbClr val="333333"/>
                </a:solidFill>
              </a:rPr>
              <a:t>HTTP метода OPTIONS</a:t>
            </a:r>
            <a:r>
              <a:rPr lang="ru" sz="1050">
                <a:solidFill>
                  <a:srgbClr val="333333"/>
                </a:solidFill>
              </a:rPr>
              <a:t> заключается в том, что он не производит никаких действий с самим ресурсом (если браузер будет использовать метод OPTIONS, то он даже не станет загружать страницу).</a:t>
            </a:r>
            <a:endParaRPr sz="1050">
              <a:solidFill>
                <a:srgbClr val="333333"/>
              </a:solidFill>
            </a:endParaRPr>
          </a:p>
          <a:p>
            <a:pPr indent="0" lvl="0" marL="0" rtl="0" algn="l">
              <a:lnSpc>
                <a:spcPct val="115000"/>
              </a:lnSpc>
              <a:spcBef>
                <a:spcPts val="800"/>
              </a:spcBef>
              <a:spcAft>
                <a:spcPts val="800"/>
              </a:spcAft>
              <a:buNone/>
            </a:pPr>
            <a:r>
              <a:rPr lang="ru" sz="1050">
                <a:solidFill>
                  <a:srgbClr val="333333"/>
                </a:solidFill>
              </a:rPr>
              <a:t>Сервер отвечает на запрос с методом OPTIONS только опциями соединения, например он посылает поля заголовков Allow, но не пошлет Content-Type, ответы сервера на запросы с методом OPTIONS не кэшируются. Если в качестве URI указана звездочка «*», то параметры соединения передаются для сервера в целом, а не для какого-то конкретного URL. Этот метод </a:t>
            </a:r>
            <a:r>
              <a:rPr lang="ru" sz="1050">
                <a:solidFill>
                  <a:srgbClr val="333333"/>
                </a:solidFill>
                <a:highlight>
                  <a:srgbClr val="F8F8F8"/>
                </a:highlight>
              </a:rPr>
              <a:t>не самый безопасный для HTTP сервера</a:t>
            </a:r>
            <a:r>
              <a:rPr lang="ru" sz="1050">
                <a:solidFill>
                  <a:srgbClr val="333333"/>
                </a:solidFill>
              </a:rPr>
              <a:t>, поэтому зачастую клиенты его не могут применять из-за настроек безопасности.</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2c714c7b10_9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c714c7b10_9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ru" sz="1050">
                <a:solidFill>
                  <a:srgbClr val="333333"/>
                </a:solidFill>
              </a:rPr>
              <a:t>HTTP метод GET</a:t>
            </a:r>
            <a:r>
              <a:rPr lang="ru" sz="1050">
                <a:solidFill>
                  <a:srgbClr val="333333"/>
                </a:solidFill>
              </a:rPr>
              <a:t> позволяет получать информацию с </a:t>
            </a:r>
            <a:r>
              <a:rPr lang="ru" sz="1050">
                <a:solidFill>
                  <a:srgbClr val="333333"/>
                </a:solidFill>
                <a:highlight>
                  <a:srgbClr val="F8F8F8"/>
                </a:highlight>
              </a:rPr>
              <a:t>HTTP сервера</a:t>
            </a:r>
            <a:r>
              <a:rPr lang="ru" sz="1050">
                <a:solidFill>
                  <a:srgbClr val="333333"/>
                </a:solidFill>
              </a:rPr>
              <a:t>. Информация, получаемая от сервера может быть любой, главное, чтобы она была в форме </a:t>
            </a:r>
            <a:r>
              <a:rPr lang="ru" sz="1050" u="sng">
                <a:solidFill>
                  <a:srgbClr val="2AA8CA"/>
                </a:solidFill>
                <a:highlight>
                  <a:srgbClr val="F8F8F8"/>
                </a:highlight>
                <a:hlinkClick r:id="rId2"/>
              </a:rPr>
              <a:t>HTTP объекта</a:t>
            </a:r>
            <a:r>
              <a:rPr lang="ru" sz="1050">
                <a:solidFill>
                  <a:srgbClr val="333333"/>
                </a:solidFill>
              </a:rPr>
              <a:t>, доступ к информации при использовании метода GET осуществляется через URI. Часто бывает так, что HTTP  метод GET обращается к какому-то коду, а не к конкретной страницы (все CMS генерируют контент налету), поэтому метод GET работает так, что мы получаем не исходный код, который генерирует текст, а сам текст.</a:t>
            </a:r>
            <a:endParaRPr sz="1050">
              <a:solidFill>
                <a:srgbClr val="333333"/>
              </a:solidFill>
            </a:endParaRPr>
          </a:p>
          <a:p>
            <a:pPr indent="0" lvl="0" marL="0" rtl="0" algn="l">
              <a:lnSpc>
                <a:spcPct val="115000"/>
              </a:lnSpc>
              <a:spcBef>
                <a:spcPts val="800"/>
              </a:spcBef>
              <a:spcAft>
                <a:spcPts val="0"/>
              </a:spcAft>
              <a:buNone/>
            </a:pPr>
            <a:r>
              <a:rPr b="1" lang="ru" sz="1050">
                <a:solidFill>
                  <a:srgbClr val="333333"/>
                </a:solidFill>
              </a:rPr>
              <a:t>HTTP метод GET</a:t>
            </a:r>
            <a:r>
              <a:rPr lang="ru" sz="1050">
                <a:solidFill>
                  <a:srgbClr val="333333"/>
                </a:solidFill>
              </a:rPr>
              <a:t> бывает двух видов: условный метод GET и частичный метод GET. Давайте сперва посмотрим на условный метод GET. Когда используется условный HTTP метод GET, то к HTTP сообщению добавляются следующие </a:t>
            </a:r>
            <a:r>
              <a:rPr lang="ru" sz="1050">
                <a:solidFill>
                  <a:srgbClr val="333333"/>
                </a:solidFill>
                <a:highlight>
                  <a:srgbClr val="F8F8F8"/>
                </a:highlight>
              </a:rPr>
              <a:t>поля заголовков</a:t>
            </a:r>
            <a:r>
              <a:rPr lang="ru" sz="1050">
                <a:solidFill>
                  <a:srgbClr val="333333"/>
                </a:solidFill>
              </a:rPr>
              <a:t>: If-Modified-Since, If-Unmodified-Since, If-Match, If-None-Match, или If-Range. Значение таких полей является какое-либо условие и если это условие выполняется, то происходит передача объекта, который хранится по указанному URI, если же условие не выполняется, то и сервер не передает никаких данных. Условный HTTP метод GET предназначен для уменьшения нагрузки на сеть.</a:t>
            </a:r>
            <a:endParaRPr sz="1050">
              <a:solidFill>
                <a:srgbClr val="333333"/>
              </a:solidFill>
            </a:endParaRPr>
          </a:p>
          <a:p>
            <a:pPr indent="0" lvl="0" marL="0" rtl="0" algn="l">
              <a:spcBef>
                <a:spcPts val="80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28807e80f6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8807e80f6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1498600" rtl="0" algn="l">
              <a:lnSpc>
                <a:spcPct val="155769"/>
              </a:lnSpc>
              <a:spcBef>
                <a:spcPts val="0"/>
              </a:spcBef>
              <a:spcAft>
                <a:spcPts val="0"/>
              </a:spcAft>
              <a:buNone/>
            </a:pPr>
            <a:r>
              <a:rPr b="1" lang="ru" sz="1000"/>
              <a:t>Описание методов , алгоритма работы,формата сообщений это еще не все характеристики протокола. Так же любой протокол имеет ряд преимуществ и недостатков, о них и пойдет дальше наша речь.</a:t>
            </a:r>
            <a:endParaRPr b="1" sz="1000"/>
          </a:p>
          <a:p>
            <a:pPr indent="0" lvl="0" marL="1498600" marR="1498600" rtl="0" algn="just">
              <a:lnSpc>
                <a:spcPct val="155769"/>
              </a:lnSpc>
              <a:spcBef>
                <a:spcPts val="0"/>
              </a:spcBef>
              <a:spcAft>
                <a:spcPts val="0"/>
              </a:spcAft>
              <a:buNone/>
            </a:pPr>
            <a:r>
              <a:rPr b="1" lang="ru" sz="1000"/>
              <a:t>Достоинства:</a:t>
            </a:r>
            <a:endParaRPr b="1" sz="1000"/>
          </a:p>
          <a:p>
            <a:pPr indent="-292100" lvl="0" marL="2159000" marR="1193800" rtl="0" algn="just">
              <a:lnSpc>
                <a:spcPct val="115000"/>
              </a:lnSpc>
              <a:spcBef>
                <a:spcPts val="0"/>
              </a:spcBef>
              <a:spcAft>
                <a:spcPts val="0"/>
              </a:spcAft>
              <a:buSzPts val="1000"/>
              <a:buChar char="●"/>
            </a:pPr>
            <a:r>
              <a:rPr b="1" lang="ru" sz="1000"/>
              <a:t>Простота.</a:t>
            </a:r>
            <a:r>
              <a:rPr lang="ru" sz="1000"/>
              <a:t> Протокол HTTP позволяет легко создавать необходимые клиентские приложения.</a:t>
            </a:r>
            <a:endParaRPr sz="1000"/>
          </a:p>
          <a:p>
            <a:pPr indent="-292100" lvl="0" marL="2159000" marR="1193800" rtl="0" algn="just">
              <a:lnSpc>
                <a:spcPct val="115000"/>
              </a:lnSpc>
              <a:spcBef>
                <a:spcPts val="0"/>
              </a:spcBef>
              <a:spcAft>
                <a:spcPts val="0"/>
              </a:spcAft>
              <a:buSzPts val="1000"/>
              <a:buChar char="●"/>
            </a:pPr>
            <a:r>
              <a:rPr b="1" lang="ru" sz="1000"/>
              <a:t>Расширяемость.</a:t>
            </a:r>
            <a:r>
              <a:rPr lang="ru" sz="1000"/>
              <a:t> Исходные возможности протокола можно расширить, внедрив свои собственные заголовки, с помощью которых можно добиться необходимой функциональности, которая может потребоваться при решении специфических задач. Совместимость с другими серверами и клиентами от этого никак не пострадает: они будут игнорировать неизвестные им заголовки.</a:t>
            </a:r>
            <a:endParaRPr sz="1000"/>
          </a:p>
          <a:p>
            <a:pPr indent="-292100" lvl="0" marL="2159000" marR="1193800" rtl="0" algn="just">
              <a:lnSpc>
                <a:spcPct val="115000"/>
              </a:lnSpc>
              <a:spcBef>
                <a:spcPts val="0"/>
              </a:spcBef>
              <a:spcAft>
                <a:spcPts val="0"/>
              </a:spcAft>
              <a:buSzPts val="1000"/>
              <a:buChar char="●"/>
            </a:pPr>
            <a:r>
              <a:rPr b="1" lang="ru" sz="1000"/>
              <a:t>Распространённость.</a:t>
            </a:r>
            <a:r>
              <a:rPr lang="ru" sz="1000"/>
              <a:t> Протокол поддерживается в качестве клиента многими программами и есть возможность выбирать среди хостинговых компаний с серверами HTTP. По этой причине протокол широко используют для решения различных задач. Кроме этого, существует документация на многих языках, что существенно облегчает работу с протоколом.</a:t>
            </a:r>
            <a:endParaRPr sz="1000"/>
          </a:p>
          <a:p>
            <a:pPr indent="0" lvl="0" marL="0" rtl="0" algn="just">
              <a:spcBef>
                <a:spcPts val="0"/>
              </a:spcBef>
              <a:spcAft>
                <a:spcPts val="0"/>
              </a:spcAft>
              <a:buNone/>
            </a:pPr>
            <a:r>
              <a:t/>
            </a:r>
            <a:endParaRPr sz="10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2a5459a14d_3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2a5459a14d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498600" marR="1498600" rtl="0" algn="just">
              <a:lnSpc>
                <a:spcPct val="155769"/>
              </a:lnSpc>
              <a:spcBef>
                <a:spcPts val="0"/>
              </a:spcBef>
              <a:spcAft>
                <a:spcPts val="0"/>
              </a:spcAft>
              <a:buNone/>
            </a:pPr>
            <a:r>
              <a:rPr b="1" lang="ru" sz="1000"/>
              <a:t>Недостатки:</a:t>
            </a:r>
            <a:endParaRPr b="1" sz="1000"/>
          </a:p>
          <a:p>
            <a:pPr indent="-292100" lvl="0" marL="2159000" marR="1193800" rtl="0" algn="just">
              <a:lnSpc>
                <a:spcPct val="115000"/>
              </a:lnSpc>
              <a:spcBef>
                <a:spcPts val="0"/>
              </a:spcBef>
              <a:spcAft>
                <a:spcPts val="0"/>
              </a:spcAft>
              <a:buSzPts val="1000"/>
              <a:buChar char="●"/>
            </a:pPr>
            <a:r>
              <a:rPr b="1" lang="ru" sz="1000"/>
              <a:t>Отсутствие "навигации".</a:t>
            </a:r>
            <a:r>
              <a:rPr lang="ru" sz="1000"/>
              <a:t> У протокола HTTP отсутствуют в явном виде средства навигации среди ресурсов сервера. Например, клиент не может явным образом запросить список доступных файлов, как в протоколе FTP. Полностью эта проблема решена в расширяющем HTTP протоколе WebDAV с помощью добавленного метода PROPFIND. Данный метод позволяет не только получить дерево каталогов, но и список параметров каждого ресурса.</a:t>
            </a:r>
            <a:endParaRPr sz="1000"/>
          </a:p>
          <a:p>
            <a:pPr indent="-292100" lvl="0" marL="2159000" marR="1193800" rtl="0" algn="just">
              <a:lnSpc>
                <a:spcPct val="115000"/>
              </a:lnSpc>
              <a:spcBef>
                <a:spcPts val="0"/>
              </a:spcBef>
              <a:spcAft>
                <a:spcPts val="0"/>
              </a:spcAft>
              <a:buSzPts val="1000"/>
              <a:buChar char="●"/>
            </a:pPr>
            <a:r>
              <a:rPr b="1" lang="ru" sz="1000"/>
              <a:t>Отсутствие поддержки распределённости.</a:t>
            </a:r>
            <a:r>
              <a:rPr lang="ru" sz="1000"/>
              <a:t> Изначально протокол HTTP разрабатывался для решения типичных бытовых задач, где само по себе время обработки запроса должно занимать незначительное время или вовсе не приниматься в расчёт. Однако со временем стало очевидно, что при промышленном использовании с применением распределённых вычислений при высоких нагрузках на сервер протокол HTTP оказывается непригоден. В связи с этим с 1998 году был предложен альтернативный протокол HTTP-NG (англ. HTTP Next Generation), но этот протокол до сих пор находится на стадии разработки.</a:t>
            </a:r>
            <a:endParaRPr sz="1000"/>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25cd1603bc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5cd1603bc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800"/>
              </a:spcBef>
              <a:spcAft>
                <a:spcPts val="0"/>
              </a:spcAft>
              <a:buNone/>
            </a:pPr>
            <a:r>
              <a:rPr lang="ru" sz="1050">
                <a:solidFill>
                  <a:srgbClr val="222222"/>
                </a:solidFill>
              </a:rPr>
              <a:t>Что же такое протокол  HTTP? </a:t>
            </a:r>
            <a:endParaRPr sz="1050">
              <a:solidFill>
                <a:srgbClr val="222222"/>
              </a:solidFill>
            </a:endParaRPr>
          </a:p>
          <a:p>
            <a:pPr indent="0" lvl="0" marL="0" rtl="0" algn="l">
              <a:lnSpc>
                <a:spcPct val="115000"/>
              </a:lnSpc>
              <a:spcBef>
                <a:spcPts val="800"/>
              </a:spcBef>
              <a:spcAft>
                <a:spcPts val="0"/>
              </a:spcAft>
              <a:buNone/>
            </a:pPr>
            <a:r>
              <a:rPr lang="ru" sz="1050">
                <a:solidFill>
                  <a:srgbClr val="222222"/>
                </a:solidFill>
              </a:rPr>
              <a:t>HyperText Transfer Protocol (HTTP) - это протокол высокого уровня (а именно, уровня приложений), обеспечивающий необходимую скорость передачи данных, требующуюся для распределенных информационных систем гипермедиа. HTTP используется проектом World Wide Web с 1990 года.</a:t>
            </a:r>
            <a:endParaRPr sz="1050">
              <a:solidFill>
                <a:srgbClr val="222222"/>
              </a:solidFill>
            </a:endParaRPr>
          </a:p>
          <a:p>
            <a:pPr indent="0" lvl="0" marL="0" rtl="0" algn="l">
              <a:lnSpc>
                <a:spcPct val="115000"/>
              </a:lnSpc>
              <a:spcBef>
                <a:spcPts val="800"/>
              </a:spcBef>
              <a:spcAft>
                <a:spcPts val="0"/>
              </a:spcAft>
              <a:buNone/>
            </a:pPr>
            <a:r>
              <a:rPr lang="ru" sz="1050">
                <a:solidFill>
                  <a:srgbClr val="222222"/>
                </a:solidFill>
              </a:rPr>
              <a:t>Практические информационные системы требуют большего, чем примитивный поиск, модификация и аннотация данных. HTTP/1.0 предоставляет открытое множество методов, которые могут быть использованы для указания целей запроса. Они построены на дисциплине ссылок, где для указания ресурса, к которому должен быть применен данный метод, используется Универсальный Идентификатор Ресурсов (Universal Resource Identifier - URI), в виде местонахождения (URL) или имени (URN). Формат сообщений сходен с форматом Internet Mail или Multipurpose Internet Mail Extensions (MIME-Многоцелевое Расширение Почты Internet).</a:t>
            </a:r>
            <a:endParaRPr sz="1050">
              <a:solidFill>
                <a:srgbClr val="222222"/>
              </a:solidFill>
            </a:endParaRPr>
          </a:p>
          <a:p>
            <a:pPr indent="0" lvl="0" marL="0" rtl="0" algn="l">
              <a:lnSpc>
                <a:spcPct val="115000"/>
              </a:lnSpc>
              <a:spcBef>
                <a:spcPts val="800"/>
              </a:spcBef>
              <a:spcAft>
                <a:spcPts val="0"/>
              </a:spcAft>
              <a:buNone/>
            </a:pPr>
            <a:r>
              <a:rPr lang="ru" sz="1050">
                <a:solidFill>
                  <a:srgbClr val="222222"/>
                </a:solidFill>
              </a:rPr>
              <a:t>HTTP/1.0 используется также для коммуникаций между различными пользовательскими просмотрщиками и шлюзами, дающими гипермедиа доступ к существующим Internet протоколам, таким как SMTP, NNTP, FTP, Gopher и WAIS. HTTP/1.0 разработан, чтобы позволять таким шлюзам через proxy серверы, без какой-либо потери передавать данные с помощью упомянутых протоколов более ранних версий.</a:t>
            </a:r>
            <a:endParaRPr sz="1050">
              <a:solidFill>
                <a:srgbClr val="222222"/>
              </a:solidFill>
            </a:endParaRPr>
          </a:p>
          <a:p>
            <a:pPr indent="0" lvl="0" marL="0" rtl="0" algn="l">
              <a:spcBef>
                <a:spcPts val="80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Google Shape;387;g25cd1603bc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5cd1603bc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ru" sz="1050">
                <a:solidFill>
                  <a:srgbClr val="333333"/>
                </a:solidFill>
              </a:rPr>
              <a:t>Разобрав плюсы,минусы и особенности протокола ,п</a:t>
            </a:r>
            <a:r>
              <a:rPr lang="ru">
                <a:latin typeface="Open Sans"/>
                <a:ea typeface="Open Sans"/>
                <a:cs typeface="Open Sans"/>
                <a:sym typeface="Open Sans"/>
              </a:rPr>
              <a:t>редлагем вам вернутся к главному вопросу, как же работает протокол http. Рассмотрим его работу поэтапно.</a:t>
            </a:r>
            <a:endParaRPr>
              <a:latin typeface="Open Sans"/>
              <a:ea typeface="Open Sans"/>
              <a:cs typeface="Open Sans"/>
              <a:sym typeface="Open Sans"/>
            </a:endParaRPr>
          </a:p>
          <a:p>
            <a:pPr indent="0" lvl="0" marL="0" rtl="0" algn="l">
              <a:spcBef>
                <a:spcPts val="1200"/>
              </a:spcBef>
              <a:spcAft>
                <a:spcPts val="0"/>
              </a:spcAft>
              <a:buNone/>
            </a:pPr>
            <a:r>
              <a:rPr b="1" lang="ru">
                <a:latin typeface="Open Sans"/>
                <a:ea typeface="Open Sans"/>
                <a:cs typeface="Open Sans"/>
                <a:sym typeface="Open Sans"/>
              </a:rPr>
              <a:t>1 этап.</a:t>
            </a:r>
            <a:r>
              <a:rPr lang="ru">
                <a:latin typeface="Open Sans"/>
                <a:ea typeface="Open Sans"/>
                <a:cs typeface="Open Sans"/>
                <a:sym typeface="Open Sans"/>
              </a:rPr>
              <a:t> Клиент (браузер) отправляют строку запроса (HTTP-запрос), которая создается по определенным правилам, и запрашивает нужную веб-страничку на сервере.</a:t>
            </a:r>
            <a:endParaRPr>
              <a:latin typeface="Open Sans"/>
              <a:ea typeface="Open Sans"/>
              <a:cs typeface="Open Sans"/>
              <a:sym typeface="Open Sans"/>
            </a:endParaRPr>
          </a:p>
          <a:p>
            <a:pPr indent="0" lvl="0" marL="0" rtl="0" algn="l">
              <a:spcBef>
                <a:spcPts val="1200"/>
              </a:spcBef>
              <a:spcAft>
                <a:spcPts val="0"/>
              </a:spcAft>
              <a:buNone/>
            </a:pPr>
            <a:r>
              <a:rPr b="1" lang="ru">
                <a:latin typeface="Open Sans"/>
                <a:ea typeface="Open Sans"/>
                <a:cs typeface="Open Sans"/>
                <a:sym typeface="Open Sans"/>
              </a:rPr>
              <a:t>2 этап.</a:t>
            </a:r>
            <a:r>
              <a:rPr lang="ru">
                <a:latin typeface="Open Sans"/>
                <a:ea typeface="Open Sans"/>
                <a:cs typeface="Open Sans"/>
                <a:sym typeface="Open Sans"/>
              </a:rPr>
              <a:t> Сервер принимает запрос и ищет у себя эту веб-страницу. По результатам этого поиска создается ответ клиенту (HTTP-ответ).  Этот ответ тоже оформляется по определенным правилам.</a:t>
            </a:r>
            <a:endParaRPr>
              <a:latin typeface="Open Sans"/>
              <a:ea typeface="Open Sans"/>
              <a:cs typeface="Open Sans"/>
              <a:sym typeface="Open Sans"/>
            </a:endParaRPr>
          </a:p>
          <a:p>
            <a:pPr indent="0" lvl="0" marL="0" rtl="0" algn="l">
              <a:spcBef>
                <a:spcPts val="1200"/>
              </a:spcBef>
              <a:spcAft>
                <a:spcPts val="0"/>
              </a:spcAft>
              <a:buNone/>
            </a:pPr>
            <a:r>
              <a:rPr lang="ru">
                <a:latin typeface="Open Sans"/>
                <a:ea typeface="Open Sans"/>
                <a:cs typeface="Open Sans"/>
                <a:sym typeface="Open Sans"/>
              </a:rPr>
              <a:t>Если все прошло успешно и страница найдена, то в этом ответе будет передан код нужной веб-страницы + дополнительная служебная информация.</a:t>
            </a:r>
            <a:endParaRPr>
              <a:latin typeface="Open Sans"/>
              <a:ea typeface="Open Sans"/>
              <a:cs typeface="Open Sans"/>
              <a:sym typeface="Open Sans"/>
            </a:endParaRPr>
          </a:p>
          <a:p>
            <a:pPr indent="0" lvl="0" marL="0" rtl="0" algn="l">
              <a:spcBef>
                <a:spcPts val="1200"/>
              </a:spcBef>
              <a:spcAft>
                <a:spcPts val="0"/>
              </a:spcAft>
              <a:buNone/>
            </a:pPr>
            <a:r>
              <a:rPr lang="ru">
                <a:latin typeface="Open Sans"/>
                <a:ea typeface="Open Sans"/>
                <a:cs typeface="Open Sans"/>
                <a:sym typeface="Open Sans"/>
              </a:rPr>
              <a:t>Если произошел, какой-то сбой, то будет передан код ошибки и дополнительная служебная информация.</a:t>
            </a:r>
            <a:endParaRPr>
              <a:latin typeface="Open Sans"/>
              <a:ea typeface="Open Sans"/>
              <a:cs typeface="Open Sans"/>
              <a:sym typeface="Open Sans"/>
            </a:endParaRPr>
          </a:p>
          <a:p>
            <a:pPr indent="0" lvl="0" marL="0" rtl="0" algn="l">
              <a:spcBef>
                <a:spcPts val="120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Google Shape;400;g25cd1603bc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5cd1603bc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Самый яркий пример использования протокола-это передача данных через сеть Интернет.</a:t>
            </a:r>
            <a:endParaRPr/>
          </a:p>
          <a:p>
            <a:pPr indent="0" lvl="0" marL="0" rtl="0" algn="l">
              <a:spcBef>
                <a:spcPts val="0"/>
              </a:spcBef>
              <a:spcAft>
                <a:spcPts val="0"/>
              </a:spcAft>
              <a:buNone/>
            </a:pPr>
            <a:r>
              <a:rPr lang="ru">
                <a:highlight>
                  <a:srgbClr val="FFFFFF"/>
                </a:highlight>
                <a:latin typeface="Verdana"/>
                <a:ea typeface="Verdana"/>
                <a:cs typeface="Verdana"/>
                <a:sym typeface="Verdana"/>
              </a:rPr>
              <a:t>Все веб-приложения работают на основе протокола HTTP. Протокол HTTP передает текстовую информацию и работает в режиме "запрос-ответ.</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2a5459a14d_3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2a5459a14d_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1498600" rtl="0" algn="l">
              <a:lnSpc>
                <a:spcPct val="155769"/>
              </a:lnSpc>
              <a:spcBef>
                <a:spcPts val="0"/>
              </a:spcBef>
              <a:spcAft>
                <a:spcPts val="0"/>
              </a:spcAft>
              <a:buNone/>
            </a:pPr>
            <a:r>
              <a:rPr lang="ru" sz="1000"/>
              <a:t>Так же, каждый протокол имеет ряд особенностей, первая особенность протокола HTTP,состоит в том,что </a:t>
            </a:r>
            <a:endParaRPr sz="1000"/>
          </a:p>
          <a:p>
            <a:pPr indent="0" lvl="0" marL="1498600" marR="1498600" rtl="0" algn="l">
              <a:lnSpc>
                <a:spcPct val="155769"/>
              </a:lnSpc>
              <a:spcBef>
                <a:spcPts val="0"/>
              </a:spcBef>
              <a:spcAft>
                <a:spcPts val="0"/>
              </a:spcAft>
              <a:buNone/>
            </a:pPr>
            <a:r>
              <a:rPr lang="ru" sz="1000"/>
              <a:t>для поддержки авторизованного доступа в протоколе HTTP используются cookies - небольшие фрагменты данных, отправленные веб-сервером и хранимые на компьютере пользователя. Веб-клиент, браузер, при попытке открыть страницу соответствующего сайта пересылает этот фрагмент данных веб-серверу в виде HTTP-запроса. Применяется для сохранения данных на стороне пользователя, на практике обычно используется для:</a:t>
            </a:r>
            <a:endParaRPr sz="1000"/>
          </a:p>
          <a:p>
            <a:pPr indent="-292100" lvl="0" marL="2159000" marR="1193800" rtl="0" algn="l">
              <a:lnSpc>
                <a:spcPct val="115000"/>
              </a:lnSpc>
              <a:spcBef>
                <a:spcPts val="0"/>
              </a:spcBef>
              <a:spcAft>
                <a:spcPts val="0"/>
              </a:spcAft>
              <a:buSzPts val="1000"/>
              <a:buChar char="●"/>
            </a:pPr>
            <a:r>
              <a:rPr lang="ru" sz="1000"/>
              <a:t>аутентификации пользователя;</a:t>
            </a:r>
            <a:endParaRPr sz="1000"/>
          </a:p>
          <a:p>
            <a:pPr indent="-292100" lvl="0" marL="2159000" marR="1193800" rtl="0" algn="l">
              <a:lnSpc>
                <a:spcPct val="115000"/>
              </a:lnSpc>
              <a:spcBef>
                <a:spcPts val="0"/>
              </a:spcBef>
              <a:spcAft>
                <a:spcPts val="0"/>
              </a:spcAft>
              <a:buSzPts val="1000"/>
              <a:buChar char="●"/>
            </a:pPr>
            <a:r>
              <a:rPr lang="ru" sz="1000"/>
              <a:t>хранения персональных предпочтений и настроек пользователя;</a:t>
            </a:r>
            <a:endParaRPr sz="1000"/>
          </a:p>
          <a:p>
            <a:pPr indent="-292100" lvl="0" marL="2159000" marR="1193800" rtl="0" algn="l">
              <a:lnSpc>
                <a:spcPct val="115000"/>
              </a:lnSpc>
              <a:spcBef>
                <a:spcPts val="0"/>
              </a:spcBef>
              <a:spcAft>
                <a:spcPts val="0"/>
              </a:spcAft>
              <a:buSzPts val="1000"/>
              <a:buChar char="●"/>
            </a:pPr>
            <a:r>
              <a:rPr lang="ru" sz="1000"/>
              <a:t>отслеживания состояния сессии доступа пользователя;</a:t>
            </a:r>
            <a:endParaRPr sz="1000"/>
          </a:p>
          <a:p>
            <a:pPr indent="-292100" lvl="0" marL="2159000" marR="1193800" rtl="0" algn="l">
              <a:lnSpc>
                <a:spcPct val="115000"/>
              </a:lnSpc>
              <a:spcBef>
                <a:spcPts val="0"/>
              </a:spcBef>
              <a:spcAft>
                <a:spcPts val="0"/>
              </a:spcAft>
              <a:buSzPts val="1000"/>
              <a:buChar char="●"/>
            </a:pPr>
            <a:r>
              <a:rPr lang="ru" sz="1000"/>
              <a:t>ведения статистики о пользователях.</a:t>
            </a:r>
            <a:endParaRPr sz="1000"/>
          </a:p>
          <a:p>
            <a:pPr indent="0" lvl="0" marL="1498600" marR="1498600" rtl="0" algn="l">
              <a:lnSpc>
                <a:spcPct val="155769"/>
              </a:lnSpc>
              <a:spcBef>
                <a:spcPts val="0"/>
              </a:spcBef>
              <a:spcAft>
                <a:spcPts val="0"/>
              </a:spcAft>
              <a:buNone/>
            </a:pPr>
            <a:r>
              <a:rPr lang="ru" sz="1000"/>
              <a:t>Такой способ авторизации позволяет сохранить сессию даже после перезагрузки клиента и сервера.</a:t>
            </a:r>
            <a:endParaRPr sz="1000"/>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g2a5459a14d_3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a5459a14d_3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300">
                <a:highlight>
                  <a:srgbClr val="FFFFFF"/>
                </a:highlight>
              </a:rPr>
              <a:t>Ещё одной особенностью протокола HTTP перед тем, как передать сами данные, передаёт заголовок "Content-Type: тип/подтип", позволяющую клиенту однозначно определить, каким образом обрабатывать присланные данные. Тогда как при доступе к данным по FTP или по файловым протоколам тип файла (точнее, тип содержащихся в нём данных) определяется по расширению имени файла, что не всегда удобно.</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2c6e69386c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c6e69386c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b="1" lang="ru" sz="1050">
                <a:solidFill>
                  <a:srgbClr val="222222"/>
                </a:solidFill>
              </a:rPr>
              <a:t>Далее наш разговор пойдет об обеспечении безопасности передачи информации.</a:t>
            </a:r>
            <a:endParaRPr b="1" sz="1050">
              <a:solidFill>
                <a:srgbClr val="222222"/>
              </a:solidFill>
            </a:endParaRPr>
          </a:p>
          <a:p>
            <a:pPr indent="0" lvl="0" marL="0" rtl="0" algn="l">
              <a:lnSpc>
                <a:spcPct val="115000"/>
              </a:lnSpc>
              <a:spcBef>
                <a:spcPts val="600"/>
              </a:spcBef>
              <a:spcAft>
                <a:spcPts val="0"/>
              </a:spcAft>
              <a:buNone/>
            </a:pPr>
            <a:r>
              <a:rPr b="1" lang="ru" sz="1050">
                <a:solidFill>
                  <a:srgbClr val="222222"/>
                </a:solidFill>
              </a:rPr>
              <a:t>Для этих целей был разработан протокол HTTPS.</a:t>
            </a:r>
            <a:endParaRPr b="1" sz="1050">
              <a:solidFill>
                <a:srgbClr val="222222"/>
              </a:solidFill>
            </a:endParaRPr>
          </a:p>
          <a:p>
            <a:pPr indent="0" lvl="0" marL="0" rtl="0" algn="l">
              <a:lnSpc>
                <a:spcPct val="115000"/>
              </a:lnSpc>
              <a:spcBef>
                <a:spcPts val="600"/>
              </a:spcBef>
              <a:spcAft>
                <a:spcPts val="0"/>
              </a:spcAft>
              <a:buNone/>
            </a:pPr>
            <a:r>
              <a:rPr b="1" lang="ru" sz="1050">
                <a:solidFill>
                  <a:srgbClr val="222222"/>
                </a:solidFill>
              </a:rPr>
              <a:t>HTTPS</a:t>
            </a:r>
            <a:r>
              <a:rPr lang="ru" sz="1050">
                <a:solidFill>
                  <a:srgbClr val="222222"/>
                </a:solidFill>
              </a:rPr>
              <a:t> ( </a:t>
            </a:r>
            <a:r>
              <a:rPr i="1" lang="ru" sz="1050">
                <a:solidFill>
                  <a:srgbClr val="222222"/>
                </a:solidFill>
              </a:rPr>
              <a:t>HyperText Transfer Protocol Secure</a:t>
            </a:r>
            <a:r>
              <a:rPr lang="ru" sz="1050">
                <a:solidFill>
                  <a:srgbClr val="222222"/>
                </a:solidFill>
              </a:rPr>
              <a:t>) — расширение протокола HTTP для поддержки шифрования в целях повышения безопасности. Данные в протоколе HTTPS передаются поверх криптографических протоколов SSLили TLS. В отличие от HTTP с TCP-портом 80, для HTTPS по умолчанию используется </a:t>
            </a:r>
            <a:r>
              <a:rPr lang="ru" sz="1050" u="sng">
                <a:solidFill>
                  <a:srgbClr val="0B0080"/>
                </a:solidFill>
                <a:hlinkClick r:id="rId2"/>
              </a:rPr>
              <a:t>TCP</a:t>
            </a:r>
            <a:r>
              <a:rPr lang="ru" sz="1050">
                <a:solidFill>
                  <a:srgbClr val="222222"/>
                </a:solidFill>
              </a:rPr>
              <a:t>-порт 443.</a:t>
            </a:r>
            <a:endParaRPr sz="1050">
              <a:solidFill>
                <a:srgbClr val="222222"/>
              </a:solidFill>
            </a:endParaRPr>
          </a:p>
          <a:p>
            <a:pPr indent="0" lvl="0" marL="0" rtl="0" algn="l">
              <a:lnSpc>
                <a:spcPct val="115000"/>
              </a:lnSpc>
              <a:spcBef>
                <a:spcPts val="600"/>
              </a:spcBef>
              <a:spcAft>
                <a:spcPts val="0"/>
              </a:spcAft>
              <a:buNone/>
            </a:pPr>
            <a:r>
              <a:rPr lang="ru" sz="1050">
                <a:solidFill>
                  <a:srgbClr val="222222"/>
                </a:solidFill>
              </a:rPr>
              <a:t>Протокол был разработан компанией Netscape Communications для браузера Netscape Navigator в 1994 году.</a:t>
            </a:r>
            <a:endParaRPr sz="1050">
              <a:solidFill>
                <a:srgbClr val="222222"/>
              </a:solidFill>
            </a:endParaRPr>
          </a:p>
          <a:p>
            <a:pPr indent="0" lvl="0" marL="0" rtl="0" algn="l">
              <a:lnSpc>
                <a:spcPct val="115000"/>
              </a:lnSpc>
              <a:spcBef>
                <a:spcPts val="600"/>
              </a:spcBef>
              <a:spcAft>
                <a:spcPts val="0"/>
              </a:spcAft>
              <a:buNone/>
            </a:pPr>
            <a:r>
              <a:rPr lang="ru" sz="1050">
                <a:solidFill>
                  <a:srgbClr val="222222"/>
                </a:solidFill>
                <a:highlight>
                  <a:srgbClr val="FFFFFF"/>
                </a:highlight>
              </a:rPr>
              <a:t>HTTPS не является отдельным протоколом. Это обычный HTTP, работающий через шифрованные транспортные механизмы </a:t>
            </a:r>
            <a:r>
              <a:rPr lang="ru" sz="1050" u="sng">
                <a:solidFill>
                  <a:srgbClr val="0B0080"/>
                </a:solidFill>
                <a:highlight>
                  <a:srgbClr val="FFFFFF"/>
                </a:highlight>
                <a:hlinkClick r:id="rId3"/>
              </a:rPr>
              <a:t>SSL</a:t>
            </a:r>
            <a:r>
              <a:rPr lang="ru" sz="1050">
                <a:solidFill>
                  <a:srgbClr val="222222"/>
                </a:solidFill>
                <a:highlight>
                  <a:srgbClr val="FFFFFF"/>
                </a:highlight>
              </a:rPr>
              <a:t> и </a:t>
            </a:r>
            <a:r>
              <a:rPr lang="ru" sz="1050" u="sng">
                <a:solidFill>
                  <a:srgbClr val="0B0080"/>
                </a:solidFill>
                <a:highlight>
                  <a:srgbClr val="FFFFFF"/>
                </a:highlight>
                <a:hlinkClick r:id="rId4"/>
              </a:rPr>
              <a:t>TLS</a:t>
            </a:r>
            <a:r>
              <a:rPr lang="ru" sz="1050">
                <a:solidFill>
                  <a:srgbClr val="222222"/>
                </a:solidFill>
                <a:highlight>
                  <a:srgbClr val="FFFFFF"/>
                </a:highlight>
              </a:rPr>
              <a:t>. Он обеспечивает защиту от атак, основанных на прослушивании сетевого соединения — от снифферских атак и атак типа man-in-the-middle, при условии, что будут использоваться шифрующие средства и </a:t>
            </a:r>
            <a:r>
              <a:rPr i="1" lang="ru" sz="1050">
                <a:solidFill>
                  <a:srgbClr val="222222"/>
                </a:solidFill>
                <a:highlight>
                  <a:srgbClr val="FFFFFF"/>
                </a:highlight>
              </a:rPr>
              <a:t>сертификат сервера проверен и ему доверяют</a:t>
            </a:r>
            <a:r>
              <a:rPr lang="ru" sz="1050">
                <a:solidFill>
                  <a:srgbClr val="222222"/>
                </a:solidFill>
                <a:highlight>
                  <a:srgbClr val="FFFFFF"/>
                </a:highlight>
              </a:rPr>
              <a:t>.</a:t>
            </a:r>
            <a:endParaRPr sz="1050">
              <a:solidFill>
                <a:srgbClr val="222222"/>
              </a:solidFill>
              <a:highlight>
                <a:srgbClr val="FFFFFF"/>
              </a:highlight>
            </a:endParaRPr>
          </a:p>
          <a:p>
            <a:pPr indent="0" lvl="0" marL="0" rtl="0" algn="l">
              <a:lnSpc>
                <a:spcPct val="115000"/>
              </a:lnSpc>
              <a:spcBef>
                <a:spcPts val="600"/>
              </a:spcBef>
              <a:spcAft>
                <a:spcPts val="0"/>
              </a:spcAft>
              <a:buNone/>
            </a:pPr>
            <a:r>
              <a:rPr lang="ru" sz="1050">
                <a:solidFill>
                  <a:srgbClr val="222222"/>
                </a:solidFill>
                <a:highlight>
                  <a:srgbClr val="FFFFFF"/>
                </a:highlight>
              </a:rPr>
              <a:t>Традиционно на одном IP-адресе может работать только один HTTPS сайт. Для работы нескольких HTTPS-сайтов с различными сертификатами применяется расширение TLS под названием Server Name Indication (SNI).</a:t>
            </a:r>
            <a:endParaRPr sz="1050">
              <a:solidFill>
                <a:srgbClr val="222222"/>
              </a:solidFill>
              <a:highlight>
                <a:srgbClr val="FFFFFF"/>
              </a:highlight>
            </a:endParaRPr>
          </a:p>
          <a:p>
            <a:pPr indent="0" lvl="0" marL="0" rtl="0" algn="l">
              <a:spcBef>
                <a:spcPts val="60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g2c6e69386c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c6e69386c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Через веб-браузер , электронную почту и другие сервера коммуникации пользователь отправляет данные на защищенный сервер. При отправке сообщение шифруется с помощью открытого ключа. Открытым он называется, потому что доступен всем пользователям</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g2c6e69386c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2c6e69386c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Данные передаются по сети по защищенному соединению https в зашифрованном виде. И только получатель, обладающий одним единственным закрытым ключом,может открыть закодированный текст.</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25cd1603b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5cd1603b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050">
                <a:solidFill>
                  <a:srgbClr val="222222"/>
                </a:solidFill>
              </a:rPr>
              <a:t>HTTP основывается на парадигме запросов/ответов. Запрашивающая программа (обычно она называется клиент) устанавливает связь с обслуживающей программой-получателем (обычно называется сервер) и посылает запрос серверу в следующей форме: метод запроса, URI, версия протокола, за которой следует MIME-подобное сообщение, содержащее управляющую информацию запроса, информацию о клиенте и, может быть, тело сообщения. Сервер отвечает сообщением, содержащим строку статуса (включая версию протокола и код статуса - успех или ошибка), за которой следует MIME-подобное сообщение, включающее в себя информацию о сервере, метаинформацию о содержании ответа, и, вероятно, само тело ответа. Следует отметить, что одна программа может быть одновременно и клиентом и сервером.</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28807e80f6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8807e80f6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b="1" lang="ru">
                <a:latin typeface="Open Sans"/>
                <a:ea typeface="Open Sans"/>
                <a:cs typeface="Open Sans"/>
                <a:sym typeface="Open Sans"/>
              </a:rPr>
              <a:t>1 этап.</a:t>
            </a:r>
            <a:r>
              <a:rPr lang="ru">
                <a:latin typeface="Open Sans"/>
                <a:ea typeface="Open Sans"/>
                <a:cs typeface="Open Sans"/>
                <a:sym typeface="Open Sans"/>
              </a:rPr>
              <a:t> Клиент (браузер) отправляют строку запроса (HTTP-запрос), которая создается по определенным правилам, и запрашивает нужную веб-страничку на сервере.</a:t>
            </a:r>
            <a:endParaRPr>
              <a:latin typeface="Open Sans"/>
              <a:ea typeface="Open Sans"/>
              <a:cs typeface="Open Sans"/>
              <a:sym typeface="Open Sans"/>
            </a:endParaRPr>
          </a:p>
          <a:p>
            <a:pPr indent="0" lvl="0" marL="0" rtl="0" algn="l">
              <a:lnSpc>
                <a:spcPct val="100000"/>
              </a:lnSpc>
              <a:spcBef>
                <a:spcPts val="1200"/>
              </a:spcBef>
              <a:spcAft>
                <a:spcPts val="0"/>
              </a:spcAft>
              <a:buNone/>
            </a:pPr>
            <a:r>
              <a:rPr b="1" lang="ru">
                <a:latin typeface="Open Sans"/>
                <a:ea typeface="Open Sans"/>
                <a:cs typeface="Open Sans"/>
                <a:sym typeface="Open Sans"/>
              </a:rPr>
              <a:t>2 этап.</a:t>
            </a:r>
            <a:r>
              <a:rPr lang="ru">
                <a:latin typeface="Open Sans"/>
                <a:ea typeface="Open Sans"/>
                <a:cs typeface="Open Sans"/>
                <a:sym typeface="Open Sans"/>
              </a:rPr>
              <a:t> Сервер принимает запрос и ищет у себя эту веб-страницу. По результатам этого поиска создается ответ клиенту (HTTP-ответ).  Этот ответ тоже оформляется по определенным правилам.</a:t>
            </a:r>
            <a:endParaRPr>
              <a:latin typeface="Open Sans"/>
              <a:ea typeface="Open Sans"/>
              <a:cs typeface="Open Sans"/>
              <a:sym typeface="Open Sans"/>
            </a:endParaRPr>
          </a:p>
          <a:p>
            <a:pPr indent="0" lvl="0" marL="0" rtl="0" algn="l">
              <a:lnSpc>
                <a:spcPct val="100000"/>
              </a:lnSpc>
              <a:spcBef>
                <a:spcPts val="1200"/>
              </a:spcBef>
              <a:spcAft>
                <a:spcPts val="0"/>
              </a:spcAft>
              <a:buNone/>
            </a:pPr>
            <a:r>
              <a:rPr lang="ru">
                <a:latin typeface="Open Sans"/>
                <a:ea typeface="Open Sans"/>
                <a:cs typeface="Open Sans"/>
                <a:sym typeface="Open Sans"/>
              </a:rPr>
              <a:t>Если все прошло успешно и страница найдена, то в этом ответе будет передан код нужной веб-страницы + дополнительная служебная информация.</a:t>
            </a:r>
            <a:endParaRPr>
              <a:latin typeface="Open Sans"/>
              <a:ea typeface="Open Sans"/>
              <a:cs typeface="Open Sans"/>
              <a:sym typeface="Open Sans"/>
            </a:endParaRPr>
          </a:p>
          <a:p>
            <a:pPr indent="0" lvl="0" marL="0" rtl="0" algn="l">
              <a:lnSpc>
                <a:spcPct val="100000"/>
              </a:lnSpc>
              <a:spcBef>
                <a:spcPts val="1200"/>
              </a:spcBef>
              <a:spcAft>
                <a:spcPts val="0"/>
              </a:spcAft>
              <a:buNone/>
            </a:pPr>
            <a:r>
              <a:rPr lang="ru">
                <a:latin typeface="Open Sans"/>
                <a:ea typeface="Open Sans"/>
                <a:cs typeface="Open Sans"/>
                <a:sym typeface="Open Sans"/>
              </a:rPr>
              <a:t>Если произошел, какой-то сбой, то будет передан код ошибки и дополнительная служебная информация.</a:t>
            </a:r>
            <a:endParaRPr>
              <a:latin typeface="Open Sans"/>
              <a:ea typeface="Open Sans"/>
              <a:cs typeface="Open Sans"/>
              <a:sym typeface="Open Sans"/>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28807e80f6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8807e80f6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050" u="sng">
                <a:solidFill>
                  <a:srgbClr val="424242"/>
                </a:solidFill>
                <a:highlight>
                  <a:srgbClr val="FFFFFF"/>
                </a:highlight>
                <a:latin typeface="Verdana"/>
                <a:ea typeface="Verdana"/>
                <a:cs typeface="Verdana"/>
                <a:sym typeface="Verdana"/>
              </a:rPr>
              <a:t>Посредником</a:t>
            </a:r>
            <a:r>
              <a:rPr lang="ru" sz="1050">
                <a:solidFill>
                  <a:srgbClr val="424242"/>
                </a:solidFill>
                <a:highlight>
                  <a:srgbClr val="FFFFFF"/>
                </a:highlight>
                <a:latin typeface="Verdana"/>
                <a:ea typeface="Verdana"/>
                <a:cs typeface="Verdana"/>
                <a:sym typeface="Verdana"/>
              </a:rPr>
              <a:t> называют незаинтересованную третью сторону, которой доверено довести до конца исполнение протокола. Не заинтересованность посредника означает, что ему безразличны как результат исполнения протокола, так и любой участник протокола. Участники протокола признают все действия посредника правильными.</a:t>
            </a:r>
            <a:endParaRPr sz="1050">
              <a:solidFill>
                <a:srgbClr val="3E4349"/>
              </a:solidFill>
              <a:highlight>
                <a:srgbClr val="E1ECFE"/>
              </a:highlight>
            </a:endParaRPr>
          </a:p>
          <a:p>
            <a:pPr indent="0" lvl="0" marL="0" rtl="0" algn="l">
              <a:spcBef>
                <a:spcPts val="0"/>
              </a:spcBef>
              <a:spcAft>
                <a:spcPts val="0"/>
              </a:spcAft>
              <a:buNone/>
            </a:pPr>
            <a:r>
              <a:rPr lang="ru" sz="1050">
                <a:solidFill>
                  <a:srgbClr val="3E4349"/>
                </a:solidFill>
                <a:highlight>
                  <a:srgbClr val="E1ECFE"/>
                </a:highlight>
              </a:rPr>
              <a:t>Прокси - это транзитный сервер, перенаправляющий HTTP-трафик. Прокси-серверы используются для ускорения выполнения запросов путем кэширования веб-страниц. В локальной сети применяется как межсетевой экран и средство управления HTTP-трафиком (например, для блокирования доступа к некоторым ресурсам). В Интернете прокси часто используют для анонимизации запросов - в этом случае веб-сервер получает ip-адрес прокси-сервера, а не реального клиента. В современных браузерах можно задать целый список прокси и переключаться между серверами из этого списка по мере необходимости (обычно такая возможность доступна через расширения или плагины браузера).</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25cd1603b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5cd1603b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ru"/>
              <a:t>Шлюз(get away)</a:t>
            </a:r>
            <a:r>
              <a:rPr lang="ru"/>
              <a:t> располагается над сервером и при необходимости транслирует запросы в протокол более низкого уровня, поддерживаемый сервером.</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28807e80f6_1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8807e80f6_1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ru"/>
              <a:t>Туннель</a:t>
            </a:r>
            <a:r>
              <a:rPr lang="ru"/>
              <a:t> не изменяет передаваемых сообщений, а используется при передаче данных через посредника типа брандмауэра (firewall).</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28735359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8735359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12.png"/><Relationship Id="rId5" Type="http://schemas.openxmlformats.org/officeDocument/2006/relationships/image" Target="../media/image18.png"/><Relationship Id="rId6" Type="http://schemas.openxmlformats.org/officeDocument/2006/relationships/image" Target="../media/image20.png"/><Relationship Id="rId7" Type="http://schemas.openxmlformats.org/officeDocument/2006/relationships/image" Target="../media/image19.png"/><Relationship Id="rId8"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3.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5.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2.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6.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2.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2.png"/><Relationship Id="rId4" Type="http://schemas.openxmlformats.org/officeDocument/2006/relationships/image" Target="../media/image12.png"/><Relationship Id="rId5"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5.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5.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poetomu.ru/publ/zhurnal/razvitie_i_tekhnologii/chto_takoe_bolshoj_andronnyj_kollajder/32-1-0-35" TargetMode="External"/><Relationship Id="rId4" Type="http://schemas.openxmlformats.org/officeDocument/2006/relationships/hyperlink" Target="http://www.poetomu.ru/publ/zhurnal/internet/kak_voznik_internet/37-1-0-118" TargetMode="External"/><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2444250" y="1635288"/>
            <a:ext cx="4255500" cy="1872900"/>
          </a:xfrm>
          <a:prstGeom prst="rect">
            <a:avLst/>
          </a:prstGeom>
          <a:ln cap="flat" cmpd="sng" w="9525">
            <a:solidFill>
              <a:srgbClr val="666666"/>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rPr lang="ru"/>
              <a:t>Протокол HTTP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История протокола HTTP</a:t>
            </a:r>
            <a:endParaRPr/>
          </a:p>
        </p:txBody>
      </p:sp>
      <p:sp>
        <p:nvSpPr>
          <p:cNvPr id="211" name="Google Shape;211;p22"/>
          <p:cNvSpPr txBox="1"/>
          <p:nvPr>
            <p:ph idx="1" type="body"/>
          </p:nvPr>
        </p:nvSpPr>
        <p:spPr>
          <a:xfrm>
            <a:off x="311700" y="1853725"/>
            <a:ext cx="3997800" cy="21279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just">
              <a:spcBef>
                <a:spcPts val="0"/>
              </a:spcBef>
              <a:spcAft>
                <a:spcPts val="1600"/>
              </a:spcAft>
              <a:buNone/>
            </a:pPr>
            <a:r>
              <a:rPr lang="ru" sz="1300">
                <a:solidFill>
                  <a:srgbClr val="000000"/>
                </a:solidFill>
                <a:highlight>
                  <a:srgbClr val="FFFFFF"/>
                </a:highlight>
                <a:latin typeface="Arial"/>
                <a:ea typeface="Arial"/>
                <a:cs typeface="Arial"/>
                <a:sym typeface="Arial"/>
              </a:rPr>
              <a:t>В мае 1996 года для практической реализации HTTP был выпущен информационный документ RFC 1945, послуживший основой для реализации большинства компонентов более поздней версии HTTP/1.0. И, наконец, в июне 1999 года была принята версия протокола HTTP/1.1, использующаяся и сегодня.</a:t>
            </a:r>
            <a:endParaRPr/>
          </a:p>
        </p:txBody>
      </p:sp>
      <p:pic>
        <p:nvPicPr>
          <p:cNvPr id="212" name="Google Shape;212;p22"/>
          <p:cNvPicPr preferRelativeResize="0"/>
          <p:nvPr/>
        </p:nvPicPr>
        <p:blipFill>
          <a:blip r:embed="rId3">
            <a:alphaModFix/>
          </a:blip>
          <a:stretch>
            <a:fillRect/>
          </a:stretch>
        </p:blipFill>
        <p:spPr>
          <a:xfrm>
            <a:off x="4309425" y="1325388"/>
            <a:ext cx="4374425" cy="31845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3"/>
          <p:cNvSpPr txBox="1"/>
          <p:nvPr>
            <p:ph type="title"/>
          </p:nvPr>
        </p:nvSpPr>
        <p:spPr>
          <a:xfrm>
            <a:off x="149500" y="17860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Стандартизирующие документы(RFC)</a:t>
            </a:r>
            <a:endParaRPr/>
          </a:p>
        </p:txBody>
      </p:sp>
      <p:sp>
        <p:nvSpPr>
          <p:cNvPr id="218" name="Google Shape;218;p23"/>
          <p:cNvSpPr/>
          <p:nvPr/>
        </p:nvSpPr>
        <p:spPr>
          <a:xfrm>
            <a:off x="4808874" y="1752529"/>
            <a:ext cx="4094673" cy="163845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FF9900"/>
                </a:solidFill>
                <a:latin typeface="Arial"/>
              </a:rPr>
              <a:t>RFC</a:t>
            </a:r>
          </a:p>
        </p:txBody>
      </p:sp>
      <p:sp>
        <p:nvSpPr>
          <p:cNvPr id="219" name="Google Shape;219;p23"/>
          <p:cNvSpPr txBox="1"/>
          <p:nvPr/>
        </p:nvSpPr>
        <p:spPr>
          <a:xfrm>
            <a:off x="521300" y="1401725"/>
            <a:ext cx="4094700" cy="2945100"/>
          </a:xfrm>
          <a:prstGeom prst="rect">
            <a:avLst/>
          </a:prstGeom>
          <a:no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lnSpc>
                <a:spcPct val="115000"/>
              </a:lnSpc>
              <a:spcBef>
                <a:spcPts val="0"/>
              </a:spcBef>
              <a:spcAft>
                <a:spcPts val="1600"/>
              </a:spcAft>
              <a:buNone/>
            </a:pPr>
            <a:r>
              <a:rPr lang="ru" sz="1100"/>
              <a:t>Спецификация:</a:t>
            </a:r>
            <a:br>
              <a:rPr lang="ru" sz="1100"/>
            </a:br>
            <a:br>
              <a:rPr lang="ru" sz="1100"/>
            </a:br>
            <a:r>
              <a:rPr lang="ru" sz="1100"/>
              <a:t>   1. «Синтаксис сообщений и маршрутизация» (RFC 7230)</a:t>
            </a:r>
            <a:br>
              <a:rPr lang="ru" sz="1100"/>
            </a:br>
            <a:br>
              <a:rPr lang="ru" sz="1100"/>
            </a:br>
            <a:r>
              <a:rPr lang="ru" sz="1100"/>
              <a:t>   2. «Семантика и содержание» [ RFC 7231 ]</a:t>
            </a:r>
            <a:br>
              <a:rPr lang="ru" sz="1100"/>
            </a:br>
            <a:br>
              <a:rPr lang="ru" sz="1100"/>
            </a:br>
            <a:r>
              <a:rPr lang="ru" sz="1100"/>
              <a:t>   3. «Условные запросы» [ RFC 7232 ]</a:t>
            </a:r>
            <a:br>
              <a:rPr lang="ru" sz="1100"/>
            </a:br>
            <a:br>
              <a:rPr lang="ru" sz="1100"/>
            </a:br>
            <a:r>
              <a:rPr lang="ru" sz="1100"/>
              <a:t>   4. «Запросы диапазона» [ RFC 7233 ]</a:t>
            </a:r>
            <a:br>
              <a:rPr lang="ru" sz="1100"/>
            </a:br>
            <a:br>
              <a:rPr lang="ru" sz="1100"/>
            </a:br>
            <a:r>
              <a:rPr lang="ru" sz="1100"/>
              <a:t>   5. «Кэширование» [ RFC 7234 ]</a:t>
            </a:r>
            <a:br>
              <a:rPr lang="ru" sz="1100"/>
            </a:br>
            <a:br>
              <a:rPr lang="ru" sz="1100"/>
            </a:br>
            <a:r>
              <a:rPr lang="ru" sz="1100"/>
              <a:t>   6. «Аутентификация» [ RFC 7235 ]</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Универсальный индентификатор ресурсов URI </a:t>
            </a:r>
            <a:endParaRPr/>
          </a:p>
        </p:txBody>
      </p:sp>
      <p:pic>
        <p:nvPicPr>
          <p:cNvPr id="225" name="Google Shape;225;p24"/>
          <p:cNvPicPr preferRelativeResize="0"/>
          <p:nvPr/>
        </p:nvPicPr>
        <p:blipFill>
          <a:blip r:embed="rId3">
            <a:alphaModFix/>
          </a:blip>
          <a:stretch>
            <a:fillRect/>
          </a:stretch>
        </p:blipFill>
        <p:spPr>
          <a:xfrm>
            <a:off x="2120388" y="1236950"/>
            <a:ext cx="4773025" cy="2871700"/>
          </a:xfrm>
          <a:prstGeom prst="rect">
            <a:avLst/>
          </a:prstGeom>
          <a:noFill/>
          <a:ln>
            <a:noFill/>
          </a:ln>
        </p:spPr>
      </p:pic>
      <p:sp>
        <p:nvSpPr>
          <p:cNvPr id="226" name="Google Shape;226;p24"/>
          <p:cNvSpPr txBox="1"/>
          <p:nvPr/>
        </p:nvSpPr>
        <p:spPr>
          <a:xfrm>
            <a:off x="1463100" y="4388475"/>
            <a:ext cx="6087600" cy="580200"/>
          </a:xfrm>
          <a:prstGeom prst="rect">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ru" sz="1100">
                <a:highlight>
                  <a:srgbClr val="FFFFFF"/>
                </a:highlight>
              </a:rPr>
              <a:t>Серверы должны избегать использования URI длиннее 255 байт, так как некоторые старые клиенты или прокси-приложения не могут корректно работать с такими длинами</a:t>
            </a:r>
            <a:endParaRPr/>
          </a:p>
        </p:txBody>
      </p:sp>
      <p:sp>
        <p:nvSpPr>
          <p:cNvPr id="227" name="Google Shape;227;p24"/>
          <p:cNvSpPr/>
          <p:nvPr/>
        </p:nvSpPr>
        <p:spPr>
          <a:xfrm rot="1064766">
            <a:off x="944052" y="4046300"/>
            <a:ext cx="410493" cy="922358"/>
          </a:xfrm>
          <a:prstGeom prst="lightningBolt">
            <a:avLst/>
          </a:prstGeom>
          <a:solidFill>
            <a:srgbClr val="FF9900"/>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2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Формат сообщения </a:t>
            </a:r>
            <a:endParaRPr/>
          </a:p>
        </p:txBody>
      </p:sp>
      <p:sp>
        <p:nvSpPr>
          <p:cNvPr id="233" name="Google Shape;233;p25"/>
          <p:cNvSpPr/>
          <p:nvPr/>
        </p:nvSpPr>
        <p:spPr>
          <a:xfrm>
            <a:off x="987750" y="1963450"/>
            <a:ext cx="1879200" cy="707400"/>
          </a:xfrm>
          <a:prstGeom prst="rect">
            <a:avLst/>
          </a:prstGeom>
          <a:solidFill>
            <a:srgbClr val="F9CB9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ru"/>
              <a:t>Стартовая строка</a:t>
            </a:r>
            <a:endParaRPr b="1"/>
          </a:p>
        </p:txBody>
      </p:sp>
      <p:sp>
        <p:nvSpPr>
          <p:cNvPr id="234" name="Google Shape;234;p25"/>
          <p:cNvSpPr/>
          <p:nvPr/>
        </p:nvSpPr>
        <p:spPr>
          <a:xfrm>
            <a:off x="2866925" y="1963450"/>
            <a:ext cx="1722600" cy="707400"/>
          </a:xfrm>
          <a:prstGeom prst="rect">
            <a:avLst/>
          </a:prstGeom>
          <a:solidFill>
            <a:srgbClr val="F6B26B"/>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
              <a:t>Заголовки</a:t>
            </a:r>
            <a:endParaRPr b="1"/>
          </a:p>
        </p:txBody>
      </p:sp>
      <p:sp>
        <p:nvSpPr>
          <p:cNvPr id="235" name="Google Shape;235;p25"/>
          <p:cNvSpPr/>
          <p:nvPr/>
        </p:nvSpPr>
        <p:spPr>
          <a:xfrm>
            <a:off x="4589525" y="1963450"/>
            <a:ext cx="1722600" cy="707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
              <a:t>Пустая строка</a:t>
            </a:r>
            <a:endParaRPr b="1"/>
          </a:p>
        </p:txBody>
      </p:sp>
      <p:sp>
        <p:nvSpPr>
          <p:cNvPr id="236" name="Google Shape;236;p25"/>
          <p:cNvSpPr/>
          <p:nvPr/>
        </p:nvSpPr>
        <p:spPr>
          <a:xfrm>
            <a:off x="6312125" y="1963450"/>
            <a:ext cx="1722600" cy="7074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
              <a:t>Тело сообщения</a:t>
            </a:r>
            <a:endParaRPr b="1"/>
          </a:p>
        </p:txBody>
      </p:sp>
      <p:sp>
        <p:nvSpPr>
          <p:cNvPr id="237" name="Google Shape;237;p25"/>
          <p:cNvSpPr txBox="1"/>
          <p:nvPr/>
        </p:nvSpPr>
        <p:spPr>
          <a:xfrm>
            <a:off x="1457525" y="3914850"/>
            <a:ext cx="5445000" cy="939600"/>
          </a:xfrm>
          <a:prstGeom prst="rect">
            <a:avLst/>
          </a:prstGeom>
          <a:no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ru" sz="1200">
                <a:highlight>
                  <a:srgbClr val="FFFFFF"/>
                </a:highlight>
                <a:latin typeface="Trebuchet MS"/>
                <a:ea typeface="Trebuchet MS"/>
                <a:cs typeface="Trebuchet MS"/>
                <a:sym typeface="Trebuchet MS"/>
              </a:rPr>
              <a:t>Запросы и ответы используют один базовый формат сообщения,несмотря на различие в наборе символов и синтаксисе.</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6"/>
          <p:cNvSpPr txBox="1"/>
          <p:nvPr>
            <p:ph type="title"/>
          </p:nvPr>
        </p:nvSpPr>
        <p:spPr>
          <a:xfrm>
            <a:off x="149525" y="12670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Формат сообщения.Стартовая строка </a:t>
            </a:r>
            <a:endParaRPr/>
          </a:p>
        </p:txBody>
      </p:sp>
      <p:sp>
        <p:nvSpPr>
          <p:cNvPr id="243" name="Google Shape;243;p26"/>
          <p:cNvSpPr/>
          <p:nvPr/>
        </p:nvSpPr>
        <p:spPr>
          <a:xfrm>
            <a:off x="987750" y="1963450"/>
            <a:ext cx="1879200" cy="707400"/>
          </a:xfrm>
          <a:prstGeom prst="rect">
            <a:avLst/>
          </a:prstGeom>
          <a:solidFill>
            <a:srgbClr val="F9CB9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ru"/>
              <a:t>Стартовая строка</a:t>
            </a:r>
            <a:endParaRPr b="1"/>
          </a:p>
        </p:txBody>
      </p:sp>
      <p:sp>
        <p:nvSpPr>
          <p:cNvPr id="244" name="Google Shape;244;p26"/>
          <p:cNvSpPr/>
          <p:nvPr/>
        </p:nvSpPr>
        <p:spPr>
          <a:xfrm>
            <a:off x="2866925" y="1963450"/>
            <a:ext cx="1722600" cy="707400"/>
          </a:xfrm>
          <a:prstGeom prst="rect">
            <a:avLst/>
          </a:prstGeom>
          <a:solidFill>
            <a:srgbClr val="F6B26B"/>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
              <a:t>Заголовки</a:t>
            </a:r>
            <a:endParaRPr b="1"/>
          </a:p>
        </p:txBody>
      </p:sp>
      <p:sp>
        <p:nvSpPr>
          <p:cNvPr id="245" name="Google Shape;245;p26"/>
          <p:cNvSpPr/>
          <p:nvPr/>
        </p:nvSpPr>
        <p:spPr>
          <a:xfrm>
            <a:off x="4589525" y="1963450"/>
            <a:ext cx="1722600" cy="707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
              <a:t>Пустая строка</a:t>
            </a:r>
            <a:endParaRPr b="1"/>
          </a:p>
        </p:txBody>
      </p:sp>
      <p:sp>
        <p:nvSpPr>
          <p:cNvPr id="246" name="Google Shape;246;p26"/>
          <p:cNvSpPr/>
          <p:nvPr/>
        </p:nvSpPr>
        <p:spPr>
          <a:xfrm>
            <a:off x="6312125" y="1963450"/>
            <a:ext cx="1722600" cy="7074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
              <a:t>Тело сообщения</a:t>
            </a:r>
            <a:endParaRPr b="1"/>
          </a:p>
        </p:txBody>
      </p:sp>
      <p:sp>
        <p:nvSpPr>
          <p:cNvPr id="247" name="Google Shape;247;p26"/>
          <p:cNvSpPr txBox="1"/>
          <p:nvPr/>
        </p:nvSpPr>
        <p:spPr>
          <a:xfrm>
            <a:off x="1779600" y="4135000"/>
            <a:ext cx="5243400" cy="707400"/>
          </a:xfrm>
          <a:prstGeom prst="rect">
            <a:avLst/>
          </a:prstGeom>
          <a:no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ru" sz="1200">
                <a:solidFill>
                  <a:srgbClr val="333333"/>
                </a:solidFill>
                <a:highlight>
                  <a:srgbClr val="FFFFFF"/>
                </a:highlight>
              </a:rPr>
              <a:t>Пример:HTTP/1.1 404 Not Found</a:t>
            </a:r>
            <a:endParaRPr sz="1200">
              <a:solidFill>
                <a:srgbClr val="333333"/>
              </a:solidFill>
              <a:highlight>
                <a:srgbClr val="FFFFFF"/>
              </a:highlight>
            </a:endParaRPr>
          </a:p>
        </p:txBody>
      </p:sp>
      <p:sp>
        <p:nvSpPr>
          <p:cNvPr id="248" name="Google Shape;248;p26"/>
          <p:cNvSpPr/>
          <p:nvPr/>
        </p:nvSpPr>
        <p:spPr>
          <a:xfrm>
            <a:off x="1239550" y="883825"/>
            <a:ext cx="3498600" cy="1029900"/>
          </a:xfrm>
          <a:prstGeom prst="wedgeEllipseCallout">
            <a:avLst>
              <a:gd fmla="val -20833" name="adj1"/>
              <a:gd fmla="val 62500" name="adj2"/>
            </a:avLst>
          </a:prstGeom>
          <a:solidFill>
            <a:srgbClr val="B6D7A8"/>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Request-Line для запросов</a:t>
            </a:r>
            <a:endParaRPr/>
          </a:p>
          <a:p>
            <a:pPr indent="0" lvl="0" marL="0" rtl="0" algn="l">
              <a:spcBef>
                <a:spcPts val="0"/>
              </a:spcBef>
              <a:spcAft>
                <a:spcPts val="0"/>
              </a:spcAft>
              <a:buNone/>
            </a:pPr>
            <a:r>
              <a:rPr lang="ru"/>
              <a:t> Status-Line для ответов</a:t>
            </a:r>
            <a:endParaRPr/>
          </a:p>
        </p:txBody>
      </p:sp>
      <p:sp>
        <p:nvSpPr>
          <p:cNvPr id="249" name="Google Shape;249;p26"/>
          <p:cNvSpPr/>
          <p:nvPr/>
        </p:nvSpPr>
        <p:spPr>
          <a:xfrm>
            <a:off x="1150225" y="3016650"/>
            <a:ext cx="1041600" cy="6618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Версия протокола</a:t>
            </a:r>
            <a:endParaRPr/>
          </a:p>
        </p:txBody>
      </p:sp>
      <p:sp>
        <p:nvSpPr>
          <p:cNvPr id="250" name="Google Shape;250;p26"/>
          <p:cNvSpPr/>
          <p:nvPr/>
        </p:nvSpPr>
        <p:spPr>
          <a:xfrm>
            <a:off x="2191825" y="3016650"/>
            <a:ext cx="1041600" cy="6618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Пробел</a:t>
            </a:r>
            <a:endParaRPr/>
          </a:p>
        </p:txBody>
      </p:sp>
      <p:sp>
        <p:nvSpPr>
          <p:cNvPr id="251" name="Google Shape;251;p26"/>
          <p:cNvSpPr/>
          <p:nvPr/>
        </p:nvSpPr>
        <p:spPr>
          <a:xfrm>
            <a:off x="3207425" y="3016650"/>
            <a:ext cx="1041600" cy="6618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Status-</a:t>
            </a:r>
            <a:endParaRPr/>
          </a:p>
          <a:p>
            <a:pPr indent="0" lvl="0" marL="0" rtl="0" algn="l">
              <a:spcBef>
                <a:spcPts val="0"/>
              </a:spcBef>
              <a:spcAft>
                <a:spcPts val="0"/>
              </a:spcAft>
              <a:buNone/>
            </a:pPr>
            <a:r>
              <a:rPr lang="ru"/>
              <a:t>Code</a:t>
            </a:r>
            <a:endParaRPr/>
          </a:p>
        </p:txBody>
      </p:sp>
      <p:sp>
        <p:nvSpPr>
          <p:cNvPr id="252" name="Google Shape;252;p26"/>
          <p:cNvSpPr/>
          <p:nvPr/>
        </p:nvSpPr>
        <p:spPr>
          <a:xfrm>
            <a:off x="4249025" y="3016650"/>
            <a:ext cx="1041600" cy="6618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Пробел</a:t>
            </a:r>
            <a:endParaRPr/>
          </a:p>
        </p:txBody>
      </p:sp>
      <p:sp>
        <p:nvSpPr>
          <p:cNvPr id="253" name="Google Shape;253;p26"/>
          <p:cNvSpPr/>
          <p:nvPr/>
        </p:nvSpPr>
        <p:spPr>
          <a:xfrm>
            <a:off x="5290625" y="3016650"/>
            <a:ext cx="1041600" cy="6618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Reason-</a:t>
            </a:r>
            <a:endParaRPr/>
          </a:p>
          <a:p>
            <a:pPr indent="0" lvl="0" marL="0" rtl="0" algn="l">
              <a:spcBef>
                <a:spcPts val="0"/>
              </a:spcBef>
              <a:spcAft>
                <a:spcPts val="0"/>
              </a:spcAft>
              <a:buNone/>
            </a:pPr>
            <a:r>
              <a:rPr lang="ru"/>
              <a:t>Phase</a:t>
            </a:r>
            <a:endParaRPr/>
          </a:p>
        </p:txBody>
      </p:sp>
      <p:sp>
        <p:nvSpPr>
          <p:cNvPr id="254" name="Google Shape;254;p26"/>
          <p:cNvSpPr/>
          <p:nvPr/>
        </p:nvSpPr>
        <p:spPr>
          <a:xfrm>
            <a:off x="6332225" y="3016650"/>
            <a:ext cx="1041600" cy="661800"/>
          </a:xfrm>
          <a:prstGeom prst="rect">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CRLF</a:t>
            </a:r>
            <a:endParaRPr/>
          </a:p>
        </p:txBody>
      </p:sp>
      <p:cxnSp>
        <p:nvCxnSpPr>
          <p:cNvPr id="255" name="Google Shape;255;p26"/>
          <p:cNvCxnSpPr>
            <a:stCxn id="249" idx="1"/>
            <a:endCxn id="243" idx="1"/>
          </p:cNvCxnSpPr>
          <p:nvPr/>
        </p:nvCxnSpPr>
        <p:spPr>
          <a:xfrm rot="10800000">
            <a:off x="987625" y="2317050"/>
            <a:ext cx="162600" cy="1030500"/>
          </a:xfrm>
          <a:prstGeom prst="bentConnector3">
            <a:avLst>
              <a:gd fmla="val 246371" name="adj1"/>
            </a:avLst>
          </a:prstGeom>
          <a:noFill/>
          <a:ln cap="flat" cmpd="sng" w="28575">
            <a:solidFill>
              <a:srgbClr val="999999"/>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27"/>
          <p:cNvSpPr txBox="1"/>
          <p:nvPr>
            <p:ph type="title"/>
          </p:nvPr>
        </p:nvSpPr>
        <p:spPr>
          <a:xfrm>
            <a:off x="116375" y="7610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Коды состояния</a:t>
            </a:r>
            <a:endParaRPr/>
          </a:p>
        </p:txBody>
      </p:sp>
      <p:pic>
        <p:nvPicPr>
          <p:cNvPr id="261" name="Google Shape;261;p27"/>
          <p:cNvPicPr preferRelativeResize="0"/>
          <p:nvPr/>
        </p:nvPicPr>
        <p:blipFill>
          <a:blip r:embed="rId3">
            <a:alphaModFix/>
          </a:blip>
          <a:stretch>
            <a:fillRect/>
          </a:stretch>
        </p:blipFill>
        <p:spPr>
          <a:xfrm>
            <a:off x="1998654" y="4189425"/>
            <a:ext cx="5146696" cy="707400"/>
          </a:xfrm>
          <a:prstGeom prst="rect">
            <a:avLst/>
          </a:prstGeom>
          <a:noFill/>
          <a:ln>
            <a:noFill/>
          </a:ln>
        </p:spPr>
      </p:pic>
      <p:pic>
        <p:nvPicPr>
          <p:cNvPr id="262" name="Google Shape;262;p27"/>
          <p:cNvPicPr preferRelativeResize="0"/>
          <p:nvPr/>
        </p:nvPicPr>
        <p:blipFill>
          <a:blip r:embed="rId4">
            <a:alphaModFix/>
          </a:blip>
          <a:stretch>
            <a:fillRect/>
          </a:stretch>
        </p:blipFill>
        <p:spPr>
          <a:xfrm>
            <a:off x="1670897" y="696675"/>
            <a:ext cx="6054966" cy="34059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2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Коды состояния </a:t>
            </a:r>
            <a:endParaRPr/>
          </a:p>
        </p:txBody>
      </p:sp>
      <p:pic>
        <p:nvPicPr>
          <p:cNvPr id="268" name="Google Shape;268;p28"/>
          <p:cNvPicPr preferRelativeResize="0"/>
          <p:nvPr/>
        </p:nvPicPr>
        <p:blipFill>
          <a:blip r:embed="rId3">
            <a:alphaModFix/>
          </a:blip>
          <a:stretch>
            <a:fillRect/>
          </a:stretch>
        </p:blipFill>
        <p:spPr>
          <a:xfrm>
            <a:off x="1222700" y="2143125"/>
            <a:ext cx="857250" cy="857250"/>
          </a:xfrm>
          <a:prstGeom prst="rect">
            <a:avLst/>
          </a:prstGeom>
          <a:noFill/>
          <a:ln>
            <a:noFill/>
          </a:ln>
        </p:spPr>
      </p:pic>
      <p:pic>
        <p:nvPicPr>
          <p:cNvPr id="269" name="Google Shape;269;p28"/>
          <p:cNvPicPr preferRelativeResize="0"/>
          <p:nvPr/>
        </p:nvPicPr>
        <p:blipFill>
          <a:blip r:embed="rId4">
            <a:alphaModFix/>
          </a:blip>
          <a:stretch>
            <a:fillRect/>
          </a:stretch>
        </p:blipFill>
        <p:spPr>
          <a:xfrm>
            <a:off x="6755250" y="2082750"/>
            <a:ext cx="857250" cy="857250"/>
          </a:xfrm>
          <a:prstGeom prst="rect">
            <a:avLst/>
          </a:prstGeom>
          <a:noFill/>
          <a:ln>
            <a:noFill/>
          </a:ln>
        </p:spPr>
      </p:pic>
      <p:sp>
        <p:nvSpPr>
          <p:cNvPr id="270" name="Google Shape;270;p28"/>
          <p:cNvSpPr txBox="1"/>
          <p:nvPr/>
        </p:nvSpPr>
        <p:spPr>
          <a:xfrm>
            <a:off x="962275" y="3070050"/>
            <a:ext cx="857400" cy="7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a:t>клиент,браузер</a:t>
            </a:r>
            <a:endParaRPr/>
          </a:p>
        </p:txBody>
      </p:sp>
      <p:sp>
        <p:nvSpPr>
          <p:cNvPr id="271" name="Google Shape;271;p28"/>
          <p:cNvSpPr txBox="1"/>
          <p:nvPr/>
        </p:nvSpPr>
        <p:spPr>
          <a:xfrm>
            <a:off x="6950525" y="3070050"/>
            <a:ext cx="857400" cy="7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a:t>Сервер</a:t>
            </a:r>
            <a:endParaRPr/>
          </a:p>
        </p:txBody>
      </p:sp>
      <p:pic>
        <p:nvPicPr>
          <p:cNvPr id="272" name="Google Shape;272;p28"/>
          <p:cNvPicPr preferRelativeResize="0"/>
          <p:nvPr/>
        </p:nvPicPr>
        <p:blipFill>
          <a:blip r:embed="rId5">
            <a:alphaModFix/>
          </a:blip>
          <a:stretch>
            <a:fillRect/>
          </a:stretch>
        </p:blipFill>
        <p:spPr>
          <a:xfrm>
            <a:off x="3393075" y="757046"/>
            <a:ext cx="2071175" cy="1207025"/>
          </a:xfrm>
          <a:prstGeom prst="rect">
            <a:avLst/>
          </a:prstGeom>
          <a:noFill/>
          <a:ln>
            <a:noFill/>
          </a:ln>
        </p:spPr>
      </p:pic>
      <p:pic>
        <p:nvPicPr>
          <p:cNvPr id="273" name="Google Shape;273;p28"/>
          <p:cNvPicPr preferRelativeResize="0"/>
          <p:nvPr/>
        </p:nvPicPr>
        <p:blipFill>
          <a:blip r:embed="rId6">
            <a:alphaModFix/>
          </a:blip>
          <a:stretch>
            <a:fillRect/>
          </a:stretch>
        </p:blipFill>
        <p:spPr>
          <a:xfrm>
            <a:off x="3721975" y="1649648"/>
            <a:ext cx="2332901" cy="956700"/>
          </a:xfrm>
          <a:prstGeom prst="rect">
            <a:avLst/>
          </a:prstGeom>
          <a:noFill/>
          <a:ln>
            <a:noFill/>
          </a:ln>
        </p:spPr>
      </p:pic>
      <p:pic>
        <p:nvPicPr>
          <p:cNvPr id="274" name="Google Shape;274;p28"/>
          <p:cNvPicPr preferRelativeResize="0"/>
          <p:nvPr/>
        </p:nvPicPr>
        <p:blipFill>
          <a:blip r:embed="rId7">
            <a:alphaModFix/>
          </a:blip>
          <a:stretch>
            <a:fillRect/>
          </a:stretch>
        </p:blipFill>
        <p:spPr>
          <a:xfrm>
            <a:off x="3236677" y="2206337"/>
            <a:ext cx="2296852" cy="1341525"/>
          </a:xfrm>
          <a:prstGeom prst="rect">
            <a:avLst/>
          </a:prstGeom>
          <a:noFill/>
          <a:ln>
            <a:noFill/>
          </a:ln>
        </p:spPr>
      </p:pic>
      <p:pic>
        <p:nvPicPr>
          <p:cNvPr id="275" name="Google Shape;275;p28"/>
          <p:cNvPicPr preferRelativeResize="0"/>
          <p:nvPr/>
        </p:nvPicPr>
        <p:blipFill>
          <a:blip r:embed="rId8">
            <a:alphaModFix/>
          </a:blip>
          <a:stretch>
            <a:fillRect/>
          </a:stretch>
        </p:blipFill>
        <p:spPr>
          <a:xfrm>
            <a:off x="4149180" y="3170844"/>
            <a:ext cx="2352965" cy="956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29"/>
          <p:cNvSpPr txBox="1"/>
          <p:nvPr>
            <p:ph type="title"/>
          </p:nvPr>
        </p:nvSpPr>
        <p:spPr>
          <a:xfrm>
            <a:off x="149525" y="12670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Формат сообщения </a:t>
            </a:r>
            <a:endParaRPr/>
          </a:p>
        </p:txBody>
      </p:sp>
      <p:sp>
        <p:nvSpPr>
          <p:cNvPr id="281" name="Google Shape;281;p29"/>
          <p:cNvSpPr/>
          <p:nvPr/>
        </p:nvSpPr>
        <p:spPr>
          <a:xfrm>
            <a:off x="886338" y="1465075"/>
            <a:ext cx="1879200" cy="707400"/>
          </a:xfrm>
          <a:prstGeom prst="rect">
            <a:avLst/>
          </a:prstGeom>
          <a:solidFill>
            <a:srgbClr val="F9CB9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ru"/>
              <a:t>Стартовая строка</a:t>
            </a:r>
            <a:endParaRPr b="1"/>
          </a:p>
        </p:txBody>
      </p:sp>
      <p:sp>
        <p:nvSpPr>
          <p:cNvPr id="282" name="Google Shape;282;p29"/>
          <p:cNvSpPr/>
          <p:nvPr/>
        </p:nvSpPr>
        <p:spPr>
          <a:xfrm>
            <a:off x="2765513" y="1465075"/>
            <a:ext cx="1722600" cy="707400"/>
          </a:xfrm>
          <a:prstGeom prst="rect">
            <a:avLst/>
          </a:prstGeom>
          <a:solidFill>
            <a:srgbClr val="F6B26B"/>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
              <a:t>Заголовки</a:t>
            </a:r>
            <a:endParaRPr b="1"/>
          </a:p>
        </p:txBody>
      </p:sp>
      <p:sp>
        <p:nvSpPr>
          <p:cNvPr id="283" name="Google Shape;283;p29"/>
          <p:cNvSpPr/>
          <p:nvPr/>
        </p:nvSpPr>
        <p:spPr>
          <a:xfrm>
            <a:off x="4488113" y="1465075"/>
            <a:ext cx="1722600" cy="707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
              <a:t>Пустая строка</a:t>
            </a:r>
            <a:endParaRPr b="1"/>
          </a:p>
        </p:txBody>
      </p:sp>
      <p:sp>
        <p:nvSpPr>
          <p:cNvPr id="284" name="Google Shape;284;p29"/>
          <p:cNvSpPr/>
          <p:nvPr/>
        </p:nvSpPr>
        <p:spPr>
          <a:xfrm>
            <a:off x="6210713" y="1465075"/>
            <a:ext cx="1722600" cy="7074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
              <a:t>Тело сообщения</a:t>
            </a:r>
            <a:endParaRPr b="1"/>
          </a:p>
        </p:txBody>
      </p:sp>
      <p:sp>
        <p:nvSpPr>
          <p:cNvPr id="285" name="Google Shape;285;p29"/>
          <p:cNvSpPr txBox="1"/>
          <p:nvPr/>
        </p:nvSpPr>
        <p:spPr>
          <a:xfrm>
            <a:off x="1651425" y="2432725"/>
            <a:ext cx="6087000" cy="2537100"/>
          </a:xfrm>
          <a:prstGeom prst="rect">
            <a:avLst/>
          </a:prstGeom>
          <a:no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152400" marR="152400" rtl="0" algn="l">
              <a:lnSpc>
                <a:spcPct val="115000"/>
              </a:lnSpc>
              <a:spcBef>
                <a:spcPts val="0"/>
              </a:spcBef>
              <a:spcAft>
                <a:spcPts val="0"/>
              </a:spcAft>
              <a:buNone/>
            </a:pPr>
            <a:r>
              <a:rPr b="1" lang="ru" sz="1200">
                <a:solidFill>
                  <a:srgbClr val="333333"/>
                </a:solidFill>
                <a:highlight>
                  <a:srgbClr val="FFFFFF"/>
                </a:highlight>
                <a:latin typeface="Courier New"/>
                <a:ea typeface="Courier New"/>
                <a:cs typeface="Courier New"/>
                <a:sym typeface="Courier New"/>
              </a:rPr>
              <a:t>Пример заголовка запроса</a:t>
            </a:r>
            <a:endParaRPr b="1" sz="1200">
              <a:solidFill>
                <a:srgbClr val="333333"/>
              </a:solidFill>
              <a:highlight>
                <a:srgbClr val="FFFFFF"/>
              </a:highlight>
              <a:latin typeface="Courier New"/>
              <a:ea typeface="Courier New"/>
              <a:cs typeface="Courier New"/>
              <a:sym typeface="Courier New"/>
            </a:endParaRPr>
          </a:p>
          <a:p>
            <a:pPr indent="0" lvl="0" marL="152400" marR="152400" rtl="0" algn="l">
              <a:lnSpc>
                <a:spcPct val="115000"/>
              </a:lnSpc>
              <a:spcBef>
                <a:spcPts val="0"/>
              </a:spcBef>
              <a:spcAft>
                <a:spcPts val="0"/>
              </a:spcAft>
              <a:buNone/>
            </a:pPr>
            <a:r>
              <a:rPr lang="ru" sz="1200">
                <a:solidFill>
                  <a:srgbClr val="333333"/>
                </a:solidFill>
                <a:highlight>
                  <a:srgbClr val="FFFFFF"/>
                </a:highlight>
                <a:latin typeface="Courier New"/>
                <a:ea typeface="Courier New"/>
                <a:cs typeface="Courier New"/>
                <a:sym typeface="Courier New"/>
              </a:rPr>
              <a:t>GET /other-19 HTTP/1.1</a:t>
            </a:r>
            <a:endParaRPr sz="1200">
              <a:solidFill>
                <a:srgbClr val="333333"/>
              </a:solidFill>
              <a:highlight>
                <a:srgbClr val="FFFFFF"/>
              </a:highlight>
              <a:latin typeface="Courier New"/>
              <a:ea typeface="Courier New"/>
              <a:cs typeface="Courier New"/>
              <a:sym typeface="Courier New"/>
            </a:endParaRPr>
          </a:p>
          <a:p>
            <a:pPr indent="0" lvl="0" marL="152400" marR="152400" rtl="0" algn="l">
              <a:lnSpc>
                <a:spcPct val="115000"/>
              </a:lnSpc>
              <a:spcBef>
                <a:spcPts val="0"/>
              </a:spcBef>
              <a:spcAft>
                <a:spcPts val="0"/>
              </a:spcAft>
              <a:buNone/>
            </a:pPr>
            <a:r>
              <a:rPr lang="ru" sz="1200">
                <a:solidFill>
                  <a:srgbClr val="333333"/>
                </a:solidFill>
                <a:highlight>
                  <a:srgbClr val="FFFFFF"/>
                </a:highlight>
                <a:latin typeface="Courier New"/>
                <a:ea typeface="Courier New"/>
                <a:cs typeface="Courier New"/>
                <a:sym typeface="Courier New"/>
              </a:rPr>
              <a:t>Host: www.scriptsite.ru</a:t>
            </a:r>
            <a:endParaRPr sz="1200">
              <a:solidFill>
                <a:srgbClr val="333333"/>
              </a:solidFill>
              <a:highlight>
                <a:srgbClr val="FFFFFF"/>
              </a:highlight>
              <a:latin typeface="Courier New"/>
              <a:ea typeface="Courier New"/>
              <a:cs typeface="Courier New"/>
              <a:sym typeface="Courier New"/>
            </a:endParaRPr>
          </a:p>
          <a:p>
            <a:pPr indent="0" lvl="0" marL="152400" marR="152400" rtl="0" algn="l">
              <a:lnSpc>
                <a:spcPct val="115000"/>
              </a:lnSpc>
              <a:spcBef>
                <a:spcPts val="0"/>
              </a:spcBef>
              <a:spcAft>
                <a:spcPts val="0"/>
              </a:spcAft>
              <a:buNone/>
            </a:pPr>
            <a:r>
              <a:rPr lang="ru" sz="1200">
                <a:solidFill>
                  <a:srgbClr val="333333"/>
                </a:solidFill>
                <a:highlight>
                  <a:srgbClr val="FFFFFF"/>
                </a:highlight>
                <a:latin typeface="Courier New"/>
                <a:ea typeface="Courier New"/>
                <a:cs typeface="Courier New"/>
                <a:sym typeface="Courier New"/>
              </a:rPr>
              <a:t>User-Agent: Mozilla/5.0 (Windows; U; Windows NT 6.0; ru; rv:1.9.1.5) Gecko/20091102 Firefox/3.5.5 (.NET CLR 3.5.30729)</a:t>
            </a:r>
            <a:endParaRPr sz="1200">
              <a:solidFill>
                <a:srgbClr val="333333"/>
              </a:solidFill>
              <a:highlight>
                <a:srgbClr val="FFFFFF"/>
              </a:highlight>
              <a:latin typeface="Courier New"/>
              <a:ea typeface="Courier New"/>
              <a:cs typeface="Courier New"/>
              <a:sym typeface="Courier New"/>
            </a:endParaRPr>
          </a:p>
          <a:p>
            <a:pPr indent="0" lvl="0" marL="152400" marR="152400" rtl="0" algn="l">
              <a:lnSpc>
                <a:spcPct val="115000"/>
              </a:lnSpc>
              <a:spcBef>
                <a:spcPts val="0"/>
              </a:spcBef>
              <a:spcAft>
                <a:spcPts val="0"/>
              </a:spcAft>
              <a:buNone/>
            </a:pPr>
            <a:r>
              <a:rPr lang="ru" sz="1200">
                <a:solidFill>
                  <a:srgbClr val="333333"/>
                </a:solidFill>
                <a:highlight>
                  <a:srgbClr val="FFFFFF"/>
                </a:highlight>
                <a:latin typeface="Courier New"/>
                <a:ea typeface="Courier New"/>
                <a:cs typeface="Courier New"/>
                <a:sym typeface="Courier New"/>
              </a:rPr>
              <a:t>Accept: text/html,application/xhtml+xml,application/xml;q=0.9,*/*;q=0.8</a:t>
            </a:r>
            <a:endParaRPr sz="1200">
              <a:solidFill>
                <a:srgbClr val="333333"/>
              </a:solidFill>
              <a:highlight>
                <a:srgbClr val="FFFFFF"/>
              </a:highlight>
              <a:latin typeface="Courier New"/>
              <a:ea typeface="Courier New"/>
              <a:cs typeface="Courier New"/>
              <a:sym typeface="Courier New"/>
            </a:endParaRPr>
          </a:p>
          <a:p>
            <a:pPr indent="0" lvl="0" marL="101600" marR="101600" rtl="0" algn="just">
              <a:lnSpc>
                <a:spcPct val="121428"/>
              </a:lnSpc>
              <a:spcBef>
                <a:spcPts val="0"/>
              </a:spcBef>
              <a:spcAft>
                <a:spcPts val="0"/>
              </a:spcAft>
              <a:buNone/>
            </a:pPr>
            <a:r>
              <a:t/>
            </a:r>
            <a:endParaRPr sz="1200">
              <a:solidFill>
                <a:srgbClr val="3E4349"/>
              </a:solidFill>
            </a:endParaRPr>
          </a:p>
          <a:p>
            <a:pPr indent="0" lvl="0" marL="0" rtl="0" algn="just">
              <a:lnSpc>
                <a:spcPct val="115000"/>
              </a:lnSpc>
              <a:spcBef>
                <a:spcPts val="0"/>
              </a:spcBef>
              <a:spcAft>
                <a:spcPts val="0"/>
              </a:spcAft>
              <a:buNone/>
            </a:pPr>
            <a:r>
              <a:rPr lang="ru" sz="1200">
                <a:solidFill>
                  <a:srgbClr val="333333"/>
                </a:solidFill>
                <a:highlight>
                  <a:srgbClr val="FFFFFF"/>
                </a:highlight>
              </a:rPr>
              <a:t>При этом первая строка является строкой запроса, все остальные строки — это и есть http-заголовки.</a:t>
            </a:r>
            <a:endParaRPr b="1" sz="1200">
              <a:solidFill>
                <a:srgbClr val="FF0000"/>
              </a:solidFill>
            </a:endParaRPr>
          </a:p>
        </p:txBody>
      </p:sp>
      <p:sp>
        <p:nvSpPr>
          <p:cNvPr id="286" name="Google Shape;286;p29"/>
          <p:cNvSpPr/>
          <p:nvPr/>
        </p:nvSpPr>
        <p:spPr>
          <a:xfrm>
            <a:off x="3290000" y="278025"/>
            <a:ext cx="3973500" cy="1447800"/>
          </a:xfrm>
          <a:prstGeom prst="wedgeEllipseCallout">
            <a:avLst>
              <a:gd fmla="val -20833" name="adj1"/>
              <a:gd fmla="val 62500" name="adj2"/>
            </a:avLst>
          </a:prstGeom>
          <a:solidFill>
            <a:srgbClr val="B6D7A8"/>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Содержит информацию для обработки и маршрутизации сообщения.</a:t>
            </a:r>
            <a:endParaRPr/>
          </a:p>
          <a:p>
            <a:pPr indent="0" lvl="0" marL="0" rtl="0" algn="l">
              <a:spcBef>
                <a:spcPts val="0"/>
              </a:spcBef>
              <a:spcAft>
                <a:spcPts val="0"/>
              </a:spcAft>
              <a:buNone/>
            </a:pPr>
            <a:r>
              <a:rPr lang="ru"/>
              <a:t>Расположены в произвольном порядке</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30"/>
          <p:cNvSpPr txBox="1"/>
          <p:nvPr>
            <p:ph type="title"/>
          </p:nvPr>
        </p:nvSpPr>
        <p:spPr>
          <a:xfrm>
            <a:off x="149525" y="12670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Формат сообщения.Заголовки </a:t>
            </a:r>
            <a:endParaRPr/>
          </a:p>
        </p:txBody>
      </p:sp>
      <p:sp>
        <p:nvSpPr>
          <p:cNvPr id="292" name="Google Shape;292;p30"/>
          <p:cNvSpPr/>
          <p:nvPr/>
        </p:nvSpPr>
        <p:spPr>
          <a:xfrm>
            <a:off x="1303375" y="1476675"/>
            <a:ext cx="1879200" cy="707400"/>
          </a:xfrm>
          <a:prstGeom prst="rect">
            <a:avLst/>
          </a:prstGeom>
          <a:solidFill>
            <a:srgbClr val="F9CB9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ru"/>
              <a:t>Стартовая строка</a:t>
            </a:r>
            <a:endParaRPr b="1"/>
          </a:p>
        </p:txBody>
      </p:sp>
      <p:sp>
        <p:nvSpPr>
          <p:cNvPr id="293" name="Google Shape;293;p30"/>
          <p:cNvSpPr/>
          <p:nvPr/>
        </p:nvSpPr>
        <p:spPr>
          <a:xfrm>
            <a:off x="3182550" y="1476675"/>
            <a:ext cx="1722600" cy="707400"/>
          </a:xfrm>
          <a:prstGeom prst="rect">
            <a:avLst/>
          </a:prstGeom>
          <a:solidFill>
            <a:srgbClr val="F6B26B"/>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
              <a:t>Заголовки</a:t>
            </a:r>
            <a:endParaRPr b="1"/>
          </a:p>
        </p:txBody>
      </p:sp>
      <p:sp>
        <p:nvSpPr>
          <p:cNvPr id="294" name="Google Shape;294;p30"/>
          <p:cNvSpPr/>
          <p:nvPr/>
        </p:nvSpPr>
        <p:spPr>
          <a:xfrm>
            <a:off x="4905150" y="1476675"/>
            <a:ext cx="1722600" cy="707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
              <a:t>Пустая строка</a:t>
            </a:r>
            <a:endParaRPr b="1"/>
          </a:p>
        </p:txBody>
      </p:sp>
      <p:sp>
        <p:nvSpPr>
          <p:cNvPr id="295" name="Google Shape;295;p30"/>
          <p:cNvSpPr/>
          <p:nvPr/>
        </p:nvSpPr>
        <p:spPr>
          <a:xfrm>
            <a:off x="6627750" y="1476675"/>
            <a:ext cx="1722600" cy="7074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
              <a:t>Тело сообщения</a:t>
            </a:r>
            <a:endParaRPr b="1"/>
          </a:p>
        </p:txBody>
      </p:sp>
      <p:sp>
        <p:nvSpPr>
          <p:cNvPr id="296" name="Google Shape;296;p30"/>
          <p:cNvSpPr/>
          <p:nvPr/>
        </p:nvSpPr>
        <p:spPr>
          <a:xfrm>
            <a:off x="4619275" y="3500300"/>
            <a:ext cx="1536300" cy="672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ru" sz="1050">
                <a:solidFill>
                  <a:srgbClr val="3E4349"/>
                </a:solidFill>
              </a:rPr>
              <a:t>Заголовки ответа</a:t>
            </a:r>
            <a:endParaRPr b="1"/>
          </a:p>
        </p:txBody>
      </p:sp>
      <p:sp>
        <p:nvSpPr>
          <p:cNvPr id="297" name="Google Shape;297;p30"/>
          <p:cNvSpPr/>
          <p:nvPr/>
        </p:nvSpPr>
        <p:spPr>
          <a:xfrm>
            <a:off x="1546450" y="3500300"/>
            <a:ext cx="1536300" cy="672000"/>
          </a:xfrm>
          <a:prstGeom prst="rect">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ru" sz="1050">
                <a:solidFill>
                  <a:srgbClr val="3E4349"/>
                </a:solidFill>
              </a:rPr>
              <a:t>Основные заголовки</a:t>
            </a:r>
            <a:endParaRPr b="1"/>
          </a:p>
        </p:txBody>
      </p:sp>
      <p:sp>
        <p:nvSpPr>
          <p:cNvPr id="298" name="Google Shape;298;p30"/>
          <p:cNvSpPr/>
          <p:nvPr/>
        </p:nvSpPr>
        <p:spPr>
          <a:xfrm>
            <a:off x="3082863" y="3500300"/>
            <a:ext cx="1536300" cy="672000"/>
          </a:xfrm>
          <a:prstGeom prst="rect">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ru" sz="1050">
                <a:solidFill>
                  <a:srgbClr val="3E4349"/>
                </a:solidFill>
              </a:rPr>
              <a:t>Заголовки запроса</a:t>
            </a:r>
            <a:endParaRPr b="1"/>
          </a:p>
        </p:txBody>
      </p:sp>
      <p:sp>
        <p:nvSpPr>
          <p:cNvPr id="299" name="Google Shape;299;p30"/>
          <p:cNvSpPr/>
          <p:nvPr/>
        </p:nvSpPr>
        <p:spPr>
          <a:xfrm>
            <a:off x="6155688" y="3500300"/>
            <a:ext cx="1536300" cy="6720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0"/>
              </a:spcBef>
              <a:spcAft>
                <a:spcPts val="0"/>
              </a:spcAft>
              <a:buNone/>
            </a:pPr>
            <a:r>
              <a:rPr b="1" lang="ru" sz="1050">
                <a:solidFill>
                  <a:srgbClr val="3E4349"/>
                </a:solidFill>
              </a:rPr>
              <a:t>Заголовки сущности</a:t>
            </a:r>
            <a:endParaRPr b="1"/>
          </a:p>
        </p:txBody>
      </p:sp>
      <p:cxnSp>
        <p:nvCxnSpPr>
          <p:cNvPr id="300" name="Google Shape;300;p30"/>
          <p:cNvCxnSpPr>
            <a:stCxn id="293" idx="2"/>
            <a:endCxn id="297" idx="0"/>
          </p:cNvCxnSpPr>
          <p:nvPr/>
        </p:nvCxnSpPr>
        <p:spPr>
          <a:xfrm flipH="1">
            <a:off x="2314650" y="2184075"/>
            <a:ext cx="1729200" cy="1316100"/>
          </a:xfrm>
          <a:prstGeom prst="straightConnector1">
            <a:avLst/>
          </a:prstGeom>
          <a:noFill/>
          <a:ln cap="flat" cmpd="sng" w="9525">
            <a:solidFill>
              <a:srgbClr val="666666"/>
            </a:solidFill>
            <a:prstDash val="solid"/>
            <a:round/>
            <a:headEnd len="med" w="med" type="none"/>
            <a:tailEnd len="med" w="med" type="triangle"/>
          </a:ln>
        </p:spPr>
      </p:cxnSp>
      <p:cxnSp>
        <p:nvCxnSpPr>
          <p:cNvPr id="301" name="Google Shape;301;p30"/>
          <p:cNvCxnSpPr>
            <a:stCxn id="293" idx="2"/>
            <a:endCxn id="298" idx="0"/>
          </p:cNvCxnSpPr>
          <p:nvPr/>
        </p:nvCxnSpPr>
        <p:spPr>
          <a:xfrm flipH="1">
            <a:off x="3850950" y="2184075"/>
            <a:ext cx="192900" cy="1316100"/>
          </a:xfrm>
          <a:prstGeom prst="straightConnector1">
            <a:avLst/>
          </a:prstGeom>
          <a:noFill/>
          <a:ln cap="flat" cmpd="sng" w="9525">
            <a:solidFill>
              <a:srgbClr val="666666"/>
            </a:solidFill>
            <a:prstDash val="solid"/>
            <a:round/>
            <a:headEnd len="med" w="med" type="none"/>
            <a:tailEnd len="med" w="med" type="triangle"/>
          </a:ln>
        </p:spPr>
      </p:cxnSp>
      <p:cxnSp>
        <p:nvCxnSpPr>
          <p:cNvPr id="302" name="Google Shape;302;p30"/>
          <p:cNvCxnSpPr>
            <a:stCxn id="293" idx="2"/>
            <a:endCxn id="296" idx="0"/>
          </p:cNvCxnSpPr>
          <p:nvPr/>
        </p:nvCxnSpPr>
        <p:spPr>
          <a:xfrm>
            <a:off x="4043850" y="2184075"/>
            <a:ext cx="1343700" cy="1316100"/>
          </a:xfrm>
          <a:prstGeom prst="straightConnector1">
            <a:avLst/>
          </a:prstGeom>
          <a:noFill/>
          <a:ln cap="flat" cmpd="sng" w="9525">
            <a:solidFill>
              <a:srgbClr val="666666"/>
            </a:solidFill>
            <a:prstDash val="solid"/>
            <a:round/>
            <a:headEnd len="med" w="med" type="none"/>
            <a:tailEnd len="med" w="med" type="triangle"/>
          </a:ln>
        </p:spPr>
      </p:cxnSp>
      <p:cxnSp>
        <p:nvCxnSpPr>
          <p:cNvPr id="303" name="Google Shape;303;p30"/>
          <p:cNvCxnSpPr>
            <a:stCxn id="293" idx="2"/>
            <a:endCxn id="299" idx="0"/>
          </p:cNvCxnSpPr>
          <p:nvPr/>
        </p:nvCxnSpPr>
        <p:spPr>
          <a:xfrm>
            <a:off x="4043850" y="2184075"/>
            <a:ext cx="2880000" cy="1316100"/>
          </a:xfrm>
          <a:prstGeom prst="straightConnector1">
            <a:avLst/>
          </a:prstGeom>
          <a:noFill/>
          <a:ln cap="flat" cmpd="sng" w="9525">
            <a:solidFill>
              <a:srgbClr val="666666"/>
            </a:solidFill>
            <a:prstDash val="solid"/>
            <a:round/>
            <a:headEnd len="med" w="med" type="none"/>
            <a:tailEnd len="med" w="med" type="triangle"/>
          </a:ln>
        </p:spPr>
      </p:cxnSp>
      <p:sp>
        <p:nvSpPr>
          <p:cNvPr id="304" name="Google Shape;304;p30"/>
          <p:cNvSpPr txBox="1"/>
          <p:nvPr/>
        </p:nvSpPr>
        <p:spPr>
          <a:xfrm>
            <a:off x="868100" y="4340500"/>
            <a:ext cx="6250200" cy="72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1"/>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Описание полей заголовка</a:t>
            </a:r>
            <a:endParaRPr/>
          </a:p>
        </p:txBody>
      </p:sp>
      <p:sp>
        <p:nvSpPr>
          <p:cNvPr id="310" name="Google Shape;310;p31"/>
          <p:cNvSpPr txBox="1"/>
          <p:nvPr>
            <p:ph idx="1" type="body"/>
          </p:nvPr>
        </p:nvSpPr>
        <p:spPr>
          <a:xfrm>
            <a:off x="311700" y="123157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sz="1200">
                <a:solidFill>
                  <a:srgbClr val="000000"/>
                </a:solidFill>
                <a:latin typeface="Verdana"/>
                <a:ea typeface="Verdana"/>
                <a:cs typeface="Verdana"/>
                <a:sym typeface="Verdana"/>
              </a:rPr>
              <a:t>Каждое из полей заголовков имеет формат: “имя_поля” : “значение_поля”</a:t>
            </a:r>
            <a:endParaRPr sz="1200">
              <a:solidFill>
                <a:srgbClr val="000000"/>
              </a:solidFill>
              <a:latin typeface="Verdana"/>
              <a:ea typeface="Verdana"/>
              <a:cs typeface="Verdana"/>
              <a:sym typeface="Verdana"/>
            </a:endParaRPr>
          </a:p>
          <a:p>
            <a:pPr indent="0" lvl="0" marL="0" rtl="0" algn="l">
              <a:spcBef>
                <a:spcPts val="1600"/>
              </a:spcBef>
              <a:spcAft>
                <a:spcPts val="0"/>
              </a:spcAft>
              <a:buNone/>
            </a:pPr>
            <a:r>
              <a:rPr lang="ru" sz="1200">
                <a:solidFill>
                  <a:srgbClr val="000000"/>
                </a:solidFill>
                <a:latin typeface="Verdana"/>
                <a:ea typeface="Verdana"/>
                <a:cs typeface="Verdana"/>
                <a:sym typeface="Verdana"/>
              </a:rPr>
              <a:t>Имена полей не зависят от регистра. HTTP допускает объединение нескольких полей заголовка, имеющих одно имя. “имя_поля” : “значение1” , “значение2”</a:t>
            </a:r>
            <a:endParaRPr sz="1200">
              <a:solidFill>
                <a:srgbClr val="000000"/>
              </a:solidFill>
              <a:latin typeface="Verdana"/>
              <a:ea typeface="Verdana"/>
              <a:cs typeface="Verdana"/>
              <a:sym typeface="Verdana"/>
            </a:endParaRPr>
          </a:p>
          <a:p>
            <a:pPr indent="0" lvl="0" marL="0" rtl="0" algn="l">
              <a:spcBef>
                <a:spcPts val="1600"/>
              </a:spcBef>
              <a:spcAft>
                <a:spcPts val="0"/>
              </a:spcAft>
              <a:buNone/>
            </a:pPr>
            <a:r>
              <a:rPr lang="ru" sz="1200">
                <a:solidFill>
                  <a:srgbClr val="000000"/>
                </a:solidFill>
                <a:latin typeface="Verdana"/>
                <a:ea typeface="Verdana"/>
                <a:cs typeface="Verdana"/>
                <a:sym typeface="Verdana"/>
              </a:rPr>
              <a:t>Поля заголовка делятся на: </a:t>
            </a:r>
            <a:endParaRPr sz="1200">
              <a:solidFill>
                <a:srgbClr val="000000"/>
              </a:solidFill>
              <a:latin typeface="Verdana"/>
              <a:ea typeface="Verdana"/>
              <a:cs typeface="Verdana"/>
              <a:sym typeface="Verdana"/>
            </a:endParaRPr>
          </a:p>
          <a:p>
            <a:pPr indent="-304800" lvl="0" marL="457200" rtl="0" algn="l">
              <a:spcBef>
                <a:spcPts val="1600"/>
              </a:spcBef>
              <a:spcAft>
                <a:spcPts val="0"/>
              </a:spcAft>
              <a:buClr>
                <a:srgbClr val="000000"/>
              </a:buClr>
              <a:buSzPts val="1200"/>
              <a:buFont typeface="Verdana"/>
              <a:buChar char="●"/>
            </a:pPr>
            <a:r>
              <a:rPr lang="ru" sz="1200">
                <a:solidFill>
                  <a:srgbClr val="000000"/>
                </a:solidFill>
                <a:latin typeface="Verdana"/>
                <a:ea typeface="Verdana"/>
                <a:cs typeface="Verdana"/>
                <a:sym typeface="Verdana"/>
              </a:rPr>
              <a:t>Общие поля заголовка (</a:t>
            </a:r>
            <a:r>
              <a:rPr lang="ru" sz="1100">
                <a:solidFill>
                  <a:srgbClr val="000000"/>
                </a:solidFill>
                <a:latin typeface="Verdana"/>
                <a:ea typeface="Verdana"/>
                <a:cs typeface="Verdana"/>
                <a:sym typeface="Verdana"/>
              </a:rPr>
              <a:t>Connection, Date и др.)</a:t>
            </a:r>
            <a:endParaRPr sz="1100">
              <a:solidFill>
                <a:srgbClr val="000000"/>
              </a:solidFill>
              <a:latin typeface="Verdana"/>
              <a:ea typeface="Verdana"/>
              <a:cs typeface="Verdana"/>
              <a:sym typeface="Verdana"/>
            </a:endParaRPr>
          </a:p>
          <a:p>
            <a:pPr indent="-298450" lvl="0" marL="457200" rtl="0" algn="l">
              <a:spcBef>
                <a:spcPts val="0"/>
              </a:spcBef>
              <a:spcAft>
                <a:spcPts val="0"/>
              </a:spcAft>
              <a:buClr>
                <a:srgbClr val="000000"/>
              </a:buClr>
              <a:buSzPts val="1100"/>
              <a:buFont typeface="Verdana"/>
              <a:buChar char="●"/>
            </a:pPr>
            <a:r>
              <a:rPr lang="ru" sz="1100">
                <a:solidFill>
                  <a:srgbClr val="000000"/>
                </a:solidFill>
                <a:latin typeface="Verdana"/>
                <a:ea typeface="Verdana"/>
                <a:cs typeface="Verdana"/>
                <a:sym typeface="Verdana"/>
              </a:rPr>
              <a:t>Поля заголовка запроса (Accept, Expect и др.)</a:t>
            </a:r>
            <a:endParaRPr sz="1100">
              <a:solidFill>
                <a:srgbClr val="000000"/>
              </a:solidFill>
              <a:latin typeface="Verdana"/>
              <a:ea typeface="Verdana"/>
              <a:cs typeface="Verdana"/>
              <a:sym typeface="Verdana"/>
            </a:endParaRPr>
          </a:p>
          <a:p>
            <a:pPr indent="-298450" lvl="0" marL="457200" rtl="0" algn="l">
              <a:spcBef>
                <a:spcPts val="0"/>
              </a:spcBef>
              <a:spcAft>
                <a:spcPts val="0"/>
              </a:spcAft>
              <a:buClr>
                <a:srgbClr val="000000"/>
              </a:buClr>
              <a:buSzPts val="1100"/>
              <a:buFont typeface="Verdana"/>
              <a:buChar char="●"/>
            </a:pPr>
            <a:r>
              <a:rPr lang="ru" sz="1100">
                <a:solidFill>
                  <a:srgbClr val="000000"/>
                </a:solidFill>
                <a:latin typeface="Verdana"/>
                <a:ea typeface="Verdana"/>
                <a:cs typeface="Verdana"/>
                <a:sym typeface="Verdana"/>
              </a:rPr>
              <a:t>Поля заголовка отклика (Age, Server и др.)</a:t>
            </a:r>
            <a:endParaRPr sz="1100">
              <a:solidFill>
                <a:srgbClr val="000000"/>
              </a:solidFill>
              <a:latin typeface="Verdana"/>
              <a:ea typeface="Verdana"/>
              <a:cs typeface="Verdana"/>
              <a:sym typeface="Verdana"/>
            </a:endParaRPr>
          </a:p>
          <a:p>
            <a:pPr indent="-298450" lvl="0" marL="457200" rtl="0" algn="l">
              <a:spcBef>
                <a:spcPts val="0"/>
              </a:spcBef>
              <a:spcAft>
                <a:spcPts val="0"/>
              </a:spcAft>
              <a:buClr>
                <a:srgbClr val="000000"/>
              </a:buClr>
              <a:buSzPts val="1100"/>
              <a:buFont typeface="Verdana"/>
              <a:buChar char="●"/>
            </a:pPr>
            <a:r>
              <a:rPr lang="ru" sz="1100">
                <a:solidFill>
                  <a:srgbClr val="000000"/>
                </a:solidFill>
                <a:latin typeface="Verdana"/>
                <a:ea typeface="Verdana"/>
                <a:cs typeface="Verdana"/>
                <a:sym typeface="Verdana"/>
              </a:rPr>
              <a:t>Поля заголовка тела (Allow, Content-Location и др.)</a:t>
            </a:r>
            <a:endParaRPr sz="1100">
              <a:solidFill>
                <a:srgbClr val="000000"/>
              </a:solidFill>
              <a:latin typeface="Verdana"/>
              <a:ea typeface="Verdana"/>
              <a:cs typeface="Verdana"/>
              <a:sym typeface="Verdana"/>
            </a:endParaRPr>
          </a:p>
          <a:p>
            <a:pPr indent="0" lvl="0" marL="0" rtl="0" algn="l">
              <a:spcBef>
                <a:spcPts val="1600"/>
              </a:spcBef>
              <a:spcAft>
                <a:spcPts val="0"/>
              </a:spcAft>
              <a:buNone/>
            </a:pPr>
            <a:r>
              <a:rPr lang="ru" sz="1100">
                <a:solidFill>
                  <a:srgbClr val="000000"/>
                </a:solidFill>
                <a:latin typeface="Verdana"/>
                <a:ea typeface="Verdana"/>
                <a:cs typeface="Verdana"/>
                <a:sym typeface="Verdana"/>
              </a:rPr>
              <a:t>Например для Content-Location: </a:t>
            </a:r>
            <a:r>
              <a:rPr b="1" lang="ru" sz="1100">
                <a:solidFill>
                  <a:srgbClr val="000000"/>
                </a:solidFill>
                <a:latin typeface="Verdana"/>
                <a:ea typeface="Verdana"/>
                <a:cs typeface="Verdana"/>
                <a:sym typeface="Verdana"/>
              </a:rPr>
              <a:t>Content-Location: images/1234.gif. </a:t>
            </a:r>
            <a:r>
              <a:rPr lang="ru" sz="1100">
                <a:solidFill>
                  <a:srgbClr val="000000"/>
                </a:solidFill>
                <a:latin typeface="Verdana"/>
                <a:ea typeface="Verdana"/>
                <a:cs typeface="Verdana"/>
                <a:sym typeface="Verdana"/>
              </a:rPr>
              <a:t>-Содержит URI тела сообщения, когда он отличен от URI запроса.</a:t>
            </a:r>
            <a:endParaRPr/>
          </a:p>
          <a:p>
            <a:pPr indent="0" lvl="0" marL="0" rtl="0" algn="l">
              <a:spcBef>
                <a:spcPts val="1600"/>
              </a:spcBef>
              <a:spcAft>
                <a:spcPts val="0"/>
              </a:spcAft>
              <a:buNone/>
            </a:pPr>
            <a:r>
              <a:t/>
            </a:r>
            <a:endParaRPr sz="1200">
              <a:solidFill>
                <a:srgbClr val="000000"/>
              </a:solidFill>
              <a:latin typeface="Verdana"/>
              <a:ea typeface="Verdana"/>
              <a:cs typeface="Verdana"/>
              <a:sym typeface="Verdana"/>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Содержание презентации по темам</a:t>
            </a:r>
            <a:endParaRPr/>
          </a:p>
        </p:txBody>
      </p:sp>
      <p:sp>
        <p:nvSpPr>
          <p:cNvPr id="72" name="Google Shape;72;p14"/>
          <p:cNvSpPr txBox="1"/>
          <p:nvPr>
            <p:ph idx="1" type="body"/>
          </p:nvPr>
        </p:nvSpPr>
        <p:spPr>
          <a:xfrm>
            <a:off x="311700" y="1322525"/>
            <a:ext cx="8520600" cy="34164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just">
              <a:spcBef>
                <a:spcPts val="0"/>
              </a:spcBef>
              <a:spcAft>
                <a:spcPts val="0"/>
              </a:spcAft>
              <a:buClr>
                <a:srgbClr val="666666"/>
              </a:buClr>
              <a:buSzPts val="1800"/>
              <a:buChar char="-"/>
            </a:pPr>
            <a:r>
              <a:rPr lang="ru">
                <a:solidFill>
                  <a:srgbClr val="666666"/>
                </a:solidFill>
              </a:rPr>
              <a:t>Назначение протокола</a:t>
            </a:r>
            <a:endParaRPr>
              <a:solidFill>
                <a:srgbClr val="666666"/>
              </a:solidFill>
            </a:endParaRPr>
          </a:p>
          <a:p>
            <a:pPr indent="-342900" lvl="0" marL="457200" rtl="0" algn="just">
              <a:spcBef>
                <a:spcPts val="0"/>
              </a:spcBef>
              <a:spcAft>
                <a:spcPts val="0"/>
              </a:spcAft>
              <a:buClr>
                <a:srgbClr val="666666"/>
              </a:buClr>
              <a:buSzPts val="1800"/>
              <a:buChar char="-"/>
            </a:pPr>
            <a:r>
              <a:rPr lang="ru">
                <a:solidFill>
                  <a:srgbClr val="666666"/>
                </a:solidFill>
              </a:rPr>
              <a:t>Стандартизирующие документы </a:t>
            </a:r>
            <a:endParaRPr>
              <a:solidFill>
                <a:srgbClr val="666666"/>
              </a:solidFill>
            </a:endParaRPr>
          </a:p>
          <a:p>
            <a:pPr indent="-342900" lvl="0" marL="457200" rtl="0" algn="just">
              <a:spcBef>
                <a:spcPts val="0"/>
              </a:spcBef>
              <a:spcAft>
                <a:spcPts val="0"/>
              </a:spcAft>
              <a:buClr>
                <a:srgbClr val="666666"/>
              </a:buClr>
              <a:buSzPts val="1800"/>
              <a:buChar char="-"/>
            </a:pPr>
            <a:r>
              <a:rPr lang="ru">
                <a:solidFill>
                  <a:srgbClr val="666666"/>
                </a:solidFill>
              </a:rPr>
              <a:t>Формат заголовка, описание полей заголовка</a:t>
            </a:r>
            <a:endParaRPr>
              <a:solidFill>
                <a:srgbClr val="666666"/>
              </a:solidFill>
            </a:endParaRPr>
          </a:p>
          <a:p>
            <a:pPr indent="-342900" lvl="0" marL="457200" rtl="0" algn="just">
              <a:spcBef>
                <a:spcPts val="0"/>
              </a:spcBef>
              <a:spcAft>
                <a:spcPts val="0"/>
              </a:spcAft>
              <a:buClr>
                <a:srgbClr val="666666"/>
              </a:buClr>
              <a:buSzPts val="1800"/>
              <a:buChar char="-"/>
            </a:pPr>
            <a:r>
              <a:rPr lang="ru">
                <a:solidFill>
                  <a:srgbClr val="666666"/>
                </a:solidFill>
              </a:rPr>
              <a:t>Описание методов протокола и информации в них</a:t>
            </a:r>
            <a:endParaRPr>
              <a:solidFill>
                <a:srgbClr val="666666"/>
              </a:solidFill>
            </a:endParaRPr>
          </a:p>
          <a:p>
            <a:pPr indent="-342900" lvl="0" marL="457200" rtl="0" algn="just">
              <a:spcBef>
                <a:spcPts val="0"/>
              </a:spcBef>
              <a:spcAft>
                <a:spcPts val="0"/>
              </a:spcAft>
              <a:buClr>
                <a:srgbClr val="666666"/>
              </a:buClr>
              <a:buSzPts val="1800"/>
              <a:buChar char="-"/>
            </a:pPr>
            <a:r>
              <a:rPr lang="ru">
                <a:solidFill>
                  <a:srgbClr val="666666"/>
                </a:solidFill>
              </a:rPr>
              <a:t>Процедуры работы протокола</a:t>
            </a:r>
            <a:endParaRPr>
              <a:solidFill>
                <a:srgbClr val="666666"/>
              </a:solidFill>
            </a:endParaRPr>
          </a:p>
          <a:p>
            <a:pPr indent="-342900" lvl="0" marL="457200" rtl="0" algn="just">
              <a:spcBef>
                <a:spcPts val="0"/>
              </a:spcBef>
              <a:spcAft>
                <a:spcPts val="0"/>
              </a:spcAft>
              <a:buClr>
                <a:srgbClr val="666666"/>
              </a:buClr>
              <a:buSzPts val="1800"/>
              <a:buChar char="-"/>
            </a:pPr>
            <a:r>
              <a:rPr lang="ru">
                <a:solidFill>
                  <a:srgbClr val="666666"/>
                </a:solidFill>
              </a:rPr>
              <a:t>Применение протокола </a:t>
            </a:r>
            <a:endParaRPr>
              <a:solidFill>
                <a:srgbClr val="666666"/>
              </a:solidFill>
            </a:endParaRPr>
          </a:p>
          <a:p>
            <a:pPr indent="-342900" lvl="0" marL="457200" rtl="0" algn="just">
              <a:spcBef>
                <a:spcPts val="0"/>
              </a:spcBef>
              <a:spcAft>
                <a:spcPts val="0"/>
              </a:spcAft>
              <a:buClr>
                <a:srgbClr val="666666"/>
              </a:buClr>
              <a:buSzPts val="1800"/>
              <a:buChar char="-"/>
            </a:pPr>
            <a:r>
              <a:rPr lang="ru">
                <a:solidFill>
                  <a:srgbClr val="666666"/>
                </a:solidFill>
              </a:rPr>
              <a:t>Особенности протокола</a:t>
            </a:r>
            <a:endParaRPr>
              <a:solidFill>
                <a:srgbClr val="666666"/>
              </a:solidFill>
            </a:endParaRPr>
          </a:p>
          <a:p>
            <a:pPr indent="-342900" lvl="0" marL="457200" rtl="0" algn="just">
              <a:spcBef>
                <a:spcPts val="0"/>
              </a:spcBef>
              <a:spcAft>
                <a:spcPts val="0"/>
              </a:spcAft>
              <a:buClr>
                <a:srgbClr val="666666"/>
              </a:buClr>
              <a:buSzPts val="1800"/>
              <a:buChar char="-"/>
            </a:pPr>
            <a:r>
              <a:rPr lang="ru">
                <a:solidFill>
                  <a:srgbClr val="666666"/>
                </a:solidFill>
              </a:rPr>
              <a:t>Уязвимости протокола</a:t>
            </a:r>
            <a:endParaRPr>
              <a:solidFill>
                <a:srgbClr val="66666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32"/>
          <p:cNvSpPr txBox="1"/>
          <p:nvPr>
            <p:ph type="title"/>
          </p:nvPr>
        </p:nvSpPr>
        <p:spPr>
          <a:xfrm>
            <a:off x="149525" y="12670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Формат сообщения.Тело сообщения </a:t>
            </a:r>
            <a:endParaRPr/>
          </a:p>
        </p:txBody>
      </p:sp>
      <p:sp>
        <p:nvSpPr>
          <p:cNvPr id="316" name="Google Shape;316;p32"/>
          <p:cNvSpPr/>
          <p:nvPr/>
        </p:nvSpPr>
        <p:spPr>
          <a:xfrm>
            <a:off x="979000" y="1754675"/>
            <a:ext cx="1879200" cy="707400"/>
          </a:xfrm>
          <a:prstGeom prst="rect">
            <a:avLst/>
          </a:prstGeom>
          <a:solidFill>
            <a:srgbClr val="F9CB9C"/>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ru"/>
              <a:t>Стартовая строка</a:t>
            </a:r>
            <a:endParaRPr b="1"/>
          </a:p>
        </p:txBody>
      </p:sp>
      <p:sp>
        <p:nvSpPr>
          <p:cNvPr id="317" name="Google Shape;317;p32"/>
          <p:cNvSpPr/>
          <p:nvPr/>
        </p:nvSpPr>
        <p:spPr>
          <a:xfrm>
            <a:off x="2858175" y="1754675"/>
            <a:ext cx="1722600" cy="707400"/>
          </a:xfrm>
          <a:prstGeom prst="rect">
            <a:avLst/>
          </a:prstGeom>
          <a:solidFill>
            <a:srgbClr val="F6B26B"/>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
              <a:t>Заголовки</a:t>
            </a:r>
            <a:endParaRPr b="1"/>
          </a:p>
        </p:txBody>
      </p:sp>
      <p:sp>
        <p:nvSpPr>
          <p:cNvPr id="318" name="Google Shape;318;p32"/>
          <p:cNvSpPr/>
          <p:nvPr/>
        </p:nvSpPr>
        <p:spPr>
          <a:xfrm>
            <a:off x="4580775" y="1754675"/>
            <a:ext cx="1722600" cy="707400"/>
          </a:xfrm>
          <a:prstGeom prst="rect">
            <a:avLst/>
          </a:prstGeom>
          <a:solidFill>
            <a:srgbClr val="E6913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
              <a:t>Пустая строка</a:t>
            </a:r>
            <a:endParaRPr b="1"/>
          </a:p>
        </p:txBody>
      </p:sp>
      <p:sp>
        <p:nvSpPr>
          <p:cNvPr id="319" name="Google Shape;319;p32"/>
          <p:cNvSpPr/>
          <p:nvPr/>
        </p:nvSpPr>
        <p:spPr>
          <a:xfrm>
            <a:off x="6303375" y="1754675"/>
            <a:ext cx="1722600" cy="7074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
              <a:t>Тело сообщения</a:t>
            </a:r>
            <a:endParaRPr b="1"/>
          </a:p>
        </p:txBody>
      </p:sp>
      <p:sp>
        <p:nvSpPr>
          <p:cNvPr id="320" name="Google Shape;320;p32"/>
          <p:cNvSpPr/>
          <p:nvPr/>
        </p:nvSpPr>
        <p:spPr>
          <a:xfrm>
            <a:off x="3498500" y="2791825"/>
            <a:ext cx="3660600" cy="1540800"/>
          </a:xfrm>
          <a:prstGeom prst="wedgeRoundRectCallout">
            <a:avLst>
              <a:gd fmla="val 35382" name="adj1"/>
              <a:gd fmla="val -76240" name="adj2"/>
              <a:gd fmla="val 0" name="adj3"/>
            </a:avLst>
          </a:prstGeom>
          <a:solidFill>
            <a:srgbClr val="B6D7A8"/>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ru" sz="1100"/>
              <a:t>Не всегда присутствует в сообщении.</a:t>
            </a:r>
            <a:endParaRPr sz="1100"/>
          </a:p>
          <a:p>
            <a:pPr indent="0" lvl="0" marL="0" rtl="0" algn="just">
              <a:spcBef>
                <a:spcPts val="0"/>
              </a:spcBef>
              <a:spcAft>
                <a:spcPts val="0"/>
              </a:spcAft>
              <a:buNone/>
            </a:pPr>
            <a:r>
              <a:rPr lang="ru" sz="1100"/>
              <a:t>Содержит данные,передаваемые в сообщении.</a:t>
            </a:r>
            <a:endParaRPr sz="1100"/>
          </a:p>
          <a:p>
            <a:pPr indent="0" lvl="0" marL="0" rtl="0" algn="just">
              <a:spcBef>
                <a:spcPts val="0"/>
              </a:spcBef>
              <a:spcAft>
                <a:spcPts val="0"/>
              </a:spcAft>
              <a:buNone/>
            </a:pPr>
            <a:r>
              <a:rPr lang="ru" sz="1100"/>
              <a:t>В качестве данных может быть текст в формате HTML/XML изображения, файлы и др</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Google Shape;325;p33"/>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1600"/>
              </a:spcAft>
              <a:buNone/>
            </a:pPr>
            <a:r>
              <a:rPr lang="ru"/>
              <a:t>Описание методов протокола  </a:t>
            </a:r>
            <a:endParaRPr/>
          </a:p>
        </p:txBody>
      </p:sp>
      <p:pic>
        <p:nvPicPr>
          <p:cNvPr id="326" name="Google Shape;326;p33"/>
          <p:cNvPicPr preferRelativeResize="0"/>
          <p:nvPr/>
        </p:nvPicPr>
        <p:blipFill>
          <a:blip r:embed="rId3">
            <a:alphaModFix/>
          </a:blip>
          <a:stretch>
            <a:fillRect/>
          </a:stretch>
        </p:blipFill>
        <p:spPr>
          <a:xfrm>
            <a:off x="1338724" y="1590000"/>
            <a:ext cx="6020950" cy="2427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34"/>
          <p:cNvSpPr txBox="1"/>
          <p:nvPr>
            <p:ph type="title"/>
          </p:nvPr>
        </p:nvSpPr>
        <p:spPr>
          <a:xfrm>
            <a:off x="3092550" y="169825"/>
            <a:ext cx="29589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Группы методов</a:t>
            </a:r>
            <a:endParaRPr/>
          </a:p>
        </p:txBody>
      </p:sp>
      <p:sp>
        <p:nvSpPr>
          <p:cNvPr id="332" name="Google Shape;332;p34"/>
          <p:cNvSpPr txBox="1"/>
          <p:nvPr>
            <p:ph idx="1" type="body"/>
          </p:nvPr>
        </p:nvSpPr>
        <p:spPr>
          <a:xfrm>
            <a:off x="311700" y="801250"/>
            <a:ext cx="8520600" cy="3915300"/>
          </a:xfrm>
          <a:prstGeom prst="rect">
            <a:avLst/>
          </a:prstGeom>
        </p:spPr>
        <p:txBody>
          <a:bodyPr anchorCtr="0" anchor="t" bIns="91425" lIns="91425" spcFirstLastPara="1" rIns="91425" wrap="square" tIns="91425">
            <a:noAutofit/>
          </a:bodyPr>
          <a:lstStyle/>
          <a:p>
            <a:pPr indent="-292100" lvl="0" marL="457200" rtl="0" algn="l">
              <a:lnSpc>
                <a:spcPct val="160000"/>
              </a:lnSpc>
              <a:spcBef>
                <a:spcPts val="300"/>
              </a:spcBef>
              <a:spcAft>
                <a:spcPts val="0"/>
              </a:spcAft>
              <a:buClr>
                <a:srgbClr val="000000"/>
              </a:buClr>
              <a:buSzPts val="1000"/>
              <a:buFont typeface="Verdana"/>
              <a:buChar char="●"/>
            </a:pPr>
            <a:r>
              <a:rPr b="1" lang="ru" sz="1000">
                <a:solidFill>
                  <a:srgbClr val="000000"/>
                </a:solidFill>
                <a:highlight>
                  <a:srgbClr val="FFFFFF"/>
                </a:highlight>
                <a:latin typeface="Verdana"/>
                <a:ea typeface="Verdana"/>
                <a:cs typeface="Verdana"/>
                <a:sym typeface="Verdana"/>
              </a:rPr>
              <a:t>OPTIONS </a:t>
            </a:r>
            <a:r>
              <a:rPr b="1" lang="ru" sz="1000">
                <a:solidFill>
                  <a:srgbClr val="000000"/>
                </a:solidFill>
                <a:highlight>
                  <a:srgbClr val="FFFFFF"/>
                </a:highlight>
                <a:latin typeface="Arial"/>
                <a:ea typeface="Arial"/>
                <a:cs typeface="Arial"/>
                <a:sym typeface="Arial"/>
              </a:rPr>
              <a:t>- </a:t>
            </a:r>
            <a:r>
              <a:rPr lang="ru" sz="1000">
                <a:solidFill>
                  <a:srgbClr val="000000"/>
                </a:solidFill>
                <a:highlight>
                  <a:srgbClr val="FFFFFF"/>
                </a:highlight>
                <a:latin typeface="Verdana"/>
                <a:ea typeface="Verdana"/>
                <a:cs typeface="Verdana"/>
                <a:sym typeface="Verdana"/>
              </a:rPr>
              <a:t>Используется для определения возможностей веб-сервера или параметров соединения для конкретного ресурса. В ответ серверу следует включить заголовок Allow со списком поддерживаемых методов. Также в заголовке ответа может включаться информация о поддерживаемых расширениях.</a:t>
            </a:r>
            <a:endParaRPr sz="1000">
              <a:solidFill>
                <a:srgbClr val="000000"/>
              </a:solidFill>
              <a:highlight>
                <a:srgbClr val="FFFFFF"/>
              </a:highlight>
              <a:latin typeface="Verdana"/>
              <a:ea typeface="Verdana"/>
              <a:cs typeface="Verdana"/>
              <a:sym typeface="Verdana"/>
            </a:endParaRPr>
          </a:p>
          <a:p>
            <a:pPr indent="-292100" lvl="0" marL="457200" rtl="0" algn="l">
              <a:spcBef>
                <a:spcPts val="0"/>
              </a:spcBef>
              <a:spcAft>
                <a:spcPts val="0"/>
              </a:spcAft>
              <a:buClr>
                <a:srgbClr val="000000"/>
              </a:buClr>
              <a:buSzPts val="1000"/>
              <a:buFont typeface="Verdana"/>
              <a:buChar char="●"/>
            </a:pPr>
            <a:r>
              <a:rPr b="1" lang="ru" sz="1000">
                <a:solidFill>
                  <a:srgbClr val="000000"/>
                </a:solidFill>
                <a:latin typeface="Verdana"/>
                <a:ea typeface="Verdana"/>
                <a:cs typeface="Verdana"/>
                <a:sym typeface="Verdana"/>
              </a:rPr>
              <a:t>GET - </a:t>
            </a:r>
            <a:r>
              <a:rPr lang="ru" sz="1000">
                <a:solidFill>
                  <a:srgbClr val="000000"/>
                </a:solidFill>
                <a:latin typeface="Verdana"/>
                <a:ea typeface="Verdana"/>
                <a:cs typeface="Verdana"/>
                <a:sym typeface="Verdana"/>
              </a:rPr>
              <a:t>Используется для запроса содержимого указанного ресурса. С помощью метода GET можно также начать какой-либо процесс. В этом случае в тело ответного сообщения следует включить информацию о ходе выполнения процесса.</a:t>
            </a:r>
            <a:endParaRPr sz="1000">
              <a:solidFill>
                <a:srgbClr val="000000"/>
              </a:solidFill>
              <a:latin typeface="Verdana"/>
              <a:ea typeface="Verdana"/>
              <a:cs typeface="Verdana"/>
              <a:sym typeface="Verdana"/>
            </a:endParaRPr>
          </a:p>
          <a:p>
            <a:pPr indent="-292100" lvl="0" marL="457200" rtl="0" algn="l">
              <a:spcBef>
                <a:spcPts val="0"/>
              </a:spcBef>
              <a:spcAft>
                <a:spcPts val="0"/>
              </a:spcAft>
              <a:buClr>
                <a:srgbClr val="000000"/>
              </a:buClr>
              <a:buSzPts val="1000"/>
              <a:buFont typeface="Verdana"/>
              <a:buChar char="●"/>
            </a:pPr>
            <a:r>
              <a:rPr b="1" lang="ru" sz="1000">
                <a:solidFill>
                  <a:srgbClr val="000000"/>
                </a:solidFill>
                <a:latin typeface="Verdana"/>
                <a:ea typeface="Verdana"/>
                <a:cs typeface="Verdana"/>
                <a:sym typeface="Verdana"/>
              </a:rPr>
              <a:t>HEAD</a:t>
            </a:r>
            <a:r>
              <a:rPr lang="ru" sz="1000">
                <a:solidFill>
                  <a:srgbClr val="000000"/>
                </a:solidFill>
                <a:latin typeface="Verdana"/>
                <a:ea typeface="Verdana"/>
                <a:cs typeface="Verdana"/>
                <a:sym typeface="Verdana"/>
              </a:rPr>
              <a:t> - </a:t>
            </a:r>
            <a:r>
              <a:rPr lang="ru" sz="1000">
                <a:solidFill>
                  <a:srgbClr val="222222"/>
                </a:solidFill>
                <a:highlight>
                  <a:srgbClr val="FFFFFF"/>
                </a:highlight>
                <a:latin typeface="Verdana"/>
                <a:ea typeface="Verdana"/>
                <a:cs typeface="Verdana"/>
                <a:sym typeface="Verdana"/>
              </a:rPr>
              <a:t>Аналогичен методу </a:t>
            </a:r>
            <a:r>
              <a:rPr lang="ru" sz="1000">
                <a:solidFill>
                  <a:srgbClr val="000000"/>
                </a:solidFill>
                <a:highlight>
                  <a:srgbClr val="F8F9FA"/>
                </a:highlight>
                <a:latin typeface="Verdana"/>
                <a:ea typeface="Verdana"/>
                <a:cs typeface="Verdana"/>
                <a:sym typeface="Verdana"/>
              </a:rPr>
              <a:t>GET</a:t>
            </a:r>
            <a:r>
              <a:rPr lang="ru" sz="1000">
                <a:solidFill>
                  <a:srgbClr val="222222"/>
                </a:solidFill>
                <a:highlight>
                  <a:srgbClr val="FFFFFF"/>
                </a:highlight>
                <a:latin typeface="Verdana"/>
                <a:ea typeface="Verdana"/>
                <a:cs typeface="Verdana"/>
                <a:sym typeface="Verdana"/>
              </a:rPr>
              <a:t>, за исключением того, что в ответе сервера отсутствует тело. Запрос </a:t>
            </a:r>
            <a:r>
              <a:rPr lang="ru" sz="1000">
                <a:solidFill>
                  <a:srgbClr val="000000"/>
                </a:solidFill>
                <a:highlight>
                  <a:srgbClr val="F8F9FA"/>
                </a:highlight>
                <a:latin typeface="Verdana"/>
                <a:ea typeface="Verdana"/>
                <a:cs typeface="Verdana"/>
                <a:sym typeface="Verdana"/>
              </a:rPr>
              <a:t>HEAD</a:t>
            </a:r>
            <a:r>
              <a:rPr lang="ru" sz="1000">
                <a:solidFill>
                  <a:srgbClr val="222222"/>
                </a:solidFill>
                <a:highlight>
                  <a:srgbClr val="FFFFFF"/>
                </a:highlight>
                <a:latin typeface="Verdana"/>
                <a:ea typeface="Verdana"/>
                <a:cs typeface="Verdana"/>
                <a:sym typeface="Verdana"/>
              </a:rPr>
              <a:t> обычно применяется для извлечения метаданных, проверки наличия ресурса и чтобы узнать, не изменился ли он с момента последнего обращения.</a:t>
            </a:r>
            <a:endParaRPr sz="1000">
              <a:solidFill>
                <a:srgbClr val="222222"/>
              </a:solidFill>
              <a:highlight>
                <a:srgbClr val="FFFFFF"/>
              </a:highlight>
              <a:latin typeface="Verdana"/>
              <a:ea typeface="Verdana"/>
              <a:cs typeface="Verdana"/>
              <a:sym typeface="Verdana"/>
            </a:endParaRPr>
          </a:p>
          <a:p>
            <a:pPr indent="-292100" lvl="0" marL="457200" rtl="0" algn="l">
              <a:spcBef>
                <a:spcPts val="0"/>
              </a:spcBef>
              <a:spcAft>
                <a:spcPts val="0"/>
              </a:spcAft>
              <a:buClr>
                <a:srgbClr val="222222"/>
              </a:buClr>
              <a:buSzPts val="1000"/>
              <a:buFont typeface="Arial"/>
              <a:buChar char="●"/>
            </a:pPr>
            <a:r>
              <a:rPr b="1" lang="ru" sz="1000">
                <a:solidFill>
                  <a:srgbClr val="222222"/>
                </a:solidFill>
                <a:highlight>
                  <a:srgbClr val="FFFFFF"/>
                </a:highlight>
                <a:latin typeface="Verdana"/>
                <a:ea typeface="Verdana"/>
                <a:cs typeface="Verdana"/>
                <a:sym typeface="Verdana"/>
              </a:rPr>
              <a:t>POST</a:t>
            </a:r>
            <a:r>
              <a:rPr lang="ru" sz="1000">
                <a:solidFill>
                  <a:srgbClr val="222222"/>
                </a:solidFill>
                <a:highlight>
                  <a:srgbClr val="FFFFFF"/>
                </a:highlight>
                <a:latin typeface="Verdana"/>
                <a:ea typeface="Verdana"/>
                <a:cs typeface="Verdana"/>
                <a:sym typeface="Verdana"/>
              </a:rPr>
              <a:t> - Применяется для передачи пользовательских данных заданному ресурсу, с помощью метода </a:t>
            </a:r>
            <a:r>
              <a:rPr lang="ru" sz="1000">
                <a:solidFill>
                  <a:srgbClr val="000000"/>
                </a:solidFill>
                <a:highlight>
                  <a:srgbClr val="F8F9FA"/>
                </a:highlight>
                <a:latin typeface="Verdana"/>
                <a:ea typeface="Verdana"/>
                <a:cs typeface="Verdana"/>
                <a:sym typeface="Verdana"/>
              </a:rPr>
              <a:t>POST</a:t>
            </a:r>
            <a:r>
              <a:rPr lang="ru" sz="1000">
                <a:solidFill>
                  <a:srgbClr val="222222"/>
                </a:solidFill>
                <a:highlight>
                  <a:srgbClr val="FFFFFF"/>
                </a:highlight>
                <a:latin typeface="Verdana"/>
                <a:ea typeface="Verdana"/>
                <a:cs typeface="Verdana"/>
                <a:sym typeface="Verdana"/>
              </a:rPr>
              <a:t> обычно загружаются файлы на сервер.</a:t>
            </a:r>
            <a:endParaRPr b="1" sz="1000">
              <a:solidFill>
                <a:srgbClr val="222222"/>
              </a:solidFill>
              <a:highlight>
                <a:srgbClr val="FFFFFF"/>
              </a:highlight>
              <a:latin typeface="Verdana"/>
              <a:ea typeface="Verdana"/>
              <a:cs typeface="Verdana"/>
              <a:sym typeface="Verdana"/>
            </a:endParaRPr>
          </a:p>
          <a:p>
            <a:pPr indent="-292100" lvl="0" marL="457200" rtl="0" algn="l">
              <a:spcBef>
                <a:spcPts val="0"/>
              </a:spcBef>
              <a:spcAft>
                <a:spcPts val="0"/>
              </a:spcAft>
              <a:buClr>
                <a:srgbClr val="222222"/>
              </a:buClr>
              <a:buSzPts val="1000"/>
              <a:buFont typeface="Verdana"/>
              <a:buChar char="●"/>
            </a:pPr>
            <a:r>
              <a:rPr b="1" lang="ru" sz="1000">
                <a:solidFill>
                  <a:srgbClr val="222222"/>
                </a:solidFill>
                <a:highlight>
                  <a:srgbClr val="FFFFFF"/>
                </a:highlight>
                <a:latin typeface="Verdana"/>
                <a:ea typeface="Verdana"/>
                <a:cs typeface="Verdana"/>
                <a:sym typeface="Verdana"/>
              </a:rPr>
              <a:t>PUT</a:t>
            </a:r>
            <a:r>
              <a:rPr lang="ru" sz="1000">
                <a:solidFill>
                  <a:srgbClr val="222222"/>
                </a:solidFill>
                <a:highlight>
                  <a:srgbClr val="FFFFFF"/>
                </a:highlight>
                <a:latin typeface="Verdana"/>
                <a:ea typeface="Verdana"/>
                <a:cs typeface="Verdana"/>
                <a:sym typeface="Verdana"/>
              </a:rPr>
              <a:t> - Применяется для загрузки содержимого запроса на указанный в запросе URI.</a:t>
            </a:r>
            <a:endParaRPr sz="1000">
              <a:solidFill>
                <a:srgbClr val="222222"/>
              </a:solidFill>
              <a:highlight>
                <a:srgbClr val="FFFFFF"/>
              </a:highlight>
              <a:latin typeface="Verdana"/>
              <a:ea typeface="Verdana"/>
              <a:cs typeface="Verdana"/>
              <a:sym typeface="Verdana"/>
            </a:endParaRPr>
          </a:p>
          <a:p>
            <a:pPr indent="-292100" lvl="0" marL="457200" rtl="0" algn="l">
              <a:lnSpc>
                <a:spcPct val="160000"/>
              </a:lnSpc>
              <a:spcBef>
                <a:spcPts val="0"/>
              </a:spcBef>
              <a:spcAft>
                <a:spcPts val="0"/>
              </a:spcAft>
              <a:buClr>
                <a:srgbClr val="222222"/>
              </a:buClr>
              <a:buSzPts val="1000"/>
              <a:buFont typeface="Verdana"/>
              <a:buChar char="●"/>
            </a:pPr>
            <a:r>
              <a:rPr b="1" lang="ru" sz="1000">
                <a:solidFill>
                  <a:srgbClr val="000000"/>
                </a:solidFill>
                <a:highlight>
                  <a:srgbClr val="FFFFFF"/>
                </a:highlight>
                <a:latin typeface="Verdana"/>
                <a:ea typeface="Verdana"/>
                <a:cs typeface="Verdana"/>
                <a:sym typeface="Verdana"/>
              </a:rPr>
              <a:t>PATCH - </a:t>
            </a:r>
            <a:r>
              <a:rPr lang="ru" sz="1000">
                <a:solidFill>
                  <a:srgbClr val="000000"/>
                </a:solidFill>
                <a:highlight>
                  <a:srgbClr val="FFFFFF"/>
                </a:highlight>
                <a:latin typeface="Verdana"/>
                <a:ea typeface="Verdana"/>
                <a:cs typeface="Verdana"/>
                <a:sym typeface="Verdana"/>
              </a:rPr>
              <a:t>Аналогично PUT, но применяется только к фрагменту ресурса.</a:t>
            </a:r>
            <a:endParaRPr sz="1000">
              <a:solidFill>
                <a:srgbClr val="000000"/>
              </a:solidFill>
              <a:highlight>
                <a:srgbClr val="FFFFFF"/>
              </a:highlight>
              <a:latin typeface="Verdana"/>
              <a:ea typeface="Verdana"/>
              <a:cs typeface="Verdana"/>
              <a:sym typeface="Verdana"/>
            </a:endParaRPr>
          </a:p>
          <a:p>
            <a:pPr indent="-292100" lvl="0" marL="457200" rtl="0" algn="l">
              <a:lnSpc>
                <a:spcPct val="160000"/>
              </a:lnSpc>
              <a:spcBef>
                <a:spcPts val="0"/>
              </a:spcBef>
              <a:spcAft>
                <a:spcPts val="0"/>
              </a:spcAft>
              <a:buClr>
                <a:srgbClr val="000000"/>
              </a:buClr>
              <a:buSzPts val="1000"/>
              <a:buFont typeface="Arial"/>
              <a:buChar char="●"/>
            </a:pPr>
            <a:r>
              <a:rPr b="1" lang="ru" sz="1000">
                <a:solidFill>
                  <a:srgbClr val="000000"/>
                </a:solidFill>
                <a:highlight>
                  <a:srgbClr val="FFFFFF"/>
                </a:highlight>
                <a:latin typeface="Verdana"/>
                <a:ea typeface="Verdana"/>
                <a:cs typeface="Verdana"/>
                <a:sym typeface="Verdana"/>
              </a:rPr>
              <a:t>DELETE - </a:t>
            </a:r>
            <a:r>
              <a:rPr lang="ru" sz="1000">
                <a:solidFill>
                  <a:srgbClr val="222222"/>
                </a:solidFill>
                <a:latin typeface="Verdana"/>
                <a:ea typeface="Verdana"/>
                <a:cs typeface="Verdana"/>
                <a:sym typeface="Verdana"/>
              </a:rPr>
              <a:t>Удаляет указанный ресурс.</a:t>
            </a:r>
            <a:endParaRPr b="1" sz="1000">
              <a:solidFill>
                <a:srgbClr val="000000"/>
              </a:solidFill>
              <a:highlight>
                <a:srgbClr val="FFFFFF"/>
              </a:highlight>
              <a:latin typeface="Verdana"/>
              <a:ea typeface="Verdana"/>
              <a:cs typeface="Verdana"/>
              <a:sym typeface="Verdana"/>
            </a:endParaRPr>
          </a:p>
          <a:p>
            <a:pPr indent="-295275" lvl="0" marL="457200" rtl="0" algn="l">
              <a:lnSpc>
                <a:spcPct val="160000"/>
              </a:lnSpc>
              <a:spcBef>
                <a:spcPts val="0"/>
              </a:spcBef>
              <a:spcAft>
                <a:spcPts val="0"/>
              </a:spcAft>
              <a:buClr>
                <a:srgbClr val="000000"/>
              </a:buClr>
              <a:buSzPts val="1050"/>
              <a:buFont typeface="Arial"/>
              <a:buChar char="●"/>
            </a:pPr>
            <a:r>
              <a:rPr b="1" lang="ru" sz="1050">
                <a:solidFill>
                  <a:srgbClr val="000000"/>
                </a:solidFill>
                <a:highlight>
                  <a:srgbClr val="FFFFFF"/>
                </a:highlight>
                <a:latin typeface="Arial"/>
                <a:ea typeface="Arial"/>
                <a:cs typeface="Arial"/>
                <a:sym typeface="Arial"/>
              </a:rPr>
              <a:t>TRACE - </a:t>
            </a:r>
            <a:r>
              <a:rPr lang="ru" sz="1000">
                <a:solidFill>
                  <a:srgbClr val="222222"/>
                </a:solidFill>
                <a:highlight>
                  <a:srgbClr val="FFFFFF"/>
                </a:highlight>
                <a:latin typeface="Verdana"/>
                <a:ea typeface="Verdana"/>
                <a:cs typeface="Verdana"/>
                <a:sym typeface="Verdana"/>
              </a:rPr>
              <a:t>Возвращает полученный запрос так, что клиент может увидеть, какую информацию промежуточные серверы добавляют или изменяют в запросе.</a:t>
            </a:r>
            <a:endParaRPr b="1" sz="1000">
              <a:solidFill>
                <a:srgbClr val="000000"/>
              </a:solidFill>
              <a:highlight>
                <a:srgbClr val="FFFFFF"/>
              </a:highlight>
              <a:latin typeface="Verdana"/>
              <a:ea typeface="Verdana"/>
              <a:cs typeface="Verdana"/>
              <a:sym typeface="Verdana"/>
            </a:endParaRPr>
          </a:p>
          <a:p>
            <a:pPr indent="-295275" lvl="0" marL="457200" rtl="0" algn="l">
              <a:lnSpc>
                <a:spcPct val="160000"/>
              </a:lnSpc>
              <a:spcBef>
                <a:spcPts val="0"/>
              </a:spcBef>
              <a:spcAft>
                <a:spcPts val="0"/>
              </a:spcAft>
              <a:buClr>
                <a:srgbClr val="000000"/>
              </a:buClr>
              <a:buSzPts val="1050"/>
              <a:buFont typeface="Arial"/>
              <a:buChar char="●"/>
            </a:pPr>
            <a:r>
              <a:rPr b="1" lang="ru" sz="1050">
                <a:solidFill>
                  <a:srgbClr val="000000"/>
                </a:solidFill>
                <a:highlight>
                  <a:srgbClr val="FFFFFF"/>
                </a:highlight>
                <a:latin typeface="Arial"/>
                <a:ea typeface="Arial"/>
                <a:cs typeface="Arial"/>
                <a:sym typeface="Arial"/>
              </a:rPr>
              <a:t>CONNECT - </a:t>
            </a:r>
            <a:r>
              <a:rPr lang="ru" sz="1000">
                <a:solidFill>
                  <a:srgbClr val="000000"/>
                </a:solidFill>
                <a:highlight>
                  <a:srgbClr val="FFFFFF"/>
                </a:highlight>
                <a:latin typeface="Verdana"/>
                <a:ea typeface="Verdana"/>
                <a:cs typeface="Verdana"/>
                <a:sym typeface="Verdana"/>
              </a:rPr>
              <a:t>Преобразует соединение запроса в прозрачный TCP/IP-туннель, обычно чтобы содействовать установлению защищённого SSL-соединения через нешифрованный прокси.</a:t>
            </a:r>
            <a:endParaRPr sz="1000">
              <a:solidFill>
                <a:srgbClr val="000000"/>
              </a:solidFill>
              <a:highlight>
                <a:srgbClr val="FFFFFF"/>
              </a:highlight>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35"/>
          <p:cNvSpPr txBox="1"/>
          <p:nvPr>
            <p:ph type="title"/>
          </p:nvPr>
        </p:nvSpPr>
        <p:spPr>
          <a:xfrm>
            <a:off x="311700" y="260550"/>
            <a:ext cx="8520600" cy="7074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1600"/>
              </a:spcAft>
              <a:buNone/>
            </a:pPr>
            <a:r>
              <a:rPr lang="ru"/>
              <a:t>Описание методов протокола.  </a:t>
            </a:r>
            <a:endParaRPr/>
          </a:p>
        </p:txBody>
      </p:sp>
      <p:sp>
        <p:nvSpPr>
          <p:cNvPr id="338" name="Google Shape;338;p35"/>
          <p:cNvSpPr txBox="1"/>
          <p:nvPr>
            <p:ph idx="1" type="body"/>
          </p:nvPr>
        </p:nvSpPr>
        <p:spPr>
          <a:xfrm>
            <a:off x="431075" y="1152425"/>
            <a:ext cx="8520600" cy="3302700"/>
          </a:xfrm>
          <a:prstGeom prst="rect">
            <a:avLst/>
          </a:prstGeom>
        </p:spPr>
        <p:txBody>
          <a:bodyPr anchorCtr="0" anchor="t" bIns="91425" lIns="91425" spcFirstLastPara="1" rIns="91425" wrap="square" tIns="91425">
            <a:noAutofit/>
          </a:bodyPr>
          <a:lstStyle/>
          <a:p>
            <a:pPr indent="0" lvl="0" marL="0" rtl="0" algn="l">
              <a:lnSpc>
                <a:spcPct val="110000"/>
              </a:lnSpc>
              <a:spcBef>
                <a:spcPts val="1500"/>
              </a:spcBef>
              <a:spcAft>
                <a:spcPts val="0"/>
              </a:spcAft>
              <a:buNone/>
            </a:pPr>
            <a:r>
              <a:t/>
            </a:r>
            <a:endParaRPr>
              <a:solidFill>
                <a:srgbClr val="333333"/>
              </a:solidFill>
              <a:latin typeface="Arial"/>
              <a:ea typeface="Arial"/>
              <a:cs typeface="Arial"/>
              <a:sym typeface="Arial"/>
            </a:endParaRPr>
          </a:p>
          <a:p>
            <a:pPr indent="0" lvl="0" marL="0" rtl="0" algn="l">
              <a:spcBef>
                <a:spcPts val="800"/>
              </a:spcBef>
              <a:spcAft>
                <a:spcPts val="1600"/>
              </a:spcAft>
              <a:buNone/>
            </a:pPr>
            <a:r>
              <a:t/>
            </a:r>
            <a:endParaRPr/>
          </a:p>
        </p:txBody>
      </p:sp>
      <p:pic>
        <p:nvPicPr>
          <p:cNvPr id="339" name="Google Shape;339;p35"/>
          <p:cNvPicPr preferRelativeResize="0"/>
          <p:nvPr/>
        </p:nvPicPr>
        <p:blipFill>
          <a:blip r:embed="rId3">
            <a:alphaModFix/>
          </a:blip>
          <a:stretch>
            <a:fillRect/>
          </a:stretch>
        </p:blipFill>
        <p:spPr>
          <a:xfrm>
            <a:off x="1338724" y="1590000"/>
            <a:ext cx="6020950" cy="2427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3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1600"/>
              </a:spcAft>
              <a:buNone/>
            </a:pPr>
            <a:r>
              <a:rPr lang="ru"/>
              <a:t>Описание методов протокола.  </a:t>
            </a:r>
            <a:endParaRPr/>
          </a:p>
        </p:txBody>
      </p:sp>
      <p:sp>
        <p:nvSpPr>
          <p:cNvPr id="345" name="Google Shape;345;p36"/>
          <p:cNvSpPr txBox="1"/>
          <p:nvPr>
            <p:ph idx="1" type="body"/>
          </p:nvPr>
        </p:nvSpPr>
        <p:spPr>
          <a:xfrm>
            <a:off x="365950" y="1266325"/>
            <a:ext cx="8520600" cy="3302700"/>
          </a:xfrm>
          <a:prstGeom prst="rect">
            <a:avLst/>
          </a:prstGeom>
        </p:spPr>
        <p:txBody>
          <a:bodyPr anchorCtr="0" anchor="t" bIns="91425" lIns="91425" spcFirstLastPara="1" rIns="91425" wrap="square" tIns="91425">
            <a:noAutofit/>
          </a:bodyPr>
          <a:lstStyle/>
          <a:p>
            <a:pPr indent="0" lvl="0" marL="0" rtl="0" algn="l">
              <a:lnSpc>
                <a:spcPct val="110000"/>
              </a:lnSpc>
              <a:spcBef>
                <a:spcPts val="1500"/>
              </a:spcBef>
              <a:spcAft>
                <a:spcPts val="0"/>
              </a:spcAft>
              <a:buNone/>
            </a:pPr>
            <a:r>
              <a:rPr lang="ru">
                <a:solidFill>
                  <a:srgbClr val="333333"/>
                </a:solidFill>
                <a:latin typeface="Arial"/>
                <a:ea typeface="Arial"/>
                <a:cs typeface="Arial"/>
                <a:sym typeface="Arial"/>
              </a:rPr>
              <a:t>Безопасные HTTP методы (Safe method HTTP)</a:t>
            </a:r>
            <a:endParaRPr>
              <a:solidFill>
                <a:srgbClr val="333333"/>
              </a:solidFill>
              <a:latin typeface="Arial"/>
              <a:ea typeface="Arial"/>
              <a:cs typeface="Arial"/>
              <a:sym typeface="Arial"/>
            </a:endParaRPr>
          </a:p>
          <a:p>
            <a:pPr indent="0" lvl="0" marL="0" rtl="0" algn="l">
              <a:spcBef>
                <a:spcPts val="800"/>
              </a:spcBef>
              <a:spcAft>
                <a:spcPts val="0"/>
              </a:spcAft>
              <a:buNone/>
            </a:pPr>
            <a:r>
              <a:t/>
            </a:r>
            <a:endParaRPr sz="1050">
              <a:solidFill>
                <a:srgbClr val="333333"/>
              </a:solidFill>
              <a:highlight>
                <a:srgbClr val="FFFFFF"/>
              </a:highlight>
              <a:latin typeface="Arial"/>
              <a:ea typeface="Arial"/>
              <a:cs typeface="Arial"/>
              <a:sym typeface="Arial"/>
            </a:endParaRPr>
          </a:p>
          <a:p>
            <a:pPr indent="-295275" lvl="0" marL="457200" rtl="0" algn="l">
              <a:spcBef>
                <a:spcPts val="1600"/>
              </a:spcBef>
              <a:spcAft>
                <a:spcPts val="0"/>
              </a:spcAft>
              <a:buClr>
                <a:srgbClr val="333333"/>
              </a:buClr>
              <a:buSzPts val="1050"/>
              <a:buFont typeface="Arial"/>
              <a:buChar char="❖"/>
            </a:pPr>
            <a:r>
              <a:rPr lang="ru" sz="1050">
                <a:solidFill>
                  <a:srgbClr val="333333"/>
                </a:solidFill>
                <a:highlight>
                  <a:srgbClr val="FFFFFF"/>
                </a:highlight>
                <a:latin typeface="Arial"/>
                <a:ea typeface="Arial"/>
                <a:cs typeface="Arial"/>
                <a:sym typeface="Arial"/>
              </a:rPr>
              <a:t>Метод GET в HTTP используется для получения информации от сервера по заданному URI (</a:t>
            </a:r>
            <a:r>
              <a:rPr lang="ru" sz="1050">
                <a:solidFill>
                  <a:srgbClr val="333333"/>
                </a:solidFill>
                <a:highlight>
                  <a:srgbClr val="F8F8F8"/>
                </a:highlight>
                <a:latin typeface="Arial"/>
                <a:ea typeface="Arial"/>
                <a:cs typeface="Arial"/>
                <a:sym typeface="Arial"/>
              </a:rPr>
              <a:t>URI в HTTP</a:t>
            </a:r>
            <a:r>
              <a:rPr lang="ru" sz="1050">
                <a:solidFill>
                  <a:srgbClr val="333333"/>
                </a:solidFill>
                <a:highlight>
                  <a:srgbClr val="FFFFFF"/>
                </a:highlight>
                <a:latin typeface="Arial"/>
                <a:ea typeface="Arial"/>
                <a:cs typeface="Arial"/>
                <a:sym typeface="Arial"/>
              </a:rPr>
              <a:t>). Запросы клиентов, использующие метод GET должны получать только данные и не должны никак влиять на эти данные.</a:t>
            </a:r>
            <a:endParaRPr sz="1050">
              <a:solidFill>
                <a:srgbClr val="333333"/>
              </a:solidFill>
              <a:highlight>
                <a:srgbClr val="FFFFFF"/>
              </a:highlight>
              <a:latin typeface="Arial"/>
              <a:ea typeface="Arial"/>
              <a:cs typeface="Arial"/>
              <a:sym typeface="Arial"/>
            </a:endParaRPr>
          </a:p>
          <a:p>
            <a:pPr indent="-295275" lvl="0" marL="457200" rtl="0" algn="l">
              <a:spcBef>
                <a:spcPts val="0"/>
              </a:spcBef>
              <a:spcAft>
                <a:spcPts val="0"/>
              </a:spcAft>
              <a:buClr>
                <a:srgbClr val="333333"/>
              </a:buClr>
              <a:buSzPts val="1050"/>
              <a:buFont typeface="Arial"/>
              <a:buChar char="❖"/>
            </a:pPr>
            <a:r>
              <a:rPr lang="ru" sz="1050">
                <a:solidFill>
                  <a:srgbClr val="333333"/>
                </a:solidFill>
                <a:highlight>
                  <a:srgbClr val="FFFFFF"/>
                </a:highlight>
                <a:latin typeface="Arial"/>
                <a:ea typeface="Arial"/>
                <a:cs typeface="Arial"/>
                <a:sym typeface="Arial"/>
              </a:rPr>
              <a:t>HTTP метод POST используется для отправки данных на сервер, например, из HTML форм, которые заполняет посетитель сайта.</a:t>
            </a:r>
            <a:endParaRPr sz="1050">
              <a:solidFill>
                <a:srgbClr val="333333"/>
              </a:solidFill>
              <a:highlight>
                <a:srgbClr val="FFFFFF"/>
              </a:highlight>
              <a:latin typeface="Arial"/>
              <a:ea typeface="Arial"/>
              <a:cs typeface="Arial"/>
              <a:sym typeface="Arial"/>
            </a:endParaRPr>
          </a:p>
          <a:p>
            <a:pPr indent="-295275" lvl="0" marL="457200" rtl="0" algn="l">
              <a:spcBef>
                <a:spcPts val="0"/>
              </a:spcBef>
              <a:spcAft>
                <a:spcPts val="0"/>
              </a:spcAft>
              <a:buClr>
                <a:srgbClr val="333333"/>
              </a:buClr>
              <a:buSzPts val="1050"/>
              <a:buFont typeface="Arial"/>
              <a:buChar char="❖"/>
            </a:pPr>
            <a:r>
              <a:rPr lang="ru" sz="1050">
                <a:solidFill>
                  <a:srgbClr val="333333"/>
                </a:solidFill>
                <a:highlight>
                  <a:srgbClr val="FFFFFF"/>
                </a:highlight>
                <a:latin typeface="Arial"/>
                <a:ea typeface="Arial"/>
                <a:cs typeface="Arial"/>
                <a:sym typeface="Arial"/>
              </a:rPr>
              <a:t>HTTP метод PUT используется для загрузки содержимого запроса на указанный в этом же запросе URI.</a:t>
            </a:r>
            <a:endParaRPr sz="1050">
              <a:solidFill>
                <a:srgbClr val="333333"/>
              </a:solidFill>
              <a:highlight>
                <a:srgbClr val="FFFFFF"/>
              </a:highlight>
              <a:latin typeface="Arial"/>
              <a:ea typeface="Arial"/>
              <a:cs typeface="Arial"/>
              <a:sym typeface="Arial"/>
            </a:endParaRPr>
          </a:p>
          <a:p>
            <a:pPr indent="-295275" lvl="0" marL="457200" rtl="0" algn="l">
              <a:spcBef>
                <a:spcPts val="0"/>
              </a:spcBef>
              <a:spcAft>
                <a:spcPts val="0"/>
              </a:spcAft>
              <a:buClr>
                <a:srgbClr val="333333"/>
              </a:buClr>
              <a:buSzPts val="1050"/>
              <a:buFont typeface="Arial"/>
              <a:buChar char="❖"/>
            </a:pPr>
            <a:r>
              <a:rPr lang="ru" sz="1050">
                <a:solidFill>
                  <a:srgbClr val="333333"/>
                </a:solidFill>
                <a:highlight>
                  <a:srgbClr val="FFFFFF"/>
                </a:highlight>
                <a:latin typeface="Arial"/>
                <a:ea typeface="Arial"/>
                <a:cs typeface="Arial"/>
                <a:sym typeface="Arial"/>
              </a:rPr>
              <a:t>HTTP метод HEAD работает точно так же, как GET, но в ответ сервер посылает только заголовки и статусную строку без тела </a:t>
            </a:r>
            <a:r>
              <a:rPr lang="ru" sz="1050">
                <a:solidFill>
                  <a:srgbClr val="333333"/>
                </a:solidFill>
                <a:highlight>
                  <a:srgbClr val="F8F8F8"/>
                </a:highlight>
                <a:latin typeface="Arial"/>
                <a:ea typeface="Arial"/>
                <a:cs typeface="Arial"/>
                <a:sym typeface="Arial"/>
              </a:rPr>
              <a:t>HTTP сообщения</a:t>
            </a:r>
            <a:r>
              <a:rPr lang="ru" sz="1050">
                <a:solidFill>
                  <a:srgbClr val="333333"/>
                </a:solidFill>
                <a:highlight>
                  <a:srgbClr val="FFFFFF"/>
                </a:highlight>
                <a:latin typeface="Arial"/>
                <a:ea typeface="Arial"/>
                <a:cs typeface="Arial"/>
                <a:sym typeface="Arial"/>
              </a:rPr>
              <a:t>.</a:t>
            </a:r>
            <a:endParaRPr sz="1050">
              <a:solidFill>
                <a:srgbClr val="333333"/>
              </a:solidFill>
              <a:highlight>
                <a:srgbClr val="FFFFFF"/>
              </a:highlight>
              <a:latin typeface="Arial"/>
              <a:ea typeface="Arial"/>
              <a:cs typeface="Arial"/>
              <a:sym typeface="Arial"/>
            </a:endParaRPr>
          </a:p>
          <a:p>
            <a:pPr indent="-295275" lvl="0" marL="457200" rtl="0" algn="l">
              <a:spcBef>
                <a:spcPts val="0"/>
              </a:spcBef>
              <a:spcAft>
                <a:spcPts val="0"/>
              </a:spcAft>
              <a:buClr>
                <a:srgbClr val="333333"/>
              </a:buClr>
              <a:buSzPts val="1050"/>
              <a:buFont typeface="Arial"/>
              <a:buChar char="❖"/>
            </a:pPr>
            <a:r>
              <a:rPr lang="ru" sz="1050">
                <a:solidFill>
                  <a:srgbClr val="333333"/>
                </a:solidFill>
                <a:highlight>
                  <a:srgbClr val="FFFFFF"/>
                </a:highlight>
                <a:latin typeface="Arial"/>
                <a:ea typeface="Arial"/>
                <a:cs typeface="Arial"/>
                <a:sym typeface="Arial"/>
              </a:rPr>
              <a:t>HTTP метод DELETE удаляет указанный в URI ресурс.</a:t>
            </a:r>
            <a:endParaRPr sz="1050">
              <a:solidFill>
                <a:srgbClr val="333333"/>
              </a:solidFill>
              <a:highlight>
                <a:srgbClr val="FFFFFF"/>
              </a:highlight>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3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1600"/>
              </a:spcAft>
              <a:buNone/>
            </a:pPr>
            <a:r>
              <a:rPr lang="ru"/>
              <a:t>Описание методов протокола.  </a:t>
            </a:r>
            <a:endParaRPr/>
          </a:p>
        </p:txBody>
      </p:sp>
      <p:sp>
        <p:nvSpPr>
          <p:cNvPr id="351" name="Google Shape;351;p37"/>
          <p:cNvSpPr txBox="1"/>
          <p:nvPr>
            <p:ph idx="1" type="body"/>
          </p:nvPr>
        </p:nvSpPr>
        <p:spPr>
          <a:xfrm>
            <a:off x="409375" y="1212075"/>
            <a:ext cx="8520600" cy="3302700"/>
          </a:xfrm>
          <a:prstGeom prst="rect">
            <a:avLst/>
          </a:prstGeom>
        </p:spPr>
        <p:txBody>
          <a:bodyPr anchorCtr="0" anchor="t" bIns="91425" lIns="91425" spcFirstLastPara="1" rIns="91425" wrap="square" tIns="91425">
            <a:noAutofit/>
          </a:bodyPr>
          <a:lstStyle/>
          <a:p>
            <a:pPr indent="0" lvl="0" marL="0" rtl="0" algn="l">
              <a:lnSpc>
                <a:spcPct val="110000"/>
              </a:lnSpc>
              <a:spcBef>
                <a:spcPts val="1500"/>
              </a:spcBef>
              <a:spcAft>
                <a:spcPts val="0"/>
              </a:spcAft>
              <a:buNone/>
            </a:pPr>
            <a:r>
              <a:rPr lang="ru">
                <a:solidFill>
                  <a:srgbClr val="333333"/>
                </a:solidFill>
                <a:latin typeface="Arial"/>
                <a:ea typeface="Arial"/>
                <a:cs typeface="Arial"/>
                <a:sym typeface="Arial"/>
              </a:rPr>
              <a:t>Идемпотентные HTTP методы (Idempotent Methods HTTP)</a:t>
            </a:r>
            <a:endParaRPr>
              <a:solidFill>
                <a:srgbClr val="333333"/>
              </a:solidFill>
              <a:latin typeface="Arial"/>
              <a:ea typeface="Arial"/>
              <a:cs typeface="Arial"/>
              <a:sym typeface="Arial"/>
            </a:endParaRPr>
          </a:p>
          <a:p>
            <a:pPr indent="-295275" lvl="0" marL="457200" rtl="0" algn="l">
              <a:lnSpc>
                <a:spcPct val="110000"/>
              </a:lnSpc>
              <a:spcBef>
                <a:spcPts val="1500"/>
              </a:spcBef>
              <a:spcAft>
                <a:spcPts val="0"/>
              </a:spcAft>
              <a:buClr>
                <a:srgbClr val="333333"/>
              </a:buClr>
              <a:buSzPts val="1050"/>
              <a:buFont typeface="Arial"/>
              <a:buChar char="❖"/>
            </a:pPr>
            <a:r>
              <a:rPr lang="ru" sz="1050">
                <a:solidFill>
                  <a:srgbClr val="333333"/>
                </a:solidFill>
                <a:highlight>
                  <a:srgbClr val="FFFFFF"/>
                </a:highlight>
                <a:latin typeface="Arial"/>
                <a:ea typeface="Arial"/>
                <a:cs typeface="Arial"/>
                <a:sym typeface="Arial"/>
              </a:rPr>
              <a:t>HTTP метод OPTIONS используется для получения параметров текущего HTTP соединения.</a:t>
            </a:r>
            <a:endParaRPr sz="1050">
              <a:solidFill>
                <a:srgbClr val="333333"/>
              </a:solidFill>
              <a:highlight>
                <a:srgbClr val="FFFFFF"/>
              </a:highlight>
              <a:latin typeface="Arial"/>
              <a:ea typeface="Arial"/>
              <a:cs typeface="Arial"/>
              <a:sym typeface="Arial"/>
            </a:endParaRPr>
          </a:p>
          <a:p>
            <a:pPr indent="-295275" lvl="0" marL="457200" rtl="0" algn="l">
              <a:lnSpc>
                <a:spcPct val="110000"/>
              </a:lnSpc>
              <a:spcBef>
                <a:spcPts val="0"/>
              </a:spcBef>
              <a:spcAft>
                <a:spcPts val="0"/>
              </a:spcAft>
              <a:buClr>
                <a:srgbClr val="333333"/>
              </a:buClr>
              <a:buSzPts val="1050"/>
              <a:buFont typeface="Arial"/>
              <a:buChar char="❖"/>
            </a:pPr>
            <a:r>
              <a:rPr lang="ru" sz="1050">
                <a:solidFill>
                  <a:srgbClr val="333333"/>
                </a:solidFill>
                <a:highlight>
                  <a:srgbClr val="FFFFFF"/>
                </a:highlight>
                <a:latin typeface="Arial"/>
                <a:ea typeface="Arial"/>
                <a:cs typeface="Arial"/>
                <a:sym typeface="Arial"/>
              </a:rPr>
              <a:t>HTTP метод TRACE создает петлю, благодаря которой клиент может увидеть, что происходит с сообщением на всех узлах передачи</a:t>
            </a:r>
            <a:endParaRPr sz="1050">
              <a:solidFill>
                <a:srgbClr val="333333"/>
              </a:solidFill>
              <a:highlight>
                <a:srgbClr val="FFFFFF"/>
              </a:highlight>
              <a:latin typeface="Arial"/>
              <a:ea typeface="Arial"/>
              <a:cs typeface="Arial"/>
              <a:sym typeface="Arial"/>
            </a:endParaRPr>
          </a:p>
          <a:p>
            <a:pPr indent="-295275" lvl="0" marL="457200" rtl="0" algn="l">
              <a:spcBef>
                <a:spcPts val="0"/>
              </a:spcBef>
              <a:spcAft>
                <a:spcPts val="0"/>
              </a:spcAft>
              <a:buClr>
                <a:srgbClr val="333333"/>
              </a:buClr>
              <a:buSzPts val="1050"/>
              <a:buFont typeface="Arial"/>
              <a:buChar char="❖"/>
            </a:pPr>
            <a:r>
              <a:rPr lang="ru" sz="1050">
                <a:solidFill>
                  <a:srgbClr val="333333"/>
                </a:solidFill>
                <a:highlight>
                  <a:srgbClr val="FFFFFF"/>
                </a:highlight>
                <a:latin typeface="Arial"/>
                <a:ea typeface="Arial"/>
                <a:cs typeface="Arial"/>
                <a:sym typeface="Arial"/>
              </a:rPr>
              <a:t>Метода GET в HTTP используется для получения информации от сервера по заданному URI (</a:t>
            </a:r>
            <a:r>
              <a:rPr lang="ru" sz="1050">
                <a:solidFill>
                  <a:srgbClr val="333333"/>
                </a:solidFill>
                <a:highlight>
                  <a:srgbClr val="F8F8F8"/>
                </a:highlight>
                <a:latin typeface="Arial"/>
                <a:ea typeface="Arial"/>
                <a:cs typeface="Arial"/>
                <a:sym typeface="Arial"/>
              </a:rPr>
              <a:t>URI в HTTP</a:t>
            </a:r>
            <a:r>
              <a:rPr lang="ru" sz="1050">
                <a:solidFill>
                  <a:srgbClr val="333333"/>
                </a:solidFill>
                <a:highlight>
                  <a:srgbClr val="FFFFFF"/>
                </a:highlight>
                <a:latin typeface="Arial"/>
                <a:ea typeface="Arial"/>
                <a:cs typeface="Arial"/>
                <a:sym typeface="Arial"/>
              </a:rPr>
              <a:t>). Запросы клиентов, использующие метод GET должны получать только данные и не должны никак влиять на эти данные.</a:t>
            </a:r>
            <a:endParaRPr sz="1050">
              <a:solidFill>
                <a:srgbClr val="333333"/>
              </a:solidFill>
              <a:highlight>
                <a:srgbClr val="FFFFFF"/>
              </a:highlight>
              <a:latin typeface="Arial"/>
              <a:ea typeface="Arial"/>
              <a:cs typeface="Arial"/>
              <a:sym typeface="Arial"/>
            </a:endParaRPr>
          </a:p>
          <a:p>
            <a:pPr indent="-295275" lvl="0" marL="457200" rtl="0" algn="l">
              <a:spcBef>
                <a:spcPts val="0"/>
              </a:spcBef>
              <a:spcAft>
                <a:spcPts val="0"/>
              </a:spcAft>
              <a:buClr>
                <a:srgbClr val="333333"/>
              </a:buClr>
              <a:buSzPts val="1050"/>
              <a:buFont typeface="Arial"/>
              <a:buChar char="❖"/>
            </a:pPr>
            <a:r>
              <a:rPr lang="ru" sz="1050">
                <a:solidFill>
                  <a:srgbClr val="333333"/>
                </a:solidFill>
                <a:highlight>
                  <a:srgbClr val="FFFFFF"/>
                </a:highlight>
                <a:latin typeface="Arial"/>
                <a:ea typeface="Arial"/>
                <a:cs typeface="Arial"/>
                <a:sym typeface="Arial"/>
              </a:rPr>
              <a:t>HTTP метод PUT используется для загрузки содержимого запроса на указанный в этом же запросе URI.</a:t>
            </a:r>
            <a:endParaRPr sz="1050">
              <a:solidFill>
                <a:srgbClr val="333333"/>
              </a:solidFill>
              <a:highlight>
                <a:srgbClr val="FFFFFF"/>
              </a:highlight>
              <a:latin typeface="Arial"/>
              <a:ea typeface="Arial"/>
              <a:cs typeface="Arial"/>
              <a:sym typeface="Arial"/>
            </a:endParaRPr>
          </a:p>
          <a:p>
            <a:pPr indent="-295275" lvl="0" marL="457200" rtl="0" algn="l">
              <a:spcBef>
                <a:spcPts val="0"/>
              </a:spcBef>
              <a:spcAft>
                <a:spcPts val="0"/>
              </a:spcAft>
              <a:buClr>
                <a:srgbClr val="333333"/>
              </a:buClr>
              <a:buSzPts val="1050"/>
              <a:buFont typeface="Arial"/>
              <a:buChar char="❖"/>
            </a:pPr>
            <a:r>
              <a:rPr lang="ru" sz="1050">
                <a:solidFill>
                  <a:srgbClr val="333333"/>
                </a:solidFill>
                <a:highlight>
                  <a:srgbClr val="FFFFFF"/>
                </a:highlight>
                <a:latin typeface="Arial"/>
                <a:ea typeface="Arial"/>
                <a:cs typeface="Arial"/>
                <a:sym typeface="Arial"/>
              </a:rPr>
              <a:t>HTTP метод HEAD работает точно так же, как GET, но в ответ сервер посылает только заголовки и статусную строку без тела </a:t>
            </a:r>
            <a:r>
              <a:rPr lang="ru" sz="1050">
                <a:solidFill>
                  <a:srgbClr val="333333"/>
                </a:solidFill>
                <a:highlight>
                  <a:srgbClr val="F8F8F8"/>
                </a:highlight>
                <a:latin typeface="Arial"/>
                <a:ea typeface="Arial"/>
                <a:cs typeface="Arial"/>
                <a:sym typeface="Arial"/>
              </a:rPr>
              <a:t>HTTP сообщения</a:t>
            </a:r>
            <a:r>
              <a:rPr lang="ru" sz="1050">
                <a:solidFill>
                  <a:srgbClr val="333333"/>
                </a:solidFill>
                <a:highlight>
                  <a:srgbClr val="FFFFFF"/>
                </a:highlight>
                <a:latin typeface="Arial"/>
                <a:ea typeface="Arial"/>
                <a:cs typeface="Arial"/>
                <a:sym typeface="Arial"/>
              </a:rPr>
              <a:t>.</a:t>
            </a:r>
            <a:endParaRPr sz="1050">
              <a:solidFill>
                <a:srgbClr val="333333"/>
              </a:solidFill>
              <a:highlight>
                <a:srgbClr val="FFFFFF"/>
              </a:highlight>
              <a:latin typeface="Arial"/>
              <a:ea typeface="Arial"/>
              <a:cs typeface="Arial"/>
              <a:sym typeface="Arial"/>
            </a:endParaRPr>
          </a:p>
          <a:p>
            <a:pPr indent="-295275" lvl="0" marL="457200" rtl="0" algn="l">
              <a:spcBef>
                <a:spcPts val="0"/>
              </a:spcBef>
              <a:spcAft>
                <a:spcPts val="0"/>
              </a:spcAft>
              <a:buClr>
                <a:srgbClr val="333333"/>
              </a:buClr>
              <a:buSzPts val="1050"/>
              <a:buFont typeface="Arial"/>
              <a:buChar char="❖"/>
            </a:pPr>
            <a:r>
              <a:rPr lang="ru" sz="1050">
                <a:solidFill>
                  <a:srgbClr val="333333"/>
                </a:solidFill>
                <a:highlight>
                  <a:srgbClr val="FFFFFF"/>
                </a:highlight>
                <a:latin typeface="Arial"/>
                <a:ea typeface="Arial"/>
                <a:cs typeface="Arial"/>
                <a:sym typeface="Arial"/>
              </a:rPr>
              <a:t>HTTP метод DELETE удаляет указанный в URI ресурс.</a:t>
            </a:r>
            <a:endParaRPr sz="1050">
              <a:solidFill>
                <a:srgbClr val="333333"/>
              </a:solidFill>
              <a:highlight>
                <a:srgbClr val="FFFFFF"/>
              </a:highlight>
              <a:latin typeface="Arial"/>
              <a:ea typeface="Arial"/>
              <a:cs typeface="Arial"/>
              <a:sym typeface="Arial"/>
            </a:endParaRPr>
          </a:p>
          <a:p>
            <a:pPr indent="0" lvl="0" marL="0" rtl="0" algn="l">
              <a:lnSpc>
                <a:spcPct val="110000"/>
              </a:lnSpc>
              <a:spcBef>
                <a:spcPts val="1600"/>
              </a:spcBef>
              <a:spcAft>
                <a:spcPts val="800"/>
              </a:spcAft>
              <a:buNone/>
            </a:pPr>
            <a:r>
              <a:t/>
            </a:r>
            <a:endParaRPr sz="1050">
              <a:solidFill>
                <a:srgbClr val="333333"/>
              </a:solidFill>
              <a:highlight>
                <a:srgbClr val="FFFFFF"/>
              </a:highlight>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3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Описание методов протокола.OPTIONS</a:t>
            </a:r>
            <a:endParaRPr/>
          </a:p>
        </p:txBody>
      </p:sp>
      <p:pic>
        <p:nvPicPr>
          <p:cNvPr id="357" name="Google Shape;357;p38"/>
          <p:cNvPicPr preferRelativeResize="0"/>
          <p:nvPr/>
        </p:nvPicPr>
        <p:blipFill>
          <a:blip r:embed="rId3">
            <a:alphaModFix/>
          </a:blip>
          <a:stretch>
            <a:fillRect/>
          </a:stretch>
        </p:blipFill>
        <p:spPr>
          <a:xfrm>
            <a:off x="311700" y="2343150"/>
            <a:ext cx="4543425" cy="457200"/>
          </a:xfrm>
          <a:prstGeom prst="rect">
            <a:avLst/>
          </a:prstGeom>
          <a:noFill/>
          <a:ln>
            <a:noFill/>
          </a:ln>
        </p:spPr>
      </p:pic>
      <p:pic>
        <p:nvPicPr>
          <p:cNvPr id="358" name="Google Shape;358;p38"/>
          <p:cNvPicPr preferRelativeResize="0"/>
          <p:nvPr/>
        </p:nvPicPr>
        <p:blipFill>
          <a:blip r:embed="rId4">
            <a:alphaModFix/>
          </a:blip>
          <a:stretch>
            <a:fillRect/>
          </a:stretch>
        </p:blipFill>
        <p:spPr>
          <a:xfrm>
            <a:off x="3961200" y="3346800"/>
            <a:ext cx="5105400" cy="1314450"/>
          </a:xfrm>
          <a:prstGeom prst="rect">
            <a:avLst/>
          </a:prstGeom>
          <a:noFill/>
          <a:ln>
            <a:noFill/>
          </a:ln>
        </p:spPr>
      </p:pic>
      <p:sp>
        <p:nvSpPr>
          <p:cNvPr id="359" name="Google Shape;359;p38"/>
          <p:cNvSpPr txBox="1"/>
          <p:nvPr/>
        </p:nvSpPr>
        <p:spPr>
          <a:xfrm>
            <a:off x="651050" y="1508325"/>
            <a:ext cx="1790400" cy="7293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ru"/>
              <a:t>запрос пользователя</a:t>
            </a:r>
            <a:endParaRPr/>
          </a:p>
        </p:txBody>
      </p:sp>
      <p:sp>
        <p:nvSpPr>
          <p:cNvPr id="360" name="Google Shape;360;p38"/>
          <p:cNvSpPr txBox="1"/>
          <p:nvPr/>
        </p:nvSpPr>
        <p:spPr>
          <a:xfrm>
            <a:off x="6044150" y="2617500"/>
            <a:ext cx="1714800" cy="6378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ru"/>
              <a:t>ответ сервера</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3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Описание методов протокола.GET</a:t>
            </a:r>
            <a:endParaRPr/>
          </a:p>
        </p:txBody>
      </p:sp>
      <p:pic>
        <p:nvPicPr>
          <p:cNvPr id="366" name="Google Shape;366;p39"/>
          <p:cNvPicPr preferRelativeResize="0"/>
          <p:nvPr/>
        </p:nvPicPr>
        <p:blipFill>
          <a:blip r:embed="rId3">
            <a:alphaModFix/>
          </a:blip>
          <a:stretch>
            <a:fillRect/>
          </a:stretch>
        </p:blipFill>
        <p:spPr>
          <a:xfrm>
            <a:off x="425300" y="2083450"/>
            <a:ext cx="4342025" cy="1525575"/>
          </a:xfrm>
          <a:prstGeom prst="rect">
            <a:avLst/>
          </a:prstGeom>
          <a:noFill/>
          <a:ln>
            <a:noFill/>
          </a:ln>
        </p:spPr>
      </p:pic>
      <p:sp>
        <p:nvSpPr>
          <p:cNvPr id="367" name="Google Shape;367;p39"/>
          <p:cNvSpPr txBox="1"/>
          <p:nvPr/>
        </p:nvSpPr>
        <p:spPr>
          <a:xfrm>
            <a:off x="651050" y="1508325"/>
            <a:ext cx="1855500" cy="5208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ru"/>
              <a:t>запрос пользователя</a:t>
            </a:r>
            <a:endParaRPr/>
          </a:p>
        </p:txBody>
      </p:sp>
      <p:pic>
        <p:nvPicPr>
          <p:cNvPr id="368" name="Google Shape;368;p39"/>
          <p:cNvPicPr preferRelativeResize="0"/>
          <p:nvPr/>
        </p:nvPicPr>
        <p:blipFill>
          <a:blip r:embed="rId4">
            <a:alphaModFix/>
          </a:blip>
          <a:stretch>
            <a:fillRect/>
          </a:stretch>
        </p:blipFill>
        <p:spPr>
          <a:xfrm>
            <a:off x="4963125" y="1662900"/>
            <a:ext cx="3990975" cy="2743200"/>
          </a:xfrm>
          <a:prstGeom prst="rect">
            <a:avLst/>
          </a:prstGeom>
          <a:noFill/>
          <a:ln>
            <a:noFill/>
          </a:ln>
        </p:spPr>
      </p:pic>
      <p:sp>
        <p:nvSpPr>
          <p:cNvPr id="369" name="Google Shape;369;p39"/>
          <p:cNvSpPr txBox="1"/>
          <p:nvPr/>
        </p:nvSpPr>
        <p:spPr>
          <a:xfrm>
            <a:off x="5274175" y="1152425"/>
            <a:ext cx="1790400" cy="4209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ru"/>
              <a:t>ответ сервера</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40"/>
          <p:cNvSpPr/>
          <p:nvPr/>
        </p:nvSpPr>
        <p:spPr>
          <a:xfrm>
            <a:off x="381925" y="2199950"/>
            <a:ext cx="3024600" cy="2259900"/>
          </a:xfrm>
          <a:prstGeom prst="flowChartAlternateProcess">
            <a:avLst/>
          </a:prstGeom>
          <a:solidFill>
            <a:srgbClr val="EFEFEF"/>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solidFill>
                  <a:srgbClr val="434343"/>
                </a:solidFill>
              </a:rPr>
              <a:t>Преимущества:</a:t>
            </a:r>
            <a:endParaRPr>
              <a:solidFill>
                <a:srgbClr val="434343"/>
              </a:solidFill>
            </a:endParaRPr>
          </a:p>
          <a:p>
            <a:pPr indent="0" lvl="0" marL="0" rtl="0" algn="l">
              <a:spcBef>
                <a:spcPts val="0"/>
              </a:spcBef>
              <a:spcAft>
                <a:spcPts val="0"/>
              </a:spcAft>
              <a:buNone/>
            </a:pPr>
            <a:r>
              <a:t/>
            </a:r>
            <a:endParaRPr>
              <a:solidFill>
                <a:srgbClr val="434343"/>
              </a:solidFill>
            </a:endParaRPr>
          </a:p>
          <a:p>
            <a:pPr indent="-317500" lvl="0" marL="457200" rtl="0" algn="l">
              <a:spcBef>
                <a:spcPts val="0"/>
              </a:spcBef>
              <a:spcAft>
                <a:spcPts val="0"/>
              </a:spcAft>
              <a:buClr>
                <a:srgbClr val="434343"/>
              </a:buClr>
              <a:buSzPts val="1400"/>
              <a:buChar char="➔"/>
            </a:pPr>
            <a:r>
              <a:rPr lang="ru">
                <a:solidFill>
                  <a:srgbClr val="434343"/>
                </a:solidFill>
              </a:rPr>
              <a:t>простота реализации</a:t>
            </a:r>
            <a:endParaRPr>
              <a:solidFill>
                <a:srgbClr val="434343"/>
              </a:solidFill>
            </a:endParaRPr>
          </a:p>
          <a:p>
            <a:pPr indent="-317500" lvl="0" marL="457200" rtl="0" algn="l">
              <a:spcBef>
                <a:spcPts val="0"/>
              </a:spcBef>
              <a:spcAft>
                <a:spcPts val="0"/>
              </a:spcAft>
              <a:buClr>
                <a:srgbClr val="434343"/>
              </a:buClr>
              <a:buSzPts val="1400"/>
              <a:buChar char="➔"/>
            </a:pPr>
            <a:r>
              <a:rPr lang="ru">
                <a:solidFill>
                  <a:srgbClr val="434343"/>
                </a:solidFill>
              </a:rPr>
              <a:t>гибкость и расширяемость</a:t>
            </a:r>
            <a:endParaRPr>
              <a:solidFill>
                <a:srgbClr val="434343"/>
              </a:solidFill>
            </a:endParaRPr>
          </a:p>
          <a:p>
            <a:pPr indent="-317500" lvl="0" marL="457200" rtl="0" algn="l">
              <a:spcBef>
                <a:spcPts val="0"/>
              </a:spcBef>
              <a:spcAft>
                <a:spcPts val="0"/>
              </a:spcAft>
              <a:buClr>
                <a:srgbClr val="434343"/>
              </a:buClr>
              <a:buSzPts val="1400"/>
              <a:buChar char="➔"/>
            </a:pPr>
            <a:r>
              <a:rPr lang="ru">
                <a:solidFill>
                  <a:srgbClr val="434343"/>
                </a:solidFill>
              </a:rPr>
              <a:t>распространенность</a:t>
            </a:r>
            <a:endParaRPr>
              <a:solidFill>
                <a:srgbClr val="434343"/>
              </a:solidFill>
            </a:endParaRPr>
          </a:p>
          <a:p>
            <a:pPr indent="0" lvl="0" marL="0" rtl="0" algn="l">
              <a:spcBef>
                <a:spcPts val="0"/>
              </a:spcBef>
              <a:spcAft>
                <a:spcPts val="0"/>
              </a:spcAft>
              <a:buNone/>
            </a:pPr>
            <a:r>
              <a:t/>
            </a:r>
            <a:endParaRPr/>
          </a:p>
        </p:txBody>
      </p:sp>
      <p:cxnSp>
        <p:nvCxnSpPr>
          <p:cNvPr id="375" name="Google Shape;375;p40"/>
          <p:cNvCxnSpPr/>
          <p:nvPr/>
        </p:nvCxnSpPr>
        <p:spPr>
          <a:xfrm flipH="1">
            <a:off x="2248075" y="1179450"/>
            <a:ext cx="369900" cy="784500"/>
          </a:xfrm>
          <a:prstGeom prst="straightConnector1">
            <a:avLst/>
          </a:prstGeom>
          <a:noFill/>
          <a:ln cap="flat" cmpd="sng" w="9525">
            <a:solidFill>
              <a:schemeClr val="dk2"/>
            </a:solidFill>
            <a:prstDash val="solid"/>
            <a:round/>
            <a:headEnd len="med" w="med" type="none"/>
            <a:tailEnd len="med" w="med" type="triangle"/>
          </a:ln>
        </p:spPr>
      </p:cxnSp>
      <p:sp>
        <p:nvSpPr>
          <p:cNvPr id="376" name="Google Shape;376;p40"/>
          <p:cNvSpPr txBox="1"/>
          <p:nvPr>
            <p:ph type="title"/>
          </p:nvPr>
        </p:nvSpPr>
        <p:spPr>
          <a:xfrm>
            <a:off x="311700" y="23605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ru"/>
              <a:t>Преимущества и недостатки протокола</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41"/>
          <p:cNvSpPr/>
          <p:nvPr/>
        </p:nvSpPr>
        <p:spPr>
          <a:xfrm>
            <a:off x="381925" y="2199950"/>
            <a:ext cx="3024600" cy="2259900"/>
          </a:xfrm>
          <a:prstGeom prst="flowChartAlternateProcess">
            <a:avLst/>
          </a:prstGeom>
          <a:solidFill>
            <a:srgbClr val="EFEFEF"/>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solidFill>
                  <a:srgbClr val="434343"/>
                </a:solidFill>
              </a:rPr>
              <a:t>Преимущества:</a:t>
            </a:r>
            <a:endParaRPr>
              <a:solidFill>
                <a:srgbClr val="434343"/>
              </a:solidFill>
            </a:endParaRPr>
          </a:p>
          <a:p>
            <a:pPr indent="0" lvl="0" marL="0" rtl="0" algn="l">
              <a:spcBef>
                <a:spcPts val="0"/>
              </a:spcBef>
              <a:spcAft>
                <a:spcPts val="0"/>
              </a:spcAft>
              <a:buNone/>
            </a:pPr>
            <a:r>
              <a:t/>
            </a:r>
            <a:endParaRPr>
              <a:solidFill>
                <a:srgbClr val="434343"/>
              </a:solidFill>
            </a:endParaRPr>
          </a:p>
          <a:p>
            <a:pPr indent="-317500" lvl="0" marL="457200" rtl="0" algn="l">
              <a:spcBef>
                <a:spcPts val="0"/>
              </a:spcBef>
              <a:spcAft>
                <a:spcPts val="0"/>
              </a:spcAft>
              <a:buClr>
                <a:srgbClr val="434343"/>
              </a:buClr>
              <a:buSzPts val="1400"/>
              <a:buChar char="➔"/>
            </a:pPr>
            <a:r>
              <a:rPr lang="ru">
                <a:solidFill>
                  <a:srgbClr val="434343"/>
                </a:solidFill>
              </a:rPr>
              <a:t>простота реализации</a:t>
            </a:r>
            <a:endParaRPr>
              <a:solidFill>
                <a:srgbClr val="434343"/>
              </a:solidFill>
            </a:endParaRPr>
          </a:p>
          <a:p>
            <a:pPr indent="-317500" lvl="0" marL="457200" rtl="0" algn="l">
              <a:spcBef>
                <a:spcPts val="0"/>
              </a:spcBef>
              <a:spcAft>
                <a:spcPts val="0"/>
              </a:spcAft>
              <a:buClr>
                <a:srgbClr val="434343"/>
              </a:buClr>
              <a:buSzPts val="1400"/>
              <a:buChar char="➔"/>
            </a:pPr>
            <a:r>
              <a:rPr lang="ru">
                <a:solidFill>
                  <a:srgbClr val="434343"/>
                </a:solidFill>
              </a:rPr>
              <a:t>гибкость и расширяемость</a:t>
            </a:r>
            <a:endParaRPr>
              <a:solidFill>
                <a:srgbClr val="434343"/>
              </a:solidFill>
            </a:endParaRPr>
          </a:p>
          <a:p>
            <a:pPr indent="-317500" lvl="0" marL="457200" rtl="0" algn="l">
              <a:spcBef>
                <a:spcPts val="0"/>
              </a:spcBef>
              <a:spcAft>
                <a:spcPts val="0"/>
              </a:spcAft>
              <a:buClr>
                <a:srgbClr val="434343"/>
              </a:buClr>
              <a:buSzPts val="1400"/>
              <a:buChar char="➔"/>
            </a:pPr>
            <a:r>
              <a:rPr lang="ru">
                <a:solidFill>
                  <a:srgbClr val="434343"/>
                </a:solidFill>
              </a:rPr>
              <a:t>распространенность</a:t>
            </a:r>
            <a:endParaRPr>
              <a:solidFill>
                <a:srgbClr val="434343"/>
              </a:solidFill>
            </a:endParaRPr>
          </a:p>
          <a:p>
            <a:pPr indent="0" lvl="0" marL="0" rtl="0" algn="l">
              <a:spcBef>
                <a:spcPts val="0"/>
              </a:spcBef>
              <a:spcAft>
                <a:spcPts val="0"/>
              </a:spcAft>
              <a:buNone/>
            </a:pPr>
            <a:r>
              <a:t/>
            </a:r>
            <a:endParaRPr/>
          </a:p>
        </p:txBody>
      </p:sp>
      <p:sp>
        <p:nvSpPr>
          <p:cNvPr id="382" name="Google Shape;382;p41"/>
          <p:cNvSpPr/>
          <p:nvPr/>
        </p:nvSpPr>
        <p:spPr>
          <a:xfrm>
            <a:off x="5378825" y="2199950"/>
            <a:ext cx="3205200" cy="2259900"/>
          </a:xfrm>
          <a:prstGeom prst="flowChartAlternateProcess">
            <a:avLst/>
          </a:prstGeom>
          <a:solidFill>
            <a:srgbClr val="EFEFEF"/>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solidFill>
                  <a:srgbClr val="434343"/>
                </a:solidFill>
              </a:rPr>
              <a:t>Недостатки:</a:t>
            </a:r>
            <a:endParaRPr>
              <a:solidFill>
                <a:srgbClr val="434343"/>
              </a:solidFill>
            </a:endParaRPr>
          </a:p>
          <a:p>
            <a:pPr indent="0" lvl="0" marL="0" rtl="0" algn="l">
              <a:spcBef>
                <a:spcPts val="0"/>
              </a:spcBef>
              <a:spcAft>
                <a:spcPts val="0"/>
              </a:spcAft>
              <a:buNone/>
            </a:pPr>
            <a:r>
              <a:t/>
            </a:r>
            <a:endParaRPr>
              <a:solidFill>
                <a:srgbClr val="434343"/>
              </a:solidFill>
            </a:endParaRPr>
          </a:p>
          <a:p>
            <a:pPr indent="-317500" lvl="0" marL="457200" rtl="0" algn="l">
              <a:spcBef>
                <a:spcPts val="0"/>
              </a:spcBef>
              <a:spcAft>
                <a:spcPts val="0"/>
              </a:spcAft>
              <a:buClr>
                <a:srgbClr val="434343"/>
              </a:buClr>
              <a:buSzPts val="1400"/>
              <a:buChar char="➔"/>
            </a:pPr>
            <a:r>
              <a:rPr lang="ru">
                <a:solidFill>
                  <a:srgbClr val="434343"/>
                </a:solidFill>
              </a:rPr>
              <a:t>отсутствие механизма обнаружения ошибок</a:t>
            </a:r>
            <a:endParaRPr>
              <a:solidFill>
                <a:srgbClr val="434343"/>
              </a:solidFill>
            </a:endParaRPr>
          </a:p>
          <a:p>
            <a:pPr indent="-317500" lvl="0" marL="457200" rtl="0" algn="l">
              <a:spcBef>
                <a:spcPts val="0"/>
              </a:spcBef>
              <a:spcAft>
                <a:spcPts val="0"/>
              </a:spcAft>
              <a:buClr>
                <a:srgbClr val="434343"/>
              </a:buClr>
              <a:buSzPts val="1400"/>
              <a:buChar char="➔"/>
            </a:pPr>
            <a:r>
              <a:rPr lang="ru">
                <a:solidFill>
                  <a:srgbClr val="434343"/>
                </a:solidFill>
              </a:rPr>
              <a:t>отсутствие распределенности</a:t>
            </a:r>
            <a:endParaRPr>
              <a:solidFill>
                <a:srgbClr val="434343"/>
              </a:solidFill>
            </a:endParaRPr>
          </a:p>
          <a:p>
            <a:pPr indent="0" lvl="0" marL="0" rtl="0" algn="l">
              <a:spcBef>
                <a:spcPts val="0"/>
              </a:spcBef>
              <a:spcAft>
                <a:spcPts val="0"/>
              </a:spcAft>
              <a:buNone/>
            </a:pPr>
            <a:r>
              <a:t/>
            </a:r>
            <a:endParaRPr/>
          </a:p>
        </p:txBody>
      </p:sp>
      <p:cxnSp>
        <p:nvCxnSpPr>
          <p:cNvPr id="383" name="Google Shape;383;p41"/>
          <p:cNvCxnSpPr/>
          <p:nvPr/>
        </p:nvCxnSpPr>
        <p:spPr>
          <a:xfrm flipH="1">
            <a:off x="2248075" y="1179450"/>
            <a:ext cx="369900" cy="784500"/>
          </a:xfrm>
          <a:prstGeom prst="straightConnector1">
            <a:avLst/>
          </a:prstGeom>
          <a:noFill/>
          <a:ln cap="flat" cmpd="sng" w="9525">
            <a:solidFill>
              <a:schemeClr val="dk2"/>
            </a:solidFill>
            <a:prstDash val="solid"/>
            <a:round/>
            <a:headEnd len="med" w="med" type="none"/>
            <a:tailEnd len="med" w="med" type="triangle"/>
          </a:ln>
        </p:spPr>
      </p:cxnSp>
      <p:cxnSp>
        <p:nvCxnSpPr>
          <p:cNvPr id="384" name="Google Shape;384;p41"/>
          <p:cNvCxnSpPr/>
          <p:nvPr/>
        </p:nvCxnSpPr>
        <p:spPr>
          <a:xfrm>
            <a:off x="5751950" y="1123650"/>
            <a:ext cx="414600" cy="840300"/>
          </a:xfrm>
          <a:prstGeom prst="straightConnector1">
            <a:avLst/>
          </a:prstGeom>
          <a:noFill/>
          <a:ln cap="flat" cmpd="sng" w="9525">
            <a:solidFill>
              <a:schemeClr val="dk2"/>
            </a:solidFill>
            <a:prstDash val="solid"/>
            <a:round/>
            <a:headEnd len="med" w="med" type="none"/>
            <a:tailEnd len="med" w="med" type="triangle"/>
          </a:ln>
        </p:spPr>
      </p:cxnSp>
      <p:sp>
        <p:nvSpPr>
          <p:cNvPr id="385" name="Google Shape;385;p41"/>
          <p:cNvSpPr txBox="1"/>
          <p:nvPr>
            <p:ph type="title"/>
          </p:nvPr>
        </p:nvSpPr>
        <p:spPr>
          <a:xfrm>
            <a:off x="311700" y="236050"/>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ru"/>
              <a:t>Преимущества и недостатки протокола</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Назначение</a:t>
            </a:r>
            <a:endParaRPr/>
          </a:p>
        </p:txBody>
      </p:sp>
      <p:sp>
        <p:nvSpPr>
          <p:cNvPr id="78" name="Google Shape;78;p15"/>
          <p:cNvSpPr txBox="1"/>
          <p:nvPr>
            <p:ph idx="1" type="body"/>
          </p:nvPr>
        </p:nvSpPr>
        <p:spPr>
          <a:xfrm>
            <a:off x="371825" y="4075025"/>
            <a:ext cx="8520600" cy="804000"/>
          </a:xfrm>
          <a:prstGeom prst="rect">
            <a:avLst/>
          </a:prstGeom>
          <a:noFill/>
          <a:ln cap="flat" cmpd="sng" w="19050">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ru" sz="1050">
                <a:solidFill>
                  <a:srgbClr val="222222"/>
                </a:solidFill>
                <a:highlight>
                  <a:srgbClr val="FFFFFF"/>
                </a:highlight>
                <a:latin typeface="Arial"/>
                <a:ea typeface="Arial"/>
                <a:cs typeface="Arial"/>
                <a:sym typeface="Arial"/>
              </a:rPr>
              <a:t>HTTP</a:t>
            </a:r>
            <a:r>
              <a:rPr lang="ru" sz="1050">
                <a:solidFill>
                  <a:srgbClr val="222222"/>
                </a:solidFill>
                <a:highlight>
                  <a:srgbClr val="FFFFFF"/>
                </a:highlight>
                <a:latin typeface="Arial"/>
                <a:ea typeface="Arial"/>
                <a:cs typeface="Arial"/>
                <a:sym typeface="Arial"/>
              </a:rPr>
              <a:t> (англ. </a:t>
            </a:r>
            <a:r>
              <a:rPr i="1" lang="ru" sz="1050">
                <a:solidFill>
                  <a:srgbClr val="222222"/>
                </a:solidFill>
                <a:highlight>
                  <a:srgbClr val="FFFFFF"/>
                </a:highlight>
                <a:latin typeface="Arial"/>
                <a:ea typeface="Arial"/>
                <a:cs typeface="Arial"/>
                <a:sym typeface="Arial"/>
              </a:rPr>
              <a:t>HyperText Transfer Protocol</a:t>
            </a:r>
            <a:r>
              <a:rPr lang="ru" sz="1050">
                <a:solidFill>
                  <a:srgbClr val="222222"/>
                </a:solidFill>
                <a:highlight>
                  <a:srgbClr val="FFFFFF"/>
                </a:highlight>
                <a:latin typeface="Arial"/>
                <a:ea typeface="Arial"/>
                <a:cs typeface="Arial"/>
                <a:sym typeface="Arial"/>
              </a:rPr>
              <a:t> — «протокол передачи гипертекста») — протокол прикладного уровня передачи данных (изначально — в виде гипертекстовых документов в формате «HTML», в настоящий момент используется для передачи произвольных данных).</a:t>
            </a:r>
            <a:endParaRPr sz="1200">
              <a:solidFill>
                <a:srgbClr val="434343"/>
              </a:solidFill>
            </a:endParaRPr>
          </a:p>
          <a:p>
            <a:pPr indent="0" lvl="0" marL="0" rtl="0" algn="just">
              <a:lnSpc>
                <a:spcPct val="100000"/>
              </a:lnSpc>
              <a:spcBef>
                <a:spcPts val="1600"/>
              </a:spcBef>
              <a:spcAft>
                <a:spcPts val="1600"/>
              </a:spcAft>
              <a:buNone/>
            </a:pPr>
            <a:r>
              <a:t/>
            </a:r>
            <a:endParaRPr sz="1200">
              <a:solidFill>
                <a:srgbClr val="F3F3F3"/>
              </a:solidFill>
            </a:endParaRPr>
          </a:p>
        </p:txBody>
      </p:sp>
      <p:pic>
        <p:nvPicPr>
          <p:cNvPr id="79" name="Google Shape;79;p15"/>
          <p:cNvPicPr preferRelativeResize="0"/>
          <p:nvPr/>
        </p:nvPicPr>
        <p:blipFill>
          <a:blip r:embed="rId3">
            <a:alphaModFix/>
          </a:blip>
          <a:stretch>
            <a:fillRect/>
          </a:stretch>
        </p:blipFill>
        <p:spPr>
          <a:xfrm>
            <a:off x="2094750" y="717113"/>
            <a:ext cx="3808301" cy="3213500"/>
          </a:xfrm>
          <a:prstGeom prst="rect">
            <a:avLst/>
          </a:prstGeom>
          <a:noFill/>
          <a:ln>
            <a:noFill/>
          </a:ln>
        </p:spPr>
      </p:pic>
      <p:sp>
        <p:nvSpPr>
          <p:cNvPr id="80" name="Google Shape;80;p15"/>
          <p:cNvSpPr/>
          <p:nvPr/>
        </p:nvSpPr>
        <p:spPr>
          <a:xfrm>
            <a:off x="5968200" y="988413"/>
            <a:ext cx="2517900" cy="382200"/>
          </a:xfrm>
          <a:prstGeom prst="roundRect">
            <a:avLst>
              <a:gd fmla="val 16667" name="adj"/>
            </a:avLst>
          </a:prstGeom>
          <a:solidFill>
            <a:srgbClr val="F9CB9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a:t>HTTP</a:t>
            </a:r>
            <a:endParaRPr/>
          </a:p>
        </p:txBody>
      </p:sp>
      <p:sp>
        <p:nvSpPr>
          <p:cNvPr id="81" name="Google Shape;81;p15"/>
          <p:cNvSpPr/>
          <p:nvPr/>
        </p:nvSpPr>
        <p:spPr>
          <a:xfrm>
            <a:off x="5968200" y="2347238"/>
            <a:ext cx="2517900" cy="2280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a:t>ICP</a:t>
            </a:r>
            <a:endParaRPr/>
          </a:p>
        </p:txBody>
      </p:sp>
      <p:sp>
        <p:nvSpPr>
          <p:cNvPr id="82" name="Google Shape;82;p15"/>
          <p:cNvSpPr/>
          <p:nvPr/>
        </p:nvSpPr>
        <p:spPr>
          <a:xfrm>
            <a:off x="5968200" y="2786463"/>
            <a:ext cx="2517900" cy="228000"/>
          </a:xfrm>
          <a:prstGeom prst="roundRect">
            <a:avLst>
              <a:gd fmla="val 16667" name="adj"/>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
              <a:t>IP</a:t>
            </a:r>
            <a:endParaRPr/>
          </a:p>
        </p:txBody>
      </p:sp>
      <p:sp>
        <p:nvSpPr>
          <p:cNvPr id="83" name="Google Shape;83;p15"/>
          <p:cNvSpPr/>
          <p:nvPr/>
        </p:nvSpPr>
        <p:spPr>
          <a:xfrm>
            <a:off x="5968200" y="3205963"/>
            <a:ext cx="2625900" cy="382200"/>
          </a:xfrm>
          <a:prstGeom prst="roundRect">
            <a:avLst>
              <a:gd fmla="val 16667"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Ethernet,Token Ring, Frame Relay ,ATM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Google Shape;390;p42"/>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Процедуры работы протокола</a:t>
            </a:r>
            <a:endParaRPr/>
          </a:p>
        </p:txBody>
      </p:sp>
      <p:pic>
        <p:nvPicPr>
          <p:cNvPr id="391" name="Google Shape;391;p42"/>
          <p:cNvPicPr preferRelativeResize="0"/>
          <p:nvPr/>
        </p:nvPicPr>
        <p:blipFill rotWithShape="1">
          <a:blip r:embed="rId3">
            <a:alphaModFix/>
          </a:blip>
          <a:srcRect b="0" l="1176" r="1565" t="0"/>
          <a:stretch/>
        </p:blipFill>
        <p:spPr>
          <a:xfrm>
            <a:off x="3038900" y="1631525"/>
            <a:ext cx="3304950" cy="2498700"/>
          </a:xfrm>
          <a:prstGeom prst="rect">
            <a:avLst/>
          </a:prstGeom>
          <a:noFill/>
          <a:ln>
            <a:noFill/>
          </a:ln>
        </p:spPr>
      </p:pic>
      <p:cxnSp>
        <p:nvCxnSpPr>
          <p:cNvPr id="392" name="Google Shape;392;p42"/>
          <p:cNvCxnSpPr/>
          <p:nvPr/>
        </p:nvCxnSpPr>
        <p:spPr>
          <a:xfrm flipH="1">
            <a:off x="1747750" y="1432325"/>
            <a:ext cx="65100" cy="2897100"/>
          </a:xfrm>
          <a:prstGeom prst="straightConnector1">
            <a:avLst/>
          </a:prstGeom>
          <a:noFill/>
          <a:ln cap="flat" cmpd="sng" w="28575">
            <a:solidFill>
              <a:srgbClr val="B7B7B7"/>
            </a:solidFill>
            <a:prstDash val="solid"/>
            <a:round/>
            <a:headEnd len="med" w="med" type="none"/>
            <a:tailEnd len="med" w="med" type="none"/>
          </a:ln>
        </p:spPr>
      </p:cxnSp>
      <p:pic>
        <p:nvPicPr>
          <p:cNvPr id="393" name="Google Shape;393;p42"/>
          <p:cNvPicPr preferRelativeResize="0"/>
          <p:nvPr/>
        </p:nvPicPr>
        <p:blipFill>
          <a:blip r:embed="rId4">
            <a:alphaModFix/>
          </a:blip>
          <a:stretch>
            <a:fillRect/>
          </a:stretch>
        </p:blipFill>
        <p:spPr>
          <a:xfrm>
            <a:off x="1238225" y="1880075"/>
            <a:ext cx="1156450" cy="1156450"/>
          </a:xfrm>
          <a:prstGeom prst="rect">
            <a:avLst/>
          </a:prstGeom>
          <a:noFill/>
          <a:ln>
            <a:noFill/>
          </a:ln>
        </p:spPr>
      </p:pic>
      <p:sp>
        <p:nvSpPr>
          <p:cNvPr id="394" name="Google Shape;394;p42"/>
          <p:cNvSpPr txBox="1"/>
          <p:nvPr/>
        </p:nvSpPr>
        <p:spPr>
          <a:xfrm>
            <a:off x="1238225" y="3114275"/>
            <a:ext cx="1015800" cy="3039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a:t>Клиент</a:t>
            </a:r>
            <a:endParaRPr/>
          </a:p>
        </p:txBody>
      </p:sp>
      <p:cxnSp>
        <p:nvCxnSpPr>
          <p:cNvPr id="395" name="Google Shape;395;p42"/>
          <p:cNvCxnSpPr/>
          <p:nvPr/>
        </p:nvCxnSpPr>
        <p:spPr>
          <a:xfrm>
            <a:off x="7368550" y="1218100"/>
            <a:ext cx="0" cy="3154800"/>
          </a:xfrm>
          <a:prstGeom prst="straightConnector1">
            <a:avLst/>
          </a:prstGeom>
          <a:noFill/>
          <a:ln cap="flat" cmpd="sng" w="28575">
            <a:solidFill>
              <a:srgbClr val="B7B7B7"/>
            </a:solidFill>
            <a:prstDash val="solid"/>
            <a:round/>
            <a:headEnd len="med" w="med" type="none"/>
            <a:tailEnd len="med" w="med" type="none"/>
          </a:ln>
        </p:spPr>
      </p:cxnSp>
      <p:pic>
        <p:nvPicPr>
          <p:cNvPr id="396" name="Google Shape;396;p42"/>
          <p:cNvPicPr preferRelativeResize="0"/>
          <p:nvPr/>
        </p:nvPicPr>
        <p:blipFill>
          <a:blip r:embed="rId5">
            <a:alphaModFix/>
          </a:blip>
          <a:stretch>
            <a:fillRect/>
          </a:stretch>
        </p:blipFill>
        <p:spPr>
          <a:xfrm>
            <a:off x="6805400" y="1779572"/>
            <a:ext cx="1100375" cy="1100400"/>
          </a:xfrm>
          <a:prstGeom prst="rect">
            <a:avLst/>
          </a:prstGeom>
          <a:noFill/>
          <a:ln>
            <a:noFill/>
          </a:ln>
        </p:spPr>
      </p:pic>
      <p:sp>
        <p:nvSpPr>
          <p:cNvPr id="397" name="Google Shape;397;p42"/>
          <p:cNvSpPr txBox="1"/>
          <p:nvPr/>
        </p:nvSpPr>
        <p:spPr>
          <a:xfrm>
            <a:off x="6805400" y="2979875"/>
            <a:ext cx="1015800" cy="5727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a:t>Сервер Порт:80</a:t>
            </a:r>
            <a:endParaRPr/>
          </a:p>
        </p:txBody>
      </p:sp>
      <p:cxnSp>
        <p:nvCxnSpPr>
          <p:cNvPr id="398" name="Google Shape;398;p42"/>
          <p:cNvCxnSpPr/>
          <p:nvPr/>
        </p:nvCxnSpPr>
        <p:spPr>
          <a:xfrm>
            <a:off x="1703650" y="3949850"/>
            <a:ext cx="5610000" cy="21600"/>
          </a:xfrm>
          <a:prstGeom prst="straightConnector1">
            <a:avLst/>
          </a:prstGeom>
          <a:noFill/>
          <a:ln cap="flat" cmpd="sng" w="28575">
            <a:solidFill>
              <a:srgbClr val="B7B7B7"/>
            </a:solidFill>
            <a:prstDash val="solid"/>
            <a:round/>
            <a:headEnd len="med" w="med" type="none"/>
            <a:tailEnd len="med" w="med"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43"/>
          <p:cNvSpPr txBox="1"/>
          <p:nvPr>
            <p:ph type="title"/>
          </p:nvPr>
        </p:nvSpPr>
        <p:spPr>
          <a:xfrm>
            <a:off x="181500" y="36907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Пример использования</a:t>
            </a:r>
            <a:endParaRPr/>
          </a:p>
        </p:txBody>
      </p:sp>
      <p:sp>
        <p:nvSpPr>
          <p:cNvPr id="404" name="Google Shape;404;p43"/>
          <p:cNvSpPr txBox="1"/>
          <p:nvPr>
            <p:ph idx="1" type="body"/>
          </p:nvPr>
        </p:nvSpPr>
        <p:spPr>
          <a:xfrm>
            <a:off x="105525" y="1190650"/>
            <a:ext cx="49947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solidFill>
                  <a:srgbClr val="000000"/>
                </a:solidFill>
                <a:latin typeface="Roboto"/>
                <a:ea typeface="Roboto"/>
                <a:cs typeface="Roboto"/>
                <a:sym typeface="Roboto"/>
              </a:rPr>
              <a:t>Отправка одного сообщения по адресатам</a:t>
            </a:r>
            <a:r>
              <a:rPr lang="ru"/>
              <a:t> </a:t>
            </a:r>
            <a:endParaRPr/>
          </a:p>
          <a:p>
            <a:pPr indent="0" lvl="0" marL="0" rtl="0" algn="l">
              <a:spcBef>
                <a:spcPts val="1600"/>
              </a:spcBef>
              <a:spcAft>
                <a:spcPts val="1600"/>
              </a:spcAft>
              <a:buNone/>
            </a:pPr>
            <a:r>
              <a:t/>
            </a:r>
            <a:endParaRPr/>
          </a:p>
        </p:txBody>
      </p:sp>
      <p:pic>
        <p:nvPicPr>
          <p:cNvPr id="405" name="Google Shape;405;p43"/>
          <p:cNvPicPr preferRelativeResize="0"/>
          <p:nvPr/>
        </p:nvPicPr>
        <p:blipFill>
          <a:blip r:embed="rId3">
            <a:alphaModFix/>
          </a:blip>
          <a:stretch>
            <a:fillRect/>
          </a:stretch>
        </p:blipFill>
        <p:spPr>
          <a:xfrm>
            <a:off x="488325" y="2000200"/>
            <a:ext cx="3965725" cy="1781700"/>
          </a:xfrm>
          <a:prstGeom prst="rect">
            <a:avLst/>
          </a:prstGeom>
          <a:noFill/>
          <a:ln>
            <a:noFill/>
          </a:ln>
        </p:spPr>
      </p:pic>
      <p:sp>
        <p:nvSpPr>
          <p:cNvPr id="406" name="Google Shape;406;p43"/>
          <p:cNvSpPr txBox="1"/>
          <p:nvPr/>
        </p:nvSpPr>
        <p:spPr>
          <a:xfrm>
            <a:off x="5588400" y="369075"/>
            <a:ext cx="3000000" cy="23055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1500"/>
              </a:spcBef>
              <a:spcAft>
                <a:spcPts val="800"/>
              </a:spcAft>
              <a:buNone/>
            </a:pPr>
            <a:r>
              <a:rPr lang="ru" sz="1800">
                <a:latin typeface="Roboto"/>
                <a:ea typeface="Roboto"/>
                <a:cs typeface="Roboto"/>
                <a:sym typeface="Roboto"/>
              </a:rPr>
              <a:t>Получение данных сообщения id=6666</a:t>
            </a:r>
            <a:endParaRPr sz="1800">
              <a:latin typeface="Roboto"/>
              <a:ea typeface="Roboto"/>
              <a:cs typeface="Roboto"/>
              <a:sym typeface="Roboto"/>
            </a:endParaRPr>
          </a:p>
        </p:txBody>
      </p:sp>
      <p:sp>
        <p:nvSpPr>
          <p:cNvPr id="407" name="Google Shape;407;p43"/>
          <p:cNvSpPr txBox="1"/>
          <p:nvPr/>
        </p:nvSpPr>
        <p:spPr>
          <a:xfrm>
            <a:off x="5588400" y="369075"/>
            <a:ext cx="3000000" cy="2305500"/>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1500"/>
              </a:spcBef>
              <a:spcAft>
                <a:spcPts val="800"/>
              </a:spcAft>
              <a:buNone/>
            </a:pPr>
            <a:r>
              <a:rPr lang="ru" sz="1800">
                <a:latin typeface="Roboto"/>
                <a:ea typeface="Roboto"/>
                <a:cs typeface="Roboto"/>
                <a:sym typeface="Roboto"/>
              </a:rPr>
              <a:t>Получение данных сообщения id=6666</a:t>
            </a:r>
            <a:endParaRPr sz="1800">
              <a:latin typeface="Roboto"/>
              <a:ea typeface="Roboto"/>
              <a:cs typeface="Roboto"/>
              <a:sym typeface="Roboto"/>
            </a:endParaRPr>
          </a:p>
        </p:txBody>
      </p:sp>
      <p:pic>
        <p:nvPicPr>
          <p:cNvPr id="408" name="Google Shape;408;p43"/>
          <p:cNvPicPr preferRelativeResize="0"/>
          <p:nvPr/>
        </p:nvPicPr>
        <p:blipFill>
          <a:blip r:embed="rId4">
            <a:alphaModFix/>
          </a:blip>
          <a:stretch>
            <a:fillRect/>
          </a:stretch>
        </p:blipFill>
        <p:spPr>
          <a:xfrm>
            <a:off x="4977000" y="2178323"/>
            <a:ext cx="3965725" cy="15111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Google Shape;413;p4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Особенности протокола. TCP</a:t>
            </a:r>
            <a:endParaRPr/>
          </a:p>
        </p:txBody>
      </p:sp>
      <p:sp>
        <p:nvSpPr>
          <p:cNvPr id="414" name="Google Shape;414;p44"/>
          <p:cNvSpPr txBox="1"/>
          <p:nvPr>
            <p:ph idx="1" type="body"/>
          </p:nvPr>
        </p:nvSpPr>
        <p:spPr>
          <a:xfrm>
            <a:off x="311700" y="3846850"/>
            <a:ext cx="8430600" cy="9105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lang="ru" sz="1300">
                <a:solidFill>
                  <a:srgbClr val="000000"/>
                </a:solidFill>
                <a:highlight>
                  <a:srgbClr val="FFFFFF"/>
                </a:highlight>
                <a:latin typeface="Arial"/>
                <a:ea typeface="Arial"/>
                <a:cs typeface="Arial"/>
                <a:sym typeface="Arial"/>
              </a:rPr>
              <a:t>В отличие от других протоколов HTTP устанавливает отдельную TCP-сессию на каждый запрос, но в более поздних версиях протокола было разрешено делать несколько запросов в ходе одной TCP-сессии.</a:t>
            </a:r>
            <a:endParaRPr/>
          </a:p>
        </p:txBody>
      </p:sp>
      <p:pic>
        <p:nvPicPr>
          <p:cNvPr id="415" name="Google Shape;415;p44"/>
          <p:cNvPicPr preferRelativeResize="0"/>
          <p:nvPr/>
        </p:nvPicPr>
        <p:blipFill>
          <a:blip r:embed="rId3">
            <a:alphaModFix/>
          </a:blip>
          <a:stretch>
            <a:fillRect/>
          </a:stretch>
        </p:blipFill>
        <p:spPr>
          <a:xfrm>
            <a:off x="1081625" y="1833175"/>
            <a:ext cx="857250" cy="857250"/>
          </a:xfrm>
          <a:prstGeom prst="rect">
            <a:avLst/>
          </a:prstGeom>
          <a:noFill/>
          <a:ln>
            <a:noFill/>
          </a:ln>
        </p:spPr>
      </p:pic>
      <p:pic>
        <p:nvPicPr>
          <p:cNvPr id="416" name="Google Shape;416;p44"/>
          <p:cNvPicPr preferRelativeResize="0"/>
          <p:nvPr/>
        </p:nvPicPr>
        <p:blipFill>
          <a:blip r:embed="rId4">
            <a:alphaModFix/>
          </a:blip>
          <a:stretch>
            <a:fillRect/>
          </a:stretch>
        </p:blipFill>
        <p:spPr>
          <a:xfrm>
            <a:off x="7438900" y="1833175"/>
            <a:ext cx="857250" cy="857250"/>
          </a:xfrm>
          <a:prstGeom prst="rect">
            <a:avLst/>
          </a:prstGeom>
          <a:noFill/>
          <a:ln>
            <a:noFill/>
          </a:ln>
        </p:spPr>
      </p:pic>
      <p:sp>
        <p:nvSpPr>
          <p:cNvPr id="417" name="Google Shape;417;p44"/>
          <p:cNvSpPr/>
          <p:nvPr/>
        </p:nvSpPr>
        <p:spPr>
          <a:xfrm>
            <a:off x="3960250" y="1717001"/>
            <a:ext cx="1408320" cy="910548"/>
          </a:xfrm>
          <a:prstGeom prst="cloud">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Internet IP</a:t>
            </a:r>
            <a:endParaRPr/>
          </a:p>
        </p:txBody>
      </p:sp>
      <p:sp>
        <p:nvSpPr>
          <p:cNvPr id="418" name="Google Shape;418;p44"/>
          <p:cNvSpPr/>
          <p:nvPr/>
        </p:nvSpPr>
        <p:spPr>
          <a:xfrm>
            <a:off x="2168813" y="2009350"/>
            <a:ext cx="1561500" cy="504900"/>
          </a:xfrm>
          <a:prstGeom prst="lef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HTTP по TCP </a:t>
            </a:r>
            <a:endParaRPr/>
          </a:p>
        </p:txBody>
      </p:sp>
      <p:sp>
        <p:nvSpPr>
          <p:cNvPr id="419" name="Google Shape;419;p44"/>
          <p:cNvSpPr/>
          <p:nvPr/>
        </p:nvSpPr>
        <p:spPr>
          <a:xfrm>
            <a:off x="5542000" y="2009350"/>
            <a:ext cx="1561500" cy="504900"/>
          </a:xfrm>
          <a:prstGeom prst="lef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HTTP по TCP</a:t>
            </a:r>
            <a:endParaRPr/>
          </a:p>
        </p:txBody>
      </p:sp>
      <p:sp>
        <p:nvSpPr>
          <p:cNvPr id="420" name="Google Shape;420;p44"/>
          <p:cNvSpPr txBox="1"/>
          <p:nvPr/>
        </p:nvSpPr>
        <p:spPr>
          <a:xfrm>
            <a:off x="847775" y="2690425"/>
            <a:ext cx="857400" cy="7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a:t>HTTP клиент,браузер</a:t>
            </a:r>
            <a:endParaRPr/>
          </a:p>
        </p:txBody>
      </p:sp>
      <p:sp>
        <p:nvSpPr>
          <p:cNvPr id="421" name="Google Shape;421;p44"/>
          <p:cNvSpPr txBox="1"/>
          <p:nvPr/>
        </p:nvSpPr>
        <p:spPr>
          <a:xfrm>
            <a:off x="7438825" y="2853025"/>
            <a:ext cx="857400" cy="7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a:t>Server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5" name="Shape 425"/>
        <p:cNvGrpSpPr/>
        <p:nvPr/>
      </p:nvGrpSpPr>
      <p:grpSpPr>
        <a:xfrm>
          <a:off x="0" y="0"/>
          <a:ext cx="0" cy="0"/>
          <a:chOff x="0" y="0"/>
          <a:chExt cx="0" cy="0"/>
        </a:xfrm>
      </p:grpSpPr>
      <p:sp>
        <p:nvSpPr>
          <p:cNvPr id="426" name="Google Shape;426;p4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Особенности протокола. Заголовок Content-Type</a:t>
            </a:r>
            <a:endParaRPr/>
          </a:p>
        </p:txBody>
      </p:sp>
      <p:sp>
        <p:nvSpPr>
          <p:cNvPr id="427" name="Google Shape;427;p45"/>
          <p:cNvSpPr txBox="1"/>
          <p:nvPr>
            <p:ph idx="1" type="body"/>
          </p:nvPr>
        </p:nvSpPr>
        <p:spPr>
          <a:xfrm>
            <a:off x="311700" y="1732650"/>
            <a:ext cx="8520600" cy="1678200"/>
          </a:xfrm>
          <a:prstGeom prst="rect">
            <a:avLst/>
          </a:prstGeom>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just">
              <a:lnSpc>
                <a:spcPct val="141666"/>
              </a:lnSpc>
              <a:spcBef>
                <a:spcPts val="0"/>
              </a:spcBef>
              <a:spcAft>
                <a:spcPts val="0"/>
              </a:spcAft>
              <a:buNone/>
            </a:pPr>
            <a:r>
              <a:rPr lang="ru" sz="1200">
                <a:solidFill>
                  <a:srgbClr val="000000"/>
                </a:solidFill>
                <a:latin typeface="Verdana"/>
                <a:ea typeface="Verdana"/>
                <a:cs typeface="Verdana"/>
                <a:sym typeface="Verdana"/>
              </a:rPr>
              <a:t>Данный заголовок предназначен для идентификации типа передаваемых данных. При этом заголовок Content-type использует переменную окружения CONTENT_TYPE. Обычно для этого заголовка указывается значение application/x-www-form-urlencoded. Таким образом, указывается формат, в котором все управляющие символы (т.е. символы, не являющиеся алфавитно-цифровыми) специально кодируются.</a:t>
            </a:r>
            <a:endParaRPr sz="1200">
              <a:solidFill>
                <a:srgbClr val="000000"/>
              </a:solidFill>
              <a:latin typeface="Verdana"/>
              <a:ea typeface="Verdana"/>
              <a:cs typeface="Verdana"/>
              <a:sym typeface="Verdana"/>
            </a:endParaRPr>
          </a:p>
          <a:p>
            <a:pPr indent="0" lvl="0" marL="0" rtl="0" algn="just">
              <a:lnSpc>
                <a:spcPct val="141666"/>
              </a:lnSpc>
              <a:spcBef>
                <a:spcPts val="0"/>
              </a:spcBef>
              <a:spcAft>
                <a:spcPts val="0"/>
              </a:spcAft>
              <a:buNone/>
            </a:pPr>
            <a:r>
              <a:rPr lang="ru" sz="1200">
                <a:solidFill>
                  <a:srgbClr val="000000"/>
                </a:solidFill>
                <a:latin typeface="Verdana"/>
                <a:ea typeface="Verdana"/>
                <a:cs typeface="Verdana"/>
                <a:sym typeface="Verdana"/>
              </a:rPr>
              <a:t>Это тот самый формат передачи, который используется методами GET и POST.</a:t>
            </a:r>
            <a:endParaRPr sz="1200">
              <a:solidFill>
                <a:srgbClr val="000000"/>
              </a:solidFill>
              <a:latin typeface="Verdana"/>
              <a:ea typeface="Verdana"/>
              <a:cs typeface="Verdana"/>
              <a:sym typeface="Verdana"/>
            </a:endParaRPr>
          </a:p>
          <a:p>
            <a:pPr indent="0" lvl="0" marL="0" rtl="0" algn="just">
              <a:lnSpc>
                <a:spcPct val="141666"/>
              </a:lnSpc>
              <a:spcBef>
                <a:spcPts val="0"/>
              </a:spcBef>
              <a:spcAft>
                <a:spcPts val="0"/>
              </a:spcAft>
              <a:buNone/>
            </a:pPr>
            <a:r>
              <a:t/>
            </a:r>
            <a:endParaRPr sz="1200">
              <a:solidFill>
                <a:srgbClr val="000000"/>
              </a:solidFill>
              <a:latin typeface="Verdana"/>
              <a:ea typeface="Verdana"/>
              <a:cs typeface="Verdana"/>
              <a:sym typeface="Verdana"/>
            </a:endParaRPr>
          </a:p>
          <a:p>
            <a:pPr indent="0" lvl="0" marL="0" rtl="0" algn="l">
              <a:lnSpc>
                <a:spcPct val="141666"/>
              </a:lnSpc>
              <a:spcBef>
                <a:spcPts val="0"/>
              </a:spcBef>
              <a:spcAft>
                <a:spcPts val="0"/>
              </a:spcAft>
              <a:buNone/>
            </a:pPr>
            <a:r>
              <a:t/>
            </a:r>
            <a:endParaRPr sz="900">
              <a:solidFill>
                <a:srgbClr val="FF0000"/>
              </a:solidFill>
              <a:latin typeface="Verdana"/>
              <a:ea typeface="Verdana"/>
              <a:cs typeface="Verdana"/>
              <a:sym typeface="Verdana"/>
            </a:endParaRPr>
          </a:p>
          <a:p>
            <a:pPr indent="0" lvl="0" marL="0" rtl="0" algn="l">
              <a:spcBef>
                <a:spcPts val="0"/>
              </a:spcBef>
              <a:spcAft>
                <a:spcPts val="1600"/>
              </a:spcAft>
              <a:buNone/>
            </a:pPr>
            <a:r>
              <a:t/>
            </a:r>
            <a:endParaRPr/>
          </a:p>
        </p:txBody>
      </p:sp>
      <p:pic>
        <p:nvPicPr>
          <p:cNvPr id="428" name="Google Shape;428;p45"/>
          <p:cNvPicPr preferRelativeResize="0"/>
          <p:nvPr/>
        </p:nvPicPr>
        <p:blipFill>
          <a:blip r:embed="rId3">
            <a:alphaModFix/>
          </a:blip>
          <a:stretch>
            <a:fillRect/>
          </a:stretch>
        </p:blipFill>
        <p:spPr>
          <a:xfrm>
            <a:off x="1230675" y="3732763"/>
            <a:ext cx="6079525" cy="11318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4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Уязвимость протокола. HTTPS</a:t>
            </a:r>
            <a:endParaRPr/>
          </a:p>
        </p:txBody>
      </p:sp>
      <p:pic>
        <p:nvPicPr>
          <p:cNvPr id="434" name="Google Shape;434;p46"/>
          <p:cNvPicPr preferRelativeResize="0"/>
          <p:nvPr/>
        </p:nvPicPr>
        <p:blipFill>
          <a:blip r:embed="rId3">
            <a:alphaModFix/>
          </a:blip>
          <a:stretch>
            <a:fillRect/>
          </a:stretch>
        </p:blipFill>
        <p:spPr>
          <a:xfrm>
            <a:off x="659950" y="1676329"/>
            <a:ext cx="5424501" cy="1323050"/>
          </a:xfrm>
          <a:prstGeom prst="rect">
            <a:avLst/>
          </a:prstGeom>
          <a:noFill/>
          <a:ln>
            <a:noFill/>
          </a:ln>
        </p:spPr>
      </p:pic>
      <p:pic>
        <p:nvPicPr>
          <p:cNvPr id="435" name="Google Shape;435;p46"/>
          <p:cNvPicPr preferRelativeResize="0"/>
          <p:nvPr/>
        </p:nvPicPr>
        <p:blipFill>
          <a:blip r:embed="rId4">
            <a:alphaModFix/>
          </a:blip>
          <a:stretch>
            <a:fillRect/>
          </a:stretch>
        </p:blipFill>
        <p:spPr>
          <a:xfrm>
            <a:off x="6849800" y="2850629"/>
            <a:ext cx="1839321" cy="183932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cxnSp>
        <p:nvCxnSpPr>
          <p:cNvPr id="440" name="Google Shape;440;p47"/>
          <p:cNvCxnSpPr>
            <a:stCxn id="441" idx="3"/>
            <a:endCxn id="442" idx="1"/>
          </p:cNvCxnSpPr>
          <p:nvPr/>
        </p:nvCxnSpPr>
        <p:spPr>
          <a:xfrm>
            <a:off x="1938875" y="2261800"/>
            <a:ext cx="5499900" cy="0"/>
          </a:xfrm>
          <a:prstGeom prst="straightConnector1">
            <a:avLst/>
          </a:prstGeom>
          <a:noFill/>
          <a:ln cap="flat" cmpd="sng" w="28575">
            <a:solidFill>
              <a:srgbClr val="999999"/>
            </a:solidFill>
            <a:prstDash val="solid"/>
            <a:round/>
            <a:headEnd len="med" w="med" type="none"/>
            <a:tailEnd len="med" w="med" type="none"/>
          </a:ln>
        </p:spPr>
      </p:cxnSp>
      <p:sp>
        <p:nvSpPr>
          <p:cNvPr id="443" name="Google Shape;443;p47"/>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Принцип работы HTTPS</a:t>
            </a:r>
            <a:endParaRPr/>
          </a:p>
        </p:txBody>
      </p:sp>
      <p:pic>
        <p:nvPicPr>
          <p:cNvPr id="441" name="Google Shape;441;p47"/>
          <p:cNvPicPr preferRelativeResize="0"/>
          <p:nvPr/>
        </p:nvPicPr>
        <p:blipFill>
          <a:blip r:embed="rId3">
            <a:alphaModFix/>
          </a:blip>
          <a:stretch>
            <a:fillRect/>
          </a:stretch>
        </p:blipFill>
        <p:spPr>
          <a:xfrm>
            <a:off x="1081625" y="1833175"/>
            <a:ext cx="857250" cy="857250"/>
          </a:xfrm>
          <a:prstGeom prst="rect">
            <a:avLst/>
          </a:prstGeom>
          <a:noFill/>
          <a:ln>
            <a:noFill/>
          </a:ln>
        </p:spPr>
      </p:pic>
      <p:pic>
        <p:nvPicPr>
          <p:cNvPr id="442" name="Google Shape;442;p47"/>
          <p:cNvPicPr preferRelativeResize="0"/>
          <p:nvPr/>
        </p:nvPicPr>
        <p:blipFill>
          <a:blip r:embed="rId4">
            <a:alphaModFix/>
          </a:blip>
          <a:stretch>
            <a:fillRect/>
          </a:stretch>
        </p:blipFill>
        <p:spPr>
          <a:xfrm>
            <a:off x="7438900" y="1833175"/>
            <a:ext cx="857250" cy="857250"/>
          </a:xfrm>
          <a:prstGeom prst="rect">
            <a:avLst/>
          </a:prstGeom>
          <a:noFill/>
          <a:ln>
            <a:noFill/>
          </a:ln>
        </p:spPr>
      </p:pic>
      <p:sp>
        <p:nvSpPr>
          <p:cNvPr id="444" name="Google Shape;444;p47"/>
          <p:cNvSpPr/>
          <p:nvPr/>
        </p:nvSpPr>
        <p:spPr>
          <a:xfrm>
            <a:off x="3603100" y="1717000"/>
            <a:ext cx="2028672" cy="910548"/>
          </a:xfrm>
          <a:prstGeom prst="cloud">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Сеть </a:t>
            </a:r>
            <a:endParaRPr/>
          </a:p>
          <a:p>
            <a:pPr indent="0" lvl="0" marL="0" rtl="0" algn="l">
              <a:spcBef>
                <a:spcPts val="0"/>
              </a:spcBef>
              <a:spcAft>
                <a:spcPts val="0"/>
              </a:spcAft>
              <a:buNone/>
            </a:pPr>
            <a:r>
              <a:rPr lang="ru"/>
              <a:t>защищенная</a:t>
            </a:r>
            <a:endParaRPr/>
          </a:p>
          <a:p>
            <a:pPr indent="0" lvl="0" marL="0" rtl="0" algn="l">
              <a:spcBef>
                <a:spcPts val="0"/>
              </a:spcBef>
              <a:spcAft>
                <a:spcPts val="0"/>
              </a:spcAft>
              <a:buNone/>
            </a:pPr>
            <a:r>
              <a:rPr lang="ru"/>
              <a:t>соединением</a:t>
            </a:r>
            <a:endParaRPr/>
          </a:p>
          <a:p>
            <a:pPr indent="0" lvl="0" marL="0" rtl="0" algn="l">
              <a:spcBef>
                <a:spcPts val="0"/>
              </a:spcBef>
              <a:spcAft>
                <a:spcPts val="0"/>
              </a:spcAft>
              <a:buNone/>
            </a:pPr>
            <a:r>
              <a:rPr lang="ru"/>
              <a:t> https</a:t>
            </a:r>
            <a:endParaRPr/>
          </a:p>
        </p:txBody>
      </p:sp>
      <p:sp>
        <p:nvSpPr>
          <p:cNvPr id="445" name="Google Shape;445;p47"/>
          <p:cNvSpPr txBox="1"/>
          <p:nvPr/>
        </p:nvSpPr>
        <p:spPr>
          <a:xfrm>
            <a:off x="847775" y="2690425"/>
            <a:ext cx="857400" cy="7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a:t>клиент,браузер</a:t>
            </a:r>
            <a:endParaRPr/>
          </a:p>
        </p:txBody>
      </p:sp>
      <p:sp>
        <p:nvSpPr>
          <p:cNvPr id="446" name="Google Shape;446;p47"/>
          <p:cNvSpPr txBox="1"/>
          <p:nvPr/>
        </p:nvSpPr>
        <p:spPr>
          <a:xfrm>
            <a:off x="7438825" y="2863875"/>
            <a:ext cx="857400" cy="7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a:t>Сервер</a:t>
            </a:r>
            <a:endParaRPr/>
          </a:p>
        </p:txBody>
      </p:sp>
      <p:sp>
        <p:nvSpPr>
          <p:cNvPr id="447" name="Google Shape;447;p47"/>
          <p:cNvSpPr txBox="1"/>
          <p:nvPr/>
        </p:nvSpPr>
        <p:spPr>
          <a:xfrm>
            <a:off x="311700" y="1266325"/>
            <a:ext cx="17037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a:t>шифрование с отк</a:t>
            </a:r>
            <a:r>
              <a:rPr lang="ru"/>
              <a:t>рытым ключом</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Google Shape;452;p48"/>
          <p:cNvSpPr/>
          <p:nvPr/>
        </p:nvSpPr>
        <p:spPr>
          <a:xfrm>
            <a:off x="6924282" y="1041613"/>
            <a:ext cx="1886490" cy="2440368"/>
          </a:xfrm>
          <a:prstGeom prst="lightningBolt">
            <a:avLst/>
          </a:prstGeom>
          <a:solidFill>
            <a:srgbClr val="FFD966"/>
          </a:solidFill>
          <a:ln cap="flat" cmpd="sng" w="952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53" name="Google Shape;453;p48"/>
          <p:cNvCxnSpPr>
            <a:stCxn id="454" idx="3"/>
            <a:endCxn id="455" idx="1"/>
          </p:cNvCxnSpPr>
          <p:nvPr/>
        </p:nvCxnSpPr>
        <p:spPr>
          <a:xfrm>
            <a:off x="1938875" y="2261800"/>
            <a:ext cx="5499900" cy="0"/>
          </a:xfrm>
          <a:prstGeom prst="straightConnector1">
            <a:avLst/>
          </a:prstGeom>
          <a:noFill/>
          <a:ln cap="flat" cmpd="sng" w="28575">
            <a:solidFill>
              <a:srgbClr val="999999"/>
            </a:solidFill>
            <a:prstDash val="solid"/>
            <a:round/>
            <a:headEnd len="med" w="med" type="none"/>
            <a:tailEnd len="med" w="med" type="none"/>
          </a:ln>
        </p:spPr>
      </p:cxnSp>
      <p:sp>
        <p:nvSpPr>
          <p:cNvPr id="456" name="Google Shape;456;p48"/>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Принцип работы HTTPS</a:t>
            </a:r>
            <a:endParaRPr/>
          </a:p>
        </p:txBody>
      </p:sp>
      <p:pic>
        <p:nvPicPr>
          <p:cNvPr id="454" name="Google Shape;454;p48"/>
          <p:cNvPicPr preferRelativeResize="0"/>
          <p:nvPr/>
        </p:nvPicPr>
        <p:blipFill>
          <a:blip r:embed="rId3">
            <a:alphaModFix/>
          </a:blip>
          <a:stretch>
            <a:fillRect/>
          </a:stretch>
        </p:blipFill>
        <p:spPr>
          <a:xfrm>
            <a:off x="1081625" y="1833175"/>
            <a:ext cx="857250" cy="857250"/>
          </a:xfrm>
          <a:prstGeom prst="rect">
            <a:avLst/>
          </a:prstGeom>
          <a:noFill/>
          <a:ln>
            <a:noFill/>
          </a:ln>
        </p:spPr>
      </p:pic>
      <p:pic>
        <p:nvPicPr>
          <p:cNvPr id="455" name="Google Shape;455;p48"/>
          <p:cNvPicPr preferRelativeResize="0"/>
          <p:nvPr/>
        </p:nvPicPr>
        <p:blipFill>
          <a:blip r:embed="rId4">
            <a:alphaModFix/>
          </a:blip>
          <a:stretch>
            <a:fillRect/>
          </a:stretch>
        </p:blipFill>
        <p:spPr>
          <a:xfrm>
            <a:off x="7438900" y="1833175"/>
            <a:ext cx="857250" cy="857250"/>
          </a:xfrm>
          <a:prstGeom prst="rect">
            <a:avLst/>
          </a:prstGeom>
          <a:noFill/>
          <a:ln>
            <a:noFill/>
          </a:ln>
        </p:spPr>
      </p:pic>
      <p:sp>
        <p:nvSpPr>
          <p:cNvPr id="457" name="Google Shape;457;p48"/>
          <p:cNvSpPr/>
          <p:nvPr/>
        </p:nvSpPr>
        <p:spPr>
          <a:xfrm>
            <a:off x="3603100" y="1717000"/>
            <a:ext cx="2028672" cy="910548"/>
          </a:xfrm>
          <a:prstGeom prst="cloud">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a:t>Сеть </a:t>
            </a:r>
            <a:endParaRPr/>
          </a:p>
          <a:p>
            <a:pPr indent="0" lvl="0" marL="0" rtl="0" algn="l">
              <a:spcBef>
                <a:spcPts val="0"/>
              </a:spcBef>
              <a:spcAft>
                <a:spcPts val="0"/>
              </a:spcAft>
              <a:buNone/>
            </a:pPr>
            <a:r>
              <a:rPr lang="ru"/>
              <a:t>защищенная</a:t>
            </a:r>
            <a:endParaRPr/>
          </a:p>
          <a:p>
            <a:pPr indent="0" lvl="0" marL="0" rtl="0" algn="l">
              <a:spcBef>
                <a:spcPts val="0"/>
              </a:spcBef>
              <a:spcAft>
                <a:spcPts val="0"/>
              </a:spcAft>
              <a:buNone/>
            </a:pPr>
            <a:r>
              <a:rPr lang="ru"/>
              <a:t>соединением</a:t>
            </a:r>
            <a:endParaRPr/>
          </a:p>
          <a:p>
            <a:pPr indent="0" lvl="0" marL="0" rtl="0" algn="l">
              <a:spcBef>
                <a:spcPts val="0"/>
              </a:spcBef>
              <a:spcAft>
                <a:spcPts val="0"/>
              </a:spcAft>
              <a:buNone/>
            </a:pPr>
            <a:r>
              <a:rPr lang="ru"/>
              <a:t> https</a:t>
            </a:r>
            <a:endParaRPr/>
          </a:p>
        </p:txBody>
      </p:sp>
      <p:sp>
        <p:nvSpPr>
          <p:cNvPr id="458" name="Google Shape;458;p48"/>
          <p:cNvSpPr txBox="1"/>
          <p:nvPr/>
        </p:nvSpPr>
        <p:spPr>
          <a:xfrm>
            <a:off x="847775" y="2690425"/>
            <a:ext cx="857400" cy="7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a:t>клиент,браузер</a:t>
            </a:r>
            <a:endParaRPr/>
          </a:p>
        </p:txBody>
      </p:sp>
      <p:sp>
        <p:nvSpPr>
          <p:cNvPr id="459" name="Google Shape;459;p48"/>
          <p:cNvSpPr txBox="1"/>
          <p:nvPr/>
        </p:nvSpPr>
        <p:spPr>
          <a:xfrm>
            <a:off x="7319100" y="2966725"/>
            <a:ext cx="1513200" cy="7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a:t>Защищенный сервер</a:t>
            </a:r>
            <a:endParaRPr/>
          </a:p>
        </p:txBody>
      </p:sp>
      <p:sp>
        <p:nvSpPr>
          <p:cNvPr id="460" name="Google Shape;460;p48"/>
          <p:cNvSpPr txBox="1"/>
          <p:nvPr/>
        </p:nvSpPr>
        <p:spPr>
          <a:xfrm>
            <a:off x="311700" y="1266325"/>
            <a:ext cx="1703700" cy="45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a:t>шифрование с открытым ключом</a:t>
            </a:r>
            <a:endParaRPr/>
          </a:p>
        </p:txBody>
      </p:sp>
      <p:pic>
        <p:nvPicPr>
          <p:cNvPr id="461" name="Google Shape;461;p48"/>
          <p:cNvPicPr preferRelativeResize="0"/>
          <p:nvPr/>
        </p:nvPicPr>
        <p:blipFill>
          <a:blip r:embed="rId5">
            <a:alphaModFix/>
          </a:blip>
          <a:stretch>
            <a:fillRect/>
          </a:stretch>
        </p:blipFill>
        <p:spPr>
          <a:xfrm>
            <a:off x="2233575" y="3638725"/>
            <a:ext cx="1150300" cy="1150300"/>
          </a:xfrm>
          <a:prstGeom prst="rect">
            <a:avLst/>
          </a:prstGeom>
          <a:noFill/>
          <a:ln>
            <a:noFill/>
          </a:ln>
        </p:spPr>
      </p:pic>
      <p:sp>
        <p:nvSpPr>
          <p:cNvPr id="462" name="Google Shape;462;p48"/>
          <p:cNvSpPr txBox="1"/>
          <p:nvPr/>
        </p:nvSpPr>
        <p:spPr>
          <a:xfrm>
            <a:off x="3524800" y="4104150"/>
            <a:ext cx="1703700" cy="7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a:t>злоумышленник</a:t>
            </a:r>
            <a:endParaRPr/>
          </a:p>
        </p:txBody>
      </p:sp>
      <p:cxnSp>
        <p:nvCxnSpPr>
          <p:cNvPr id="463" name="Google Shape;463;p48"/>
          <p:cNvCxnSpPr>
            <a:endCxn id="461" idx="0"/>
          </p:cNvCxnSpPr>
          <p:nvPr/>
        </p:nvCxnSpPr>
        <p:spPr>
          <a:xfrm flipH="1">
            <a:off x="2808725" y="2301025"/>
            <a:ext cx="1101600" cy="1337700"/>
          </a:xfrm>
          <a:prstGeom prst="straightConnector1">
            <a:avLst/>
          </a:prstGeom>
          <a:noFill/>
          <a:ln cap="flat" cmpd="sng" w="28575">
            <a:solidFill>
              <a:srgbClr val="FF0000"/>
            </a:solidFill>
            <a:prstDash val="solid"/>
            <a:round/>
            <a:headEnd len="med" w="med" type="none"/>
            <a:tailEnd len="med" w="med" type="none"/>
          </a:ln>
        </p:spPr>
      </p:cxnSp>
      <p:sp>
        <p:nvSpPr>
          <p:cNvPr id="464" name="Google Shape;464;p48"/>
          <p:cNvSpPr txBox="1"/>
          <p:nvPr/>
        </p:nvSpPr>
        <p:spPr>
          <a:xfrm>
            <a:off x="7630800" y="1041625"/>
            <a:ext cx="1513200" cy="7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a:t>дешифрование с закрытым ключом</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6"/>
          <p:cNvSpPr txBox="1"/>
          <p:nvPr>
            <p:ph type="title"/>
          </p:nvPr>
        </p:nvSpPr>
        <p:spPr>
          <a:xfrm>
            <a:off x="60175" y="1067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Принцип работы протокола HTTP</a:t>
            </a:r>
            <a:endParaRPr/>
          </a:p>
        </p:txBody>
      </p:sp>
      <p:cxnSp>
        <p:nvCxnSpPr>
          <p:cNvPr id="89" name="Google Shape;89;p16"/>
          <p:cNvCxnSpPr/>
          <p:nvPr/>
        </p:nvCxnSpPr>
        <p:spPr>
          <a:xfrm flipH="1">
            <a:off x="1819900" y="1430400"/>
            <a:ext cx="65100" cy="2897100"/>
          </a:xfrm>
          <a:prstGeom prst="straightConnector1">
            <a:avLst/>
          </a:prstGeom>
          <a:noFill/>
          <a:ln cap="flat" cmpd="sng" w="28575">
            <a:solidFill>
              <a:srgbClr val="B7B7B7"/>
            </a:solidFill>
            <a:prstDash val="solid"/>
            <a:round/>
            <a:headEnd len="med" w="med" type="none"/>
            <a:tailEnd len="med" w="med" type="none"/>
          </a:ln>
        </p:spPr>
      </p:cxnSp>
      <p:pic>
        <p:nvPicPr>
          <p:cNvPr id="90" name="Google Shape;90;p16"/>
          <p:cNvPicPr preferRelativeResize="0"/>
          <p:nvPr/>
        </p:nvPicPr>
        <p:blipFill>
          <a:blip r:embed="rId3">
            <a:alphaModFix/>
          </a:blip>
          <a:stretch>
            <a:fillRect/>
          </a:stretch>
        </p:blipFill>
        <p:spPr>
          <a:xfrm>
            <a:off x="1310375" y="1878150"/>
            <a:ext cx="1156450" cy="1156450"/>
          </a:xfrm>
          <a:prstGeom prst="rect">
            <a:avLst/>
          </a:prstGeom>
          <a:noFill/>
          <a:ln>
            <a:noFill/>
          </a:ln>
        </p:spPr>
      </p:pic>
      <p:sp>
        <p:nvSpPr>
          <p:cNvPr id="91" name="Google Shape;91;p16"/>
          <p:cNvSpPr txBox="1"/>
          <p:nvPr/>
        </p:nvSpPr>
        <p:spPr>
          <a:xfrm>
            <a:off x="1310375" y="3112350"/>
            <a:ext cx="1015800" cy="3039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a:t>Клиент</a:t>
            </a:r>
            <a:endParaRPr/>
          </a:p>
        </p:txBody>
      </p:sp>
      <p:cxnSp>
        <p:nvCxnSpPr>
          <p:cNvPr id="92" name="Google Shape;92;p16"/>
          <p:cNvCxnSpPr/>
          <p:nvPr/>
        </p:nvCxnSpPr>
        <p:spPr>
          <a:xfrm>
            <a:off x="7440700" y="1216175"/>
            <a:ext cx="0" cy="3154800"/>
          </a:xfrm>
          <a:prstGeom prst="straightConnector1">
            <a:avLst/>
          </a:prstGeom>
          <a:noFill/>
          <a:ln cap="flat" cmpd="sng" w="28575">
            <a:solidFill>
              <a:srgbClr val="B7B7B7"/>
            </a:solidFill>
            <a:prstDash val="solid"/>
            <a:round/>
            <a:headEnd len="med" w="med" type="none"/>
            <a:tailEnd len="med" w="med" type="none"/>
          </a:ln>
        </p:spPr>
      </p:cxnSp>
      <p:pic>
        <p:nvPicPr>
          <p:cNvPr id="93" name="Google Shape;93;p16"/>
          <p:cNvPicPr preferRelativeResize="0"/>
          <p:nvPr/>
        </p:nvPicPr>
        <p:blipFill>
          <a:blip r:embed="rId4">
            <a:alphaModFix/>
          </a:blip>
          <a:stretch>
            <a:fillRect/>
          </a:stretch>
        </p:blipFill>
        <p:spPr>
          <a:xfrm>
            <a:off x="6877550" y="1777647"/>
            <a:ext cx="1100375" cy="1100400"/>
          </a:xfrm>
          <a:prstGeom prst="rect">
            <a:avLst/>
          </a:prstGeom>
          <a:noFill/>
          <a:ln>
            <a:noFill/>
          </a:ln>
        </p:spPr>
      </p:pic>
      <p:sp>
        <p:nvSpPr>
          <p:cNvPr id="94" name="Google Shape;94;p16"/>
          <p:cNvSpPr txBox="1"/>
          <p:nvPr/>
        </p:nvSpPr>
        <p:spPr>
          <a:xfrm>
            <a:off x="6877550" y="2977950"/>
            <a:ext cx="1015800" cy="5727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a:t>Сервер Порт:80</a:t>
            </a:r>
            <a:endParaRPr/>
          </a:p>
        </p:txBody>
      </p:sp>
      <p:pic>
        <p:nvPicPr>
          <p:cNvPr id="95" name="Google Shape;95;p16"/>
          <p:cNvPicPr preferRelativeResize="0"/>
          <p:nvPr/>
        </p:nvPicPr>
        <p:blipFill rotWithShape="1">
          <a:blip r:embed="rId5">
            <a:alphaModFix/>
          </a:blip>
          <a:srcRect b="0" l="0" r="2210" t="0"/>
          <a:stretch/>
        </p:blipFill>
        <p:spPr>
          <a:xfrm>
            <a:off x="2926700" y="1622875"/>
            <a:ext cx="3136025" cy="2628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pic>
        <p:nvPicPr>
          <p:cNvPr id="100" name="Google Shape;100;p17"/>
          <p:cNvPicPr preferRelativeResize="0"/>
          <p:nvPr/>
        </p:nvPicPr>
        <p:blipFill rotWithShape="1">
          <a:blip r:embed="rId3">
            <a:alphaModFix/>
          </a:blip>
          <a:srcRect b="0" l="1176" r="1565" t="0"/>
          <a:stretch/>
        </p:blipFill>
        <p:spPr>
          <a:xfrm>
            <a:off x="2984625" y="1240875"/>
            <a:ext cx="3304950" cy="2498700"/>
          </a:xfrm>
          <a:prstGeom prst="rect">
            <a:avLst/>
          </a:prstGeom>
          <a:noFill/>
          <a:ln>
            <a:noFill/>
          </a:ln>
        </p:spPr>
      </p:pic>
      <p:cxnSp>
        <p:nvCxnSpPr>
          <p:cNvPr id="101" name="Google Shape;101;p17"/>
          <p:cNvCxnSpPr/>
          <p:nvPr/>
        </p:nvCxnSpPr>
        <p:spPr>
          <a:xfrm flipH="1">
            <a:off x="1693475" y="1041675"/>
            <a:ext cx="65100" cy="2897100"/>
          </a:xfrm>
          <a:prstGeom prst="straightConnector1">
            <a:avLst/>
          </a:prstGeom>
          <a:noFill/>
          <a:ln cap="flat" cmpd="sng" w="28575">
            <a:solidFill>
              <a:srgbClr val="B7B7B7"/>
            </a:solidFill>
            <a:prstDash val="solid"/>
            <a:round/>
            <a:headEnd len="med" w="med" type="none"/>
            <a:tailEnd len="med" w="med" type="none"/>
          </a:ln>
        </p:spPr>
      </p:cxnSp>
      <p:pic>
        <p:nvPicPr>
          <p:cNvPr id="102" name="Google Shape;102;p17"/>
          <p:cNvPicPr preferRelativeResize="0"/>
          <p:nvPr/>
        </p:nvPicPr>
        <p:blipFill>
          <a:blip r:embed="rId4">
            <a:alphaModFix/>
          </a:blip>
          <a:stretch>
            <a:fillRect/>
          </a:stretch>
        </p:blipFill>
        <p:spPr>
          <a:xfrm>
            <a:off x="1183950" y="1489425"/>
            <a:ext cx="1156450" cy="1156450"/>
          </a:xfrm>
          <a:prstGeom prst="rect">
            <a:avLst/>
          </a:prstGeom>
          <a:noFill/>
          <a:ln>
            <a:noFill/>
          </a:ln>
        </p:spPr>
      </p:pic>
      <p:sp>
        <p:nvSpPr>
          <p:cNvPr id="103" name="Google Shape;103;p17"/>
          <p:cNvSpPr txBox="1"/>
          <p:nvPr/>
        </p:nvSpPr>
        <p:spPr>
          <a:xfrm>
            <a:off x="1183950" y="2723625"/>
            <a:ext cx="1015800" cy="3039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a:t>Клиент</a:t>
            </a:r>
            <a:endParaRPr/>
          </a:p>
        </p:txBody>
      </p:sp>
      <p:cxnSp>
        <p:nvCxnSpPr>
          <p:cNvPr id="104" name="Google Shape;104;p17"/>
          <p:cNvCxnSpPr/>
          <p:nvPr/>
        </p:nvCxnSpPr>
        <p:spPr>
          <a:xfrm>
            <a:off x="7314275" y="827450"/>
            <a:ext cx="0" cy="3154800"/>
          </a:xfrm>
          <a:prstGeom prst="straightConnector1">
            <a:avLst/>
          </a:prstGeom>
          <a:noFill/>
          <a:ln cap="flat" cmpd="sng" w="28575">
            <a:solidFill>
              <a:srgbClr val="B7B7B7"/>
            </a:solidFill>
            <a:prstDash val="solid"/>
            <a:round/>
            <a:headEnd len="med" w="med" type="none"/>
            <a:tailEnd len="med" w="med" type="none"/>
          </a:ln>
        </p:spPr>
      </p:cxnSp>
      <p:pic>
        <p:nvPicPr>
          <p:cNvPr id="105" name="Google Shape;105;p17"/>
          <p:cNvPicPr preferRelativeResize="0"/>
          <p:nvPr/>
        </p:nvPicPr>
        <p:blipFill>
          <a:blip r:embed="rId5">
            <a:alphaModFix/>
          </a:blip>
          <a:stretch>
            <a:fillRect/>
          </a:stretch>
        </p:blipFill>
        <p:spPr>
          <a:xfrm>
            <a:off x="6751125" y="1388922"/>
            <a:ext cx="1100375" cy="1100400"/>
          </a:xfrm>
          <a:prstGeom prst="rect">
            <a:avLst/>
          </a:prstGeom>
          <a:noFill/>
          <a:ln>
            <a:noFill/>
          </a:ln>
        </p:spPr>
      </p:pic>
      <p:sp>
        <p:nvSpPr>
          <p:cNvPr id="106" name="Google Shape;106;p17"/>
          <p:cNvSpPr txBox="1"/>
          <p:nvPr/>
        </p:nvSpPr>
        <p:spPr>
          <a:xfrm>
            <a:off x="6751125" y="2589225"/>
            <a:ext cx="1015800" cy="572700"/>
          </a:xfrm>
          <a:prstGeom prst="rect">
            <a:avLst/>
          </a:prstGeom>
          <a:solidFill>
            <a:srgbClr val="D9D9D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a:t>Сервер Порт:80</a:t>
            </a:r>
            <a:endParaRPr/>
          </a:p>
        </p:txBody>
      </p:sp>
      <p:cxnSp>
        <p:nvCxnSpPr>
          <p:cNvPr id="107" name="Google Shape;107;p17"/>
          <p:cNvCxnSpPr/>
          <p:nvPr/>
        </p:nvCxnSpPr>
        <p:spPr>
          <a:xfrm>
            <a:off x="1703650" y="3949850"/>
            <a:ext cx="5610000" cy="21600"/>
          </a:xfrm>
          <a:prstGeom prst="straightConnector1">
            <a:avLst/>
          </a:prstGeom>
          <a:noFill/>
          <a:ln cap="flat" cmpd="sng" w="28575">
            <a:solidFill>
              <a:srgbClr val="B7B7B7"/>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8"/>
          <p:cNvSpPr txBox="1"/>
          <p:nvPr>
            <p:ph type="title"/>
          </p:nvPr>
        </p:nvSpPr>
        <p:spPr>
          <a:xfrm>
            <a:off x="0" y="43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Посредники протокола HTTP</a:t>
            </a:r>
            <a:endParaRPr/>
          </a:p>
        </p:txBody>
      </p:sp>
      <p:pic>
        <p:nvPicPr>
          <p:cNvPr id="113" name="Google Shape;113;p18"/>
          <p:cNvPicPr preferRelativeResize="0"/>
          <p:nvPr/>
        </p:nvPicPr>
        <p:blipFill>
          <a:blip r:embed="rId3">
            <a:alphaModFix/>
          </a:blip>
          <a:stretch>
            <a:fillRect/>
          </a:stretch>
        </p:blipFill>
        <p:spPr>
          <a:xfrm>
            <a:off x="3886225" y="2514075"/>
            <a:ext cx="857250" cy="857250"/>
          </a:xfrm>
          <a:prstGeom prst="rect">
            <a:avLst/>
          </a:prstGeom>
          <a:noFill/>
          <a:ln>
            <a:noFill/>
          </a:ln>
        </p:spPr>
      </p:pic>
      <p:pic>
        <p:nvPicPr>
          <p:cNvPr id="114" name="Google Shape;114;p18"/>
          <p:cNvPicPr preferRelativeResize="0"/>
          <p:nvPr/>
        </p:nvPicPr>
        <p:blipFill>
          <a:blip r:embed="rId3">
            <a:alphaModFix/>
          </a:blip>
          <a:stretch>
            <a:fillRect/>
          </a:stretch>
        </p:blipFill>
        <p:spPr>
          <a:xfrm>
            <a:off x="5950463" y="2514075"/>
            <a:ext cx="857250" cy="857250"/>
          </a:xfrm>
          <a:prstGeom prst="rect">
            <a:avLst/>
          </a:prstGeom>
          <a:noFill/>
          <a:ln>
            <a:noFill/>
          </a:ln>
        </p:spPr>
      </p:pic>
      <p:pic>
        <p:nvPicPr>
          <p:cNvPr id="115" name="Google Shape;115;p18"/>
          <p:cNvPicPr preferRelativeResize="0"/>
          <p:nvPr/>
        </p:nvPicPr>
        <p:blipFill>
          <a:blip r:embed="rId3">
            <a:alphaModFix/>
          </a:blip>
          <a:stretch>
            <a:fillRect/>
          </a:stretch>
        </p:blipFill>
        <p:spPr>
          <a:xfrm>
            <a:off x="2021738" y="2514075"/>
            <a:ext cx="857250" cy="857250"/>
          </a:xfrm>
          <a:prstGeom prst="rect">
            <a:avLst/>
          </a:prstGeom>
          <a:noFill/>
          <a:ln>
            <a:noFill/>
          </a:ln>
        </p:spPr>
      </p:pic>
      <p:pic>
        <p:nvPicPr>
          <p:cNvPr id="116" name="Google Shape;116;p18"/>
          <p:cNvPicPr preferRelativeResize="0"/>
          <p:nvPr/>
        </p:nvPicPr>
        <p:blipFill>
          <a:blip r:embed="rId3">
            <a:alphaModFix/>
          </a:blip>
          <a:stretch>
            <a:fillRect/>
          </a:stretch>
        </p:blipFill>
        <p:spPr>
          <a:xfrm>
            <a:off x="8014713" y="2502125"/>
            <a:ext cx="857250" cy="857250"/>
          </a:xfrm>
          <a:prstGeom prst="rect">
            <a:avLst/>
          </a:prstGeom>
          <a:noFill/>
          <a:ln>
            <a:noFill/>
          </a:ln>
        </p:spPr>
      </p:pic>
      <p:pic>
        <p:nvPicPr>
          <p:cNvPr id="117" name="Google Shape;117;p18"/>
          <p:cNvPicPr preferRelativeResize="0"/>
          <p:nvPr/>
        </p:nvPicPr>
        <p:blipFill>
          <a:blip r:embed="rId4">
            <a:alphaModFix/>
          </a:blip>
          <a:stretch>
            <a:fillRect/>
          </a:stretch>
        </p:blipFill>
        <p:spPr>
          <a:xfrm>
            <a:off x="202375" y="2514075"/>
            <a:ext cx="857250" cy="857250"/>
          </a:xfrm>
          <a:prstGeom prst="rect">
            <a:avLst/>
          </a:prstGeom>
          <a:noFill/>
          <a:ln>
            <a:noFill/>
          </a:ln>
        </p:spPr>
      </p:pic>
      <p:pic>
        <p:nvPicPr>
          <p:cNvPr id="118" name="Google Shape;118;p18"/>
          <p:cNvPicPr preferRelativeResize="0"/>
          <p:nvPr/>
        </p:nvPicPr>
        <p:blipFill>
          <a:blip r:embed="rId5">
            <a:alphaModFix/>
          </a:blip>
          <a:stretch>
            <a:fillRect/>
          </a:stretch>
        </p:blipFill>
        <p:spPr>
          <a:xfrm>
            <a:off x="1031338" y="1392950"/>
            <a:ext cx="6981825" cy="847725"/>
          </a:xfrm>
          <a:prstGeom prst="rect">
            <a:avLst/>
          </a:prstGeom>
          <a:noFill/>
          <a:ln>
            <a:noFill/>
          </a:ln>
        </p:spPr>
      </p:pic>
      <p:cxnSp>
        <p:nvCxnSpPr>
          <p:cNvPr id="119" name="Google Shape;119;p18"/>
          <p:cNvCxnSpPr/>
          <p:nvPr/>
        </p:nvCxnSpPr>
        <p:spPr>
          <a:xfrm>
            <a:off x="3000138" y="2899400"/>
            <a:ext cx="645600" cy="0"/>
          </a:xfrm>
          <a:prstGeom prst="straightConnector1">
            <a:avLst/>
          </a:prstGeom>
          <a:noFill/>
          <a:ln cap="flat" cmpd="sng" w="9525">
            <a:solidFill>
              <a:schemeClr val="dk2"/>
            </a:solidFill>
            <a:prstDash val="solid"/>
            <a:round/>
            <a:headEnd len="med" w="med" type="none"/>
            <a:tailEnd len="med" w="med" type="triangle"/>
          </a:ln>
        </p:spPr>
      </p:cxnSp>
      <p:cxnSp>
        <p:nvCxnSpPr>
          <p:cNvPr id="120" name="Google Shape;120;p18"/>
          <p:cNvCxnSpPr/>
          <p:nvPr/>
        </p:nvCxnSpPr>
        <p:spPr>
          <a:xfrm>
            <a:off x="1254975" y="2930750"/>
            <a:ext cx="645600" cy="0"/>
          </a:xfrm>
          <a:prstGeom prst="straightConnector1">
            <a:avLst/>
          </a:prstGeom>
          <a:noFill/>
          <a:ln cap="flat" cmpd="sng" w="9525">
            <a:solidFill>
              <a:schemeClr val="dk2"/>
            </a:solidFill>
            <a:prstDash val="solid"/>
            <a:round/>
            <a:headEnd len="med" w="med" type="none"/>
            <a:tailEnd len="med" w="med" type="triangle"/>
          </a:ln>
        </p:spPr>
      </p:cxnSp>
      <p:cxnSp>
        <p:nvCxnSpPr>
          <p:cNvPr id="121" name="Google Shape;121;p18"/>
          <p:cNvCxnSpPr/>
          <p:nvPr/>
        </p:nvCxnSpPr>
        <p:spPr>
          <a:xfrm>
            <a:off x="4956800" y="2871575"/>
            <a:ext cx="2753700" cy="9600"/>
          </a:xfrm>
          <a:prstGeom prst="straightConnector1">
            <a:avLst/>
          </a:prstGeom>
          <a:noFill/>
          <a:ln cap="flat" cmpd="sng" w="28575">
            <a:solidFill>
              <a:schemeClr val="dk2"/>
            </a:solidFill>
            <a:prstDash val="solid"/>
            <a:round/>
            <a:headEnd len="med" w="med" type="none"/>
            <a:tailEnd len="med" w="med" type="triangle"/>
          </a:ln>
        </p:spPr>
      </p:cxnSp>
      <p:cxnSp>
        <p:nvCxnSpPr>
          <p:cNvPr id="122" name="Google Shape;122;p18"/>
          <p:cNvCxnSpPr/>
          <p:nvPr/>
        </p:nvCxnSpPr>
        <p:spPr>
          <a:xfrm rot="10800000">
            <a:off x="1254975" y="3136925"/>
            <a:ext cx="645600" cy="0"/>
          </a:xfrm>
          <a:prstGeom prst="straightConnector1">
            <a:avLst/>
          </a:prstGeom>
          <a:noFill/>
          <a:ln cap="flat" cmpd="sng" w="9525">
            <a:solidFill>
              <a:schemeClr val="dk2"/>
            </a:solidFill>
            <a:prstDash val="solid"/>
            <a:round/>
            <a:headEnd len="med" w="med" type="none"/>
            <a:tailEnd len="med" w="med" type="triangle"/>
          </a:ln>
        </p:spPr>
      </p:cxnSp>
      <p:cxnSp>
        <p:nvCxnSpPr>
          <p:cNvPr id="123" name="Google Shape;123;p18"/>
          <p:cNvCxnSpPr/>
          <p:nvPr/>
        </p:nvCxnSpPr>
        <p:spPr>
          <a:xfrm rot="10800000">
            <a:off x="3000138" y="3105575"/>
            <a:ext cx="645600" cy="0"/>
          </a:xfrm>
          <a:prstGeom prst="straightConnector1">
            <a:avLst/>
          </a:prstGeom>
          <a:noFill/>
          <a:ln cap="flat" cmpd="sng" w="9525">
            <a:solidFill>
              <a:schemeClr val="dk2"/>
            </a:solidFill>
            <a:prstDash val="solid"/>
            <a:round/>
            <a:headEnd len="med" w="med" type="none"/>
            <a:tailEnd len="med" w="med" type="triangle"/>
          </a:ln>
        </p:spPr>
      </p:cxnSp>
      <p:cxnSp>
        <p:nvCxnSpPr>
          <p:cNvPr id="124" name="Google Shape;124;p18"/>
          <p:cNvCxnSpPr/>
          <p:nvPr/>
        </p:nvCxnSpPr>
        <p:spPr>
          <a:xfrm rot="10800000">
            <a:off x="4956800" y="3186275"/>
            <a:ext cx="645600" cy="0"/>
          </a:xfrm>
          <a:prstGeom prst="straightConnector1">
            <a:avLst/>
          </a:prstGeom>
          <a:noFill/>
          <a:ln cap="flat" cmpd="sng" w="9525">
            <a:solidFill>
              <a:schemeClr val="dk2"/>
            </a:solidFill>
            <a:prstDash val="solid"/>
            <a:round/>
            <a:headEnd len="med" w="med" type="none"/>
            <a:tailEnd len="med" w="med" type="triangle"/>
          </a:ln>
        </p:spPr>
      </p:cxnSp>
      <p:cxnSp>
        <p:nvCxnSpPr>
          <p:cNvPr id="125" name="Google Shape;125;p18"/>
          <p:cNvCxnSpPr/>
          <p:nvPr/>
        </p:nvCxnSpPr>
        <p:spPr>
          <a:xfrm rot="10800000">
            <a:off x="6982675" y="3168500"/>
            <a:ext cx="645600" cy="0"/>
          </a:xfrm>
          <a:prstGeom prst="straightConnector1">
            <a:avLst/>
          </a:prstGeom>
          <a:noFill/>
          <a:ln cap="flat" cmpd="sng" w="9525">
            <a:solidFill>
              <a:schemeClr val="dk2"/>
            </a:solidFill>
            <a:prstDash val="solid"/>
            <a:round/>
            <a:headEnd len="med" w="med" type="none"/>
            <a:tailEnd len="med" w="med" type="triangle"/>
          </a:ln>
        </p:spPr>
      </p:cxnSp>
      <p:sp>
        <p:nvSpPr>
          <p:cNvPr id="126" name="Google Shape;126;p18"/>
          <p:cNvSpPr txBox="1"/>
          <p:nvPr/>
        </p:nvSpPr>
        <p:spPr>
          <a:xfrm>
            <a:off x="1254975" y="2427100"/>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запрос</a:t>
            </a:r>
            <a:endParaRPr sz="1200"/>
          </a:p>
          <a:p>
            <a:pPr indent="0" lvl="0" marL="0" rtl="0" algn="l">
              <a:spcBef>
                <a:spcPts val="0"/>
              </a:spcBef>
              <a:spcAft>
                <a:spcPts val="0"/>
              </a:spcAft>
              <a:buNone/>
            </a:pPr>
            <a:r>
              <a:rPr lang="ru" sz="1200"/>
              <a:t>add=User</a:t>
            </a:r>
            <a:endParaRPr sz="1200"/>
          </a:p>
        </p:txBody>
      </p:sp>
      <p:sp>
        <p:nvSpPr>
          <p:cNvPr id="127" name="Google Shape;127;p18"/>
          <p:cNvSpPr txBox="1"/>
          <p:nvPr/>
        </p:nvSpPr>
        <p:spPr>
          <a:xfrm>
            <a:off x="3022213" y="2427088"/>
            <a:ext cx="986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запрос</a:t>
            </a:r>
            <a:endParaRPr sz="1200"/>
          </a:p>
          <a:p>
            <a:pPr indent="0" lvl="0" marL="0" rtl="0" algn="l">
              <a:spcBef>
                <a:spcPts val="0"/>
              </a:spcBef>
              <a:spcAft>
                <a:spcPts val="0"/>
              </a:spcAft>
              <a:buNone/>
            </a:pPr>
            <a:r>
              <a:rPr lang="ru" sz="1200"/>
              <a:t>addr=User</a:t>
            </a:r>
            <a:endParaRPr sz="1200"/>
          </a:p>
        </p:txBody>
      </p:sp>
      <p:sp>
        <p:nvSpPr>
          <p:cNvPr id="128" name="Google Shape;128;p18"/>
          <p:cNvSpPr txBox="1"/>
          <p:nvPr/>
        </p:nvSpPr>
        <p:spPr>
          <a:xfrm>
            <a:off x="4918413" y="2404163"/>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запрос</a:t>
            </a:r>
            <a:endParaRPr sz="1200"/>
          </a:p>
          <a:p>
            <a:pPr indent="0" lvl="0" marL="0" rtl="0" algn="l">
              <a:spcBef>
                <a:spcPts val="0"/>
              </a:spcBef>
              <a:spcAft>
                <a:spcPts val="0"/>
              </a:spcAft>
              <a:buNone/>
            </a:pPr>
            <a:r>
              <a:rPr lang="ru" sz="1200"/>
              <a:t>addr=GW</a:t>
            </a:r>
            <a:endParaRPr sz="1200"/>
          </a:p>
        </p:txBody>
      </p:sp>
      <p:sp>
        <p:nvSpPr>
          <p:cNvPr id="129" name="Google Shape;129;p18"/>
          <p:cNvSpPr txBox="1"/>
          <p:nvPr/>
        </p:nvSpPr>
        <p:spPr>
          <a:xfrm>
            <a:off x="6894288" y="2530338"/>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запрос</a:t>
            </a:r>
            <a:endParaRPr sz="1200"/>
          </a:p>
        </p:txBody>
      </p:sp>
      <p:sp>
        <p:nvSpPr>
          <p:cNvPr id="130" name="Google Shape;130;p18"/>
          <p:cNvSpPr txBox="1"/>
          <p:nvPr/>
        </p:nvSpPr>
        <p:spPr>
          <a:xfrm>
            <a:off x="1254975" y="3105125"/>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ответ</a:t>
            </a:r>
            <a:endParaRPr sz="1200"/>
          </a:p>
        </p:txBody>
      </p:sp>
      <p:sp>
        <p:nvSpPr>
          <p:cNvPr id="131" name="Google Shape;131;p18"/>
          <p:cNvSpPr txBox="1"/>
          <p:nvPr/>
        </p:nvSpPr>
        <p:spPr>
          <a:xfrm>
            <a:off x="6982675" y="3136925"/>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ответ</a:t>
            </a:r>
            <a:endParaRPr sz="1200"/>
          </a:p>
        </p:txBody>
      </p:sp>
      <p:sp>
        <p:nvSpPr>
          <p:cNvPr id="132" name="Google Shape;132;p18"/>
          <p:cNvSpPr txBox="1"/>
          <p:nvPr/>
        </p:nvSpPr>
        <p:spPr>
          <a:xfrm>
            <a:off x="4968375" y="3105575"/>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ответ</a:t>
            </a:r>
            <a:endParaRPr sz="1200"/>
          </a:p>
        </p:txBody>
      </p:sp>
      <p:sp>
        <p:nvSpPr>
          <p:cNvPr id="133" name="Google Shape;133;p18"/>
          <p:cNvSpPr txBox="1"/>
          <p:nvPr/>
        </p:nvSpPr>
        <p:spPr>
          <a:xfrm>
            <a:off x="2954063" y="3105575"/>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ответ</a:t>
            </a:r>
            <a:endParaRPr sz="1200"/>
          </a:p>
        </p:txBody>
      </p:sp>
      <p:sp>
        <p:nvSpPr>
          <p:cNvPr id="134" name="Google Shape;134;p18"/>
          <p:cNvSpPr/>
          <p:nvPr/>
        </p:nvSpPr>
        <p:spPr>
          <a:xfrm>
            <a:off x="71675" y="3523575"/>
            <a:ext cx="1085100" cy="434100"/>
          </a:xfrm>
          <a:prstGeom prst="rect">
            <a:avLst/>
          </a:prstGeom>
          <a:solidFill>
            <a:srgbClr val="EFEFEF"/>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1200"/>
              <a:t>Клиент</a:t>
            </a:r>
            <a:endParaRPr sz="1200"/>
          </a:p>
          <a:p>
            <a:pPr indent="0" lvl="0" marL="0" rtl="0" algn="l">
              <a:spcBef>
                <a:spcPts val="0"/>
              </a:spcBef>
              <a:spcAft>
                <a:spcPts val="0"/>
              </a:spcAft>
              <a:buNone/>
            </a:pPr>
            <a:r>
              <a:rPr lang="ru" sz="1200"/>
              <a:t>(User Agent)</a:t>
            </a:r>
            <a:endParaRPr sz="1200"/>
          </a:p>
        </p:txBody>
      </p:sp>
      <p:sp>
        <p:nvSpPr>
          <p:cNvPr id="135" name="Google Shape;135;p18"/>
          <p:cNvSpPr/>
          <p:nvPr/>
        </p:nvSpPr>
        <p:spPr>
          <a:xfrm>
            <a:off x="5846075" y="3523575"/>
            <a:ext cx="1189500" cy="434100"/>
          </a:xfrm>
          <a:prstGeom prst="rect">
            <a:avLst/>
          </a:prstGeom>
          <a:solidFill>
            <a:srgbClr val="EFEFEF"/>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1200"/>
              <a:t>туннель</a:t>
            </a:r>
            <a:endParaRPr sz="1200"/>
          </a:p>
        </p:txBody>
      </p:sp>
      <p:sp>
        <p:nvSpPr>
          <p:cNvPr id="136" name="Google Shape;136;p18"/>
          <p:cNvSpPr/>
          <p:nvPr/>
        </p:nvSpPr>
        <p:spPr>
          <a:xfrm>
            <a:off x="3857250" y="3523575"/>
            <a:ext cx="1189500" cy="434100"/>
          </a:xfrm>
          <a:prstGeom prst="rect">
            <a:avLst/>
          </a:prstGeom>
          <a:solidFill>
            <a:srgbClr val="EFEFEF"/>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1200"/>
              <a:t>Get away</a:t>
            </a:r>
            <a:endParaRPr sz="1200"/>
          </a:p>
        </p:txBody>
      </p:sp>
      <p:sp>
        <p:nvSpPr>
          <p:cNvPr id="137" name="Google Shape;137;p18"/>
          <p:cNvSpPr/>
          <p:nvPr/>
        </p:nvSpPr>
        <p:spPr>
          <a:xfrm>
            <a:off x="1907825" y="3523575"/>
            <a:ext cx="1189500" cy="434100"/>
          </a:xfrm>
          <a:prstGeom prst="rect">
            <a:avLst/>
          </a:prstGeom>
          <a:solidFill>
            <a:srgbClr val="EFEFEF"/>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1200"/>
              <a:t>Proxy</a:t>
            </a:r>
            <a:endParaRPr sz="1200"/>
          </a:p>
        </p:txBody>
      </p:sp>
      <p:sp>
        <p:nvSpPr>
          <p:cNvPr id="138" name="Google Shape;138;p18"/>
          <p:cNvSpPr/>
          <p:nvPr/>
        </p:nvSpPr>
        <p:spPr>
          <a:xfrm>
            <a:off x="7751400" y="3523575"/>
            <a:ext cx="1320900" cy="434100"/>
          </a:xfrm>
          <a:prstGeom prst="rect">
            <a:avLst/>
          </a:prstGeom>
          <a:solidFill>
            <a:srgbClr val="EFEFEF"/>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1200"/>
              <a:t>Сервер(Origin Server)</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pic>
        <p:nvPicPr>
          <p:cNvPr id="143" name="Google Shape;143;p19"/>
          <p:cNvPicPr preferRelativeResize="0"/>
          <p:nvPr/>
        </p:nvPicPr>
        <p:blipFill>
          <a:blip r:embed="rId3">
            <a:alphaModFix/>
          </a:blip>
          <a:stretch>
            <a:fillRect/>
          </a:stretch>
        </p:blipFill>
        <p:spPr>
          <a:xfrm>
            <a:off x="1076325" y="289150"/>
            <a:ext cx="6991350" cy="904875"/>
          </a:xfrm>
          <a:prstGeom prst="rect">
            <a:avLst/>
          </a:prstGeom>
          <a:noFill/>
          <a:ln>
            <a:noFill/>
          </a:ln>
        </p:spPr>
      </p:pic>
      <p:pic>
        <p:nvPicPr>
          <p:cNvPr id="144" name="Google Shape;144;p19"/>
          <p:cNvPicPr preferRelativeResize="0"/>
          <p:nvPr/>
        </p:nvPicPr>
        <p:blipFill>
          <a:blip r:embed="rId4">
            <a:alphaModFix/>
          </a:blip>
          <a:stretch>
            <a:fillRect/>
          </a:stretch>
        </p:blipFill>
        <p:spPr>
          <a:xfrm>
            <a:off x="3886238" y="1857200"/>
            <a:ext cx="857250" cy="857250"/>
          </a:xfrm>
          <a:prstGeom prst="rect">
            <a:avLst/>
          </a:prstGeom>
          <a:noFill/>
          <a:ln>
            <a:noFill/>
          </a:ln>
        </p:spPr>
      </p:pic>
      <p:pic>
        <p:nvPicPr>
          <p:cNvPr id="145" name="Google Shape;145;p19"/>
          <p:cNvPicPr preferRelativeResize="0"/>
          <p:nvPr/>
        </p:nvPicPr>
        <p:blipFill>
          <a:blip r:embed="rId4">
            <a:alphaModFix/>
          </a:blip>
          <a:stretch>
            <a:fillRect/>
          </a:stretch>
        </p:blipFill>
        <p:spPr>
          <a:xfrm>
            <a:off x="5950475" y="1857200"/>
            <a:ext cx="857250" cy="857250"/>
          </a:xfrm>
          <a:prstGeom prst="rect">
            <a:avLst/>
          </a:prstGeom>
          <a:noFill/>
          <a:ln>
            <a:noFill/>
          </a:ln>
        </p:spPr>
      </p:pic>
      <p:pic>
        <p:nvPicPr>
          <p:cNvPr id="146" name="Google Shape;146;p19"/>
          <p:cNvPicPr preferRelativeResize="0"/>
          <p:nvPr/>
        </p:nvPicPr>
        <p:blipFill>
          <a:blip r:embed="rId4">
            <a:alphaModFix/>
          </a:blip>
          <a:stretch>
            <a:fillRect/>
          </a:stretch>
        </p:blipFill>
        <p:spPr>
          <a:xfrm>
            <a:off x="2021750" y="1857200"/>
            <a:ext cx="857250" cy="857250"/>
          </a:xfrm>
          <a:prstGeom prst="rect">
            <a:avLst/>
          </a:prstGeom>
          <a:noFill/>
          <a:ln>
            <a:noFill/>
          </a:ln>
        </p:spPr>
      </p:pic>
      <p:pic>
        <p:nvPicPr>
          <p:cNvPr id="147" name="Google Shape;147;p19"/>
          <p:cNvPicPr preferRelativeResize="0"/>
          <p:nvPr/>
        </p:nvPicPr>
        <p:blipFill>
          <a:blip r:embed="rId4">
            <a:alphaModFix/>
          </a:blip>
          <a:stretch>
            <a:fillRect/>
          </a:stretch>
        </p:blipFill>
        <p:spPr>
          <a:xfrm>
            <a:off x="8014725" y="1845250"/>
            <a:ext cx="857250" cy="857250"/>
          </a:xfrm>
          <a:prstGeom prst="rect">
            <a:avLst/>
          </a:prstGeom>
          <a:noFill/>
          <a:ln>
            <a:noFill/>
          </a:ln>
        </p:spPr>
      </p:pic>
      <p:pic>
        <p:nvPicPr>
          <p:cNvPr id="148" name="Google Shape;148;p19"/>
          <p:cNvPicPr preferRelativeResize="0"/>
          <p:nvPr/>
        </p:nvPicPr>
        <p:blipFill>
          <a:blip r:embed="rId5">
            <a:alphaModFix/>
          </a:blip>
          <a:stretch>
            <a:fillRect/>
          </a:stretch>
        </p:blipFill>
        <p:spPr>
          <a:xfrm>
            <a:off x="202388" y="1857200"/>
            <a:ext cx="857250" cy="857250"/>
          </a:xfrm>
          <a:prstGeom prst="rect">
            <a:avLst/>
          </a:prstGeom>
          <a:noFill/>
          <a:ln>
            <a:noFill/>
          </a:ln>
        </p:spPr>
      </p:pic>
      <p:cxnSp>
        <p:nvCxnSpPr>
          <p:cNvPr id="149" name="Google Shape;149;p19"/>
          <p:cNvCxnSpPr/>
          <p:nvPr/>
        </p:nvCxnSpPr>
        <p:spPr>
          <a:xfrm>
            <a:off x="3000150" y="2242525"/>
            <a:ext cx="645600" cy="0"/>
          </a:xfrm>
          <a:prstGeom prst="straightConnector1">
            <a:avLst/>
          </a:prstGeom>
          <a:noFill/>
          <a:ln cap="flat" cmpd="sng" w="9525">
            <a:solidFill>
              <a:schemeClr val="dk2"/>
            </a:solidFill>
            <a:prstDash val="solid"/>
            <a:round/>
            <a:headEnd len="med" w="med" type="none"/>
            <a:tailEnd len="med" w="med" type="triangle"/>
          </a:ln>
        </p:spPr>
      </p:cxnSp>
      <p:cxnSp>
        <p:nvCxnSpPr>
          <p:cNvPr id="150" name="Google Shape;150;p19"/>
          <p:cNvCxnSpPr/>
          <p:nvPr/>
        </p:nvCxnSpPr>
        <p:spPr>
          <a:xfrm>
            <a:off x="1254988" y="2273875"/>
            <a:ext cx="645600" cy="0"/>
          </a:xfrm>
          <a:prstGeom prst="straightConnector1">
            <a:avLst/>
          </a:prstGeom>
          <a:noFill/>
          <a:ln cap="flat" cmpd="sng" w="9525">
            <a:solidFill>
              <a:schemeClr val="dk2"/>
            </a:solidFill>
            <a:prstDash val="solid"/>
            <a:round/>
            <a:headEnd len="med" w="med" type="none"/>
            <a:tailEnd len="med" w="med" type="triangle"/>
          </a:ln>
        </p:spPr>
      </p:cxnSp>
      <p:cxnSp>
        <p:nvCxnSpPr>
          <p:cNvPr id="151" name="Google Shape;151;p19"/>
          <p:cNvCxnSpPr/>
          <p:nvPr/>
        </p:nvCxnSpPr>
        <p:spPr>
          <a:xfrm>
            <a:off x="4956813" y="2214700"/>
            <a:ext cx="2753700" cy="9600"/>
          </a:xfrm>
          <a:prstGeom prst="straightConnector1">
            <a:avLst/>
          </a:prstGeom>
          <a:noFill/>
          <a:ln cap="flat" cmpd="sng" w="28575">
            <a:solidFill>
              <a:schemeClr val="dk2"/>
            </a:solidFill>
            <a:prstDash val="solid"/>
            <a:round/>
            <a:headEnd len="med" w="med" type="none"/>
            <a:tailEnd len="med" w="med" type="triangle"/>
          </a:ln>
        </p:spPr>
      </p:cxnSp>
      <p:cxnSp>
        <p:nvCxnSpPr>
          <p:cNvPr id="152" name="Google Shape;152;p19"/>
          <p:cNvCxnSpPr/>
          <p:nvPr/>
        </p:nvCxnSpPr>
        <p:spPr>
          <a:xfrm rot="10800000">
            <a:off x="1254988" y="2480050"/>
            <a:ext cx="645600" cy="0"/>
          </a:xfrm>
          <a:prstGeom prst="straightConnector1">
            <a:avLst/>
          </a:prstGeom>
          <a:noFill/>
          <a:ln cap="flat" cmpd="sng" w="9525">
            <a:solidFill>
              <a:schemeClr val="dk2"/>
            </a:solidFill>
            <a:prstDash val="solid"/>
            <a:round/>
            <a:headEnd len="med" w="med" type="none"/>
            <a:tailEnd len="med" w="med" type="triangle"/>
          </a:ln>
        </p:spPr>
      </p:cxnSp>
      <p:cxnSp>
        <p:nvCxnSpPr>
          <p:cNvPr id="153" name="Google Shape;153;p19"/>
          <p:cNvCxnSpPr/>
          <p:nvPr/>
        </p:nvCxnSpPr>
        <p:spPr>
          <a:xfrm rot="10800000">
            <a:off x="3000150" y="2448700"/>
            <a:ext cx="645600" cy="0"/>
          </a:xfrm>
          <a:prstGeom prst="straightConnector1">
            <a:avLst/>
          </a:prstGeom>
          <a:noFill/>
          <a:ln cap="flat" cmpd="sng" w="9525">
            <a:solidFill>
              <a:schemeClr val="dk2"/>
            </a:solidFill>
            <a:prstDash val="solid"/>
            <a:round/>
            <a:headEnd len="med" w="med" type="none"/>
            <a:tailEnd len="med" w="med" type="triangle"/>
          </a:ln>
        </p:spPr>
      </p:cxnSp>
      <p:cxnSp>
        <p:nvCxnSpPr>
          <p:cNvPr id="154" name="Google Shape;154;p19"/>
          <p:cNvCxnSpPr/>
          <p:nvPr/>
        </p:nvCxnSpPr>
        <p:spPr>
          <a:xfrm rot="10800000">
            <a:off x="4956813" y="2529400"/>
            <a:ext cx="645600" cy="0"/>
          </a:xfrm>
          <a:prstGeom prst="straightConnector1">
            <a:avLst/>
          </a:prstGeom>
          <a:noFill/>
          <a:ln cap="flat" cmpd="sng" w="9525">
            <a:solidFill>
              <a:schemeClr val="dk2"/>
            </a:solidFill>
            <a:prstDash val="solid"/>
            <a:round/>
            <a:headEnd len="med" w="med" type="none"/>
            <a:tailEnd len="med" w="med" type="triangle"/>
          </a:ln>
        </p:spPr>
      </p:cxnSp>
      <p:cxnSp>
        <p:nvCxnSpPr>
          <p:cNvPr id="155" name="Google Shape;155;p19"/>
          <p:cNvCxnSpPr/>
          <p:nvPr/>
        </p:nvCxnSpPr>
        <p:spPr>
          <a:xfrm rot="10800000">
            <a:off x="6982688" y="2511625"/>
            <a:ext cx="645600" cy="0"/>
          </a:xfrm>
          <a:prstGeom prst="straightConnector1">
            <a:avLst/>
          </a:prstGeom>
          <a:noFill/>
          <a:ln cap="flat" cmpd="sng" w="9525">
            <a:solidFill>
              <a:schemeClr val="dk2"/>
            </a:solidFill>
            <a:prstDash val="solid"/>
            <a:round/>
            <a:headEnd len="med" w="med" type="none"/>
            <a:tailEnd len="med" w="med" type="triangle"/>
          </a:ln>
        </p:spPr>
      </p:cxnSp>
      <p:sp>
        <p:nvSpPr>
          <p:cNvPr id="156" name="Google Shape;156;p19"/>
          <p:cNvSpPr txBox="1"/>
          <p:nvPr/>
        </p:nvSpPr>
        <p:spPr>
          <a:xfrm>
            <a:off x="1254988" y="1770225"/>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запрос</a:t>
            </a:r>
            <a:endParaRPr sz="1200"/>
          </a:p>
          <a:p>
            <a:pPr indent="0" lvl="0" marL="0" rtl="0" algn="l">
              <a:spcBef>
                <a:spcPts val="0"/>
              </a:spcBef>
              <a:spcAft>
                <a:spcPts val="0"/>
              </a:spcAft>
              <a:buNone/>
            </a:pPr>
            <a:r>
              <a:rPr lang="ru" sz="1200"/>
              <a:t>add=User</a:t>
            </a:r>
            <a:endParaRPr sz="1200"/>
          </a:p>
        </p:txBody>
      </p:sp>
      <p:sp>
        <p:nvSpPr>
          <p:cNvPr id="157" name="Google Shape;157;p19"/>
          <p:cNvSpPr txBox="1"/>
          <p:nvPr/>
        </p:nvSpPr>
        <p:spPr>
          <a:xfrm>
            <a:off x="3022225" y="1770213"/>
            <a:ext cx="986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запрос</a:t>
            </a:r>
            <a:endParaRPr sz="1200"/>
          </a:p>
          <a:p>
            <a:pPr indent="0" lvl="0" marL="0" rtl="0" algn="l">
              <a:spcBef>
                <a:spcPts val="0"/>
              </a:spcBef>
              <a:spcAft>
                <a:spcPts val="0"/>
              </a:spcAft>
              <a:buNone/>
            </a:pPr>
            <a:r>
              <a:rPr lang="ru" sz="1200"/>
              <a:t>addr=User</a:t>
            </a:r>
            <a:endParaRPr sz="1200"/>
          </a:p>
        </p:txBody>
      </p:sp>
      <p:sp>
        <p:nvSpPr>
          <p:cNvPr id="158" name="Google Shape;158;p19"/>
          <p:cNvSpPr txBox="1"/>
          <p:nvPr/>
        </p:nvSpPr>
        <p:spPr>
          <a:xfrm>
            <a:off x="4918425" y="1747288"/>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запрос</a:t>
            </a:r>
            <a:endParaRPr sz="1200"/>
          </a:p>
          <a:p>
            <a:pPr indent="0" lvl="0" marL="0" rtl="0" algn="l">
              <a:spcBef>
                <a:spcPts val="0"/>
              </a:spcBef>
              <a:spcAft>
                <a:spcPts val="0"/>
              </a:spcAft>
              <a:buNone/>
            </a:pPr>
            <a:r>
              <a:rPr lang="ru" sz="1200"/>
              <a:t>addr=GW</a:t>
            </a:r>
            <a:endParaRPr sz="1200"/>
          </a:p>
        </p:txBody>
      </p:sp>
      <p:sp>
        <p:nvSpPr>
          <p:cNvPr id="159" name="Google Shape;159;p19"/>
          <p:cNvSpPr txBox="1"/>
          <p:nvPr/>
        </p:nvSpPr>
        <p:spPr>
          <a:xfrm>
            <a:off x="6894300" y="1873463"/>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запрос</a:t>
            </a:r>
            <a:endParaRPr sz="1200"/>
          </a:p>
        </p:txBody>
      </p:sp>
      <p:sp>
        <p:nvSpPr>
          <p:cNvPr id="160" name="Google Shape;160;p19"/>
          <p:cNvSpPr txBox="1"/>
          <p:nvPr/>
        </p:nvSpPr>
        <p:spPr>
          <a:xfrm>
            <a:off x="1254988" y="2448250"/>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ответ</a:t>
            </a:r>
            <a:endParaRPr sz="1200"/>
          </a:p>
        </p:txBody>
      </p:sp>
      <p:sp>
        <p:nvSpPr>
          <p:cNvPr id="161" name="Google Shape;161;p19"/>
          <p:cNvSpPr txBox="1"/>
          <p:nvPr/>
        </p:nvSpPr>
        <p:spPr>
          <a:xfrm>
            <a:off x="6982688" y="2480050"/>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ответ</a:t>
            </a:r>
            <a:endParaRPr sz="1200"/>
          </a:p>
        </p:txBody>
      </p:sp>
      <p:sp>
        <p:nvSpPr>
          <p:cNvPr id="162" name="Google Shape;162;p19"/>
          <p:cNvSpPr txBox="1"/>
          <p:nvPr/>
        </p:nvSpPr>
        <p:spPr>
          <a:xfrm>
            <a:off x="4968388" y="2448700"/>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ответ</a:t>
            </a:r>
            <a:endParaRPr sz="1200"/>
          </a:p>
        </p:txBody>
      </p:sp>
      <p:sp>
        <p:nvSpPr>
          <p:cNvPr id="163" name="Google Shape;163;p19"/>
          <p:cNvSpPr txBox="1"/>
          <p:nvPr/>
        </p:nvSpPr>
        <p:spPr>
          <a:xfrm>
            <a:off x="2954075" y="2448700"/>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ответ</a:t>
            </a:r>
            <a:endParaRPr sz="1200"/>
          </a:p>
        </p:txBody>
      </p:sp>
      <p:sp>
        <p:nvSpPr>
          <p:cNvPr id="164" name="Google Shape;164;p19"/>
          <p:cNvSpPr/>
          <p:nvPr/>
        </p:nvSpPr>
        <p:spPr>
          <a:xfrm>
            <a:off x="71688" y="2866700"/>
            <a:ext cx="1085100" cy="434100"/>
          </a:xfrm>
          <a:prstGeom prst="rect">
            <a:avLst/>
          </a:prstGeom>
          <a:solidFill>
            <a:srgbClr val="EFEFEF"/>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1200"/>
              <a:t>Клиент</a:t>
            </a:r>
            <a:endParaRPr sz="1200"/>
          </a:p>
          <a:p>
            <a:pPr indent="0" lvl="0" marL="0" rtl="0" algn="l">
              <a:spcBef>
                <a:spcPts val="0"/>
              </a:spcBef>
              <a:spcAft>
                <a:spcPts val="0"/>
              </a:spcAft>
              <a:buNone/>
            </a:pPr>
            <a:r>
              <a:rPr lang="ru" sz="1200"/>
              <a:t>(User Agent)</a:t>
            </a:r>
            <a:endParaRPr sz="1200"/>
          </a:p>
        </p:txBody>
      </p:sp>
      <p:sp>
        <p:nvSpPr>
          <p:cNvPr id="165" name="Google Shape;165;p19"/>
          <p:cNvSpPr/>
          <p:nvPr/>
        </p:nvSpPr>
        <p:spPr>
          <a:xfrm>
            <a:off x="5846088" y="2866700"/>
            <a:ext cx="1189500" cy="434100"/>
          </a:xfrm>
          <a:prstGeom prst="rect">
            <a:avLst/>
          </a:prstGeom>
          <a:solidFill>
            <a:srgbClr val="EFEFEF"/>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1200"/>
              <a:t>туннель</a:t>
            </a:r>
            <a:endParaRPr sz="1200"/>
          </a:p>
        </p:txBody>
      </p:sp>
      <p:sp>
        <p:nvSpPr>
          <p:cNvPr id="166" name="Google Shape;166;p19"/>
          <p:cNvSpPr/>
          <p:nvPr/>
        </p:nvSpPr>
        <p:spPr>
          <a:xfrm>
            <a:off x="3857263" y="2866700"/>
            <a:ext cx="1189500" cy="434100"/>
          </a:xfrm>
          <a:prstGeom prst="rect">
            <a:avLst/>
          </a:prstGeom>
          <a:solidFill>
            <a:srgbClr val="EFEFEF"/>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1200"/>
              <a:t>Get away</a:t>
            </a:r>
            <a:endParaRPr sz="1200"/>
          </a:p>
        </p:txBody>
      </p:sp>
      <p:sp>
        <p:nvSpPr>
          <p:cNvPr id="167" name="Google Shape;167;p19"/>
          <p:cNvSpPr/>
          <p:nvPr/>
        </p:nvSpPr>
        <p:spPr>
          <a:xfrm>
            <a:off x="1907838" y="2866700"/>
            <a:ext cx="1189500" cy="434100"/>
          </a:xfrm>
          <a:prstGeom prst="rect">
            <a:avLst/>
          </a:prstGeom>
          <a:solidFill>
            <a:srgbClr val="EFEFEF"/>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1200"/>
              <a:t>Proxy</a:t>
            </a:r>
            <a:endParaRPr sz="1200"/>
          </a:p>
        </p:txBody>
      </p:sp>
      <p:sp>
        <p:nvSpPr>
          <p:cNvPr id="168" name="Google Shape;168;p19"/>
          <p:cNvSpPr/>
          <p:nvPr/>
        </p:nvSpPr>
        <p:spPr>
          <a:xfrm>
            <a:off x="7751413" y="2866700"/>
            <a:ext cx="1320900" cy="434100"/>
          </a:xfrm>
          <a:prstGeom prst="rect">
            <a:avLst/>
          </a:prstGeom>
          <a:solidFill>
            <a:srgbClr val="EFEFEF"/>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1200"/>
              <a:t>Сервер(Origin Server)</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id="173" name="Google Shape;173;p20"/>
          <p:cNvPicPr preferRelativeResize="0"/>
          <p:nvPr/>
        </p:nvPicPr>
        <p:blipFill>
          <a:blip r:embed="rId3">
            <a:alphaModFix/>
          </a:blip>
          <a:stretch>
            <a:fillRect/>
          </a:stretch>
        </p:blipFill>
        <p:spPr>
          <a:xfrm>
            <a:off x="920738" y="304300"/>
            <a:ext cx="7172325" cy="1009650"/>
          </a:xfrm>
          <a:prstGeom prst="rect">
            <a:avLst/>
          </a:prstGeom>
          <a:noFill/>
          <a:ln>
            <a:noFill/>
          </a:ln>
        </p:spPr>
      </p:pic>
      <p:pic>
        <p:nvPicPr>
          <p:cNvPr id="174" name="Google Shape;174;p20"/>
          <p:cNvPicPr preferRelativeResize="0"/>
          <p:nvPr/>
        </p:nvPicPr>
        <p:blipFill>
          <a:blip r:embed="rId4">
            <a:alphaModFix/>
          </a:blip>
          <a:stretch>
            <a:fillRect/>
          </a:stretch>
        </p:blipFill>
        <p:spPr>
          <a:xfrm>
            <a:off x="3886238" y="1857200"/>
            <a:ext cx="857250" cy="857250"/>
          </a:xfrm>
          <a:prstGeom prst="rect">
            <a:avLst/>
          </a:prstGeom>
          <a:noFill/>
          <a:ln>
            <a:noFill/>
          </a:ln>
        </p:spPr>
      </p:pic>
      <p:pic>
        <p:nvPicPr>
          <p:cNvPr id="175" name="Google Shape;175;p20"/>
          <p:cNvPicPr preferRelativeResize="0"/>
          <p:nvPr/>
        </p:nvPicPr>
        <p:blipFill>
          <a:blip r:embed="rId4">
            <a:alphaModFix/>
          </a:blip>
          <a:stretch>
            <a:fillRect/>
          </a:stretch>
        </p:blipFill>
        <p:spPr>
          <a:xfrm>
            <a:off x="5950475" y="1857200"/>
            <a:ext cx="857250" cy="857250"/>
          </a:xfrm>
          <a:prstGeom prst="rect">
            <a:avLst/>
          </a:prstGeom>
          <a:noFill/>
          <a:ln>
            <a:noFill/>
          </a:ln>
        </p:spPr>
      </p:pic>
      <p:pic>
        <p:nvPicPr>
          <p:cNvPr id="176" name="Google Shape;176;p20"/>
          <p:cNvPicPr preferRelativeResize="0"/>
          <p:nvPr/>
        </p:nvPicPr>
        <p:blipFill>
          <a:blip r:embed="rId4">
            <a:alphaModFix/>
          </a:blip>
          <a:stretch>
            <a:fillRect/>
          </a:stretch>
        </p:blipFill>
        <p:spPr>
          <a:xfrm>
            <a:off x="2021750" y="1857200"/>
            <a:ext cx="857250" cy="857250"/>
          </a:xfrm>
          <a:prstGeom prst="rect">
            <a:avLst/>
          </a:prstGeom>
          <a:noFill/>
          <a:ln>
            <a:noFill/>
          </a:ln>
        </p:spPr>
      </p:pic>
      <p:pic>
        <p:nvPicPr>
          <p:cNvPr id="177" name="Google Shape;177;p20"/>
          <p:cNvPicPr preferRelativeResize="0"/>
          <p:nvPr/>
        </p:nvPicPr>
        <p:blipFill>
          <a:blip r:embed="rId4">
            <a:alphaModFix/>
          </a:blip>
          <a:stretch>
            <a:fillRect/>
          </a:stretch>
        </p:blipFill>
        <p:spPr>
          <a:xfrm>
            <a:off x="8014725" y="1845250"/>
            <a:ext cx="857250" cy="857250"/>
          </a:xfrm>
          <a:prstGeom prst="rect">
            <a:avLst/>
          </a:prstGeom>
          <a:noFill/>
          <a:ln>
            <a:noFill/>
          </a:ln>
        </p:spPr>
      </p:pic>
      <p:pic>
        <p:nvPicPr>
          <p:cNvPr id="178" name="Google Shape;178;p20"/>
          <p:cNvPicPr preferRelativeResize="0"/>
          <p:nvPr/>
        </p:nvPicPr>
        <p:blipFill>
          <a:blip r:embed="rId5">
            <a:alphaModFix/>
          </a:blip>
          <a:stretch>
            <a:fillRect/>
          </a:stretch>
        </p:blipFill>
        <p:spPr>
          <a:xfrm>
            <a:off x="202388" y="1857200"/>
            <a:ext cx="857250" cy="857250"/>
          </a:xfrm>
          <a:prstGeom prst="rect">
            <a:avLst/>
          </a:prstGeom>
          <a:noFill/>
          <a:ln>
            <a:noFill/>
          </a:ln>
        </p:spPr>
      </p:pic>
      <p:cxnSp>
        <p:nvCxnSpPr>
          <p:cNvPr id="179" name="Google Shape;179;p20"/>
          <p:cNvCxnSpPr/>
          <p:nvPr/>
        </p:nvCxnSpPr>
        <p:spPr>
          <a:xfrm>
            <a:off x="3000150" y="2242525"/>
            <a:ext cx="645600" cy="0"/>
          </a:xfrm>
          <a:prstGeom prst="straightConnector1">
            <a:avLst/>
          </a:prstGeom>
          <a:noFill/>
          <a:ln cap="flat" cmpd="sng" w="9525">
            <a:solidFill>
              <a:schemeClr val="dk2"/>
            </a:solidFill>
            <a:prstDash val="solid"/>
            <a:round/>
            <a:headEnd len="med" w="med" type="none"/>
            <a:tailEnd len="med" w="med" type="triangle"/>
          </a:ln>
        </p:spPr>
      </p:cxnSp>
      <p:cxnSp>
        <p:nvCxnSpPr>
          <p:cNvPr id="180" name="Google Shape;180;p20"/>
          <p:cNvCxnSpPr/>
          <p:nvPr/>
        </p:nvCxnSpPr>
        <p:spPr>
          <a:xfrm>
            <a:off x="1254988" y="2273875"/>
            <a:ext cx="645600" cy="0"/>
          </a:xfrm>
          <a:prstGeom prst="straightConnector1">
            <a:avLst/>
          </a:prstGeom>
          <a:noFill/>
          <a:ln cap="flat" cmpd="sng" w="9525">
            <a:solidFill>
              <a:schemeClr val="dk2"/>
            </a:solidFill>
            <a:prstDash val="solid"/>
            <a:round/>
            <a:headEnd len="med" w="med" type="none"/>
            <a:tailEnd len="med" w="med" type="triangle"/>
          </a:ln>
        </p:spPr>
      </p:cxnSp>
      <p:cxnSp>
        <p:nvCxnSpPr>
          <p:cNvPr id="181" name="Google Shape;181;p20"/>
          <p:cNvCxnSpPr/>
          <p:nvPr/>
        </p:nvCxnSpPr>
        <p:spPr>
          <a:xfrm>
            <a:off x="4956813" y="2214700"/>
            <a:ext cx="2753700" cy="9600"/>
          </a:xfrm>
          <a:prstGeom prst="straightConnector1">
            <a:avLst/>
          </a:prstGeom>
          <a:noFill/>
          <a:ln cap="flat" cmpd="sng" w="28575">
            <a:solidFill>
              <a:schemeClr val="dk2"/>
            </a:solidFill>
            <a:prstDash val="solid"/>
            <a:round/>
            <a:headEnd len="med" w="med" type="none"/>
            <a:tailEnd len="med" w="med" type="triangle"/>
          </a:ln>
        </p:spPr>
      </p:cxnSp>
      <p:cxnSp>
        <p:nvCxnSpPr>
          <p:cNvPr id="182" name="Google Shape;182;p20"/>
          <p:cNvCxnSpPr/>
          <p:nvPr/>
        </p:nvCxnSpPr>
        <p:spPr>
          <a:xfrm rot="10800000">
            <a:off x="1254988" y="2480050"/>
            <a:ext cx="645600" cy="0"/>
          </a:xfrm>
          <a:prstGeom prst="straightConnector1">
            <a:avLst/>
          </a:prstGeom>
          <a:noFill/>
          <a:ln cap="flat" cmpd="sng" w="9525">
            <a:solidFill>
              <a:schemeClr val="dk2"/>
            </a:solidFill>
            <a:prstDash val="solid"/>
            <a:round/>
            <a:headEnd len="med" w="med" type="none"/>
            <a:tailEnd len="med" w="med" type="triangle"/>
          </a:ln>
        </p:spPr>
      </p:cxnSp>
      <p:cxnSp>
        <p:nvCxnSpPr>
          <p:cNvPr id="183" name="Google Shape;183;p20"/>
          <p:cNvCxnSpPr/>
          <p:nvPr/>
        </p:nvCxnSpPr>
        <p:spPr>
          <a:xfrm rot="10800000">
            <a:off x="3000150" y="2448700"/>
            <a:ext cx="645600" cy="0"/>
          </a:xfrm>
          <a:prstGeom prst="straightConnector1">
            <a:avLst/>
          </a:prstGeom>
          <a:noFill/>
          <a:ln cap="flat" cmpd="sng" w="9525">
            <a:solidFill>
              <a:schemeClr val="dk2"/>
            </a:solidFill>
            <a:prstDash val="solid"/>
            <a:round/>
            <a:headEnd len="med" w="med" type="none"/>
            <a:tailEnd len="med" w="med" type="triangle"/>
          </a:ln>
        </p:spPr>
      </p:cxnSp>
      <p:cxnSp>
        <p:nvCxnSpPr>
          <p:cNvPr id="184" name="Google Shape;184;p20"/>
          <p:cNvCxnSpPr/>
          <p:nvPr/>
        </p:nvCxnSpPr>
        <p:spPr>
          <a:xfrm rot="10800000">
            <a:off x="4956813" y="2529400"/>
            <a:ext cx="645600" cy="0"/>
          </a:xfrm>
          <a:prstGeom prst="straightConnector1">
            <a:avLst/>
          </a:prstGeom>
          <a:noFill/>
          <a:ln cap="flat" cmpd="sng" w="9525">
            <a:solidFill>
              <a:schemeClr val="dk2"/>
            </a:solidFill>
            <a:prstDash val="solid"/>
            <a:round/>
            <a:headEnd len="med" w="med" type="none"/>
            <a:tailEnd len="med" w="med" type="triangle"/>
          </a:ln>
        </p:spPr>
      </p:cxnSp>
      <p:cxnSp>
        <p:nvCxnSpPr>
          <p:cNvPr id="185" name="Google Shape;185;p20"/>
          <p:cNvCxnSpPr/>
          <p:nvPr/>
        </p:nvCxnSpPr>
        <p:spPr>
          <a:xfrm rot="10800000">
            <a:off x="6982688" y="2511625"/>
            <a:ext cx="645600" cy="0"/>
          </a:xfrm>
          <a:prstGeom prst="straightConnector1">
            <a:avLst/>
          </a:prstGeom>
          <a:noFill/>
          <a:ln cap="flat" cmpd="sng" w="9525">
            <a:solidFill>
              <a:schemeClr val="dk2"/>
            </a:solidFill>
            <a:prstDash val="solid"/>
            <a:round/>
            <a:headEnd len="med" w="med" type="none"/>
            <a:tailEnd len="med" w="med" type="triangle"/>
          </a:ln>
        </p:spPr>
      </p:cxnSp>
      <p:sp>
        <p:nvSpPr>
          <p:cNvPr id="186" name="Google Shape;186;p20"/>
          <p:cNvSpPr txBox="1"/>
          <p:nvPr/>
        </p:nvSpPr>
        <p:spPr>
          <a:xfrm>
            <a:off x="1254988" y="1770225"/>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запрос</a:t>
            </a:r>
            <a:endParaRPr sz="1200"/>
          </a:p>
          <a:p>
            <a:pPr indent="0" lvl="0" marL="0" rtl="0" algn="l">
              <a:spcBef>
                <a:spcPts val="0"/>
              </a:spcBef>
              <a:spcAft>
                <a:spcPts val="0"/>
              </a:spcAft>
              <a:buNone/>
            </a:pPr>
            <a:r>
              <a:rPr lang="ru" sz="1200"/>
              <a:t>add=User</a:t>
            </a:r>
            <a:endParaRPr sz="1200"/>
          </a:p>
        </p:txBody>
      </p:sp>
      <p:sp>
        <p:nvSpPr>
          <p:cNvPr id="187" name="Google Shape;187;p20"/>
          <p:cNvSpPr txBox="1"/>
          <p:nvPr/>
        </p:nvSpPr>
        <p:spPr>
          <a:xfrm>
            <a:off x="3022225" y="1770213"/>
            <a:ext cx="986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запрос</a:t>
            </a:r>
            <a:endParaRPr sz="1200"/>
          </a:p>
          <a:p>
            <a:pPr indent="0" lvl="0" marL="0" rtl="0" algn="l">
              <a:spcBef>
                <a:spcPts val="0"/>
              </a:spcBef>
              <a:spcAft>
                <a:spcPts val="0"/>
              </a:spcAft>
              <a:buNone/>
            </a:pPr>
            <a:r>
              <a:rPr lang="ru" sz="1200"/>
              <a:t>addr=User</a:t>
            </a:r>
            <a:endParaRPr sz="1200"/>
          </a:p>
        </p:txBody>
      </p:sp>
      <p:sp>
        <p:nvSpPr>
          <p:cNvPr id="188" name="Google Shape;188;p20"/>
          <p:cNvSpPr txBox="1"/>
          <p:nvPr/>
        </p:nvSpPr>
        <p:spPr>
          <a:xfrm>
            <a:off x="4918425" y="1747288"/>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запрос</a:t>
            </a:r>
            <a:endParaRPr sz="1200"/>
          </a:p>
          <a:p>
            <a:pPr indent="0" lvl="0" marL="0" rtl="0" algn="l">
              <a:spcBef>
                <a:spcPts val="0"/>
              </a:spcBef>
              <a:spcAft>
                <a:spcPts val="0"/>
              </a:spcAft>
              <a:buNone/>
            </a:pPr>
            <a:r>
              <a:rPr lang="ru" sz="1200"/>
              <a:t>addr=GW</a:t>
            </a:r>
            <a:endParaRPr sz="1200"/>
          </a:p>
        </p:txBody>
      </p:sp>
      <p:sp>
        <p:nvSpPr>
          <p:cNvPr id="189" name="Google Shape;189;p20"/>
          <p:cNvSpPr txBox="1"/>
          <p:nvPr/>
        </p:nvSpPr>
        <p:spPr>
          <a:xfrm>
            <a:off x="6894300" y="1873463"/>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запрос</a:t>
            </a:r>
            <a:endParaRPr sz="1200"/>
          </a:p>
        </p:txBody>
      </p:sp>
      <p:sp>
        <p:nvSpPr>
          <p:cNvPr id="190" name="Google Shape;190;p20"/>
          <p:cNvSpPr txBox="1"/>
          <p:nvPr/>
        </p:nvSpPr>
        <p:spPr>
          <a:xfrm>
            <a:off x="1254988" y="2448250"/>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ответ</a:t>
            </a:r>
            <a:endParaRPr sz="1200"/>
          </a:p>
        </p:txBody>
      </p:sp>
      <p:sp>
        <p:nvSpPr>
          <p:cNvPr id="191" name="Google Shape;191;p20"/>
          <p:cNvSpPr txBox="1"/>
          <p:nvPr/>
        </p:nvSpPr>
        <p:spPr>
          <a:xfrm>
            <a:off x="6982688" y="2480050"/>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ответ</a:t>
            </a:r>
            <a:endParaRPr sz="1200"/>
          </a:p>
        </p:txBody>
      </p:sp>
      <p:sp>
        <p:nvSpPr>
          <p:cNvPr id="192" name="Google Shape;192;p20"/>
          <p:cNvSpPr txBox="1"/>
          <p:nvPr/>
        </p:nvSpPr>
        <p:spPr>
          <a:xfrm>
            <a:off x="4968388" y="2448700"/>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ответ</a:t>
            </a:r>
            <a:endParaRPr sz="1200"/>
          </a:p>
        </p:txBody>
      </p:sp>
      <p:sp>
        <p:nvSpPr>
          <p:cNvPr id="193" name="Google Shape;193;p20"/>
          <p:cNvSpPr txBox="1"/>
          <p:nvPr/>
        </p:nvSpPr>
        <p:spPr>
          <a:xfrm>
            <a:off x="2954075" y="2448700"/>
            <a:ext cx="857100" cy="1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200"/>
              <a:t>ответ</a:t>
            </a:r>
            <a:endParaRPr sz="1200"/>
          </a:p>
        </p:txBody>
      </p:sp>
      <p:sp>
        <p:nvSpPr>
          <p:cNvPr id="194" name="Google Shape;194;p20"/>
          <p:cNvSpPr/>
          <p:nvPr/>
        </p:nvSpPr>
        <p:spPr>
          <a:xfrm>
            <a:off x="71688" y="2866700"/>
            <a:ext cx="1085100" cy="434100"/>
          </a:xfrm>
          <a:prstGeom prst="rect">
            <a:avLst/>
          </a:prstGeom>
          <a:solidFill>
            <a:srgbClr val="EFEFEF"/>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1200"/>
              <a:t>Клиент</a:t>
            </a:r>
            <a:endParaRPr sz="1200"/>
          </a:p>
          <a:p>
            <a:pPr indent="0" lvl="0" marL="0" rtl="0" algn="l">
              <a:spcBef>
                <a:spcPts val="0"/>
              </a:spcBef>
              <a:spcAft>
                <a:spcPts val="0"/>
              </a:spcAft>
              <a:buNone/>
            </a:pPr>
            <a:r>
              <a:rPr lang="ru" sz="1200"/>
              <a:t>(User Agent)</a:t>
            </a:r>
            <a:endParaRPr sz="1200"/>
          </a:p>
        </p:txBody>
      </p:sp>
      <p:sp>
        <p:nvSpPr>
          <p:cNvPr id="195" name="Google Shape;195;p20"/>
          <p:cNvSpPr/>
          <p:nvPr/>
        </p:nvSpPr>
        <p:spPr>
          <a:xfrm>
            <a:off x="5846088" y="2866700"/>
            <a:ext cx="1189500" cy="434100"/>
          </a:xfrm>
          <a:prstGeom prst="rect">
            <a:avLst/>
          </a:prstGeom>
          <a:solidFill>
            <a:srgbClr val="EFEFEF"/>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1200"/>
              <a:t>туннель</a:t>
            </a:r>
            <a:endParaRPr sz="1200"/>
          </a:p>
        </p:txBody>
      </p:sp>
      <p:sp>
        <p:nvSpPr>
          <p:cNvPr id="196" name="Google Shape;196;p20"/>
          <p:cNvSpPr/>
          <p:nvPr/>
        </p:nvSpPr>
        <p:spPr>
          <a:xfrm>
            <a:off x="3857263" y="2866700"/>
            <a:ext cx="1189500" cy="434100"/>
          </a:xfrm>
          <a:prstGeom prst="rect">
            <a:avLst/>
          </a:prstGeom>
          <a:solidFill>
            <a:srgbClr val="EFEFEF"/>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1200"/>
              <a:t>Get away</a:t>
            </a:r>
            <a:endParaRPr sz="1200"/>
          </a:p>
        </p:txBody>
      </p:sp>
      <p:sp>
        <p:nvSpPr>
          <p:cNvPr id="197" name="Google Shape;197;p20"/>
          <p:cNvSpPr/>
          <p:nvPr/>
        </p:nvSpPr>
        <p:spPr>
          <a:xfrm>
            <a:off x="1907838" y="2866700"/>
            <a:ext cx="1189500" cy="434100"/>
          </a:xfrm>
          <a:prstGeom prst="rect">
            <a:avLst/>
          </a:prstGeom>
          <a:solidFill>
            <a:srgbClr val="EFEFEF"/>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1200"/>
              <a:t>Proxy</a:t>
            </a:r>
            <a:endParaRPr sz="1200"/>
          </a:p>
        </p:txBody>
      </p:sp>
      <p:sp>
        <p:nvSpPr>
          <p:cNvPr id="198" name="Google Shape;198;p20"/>
          <p:cNvSpPr/>
          <p:nvPr/>
        </p:nvSpPr>
        <p:spPr>
          <a:xfrm>
            <a:off x="7751413" y="2866700"/>
            <a:ext cx="1320900" cy="434100"/>
          </a:xfrm>
          <a:prstGeom prst="rect">
            <a:avLst/>
          </a:prstGeom>
          <a:solidFill>
            <a:srgbClr val="EFEFEF"/>
          </a:solidFill>
          <a:ln cap="flat" cmpd="sng" w="2857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1200"/>
              <a:t>Сервер(Origin Server)</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1"/>
          <p:cNvSpPr txBox="1"/>
          <p:nvPr>
            <p:ph type="title"/>
          </p:nvPr>
        </p:nvSpPr>
        <p:spPr>
          <a:xfrm>
            <a:off x="311700" y="222200"/>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ru"/>
              <a:t>История протокола HTTP</a:t>
            </a:r>
            <a:endParaRPr/>
          </a:p>
        </p:txBody>
      </p:sp>
      <p:sp>
        <p:nvSpPr>
          <p:cNvPr id="204" name="Google Shape;204;p21"/>
          <p:cNvSpPr txBox="1"/>
          <p:nvPr/>
        </p:nvSpPr>
        <p:spPr>
          <a:xfrm>
            <a:off x="637150" y="3753375"/>
            <a:ext cx="7413900" cy="1146600"/>
          </a:xfrm>
          <a:prstGeom prst="rect">
            <a:avLst/>
          </a:prstGeom>
          <a:no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None/>
            </a:pPr>
            <a:r>
              <a:rPr lang="ru" sz="1300">
                <a:highlight>
                  <a:srgbClr val="FFFFFF"/>
                </a:highlight>
              </a:rPr>
              <a:t>Разработчиком протокола HTTP был британский учёный и сотрудник </a:t>
            </a:r>
            <a:r>
              <a:rPr lang="ru" sz="1300" u="sng">
                <a:highlight>
                  <a:srgbClr val="FFFFFF"/>
                </a:highlight>
                <a:hlinkClick r:id="rId3"/>
              </a:rPr>
              <a:t>ЦЕРН</a:t>
            </a:r>
            <a:r>
              <a:rPr lang="ru" sz="1300">
                <a:highlight>
                  <a:srgbClr val="FFFFFF"/>
                </a:highlight>
              </a:rPr>
              <a:t> Тим Бернерс-Ли- идеолог создания "всемирной паутины" (на фото слева). Работа над созданием протокола длилась около 2 лет и уже в марте </a:t>
            </a:r>
            <a:r>
              <a:rPr lang="ru" sz="1300">
                <a:highlight>
                  <a:srgbClr val="FFFFFF"/>
                </a:highlight>
              </a:rPr>
              <a:t>1991 года было начато использование протокола, как механизма для доступа к документам в </a:t>
            </a:r>
            <a:r>
              <a:rPr lang="ru" sz="1300" u="sng">
                <a:highlight>
                  <a:srgbClr val="FFFFFF"/>
                </a:highlight>
                <a:hlinkClick r:id="rId4"/>
              </a:rPr>
              <a:t>Интернете</a:t>
            </a:r>
            <a:r>
              <a:rPr lang="ru" sz="1300">
                <a:highlight>
                  <a:srgbClr val="FFFFFF"/>
                </a:highlight>
              </a:rPr>
              <a:t> и облегчения навигации посредством использования гипертекста.</a:t>
            </a:r>
            <a:endParaRPr sz="1300">
              <a:highlight>
                <a:srgbClr val="FFFFFF"/>
              </a:highlight>
            </a:endParaRPr>
          </a:p>
        </p:txBody>
      </p:sp>
      <p:pic>
        <p:nvPicPr>
          <p:cNvPr id="205" name="Google Shape;205;p21"/>
          <p:cNvPicPr preferRelativeResize="0"/>
          <p:nvPr/>
        </p:nvPicPr>
        <p:blipFill>
          <a:blip r:embed="rId5">
            <a:alphaModFix/>
          </a:blip>
          <a:stretch>
            <a:fillRect/>
          </a:stretch>
        </p:blipFill>
        <p:spPr>
          <a:xfrm>
            <a:off x="2451988" y="1158450"/>
            <a:ext cx="3784225" cy="2270525"/>
          </a:xfrm>
          <a:prstGeom prst="rect">
            <a:avLst/>
          </a:prstGeom>
          <a:noFill/>
          <a:ln cap="flat" cmpd="sng" w="9525">
            <a:solidFill>
              <a:srgbClr val="666666"/>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